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96" r:id="rId3"/>
    <p:sldMasterId id="2147483708" r:id="rId4"/>
    <p:sldMasterId id="2147483720" r:id="rId5"/>
    <p:sldMasterId id="2147483732" r:id="rId6"/>
  </p:sldMasterIdLst>
  <p:notesMasterIdLst>
    <p:notesMasterId r:id="rId74"/>
  </p:notesMasterIdLst>
  <p:handoutMasterIdLst>
    <p:handoutMasterId r:id="rId75"/>
  </p:handoutMasterIdLst>
  <p:sldIdLst>
    <p:sldId id="440" r:id="rId7"/>
    <p:sldId id="652" r:id="rId8"/>
    <p:sldId id="381" r:id="rId9"/>
    <p:sldId id="669" r:id="rId10"/>
    <p:sldId id="670" r:id="rId11"/>
    <p:sldId id="671" r:id="rId12"/>
    <p:sldId id="672" r:id="rId13"/>
    <p:sldId id="451" r:id="rId14"/>
    <p:sldId id="530" r:id="rId15"/>
    <p:sldId id="582" r:id="rId16"/>
    <p:sldId id="585" r:id="rId17"/>
    <p:sldId id="584" r:id="rId18"/>
    <p:sldId id="621" r:id="rId19"/>
    <p:sldId id="589" r:id="rId20"/>
    <p:sldId id="633" r:id="rId21"/>
    <p:sldId id="592" r:id="rId22"/>
    <p:sldId id="635" r:id="rId23"/>
    <p:sldId id="593" r:id="rId24"/>
    <p:sldId id="597" r:id="rId25"/>
    <p:sldId id="598" r:id="rId26"/>
    <p:sldId id="599" r:id="rId27"/>
    <p:sldId id="601" r:id="rId28"/>
    <p:sldId id="602" r:id="rId29"/>
    <p:sldId id="604" r:id="rId30"/>
    <p:sldId id="606" r:id="rId31"/>
    <p:sldId id="608" r:id="rId32"/>
    <p:sldId id="610" r:id="rId33"/>
    <p:sldId id="636" r:id="rId34"/>
    <p:sldId id="613" r:id="rId35"/>
    <p:sldId id="637" r:id="rId36"/>
    <p:sldId id="614" r:id="rId37"/>
    <p:sldId id="639" r:id="rId38"/>
    <p:sldId id="615" r:id="rId39"/>
    <p:sldId id="659" r:id="rId40"/>
    <p:sldId id="616" r:id="rId41"/>
    <p:sldId id="640" r:id="rId42"/>
    <p:sldId id="617" r:id="rId43"/>
    <p:sldId id="650" r:id="rId44"/>
    <p:sldId id="624" r:id="rId45"/>
    <p:sldId id="625" r:id="rId46"/>
    <p:sldId id="626" r:id="rId47"/>
    <p:sldId id="641" r:id="rId48"/>
    <p:sldId id="628" r:id="rId49"/>
    <p:sldId id="642" r:id="rId50"/>
    <p:sldId id="629" r:id="rId51"/>
    <p:sldId id="643" r:id="rId52"/>
    <p:sldId id="630" r:id="rId53"/>
    <p:sldId id="644" r:id="rId54"/>
    <p:sldId id="631" r:id="rId55"/>
    <p:sldId id="632" r:id="rId56"/>
    <p:sldId id="645" r:id="rId57"/>
    <p:sldId id="646" r:id="rId58"/>
    <p:sldId id="666" r:id="rId59"/>
    <p:sldId id="647" r:id="rId60"/>
    <p:sldId id="667" r:id="rId61"/>
    <p:sldId id="648" r:id="rId62"/>
    <p:sldId id="651" r:id="rId63"/>
    <p:sldId id="668" r:id="rId64"/>
    <p:sldId id="649" r:id="rId65"/>
    <p:sldId id="622" r:id="rId66"/>
    <p:sldId id="623" r:id="rId67"/>
    <p:sldId id="660" r:id="rId68"/>
    <p:sldId id="661" r:id="rId69"/>
    <p:sldId id="662" r:id="rId70"/>
    <p:sldId id="663" r:id="rId71"/>
    <p:sldId id="664" r:id="rId72"/>
    <p:sldId id="665" r:id="rId73"/>
  </p:sldIdLst>
  <p:sldSz cx="6858000" cy="9144000" type="screen4x3"/>
  <p:notesSz cx="6797675" cy="9926638"/>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061" userDrawn="1">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6" clrIdx="0">
    <p:extLst>
      <p:ext uri="{19B8F6BF-5375-455C-9EA6-DF929625EA0E}">
        <p15:presenceInfo xmlns:p15="http://schemas.microsoft.com/office/powerpoint/2012/main" userId="Rachel Hawkes" providerId="None"/>
      </p:ext>
    </p:extLst>
  </p:cmAuthor>
  <p:cmAuthor id="2" name="Natalie Finlayson" initials="NF" lastIdx="11" clrIdx="1">
    <p:extLst>
      <p:ext uri="{19B8F6BF-5375-455C-9EA6-DF929625EA0E}">
        <p15:presenceInfo xmlns:p15="http://schemas.microsoft.com/office/powerpoint/2012/main" userId="S::Natalie.Finlayson@glasgow.ac.uk::fffa9436-0c20-47f6-a103-b85039ead7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F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64" autoAdjust="0"/>
    <p:restoredTop sz="86376" autoAdjust="0"/>
  </p:normalViewPr>
  <p:slideViewPr>
    <p:cSldViewPr>
      <p:cViewPr varScale="1">
        <p:scale>
          <a:sx n="69" d="100"/>
          <a:sy n="69" d="100"/>
        </p:scale>
        <p:origin x="1422" y="84"/>
      </p:cViewPr>
      <p:guideLst>
        <p:guide orient="horz" pos="3061"/>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6" d="100"/>
          <a:sy n="86" d="100"/>
        </p:scale>
        <p:origin x="3952"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159747" name="Rectangle 3"/>
          <p:cNvSpPr>
            <a:spLocks noGrp="1" noChangeArrowheads="1"/>
          </p:cNvSpPr>
          <p:nvPr>
            <p:ph type="dt" sz="quarter"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159748" name="Rectangle 4"/>
          <p:cNvSpPr>
            <a:spLocks noGrp="1" noChangeArrowheads="1"/>
          </p:cNvSpPr>
          <p:nvPr>
            <p:ph type="ftr" sz="quarter" idx="2"/>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159749" name="Rectangle 5"/>
          <p:cNvSpPr>
            <a:spLocks noGrp="1" noChangeArrowheads="1"/>
          </p:cNvSpPr>
          <p:nvPr>
            <p:ph type="sldNum" sz="quarter" idx="3"/>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3AA155A-1123-4F7E-8C23-26D0AFFE3A7F}" type="slidenum">
              <a:rPr lang="en-GB" altLang="en-US"/>
              <a:pPr/>
              <a:t>‹#›</a:t>
            </a:fld>
            <a:endParaRPr lang="en-GB" altLang="en-US"/>
          </a:p>
        </p:txBody>
      </p:sp>
    </p:spTree>
    <p:extLst>
      <p:ext uri="{BB962C8B-B14F-4D97-AF65-F5344CB8AC3E}">
        <p14:creationId xmlns:p14="http://schemas.microsoft.com/office/powerpoint/2010/main" val="290984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4099"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63492" name="Rectangle 4"/>
          <p:cNvSpPr>
            <a:spLocks noGrp="1" noRot="1" noChangeAspect="1" noChangeArrowheads="1" noTextEdit="1"/>
          </p:cNvSpPr>
          <p:nvPr>
            <p:ph type="sldImg" idx="2"/>
          </p:nvPr>
        </p:nvSpPr>
        <p:spPr bwMode="auto">
          <a:xfrm>
            <a:off x="2003425" y="744538"/>
            <a:ext cx="27908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4103"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6E82091-1C81-45A9-8E73-11066AF777B4}" type="slidenum">
              <a:rPr lang="en-GB" altLang="en-US"/>
              <a:pPr/>
              <a:t>‹#›</a:t>
            </a:fld>
            <a:endParaRPr lang="en-GB" altLang="en-US"/>
          </a:p>
        </p:txBody>
      </p:sp>
    </p:spTree>
    <p:extLst>
      <p:ext uri="{BB962C8B-B14F-4D97-AF65-F5344CB8AC3E}">
        <p14:creationId xmlns:p14="http://schemas.microsoft.com/office/powerpoint/2010/main" val="6368081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ixabay.com/es/users/rosanegra_1-432510/?utm_source=link-attribution&amp;utm_medium=referral&amp;utm_campaign=image&amp;utm_content=1706646"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pixabay.com/es/?utm_source=link-attribution&amp;utm_medium=referral&amp;utm_campaign=image&amp;utm_content=1167319" TargetMode="External"/><Relationship Id="rId5" Type="http://schemas.openxmlformats.org/officeDocument/2006/relationships/hyperlink" Target="https://pixabay.com/es/users/27707-27707/?utm_source=link-attribution&amp;utm_medium=referral&amp;utm_campaign=image&amp;utm_content=1167319" TargetMode="External"/><Relationship Id="rId4" Type="http://schemas.openxmlformats.org/officeDocument/2006/relationships/hyperlink" Target="https://pixabay.com/es/?utm_source=link-attribution&amp;utm_medium=referral&amp;utm_campaign=image&amp;utm_content=1706646"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ixabay.com/es/users/GraphicMama-team-2641041/?utm_source=link-attribution&amp;utm_medium=referral&amp;utm_campaign=image&amp;utm_content=1417239"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pixabay.com/es/?utm_source=link-attribution&amp;utm_medium=referral&amp;utm_campaign=image&amp;utm_content=3314088" TargetMode="External"/><Relationship Id="rId5" Type="http://schemas.openxmlformats.org/officeDocument/2006/relationships/hyperlink" Target="https://pixabay.com/es/users/LillyCantabile-8561101/?utm_source=link-attribution&amp;utm_medium=referral&amp;utm_campaign=image&amp;utm_content=3314088" TargetMode="External"/><Relationship Id="rId4" Type="http://schemas.openxmlformats.org/officeDocument/2006/relationships/hyperlink" Target="https://pixabay.com/es/?utm_source=link-attribution&amp;utm_medium=referral&amp;utm_campaign=image&amp;utm_content=141723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ixabay.com/es/users/kropekk_pl-114936/?utm_source=link-attribution&amp;utm_medium=referral&amp;utm_campaign=image&amp;utm_content=346710"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pixabay.com/es/?utm_source=link-attribution&amp;utm_medium=referral&amp;utm_campaign=image&amp;utm_content=346710"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ixabay.com/es/users/OpenClipart-Vectors-30363/?utm_source=link-attribution&amp;utm_medium=referral&amp;utm_campaign=image&amp;utm_content=575400"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pixabay.com/es/?utm_source=link-attribution&amp;utm_medium=referral&amp;utm_campaign=image&amp;utm_content=36566" TargetMode="External"/><Relationship Id="rId5" Type="http://schemas.openxmlformats.org/officeDocument/2006/relationships/hyperlink" Target="https://pixabay.com/es/users/Clker-Free-Vector-Images-3736/?utm_source=link-attribution&amp;utm_medium=referral&amp;utm_campaign=image&amp;utm_content=36566" TargetMode="External"/><Relationship Id="rId4" Type="http://schemas.openxmlformats.org/officeDocument/2006/relationships/hyperlink" Target="https://pixabay.com/es/?utm_source=link-attribution&amp;utm_medium=referral&amp;utm_campaign=image&amp;utm_content=575400"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ixabay.com/es/users/AnnaliseArt-7089643/?utm_source=link-attribution&amp;utm_medium=referral&amp;utm_campaign=image&amp;utm_content=4462085"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pixabay.com/es/?utm_source=link-attribution&amp;utm_medium=referral&amp;utm_campaign=image&amp;utm_content=4462085"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ixabay.com/es/users/OpenClipart-Vectors-30363/?utm_source=link-attribution&amp;utm_medium=referral&amp;utm_campaign=image&amp;utm_content=1299841"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pixabay.com/es/?utm_source=link-attribution&amp;utm_medium=referral&amp;utm_campaign=image&amp;utm_content=1299841"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creativecommons.org/licenses/by-sa/3.0/deed.en" TargetMode="External"/><Relationship Id="rId13" Type="http://schemas.openxmlformats.org/officeDocument/2006/relationships/hyperlink" Target="https://commons.wikimedia.org/w/index.php?title=User:Londonclanger&amp;action=edit&amp;redlink=1" TargetMode="External"/><Relationship Id="rId3" Type="http://schemas.openxmlformats.org/officeDocument/2006/relationships/hyperlink" Target="https://commons.wikimedia.org/wiki/Pink" TargetMode="External"/><Relationship Id="rId7" Type="http://schemas.openxmlformats.org/officeDocument/2006/relationships/hyperlink" Target="https://en.wikipedia.org/wiki/en:Creative_Commons" TargetMode="External"/><Relationship Id="rId12" Type="http://schemas.openxmlformats.org/officeDocument/2006/relationships/hyperlink" Target="https://commons.wikimedia.org/wiki/File:Headstones_in_Banneville-la-Campagne_War_Cemetery,_Normandy.jpg"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commons.wikimedia.org/w/index.php?title=User:Johntex&amp;action=edit&amp;redlink=1" TargetMode="External"/><Relationship Id="rId11" Type="http://schemas.openxmlformats.org/officeDocument/2006/relationships/hyperlink" Target="https://creativecommons.org/licenses/by-sa/4.0/deed.en" TargetMode="External"/><Relationship Id="rId5" Type="http://schemas.openxmlformats.org/officeDocument/2006/relationships/hyperlink" Target="https://commons.wikimedia.org/w/index.php?title=Sweatshirt&amp;action=edit&amp;redlink=1" TargetMode="External"/><Relationship Id="rId10" Type="http://schemas.openxmlformats.org/officeDocument/2006/relationships/hyperlink" Target="https://commons.wikimedia.org/w/index.php?title=User:Onyxxo&amp;action=edit&amp;redlink=1" TargetMode="External"/><Relationship Id="rId4" Type="http://schemas.openxmlformats.org/officeDocument/2006/relationships/hyperlink" Target="https://commons.wikimedia.org/wiki/Knitting" TargetMode="External"/><Relationship Id="rId9" Type="http://schemas.openxmlformats.org/officeDocument/2006/relationships/hyperlink" Target="http://www.defenseimagery.mil/imageRetrieve.action?guid=f142de3640e4186bcec40209d4416d123cf45d40&amp;t=2"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clipart-library.co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clipart-library.co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clipart-library.co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es/users/anaterate-2348028/?utm_source=link-attribution&amp;utm_medium=referral&amp;utm_campaign=image&amp;utm_content=3128683"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pixabay.com/es/?utm_source=link-attribution&amp;utm_medium=referral&amp;utm_campaign=image&amp;utm_content=3128683"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ixabay.com/es/users/AnnaliseArt-7089643/?utm_source=link-attribution&amp;utm_medium=referral&amp;utm_campaign=image&amp;utm_content=4299937"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pixabay.com/es/?utm_source=link-attribution&amp;utm_medium=referral&amp;utm_campaign=image&amp;utm_content=4299937"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DA65F1-1AA2-40AC-8D3A-BC105C850E44}" type="slidenum">
              <a:rPr lang="en-GB" altLang="en-US"/>
              <a:pPr eaLnBrk="1" hangingPunct="1"/>
              <a:t>1</a:t>
            </a:fld>
            <a:endParaRPr lang="en-GB"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91917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pPr/>
              <a:t>15</a:t>
            </a:fld>
            <a:endParaRPr lang="en-GB" altLang="en-US"/>
          </a:p>
        </p:txBody>
      </p:sp>
    </p:spTree>
    <p:extLst>
      <p:ext uri="{BB962C8B-B14F-4D97-AF65-F5344CB8AC3E}">
        <p14:creationId xmlns:p14="http://schemas.microsoft.com/office/powerpoint/2010/main" val="302801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kern="1200" dirty="0">
                <a:solidFill>
                  <a:schemeClr val="tx1"/>
                </a:solidFill>
                <a:effectLst/>
                <a:latin typeface="Arial" pitchFamily="34" charset="0"/>
                <a:ea typeface="+mn-ea"/>
                <a:cs typeface="+mn-cs"/>
              </a:rPr>
              <a:t>Imagen de </a:t>
            </a:r>
            <a:r>
              <a:rPr lang="es-ES" sz="1200" b="0" i="0" u="sng" kern="1200" dirty="0">
                <a:solidFill>
                  <a:schemeClr val="tx1"/>
                </a:solidFill>
                <a:effectLst/>
                <a:latin typeface="Arial" pitchFamily="34" charset="0"/>
                <a:ea typeface="+mn-ea"/>
                <a:cs typeface="+mn-cs"/>
                <a:hlinkClick r:id="rId3"/>
              </a:rPr>
              <a:t>Alejandra </a:t>
            </a:r>
            <a:r>
              <a:rPr lang="es-ES" sz="1200" b="0" i="0" u="sng" kern="1200" dirty="0" err="1">
                <a:solidFill>
                  <a:schemeClr val="tx1"/>
                </a:solidFill>
                <a:effectLst/>
                <a:latin typeface="Arial" pitchFamily="34" charset="0"/>
                <a:ea typeface="+mn-ea"/>
                <a:cs typeface="+mn-cs"/>
                <a:hlinkClick r:id="rId3"/>
              </a:rPr>
              <a:t>Jimenez</a:t>
            </a:r>
            <a:r>
              <a:rPr lang="es-ES" sz="1200" b="0" i="0" kern="1200" dirty="0">
                <a:solidFill>
                  <a:schemeClr val="tx1"/>
                </a:solidFill>
                <a:effectLst/>
                <a:latin typeface="Arial" pitchFamily="34" charset="0"/>
                <a:ea typeface="+mn-ea"/>
                <a:cs typeface="+mn-cs"/>
              </a:rPr>
              <a:t> en </a:t>
            </a:r>
            <a:r>
              <a:rPr lang="es-ES" sz="1200" b="0" i="0" u="sng" kern="1200" dirty="0" err="1">
                <a:solidFill>
                  <a:schemeClr val="tx1"/>
                </a:solidFill>
                <a:effectLst/>
                <a:latin typeface="Arial" pitchFamily="34" charset="0"/>
                <a:ea typeface="+mn-ea"/>
                <a:cs typeface="+mn-cs"/>
                <a:hlinkClick r:id="rId4"/>
              </a:rPr>
              <a:t>Pixabay</a:t>
            </a:r>
            <a:r>
              <a:rPr lang="es-ES" sz="1200" b="0" i="0" kern="1200" dirty="0">
                <a:solidFill>
                  <a:schemeClr val="tx1"/>
                </a:solidFill>
                <a:effectLst/>
                <a:latin typeface="Arial" pitchFamily="34" charset="0"/>
                <a:ea typeface="+mn-ea"/>
                <a:cs typeface="+mn-cs"/>
              </a:rPr>
              <a:t> </a:t>
            </a:r>
          </a:p>
          <a:p>
            <a:r>
              <a:rPr lang="en-GB" sz="1200" b="0" i="0" kern="1200" dirty="0">
                <a:solidFill>
                  <a:schemeClr val="tx1"/>
                </a:solidFill>
                <a:effectLst/>
                <a:latin typeface="Arial" pitchFamily="34" charset="0"/>
                <a:ea typeface="+mn-ea"/>
                <a:cs typeface="+mn-cs"/>
              </a:rPr>
              <a:t>Imagen de </a:t>
            </a:r>
            <a:r>
              <a:rPr lang="en-GB" sz="1200" b="0" i="0" u="sng" kern="1200" dirty="0">
                <a:solidFill>
                  <a:schemeClr val="tx1"/>
                </a:solidFill>
                <a:effectLst/>
                <a:latin typeface="Arial" pitchFamily="34" charset="0"/>
                <a:ea typeface="+mn-ea"/>
                <a:cs typeface="+mn-cs"/>
                <a:hlinkClick r:id="rId5"/>
              </a:rPr>
              <a:t>Kevin Phillips</a:t>
            </a:r>
            <a:r>
              <a:rPr lang="en-GB" sz="1200" b="0" i="0" kern="1200" dirty="0">
                <a:solidFill>
                  <a:schemeClr val="tx1"/>
                </a:solidFill>
                <a:effectLst/>
                <a:latin typeface="Arial" pitchFamily="34" charset="0"/>
                <a:ea typeface="+mn-ea"/>
                <a:cs typeface="+mn-cs"/>
              </a:rPr>
              <a:t> </a:t>
            </a:r>
            <a:r>
              <a:rPr lang="en-GB" sz="1200" b="0" i="0" kern="1200" dirty="0" err="1">
                <a:solidFill>
                  <a:schemeClr val="tx1"/>
                </a:solidFill>
                <a:effectLst/>
                <a:latin typeface="Arial" pitchFamily="34" charset="0"/>
                <a:ea typeface="+mn-ea"/>
                <a:cs typeface="+mn-cs"/>
              </a:rPr>
              <a:t>en</a:t>
            </a:r>
            <a:r>
              <a:rPr lang="en-GB" sz="1200" b="0" i="0" kern="1200" dirty="0">
                <a:solidFill>
                  <a:schemeClr val="tx1"/>
                </a:solidFill>
                <a:effectLst/>
                <a:latin typeface="Arial" pitchFamily="34" charset="0"/>
                <a:ea typeface="+mn-ea"/>
                <a:cs typeface="+mn-cs"/>
              </a:rPr>
              <a:t> </a:t>
            </a:r>
            <a:r>
              <a:rPr lang="en-GB" sz="1200" b="0" i="0" u="sng" kern="1200" dirty="0" err="1">
                <a:solidFill>
                  <a:schemeClr val="tx1"/>
                </a:solidFill>
                <a:effectLst/>
                <a:latin typeface="Arial" pitchFamily="34" charset="0"/>
                <a:ea typeface="+mn-ea"/>
                <a:cs typeface="+mn-cs"/>
                <a:hlinkClick r:id="rId6"/>
              </a:rPr>
              <a:t>Pixabay</a:t>
            </a:r>
            <a:r>
              <a:rPr lang="en-GB" sz="1200" b="0" i="0" kern="1200" dirty="0">
                <a:solidFill>
                  <a:schemeClr val="tx1"/>
                </a:solidFill>
                <a:effectLst/>
                <a:latin typeface="Arial" pitchFamily="34" charset="0"/>
                <a:ea typeface="+mn-ea"/>
                <a:cs typeface="+mn-cs"/>
              </a:rPr>
              <a:t> </a:t>
            </a:r>
            <a:endParaRPr lang="en-GB" dirty="0"/>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pPr/>
              <a:t>17</a:t>
            </a:fld>
            <a:endParaRPr lang="en-GB" altLang="en-US"/>
          </a:p>
        </p:txBody>
      </p:sp>
    </p:spTree>
    <p:extLst>
      <p:ext uri="{BB962C8B-B14F-4D97-AF65-F5344CB8AC3E}">
        <p14:creationId xmlns:p14="http://schemas.microsoft.com/office/powerpoint/2010/main" val="3621376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pitchFamily="34" charset="0"/>
                <a:ea typeface="+mn-ea"/>
                <a:cs typeface="+mn-cs"/>
              </a:rPr>
              <a:t>Imagen de </a:t>
            </a:r>
            <a:r>
              <a:rPr lang="en-GB" sz="1200" b="0" i="0" u="sng" kern="1200" dirty="0" err="1">
                <a:solidFill>
                  <a:schemeClr val="tx1"/>
                </a:solidFill>
                <a:effectLst/>
                <a:latin typeface="Arial" pitchFamily="34" charset="0"/>
                <a:ea typeface="+mn-ea"/>
                <a:cs typeface="+mn-cs"/>
                <a:hlinkClick r:id="rId3"/>
              </a:rPr>
              <a:t>GraphicMama</a:t>
            </a:r>
            <a:r>
              <a:rPr lang="en-GB" sz="1200" b="0" i="0" u="sng" kern="1200" dirty="0">
                <a:solidFill>
                  <a:schemeClr val="tx1"/>
                </a:solidFill>
                <a:effectLst/>
                <a:latin typeface="Arial" pitchFamily="34" charset="0"/>
                <a:ea typeface="+mn-ea"/>
                <a:cs typeface="+mn-cs"/>
                <a:hlinkClick r:id="rId3"/>
              </a:rPr>
              <a:t>-team</a:t>
            </a:r>
            <a:r>
              <a:rPr lang="en-GB" sz="1200" b="0" i="0" kern="1200" dirty="0">
                <a:solidFill>
                  <a:schemeClr val="tx1"/>
                </a:solidFill>
                <a:effectLst/>
                <a:latin typeface="Arial" pitchFamily="34" charset="0"/>
                <a:ea typeface="+mn-ea"/>
                <a:cs typeface="+mn-cs"/>
              </a:rPr>
              <a:t> </a:t>
            </a:r>
            <a:r>
              <a:rPr lang="en-GB" sz="1200" b="0" i="0" kern="1200" dirty="0" err="1">
                <a:solidFill>
                  <a:schemeClr val="tx1"/>
                </a:solidFill>
                <a:effectLst/>
                <a:latin typeface="Arial" pitchFamily="34" charset="0"/>
                <a:ea typeface="+mn-ea"/>
                <a:cs typeface="+mn-cs"/>
              </a:rPr>
              <a:t>en</a:t>
            </a:r>
            <a:r>
              <a:rPr lang="en-GB" sz="1200" b="0" i="0" kern="1200" dirty="0">
                <a:solidFill>
                  <a:schemeClr val="tx1"/>
                </a:solidFill>
                <a:effectLst/>
                <a:latin typeface="Arial" pitchFamily="34" charset="0"/>
                <a:ea typeface="+mn-ea"/>
                <a:cs typeface="+mn-cs"/>
              </a:rPr>
              <a:t> </a:t>
            </a:r>
            <a:r>
              <a:rPr lang="en-GB" sz="1200" b="0" i="0" u="sng" kern="1200" dirty="0" err="1">
                <a:solidFill>
                  <a:schemeClr val="tx1"/>
                </a:solidFill>
                <a:effectLst/>
                <a:latin typeface="Arial" pitchFamily="34" charset="0"/>
                <a:ea typeface="+mn-ea"/>
                <a:cs typeface="+mn-cs"/>
                <a:hlinkClick r:id="rId4"/>
              </a:rPr>
              <a:t>Pixabay</a:t>
            </a:r>
            <a:r>
              <a:rPr lang="en-GB" sz="1200" b="0" i="0" kern="1200" dirty="0">
                <a:solidFill>
                  <a:schemeClr val="tx1"/>
                </a:solidFill>
                <a:effectLst/>
                <a:latin typeface="Arial" pitchFamily="34" charset="0"/>
                <a:ea typeface="+mn-ea"/>
                <a:cs typeface="+mn-cs"/>
              </a:rPr>
              <a:t> </a:t>
            </a:r>
          </a:p>
          <a:p>
            <a:r>
              <a:rPr lang="en-GB" sz="1200" b="0" i="0" kern="1200" dirty="0">
                <a:solidFill>
                  <a:schemeClr val="tx1"/>
                </a:solidFill>
                <a:effectLst/>
                <a:latin typeface="Arial" pitchFamily="34" charset="0"/>
                <a:ea typeface="+mn-ea"/>
                <a:cs typeface="+mn-cs"/>
              </a:rPr>
              <a:t>Imagen de </a:t>
            </a:r>
            <a:r>
              <a:rPr lang="en-GB" sz="1200" b="0" i="0" u="sng" kern="1200" dirty="0" err="1">
                <a:solidFill>
                  <a:schemeClr val="tx1"/>
                </a:solidFill>
                <a:effectLst/>
                <a:latin typeface="Arial" pitchFamily="34" charset="0"/>
                <a:ea typeface="+mn-ea"/>
                <a:cs typeface="+mn-cs"/>
                <a:hlinkClick r:id="rId5"/>
              </a:rPr>
              <a:t>LillyCantabile</a:t>
            </a:r>
            <a:r>
              <a:rPr lang="en-GB" sz="1200" b="0" i="0" kern="1200" dirty="0">
                <a:solidFill>
                  <a:schemeClr val="tx1"/>
                </a:solidFill>
                <a:effectLst/>
                <a:latin typeface="Arial" pitchFamily="34" charset="0"/>
                <a:ea typeface="+mn-ea"/>
                <a:cs typeface="+mn-cs"/>
              </a:rPr>
              <a:t> </a:t>
            </a:r>
            <a:r>
              <a:rPr lang="en-GB" sz="1200" b="0" i="0" kern="1200" dirty="0" err="1">
                <a:solidFill>
                  <a:schemeClr val="tx1"/>
                </a:solidFill>
                <a:effectLst/>
                <a:latin typeface="Arial" pitchFamily="34" charset="0"/>
                <a:ea typeface="+mn-ea"/>
                <a:cs typeface="+mn-cs"/>
              </a:rPr>
              <a:t>en</a:t>
            </a:r>
            <a:r>
              <a:rPr lang="en-GB" sz="1200" b="0" i="0" kern="1200" dirty="0">
                <a:solidFill>
                  <a:schemeClr val="tx1"/>
                </a:solidFill>
                <a:effectLst/>
                <a:latin typeface="Arial" pitchFamily="34" charset="0"/>
                <a:ea typeface="+mn-ea"/>
                <a:cs typeface="+mn-cs"/>
              </a:rPr>
              <a:t> </a:t>
            </a:r>
            <a:r>
              <a:rPr lang="en-GB" sz="1200" b="0" i="0" u="sng" kern="1200" dirty="0" err="1">
                <a:solidFill>
                  <a:schemeClr val="tx1"/>
                </a:solidFill>
                <a:effectLst/>
                <a:latin typeface="Arial" pitchFamily="34" charset="0"/>
                <a:ea typeface="+mn-ea"/>
                <a:cs typeface="+mn-cs"/>
                <a:hlinkClick r:id="rId6"/>
              </a:rPr>
              <a:t>Pixabay</a:t>
            </a:r>
            <a:r>
              <a:rPr lang="en-GB" sz="1200" b="0" i="0" kern="1200" dirty="0">
                <a:solidFill>
                  <a:schemeClr val="tx1"/>
                </a:solidFill>
                <a:effectLst/>
                <a:latin typeface="Arial" pitchFamily="34" charset="0"/>
                <a:ea typeface="+mn-ea"/>
                <a:cs typeface="+mn-cs"/>
              </a:rPr>
              <a:t> </a:t>
            </a:r>
            <a:endParaRPr lang="en-GB" dirty="0"/>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pPr/>
              <a:t>18</a:t>
            </a:fld>
            <a:endParaRPr lang="en-GB" altLang="en-US"/>
          </a:p>
        </p:txBody>
      </p:sp>
    </p:spTree>
    <p:extLst>
      <p:ext uri="{BB962C8B-B14F-4D97-AF65-F5344CB8AC3E}">
        <p14:creationId xmlns:p14="http://schemas.microsoft.com/office/powerpoint/2010/main" val="3223282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kern="1200" dirty="0">
                <a:solidFill>
                  <a:schemeClr val="tx1"/>
                </a:solidFill>
                <a:effectLst/>
                <a:latin typeface="Arial" pitchFamily="34" charset="0"/>
                <a:ea typeface="+mn-ea"/>
                <a:cs typeface="+mn-cs"/>
              </a:rPr>
              <a:t>Imagen de </a:t>
            </a:r>
            <a:r>
              <a:rPr lang="nb-NO" sz="1200" b="0" i="0" u="sng" kern="1200" dirty="0">
                <a:solidFill>
                  <a:schemeClr val="tx1"/>
                </a:solidFill>
                <a:effectLst/>
                <a:latin typeface="Arial" pitchFamily="34" charset="0"/>
                <a:ea typeface="+mn-ea"/>
                <a:cs typeface="+mn-cs"/>
                <a:hlinkClick r:id="rId3"/>
              </a:rPr>
              <a:t>kropekk_pl</a:t>
            </a:r>
            <a:r>
              <a:rPr lang="nb-NO" sz="1200" b="0" i="0" kern="1200" dirty="0">
                <a:solidFill>
                  <a:schemeClr val="tx1"/>
                </a:solidFill>
                <a:effectLst/>
                <a:latin typeface="Arial" pitchFamily="34" charset="0"/>
                <a:ea typeface="+mn-ea"/>
                <a:cs typeface="+mn-cs"/>
              </a:rPr>
              <a:t> en </a:t>
            </a:r>
            <a:r>
              <a:rPr lang="nb-NO" sz="1200" b="0" i="0" u="sng" kern="1200" dirty="0">
                <a:solidFill>
                  <a:schemeClr val="tx1"/>
                </a:solidFill>
                <a:effectLst/>
                <a:latin typeface="Arial" pitchFamily="34" charset="0"/>
                <a:ea typeface="+mn-ea"/>
                <a:cs typeface="+mn-cs"/>
                <a:hlinkClick r:id="rId4"/>
              </a:rPr>
              <a:t>Pixabay</a:t>
            </a:r>
            <a:r>
              <a:rPr lang="nb-NO" sz="1200" b="0" i="0" kern="1200" dirty="0">
                <a:solidFill>
                  <a:schemeClr val="tx1"/>
                </a:solidFill>
                <a:effectLst/>
                <a:latin typeface="Arial" pitchFamily="34" charset="0"/>
                <a:ea typeface="+mn-ea"/>
                <a:cs typeface="+mn-cs"/>
              </a:rPr>
              <a:t> </a:t>
            </a:r>
            <a:endParaRPr lang="en-GB" dirty="0"/>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pPr/>
              <a:t>21</a:t>
            </a:fld>
            <a:endParaRPr lang="en-GB" altLang="en-US"/>
          </a:p>
        </p:txBody>
      </p:sp>
    </p:spTree>
    <p:extLst>
      <p:ext uri="{BB962C8B-B14F-4D97-AF65-F5344CB8AC3E}">
        <p14:creationId xmlns:p14="http://schemas.microsoft.com/office/powerpoint/2010/main" val="789611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pitchFamily="34" charset="0"/>
                <a:ea typeface="+mn-ea"/>
                <a:cs typeface="+mn-cs"/>
              </a:rPr>
              <a:t>Imagen de </a:t>
            </a:r>
            <a:r>
              <a:rPr lang="en-GB" sz="1200" b="0" i="0" u="sng" kern="1200" dirty="0" err="1">
                <a:solidFill>
                  <a:schemeClr val="tx1"/>
                </a:solidFill>
                <a:effectLst/>
                <a:latin typeface="Arial" pitchFamily="34" charset="0"/>
                <a:ea typeface="+mn-ea"/>
                <a:cs typeface="+mn-cs"/>
                <a:hlinkClick r:id="rId3"/>
              </a:rPr>
              <a:t>OpenClipart</a:t>
            </a:r>
            <a:r>
              <a:rPr lang="en-GB" sz="1200" b="0" i="0" u="sng" kern="1200" dirty="0">
                <a:solidFill>
                  <a:schemeClr val="tx1"/>
                </a:solidFill>
                <a:effectLst/>
                <a:latin typeface="Arial" pitchFamily="34" charset="0"/>
                <a:ea typeface="+mn-ea"/>
                <a:cs typeface="+mn-cs"/>
                <a:hlinkClick r:id="rId3"/>
              </a:rPr>
              <a:t>-Vectors</a:t>
            </a:r>
            <a:r>
              <a:rPr lang="en-GB" sz="1200" b="0" i="0" kern="1200" dirty="0">
                <a:solidFill>
                  <a:schemeClr val="tx1"/>
                </a:solidFill>
                <a:effectLst/>
                <a:latin typeface="Arial" pitchFamily="34" charset="0"/>
                <a:ea typeface="+mn-ea"/>
                <a:cs typeface="+mn-cs"/>
              </a:rPr>
              <a:t> </a:t>
            </a:r>
            <a:r>
              <a:rPr lang="en-GB" sz="1200" b="0" i="0" kern="1200" dirty="0" err="1">
                <a:solidFill>
                  <a:schemeClr val="tx1"/>
                </a:solidFill>
                <a:effectLst/>
                <a:latin typeface="Arial" pitchFamily="34" charset="0"/>
                <a:ea typeface="+mn-ea"/>
                <a:cs typeface="+mn-cs"/>
              </a:rPr>
              <a:t>en</a:t>
            </a:r>
            <a:r>
              <a:rPr lang="en-GB" sz="1200" b="0" i="0" kern="1200" dirty="0">
                <a:solidFill>
                  <a:schemeClr val="tx1"/>
                </a:solidFill>
                <a:effectLst/>
                <a:latin typeface="Arial" pitchFamily="34" charset="0"/>
                <a:ea typeface="+mn-ea"/>
                <a:cs typeface="+mn-cs"/>
              </a:rPr>
              <a:t> </a:t>
            </a:r>
            <a:r>
              <a:rPr lang="en-GB" sz="1200" b="0" i="0" u="sng" kern="1200" dirty="0" err="1">
                <a:solidFill>
                  <a:schemeClr val="tx1"/>
                </a:solidFill>
                <a:effectLst/>
                <a:latin typeface="Arial" pitchFamily="34" charset="0"/>
                <a:ea typeface="+mn-ea"/>
                <a:cs typeface="+mn-cs"/>
                <a:hlinkClick r:id="rId4"/>
              </a:rPr>
              <a:t>Pixabay</a:t>
            </a:r>
            <a:r>
              <a:rPr lang="en-GB" sz="1200" b="0" i="0" kern="1200" dirty="0">
                <a:solidFill>
                  <a:schemeClr val="tx1"/>
                </a:solidFill>
                <a:effectLst/>
                <a:latin typeface="Arial" pitchFamily="34" charset="0"/>
                <a:ea typeface="+mn-ea"/>
                <a:cs typeface="+mn-cs"/>
              </a:rPr>
              <a:t> </a:t>
            </a:r>
          </a:p>
          <a:p>
            <a:r>
              <a:rPr lang="en-GB" sz="1200" b="0" i="0" kern="1200" dirty="0">
                <a:solidFill>
                  <a:schemeClr val="tx1"/>
                </a:solidFill>
                <a:effectLst/>
                <a:latin typeface="Arial" pitchFamily="34" charset="0"/>
                <a:ea typeface="+mn-ea"/>
                <a:cs typeface="+mn-cs"/>
              </a:rPr>
              <a:t>Imagen de </a:t>
            </a:r>
            <a:r>
              <a:rPr lang="en-GB" sz="1200" b="0" i="0" u="sng" kern="1200" dirty="0" err="1">
                <a:solidFill>
                  <a:schemeClr val="tx1"/>
                </a:solidFill>
                <a:effectLst/>
                <a:latin typeface="Arial" pitchFamily="34" charset="0"/>
                <a:ea typeface="+mn-ea"/>
                <a:cs typeface="+mn-cs"/>
                <a:hlinkClick r:id="rId5"/>
              </a:rPr>
              <a:t>Clker</a:t>
            </a:r>
            <a:r>
              <a:rPr lang="en-GB" sz="1200" b="0" i="0" u="sng" kern="1200" dirty="0">
                <a:solidFill>
                  <a:schemeClr val="tx1"/>
                </a:solidFill>
                <a:effectLst/>
                <a:latin typeface="Arial" pitchFamily="34" charset="0"/>
                <a:ea typeface="+mn-ea"/>
                <a:cs typeface="+mn-cs"/>
                <a:hlinkClick r:id="rId5"/>
              </a:rPr>
              <a:t>-Free-Vector-Images</a:t>
            </a:r>
            <a:r>
              <a:rPr lang="en-GB" sz="1200" b="0" i="0" kern="1200" dirty="0">
                <a:solidFill>
                  <a:schemeClr val="tx1"/>
                </a:solidFill>
                <a:effectLst/>
                <a:latin typeface="Arial" pitchFamily="34" charset="0"/>
                <a:ea typeface="+mn-ea"/>
                <a:cs typeface="+mn-cs"/>
              </a:rPr>
              <a:t> </a:t>
            </a:r>
            <a:r>
              <a:rPr lang="en-GB" sz="1200" b="0" i="0" kern="1200" dirty="0" err="1">
                <a:solidFill>
                  <a:schemeClr val="tx1"/>
                </a:solidFill>
                <a:effectLst/>
                <a:latin typeface="Arial" pitchFamily="34" charset="0"/>
                <a:ea typeface="+mn-ea"/>
                <a:cs typeface="+mn-cs"/>
              </a:rPr>
              <a:t>en</a:t>
            </a:r>
            <a:r>
              <a:rPr lang="en-GB" sz="1200" b="0" i="0" kern="1200" dirty="0">
                <a:solidFill>
                  <a:schemeClr val="tx1"/>
                </a:solidFill>
                <a:effectLst/>
                <a:latin typeface="Arial" pitchFamily="34" charset="0"/>
                <a:ea typeface="+mn-ea"/>
                <a:cs typeface="+mn-cs"/>
              </a:rPr>
              <a:t> </a:t>
            </a:r>
            <a:r>
              <a:rPr lang="en-GB" sz="1200" b="0" i="0" u="sng" kern="1200" dirty="0" err="1">
                <a:solidFill>
                  <a:schemeClr val="tx1"/>
                </a:solidFill>
                <a:effectLst/>
                <a:latin typeface="Arial" pitchFamily="34" charset="0"/>
                <a:ea typeface="+mn-ea"/>
                <a:cs typeface="+mn-cs"/>
                <a:hlinkClick r:id="rId6"/>
              </a:rPr>
              <a:t>Pixabay</a:t>
            </a:r>
            <a:r>
              <a:rPr lang="en-GB" sz="1200" b="0" i="0" kern="1200" dirty="0">
                <a:solidFill>
                  <a:schemeClr val="tx1"/>
                </a:solidFill>
                <a:effectLst/>
                <a:latin typeface="Arial" pitchFamily="34" charset="0"/>
                <a:ea typeface="+mn-ea"/>
                <a:cs typeface="+mn-cs"/>
              </a:rPr>
              <a:t> </a:t>
            </a:r>
            <a:endParaRPr lang="en-GB" dirty="0"/>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pPr/>
              <a:t>23</a:t>
            </a:fld>
            <a:endParaRPr lang="en-GB" altLang="en-US"/>
          </a:p>
        </p:txBody>
      </p:sp>
    </p:spTree>
    <p:extLst>
      <p:ext uri="{BB962C8B-B14F-4D97-AF65-F5344CB8AC3E}">
        <p14:creationId xmlns:p14="http://schemas.microsoft.com/office/powerpoint/2010/main" val="3126549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pitchFamily="34" charset="0"/>
                <a:ea typeface="+mn-ea"/>
                <a:cs typeface="+mn-cs"/>
              </a:rPr>
              <a:t>Imagen de </a:t>
            </a:r>
            <a:r>
              <a:rPr lang="en-GB" sz="1200" b="0" i="0" u="sng" kern="1200" dirty="0">
                <a:solidFill>
                  <a:schemeClr val="tx1"/>
                </a:solidFill>
                <a:effectLst/>
                <a:latin typeface="Arial" pitchFamily="34" charset="0"/>
                <a:ea typeface="+mn-ea"/>
                <a:cs typeface="+mn-cs"/>
                <a:hlinkClick r:id="rId3"/>
              </a:rPr>
              <a:t>Annalise Batista</a:t>
            </a:r>
            <a:r>
              <a:rPr lang="en-GB" sz="1200" b="0" i="0" kern="1200" dirty="0">
                <a:solidFill>
                  <a:schemeClr val="tx1"/>
                </a:solidFill>
                <a:effectLst/>
                <a:latin typeface="Arial" pitchFamily="34" charset="0"/>
                <a:ea typeface="+mn-ea"/>
                <a:cs typeface="+mn-cs"/>
              </a:rPr>
              <a:t> </a:t>
            </a:r>
            <a:r>
              <a:rPr lang="en-GB" sz="1200" b="0" i="0" kern="1200" dirty="0" err="1">
                <a:solidFill>
                  <a:schemeClr val="tx1"/>
                </a:solidFill>
                <a:effectLst/>
                <a:latin typeface="Arial" pitchFamily="34" charset="0"/>
                <a:ea typeface="+mn-ea"/>
                <a:cs typeface="+mn-cs"/>
              </a:rPr>
              <a:t>en</a:t>
            </a:r>
            <a:r>
              <a:rPr lang="en-GB" sz="1200" b="0" i="0" kern="1200" dirty="0">
                <a:solidFill>
                  <a:schemeClr val="tx1"/>
                </a:solidFill>
                <a:effectLst/>
                <a:latin typeface="Arial" pitchFamily="34" charset="0"/>
                <a:ea typeface="+mn-ea"/>
                <a:cs typeface="+mn-cs"/>
              </a:rPr>
              <a:t> </a:t>
            </a:r>
            <a:r>
              <a:rPr lang="en-GB" sz="1200" b="0" i="0" u="sng" kern="1200" dirty="0" err="1">
                <a:solidFill>
                  <a:schemeClr val="tx1"/>
                </a:solidFill>
                <a:effectLst/>
                <a:latin typeface="Arial" pitchFamily="34" charset="0"/>
                <a:ea typeface="+mn-ea"/>
                <a:cs typeface="+mn-cs"/>
                <a:hlinkClick r:id="rId4"/>
              </a:rPr>
              <a:t>Pixabay</a:t>
            </a:r>
            <a:endParaRPr lang="en-GB" dirty="0"/>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pPr/>
              <a:t>25</a:t>
            </a:fld>
            <a:endParaRPr lang="en-GB" altLang="en-US"/>
          </a:p>
        </p:txBody>
      </p:sp>
    </p:spTree>
    <p:extLst>
      <p:ext uri="{BB962C8B-B14F-4D97-AF65-F5344CB8AC3E}">
        <p14:creationId xmlns:p14="http://schemas.microsoft.com/office/powerpoint/2010/main" val="2690878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pitchFamily="34" charset="0"/>
                <a:ea typeface="+mn-ea"/>
                <a:cs typeface="+mn-cs"/>
              </a:rPr>
              <a:t>Imagen de </a:t>
            </a:r>
            <a:r>
              <a:rPr lang="en-GB" sz="1200" b="0" i="0" u="sng" kern="1200" dirty="0" err="1">
                <a:solidFill>
                  <a:schemeClr val="tx1"/>
                </a:solidFill>
                <a:effectLst/>
                <a:latin typeface="Arial" pitchFamily="34" charset="0"/>
                <a:ea typeface="+mn-ea"/>
                <a:cs typeface="+mn-cs"/>
                <a:hlinkClick r:id="rId3"/>
              </a:rPr>
              <a:t>OpenClipart</a:t>
            </a:r>
            <a:r>
              <a:rPr lang="en-GB" sz="1200" b="0" i="0" u="sng" kern="1200" dirty="0">
                <a:solidFill>
                  <a:schemeClr val="tx1"/>
                </a:solidFill>
                <a:effectLst/>
                <a:latin typeface="Arial" pitchFamily="34" charset="0"/>
                <a:ea typeface="+mn-ea"/>
                <a:cs typeface="+mn-cs"/>
                <a:hlinkClick r:id="rId3"/>
              </a:rPr>
              <a:t>-Vectors</a:t>
            </a:r>
            <a:r>
              <a:rPr lang="en-GB" sz="1200" b="0" i="0" kern="1200" dirty="0">
                <a:solidFill>
                  <a:schemeClr val="tx1"/>
                </a:solidFill>
                <a:effectLst/>
                <a:latin typeface="Arial" pitchFamily="34" charset="0"/>
                <a:ea typeface="+mn-ea"/>
                <a:cs typeface="+mn-cs"/>
              </a:rPr>
              <a:t> </a:t>
            </a:r>
            <a:r>
              <a:rPr lang="en-GB" sz="1200" b="0" i="0" kern="1200" dirty="0" err="1">
                <a:solidFill>
                  <a:schemeClr val="tx1"/>
                </a:solidFill>
                <a:effectLst/>
                <a:latin typeface="Arial" pitchFamily="34" charset="0"/>
                <a:ea typeface="+mn-ea"/>
                <a:cs typeface="+mn-cs"/>
              </a:rPr>
              <a:t>en</a:t>
            </a:r>
            <a:r>
              <a:rPr lang="en-GB" sz="1200" b="0" i="0" kern="1200" dirty="0">
                <a:solidFill>
                  <a:schemeClr val="tx1"/>
                </a:solidFill>
                <a:effectLst/>
                <a:latin typeface="Arial" pitchFamily="34" charset="0"/>
                <a:ea typeface="+mn-ea"/>
                <a:cs typeface="+mn-cs"/>
              </a:rPr>
              <a:t> </a:t>
            </a:r>
            <a:r>
              <a:rPr lang="en-GB" sz="1200" b="0" i="0" u="sng" kern="1200" dirty="0" err="1">
                <a:solidFill>
                  <a:schemeClr val="tx1"/>
                </a:solidFill>
                <a:effectLst/>
                <a:latin typeface="Arial" pitchFamily="34" charset="0"/>
                <a:ea typeface="+mn-ea"/>
                <a:cs typeface="+mn-cs"/>
                <a:hlinkClick r:id="rId4"/>
              </a:rPr>
              <a:t>Pixabay</a:t>
            </a:r>
            <a:r>
              <a:rPr lang="en-GB" sz="1200" b="0" i="0" kern="1200" dirty="0">
                <a:solidFill>
                  <a:schemeClr val="tx1"/>
                </a:solidFill>
                <a:effectLst/>
                <a:latin typeface="Arial" pitchFamily="34" charset="0"/>
                <a:ea typeface="+mn-ea"/>
                <a:cs typeface="+mn-cs"/>
              </a:rPr>
              <a:t> </a:t>
            </a:r>
            <a:endParaRPr lang="en-GB" dirty="0"/>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pPr/>
              <a:t>27</a:t>
            </a:fld>
            <a:endParaRPr lang="en-GB" altLang="en-US"/>
          </a:p>
        </p:txBody>
      </p:sp>
    </p:spTree>
    <p:extLst>
      <p:ext uri="{BB962C8B-B14F-4D97-AF65-F5344CB8AC3E}">
        <p14:creationId xmlns:p14="http://schemas.microsoft.com/office/powerpoint/2010/main" val="2399326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28</a:t>
            </a:fld>
            <a:endParaRPr lang="en-GB" altLang="en-US">
              <a:solidFill>
                <a:srgbClr val="000000"/>
              </a:solidFill>
            </a:endParaRPr>
          </a:p>
        </p:txBody>
      </p:sp>
    </p:spTree>
    <p:extLst>
      <p:ext uri="{BB962C8B-B14F-4D97-AF65-F5344CB8AC3E}">
        <p14:creationId xmlns:p14="http://schemas.microsoft.com/office/powerpoint/2010/main" val="533072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29</a:t>
            </a:fld>
            <a:endParaRPr lang="en-GB" altLang="en-US">
              <a:solidFill>
                <a:srgbClr val="000000"/>
              </a:solidFill>
            </a:endParaRPr>
          </a:p>
        </p:txBody>
      </p:sp>
    </p:spTree>
    <p:extLst>
      <p:ext uri="{BB962C8B-B14F-4D97-AF65-F5344CB8AC3E}">
        <p14:creationId xmlns:p14="http://schemas.microsoft.com/office/powerpoint/2010/main" val="1292704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Vincent Le </a:t>
            </a:r>
            <a:r>
              <a:rPr lang="fr-FR" dirty="0" err="1"/>
              <a:t>Moign</a:t>
            </a:r>
            <a:r>
              <a:rPr lang="fr-FR" dirty="0"/>
              <a:t> / CC BY (https://creativecommons.org/licenses/by/4.0)</a:t>
            </a:r>
            <a:endParaRPr lang="en-GB" dirty="0"/>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pPr/>
              <a:t>30</a:t>
            </a:fld>
            <a:endParaRPr lang="en-GB" altLang="en-US"/>
          </a:p>
        </p:txBody>
      </p:sp>
    </p:spTree>
    <p:extLst>
      <p:ext uri="{BB962C8B-B14F-4D97-AF65-F5344CB8AC3E}">
        <p14:creationId xmlns:p14="http://schemas.microsoft.com/office/powerpoint/2010/main" val="1204896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3</a:t>
            </a:fld>
            <a:endParaRPr lang="en-GB" altLang="en-US"/>
          </a:p>
        </p:txBody>
      </p:sp>
    </p:spTree>
    <p:extLst>
      <p:ext uri="{BB962C8B-B14F-4D97-AF65-F5344CB8AC3E}">
        <p14:creationId xmlns:p14="http://schemas.microsoft.com/office/powerpoint/2010/main" val="2568961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31</a:t>
            </a:fld>
            <a:endParaRPr lang="en-GB" altLang="en-US">
              <a:solidFill>
                <a:srgbClr val="000000"/>
              </a:solidFill>
            </a:endParaRPr>
          </a:p>
        </p:txBody>
      </p:sp>
    </p:spTree>
    <p:extLst>
      <p:ext uri="{BB962C8B-B14F-4D97-AF65-F5344CB8AC3E}">
        <p14:creationId xmlns:p14="http://schemas.microsoft.com/office/powerpoint/2010/main" val="3081481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pPr/>
              <a:t>32</a:t>
            </a:fld>
            <a:endParaRPr lang="en-GB" altLang="en-US"/>
          </a:p>
        </p:txBody>
      </p:sp>
    </p:spTree>
    <p:extLst>
      <p:ext uri="{BB962C8B-B14F-4D97-AF65-F5344CB8AC3E}">
        <p14:creationId xmlns:p14="http://schemas.microsoft.com/office/powerpoint/2010/main" val="914336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33</a:t>
            </a:fld>
            <a:endParaRPr lang="en-GB" altLang="en-US">
              <a:solidFill>
                <a:srgbClr val="000000"/>
              </a:solidFill>
            </a:endParaRPr>
          </a:p>
        </p:txBody>
      </p:sp>
    </p:spTree>
    <p:extLst>
      <p:ext uri="{BB962C8B-B14F-4D97-AF65-F5344CB8AC3E}">
        <p14:creationId xmlns:p14="http://schemas.microsoft.com/office/powerpoint/2010/main" val="132304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6924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35</a:t>
            </a:fld>
            <a:endParaRPr lang="en-GB" altLang="en-US">
              <a:solidFill>
                <a:srgbClr val="000000"/>
              </a:solidFill>
            </a:endParaRPr>
          </a:p>
        </p:txBody>
      </p:sp>
    </p:spTree>
    <p:extLst>
      <p:ext uri="{BB962C8B-B14F-4D97-AF65-F5344CB8AC3E}">
        <p14:creationId xmlns:p14="http://schemas.microsoft.com/office/powerpoint/2010/main" val="2377733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pPr/>
              <a:t>36</a:t>
            </a:fld>
            <a:endParaRPr lang="en-GB" altLang="en-US"/>
          </a:p>
        </p:txBody>
      </p:sp>
    </p:spTree>
    <p:extLst>
      <p:ext uri="{BB962C8B-B14F-4D97-AF65-F5344CB8AC3E}">
        <p14:creationId xmlns:p14="http://schemas.microsoft.com/office/powerpoint/2010/main" val="1693294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37</a:t>
            </a:fld>
            <a:endParaRPr lang="en-GB" altLang="en-US">
              <a:solidFill>
                <a:srgbClr val="000000"/>
              </a:solidFill>
            </a:endParaRPr>
          </a:p>
        </p:txBody>
      </p:sp>
    </p:spTree>
    <p:extLst>
      <p:ext uri="{BB962C8B-B14F-4D97-AF65-F5344CB8AC3E}">
        <p14:creationId xmlns:p14="http://schemas.microsoft.com/office/powerpoint/2010/main" val="2629304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kern="1200" dirty="0">
                <a:solidFill>
                  <a:schemeClr val="tx1"/>
                </a:solidFill>
                <a:latin typeface="Arial" pitchFamily="34" charset="0"/>
                <a:ea typeface="+mn-ea"/>
                <a:cs typeface="+mn-cs"/>
              </a:rPr>
              <a:t>Attribution:</a:t>
            </a:r>
          </a:p>
          <a:p>
            <a:r>
              <a:rPr lang="en-US" sz="1200" i="1" dirty="0"/>
              <a:t>Image a: </a:t>
            </a:r>
            <a:r>
              <a:rPr lang="en-GB" sz="1200" b="0" i="0" u="sng" kern="1200" dirty="0">
                <a:solidFill>
                  <a:schemeClr val="tx1"/>
                </a:solidFill>
                <a:effectLst/>
                <a:latin typeface="Arial" pitchFamily="34" charset="0"/>
                <a:ea typeface="+mn-ea"/>
                <a:cs typeface="+mn-cs"/>
                <a:hlinkClick r:id="rId3" tooltip="Pink"/>
              </a:rPr>
              <a:t>Pink</a:t>
            </a:r>
            <a:r>
              <a:rPr lang="en-GB" sz="1200" b="0" i="0" kern="1200" dirty="0">
                <a:solidFill>
                  <a:schemeClr val="tx1"/>
                </a:solidFill>
                <a:effectLst/>
                <a:latin typeface="Arial" pitchFamily="34" charset="0"/>
                <a:ea typeface="+mn-ea"/>
                <a:cs typeface="+mn-cs"/>
              </a:rPr>
              <a:t> </a:t>
            </a:r>
            <a:r>
              <a:rPr lang="en-GB" sz="1200" b="0" i="0" u="none" strike="noStrike" kern="1200" dirty="0">
                <a:solidFill>
                  <a:schemeClr val="tx1"/>
                </a:solidFill>
                <a:effectLst/>
                <a:latin typeface="Arial" pitchFamily="34" charset="0"/>
                <a:ea typeface="+mn-ea"/>
                <a:cs typeface="+mn-cs"/>
                <a:hlinkClick r:id="rId4" tooltip="Knitting"/>
              </a:rPr>
              <a:t>knitting</a:t>
            </a:r>
            <a:r>
              <a:rPr lang="en-GB" sz="1200" b="0" i="0" kern="1200" dirty="0">
                <a:solidFill>
                  <a:schemeClr val="tx1"/>
                </a:solidFill>
                <a:effectLst/>
                <a:latin typeface="Arial" pitchFamily="34" charset="0"/>
                <a:ea typeface="+mn-ea"/>
                <a:cs typeface="+mn-cs"/>
              </a:rPr>
              <a:t> in front of pink </a:t>
            </a:r>
            <a:r>
              <a:rPr lang="en-GB" sz="1200" b="0" i="0" u="none" strike="noStrike" kern="1200" dirty="0">
                <a:solidFill>
                  <a:schemeClr val="tx1"/>
                </a:solidFill>
                <a:effectLst/>
                <a:latin typeface="Arial" pitchFamily="34" charset="0"/>
                <a:ea typeface="+mn-ea"/>
                <a:cs typeface="+mn-cs"/>
                <a:hlinkClick r:id="rId5" tooltip="Sweatshirt (page does not exist)"/>
              </a:rPr>
              <a:t>sweatshirt</a:t>
            </a:r>
            <a:r>
              <a:rPr lang="en-GB" sz="1200" b="0" i="0" u="none" strike="noStrike" kern="1200" dirty="0">
                <a:solidFill>
                  <a:schemeClr val="tx1"/>
                </a:solidFill>
                <a:effectLst/>
                <a:latin typeface="Arial" pitchFamily="34" charset="0"/>
                <a:ea typeface="+mn-ea"/>
                <a:cs typeface="+mn-cs"/>
              </a:rPr>
              <a:t> </a:t>
            </a:r>
            <a:r>
              <a:rPr lang="en-US" sz="1200" dirty="0"/>
              <a:t>by</a:t>
            </a:r>
            <a:r>
              <a:rPr lang="en-GB" sz="1200" b="0" i="0" kern="1200" dirty="0">
                <a:solidFill>
                  <a:schemeClr val="tx1"/>
                </a:solidFill>
                <a:effectLst/>
                <a:latin typeface="Arial" pitchFamily="34" charset="0"/>
                <a:ea typeface="+mn-ea"/>
                <a:cs typeface="+mn-cs"/>
              </a:rPr>
              <a:t> </a:t>
            </a:r>
            <a:r>
              <a:rPr lang="en-GB" sz="1200" b="0" i="0" u="sng" kern="1200" dirty="0" err="1">
                <a:solidFill>
                  <a:schemeClr val="tx1"/>
                </a:solidFill>
                <a:effectLst/>
                <a:latin typeface="Arial" pitchFamily="34" charset="0"/>
                <a:ea typeface="+mn-ea"/>
                <a:cs typeface="+mn-cs"/>
                <a:hlinkClick r:id="rId6" tooltip="User:Johntex (page does not exist)"/>
              </a:rPr>
              <a:t>Johntex</a:t>
            </a:r>
            <a:r>
              <a:rPr lang="en-US" sz="1200" dirty="0"/>
              <a:t> </a:t>
            </a:r>
            <a:r>
              <a:rPr lang="en-GB" sz="1200" b="0" i="0" kern="1200" dirty="0">
                <a:solidFill>
                  <a:schemeClr val="tx1"/>
                </a:solidFill>
                <a:effectLst/>
                <a:latin typeface="Arial" pitchFamily="34" charset="0"/>
                <a:ea typeface="+mn-ea"/>
                <a:cs typeface="+mn-cs"/>
              </a:rPr>
              <a:t>under the </a:t>
            </a:r>
            <a:r>
              <a:rPr lang="en-GB" sz="1200" b="0" i="0" u="none" strike="noStrike" kern="1200" dirty="0">
                <a:solidFill>
                  <a:schemeClr val="tx1"/>
                </a:solidFill>
                <a:effectLst/>
                <a:latin typeface="Arial" pitchFamily="34" charset="0"/>
                <a:ea typeface="+mn-ea"/>
                <a:cs typeface="+mn-cs"/>
                <a:hlinkClick r:id="rId7" tooltip="w:en:Creative Commons"/>
              </a:rPr>
              <a:t>Creative Commons</a:t>
            </a:r>
            <a:r>
              <a:rPr lang="en-GB" sz="1200" b="0" i="0" kern="1200" dirty="0">
                <a:solidFill>
                  <a:schemeClr val="tx1"/>
                </a:solidFill>
                <a:effectLst/>
                <a:latin typeface="Arial" pitchFamily="34" charset="0"/>
                <a:ea typeface="+mn-ea"/>
                <a:cs typeface="+mn-cs"/>
              </a:rPr>
              <a:t> </a:t>
            </a:r>
            <a:r>
              <a:rPr lang="en-GB" sz="1200" b="0" i="0" u="none" strike="noStrike" kern="1200" dirty="0">
                <a:solidFill>
                  <a:schemeClr val="tx1"/>
                </a:solidFill>
                <a:effectLst/>
                <a:latin typeface="Arial" pitchFamily="34" charset="0"/>
                <a:ea typeface="+mn-ea"/>
                <a:cs typeface="+mn-cs"/>
                <a:hlinkClick r:id="rId8"/>
              </a:rPr>
              <a:t>Attribution-Share Alike 3.0 </a:t>
            </a:r>
            <a:r>
              <a:rPr lang="en-GB" sz="1200" b="0" i="0" u="none" strike="noStrike" kern="1200" dirty="0" err="1">
                <a:solidFill>
                  <a:schemeClr val="tx1"/>
                </a:solidFill>
                <a:effectLst/>
                <a:latin typeface="Arial" pitchFamily="34" charset="0"/>
                <a:ea typeface="+mn-ea"/>
                <a:cs typeface="+mn-cs"/>
                <a:hlinkClick r:id="rId8"/>
              </a:rPr>
              <a:t>Unported</a:t>
            </a:r>
            <a:r>
              <a:rPr lang="en-GB" sz="1200" b="0" i="0" kern="1200" dirty="0">
                <a:solidFill>
                  <a:schemeClr val="tx1"/>
                </a:solidFill>
                <a:effectLst/>
                <a:latin typeface="Arial" pitchFamily="34" charset="0"/>
                <a:ea typeface="+mn-ea"/>
                <a:cs typeface="+mn-cs"/>
              </a:rPr>
              <a:t> license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Image b: </a:t>
            </a:r>
            <a:r>
              <a:rPr lang="en-US" sz="1200" u="sng" kern="1200" dirty="0">
                <a:solidFill>
                  <a:schemeClr val="tx1"/>
                </a:solidFill>
                <a:effectLst/>
                <a:latin typeface="Arial" pitchFamily="34" charset="0"/>
                <a:ea typeface="+mn-ea"/>
                <a:cs typeface="+mn-cs"/>
                <a:hlinkClick r:id="rId9"/>
              </a:rPr>
              <a:t>Marine dashes through Japanese machine gun fire</a:t>
            </a:r>
            <a:r>
              <a:rPr lang="en-GB" sz="1200" u="sng" kern="1200" dirty="0">
                <a:solidFill>
                  <a:schemeClr val="tx1"/>
                </a:solidFill>
                <a:effectLst/>
                <a:latin typeface="Arial" pitchFamily="34" charset="0"/>
                <a:ea typeface="+mn-ea"/>
                <a:cs typeface="+mn-cs"/>
              </a:rPr>
              <a:t> </a:t>
            </a:r>
            <a:r>
              <a:rPr lang="en-US" sz="1200" dirty="0"/>
              <a:t>by Pvt. Bob Bailey  is in the public domain</a:t>
            </a:r>
            <a:endParaRPr lang="en-US" sz="1200" b="1" dirty="0"/>
          </a:p>
          <a:p>
            <a:r>
              <a:rPr lang="en-US" sz="1200" i="1" dirty="0"/>
              <a:t>Image c: </a:t>
            </a:r>
            <a:r>
              <a:rPr lang="en-US" sz="1200" dirty="0"/>
              <a:t>Business to Business Agreement by </a:t>
            </a:r>
            <a:r>
              <a:rPr lang="en-GB" sz="1200" b="0" i="0" u="sng" kern="1200" dirty="0" err="1">
                <a:solidFill>
                  <a:schemeClr val="tx1"/>
                </a:solidFill>
                <a:effectLst/>
                <a:latin typeface="Arial" pitchFamily="34" charset="0"/>
                <a:ea typeface="+mn-ea"/>
                <a:cs typeface="+mn-cs"/>
                <a:hlinkClick r:id="rId10" tooltip="User:Onyxxo (page does not exist)"/>
              </a:rPr>
              <a:t>Onyxxo</a:t>
            </a:r>
            <a:r>
              <a:rPr lang="en-US" sz="1200" dirty="0"/>
              <a:t> is licensed under </a:t>
            </a:r>
            <a:r>
              <a:rPr lang="en-GB" sz="1200" b="0" i="0" kern="1200" dirty="0">
                <a:solidFill>
                  <a:schemeClr val="tx1"/>
                </a:solidFill>
                <a:effectLst/>
                <a:latin typeface="Arial" pitchFamily="34" charset="0"/>
                <a:ea typeface="+mn-ea"/>
                <a:cs typeface="+mn-cs"/>
              </a:rPr>
              <a:t>the </a:t>
            </a:r>
            <a:r>
              <a:rPr lang="en-GB" sz="1200" b="0" i="0" u="none" strike="noStrike" kern="1200" dirty="0">
                <a:solidFill>
                  <a:schemeClr val="tx1"/>
                </a:solidFill>
                <a:effectLst/>
                <a:latin typeface="Arial" pitchFamily="34" charset="0"/>
                <a:ea typeface="+mn-ea"/>
                <a:cs typeface="+mn-cs"/>
                <a:hlinkClick r:id="rId7" tooltip="w:en:Creative Commons"/>
              </a:rPr>
              <a:t>Creative Commons</a:t>
            </a:r>
            <a:r>
              <a:rPr lang="en-GB" sz="1200" b="0" i="0" kern="1200" dirty="0">
                <a:solidFill>
                  <a:schemeClr val="tx1"/>
                </a:solidFill>
                <a:effectLst/>
                <a:latin typeface="Arial" pitchFamily="34" charset="0"/>
                <a:ea typeface="+mn-ea"/>
                <a:cs typeface="+mn-cs"/>
              </a:rPr>
              <a:t> </a:t>
            </a:r>
            <a:r>
              <a:rPr lang="en-GB" sz="1200" b="0" i="0" u="none" strike="noStrike" kern="1200" dirty="0">
                <a:solidFill>
                  <a:schemeClr val="tx1"/>
                </a:solidFill>
                <a:effectLst/>
                <a:latin typeface="Arial" pitchFamily="34" charset="0"/>
                <a:ea typeface="+mn-ea"/>
                <a:cs typeface="+mn-cs"/>
                <a:hlinkClick r:id="rId11"/>
              </a:rPr>
              <a:t>Attribution-Share Alike 4.0 International</a:t>
            </a:r>
            <a:r>
              <a:rPr lang="en-GB" sz="1200" b="0" i="0" kern="1200" dirty="0">
                <a:solidFill>
                  <a:schemeClr val="tx1"/>
                </a:solidFill>
                <a:effectLst/>
                <a:latin typeface="Arial" pitchFamily="34" charset="0"/>
                <a:ea typeface="+mn-ea"/>
                <a:cs typeface="+mn-cs"/>
              </a:rPr>
              <a:t> license</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Image d:</a:t>
            </a:r>
            <a:r>
              <a:rPr lang="en-GB" sz="1200" b="0" i="0" kern="1200" dirty="0">
                <a:solidFill>
                  <a:schemeClr val="tx1"/>
                </a:solidFill>
                <a:effectLst/>
                <a:latin typeface="Arial" pitchFamily="34" charset="0"/>
                <a:ea typeface="+mn-ea"/>
                <a:cs typeface="+mn-cs"/>
              </a:rPr>
              <a:t> </a:t>
            </a:r>
            <a:r>
              <a:rPr lang="en-US" sz="1200" u="sng" kern="1200" dirty="0">
                <a:solidFill>
                  <a:schemeClr val="tx1"/>
                </a:solidFill>
                <a:effectLst/>
                <a:latin typeface="Arial" pitchFamily="34" charset="0"/>
                <a:ea typeface="+mn-ea"/>
                <a:cs typeface="+mn-cs"/>
                <a:hlinkClick r:id="rId12"/>
              </a:rPr>
              <a:t>Headstones in Banville-la-</a:t>
            </a:r>
            <a:r>
              <a:rPr lang="en-US" sz="1200" u="sng" kern="1200" dirty="0" err="1">
                <a:solidFill>
                  <a:schemeClr val="tx1"/>
                </a:solidFill>
                <a:effectLst/>
                <a:latin typeface="Arial" pitchFamily="34" charset="0"/>
                <a:ea typeface="+mn-ea"/>
                <a:cs typeface="+mn-cs"/>
                <a:hlinkClick r:id="rId12"/>
              </a:rPr>
              <a:t>Campagne</a:t>
            </a:r>
            <a:r>
              <a:rPr lang="en-US" sz="1200" u="sng" kern="1200" dirty="0">
                <a:solidFill>
                  <a:schemeClr val="tx1"/>
                </a:solidFill>
                <a:effectLst/>
                <a:latin typeface="Arial" pitchFamily="34" charset="0"/>
                <a:ea typeface="+mn-ea"/>
                <a:cs typeface="+mn-cs"/>
                <a:hlinkClick r:id="rId12"/>
              </a:rPr>
              <a:t> war cemetery, Normandy</a:t>
            </a:r>
            <a:r>
              <a:rPr lang="en-US" sz="1200" kern="1200" dirty="0">
                <a:solidFill>
                  <a:schemeClr val="tx1"/>
                </a:solidFill>
                <a:effectLst/>
                <a:latin typeface="Arial" pitchFamily="34" charset="0"/>
                <a:ea typeface="+mn-ea"/>
                <a:cs typeface="+mn-cs"/>
              </a:rPr>
              <a:t> by </a:t>
            </a:r>
            <a:r>
              <a:rPr lang="en-GB" sz="1200" u="sng" kern="1200" dirty="0" err="1">
                <a:solidFill>
                  <a:schemeClr val="tx1"/>
                </a:solidFill>
                <a:effectLst/>
                <a:latin typeface="Arial" pitchFamily="34" charset="0"/>
                <a:ea typeface="+mn-ea"/>
                <a:cs typeface="+mn-cs"/>
                <a:hlinkClick r:id="rId13"/>
              </a:rPr>
              <a:t>Londonclanger</a:t>
            </a:r>
            <a:r>
              <a:rPr lang="en-GB" sz="1200" u="sng" kern="1200" dirty="0">
                <a:solidFill>
                  <a:schemeClr val="tx1"/>
                </a:solidFill>
                <a:effectLst/>
                <a:latin typeface="Arial" pitchFamily="34" charset="0"/>
                <a:ea typeface="+mn-ea"/>
                <a:cs typeface="+mn-cs"/>
              </a:rPr>
              <a:t> </a:t>
            </a:r>
            <a:r>
              <a:rPr lang="en-US" sz="1200" kern="1200" dirty="0">
                <a:solidFill>
                  <a:schemeClr val="tx1"/>
                </a:solidFill>
                <a:effectLst/>
                <a:latin typeface="Arial" pitchFamily="34" charset="0"/>
                <a:ea typeface="+mn-ea"/>
                <a:cs typeface="+mn-cs"/>
              </a:rPr>
              <a:t>is licensed under the  </a:t>
            </a:r>
            <a:r>
              <a:rPr lang="en-GB" sz="1200" u="sng" kern="1200" dirty="0">
                <a:solidFill>
                  <a:schemeClr val="tx1"/>
                </a:solidFill>
                <a:effectLst/>
                <a:latin typeface="Arial" pitchFamily="34" charset="0"/>
                <a:ea typeface="+mn-ea"/>
                <a:cs typeface="+mn-cs"/>
                <a:hlinkClick r:id="rId7"/>
              </a:rPr>
              <a:t>Creative Commons</a:t>
            </a:r>
            <a:r>
              <a:rPr lang="en-GB" sz="1200" kern="1200" dirty="0">
                <a:solidFill>
                  <a:schemeClr val="tx1"/>
                </a:solidFill>
                <a:effectLst/>
                <a:latin typeface="Arial" pitchFamily="34" charset="0"/>
                <a:ea typeface="+mn-ea"/>
                <a:cs typeface="+mn-cs"/>
              </a:rPr>
              <a:t> </a:t>
            </a:r>
            <a:r>
              <a:rPr lang="en-GB" sz="1200" u="sng" kern="1200" dirty="0">
                <a:solidFill>
                  <a:schemeClr val="tx1"/>
                </a:solidFill>
                <a:effectLst/>
                <a:latin typeface="Arial" pitchFamily="34" charset="0"/>
                <a:ea typeface="+mn-ea"/>
                <a:cs typeface="+mn-cs"/>
                <a:hlinkClick r:id="rId11"/>
              </a:rPr>
              <a:t>Attribution-Share Alike 4.0 International</a:t>
            </a:r>
            <a:r>
              <a:rPr lang="en-GB" sz="1200" kern="1200" dirty="0">
                <a:solidFill>
                  <a:schemeClr val="tx1"/>
                </a:solidFill>
                <a:effectLst/>
                <a:latin typeface="Arial" pitchFamily="34" charset="0"/>
                <a:ea typeface="+mn-ea"/>
                <a:cs typeface="+mn-cs"/>
              </a:rPr>
              <a:t> license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1377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39</a:t>
            </a:fld>
            <a:endParaRPr lang="en-GB" altLang="en-US">
              <a:solidFill>
                <a:srgbClr val="000000"/>
              </a:solidFill>
            </a:endParaRPr>
          </a:p>
        </p:txBody>
      </p:sp>
    </p:spTree>
    <p:extLst>
      <p:ext uri="{BB962C8B-B14F-4D97-AF65-F5344CB8AC3E}">
        <p14:creationId xmlns:p14="http://schemas.microsoft.com/office/powerpoint/2010/main" val="1403573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40</a:t>
            </a:fld>
            <a:endParaRPr lang="en-GB" altLang="en-US">
              <a:solidFill>
                <a:srgbClr val="000000"/>
              </a:solidFill>
            </a:endParaRPr>
          </a:p>
        </p:txBody>
      </p:sp>
    </p:spTree>
    <p:extLst>
      <p:ext uri="{BB962C8B-B14F-4D97-AF65-F5344CB8AC3E}">
        <p14:creationId xmlns:p14="http://schemas.microsoft.com/office/powerpoint/2010/main" val="2311590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although not, of course with SFC!).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r>
              <a:rPr lang="en-GB" baseline="0" dirty="0"/>
              <a:t>Word frequency rankings (1 is the most common word in French): </a:t>
            </a:r>
            <a:br>
              <a:rPr lang="en-GB" baseline="0" dirty="0"/>
            </a:br>
            <a:r>
              <a:rPr lang="en-GB" b="1" baseline="0" dirty="0" err="1"/>
              <a:t>dans</a:t>
            </a:r>
            <a:r>
              <a:rPr lang="en-GB" baseline="0" dirty="0"/>
              <a:t> [11]; </a:t>
            </a:r>
            <a:r>
              <a:rPr lang="en-GB" b="1" baseline="0" dirty="0"/>
              <a:t>petit </a:t>
            </a:r>
            <a:r>
              <a:rPr lang="en-GB" b="0" baseline="0" dirty="0"/>
              <a:t>[138]</a:t>
            </a:r>
            <a:r>
              <a:rPr lang="en-GB" baseline="0" dirty="0"/>
              <a:t> </a:t>
            </a:r>
            <a:r>
              <a:rPr lang="en-GB" b="1" baseline="0" dirty="0"/>
              <a:t>prix</a:t>
            </a:r>
            <a:r>
              <a:rPr lang="en-GB" baseline="0" dirty="0"/>
              <a:t> [310]; </a:t>
            </a:r>
            <a:r>
              <a:rPr lang="en-GB" b="1" baseline="0" dirty="0"/>
              <a:t>mot</a:t>
            </a:r>
            <a:r>
              <a:rPr lang="en-GB" baseline="0" dirty="0"/>
              <a:t> [220]; </a:t>
            </a:r>
            <a:r>
              <a:rPr lang="en-GB" b="1" baseline="0" dirty="0" err="1"/>
              <a:t>mais</a:t>
            </a:r>
            <a:r>
              <a:rPr lang="en-GB" baseline="0" dirty="0"/>
              <a:t> [30]; </a:t>
            </a:r>
            <a:r>
              <a:rPr lang="en-GB" b="1" baseline="0" dirty="0"/>
              <a:t>grand </a:t>
            </a:r>
            <a:r>
              <a:rPr lang="en-GB" baseline="0" dirty="0"/>
              <a:t>[59]</a:t>
            </a:r>
            <a:br>
              <a:rPr lang="en-GB" baseline="0" dirty="0"/>
            </a:br>
            <a:r>
              <a:rPr lang="en-GB" b="1" baseline="0" dirty="0" err="1"/>
              <a:t>ça</a:t>
            </a:r>
            <a:r>
              <a:rPr lang="en-GB" b="1" baseline="0" dirty="0"/>
              <a:t> </a:t>
            </a:r>
            <a:r>
              <a:rPr lang="en-GB" b="1" baseline="0" dirty="0" err="1"/>
              <a:t>va</a:t>
            </a:r>
            <a:r>
              <a:rPr lang="en-GB" b="1" baseline="0" dirty="0"/>
              <a:t>?</a:t>
            </a:r>
            <a:r>
              <a:rPr lang="en-GB" baseline="0" dirty="0"/>
              <a:t>[54 (</a:t>
            </a:r>
            <a:r>
              <a:rPr lang="en-GB" baseline="0" dirty="0" err="1"/>
              <a:t>cela</a:t>
            </a:r>
            <a:r>
              <a:rPr lang="en-GB" baseline="0" dirty="0"/>
              <a:t>), 53 (</a:t>
            </a:r>
            <a:r>
              <a:rPr lang="en-GB" baseline="0" dirty="0" err="1"/>
              <a:t>aller</a:t>
            </a:r>
            <a:r>
              <a:rPr lang="en-GB" baseline="0" dirty="0"/>
              <a:t>)]; </a:t>
            </a:r>
            <a:r>
              <a:rPr lang="en-GB" b="1" baseline="0" dirty="0" err="1"/>
              <a:t>malade</a:t>
            </a:r>
            <a:r>
              <a:rPr lang="en-GB" b="1" baseline="0" dirty="0"/>
              <a:t> </a:t>
            </a:r>
            <a:r>
              <a:rPr lang="en-GB" b="0" baseline="0" dirty="0"/>
              <a:t>[1066]</a:t>
            </a:r>
            <a:r>
              <a:rPr lang="en-GB" baseline="0" dirty="0"/>
              <a:t> </a:t>
            </a:r>
            <a:r>
              <a:rPr lang="en-GB" b="1" baseline="0" dirty="0"/>
              <a:t>mal</a:t>
            </a:r>
            <a:r>
              <a:rPr lang="en-GB" baseline="0" dirty="0"/>
              <a:t> [277]; </a:t>
            </a:r>
            <a:r>
              <a:rPr lang="en-GB" b="1" baseline="0" dirty="0"/>
              <a:t>table</a:t>
            </a:r>
            <a:r>
              <a:rPr lang="en-GB" baseline="0" dirty="0"/>
              <a:t> [1019]; </a:t>
            </a:r>
            <a:r>
              <a:rPr lang="en-GB" b="1" baseline="0" dirty="0"/>
              <a:t>sac </a:t>
            </a:r>
            <a:r>
              <a:rPr lang="en-GB" baseline="0" dirty="0"/>
              <a:t>[2343]; </a:t>
            </a:r>
            <a:r>
              <a:rPr lang="en-GB" b="1" baseline="0" dirty="0"/>
              <a:t>animal </a:t>
            </a:r>
            <a:r>
              <a:rPr lang="en-GB" baseline="0" dirty="0"/>
              <a:t>[1002]</a:t>
            </a:r>
            <a:br>
              <a:rPr lang="en-GB" baseline="0" dirty="0"/>
            </a:br>
            <a:r>
              <a:rPr lang="en-GB" b="1" baseline="0" dirty="0"/>
              <a:t>petit</a:t>
            </a:r>
            <a:r>
              <a:rPr lang="en-GB" baseline="0" dirty="0"/>
              <a:t> [138]; </a:t>
            </a:r>
            <a:r>
              <a:rPr lang="en-GB" b="1" baseline="0" dirty="0"/>
              <a:t>lit </a:t>
            </a:r>
            <a:r>
              <a:rPr lang="en-GB" b="0" baseline="0" dirty="0"/>
              <a:t>[1837]</a:t>
            </a:r>
            <a:r>
              <a:rPr lang="en-GB" baseline="0" dirty="0"/>
              <a:t> </a:t>
            </a:r>
            <a:r>
              <a:rPr lang="en-GB" b="1" baseline="0" dirty="0" err="1"/>
              <a:t>ici</a:t>
            </a:r>
            <a:r>
              <a:rPr lang="en-GB" baseline="0" dirty="0"/>
              <a:t> [167]; </a:t>
            </a:r>
            <a:r>
              <a:rPr lang="en-GB" b="1" baseline="0" dirty="0" err="1"/>
              <a:t>il</a:t>
            </a:r>
            <a:r>
              <a:rPr lang="en-GB" baseline="0" dirty="0"/>
              <a:t>[13]; </a:t>
            </a:r>
            <a:r>
              <a:rPr lang="en-GB" b="1" baseline="0" dirty="0"/>
              <a:t>qui</a:t>
            </a:r>
            <a:r>
              <a:rPr lang="en-GB" baseline="0" dirty="0"/>
              <a:t> [14]; </a:t>
            </a:r>
            <a:r>
              <a:rPr lang="en-GB" b="1" baseline="0" dirty="0"/>
              <a:t>midi </a:t>
            </a:r>
            <a:r>
              <a:rPr lang="en-GB" baseline="0" dirty="0"/>
              <a:t>[2483]</a:t>
            </a:r>
            <a:br>
              <a:rPr lang="en-GB" baseline="0" dirty="0"/>
            </a:br>
            <a:r>
              <a:rPr lang="en-GB" b="1" baseline="0" dirty="0" err="1"/>
              <a:t>jeudi</a:t>
            </a:r>
            <a:r>
              <a:rPr lang="en-GB" baseline="0" dirty="0"/>
              <a:t>[1112]; </a:t>
            </a:r>
            <a:r>
              <a:rPr lang="en-GB" b="1" baseline="0" dirty="0"/>
              <a:t>lieu </a:t>
            </a:r>
            <a:r>
              <a:rPr lang="en-GB" b="0" baseline="0" dirty="0"/>
              <a:t>[117]</a:t>
            </a:r>
            <a:r>
              <a:rPr lang="en-GB" baseline="0" dirty="0"/>
              <a:t> </a:t>
            </a:r>
            <a:r>
              <a:rPr lang="en-GB" b="1" baseline="0" dirty="0"/>
              <a:t>feu</a:t>
            </a:r>
            <a:r>
              <a:rPr lang="en-GB" baseline="0" dirty="0"/>
              <a:t> [786]; </a:t>
            </a:r>
            <a:r>
              <a:rPr lang="en-GB" b="1" baseline="0" dirty="0"/>
              <a:t>un </a:t>
            </a:r>
            <a:r>
              <a:rPr lang="en-GB" b="1" baseline="0" dirty="0" err="1"/>
              <a:t>peu</a:t>
            </a:r>
            <a:r>
              <a:rPr lang="en-GB" baseline="0" dirty="0"/>
              <a:t> [138/91]; </a:t>
            </a:r>
            <a:r>
              <a:rPr lang="en-GB" b="1" baseline="0" dirty="0" err="1"/>
              <a:t>jeu</a:t>
            </a:r>
            <a:r>
              <a:rPr lang="en-GB" baseline="0" dirty="0"/>
              <a:t> [291]; </a:t>
            </a:r>
            <a:r>
              <a:rPr lang="en-GB" b="1" baseline="0" dirty="0" err="1"/>
              <a:t>deux</a:t>
            </a:r>
            <a:r>
              <a:rPr lang="en-GB" b="1" baseline="0" dirty="0"/>
              <a:t> </a:t>
            </a:r>
            <a:r>
              <a:rPr lang="en-GB" baseline="0" dirty="0"/>
              <a:t>[41]</a:t>
            </a:r>
            <a:br>
              <a:rPr lang="en-GB" baseline="0" dirty="0"/>
            </a:br>
            <a:r>
              <a:rPr lang="en-GB" b="1" baseline="0" dirty="0" err="1"/>
              <a:t>samedi</a:t>
            </a:r>
            <a:r>
              <a:rPr lang="en-GB" baseline="0" dirty="0"/>
              <a:t> [1355]; </a:t>
            </a:r>
            <a:r>
              <a:rPr lang="en-GB" b="1" baseline="0" dirty="0" err="1"/>
              <a:t>cela</a:t>
            </a:r>
            <a:r>
              <a:rPr lang="en-GB" b="1" baseline="0" dirty="0"/>
              <a:t> </a:t>
            </a:r>
            <a:r>
              <a:rPr lang="en-GB" b="0" baseline="0" dirty="0"/>
              <a:t>[54]</a:t>
            </a:r>
            <a:r>
              <a:rPr lang="en-GB" baseline="0" dirty="0"/>
              <a:t> </a:t>
            </a:r>
            <a:r>
              <a:rPr lang="en-GB" b="1" baseline="0" dirty="0"/>
              <a:t>second</a:t>
            </a:r>
            <a:r>
              <a:rPr lang="en-GB" baseline="0" dirty="0"/>
              <a:t> [379]; </a:t>
            </a:r>
            <a:r>
              <a:rPr lang="en-GB" b="1" baseline="0" dirty="0"/>
              <a:t>devoir</a:t>
            </a:r>
            <a:r>
              <a:rPr lang="en-GB" baseline="0" dirty="0"/>
              <a:t> [39]; </a:t>
            </a:r>
            <a:r>
              <a:rPr lang="en-GB" b="1" baseline="0" dirty="0"/>
              <a:t>cheval </a:t>
            </a:r>
            <a:r>
              <a:rPr lang="en-GB" baseline="0" dirty="0"/>
              <a:t>[2220]; </a:t>
            </a:r>
            <a:r>
              <a:rPr lang="en-GB" b="1" baseline="0" dirty="0"/>
              <a:t>je </a:t>
            </a:r>
            <a:r>
              <a:rPr lang="en-GB" baseline="0" dirty="0"/>
              <a:t>[22]</a:t>
            </a:r>
            <a:br>
              <a:rPr lang="en-GB" baseline="0" dirty="0"/>
            </a:br>
            <a:r>
              <a:rPr lang="en-GB" b="1" baseline="0" dirty="0"/>
              <a:t>gauche </a:t>
            </a:r>
            <a:r>
              <a:rPr lang="en-GB" baseline="0" dirty="0"/>
              <a:t>[607]; </a:t>
            </a:r>
            <a:r>
              <a:rPr lang="en-GB" b="1" baseline="0" dirty="0" err="1"/>
              <a:t>aussi</a:t>
            </a:r>
            <a:r>
              <a:rPr lang="en-GB" baseline="0" dirty="0"/>
              <a:t> [44]; </a:t>
            </a:r>
            <a:r>
              <a:rPr lang="en-GB" b="1" baseline="0" dirty="0"/>
              <a:t>faux</a:t>
            </a:r>
            <a:r>
              <a:rPr lang="en-GB" b="0" baseline="0" dirty="0"/>
              <a:t>[555]</a:t>
            </a:r>
            <a:r>
              <a:rPr lang="en-GB" baseline="0" dirty="0"/>
              <a:t> </a:t>
            </a:r>
            <a:r>
              <a:rPr lang="en-GB" b="1" baseline="0" dirty="0"/>
              <a:t>photo</a:t>
            </a:r>
            <a:r>
              <a:rPr lang="en-GB" baseline="0" dirty="0"/>
              <a:t> [1412]; </a:t>
            </a:r>
            <a:r>
              <a:rPr lang="en-GB" b="1" baseline="0" dirty="0"/>
              <a:t>beau</a:t>
            </a:r>
            <a:r>
              <a:rPr lang="en-GB" baseline="0" dirty="0"/>
              <a:t> [393]; </a:t>
            </a:r>
            <a:r>
              <a:rPr lang="en-GB" b="1" baseline="0" dirty="0"/>
              <a:t>eau</a:t>
            </a:r>
            <a:r>
              <a:rPr lang="en-GB" baseline="0" dirty="0"/>
              <a:t> [475]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0420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41</a:t>
            </a:fld>
            <a:endParaRPr lang="en-GB" altLang="en-US">
              <a:solidFill>
                <a:srgbClr val="000000"/>
              </a:solidFill>
            </a:endParaRPr>
          </a:p>
        </p:txBody>
      </p:sp>
    </p:spTree>
    <p:extLst>
      <p:ext uri="{BB962C8B-B14F-4D97-AF65-F5344CB8AC3E}">
        <p14:creationId xmlns:p14="http://schemas.microsoft.com/office/powerpoint/2010/main" val="2425598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42</a:t>
            </a:fld>
            <a:endParaRPr lang="en-GB" altLang="en-US">
              <a:solidFill>
                <a:srgbClr val="000000"/>
              </a:solidFill>
            </a:endParaRPr>
          </a:p>
        </p:txBody>
      </p:sp>
    </p:spTree>
    <p:extLst>
      <p:ext uri="{BB962C8B-B14F-4D97-AF65-F5344CB8AC3E}">
        <p14:creationId xmlns:p14="http://schemas.microsoft.com/office/powerpoint/2010/main" val="1850803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43</a:t>
            </a:fld>
            <a:endParaRPr lang="en-GB" altLang="en-US">
              <a:solidFill>
                <a:srgbClr val="000000"/>
              </a:solidFill>
            </a:endParaRPr>
          </a:p>
        </p:txBody>
      </p:sp>
    </p:spTree>
    <p:extLst>
      <p:ext uri="{BB962C8B-B14F-4D97-AF65-F5344CB8AC3E}">
        <p14:creationId xmlns:p14="http://schemas.microsoft.com/office/powerpoint/2010/main" val="3621114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3"/>
              </a:rPr>
              <a:t>http://clipart-library.com/</a:t>
            </a:r>
            <a:endParaRPr kumimoji="0" lang="en-GB"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44</a:t>
            </a:fld>
            <a:endParaRPr lang="en-GB" altLang="en-US">
              <a:solidFill>
                <a:srgbClr val="000000"/>
              </a:solidFill>
            </a:endParaRPr>
          </a:p>
        </p:txBody>
      </p:sp>
    </p:spTree>
    <p:extLst>
      <p:ext uri="{BB962C8B-B14F-4D97-AF65-F5344CB8AC3E}">
        <p14:creationId xmlns:p14="http://schemas.microsoft.com/office/powerpoint/2010/main" val="16327948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45</a:t>
            </a:fld>
            <a:endParaRPr lang="en-GB" altLang="en-US">
              <a:solidFill>
                <a:srgbClr val="000000"/>
              </a:solidFill>
            </a:endParaRPr>
          </a:p>
        </p:txBody>
      </p:sp>
    </p:spTree>
    <p:extLst>
      <p:ext uri="{BB962C8B-B14F-4D97-AF65-F5344CB8AC3E}">
        <p14:creationId xmlns:p14="http://schemas.microsoft.com/office/powerpoint/2010/main" val="3281227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3"/>
              </a:rPr>
              <a:t>http://clipart-library.com/</a:t>
            </a:r>
            <a:endParaRPr kumimoji="0" lang="en-GB"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46</a:t>
            </a:fld>
            <a:endParaRPr lang="en-GB" altLang="en-US">
              <a:solidFill>
                <a:srgbClr val="000000"/>
              </a:solidFill>
            </a:endParaRPr>
          </a:p>
        </p:txBody>
      </p:sp>
    </p:spTree>
    <p:extLst>
      <p:ext uri="{BB962C8B-B14F-4D97-AF65-F5344CB8AC3E}">
        <p14:creationId xmlns:p14="http://schemas.microsoft.com/office/powerpoint/2010/main" val="3266467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47</a:t>
            </a:fld>
            <a:endParaRPr lang="en-GB" altLang="en-US">
              <a:solidFill>
                <a:srgbClr val="000000"/>
              </a:solidFill>
            </a:endParaRPr>
          </a:p>
        </p:txBody>
      </p:sp>
    </p:spTree>
    <p:extLst>
      <p:ext uri="{BB962C8B-B14F-4D97-AF65-F5344CB8AC3E}">
        <p14:creationId xmlns:p14="http://schemas.microsoft.com/office/powerpoint/2010/main" val="1256867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3"/>
              </a:rPr>
              <a:t>http://clipart-library.com/</a:t>
            </a:r>
            <a:endParaRPr kumimoji="0" lang="en-GB"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48</a:t>
            </a:fld>
            <a:endParaRPr lang="en-GB" altLang="en-US">
              <a:solidFill>
                <a:srgbClr val="000000"/>
              </a:solidFill>
            </a:endParaRPr>
          </a:p>
        </p:txBody>
      </p:sp>
    </p:spTree>
    <p:extLst>
      <p:ext uri="{BB962C8B-B14F-4D97-AF65-F5344CB8AC3E}">
        <p14:creationId xmlns:p14="http://schemas.microsoft.com/office/powerpoint/2010/main" val="13080762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49</a:t>
            </a:fld>
            <a:endParaRPr lang="en-GB" altLang="en-US">
              <a:solidFill>
                <a:srgbClr val="000000"/>
              </a:solidFill>
            </a:endParaRPr>
          </a:p>
        </p:txBody>
      </p:sp>
    </p:spTree>
    <p:extLst>
      <p:ext uri="{BB962C8B-B14F-4D97-AF65-F5344CB8AC3E}">
        <p14:creationId xmlns:p14="http://schemas.microsoft.com/office/powerpoint/2010/main" val="35979313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50</a:t>
            </a:fld>
            <a:endParaRPr lang="en-GB" altLang="en-US">
              <a:solidFill>
                <a:srgbClr val="000000"/>
              </a:solidFill>
            </a:endParaRPr>
          </a:p>
        </p:txBody>
      </p:sp>
    </p:spTree>
    <p:extLst>
      <p:ext uri="{BB962C8B-B14F-4D97-AF65-F5344CB8AC3E}">
        <p14:creationId xmlns:p14="http://schemas.microsoft.com/office/powerpoint/2010/main" val="2497158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tu</a:t>
            </a:r>
            <a:r>
              <a:rPr lang="en-GB" baseline="0" dirty="0"/>
              <a:t> [112]; </a:t>
            </a:r>
            <a:r>
              <a:rPr lang="en-GB" b="1" baseline="0" dirty="0" err="1"/>
              <a:t>salut</a:t>
            </a:r>
            <a:r>
              <a:rPr lang="en-GB" b="1" baseline="0" dirty="0"/>
              <a:t> ! </a:t>
            </a:r>
            <a:r>
              <a:rPr lang="en-GB" b="0" baseline="0" dirty="0"/>
              <a:t>[2205]</a:t>
            </a:r>
            <a:r>
              <a:rPr lang="en-GB" baseline="0" dirty="0"/>
              <a:t> </a:t>
            </a:r>
            <a:r>
              <a:rPr lang="en-GB" b="1" baseline="0" dirty="0" err="1"/>
              <a:t>vue</a:t>
            </a:r>
            <a:r>
              <a:rPr lang="en-GB" baseline="0" dirty="0"/>
              <a:t> [191]; </a:t>
            </a:r>
            <a:r>
              <a:rPr lang="en-GB" b="1" baseline="0" dirty="0"/>
              <a:t>sur</a:t>
            </a:r>
            <a:r>
              <a:rPr lang="en-GB" baseline="0" dirty="0"/>
              <a:t> [16]; </a:t>
            </a:r>
            <a:r>
              <a:rPr lang="en-GB" b="1" baseline="0" dirty="0" err="1"/>
              <a:t>amusant</a:t>
            </a:r>
            <a:r>
              <a:rPr lang="en-GB" baseline="0" dirty="0"/>
              <a:t> [4695]; </a:t>
            </a:r>
            <a:r>
              <a:rPr lang="en-GB" b="1" baseline="0" dirty="0"/>
              <a:t>utiliser </a:t>
            </a:r>
            <a:r>
              <a:rPr lang="en-GB" baseline="0" dirty="0"/>
              <a:t>[345]</a:t>
            </a:r>
            <a:br>
              <a:rPr lang="en-GB" baseline="0" dirty="0"/>
            </a:br>
            <a:r>
              <a:rPr lang="en-GB" b="1" baseline="0" dirty="0"/>
              <a:t>nous</a:t>
            </a:r>
            <a:r>
              <a:rPr lang="en-GB" baseline="0" dirty="0"/>
              <a:t> [31]; </a:t>
            </a:r>
            <a:r>
              <a:rPr lang="en-GB" b="1" baseline="0" dirty="0" err="1"/>
              <a:t>trouver</a:t>
            </a:r>
            <a:r>
              <a:rPr lang="en-GB" b="1" baseline="0" dirty="0"/>
              <a:t> </a:t>
            </a:r>
            <a:r>
              <a:rPr lang="en-GB" b="0" baseline="0" dirty="0"/>
              <a:t>[83]</a:t>
            </a:r>
            <a:r>
              <a:rPr lang="en-GB" baseline="0" dirty="0"/>
              <a:t> </a:t>
            </a:r>
            <a:r>
              <a:rPr lang="en-GB" b="1" baseline="0" dirty="0" err="1"/>
              <a:t>jouer</a:t>
            </a:r>
            <a:r>
              <a:rPr lang="en-GB" baseline="0" dirty="0"/>
              <a:t> [219]; </a:t>
            </a:r>
            <a:r>
              <a:rPr lang="en-GB" b="1" baseline="0" dirty="0"/>
              <a:t>bonjour</a:t>
            </a:r>
            <a:r>
              <a:rPr lang="en-GB" baseline="0" dirty="0"/>
              <a:t> [1972]; </a:t>
            </a:r>
            <a:r>
              <a:rPr lang="en-GB" b="1" baseline="0" dirty="0" err="1"/>
              <a:t>toujours</a:t>
            </a:r>
            <a:r>
              <a:rPr lang="en-GB" baseline="0" dirty="0"/>
              <a:t> [103]; </a:t>
            </a:r>
            <a:r>
              <a:rPr lang="en-GB" b="1" baseline="0" dirty="0" err="1"/>
              <a:t>douze</a:t>
            </a:r>
            <a:r>
              <a:rPr lang="en-GB" b="1" baseline="0" dirty="0"/>
              <a:t> </a:t>
            </a:r>
            <a:r>
              <a:rPr lang="en-GB" baseline="0" dirty="0"/>
              <a:t>[1664]</a:t>
            </a:r>
            <a:br>
              <a:rPr lang="en-GB" baseline="0" dirty="0"/>
            </a:br>
            <a:r>
              <a:rPr lang="en-GB" b="1" baseline="0" dirty="0" err="1"/>
              <a:t>timide</a:t>
            </a:r>
            <a:r>
              <a:rPr lang="en-GB" b="1" baseline="0" dirty="0"/>
              <a:t> </a:t>
            </a:r>
            <a:r>
              <a:rPr lang="en-GB" baseline="0" dirty="0"/>
              <a:t>[3835]; </a:t>
            </a:r>
            <a:r>
              <a:rPr lang="en-GB" b="1" baseline="0" dirty="0"/>
              <a:t>monde</a:t>
            </a:r>
            <a:r>
              <a:rPr lang="en-GB" baseline="0" dirty="0"/>
              <a:t> [77]; </a:t>
            </a:r>
            <a:r>
              <a:rPr lang="en-GB" b="1" baseline="0" dirty="0" err="1"/>
              <a:t>moderne</a:t>
            </a:r>
            <a:r>
              <a:rPr lang="en-GB" b="1" baseline="0" dirty="0"/>
              <a:t> </a:t>
            </a:r>
            <a:r>
              <a:rPr lang="en-GB" b="0" baseline="0" dirty="0"/>
              <a:t>[1239]</a:t>
            </a:r>
            <a:r>
              <a:rPr lang="en-GB" baseline="0" dirty="0"/>
              <a:t> </a:t>
            </a:r>
            <a:r>
              <a:rPr lang="en-GB" b="1" baseline="0" dirty="0"/>
              <a:t>centre </a:t>
            </a:r>
            <a:r>
              <a:rPr lang="en-GB" baseline="0" dirty="0"/>
              <a:t>[491]; </a:t>
            </a:r>
            <a:r>
              <a:rPr lang="en-GB" b="1" baseline="0" dirty="0"/>
              <a:t>vie</a:t>
            </a:r>
            <a:r>
              <a:rPr lang="en-GB" baseline="0" dirty="0"/>
              <a:t> [132]; </a:t>
            </a:r>
            <a:r>
              <a:rPr lang="en-GB" b="1" baseline="0" dirty="0" err="1"/>
              <a:t>douze</a:t>
            </a:r>
            <a:r>
              <a:rPr lang="en-GB" baseline="0" dirty="0"/>
              <a:t> [1664]</a:t>
            </a:r>
            <a:br>
              <a:rPr lang="en-GB" baseline="0" dirty="0"/>
            </a:br>
            <a:r>
              <a:rPr lang="en-GB" b="1" baseline="0" dirty="0" err="1"/>
              <a:t>écrire</a:t>
            </a:r>
            <a:r>
              <a:rPr lang="en-GB" b="1" baseline="0" dirty="0"/>
              <a:t> </a:t>
            </a:r>
            <a:r>
              <a:rPr lang="en-GB" baseline="0" dirty="0"/>
              <a:t>[382]; </a:t>
            </a:r>
            <a:r>
              <a:rPr lang="en-GB" b="1" baseline="0" dirty="0" err="1"/>
              <a:t>bébé</a:t>
            </a:r>
            <a:r>
              <a:rPr lang="en-GB" baseline="0" dirty="0"/>
              <a:t> [&gt;5000]; </a:t>
            </a:r>
            <a:r>
              <a:rPr lang="en-GB" b="1" baseline="0" dirty="0" err="1"/>
              <a:t>aller</a:t>
            </a:r>
            <a:r>
              <a:rPr lang="en-GB" b="1" baseline="0" dirty="0"/>
              <a:t> </a:t>
            </a:r>
            <a:r>
              <a:rPr lang="en-GB" b="0" baseline="0" dirty="0"/>
              <a:t>[55]</a:t>
            </a:r>
            <a:r>
              <a:rPr lang="en-GB" baseline="0" dirty="0"/>
              <a:t> </a:t>
            </a:r>
            <a:r>
              <a:rPr lang="en-GB" b="1" baseline="0" dirty="0"/>
              <a:t>donner </a:t>
            </a:r>
            <a:r>
              <a:rPr lang="en-GB" baseline="0" dirty="0"/>
              <a:t>[46]; </a:t>
            </a:r>
            <a:r>
              <a:rPr lang="en-GB" b="1" baseline="0" dirty="0"/>
              <a:t>et</a:t>
            </a:r>
            <a:r>
              <a:rPr lang="en-GB" baseline="0" dirty="0"/>
              <a:t> [6]; </a:t>
            </a:r>
            <a:r>
              <a:rPr lang="en-GB" b="1" baseline="0" dirty="0" err="1"/>
              <a:t>parler</a:t>
            </a:r>
            <a:r>
              <a:rPr lang="en-GB" baseline="0" dirty="0"/>
              <a:t> [106]</a:t>
            </a:r>
            <a:br>
              <a:rPr lang="en-GB" baseline="0" dirty="0"/>
            </a:br>
            <a:r>
              <a:rPr lang="en-GB" b="1" baseline="0" dirty="0"/>
              <a:t>enfant </a:t>
            </a:r>
            <a:r>
              <a:rPr lang="en-GB" baseline="0" dirty="0"/>
              <a:t>[126]; </a:t>
            </a:r>
            <a:r>
              <a:rPr lang="en-GB" b="1" baseline="0" dirty="0"/>
              <a:t>grand </a:t>
            </a:r>
            <a:r>
              <a:rPr lang="en-GB" baseline="0" dirty="0"/>
              <a:t>[59]; </a:t>
            </a:r>
            <a:r>
              <a:rPr lang="en-GB" b="1" baseline="0" dirty="0" err="1"/>
              <a:t>quand</a:t>
            </a:r>
            <a:r>
              <a:rPr lang="en-GB" b="1" baseline="0" dirty="0"/>
              <a:t> </a:t>
            </a:r>
            <a:r>
              <a:rPr lang="en-GB" b="0" baseline="0" dirty="0"/>
              <a:t>[119]</a:t>
            </a:r>
            <a:r>
              <a:rPr lang="en-GB" baseline="0" dirty="0"/>
              <a:t> </a:t>
            </a:r>
            <a:r>
              <a:rPr lang="en-GB" b="1" baseline="0" dirty="0" err="1"/>
              <a:t>penser</a:t>
            </a:r>
            <a:r>
              <a:rPr lang="en-GB" b="1" baseline="0" dirty="0"/>
              <a:t> </a:t>
            </a:r>
            <a:r>
              <a:rPr lang="en-GB" baseline="0" dirty="0"/>
              <a:t>[116]; </a:t>
            </a:r>
            <a:r>
              <a:rPr lang="en-GB" b="1" baseline="0" dirty="0" err="1"/>
              <a:t>prendre</a:t>
            </a:r>
            <a:r>
              <a:rPr lang="en-GB" baseline="0" dirty="0"/>
              <a:t>[43]; </a:t>
            </a:r>
            <a:r>
              <a:rPr lang="en-GB" b="1" baseline="0" dirty="0"/>
              <a:t>encore </a:t>
            </a:r>
            <a:r>
              <a:rPr lang="en-GB" baseline="0" dirty="0"/>
              <a:t>[51]; </a:t>
            </a:r>
            <a:br>
              <a:rPr lang="en-GB" baseline="0" dirty="0"/>
            </a:br>
            <a:r>
              <a:rPr lang="en-GB" b="1" baseline="0" dirty="0"/>
              <a:t>non </a:t>
            </a:r>
            <a:r>
              <a:rPr lang="en-GB" baseline="0" dirty="0"/>
              <a:t>[72]; </a:t>
            </a:r>
            <a:r>
              <a:rPr lang="en-GB" b="1" baseline="0" dirty="0" err="1"/>
              <a:t>onze</a:t>
            </a:r>
            <a:r>
              <a:rPr lang="en-GB" baseline="0" dirty="0"/>
              <a:t> [2447]; </a:t>
            </a:r>
            <a:r>
              <a:rPr lang="en-GB" b="1" baseline="0" dirty="0"/>
              <a:t>continuer </a:t>
            </a:r>
            <a:r>
              <a:rPr lang="en-GB" b="0" baseline="0" dirty="0"/>
              <a:t>[113]</a:t>
            </a:r>
            <a:r>
              <a:rPr lang="en-GB" baseline="0" dirty="0"/>
              <a:t> </a:t>
            </a:r>
            <a:r>
              <a:rPr lang="en-GB" b="1" baseline="0" dirty="0"/>
              <a:t>monde</a:t>
            </a:r>
            <a:r>
              <a:rPr lang="en-GB" baseline="0" dirty="0"/>
              <a:t> [77]; </a:t>
            </a:r>
            <a:r>
              <a:rPr lang="en-GB" b="1" baseline="0" dirty="0" err="1"/>
              <a:t>montrer</a:t>
            </a:r>
            <a:r>
              <a:rPr lang="en-GB" baseline="0" dirty="0"/>
              <a:t> [108]; </a:t>
            </a:r>
            <a:r>
              <a:rPr lang="en-GB" b="1" baseline="0" dirty="0"/>
              <a:t>au fond</a:t>
            </a:r>
            <a:r>
              <a:rPr lang="en-GB" baseline="0" dirty="0"/>
              <a:t> [553];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43360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51</a:t>
            </a:fld>
            <a:endParaRPr lang="en-GB" altLang="en-US">
              <a:solidFill>
                <a:srgbClr val="000000"/>
              </a:solidFill>
            </a:endParaRPr>
          </a:p>
        </p:txBody>
      </p:sp>
    </p:spTree>
    <p:extLst>
      <p:ext uri="{BB962C8B-B14F-4D97-AF65-F5344CB8AC3E}">
        <p14:creationId xmlns:p14="http://schemas.microsoft.com/office/powerpoint/2010/main" val="22257891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52</a:t>
            </a:fld>
            <a:endParaRPr lang="en-GB" altLang="en-US">
              <a:solidFill>
                <a:srgbClr val="000000"/>
              </a:solidFill>
            </a:endParaRPr>
          </a:p>
        </p:txBody>
      </p:sp>
    </p:spTree>
    <p:extLst>
      <p:ext uri="{BB962C8B-B14F-4D97-AF65-F5344CB8AC3E}">
        <p14:creationId xmlns:p14="http://schemas.microsoft.com/office/powerpoint/2010/main" val="3320814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76227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54</a:t>
            </a:fld>
            <a:endParaRPr lang="en-GB" altLang="en-US">
              <a:solidFill>
                <a:srgbClr val="000000"/>
              </a:solidFill>
            </a:endParaRPr>
          </a:p>
        </p:txBody>
      </p:sp>
    </p:spTree>
    <p:extLst>
      <p:ext uri="{BB962C8B-B14F-4D97-AF65-F5344CB8AC3E}">
        <p14:creationId xmlns:p14="http://schemas.microsoft.com/office/powerpoint/2010/main" val="22880019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261586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56</a:t>
            </a:fld>
            <a:endParaRPr lang="en-GB" altLang="en-US">
              <a:solidFill>
                <a:srgbClr val="000000"/>
              </a:solidFill>
            </a:endParaRPr>
          </a:p>
        </p:txBody>
      </p:sp>
    </p:spTree>
    <p:extLst>
      <p:ext uri="{BB962C8B-B14F-4D97-AF65-F5344CB8AC3E}">
        <p14:creationId xmlns:p14="http://schemas.microsoft.com/office/powerpoint/2010/main" val="20382848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57</a:t>
            </a:fld>
            <a:endParaRPr lang="en-GB" altLang="en-US">
              <a:solidFill>
                <a:srgbClr val="000000"/>
              </a:solidFill>
            </a:endParaRPr>
          </a:p>
        </p:txBody>
      </p:sp>
    </p:spTree>
    <p:extLst>
      <p:ext uri="{BB962C8B-B14F-4D97-AF65-F5344CB8AC3E}">
        <p14:creationId xmlns:p14="http://schemas.microsoft.com/office/powerpoint/2010/main" val="22933982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23148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59</a:t>
            </a:fld>
            <a:endParaRPr lang="en-GB" altLang="en-US">
              <a:solidFill>
                <a:srgbClr val="000000"/>
              </a:solidFill>
            </a:endParaRPr>
          </a:p>
        </p:txBody>
      </p:sp>
    </p:spTree>
    <p:extLst>
      <p:ext uri="{BB962C8B-B14F-4D97-AF65-F5344CB8AC3E}">
        <p14:creationId xmlns:p14="http://schemas.microsoft.com/office/powerpoint/2010/main" val="18205289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60</a:t>
            </a:fld>
            <a:endParaRPr lang="en-GB" altLang="en-US">
              <a:solidFill>
                <a:srgbClr val="000000"/>
              </a:solidFill>
            </a:endParaRPr>
          </a:p>
        </p:txBody>
      </p:sp>
    </p:spTree>
    <p:extLst>
      <p:ext uri="{BB962C8B-B14F-4D97-AF65-F5344CB8AC3E}">
        <p14:creationId xmlns:p14="http://schemas.microsoft.com/office/powerpoint/2010/main" val="1291266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baseline="0" dirty="0"/>
              <a:t>train </a:t>
            </a:r>
            <a:r>
              <a:rPr lang="en-GB" baseline="0" dirty="0"/>
              <a:t>[232]; </a:t>
            </a:r>
            <a:r>
              <a:rPr lang="en-GB" b="1" baseline="0" dirty="0"/>
              <a:t>fin</a:t>
            </a:r>
            <a:r>
              <a:rPr lang="en-GB" baseline="0" dirty="0"/>
              <a:t> [111]; </a:t>
            </a:r>
            <a:r>
              <a:rPr lang="en-GB" b="1" baseline="0" dirty="0" err="1"/>
              <a:t>matin</a:t>
            </a:r>
            <a:r>
              <a:rPr lang="en-GB" b="1" baseline="0" dirty="0"/>
              <a:t> </a:t>
            </a:r>
            <a:r>
              <a:rPr lang="en-GB" b="0" baseline="0" dirty="0"/>
              <a:t>[442]</a:t>
            </a:r>
            <a:r>
              <a:rPr lang="en-GB" baseline="0" dirty="0"/>
              <a:t> </a:t>
            </a:r>
            <a:r>
              <a:rPr lang="en-GB" b="1" baseline="0" dirty="0" err="1"/>
              <a:t>vingt</a:t>
            </a:r>
            <a:r>
              <a:rPr lang="en-GB" baseline="0" dirty="0"/>
              <a:t>[1273]; </a:t>
            </a:r>
            <a:r>
              <a:rPr lang="en-GB" b="1" baseline="0" dirty="0" err="1"/>
              <a:t>maintenant</a:t>
            </a:r>
            <a:r>
              <a:rPr lang="en-GB" baseline="0" dirty="0"/>
              <a:t> [192]; </a:t>
            </a:r>
            <a:r>
              <a:rPr lang="en-GB" b="1" baseline="0" dirty="0"/>
              <a:t>main</a:t>
            </a:r>
            <a:r>
              <a:rPr lang="en-GB" baseline="0" dirty="0"/>
              <a:t> [418] </a:t>
            </a:r>
            <a:br>
              <a:rPr lang="en-GB" baseline="0" dirty="0"/>
            </a:br>
            <a:r>
              <a:rPr lang="en-GB" b="1" baseline="0" dirty="0"/>
              <a:t>tête </a:t>
            </a:r>
            <a:r>
              <a:rPr lang="en-GB" baseline="0" dirty="0"/>
              <a:t>[343]; </a:t>
            </a:r>
            <a:r>
              <a:rPr lang="en-GB" b="1" baseline="0" dirty="0"/>
              <a:t>fête</a:t>
            </a:r>
            <a:r>
              <a:rPr lang="en-GB" baseline="0" dirty="0"/>
              <a:t> [1490]; </a:t>
            </a:r>
            <a:r>
              <a:rPr lang="en-GB" b="1" baseline="0" dirty="0"/>
              <a:t>frère </a:t>
            </a:r>
            <a:r>
              <a:rPr lang="en-GB" b="0" baseline="0" dirty="0"/>
              <a:t>[1043]</a:t>
            </a:r>
            <a:r>
              <a:rPr lang="en-GB" baseline="0" dirty="0"/>
              <a:t> </a:t>
            </a:r>
            <a:r>
              <a:rPr lang="en-GB" b="1" baseline="0" dirty="0" err="1"/>
              <a:t>collège</a:t>
            </a:r>
            <a:r>
              <a:rPr lang="en-GB" baseline="0" dirty="0"/>
              <a:t> [2116]; </a:t>
            </a:r>
            <a:r>
              <a:rPr lang="en-GB" b="1" baseline="0" dirty="0" err="1"/>
              <a:t>problème</a:t>
            </a:r>
            <a:r>
              <a:rPr lang="en-GB" baseline="0" dirty="0"/>
              <a:t> [188]; </a:t>
            </a:r>
            <a:r>
              <a:rPr lang="en-GB" b="1" baseline="0" dirty="0" err="1"/>
              <a:t>être</a:t>
            </a:r>
            <a:r>
              <a:rPr lang="en-GB" baseline="0" dirty="0"/>
              <a:t>[5] </a:t>
            </a:r>
            <a:br>
              <a:rPr lang="en-GB" baseline="0" dirty="0"/>
            </a:br>
            <a:r>
              <a:rPr lang="en-GB" b="1" baseline="0" dirty="0" err="1"/>
              <a:t>vrai</a:t>
            </a:r>
            <a:r>
              <a:rPr lang="en-GB" b="1" baseline="0" dirty="0"/>
              <a:t> </a:t>
            </a:r>
            <a:r>
              <a:rPr lang="en-GB" baseline="0" dirty="0"/>
              <a:t>[292]; </a:t>
            </a:r>
            <a:r>
              <a:rPr lang="en-GB" b="1" baseline="0" dirty="0" err="1"/>
              <a:t>maison</a:t>
            </a:r>
            <a:r>
              <a:rPr lang="en-GB" baseline="0" dirty="0"/>
              <a:t> [325]; </a:t>
            </a:r>
            <a:r>
              <a:rPr lang="en-GB" b="1" baseline="0" dirty="0"/>
              <a:t>raison </a:t>
            </a:r>
            <a:r>
              <a:rPr lang="en-GB" b="0" baseline="0" dirty="0"/>
              <a:t>[72]</a:t>
            </a:r>
            <a:r>
              <a:rPr lang="en-GB" baseline="0" dirty="0"/>
              <a:t> </a:t>
            </a:r>
            <a:r>
              <a:rPr lang="en-GB" b="1" baseline="0" dirty="0" err="1"/>
              <a:t>mauvais</a:t>
            </a:r>
            <a:r>
              <a:rPr lang="en-GB" baseline="0" dirty="0"/>
              <a:t> [274]; </a:t>
            </a:r>
            <a:r>
              <a:rPr lang="en-GB" b="1" baseline="0" dirty="0"/>
              <a:t>faire </a:t>
            </a:r>
            <a:r>
              <a:rPr lang="en-GB" baseline="0" dirty="0"/>
              <a:t>[25]; </a:t>
            </a:r>
            <a:r>
              <a:rPr lang="en-GB" b="1" baseline="0" dirty="0" err="1"/>
              <a:t>semaine</a:t>
            </a:r>
            <a:r>
              <a:rPr lang="en-GB" b="1" baseline="0" dirty="0"/>
              <a:t> </a:t>
            </a:r>
            <a:r>
              <a:rPr lang="en-GB" baseline="0" dirty="0"/>
              <a:t>[245]</a:t>
            </a:r>
            <a:br>
              <a:rPr lang="en-GB" b="1" baseline="0" dirty="0"/>
            </a:br>
            <a:r>
              <a:rPr lang="en-GB" b="1" baseline="0" dirty="0" err="1"/>
              <a:t>voir</a:t>
            </a:r>
            <a:r>
              <a:rPr lang="en-GB" b="1" baseline="0" dirty="0"/>
              <a:t> </a:t>
            </a:r>
            <a:r>
              <a:rPr lang="en-GB" baseline="0" dirty="0"/>
              <a:t>[69]; </a:t>
            </a:r>
            <a:r>
              <a:rPr lang="en-GB" b="1" baseline="0" dirty="0" err="1"/>
              <a:t>droite</a:t>
            </a:r>
            <a:r>
              <a:rPr lang="en-GB" baseline="0" dirty="0"/>
              <a:t> [1293]; </a:t>
            </a:r>
            <a:r>
              <a:rPr lang="en-GB" b="1" baseline="0" dirty="0" err="1"/>
              <a:t>avoir</a:t>
            </a:r>
            <a:r>
              <a:rPr lang="en-GB" b="1" baseline="0" dirty="0"/>
              <a:t> </a:t>
            </a:r>
            <a:r>
              <a:rPr lang="en-GB" b="0" baseline="0" dirty="0"/>
              <a:t>[8]</a:t>
            </a:r>
            <a:r>
              <a:rPr lang="en-GB" baseline="0" dirty="0"/>
              <a:t> </a:t>
            </a:r>
            <a:r>
              <a:rPr lang="en-GB" b="1" baseline="0" dirty="0"/>
              <a:t>au revoir</a:t>
            </a:r>
            <a:r>
              <a:rPr lang="en-GB" baseline="0" dirty="0"/>
              <a:t> [n/a]; </a:t>
            </a:r>
            <a:r>
              <a:rPr lang="en-GB" b="1" baseline="0" dirty="0" err="1"/>
              <a:t>pourquoi</a:t>
            </a:r>
            <a:r>
              <a:rPr lang="en-GB" baseline="0" dirty="0"/>
              <a:t>[193]; </a:t>
            </a:r>
            <a:r>
              <a:rPr lang="en-GB" b="1" baseline="0" dirty="0"/>
              <a:t>trois</a:t>
            </a:r>
            <a:r>
              <a:rPr lang="en-GB" baseline="0" dirty="0"/>
              <a:t>[115]</a:t>
            </a:r>
            <a:br>
              <a:rPr lang="en-GB" baseline="0" dirty="0"/>
            </a:br>
            <a:r>
              <a:rPr lang="en-GB" b="1" baseline="0" dirty="0" err="1"/>
              <a:t>chercher</a:t>
            </a:r>
            <a:r>
              <a:rPr lang="en-GB" b="1" baseline="0" dirty="0"/>
              <a:t> </a:t>
            </a:r>
            <a:r>
              <a:rPr lang="en-GB" baseline="0" dirty="0"/>
              <a:t>[336]; </a:t>
            </a:r>
            <a:r>
              <a:rPr lang="en-GB" b="1" baseline="0" dirty="0" err="1"/>
              <a:t>dimanche</a:t>
            </a:r>
            <a:r>
              <a:rPr lang="en-GB" baseline="0" dirty="0"/>
              <a:t> [1235]; </a:t>
            </a:r>
            <a:r>
              <a:rPr lang="en-GB" b="1" baseline="0" dirty="0"/>
              <a:t>chanter </a:t>
            </a:r>
            <a:r>
              <a:rPr lang="en-GB" b="0" baseline="0" dirty="0"/>
              <a:t>[1820]</a:t>
            </a:r>
            <a:r>
              <a:rPr lang="en-GB" baseline="0" dirty="0"/>
              <a:t> </a:t>
            </a:r>
            <a:r>
              <a:rPr lang="en-GB" b="1" baseline="0" dirty="0"/>
              <a:t>bouche</a:t>
            </a:r>
            <a:r>
              <a:rPr lang="en-GB" baseline="0" dirty="0"/>
              <a:t> [1838]; </a:t>
            </a:r>
            <a:r>
              <a:rPr lang="en-GB" b="1" baseline="0" dirty="0"/>
              <a:t>champ</a:t>
            </a:r>
            <a:r>
              <a:rPr lang="en-GB" baseline="0" dirty="0"/>
              <a:t> [847]; </a:t>
            </a:r>
            <a:r>
              <a:rPr lang="en-GB" b="1" baseline="0" dirty="0"/>
              <a:t>chat</a:t>
            </a:r>
            <a:r>
              <a:rPr lang="en-GB" baseline="0" dirty="0"/>
              <a:t> [3138]</a:t>
            </a:r>
            <a:br>
              <a:rPr lang="en-GB" baseline="0" dirty="0"/>
            </a:br>
            <a:r>
              <a:rPr lang="en-GB" b="1" baseline="0" dirty="0" err="1"/>
              <a:t>ici</a:t>
            </a:r>
            <a:r>
              <a:rPr lang="en-GB" b="1" baseline="0" dirty="0"/>
              <a:t> </a:t>
            </a:r>
            <a:r>
              <a:rPr lang="en-GB" baseline="0" dirty="0"/>
              <a:t>[167]; </a:t>
            </a: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err="1">
                <a:solidFill>
                  <a:srgbClr val="115076"/>
                </a:solidFill>
                <a:latin typeface="Century Gothic" panose="020B0502020202020204" pitchFamily="34" charset="0"/>
                <a:cs typeface="Calibri" panose="020F0502020204030204" pitchFamily="34" charset="0"/>
              </a:rPr>
              <a:t>gar</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a:t>cinq</a:t>
            </a:r>
            <a:r>
              <a:rPr lang="en-GB" baseline="0" dirty="0"/>
              <a:t> [288]</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61930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61</a:t>
            </a:fld>
            <a:endParaRPr lang="en-GB" altLang="en-US">
              <a:solidFill>
                <a:srgbClr val="000000"/>
              </a:solidFill>
            </a:endParaRPr>
          </a:p>
        </p:txBody>
      </p:sp>
    </p:spTree>
    <p:extLst>
      <p:ext uri="{BB962C8B-B14F-4D97-AF65-F5344CB8AC3E}">
        <p14:creationId xmlns:p14="http://schemas.microsoft.com/office/powerpoint/2010/main" val="33564821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23383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981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08278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30731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92200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3603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baseline="0" dirty="0"/>
              <a:t>question</a:t>
            </a:r>
            <a:r>
              <a:rPr lang="en-GB" baseline="0" dirty="0"/>
              <a:t>[144]; </a:t>
            </a:r>
            <a:r>
              <a:rPr lang="en-GB" b="1" baseline="0" dirty="0" err="1"/>
              <a:t>quatre</a:t>
            </a:r>
            <a:r>
              <a:rPr lang="en-GB" baseline="0" dirty="0"/>
              <a:t>[283]; </a:t>
            </a:r>
            <a:r>
              <a:rPr lang="en-GB" b="1" baseline="0" dirty="0" err="1"/>
              <a:t>musique</a:t>
            </a:r>
            <a:r>
              <a:rPr lang="en-GB" b="1" baseline="0" dirty="0"/>
              <a:t> </a:t>
            </a:r>
            <a:r>
              <a:rPr lang="en-GB" b="0" baseline="0" dirty="0"/>
              <a:t>[1139]</a:t>
            </a:r>
            <a:r>
              <a:rPr lang="en-GB" baseline="0" dirty="0"/>
              <a:t> </a:t>
            </a:r>
            <a:r>
              <a:rPr lang="en-GB" b="1" baseline="0" dirty="0" err="1"/>
              <a:t>expliquer</a:t>
            </a:r>
            <a:r>
              <a:rPr lang="en-GB" baseline="0" dirty="0"/>
              <a:t> [252]; </a:t>
            </a:r>
            <a:r>
              <a:rPr lang="en-GB" b="1" baseline="0" dirty="0" err="1"/>
              <a:t>manquer</a:t>
            </a:r>
            <a:r>
              <a:rPr lang="en-GB" baseline="0" dirty="0"/>
              <a:t> [583]; </a:t>
            </a:r>
            <a:r>
              <a:rPr lang="en-GB" b="1" baseline="0" dirty="0"/>
              <a:t>unique</a:t>
            </a:r>
            <a:r>
              <a:rPr lang="en-GB" baseline="0" dirty="0"/>
              <a:t> [402]</a:t>
            </a:r>
            <a:br>
              <a:rPr lang="en-GB" baseline="0" dirty="0"/>
            </a:br>
            <a:r>
              <a:rPr lang="en-GB" b="1" baseline="0" dirty="0"/>
              <a:t>jour </a:t>
            </a:r>
            <a:r>
              <a:rPr lang="en-GB" baseline="0" dirty="0"/>
              <a:t>[78]; </a:t>
            </a:r>
            <a:r>
              <a:rPr lang="en-GB" b="1" baseline="0" dirty="0" err="1"/>
              <a:t>j’ai</a:t>
            </a:r>
            <a:r>
              <a:rPr lang="en-GB" baseline="0" dirty="0"/>
              <a:t> [8 - </a:t>
            </a:r>
            <a:r>
              <a:rPr lang="en-GB" baseline="0" dirty="0" err="1"/>
              <a:t>avoir</a:t>
            </a:r>
            <a:r>
              <a:rPr lang="en-GB" baseline="0" dirty="0"/>
              <a:t>]; </a:t>
            </a:r>
            <a:r>
              <a:rPr lang="en-GB" b="1" baseline="0" dirty="0" err="1"/>
              <a:t>génial</a:t>
            </a:r>
            <a:r>
              <a:rPr lang="en-GB" b="1" baseline="0" dirty="0"/>
              <a:t> </a:t>
            </a:r>
            <a:r>
              <a:rPr lang="en-GB" b="0" baseline="0" dirty="0"/>
              <a:t>[3872]</a:t>
            </a:r>
            <a:r>
              <a:rPr lang="en-GB" baseline="0" dirty="0"/>
              <a:t> </a:t>
            </a:r>
            <a:r>
              <a:rPr lang="en-GB" b="1" baseline="0" dirty="0" err="1"/>
              <a:t>sujet</a:t>
            </a:r>
            <a:r>
              <a:rPr lang="en-GB" baseline="0" dirty="0"/>
              <a:t> [353]; </a:t>
            </a:r>
            <a:r>
              <a:rPr lang="en-GB" b="1" baseline="0" dirty="0"/>
              <a:t>déjà</a:t>
            </a:r>
            <a:r>
              <a:rPr lang="en-GB" baseline="0" dirty="0"/>
              <a:t> [58]; </a:t>
            </a:r>
            <a:r>
              <a:rPr lang="en-GB" b="1" baseline="0" dirty="0" err="1"/>
              <a:t>jamais</a:t>
            </a:r>
            <a:r>
              <a:rPr lang="en-GB" baseline="0" dirty="0"/>
              <a:t> [179]; </a:t>
            </a:r>
            <a:br>
              <a:rPr lang="en-GB" baseline="0" dirty="0"/>
            </a:br>
            <a:r>
              <a:rPr lang="en-GB" b="1" baseline="0" dirty="0"/>
              <a:t>attention </a:t>
            </a:r>
            <a:r>
              <a:rPr lang="en-GB" b="0" baseline="0" dirty="0"/>
              <a:t>[482</a:t>
            </a:r>
            <a:r>
              <a:rPr lang="en-GB" baseline="0" dirty="0"/>
              <a:t>]; </a:t>
            </a:r>
            <a:r>
              <a:rPr lang="en-GB" b="1" baseline="0" dirty="0"/>
              <a:t>population</a:t>
            </a:r>
            <a:r>
              <a:rPr lang="en-GB" baseline="0" dirty="0"/>
              <a:t> [509]; </a:t>
            </a:r>
            <a:r>
              <a:rPr lang="en-GB" b="1" baseline="0" dirty="0"/>
              <a:t>action </a:t>
            </a:r>
            <a:r>
              <a:rPr lang="en-GB" b="0" baseline="0" dirty="0"/>
              <a:t>[355]</a:t>
            </a:r>
            <a:r>
              <a:rPr lang="en-GB" baseline="0" dirty="0"/>
              <a:t> </a:t>
            </a:r>
            <a:r>
              <a:rPr lang="en-GB" b="1" baseline="0" dirty="0"/>
              <a:t>situation </a:t>
            </a:r>
            <a:r>
              <a:rPr lang="en-GB" baseline="0" dirty="0"/>
              <a:t>[223]; </a:t>
            </a:r>
            <a:r>
              <a:rPr lang="en-GB" b="1" baseline="0" dirty="0"/>
              <a:t>international </a:t>
            </a:r>
            <a:r>
              <a:rPr lang="en-GB" baseline="0" dirty="0"/>
              <a:t>[282]; </a:t>
            </a:r>
            <a:r>
              <a:rPr lang="en-GB" b="1" baseline="0" dirty="0"/>
              <a:t>solution</a:t>
            </a:r>
            <a:r>
              <a:rPr lang="en-GB" baseline="0" dirty="0"/>
              <a:t> [608]; </a:t>
            </a:r>
            <a:br>
              <a:rPr lang="en-GB" baseline="0" dirty="0"/>
            </a:br>
            <a:r>
              <a:rPr lang="en-GB" b="1" baseline="0" dirty="0" err="1"/>
              <a:t>bien</a:t>
            </a:r>
            <a:r>
              <a:rPr lang="en-GB" b="1" baseline="0" dirty="0"/>
              <a:t> </a:t>
            </a:r>
            <a:r>
              <a:rPr lang="en-GB" baseline="0" dirty="0"/>
              <a:t>[47]; </a:t>
            </a:r>
            <a:r>
              <a:rPr lang="en-GB" b="1" baseline="0" dirty="0" err="1"/>
              <a:t>chien</a:t>
            </a:r>
            <a:r>
              <a:rPr lang="en-GB" baseline="0" dirty="0"/>
              <a:t> [1744]; </a:t>
            </a:r>
            <a:r>
              <a:rPr lang="en-GB" b="1" baseline="0" dirty="0" err="1"/>
              <a:t>rien</a:t>
            </a:r>
            <a:r>
              <a:rPr lang="en-GB" b="1" baseline="0" dirty="0"/>
              <a:t> </a:t>
            </a:r>
            <a:r>
              <a:rPr lang="en-GB" b="0" baseline="0" dirty="0"/>
              <a:t>[168]</a:t>
            </a:r>
            <a:r>
              <a:rPr lang="en-GB" baseline="0" dirty="0"/>
              <a:t> </a:t>
            </a:r>
            <a:r>
              <a:rPr lang="en-GB" b="1" baseline="0" dirty="0" err="1"/>
              <a:t>bientôt</a:t>
            </a:r>
            <a:r>
              <a:rPr lang="en-GB" baseline="0" dirty="0"/>
              <a:t> [1208]; </a:t>
            </a:r>
            <a:r>
              <a:rPr lang="en-GB" b="1" baseline="0" dirty="0" err="1"/>
              <a:t>ancien</a:t>
            </a:r>
            <a:r>
              <a:rPr lang="en-GB" baseline="0" dirty="0"/>
              <a:t> [392]; </a:t>
            </a:r>
            <a:r>
              <a:rPr lang="en-GB" b="1" baseline="0" dirty="0" err="1"/>
              <a:t>combien</a:t>
            </a:r>
            <a:r>
              <a:rPr lang="en-GB" b="1" baseline="0" dirty="0"/>
              <a:t>?</a:t>
            </a:r>
            <a:r>
              <a:rPr lang="en-GB" baseline="0" dirty="0"/>
              <a:t> [800]; </a:t>
            </a:r>
            <a:br>
              <a:rPr lang="en-GB" baseline="0" dirty="0"/>
            </a:br>
            <a:r>
              <a:rPr lang="en-GB" b="1" baseline="0" dirty="0"/>
              <a:t>un</a:t>
            </a:r>
            <a:r>
              <a:rPr lang="en-GB" baseline="0" dirty="0"/>
              <a:t> [3]; </a:t>
            </a:r>
            <a:r>
              <a:rPr lang="en-GB" b="1" baseline="0" dirty="0" err="1"/>
              <a:t>quelqu’un</a:t>
            </a:r>
            <a:r>
              <a:rPr lang="en-GB" b="1" baseline="0" dirty="0"/>
              <a:t> </a:t>
            </a:r>
            <a:r>
              <a:rPr lang="en-GB" baseline="0" dirty="0"/>
              <a:t>[772]; </a:t>
            </a:r>
            <a:r>
              <a:rPr lang="en-GB" b="1" baseline="0" dirty="0" err="1"/>
              <a:t>lundi</a:t>
            </a:r>
            <a:r>
              <a:rPr lang="en-GB" b="1" baseline="0" dirty="0"/>
              <a:t> </a:t>
            </a:r>
            <a:r>
              <a:rPr lang="en-GB" b="0" baseline="0" dirty="0"/>
              <a:t>[1091]</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baseline="0" dirty="0"/>
              <a:t>Fruit image: </a:t>
            </a:r>
            <a:r>
              <a:rPr lang="de-DE" sz="1200" b="0" i="0" kern="1200" dirty="0">
                <a:solidFill>
                  <a:schemeClr val="tx1"/>
                </a:solidFill>
                <a:effectLst/>
                <a:latin typeface="Arial" pitchFamily="34" charset="0"/>
                <a:ea typeface="+mn-ea"/>
                <a:cs typeface="+mn-cs"/>
              </a:rPr>
              <a:t> </a:t>
            </a:r>
            <a:r>
              <a:rPr lang="de-DE" sz="1200" b="0" i="0" u="sng" kern="1200" dirty="0">
                <a:solidFill>
                  <a:schemeClr val="tx1"/>
                </a:solidFill>
                <a:effectLst/>
                <a:latin typeface="Arial" pitchFamily="34" charset="0"/>
                <a:ea typeface="+mn-ea"/>
                <a:cs typeface="+mn-cs"/>
                <a:hlinkClick r:id="rId3"/>
              </a:rPr>
              <a:t>Wolfgang Eckert</a:t>
            </a:r>
            <a:r>
              <a:rPr lang="de-DE" sz="1200" b="0" i="0" kern="1200" dirty="0">
                <a:solidFill>
                  <a:schemeClr val="tx1"/>
                </a:solidFill>
                <a:effectLst/>
                <a:latin typeface="Arial" pitchFamily="34" charset="0"/>
                <a:ea typeface="+mn-ea"/>
                <a:cs typeface="+mn-cs"/>
              </a:rPr>
              <a:t> en </a:t>
            </a:r>
            <a:r>
              <a:rPr lang="de-DE" sz="1200" b="0" i="0" u="sng" kern="1200" dirty="0">
                <a:solidFill>
                  <a:schemeClr val="tx1"/>
                </a:solidFill>
                <a:effectLst/>
                <a:latin typeface="Arial" pitchFamily="34" charset="0"/>
                <a:ea typeface="+mn-ea"/>
                <a:cs typeface="+mn-cs"/>
                <a:hlinkClick r:id="rId4"/>
              </a:rPr>
              <a:t>Pixabay</a:t>
            </a:r>
            <a:r>
              <a:rPr lang="de-DE" sz="1200" b="0" i="0" kern="1200" dirty="0">
                <a:solidFill>
                  <a:schemeClr val="tx1"/>
                </a:solidFill>
                <a:effectLst/>
                <a:latin typeface="Arial" pitchFamily="34" charset="0"/>
                <a:ea typeface="+mn-ea"/>
                <a:cs typeface="+mn-cs"/>
              </a:rPr>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2091-1C81-45A9-8E73-11066AF777B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620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8</a:t>
            </a:fld>
            <a:endParaRPr lang="en-GB" altLang="en-US"/>
          </a:p>
        </p:txBody>
      </p:sp>
    </p:spTree>
    <p:extLst>
      <p:ext uri="{BB962C8B-B14F-4D97-AF65-F5344CB8AC3E}">
        <p14:creationId xmlns:p14="http://schemas.microsoft.com/office/powerpoint/2010/main" val="691044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pitchFamily="34" charset="0"/>
                <a:ea typeface="+mn-ea"/>
                <a:cs typeface="+mn-cs"/>
              </a:rPr>
              <a:t>Imagen de </a:t>
            </a:r>
            <a:r>
              <a:rPr lang="en-GB" sz="1200" b="0" i="0" u="sng" kern="1200" dirty="0">
                <a:solidFill>
                  <a:schemeClr val="tx1"/>
                </a:solidFill>
                <a:effectLst/>
                <a:latin typeface="Arial" pitchFamily="34" charset="0"/>
                <a:ea typeface="+mn-ea"/>
                <a:cs typeface="+mn-cs"/>
                <a:hlinkClick r:id="rId3"/>
              </a:rPr>
              <a:t>Annalise Batista</a:t>
            </a:r>
            <a:r>
              <a:rPr lang="en-GB" sz="1200" b="0" i="0" kern="1200" dirty="0">
                <a:solidFill>
                  <a:schemeClr val="tx1"/>
                </a:solidFill>
                <a:effectLst/>
                <a:latin typeface="Arial" pitchFamily="34" charset="0"/>
                <a:ea typeface="+mn-ea"/>
                <a:cs typeface="+mn-cs"/>
              </a:rPr>
              <a:t> </a:t>
            </a:r>
            <a:r>
              <a:rPr lang="en-GB" sz="1200" b="0" i="0" kern="1200" dirty="0" err="1">
                <a:solidFill>
                  <a:schemeClr val="tx1"/>
                </a:solidFill>
                <a:effectLst/>
                <a:latin typeface="Arial" pitchFamily="34" charset="0"/>
                <a:ea typeface="+mn-ea"/>
                <a:cs typeface="+mn-cs"/>
              </a:rPr>
              <a:t>en</a:t>
            </a:r>
            <a:r>
              <a:rPr lang="en-GB" sz="1200" b="0" i="0" kern="1200" dirty="0">
                <a:solidFill>
                  <a:schemeClr val="tx1"/>
                </a:solidFill>
                <a:effectLst/>
                <a:latin typeface="Arial" pitchFamily="34" charset="0"/>
                <a:ea typeface="+mn-ea"/>
                <a:cs typeface="+mn-cs"/>
              </a:rPr>
              <a:t> </a:t>
            </a:r>
            <a:r>
              <a:rPr lang="en-GB" sz="1200" b="0" i="0" u="sng" kern="1200" dirty="0" err="1">
                <a:solidFill>
                  <a:schemeClr val="tx1"/>
                </a:solidFill>
                <a:effectLst/>
                <a:latin typeface="Arial" pitchFamily="34" charset="0"/>
                <a:ea typeface="+mn-ea"/>
                <a:cs typeface="+mn-cs"/>
                <a:hlinkClick r:id="rId4"/>
              </a:rPr>
              <a:t>Pixabay</a:t>
            </a:r>
            <a:r>
              <a:rPr lang="en-GB" sz="1200" b="0" i="0" kern="1200" dirty="0">
                <a:solidFill>
                  <a:schemeClr val="tx1"/>
                </a:solidFill>
                <a:effectLst/>
                <a:latin typeface="Arial" pitchFamily="34" charset="0"/>
                <a:ea typeface="+mn-ea"/>
                <a:cs typeface="+mn-cs"/>
              </a:rPr>
              <a:t> </a:t>
            </a:r>
            <a:endParaRPr lang="en-GB" dirty="0"/>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pPr/>
              <a:t>13</a:t>
            </a:fld>
            <a:endParaRPr lang="en-GB" altLang="en-US"/>
          </a:p>
        </p:txBody>
      </p:sp>
    </p:spTree>
    <p:extLst>
      <p:ext uri="{BB962C8B-B14F-4D97-AF65-F5344CB8AC3E}">
        <p14:creationId xmlns:p14="http://schemas.microsoft.com/office/powerpoint/2010/main" val="1971903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pPr/>
              <a:t>14</a:t>
            </a:fld>
            <a:endParaRPr lang="en-GB" altLang="en-US"/>
          </a:p>
        </p:txBody>
      </p:sp>
    </p:spTree>
    <p:extLst>
      <p:ext uri="{BB962C8B-B14F-4D97-AF65-F5344CB8AC3E}">
        <p14:creationId xmlns:p14="http://schemas.microsoft.com/office/powerpoint/2010/main" val="1285774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B3737E3B-7B14-4474-8386-57FC264108F6}" type="slidenum">
              <a:rPr lang="en-GB" altLang="en-US"/>
              <a:pPr/>
              <a:t>‹#›</a:t>
            </a:fld>
            <a:endParaRPr lang="en-GB" altLang="en-US"/>
          </a:p>
        </p:txBody>
      </p:sp>
    </p:spTree>
    <p:extLst>
      <p:ext uri="{BB962C8B-B14F-4D97-AF65-F5344CB8AC3E}">
        <p14:creationId xmlns:p14="http://schemas.microsoft.com/office/powerpoint/2010/main" val="1966332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4B0D45D1-97FF-45F8-8B80-856B80352E78}" type="slidenum">
              <a:rPr lang="en-GB" altLang="en-US"/>
              <a:pPr/>
              <a:t>‹#›</a:t>
            </a:fld>
            <a:endParaRPr lang="en-GB" altLang="en-US"/>
          </a:p>
        </p:txBody>
      </p:sp>
    </p:spTree>
    <p:extLst>
      <p:ext uri="{BB962C8B-B14F-4D97-AF65-F5344CB8AC3E}">
        <p14:creationId xmlns:p14="http://schemas.microsoft.com/office/powerpoint/2010/main" val="2165784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67621D79-F5F1-4398-A675-F2F8C8432CDD}" type="slidenum">
              <a:rPr lang="en-GB" altLang="en-US"/>
              <a:pPr/>
              <a:t>‹#›</a:t>
            </a:fld>
            <a:endParaRPr lang="en-GB" altLang="en-US"/>
          </a:p>
        </p:txBody>
      </p:sp>
    </p:spTree>
    <p:extLst>
      <p:ext uri="{BB962C8B-B14F-4D97-AF65-F5344CB8AC3E}">
        <p14:creationId xmlns:p14="http://schemas.microsoft.com/office/powerpoint/2010/main" val="2768168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18596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90599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63853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3528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51849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30308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1070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08536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75B665DA-344C-4C7B-92F8-A0C1DB1998D7}" type="slidenum">
              <a:rPr lang="en-GB" altLang="en-US"/>
              <a:pPr/>
              <a:t>‹#›</a:t>
            </a:fld>
            <a:endParaRPr lang="en-GB" altLang="en-US"/>
          </a:p>
        </p:txBody>
      </p:sp>
    </p:spTree>
    <p:extLst>
      <p:ext uri="{BB962C8B-B14F-4D97-AF65-F5344CB8AC3E}">
        <p14:creationId xmlns:p14="http://schemas.microsoft.com/office/powerpoint/2010/main" val="3461775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94971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21205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92476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737E3B-7B14-4474-8386-57FC264108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561891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5B665DA-344C-4C7B-92F8-A0C1DB1998D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839268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1CE1FA-769F-48A4-B2F5-E9BECCA78F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801951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D0EBE2-A0D2-4F25-9D8C-7D6A090856B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812247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70CCB19-B0E9-4DC5-8C6D-59860307113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64516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DA0D1B-787C-4C9A-86FA-21C7100F31A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717390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BBAA6A7-2E61-4DA3-991F-C82CA38719C7}"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1762483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391CE1FA-769F-48A4-B2F5-E9BECCA78F85}" type="slidenum">
              <a:rPr lang="en-GB" altLang="en-US"/>
              <a:pPr/>
              <a:t>‹#›</a:t>
            </a:fld>
            <a:endParaRPr lang="en-GB" altLang="en-US"/>
          </a:p>
        </p:txBody>
      </p:sp>
    </p:spTree>
    <p:extLst>
      <p:ext uri="{BB962C8B-B14F-4D97-AF65-F5344CB8AC3E}">
        <p14:creationId xmlns:p14="http://schemas.microsoft.com/office/powerpoint/2010/main" val="2336333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5F43C4-4A1C-46E7-AC83-B2DBC48B2FD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98418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3E7245-7BE6-4A0F-94A6-256A8F3855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16265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0D45D1-97FF-45F8-8B80-856B80352E7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033133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7621D79-F5F1-4398-A675-F2F8C8432C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53159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737E3B-7B14-4474-8386-57FC264108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9765794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5B665DA-344C-4C7B-92F8-A0C1DB1998D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078926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1CE1FA-769F-48A4-B2F5-E9BECCA78F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436114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D0EBE2-A0D2-4F25-9D8C-7D6A090856B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474425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70CCB19-B0E9-4DC5-8C6D-59860307113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526241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DA0D1B-787C-4C9A-86FA-21C7100F31A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536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9CD0EBE2-A0D2-4F25-9D8C-7D6A090856B5}" type="slidenum">
              <a:rPr lang="en-GB" altLang="en-US"/>
              <a:pPr/>
              <a:t>‹#›</a:t>
            </a:fld>
            <a:endParaRPr lang="en-GB" altLang="en-US"/>
          </a:p>
        </p:txBody>
      </p:sp>
    </p:spTree>
    <p:extLst>
      <p:ext uri="{BB962C8B-B14F-4D97-AF65-F5344CB8AC3E}">
        <p14:creationId xmlns:p14="http://schemas.microsoft.com/office/powerpoint/2010/main" val="20212507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BBAA6A7-2E61-4DA3-991F-C82CA38719C7}"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2880419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5F43C4-4A1C-46E7-AC83-B2DBC48B2FD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9488268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3E7245-7BE6-4A0F-94A6-256A8F3855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882844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0D45D1-97FF-45F8-8B80-856B80352E7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951361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7621D79-F5F1-4398-A675-F2F8C8432C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139560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737E3B-7B14-4474-8386-57FC264108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638131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5B665DA-344C-4C7B-92F8-A0C1DB1998D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23742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1CE1FA-769F-48A4-B2F5-E9BECCA78F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370668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D0EBE2-A0D2-4F25-9D8C-7D6A090856B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499846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70CCB19-B0E9-4DC5-8C6D-59860307113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901517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fld id="{A70CCB19-B0E9-4DC5-8C6D-598603071137}" type="slidenum">
              <a:rPr lang="en-GB" altLang="en-US"/>
              <a:pPr/>
              <a:t>‹#›</a:t>
            </a:fld>
            <a:endParaRPr lang="en-GB" altLang="en-US"/>
          </a:p>
        </p:txBody>
      </p:sp>
    </p:spTree>
    <p:extLst>
      <p:ext uri="{BB962C8B-B14F-4D97-AF65-F5344CB8AC3E}">
        <p14:creationId xmlns:p14="http://schemas.microsoft.com/office/powerpoint/2010/main" val="8613555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DA0D1B-787C-4C9A-86FA-21C7100F31A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43664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BBAA6A7-2E61-4DA3-991F-C82CA38719C7}"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1941397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5F43C4-4A1C-46E7-AC83-B2DBC48B2FD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4637282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3E7245-7BE6-4A0F-94A6-256A8F3855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223386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0D45D1-97FF-45F8-8B80-856B80352E7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133464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7621D79-F5F1-4398-A675-F2F8C8432C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503718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737E3B-7B14-4474-8386-57FC264108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424142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5B665DA-344C-4C7B-92F8-A0C1DB1998D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83251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1CE1FA-769F-48A4-B2F5-E9BECCA78F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221586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D0EBE2-A0D2-4F25-9D8C-7D6A090856B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521844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1ADA0D1B-787C-4C9A-86FA-21C7100F31A1}" type="slidenum">
              <a:rPr lang="en-GB" altLang="en-US"/>
              <a:pPr/>
              <a:t>‹#›</a:t>
            </a:fld>
            <a:endParaRPr lang="en-GB" altLang="en-US"/>
          </a:p>
        </p:txBody>
      </p:sp>
    </p:spTree>
    <p:extLst>
      <p:ext uri="{BB962C8B-B14F-4D97-AF65-F5344CB8AC3E}">
        <p14:creationId xmlns:p14="http://schemas.microsoft.com/office/powerpoint/2010/main" val="40451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70CCB19-B0E9-4DC5-8C6D-59860307113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846378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DA0D1B-787C-4C9A-86FA-21C7100F31A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963879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BBAA6A7-2E61-4DA3-991F-C82CA38719C7}"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16428047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5F43C4-4A1C-46E7-AC83-B2DBC48B2FD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5775163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3E7245-7BE6-4A0F-94A6-256A8F3855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3651297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0D45D1-97FF-45F8-8B80-856B80352E7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6264871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7621D79-F5F1-4398-A675-F2F8C8432C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626286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fld id="{7BBAA6A7-2E61-4DA3-991F-C82CA38719C7}" type="slidenum">
              <a:rPr lang="en-GB" altLang="en-US"/>
              <a:pPr/>
              <a:t>‹#›</a:t>
            </a:fld>
            <a:endParaRPr lang="en-GB" altLang="en-US" dirty="0"/>
          </a:p>
        </p:txBody>
      </p:sp>
    </p:spTree>
    <p:extLst>
      <p:ext uri="{BB962C8B-B14F-4D97-AF65-F5344CB8AC3E}">
        <p14:creationId xmlns:p14="http://schemas.microsoft.com/office/powerpoint/2010/main" val="56271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4B5F43C4-4A1C-46E7-AC83-B2DBC48B2FD0}" type="slidenum">
              <a:rPr lang="en-GB" altLang="en-US"/>
              <a:pPr/>
              <a:t>‹#›</a:t>
            </a:fld>
            <a:endParaRPr lang="en-GB" altLang="en-US"/>
          </a:p>
        </p:txBody>
      </p:sp>
    </p:spTree>
    <p:extLst>
      <p:ext uri="{BB962C8B-B14F-4D97-AF65-F5344CB8AC3E}">
        <p14:creationId xmlns:p14="http://schemas.microsoft.com/office/powerpoint/2010/main" val="143337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873E7245-7BE6-4A0F-94A6-256A8F3855F6}" type="slidenum">
              <a:rPr lang="en-GB" altLang="en-US"/>
              <a:pPr/>
              <a:t>‹#›</a:t>
            </a:fld>
            <a:endParaRPr lang="en-GB" altLang="en-US"/>
          </a:p>
        </p:txBody>
      </p:sp>
    </p:spTree>
    <p:extLst>
      <p:ext uri="{BB962C8B-B14F-4D97-AF65-F5344CB8AC3E}">
        <p14:creationId xmlns:p14="http://schemas.microsoft.com/office/powerpoint/2010/main" val="2929326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315193E-B882-4D4A-A08C-5FE85955E6BB}"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8FA9F171-9D58-42E8-8EE2-6F6DCC4D89CC}" type="slidenum">
              <a:rPr lang="en-GB" smtClean="0">
                <a:solidFill>
                  <a:prstClr val="black">
                    <a:tint val="75000"/>
                  </a:prstClr>
                </a:solidFill>
                <a:latin typeface="Calibri" panose="020F0502020204030204"/>
              </a:rPr>
              <a:pPr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453806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solidFill>
                <a:srgbClr val="000000"/>
              </a:solidFill>
              <a:latin typeface="Arial"/>
            </a:endParaRPr>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solidFill>
                <a:srgbClr val="000000"/>
              </a:solidFill>
              <a:latin typeface="Arial"/>
            </a:endParaRPr>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315193E-B882-4D4A-A08C-5FE85955E6BB}" type="slidenum">
              <a:rPr lang="en-GB" altLang="en-US">
                <a:solidFill>
                  <a:srgbClr val="000000"/>
                </a:solidFill>
                <a:latin typeface="Arial"/>
              </a:rPr>
              <a:pPr/>
              <a:t>‹#›</a:t>
            </a:fld>
            <a:endParaRPr lang="en-GB" altLang="en-US">
              <a:solidFill>
                <a:srgbClr val="000000"/>
              </a:solidFill>
              <a:latin typeface="Arial"/>
            </a:endParaRPr>
          </a:p>
        </p:txBody>
      </p:sp>
    </p:spTree>
    <p:extLst>
      <p:ext uri="{BB962C8B-B14F-4D97-AF65-F5344CB8AC3E}">
        <p14:creationId xmlns:p14="http://schemas.microsoft.com/office/powerpoint/2010/main" val="29841860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solidFill>
                <a:srgbClr val="000000"/>
              </a:solidFill>
              <a:latin typeface="Arial"/>
            </a:endParaRPr>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solidFill>
                <a:srgbClr val="000000"/>
              </a:solidFill>
              <a:latin typeface="Arial"/>
            </a:endParaRPr>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315193E-B882-4D4A-A08C-5FE85955E6BB}" type="slidenum">
              <a:rPr lang="en-GB" altLang="en-US">
                <a:solidFill>
                  <a:srgbClr val="000000"/>
                </a:solidFill>
                <a:latin typeface="Arial"/>
              </a:rPr>
              <a:pPr/>
              <a:t>‹#›</a:t>
            </a:fld>
            <a:endParaRPr lang="en-GB" altLang="en-US">
              <a:solidFill>
                <a:srgbClr val="000000"/>
              </a:solidFill>
              <a:latin typeface="Arial"/>
            </a:endParaRPr>
          </a:p>
        </p:txBody>
      </p:sp>
    </p:spTree>
    <p:extLst>
      <p:ext uri="{BB962C8B-B14F-4D97-AF65-F5344CB8AC3E}">
        <p14:creationId xmlns:p14="http://schemas.microsoft.com/office/powerpoint/2010/main" val="29828636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solidFill>
                <a:srgbClr val="000000"/>
              </a:solidFill>
              <a:latin typeface="Arial"/>
            </a:endParaRPr>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solidFill>
                <a:srgbClr val="000000"/>
              </a:solidFill>
              <a:latin typeface="Arial"/>
            </a:endParaRPr>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315193E-B882-4D4A-A08C-5FE85955E6BB}" type="slidenum">
              <a:rPr lang="en-GB" altLang="en-US">
                <a:solidFill>
                  <a:srgbClr val="000000"/>
                </a:solidFill>
                <a:latin typeface="Arial"/>
              </a:rPr>
              <a:pPr/>
              <a:t>‹#›</a:t>
            </a:fld>
            <a:endParaRPr lang="en-GB" altLang="en-US">
              <a:solidFill>
                <a:srgbClr val="000000"/>
              </a:solidFill>
              <a:latin typeface="Arial"/>
            </a:endParaRPr>
          </a:p>
        </p:txBody>
      </p:sp>
    </p:spTree>
    <p:extLst>
      <p:ext uri="{BB962C8B-B14F-4D97-AF65-F5344CB8AC3E}">
        <p14:creationId xmlns:p14="http://schemas.microsoft.com/office/powerpoint/2010/main" val="319776780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solidFill>
                <a:srgbClr val="000000"/>
              </a:solidFill>
              <a:latin typeface="Arial"/>
            </a:endParaRPr>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solidFill>
                <a:srgbClr val="000000"/>
              </a:solidFill>
              <a:latin typeface="Arial"/>
            </a:endParaRPr>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315193E-B882-4D4A-A08C-5FE85955E6BB}" type="slidenum">
              <a:rPr lang="en-GB" altLang="en-US">
                <a:solidFill>
                  <a:srgbClr val="000000"/>
                </a:solidFill>
                <a:latin typeface="Arial"/>
              </a:rPr>
              <a:pPr/>
              <a:t>‹#›</a:t>
            </a:fld>
            <a:endParaRPr lang="en-GB" altLang="en-US">
              <a:solidFill>
                <a:srgbClr val="000000"/>
              </a:solidFill>
              <a:latin typeface="Arial"/>
            </a:endParaRPr>
          </a:p>
        </p:txBody>
      </p:sp>
    </p:spTree>
    <p:extLst>
      <p:ext uri="{BB962C8B-B14F-4D97-AF65-F5344CB8AC3E}">
        <p14:creationId xmlns:p14="http://schemas.microsoft.com/office/powerpoint/2010/main" val="210154727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6" Type="http://schemas.microsoft.com/office/2007/relationships/hdphoto" Target="../media/hdphoto2.wdp"/><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1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1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1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33.png"/><Relationship Id="rId4" Type="http://schemas.openxmlformats.org/officeDocument/2006/relationships/image" Target="../media/image132.png"/></Relationships>
</file>

<file path=ppt/slides/_rels/slide18.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1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6.xml"/><Relationship Id="rId5" Type="http://schemas.openxmlformats.org/officeDocument/2006/relationships/image" Target="../media/image142.png"/><Relationship Id="rId4" Type="http://schemas.openxmlformats.org/officeDocument/2006/relationships/image" Target="../media/image1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png"/><Relationship Id="rId1" Type="http://schemas.openxmlformats.org/officeDocument/2006/relationships/slideLayout" Target="../slideLayouts/slideLayout6.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21.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2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54.png"/></Relationships>
</file>

<file path=ppt/slides/_rels/slide2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3.png"/><Relationship Id="rId1" Type="http://schemas.openxmlformats.org/officeDocument/2006/relationships/slideLayout" Target="../slideLayouts/slideLayout6.xml"/><Relationship Id="rId5" Type="http://schemas.openxmlformats.org/officeDocument/2006/relationships/image" Target="../media/image157.png"/><Relationship Id="rId4" Type="http://schemas.openxmlformats.org/officeDocument/2006/relationships/image" Target="../media/image156.png"/></Relationships>
</file>

<file path=ppt/slides/_rels/slide2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60.png"/><Relationship Id="rId4" Type="http://schemas.openxmlformats.org/officeDocument/2006/relationships/image" Target="../media/image159.jpeg"/></Relationships>
</file>

<file path=ppt/slides/_rels/slide26.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image" Target="../media/image158.png"/><Relationship Id="rId1" Type="http://schemas.openxmlformats.org/officeDocument/2006/relationships/slideLayout" Target="../slideLayouts/slideLayout6.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2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67.jpeg"/></Relationships>
</file>

<file path=ppt/slides/_rels/slide2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31.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 Id="rId9" Type="http://schemas.openxmlformats.org/officeDocument/2006/relationships/image" Target="../media/image129.png"/></Relationships>
</file>

<file path=ppt/slides/_rels/slide32.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84.png"/><Relationship Id="rId7" Type="http://schemas.openxmlformats.org/officeDocument/2006/relationships/image" Target="../media/image187.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186.png"/><Relationship Id="rId5" Type="http://schemas.openxmlformats.org/officeDocument/2006/relationships/image" Target="../media/image129.png"/><Relationship Id="rId4" Type="http://schemas.openxmlformats.org/officeDocument/2006/relationships/image" Target="../media/image185.png"/><Relationship Id="rId9" Type="http://schemas.openxmlformats.org/officeDocument/2006/relationships/image" Target="../media/image162.png"/></Relationships>
</file>

<file path=ppt/slides/_rels/slide3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image" Target="../media/image79.png"/><Relationship Id="rId4" Type="http://schemas.openxmlformats.org/officeDocument/2006/relationships/image" Target="../media/image189.png"/></Relationships>
</file>

<file path=ppt/slides/_rels/slide3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openxmlformats.org/officeDocument/2006/relationships/image" Target="../media/image165.png"/><Relationship Id="rId5" Type="http://schemas.openxmlformats.org/officeDocument/2006/relationships/image" Target="../media/image161.png"/><Relationship Id="rId4" Type="http://schemas.openxmlformats.org/officeDocument/2006/relationships/image" Target="../media/image162.png"/></Relationships>
</file>

<file path=ppt/slides/_rels/slide3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png"/></Relationships>
</file>

<file path=ppt/slides/_rels/slide37.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png"/><Relationship Id="rId7" Type="http://schemas.openxmlformats.org/officeDocument/2006/relationships/image" Target="../media/image199.png"/><Relationship Id="rId12" Type="http://schemas.openxmlformats.org/officeDocument/2006/relationships/image" Target="../media/image204.png"/><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97.png"/><Relationship Id="rId10" Type="http://schemas.openxmlformats.org/officeDocument/2006/relationships/image" Target="../media/image202.png"/><Relationship Id="rId4" Type="http://schemas.openxmlformats.org/officeDocument/2006/relationships/image" Target="../media/image196.png"/><Relationship Id="rId9" Type="http://schemas.openxmlformats.org/officeDocument/2006/relationships/image" Target="../media/image201.png"/></Relationships>
</file>

<file path=ppt/slides/_rels/slide38.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5.jpeg"/><Relationship Id="rId7" Type="http://schemas.microsoft.com/office/2007/relationships/hdphoto" Target="../media/hdphoto3.wdp"/><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image" Target="../media/image208.png"/><Relationship Id="rId5" Type="http://schemas.openxmlformats.org/officeDocument/2006/relationships/image" Target="../media/image207.jpeg"/><Relationship Id="rId4" Type="http://schemas.openxmlformats.org/officeDocument/2006/relationships/image" Target="../media/image206.jpeg"/></Relationships>
</file>

<file path=ppt/slides/_rels/slide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8.xml"/><Relationship Id="rId1" Type="http://schemas.openxmlformats.org/officeDocument/2006/relationships/slideLayout" Target="../slideLayouts/slideLayout39.xml"/><Relationship Id="rId4" Type="http://schemas.openxmlformats.org/officeDocument/2006/relationships/image" Target="../media/image210.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jp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2" Type="http://schemas.openxmlformats.org/officeDocument/2006/relationships/notesSlide" Target="../notesSlides/notesSlide3.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17.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s>
</file>

<file path=ppt/slides/_rels/slide4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9.xml"/><Relationship Id="rId1" Type="http://schemas.openxmlformats.org/officeDocument/2006/relationships/slideLayout" Target="../slideLayouts/slideLayout39.xml"/><Relationship Id="rId5" Type="http://schemas.openxmlformats.org/officeDocument/2006/relationships/image" Target="../media/image212.png"/><Relationship Id="rId4" Type="http://schemas.openxmlformats.org/officeDocument/2006/relationships/image" Target="../media/image129.png"/></Relationships>
</file>

<file path=ppt/slides/_rels/slide4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31.xml"/><Relationship Id="rId1" Type="http://schemas.openxmlformats.org/officeDocument/2006/relationships/slideLayout" Target="../slideLayouts/slideLayout39.xml"/><Relationship Id="rId5" Type="http://schemas.openxmlformats.org/officeDocument/2006/relationships/image" Target="../media/image58.png"/><Relationship Id="rId4" Type="http://schemas.openxmlformats.org/officeDocument/2006/relationships/image" Target="../media/image129.png"/></Relationships>
</file>

<file path=ppt/slides/_rels/slide4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32.xml"/><Relationship Id="rId1" Type="http://schemas.openxmlformats.org/officeDocument/2006/relationships/slideLayout" Target="../slideLayouts/slideLayout50.xml"/><Relationship Id="rId5" Type="http://schemas.openxmlformats.org/officeDocument/2006/relationships/image" Target="../media/image129.png"/><Relationship Id="rId4" Type="http://schemas.openxmlformats.org/officeDocument/2006/relationships/image" Target="../media/image216.png"/></Relationships>
</file>

<file path=ppt/slides/_rels/slide4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33.xml"/><Relationship Id="rId1" Type="http://schemas.openxmlformats.org/officeDocument/2006/relationships/slideLayout" Target="../slideLayouts/slideLayout50.xml"/><Relationship Id="rId4" Type="http://schemas.openxmlformats.org/officeDocument/2006/relationships/image" Target="../media/image21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35.xml"/><Relationship Id="rId1" Type="http://schemas.openxmlformats.org/officeDocument/2006/relationships/slideLayout" Target="../slideLayouts/slideLayout50.xml"/><Relationship Id="rId4" Type="http://schemas.openxmlformats.org/officeDocument/2006/relationships/image" Target="../media/image22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image" Target="../media/image221.png"/><Relationship Id="rId7" Type="http://schemas.openxmlformats.org/officeDocument/2006/relationships/image" Target="../media/image225.gif"/><Relationship Id="rId12" Type="http://schemas.openxmlformats.org/officeDocument/2006/relationships/image" Target="../media/image230.gif"/><Relationship Id="rId2" Type="http://schemas.openxmlformats.org/officeDocument/2006/relationships/notesSlide" Target="../notesSlides/notesSlide37.xml"/><Relationship Id="rId1" Type="http://schemas.openxmlformats.org/officeDocument/2006/relationships/slideLayout" Target="../slideLayouts/slideLayout50.xml"/><Relationship Id="rId6" Type="http://schemas.openxmlformats.org/officeDocument/2006/relationships/image" Target="../media/image224.gif"/><Relationship Id="rId11" Type="http://schemas.openxmlformats.org/officeDocument/2006/relationships/image" Target="../media/image229.gif"/><Relationship Id="rId5" Type="http://schemas.openxmlformats.org/officeDocument/2006/relationships/image" Target="../media/image223.gif"/><Relationship Id="rId10" Type="http://schemas.openxmlformats.org/officeDocument/2006/relationships/image" Target="../media/image228.gif"/><Relationship Id="rId4" Type="http://schemas.openxmlformats.org/officeDocument/2006/relationships/image" Target="../media/image222.png"/><Relationship Id="rId9" Type="http://schemas.openxmlformats.org/officeDocument/2006/relationships/image" Target="../media/image227.gif"/></Relationships>
</file>

<file path=ppt/slides/_rels/slide49.xml.rels><?xml version="1.0" encoding="UTF-8" standalone="yes"?>
<Relationships xmlns="http://schemas.openxmlformats.org/package/2006/relationships"><Relationship Id="rId3" Type="http://schemas.openxmlformats.org/officeDocument/2006/relationships/image" Target="../media/image218.png"/><Relationship Id="rId7" Type="http://schemas.openxmlformats.org/officeDocument/2006/relationships/image" Target="../media/image233.png"/><Relationship Id="rId2" Type="http://schemas.openxmlformats.org/officeDocument/2006/relationships/notesSlide" Target="../notesSlides/notesSlide38.xml"/><Relationship Id="rId1" Type="http://schemas.openxmlformats.org/officeDocument/2006/relationships/slideLayout" Target="../slideLayouts/slideLayout50.xml"/><Relationship Id="rId6" Type="http://schemas.openxmlformats.org/officeDocument/2006/relationships/image" Target="../media/image162.png"/><Relationship Id="rId5" Type="http://schemas.openxmlformats.org/officeDocument/2006/relationships/image" Target="../media/image232.png"/><Relationship Id="rId4" Type="http://schemas.openxmlformats.org/officeDocument/2006/relationships/image" Target="../media/image231.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image" Target="../media/image67.png"/><Relationship Id="rId3" Type="http://schemas.openxmlformats.org/officeDocument/2006/relationships/image" Target="../media/image44.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66.png"/><Relationship Id="rId2" Type="http://schemas.openxmlformats.org/officeDocument/2006/relationships/notesSlide" Target="../notesSlides/notesSlide4.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8.xml"/><Relationship Id="rId6" Type="http://schemas.openxmlformats.org/officeDocument/2006/relationships/image" Target="../media/image47.png"/><Relationship Id="rId11" Type="http://schemas.openxmlformats.org/officeDocument/2006/relationships/image" Target="../media/image52.jpeg"/><Relationship Id="rId24" Type="http://schemas.openxmlformats.org/officeDocument/2006/relationships/image" Target="../media/image65.pn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4.png"/><Relationship Id="rId28" Type="http://schemas.openxmlformats.org/officeDocument/2006/relationships/image" Target="../media/image69.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jpeg"/><Relationship Id="rId27" Type="http://schemas.openxmlformats.org/officeDocument/2006/relationships/image" Target="../media/image68.png"/></Relationships>
</file>

<file path=ppt/slides/_rels/slide5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39.xml"/><Relationship Id="rId1" Type="http://schemas.openxmlformats.org/officeDocument/2006/relationships/slideLayout" Target="../slideLayouts/slideLayout50.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5.png"/></Relationships>
</file>

<file path=ppt/slides/_rels/slide5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0.xml"/><Relationship Id="rId1" Type="http://schemas.openxmlformats.org/officeDocument/2006/relationships/slideLayout" Target="../slideLayouts/slideLayout50.xml"/><Relationship Id="rId4" Type="http://schemas.openxmlformats.org/officeDocument/2006/relationships/image" Target="../media/image236.png"/></Relationships>
</file>

<file path=ppt/slides/_rels/slide52.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41.xml"/><Relationship Id="rId1" Type="http://schemas.openxmlformats.org/officeDocument/2006/relationships/slideLayout" Target="../slideLayouts/slideLayout50.xml"/><Relationship Id="rId5" Type="http://schemas.openxmlformats.org/officeDocument/2006/relationships/image" Target="../media/image239.png"/><Relationship Id="rId4" Type="http://schemas.openxmlformats.org/officeDocument/2006/relationships/image" Target="../media/image238.png"/></Relationships>
</file>

<file path=ppt/slides/_rels/slide5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2.xml"/><Relationship Id="rId1" Type="http://schemas.openxmlformats.org/officeDocument/2006/relationships/slideLayout" Target="../slideLayouts/slideLayout50.xml"/><Relationship Id="rId4" Type="http://schemas.openxmlformats.org/officeDocument/2006/relationships/image" Target="../media/image241.png"/></Relationships>
</file>

<file path=ppt/slides/_rels/slide5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3.xml"/><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44.xml"/><Relationship Id="rId1" Type="http://schemas.openxmlformats.org/officeDocument/2006/relationships/slideLayout" Target="../slideLayouts/slideLayout28.xml"/><Relationship Id="rId4" Type="http://schemas.openxmlformats.org/officeDocument/2006/relationships/image" Target="../media/image243.png"/></Relationships>
</file>

<file path=ppt/slides/_rels/slide56.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45.xml"/><Relationship Id="rId1" Type="http://schemas.openxmlformats.org/officeDocument/2006/relationships/slideLayout" Target="../slideLayouts/slideLayout50.xml"/><Relationship Id="rId5" Type="http://schemas.openxmlformats.org/officeDocument/2006/relationships/image" Target="../media/image129.png"/><Relationship Id="rId4" Type="http://schemas.openxmlformats.org/officeDocument/2006/relationships/image" Target="../media/image245.png"/></Relationships>
</file>

<file path=ppt/slides/_rels/slide5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46.xml"/><Relationship Id="rId1" Type="http://schemas.openxmlformats.org/officeDocument/2006/relationships/slideLayout" Target="../slideLayouts/slideLayout50.xml"/><Relationship Id="rId4" Type="http://schemas.openxmlformats.org/officeDocument/2006/relationships/image" Target="../media/image172.png"/></Relationships>
</file>

<file path=ppt/slides/_rels/slide58.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47.xml"/><Relationship Id="rId1" Type="http://schemas.openxmlformats.org/officeDocument/2006/relationships/slideLayout" Target="../slideLayouts/slideLayout28.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8.png"/></Relationships>
</file>

<file path=ppt/slides/_rels/slide59.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48.xml"/><Relationship Id="rId1" Type="http://schemas.openxmlformats.org/officeDocument/2006/relationships/slideLayout" Target="../slideLayouts/slideLayout50.xml"/><Relationship Id="rId5" Type="http://schemas.openxmlformats.org/officeDocument/2006/relationships/image" Target="../media/image252.png"/><Relationship Id="rId4" Type="http://schemas.openxmlformats.org/officeDocument/2006/relationships/image" Target="../media/image161.png"/></Relationships>
</file>

<file path=ppt/slides/_rels/slide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26" Type="http://schemas.openxmlformats.org/officeDocument/2006/relationships/image" Target="../media/image93.png"/><Relationship Id="rId3" Type="http://schemas.openxmlformats.org/officeDocument/2006/relationships/image" Target="../media/image70.pn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2.png"/><Relationship Id="rId2" Type="http://schemas.openxmlformats.org/officeDocument/2006/relationships/notesSlide" Target="../notesSlides/notesSlide5.xml"/><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18.xml"/><Relationship Id="rId6" Type="http://schemas.openxmlformats.org/officeDocument/2006/relationships/image" Target="../media/image73.png"/><Relationship Id="rId11" Type="http://schemas.openxmlformats.org/officeDocument/2006/relationships/image" Target="../media/image78.png"/><Relationship Id="rId24" Type="http://schemas.openxmlformats.org/officeDocument/2006/relationships/image" Target="../media/image91.pn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jp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s>
</file>

<file path=ppt/slides/_rels/slide60.xml.rels><?xml version="1.0" encoding="UTF-8" standalone="yes"?>
<Relationships xmlns="http://schemas.openxmlformats.org/package/2006/relationships"><Relationship Id="rId3" Type="http://schemas.openxmlformats.org/officeDocument/2006/relationships/hyperlink" Target="http://all-literature.wikidot.com/dataentry:l-homme-qui-te-ressemble" TargetMode="External"/><Relationship Id="rId2" Type="http://schemas.openxmlformats.org/officeDocument/2006/relationships/notesSlide" Target="../notesSlides/notesSlide49.xml"/><Relationship Id="rId1" Type="http://schemas.openxmlformats.org/officeDocument/2006/relationships/slideLayout" Target="../slideLayouts/slideLayout39.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s>
</file>

<file path=ppt/slides/_rels/slide61.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50.xml"/><Relationship Id="rId1" Type="http://schemas.openxmlformats.org/officeDocument/2006/relationships/slideLayout" Target="../slideLayouts/slideLayout39.xml"/><Relationship Id="rId5" Type="http://schemas.openxmlformats.org/officeDocument/2006/relationships/image" Target="../media/image258.png"/><Relationship Id="rId4" Type="http://schemas.openxmlformats.org/officeDocument/2006/relationships/image" Target="../media/image257.png"/></Relationships>
</file>

<file path=ppt/slides/_rels/slide6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259.png"/></Relationships>
</file>

<file path=ppt/slides/_rels/slide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259.png"/></Relationships>
</file>

<file path=ppt/slides/_rels/slide6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259.png"/></Relationships>
</file>

<file path=ppt/slides/_rels/slide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259.png"/></Relationships>
</file>

<file path=ppt/slides/_rels/slide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259.png"/></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259.png"/></Relationships>
</file>

<file path=ppt/slides/_rels/slide7.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notesSlide" Target="../notesSlides/notesSlide6.xml"/><Relationship Id="rId16" Type="http://schemas.openxmlformats.org/officeDocument/2006/relationships/image" Target="../media/image107.png"/><Relationship Id="rId1" Type="http://schemas.openxmlformats.org/officeDocument/2006/relationships/slideLayout" Target="../slideLayouts/slideLayout18.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10.png"/><Relationship Id="rId4" Type="http://schemas.openxmlformats.org/officeDocument/2006/relationships/image" Target="../media/image109.png"/></Relationships>
</file>

<file path=ppt/slides/_rels/slide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 Id="rId4" Type="http://schemas.openxmlformats.org/officeDocument/2006/relationships/image" Target="../media/image11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696242" y="7007814"/>
            <a:ext cx="5537691" cy="542925"/>
          </a:xfrm>
        </p:spPr>
        <p:txBody>
          <a:bodyPr/>
          <a:lstStyle/>
          <a:p>
            <a:pPr eaLnBrk="1" hangingPunct="1">
              <a:lnSpc>
                <a:spcPct val="90000"/>
              </a:lnSpc>
            </a:pPr>
            <a:r>
              <a:rPr lang="en-GB" altLang="en-US" b="1" dirty="0">
                <a:latin typeface="Century Gothic" panose="020B0502020202020204" pitchFamily="34" charset="0"/>
                <a:cs typeface="Segoe UI" panose="020B0502040204020203" pitchFamily="34" charset="0"/>
              </a:rPr>
              <a:t>Year 7 Language Guide</a:t>
            </a:r>
          </a:p>
        </p:txBody>
      </p:sp>
      <p:sp>
        <p:nvSpPr>
          <p:cNvPr id="3077" name="Text Box 5"/>
          <p:cNvSpPr txBox="1">
            <a:spLocks noChangeArrowheads="1"/>
          </p:cNvSpPr>
          <p:nvPr/>
        </p:nvSpPr>
        <p:spPr bwMode="auto">
          <a:xfrm>
            <a:off x="194468" y="7582947"/>
            <a:ext cx="6408738" cy="46166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dirty="0">
                <a:latin typeface="Century Gothic" panose="020B0502020202020204" pitchFamily="34" charset="0"/>
                <a:cs typeface="Segoe UI" panose="020B0502040204020203" pitchFamily="34" charset="0"/>
              </a:rPr>
              <a:t>Nom: …………………………………………..</a:t>
            </a:r>
          </a:p>
        </p:txBody>
      </p:sp>
      <p:sp>
        <p:nvSpPr>
          <p:cNvPr id="3079" name="Text Box 7"/>
          <p:cNvSpPr txBox="1">
            <a:spLocks noChangeArrowheads="1"/>
          </p:cNvSpPr>
          <p:nvPr/>
        </p:nvSpPr>
        <p:spPr bwMode="auto">
          <a:xfrm>
            <a:off x="194468" y="8186197"/>
            <a:ext cx="6408738" cy="46166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dirty="0" err="1">
                <a:latin typeface="Century Gothic" panose="020B0502020202020204" pitchFamily="34" charset="0"/>
                <a:cs typeface="Segoe UI" panose="020B0502040204020203" pitchFamily="34" charset="0"/>
              </a:rPr>
              <a:t>Professeur</a:t>
            </a:r>
            <a:r>
              <a:rPr lang="en-GB" altLang="en-US" sz="2400" dirty="0">
                <a:latin typeface="Century Gothic" panose="020B0502020202020204" pitchFamily="34" charset="0"/>
                <a:cs typeface="Segoe UI" panose="020B0502040204020203" pitchFamily="34" charset="0"/>
              </a:rPr>
              <a:t>/</a:t>
            </a:r>
            <a:r>
              <a:rPr lang="en-GB" altLang="en-US" sz="2400" dirty="0" err="1">
                <a:latin typeface="Century Gothic" panose="020B0502020202020204" pitchFamily="34" charset="0"/>
                <a:cs typeface="Segoe UI" panose="020B0502040204020203" pitchFamily="34" charset="0"/>
              </a:rPr>
              <a:t>Professeure</a:t>
            </a:r>
            <a:r>
              <a:rPr lang="en-GB" altLang="en-US" sz="2400" dirty="0">
                <a:latin typeface="Century Gothic" panose="020B0502020202020204" pitchFamily="34" charset="0"/>
                <a:cs typeface="Segoe UI" panose="020B0502040204020203" pitchFamily="34" charset="0"/>
              </a:rPr>
              <a:t>: ……………………</a:t>
            </a:r>
          </a:p>
        </p:txBody>
      </p:sp>
      <p:sp>
        <p:nvSpPr>
          <p:cNvPr id="7" name="TextBox 6">
            <a:extLst>
              <a:ext uri="{FF2B5EF4-FFF2-40B4-BE49-F238E27FC236}">
                <a16:creationId xmlns:a16="http://schemas.microsoft.com/office/drawing/2014/main" id="{CE7A0087-A405-B54A-BB92-5B08AE0735A8}"/>
              </a:ext>
            </a:extLst>
          </p:cNvPr>
          <p:cNvSpPr txBox="1"/>
          <p:nvPr/>
        </p:nvSpPr>
        <p:spPr>
          <a:xfrm>
            <a:off x="128949" y="8887974"/>
            <a:ext cx="2371009" cy="276999"/>
          </a:xfrm>
          <a:prstGeom prst="rect">
            <a:avLst/>
          </a:prstGeom>
          <a:noFill/>
        </p:spPr>
        <p:txBody>
          <a:bodyPr wrap="square" rtlCol="0">
            <a:spAutoFit/>
          </a:bodyPr>
          <a:lstStyle/>
          <a:p>
            <a:r>
              <a:rPr lang="en-US" sz="1200" dirty="0">
                <a:latin typeface="Century Gothic" panose="020B0502020202020204" pitchFamily="34" charset="0"/>
              </a:rPr>
              <a:t>Last updated: 18/03/21</a:t>
            </a:r>
          </a:p>
        </p:txBody>
      </p:sp>
      <p:pic>
        <p:nvPicPr>
          <p:cNvPr id="4" name="Picture 3" descr="Icon&#10;&#10;Description automatically generated">
            <a:extLst>
              <a:ext uri="{FF2B5EF4-FFF2-40B4-BE49-F238E27FC236}">
                <a16:creationId xmlns:a16="http://schemas.microsoft.com/office/drawing/2014/main" id="{1A6541D2-874B-7A4C-84BA-A84FB20C1ABD}"/>
              </a:ext>
            </a:extLst>
          </p:cNvPr>
          <p:cNvPicPr>
            <a:picLocks noChangeAspect="1"/>
          </p:cNvPicPr>
          <p:nvPr/>
        </p:nvPicPr>
        <p:blipFill rotWithShape="1">
          <a:blip r:embed="rId3">
            <a:extLst>
              <a:ext uri="{28A0092B-C50C-407E-A947-70E740481C1C}">
                <a14:useLocalDpi xmlns:a14="http://schemas.microsoft.com/office/drawing/2010/main" val="0"/>
              </a:ext>
            </a:extLst>
          </a:blip>
          <a:srcRect l="31666" t="21294" r="31585" b="41956"/>
          <a:stretch/>
        </p:blipFill>
        <p:spPr>
          <a:xfrm>
            <a:off x="546947" y="226996"/>
            <a:ext cx="5762373" cy="5545751"/>
          </a:xfrm>
          <a:prstGeom prst="rect">
            <a:avLst/>
          </a:prstGeom>
        </p:spPr>
      </p:pic>
      <p:pic>
        <p:nvPicPr>
          <p:cNvPr id="9" name="Picture 8" descr="A picture containing background pattern&#10;&#10;Description automatically generated">
            <a:extLst>
              <a:ext uri="{FF2B5EF4-FFF2-40B4-BE49-F238E27FC236}">
                <a16:creationId xmlns:a16="http://schemas.microsoft.com/office/drawing/2014/main" id="{B7078334-35A4-A14A-A12F-E912773D5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5297" y="2857582"/>
            <a:ext cx="1240345" cy="815914"/>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11096CCF-4C49-F243-B77A-322AC6E3F8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3034" y="2339752"/>
            <a:ext cx="1121838" cy="1303042"/>
          </a:xfrm>
          <a:prstGeom prst="rect">
            <a:avLst/>
          </a:prstGeom>
        </p:spPr>
      </p:pic>
      <p:pic>
        <p:nvPicPr>
          <p:cNvPr id="11" name="Picture 10" descr="A skeleton of a dinosaur&#10;&#10;Description automatically generated with medium confidence">
            <a:extLst>
              <a:ext uri="{FF2B5EF4-FFF2-40B4-BE49-F238E27FC236}">
                <a16:creationId xmlns:a16="http://schemas.microsoft.com/office/drawing/2014/main" id="{2666334F-9A1C-1D42-BC75-018F4FC408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8631" y="3271284"/>
            <a:ext cx="1186804" cy="1233043"/>
          </a:xfrm>
          <a:prstGeom prst="rect">
            <a:avLst/>
          </a:prstGeom>
        </p:spPr>
      </p:pic>
      <p:pic>
        <p:nvPicPr>
          <p:cNvPr id="23" name="Picture 22">
            <a:extLst>
              <a:ext uri="{FF2B5EF4-FFF2-40B4-BE49-F238E27FC236}">
                <a16:creationId xmlns:a16="http://schemas.microsoft.com/office/drawing/2014/main" id="{3BC39C78-E780-2140-961F-ECE7D1ED6C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735753" y="2023337"/>
            <a:ext cx="1254208" cy="627104"/>
          </a:xfrm>
          <a:prstGeom prst="rect">
            <a:avLst/>
          </a:prstGeom>
        </p:spPr>
      </p:pic>
      <p:pic>
        <p:nvPicPr>
          <p:cNvPr id="31" name="Picture 30" descr="Shape&#10;&#10;Description automatically generated with medium confidence">
            <a:extLst>
              <a:ext uri="{FF2B5EF4-FFF2-40B4-BE49-F238E27FC236}">
                <a16:creationId xmlns:a16="http://schemas.microsoft.com/office/drawing/2014/main" id="{7D9D52CF-3279-3046-B550-D8A85A63F5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8514" y="762014"/>
            <a:ext cx="1056358" cy="1261323"/>
          </a:xfrm>
          <a:prstGeom prst="rect">
            <a:avLst/>
          </a:prstGeom>
        </p:spPr>
      </p:pic>
      <p:pic>
        <p:nvPicPr>
          <p:cNvPr id="6" name="Picture 5">
            <a:extLst>
              <a:ext uri="{FF2B5EF4-FFF2-40B4-BE49-F238E27FC236}">
                <a16:creationId xmlns:a16="http://schemas.microsoft.com/office/drawing/2014/main" id="{D238BABF-2BFF-7542-A0A9-20CBAB27DE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40517" y="3863678"/>
            <a:ext cx="1141758" cy="786743"/>
          </a:xfrm>
          <a:prstGeom prst="rect">
            <a:avLst/>
          </a:prstGeom>
        </p:spPr>
      </p:pic>
      <p:pic>
        <p:nvPicPr>
          <p:cNvPr id="33" name="Picture 32" descr="Shape&#10;&#10;Description automatically generated with low confidence">
            <a:extLst>
              <a:ext uri="{FF2B5EF4-FFF2-40B4-BE49-F238E27FC236}">
                <a16:creationId xmlns:a16="http://schemas.microsoft.com/office/drawing/2014/main" id="{DE8746D4-91A6-D344-AE97-26E186A4FC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60831" y="908559"/>
            <a:ext cx="1388632" cy="1173828"/>
          </a:xfrm>
          <a:prstGeom prst="rect">
            <a:avLst/>
          </a:prstGeom>
        </p:spPr>
      </p:pic>
      <p:pic>
        <p:nvPicPr>
          <p:cNvPr id="15" name="Picture 14" descr="A stack of books&#10;&#10;Description automatically generated with medium confidence">
            <a:extLst>
              <a:ext uri="{FF2B5EF4-FFF2-40B4-BE49-F238E27FC236}">
                <a16:creationId xmlns:a16="http://schemas.microsoft.com/office/drawing/2014/main" id="{76CFFF3F-4B7C-3242-ACD7-E3E6BF2870C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25135" y="607393"/>
            <a:ext cx="1005995" cy="983989"/>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DABE3226-65A0-498C-9DA8-04FCBC3EA36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0080" y="1652831"/>
            <a:ext cx="1658506" cy="1403252"/>
          </a:xfrm>
          <a:prstGeom prst="rect">
            <a:avLst/>
          </a:prstGeom>
        </p:spPr>
      </p:pic>
      <p:pic>
        <p:nvPicPr>
          <p:cNvPr id="8" name="Picture 7">
            <a:extLst>
              <a:ext uri="{FF2B5EF4-FFF2-40B4-BE49-F238E27FC236}">
                <a16:creationId xmlns:a16="http://schemas.microsoft.com/office/drawing/2014/main" id="{732F5152-B86A-4D20-9AB9-536C0390698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769" b="91658" l="6087" r="89938">
                        <a14:foregroundMark x1="15652" y1="85181" x2="15652" y2="85181"/>
                        <a14:foregroundMark x1="6335" y1="84632" x2="6335" y2="84632"/>
                        <a14:foregroundMark x1="43727" y1="28101" x2="43727" y2="28101"/>
                        <a14:foregroundMark x1="17019" y1="55763" x2="17019" y2="55763"/>
                        <a14:foregroundMark x1="6335" y1="58727" x2="6335" y2="58727"/>
                        <a14:foregroundMark x1="35031" y1="50494" x2="35031" y2="50494"/>
                        <a14:foregroundMark x1="63727" y1="45774" x2="63727" y2="45774"/>
                        <a14:foregroundMark x1="75031" y1="89352" x2="75031" y2="89352"/>
                        <a14:foregroundMark x1="44969" y1="91109" x2="44969" y2="91109"/>
                        <a14:foregroundMark x1="11677" y1="91658" x2="11677" y2="91658"/>
                        <a14:foregroundMark x1="56398" y1="91658" x2="56398" y2="91658"/>
                        <a14:backgroundMark x1="23727" y1="16246" x2="23727" y2="16246"/>
                        <a14:backgroundMark x1="35652" y1="12184" x2="35652" y2="12184"/>
                        <a14:backgroundMark x1="35652" y1="12184" x2="35652" y2="12184"/>
                        <a14:backgroundMark x1="35652" y1="12184" x2="35652" y2="12184"/>
                        <a14:backgroundMark x1="35652" y1="12184" x2="35652" y2="12184"/>
                        <a14:backgroundMark x1="33043" y1="10977" x2="33043" y2="10977"/>
                        <a14:backgroundMark x1="31677" y1="10977" x2="31677" y2="10977"/>
                        <a14:backgroundMark x1="34410" y1="11526" x2="34410" y2="11526"/>
                        <a14:backgroundMark x1="34410" y1="11526" x2="34410" y2="11526"/>
                        <a14:backgroundMark x1="33665" y1="11526" x2="33665" y2="11526"/>
                      </a14:backgroundRemoval>
                    </a14:imgEffect>
                  </a14:imgLayer>
                </a14:imgProps>
              </a:ext>
            </a:extLst>
          </a:blip>
          <a:stretch>
            <a:fillRect/>
          </a:stretch>
        </p:blipFill>
        <p:spPr>
          <a:xfrm>
            <a:off x="2441396" y="3258404"/>
            <a:ext cx="1905392" cy="2156288"/>
          </a:xfrm>
          <a:prstGeom prst="rect">
            <a:avLst/>
          </a:prstGeom>
        </p:spPr>
      </p:pic>
      <p:sp>
        <p:nvSpPr>
          <p:cNvPr id="3074" name="Rectangle 2"/>
          <p:cNvSpPr>
            <a:spLocks noGrp="1" noChangeArrowheads="1"/>
          </p:cNvSpPr>
          <p:nvPr>
            <p:ph type="ctrTitle"/>
          </p:nvPr>
        </p:nvSpPr>
        <p:spPr>
          <a:xfrm>
            <a:off x="259556" y="5047252"/>
            <a:ext cx="6343650" cy="1960562"/>
          </a:xfrm>
        </p:spPr>
        <p:txBody>
          <a:bodyPr/>
          <a:lstStyle/>
          <a:p>
            <a:pPr eaLnBrk="1" hangingPunct="1"/>
            <a:r>
              <a:rPr lang="en-GB" altLang="en-US" sz="9200" b="1" dirty="0" err="1">
                <a:latin typeface="Century Gothic" panose="020B0502020202020204" pitchFamily="34" charset="0"/>
              </a:rPr>
              <a:t>Français</a:t>
            </a:r>
            <a:endParaRPr lang="en-US" altLang="en-US" sz="9200" b="1" dirty="0">
              <a:latin typeface="Century Gothic" panose="020B0502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EEB8B0B0-0726-4005-BAC6-C27934D0484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7073" b="94668" l="3237" r="89827">
                        <a14:foregroundMark x1="28902" y1="7073" x2="28902" y2="7073"/>
                        <a14:foregroundMark x1="7977" y1="20131" x2="7399" y2="20131"/>
                        <a14:foregroundMark x1="3699" y1="31774" x2="3699" y2="31774"/>
                        <a14:foregroundMark x1="3237" y1="30250" x2="3237" y2="30250"/>
                        <a14:foregroundMark x1="52601" y1="94668" x2="52601" y2="94668"/>
                        <a14:foregroundMark x1="86127" y1="76061" x2="86127" y2="76061"/>
                      </a14:backgroundRemoval>
                    </a14:imgEffect>
                  </a14:imgLayer>
                </a14:imgProps>
              </a:ext>
            </a:extLst>
          </a:blip>
          <a:stretch>
            <a:fillRect/>
          </a:stretch>
        </p:blipFill>
        <p:spPr>
          <a:xfrm>
            <a:off x="4780499" y="1820136"/>
            <a:ext cx="1893149" cy="2011334"/>
          </a:xfrm>
          <a:prstGeom prst="rect">
            <a:avLst/>
          </a:prstGeom>
        </p:spPr>
      </p:pic>
    </p:spTree>
    <p:extLst>
      <p:ext uri="{BB962C8B-B14F-4D97-AF65-F5344CB8AC3E}">
        <p14:creationId xmlns:p14="http://schemas.microsoft.com/office/powerpoint/2010/main" val="1347480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4014911498"/>
              </p:ext>
            </p:extLst>
          </p:nvPr>
        </p:nvGraphicFramePr>
        <p:xfrm>
          <a:off x="588942" y="1225044"/>
          <a:ext cx="3390905" cy="4724160"/>
        </p:xfrm>
        <a:graphic>
          <a:graphicData uri="http://schemas.openxmlformats.org/drawingml/2006/table">
            <a:tbl>
              <a:tblPr>
                <a:tableStyleId>{5940675A-B579-460E-94D1-54222C63F5DA}</a:tableStyleId>
              </a:tblPr>
              <a:tblGrid>
                <a:gridCol w="1302673">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tblGrid>
              <a:tr h="18115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err="1">
                          <a:solidFill>
                            <a:srgbClr val="000000"/>
                          </a:solidFill>
                          <a:effectLst/>
                          <a:latin typeface="Century Gothic" panose="020B0502020202020204" pitchFamily="34" charset="0"/>
                        </a:rPr>
                        <a:t>il</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est</a:t>
                      </a:r>
                      <a:endParaRPr lang="en-GB" sz="1600" b="0" i="0" u="none" strike="noStrike" dirty="0">
                        <a:solidFill>
                          <a:srgbClr val="000000"/>
                        </a:solidFill>
                        <a:effectLst/>
                        <a:latin typeface="Century Gothic" panose="020B0502020202020204" pitchFamily="34" charset="0"/>
                      </a:endParaRPr>
                    </a:p>
                  </a:txBody>
                  <a:tcPr marL="36000" marR="36000" marT="46800" marB="46800" anchor="b"/>
                </a:tc>
                <a:tc>
                  <a:txBody>
                    <a:bodyPr/>
                    <a:lstStyle/>
                    <a:p>
                      <a:r>
                        <a:rPr lang="en-GB" sz="1600" dirty="0">
                          <a:latin typeface="Century Gothic" panose="020B0502020202020204" pitchFamily="34" charset="0"/>
                        </a:rPr>
                        <a:t>he is</a:t>
                      </a:r>
                    </a:p>
                  </a:txBody>
                  <a:tcPr marL="36000" marR="36000" marT="46800" marB="46800" anchor="b"/>
                </a:tc>
                <a:extLst>
                  <a:ext uri="{0D108BD9-81ED-4DB2-BD59-A6C34878D82A}">
                    <a16:rowId xmlns:a16="http://schemas.microsoft.com/office/drawing/2014/main" val="1684106525"/>
                  </a:ext>
                </a:extLst>
              </a:tr>
              <a:tr h="18115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err="1">
                          <a:solidFill>
                            <a:srgbClr val="000000"/>
                          </a:solidFill>
                          <a:effectLst/>
                          <a:latin typeface="Century Gothic" panose="020B0502020202020204" pitchFamily="34" charset="0"/>
                        </a:rPr>
                        <a:t>elle</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est</a:t>
                      </a:r>
                      <a:endParaRPr lang="en-GB" sz="1600" b="0" i="0" u="none" strike="noStrike" dirty="0">
                        <a:solidFill>
                          <a:srgbClr val="000000"/>
                        </a:solidFill>
                        <a:effectLst/>
                        <a:latin typeface="Century Gothic" panose="020B0502020202020204" pitchFamily="34" charset="0"/>
                      </a:endParaRPr>
                    </a:p>
                  </a:txBody>
                  <a:tcPr marL="36000" marR="36000" marT="46800" marB="46800" anchor="b"/>
                </a:tc>
                <a:tc>
                  <a:txBody>
                    <a:bodyPr/>
                    <a:lstStyle/>
                    <a:p>
                      <a:r>
                        <a:rPr lang="en-GB" sz="1600" dirty="0">
                          <a:latin typeface="Century Gothic" panose="020B0502020202020204" pitchFamily="34" charset="0"/>
                        </a:rPr>
                        <a:t>she is</a:t>
                      </a:r>
                    </a:p>
                  </a:txBody>
                  <a:tcPr marL="36000" marR="36000" marT="46800" marB="46800" anchor="b"/>
                </a:tc>
                <a:extLst>
                  <a:ext uri="{0D108BD9-81ED-4DB2-BD59-A6C34878D82A}">
                    <a16:rowId xmlns:a16="http://schemas.microsoft.com/office/drawing/2014/main" val="3923367333"/>
                  </a:ext>
                </a:extLst>
              </a:tr>
              <a:tr h="18115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err="1">
                          <a:solidFill>
                            <a:srgbClr val="000000"/>
                          </a:solidFill>
                          <a:effectLst/>
                          <a:latin typeface="Century Gothic" panose="020B0502020202020204" pitchFamily="34" charset="0"/>
                        </a:rPr>
                        <a:t>il</a:t>
                      </a:r>
                      <a:endParaRPr lang="en-GB" sz="1600" b="0" i="0" u="none" strike="noStrike" dirty="0">
                        <a:solidFill>
                          <a:srgbClr val="000000"/>
                        </a:solidFill>
                        <a:effectLst/>
                        <a:latin typeface="Century Gothic" panose="020B0502020202020204" pitchFamily="34" charset="0"/>
                      </a:endParaRPr>
                    </a:p>
                  </a:txBody>
                  <a:tcPr marL="36000" marR="36000" marT="46800" marB="46800" anchor="b"/>
                </a:tc>
                <a:tc>
                  <a:txBody>
                    <a:bodyPr/>
                    <a:lstStyle/>
                    <a:p>
                      <a:r>
                        <a:rPr lang="en-GB" sz="1600" dirty="0">
                          <a:latin typeface="Century Gothic" panose="020B0502020202020204" pitchFamily="34" charset="0"/>
                        </a:rPr>
                        <a:t>he</a:t>
                      </a:r>
                    </a:p>
                  </a:txBody>
                  <a:tcPr marL="36000" marR="36000" marT="46800" marB="46800" anchor="b"/>
                </a:tc>
                <a:extLst>
                  <a:ext uri="{0D108BD9-81ED-4DB2-BD59-A6C34878D82A}">
                    <a16:rowId xmlns:a16="http://schemas.microsoft.com/office/drawing/2014/main" val="3401811913"/>
                  </a:ext>
                </a:extLst>
              </a:tr>
              <a:tr h="18115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err="1">
                          <a:solidFill>
                            <a:srgbClr val="000000"/>
                          </a:solidFill>
                          <a:effectLst/>
                          <a:latin typeface="Century Gothic" panose="020B0502020202020204" pitchFamily="34" charset="0"/>
                        </a:rPr>
                        <a:t>elle</a:t>
                      </a:r>
                      <a:endParaRPr lang="en-GB" sz="1600" b="0" i="0" u="none" strike="noStrike" dirty="0">
                        <a:solidFill>
                          <a:srgbClr val="000000"/>
                        </a:solidFill>
                        <a:effectLst/>
                        <a:latin typeface="Century Gothic" panose="020B0502020202020204" pitchFamily="34" charset="0"/>
                      </a:endParaRPr>
                    </a:p>
                  </a:txBody>
                  <a:tcPr marL="36000" marR="36000" marT="46800" marB="46800" anchor="b"/>
                </a:tc>
                <a:tc>
                  <a:txBody>
                    <a:bodyPr/>
                    <a:lstStyle/>
                    <a:p>
                      <a:r>
                        <a:rPr lang="en-GB" sz="1600" dirty="0">
                          <a:latin typeface="Century Gothic" panose="020B0502020202020204" pitchFamily="34" charset="0"/>
                        </a:rPr>
                        <a:t>she</a:t>
                      </a:r>
                    </a:p>
                  </a:txBody>
                  <a:tcPr marL="36000" marR="36000" marT="46800" marB="46800" anchor="b"/>
                </a:tc>
                <a:extLst>
                  <a:ext uri="{0D108BD9-81ED-4DB2-BD59-A6C34878D82A}">
                    <a16:rowId xmlns:a16="http://schemas.microsoft.com/office/drawing/2014/main" val="49509640"/>
                  </a:ext>
                </a:extLst>
              </a:tr>
              <a:tr h="18115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err="1">
                          <a:solidFill>
                            <a:srgbClr val="000000"/>
                          </a:solidFill>
                          <a:effectLst/>
                          <a:latin typeface="Century Gothic" panose="020B0502020202020204" pitchFamily="34" charset="0"/>
                        </a:rPr>
                        <a:t>amusant</a:t>
                      </a:r>
                      <a:r>
                        <a:rPr lang="en-GB" sz="1600" b="0" i="0" u="none" strike="noStrike" dirty="0">
                          <a:solidFill>
                            <a:srgbClr val="000000"/>
                          </a:solidFill>
                          <a:effectLst/>
                          <a:latin typeface="Century Gothic" panose="020B0502020202020204" pitchFamily="34" charset="0"/>
                        </a:rPr>
                        <a:t>(e)</a:t>
                      </a:r>
                    </a:p>
                  </a:txBody>
                  <a:tcPr marL="36000" marR="36000" marT="46800" marB="46800" anchor="b"/>
                </a:tc>
                <a:tc>
                  <a:txBody>
                    <a:bodyPr/>
                    <a:lstStyle/>
                    <a:p>
                      <a:r>
                        <a:rPr lang="en-GB" sz="1600" dirty="0">
                          <a:latin typeface="Century Gothic" panose="020B0502020202020204" pitchFamily="34" charset="0"/>
                        </a:rPr>
                        <a:t>funny (m/f)</a:t>
                      </a:r>
                    </a:p>
                  </a:txBody>
                  <a:tcPr marL="36000" marR="36000" marT="46800" marB="46800" anchor="b"/>
                </a:tc>
                <a:extLst>
                  <a:ext uri="{0D108BD9-81ED-4DB2-BD59-A6C34878D82A}">
                    <a16:rowId xmlns:a16="http://schemas.microsoft.com/office/drawing/2014/main" val="10005"/>
                  </a:ext>
                </a:extLst>
              </a:tr>
              <a:tr h="181153">
                <a:tc>
                  <a:txBody>
                    <a:bodyPr/>
                    <a:lstStyle/>
                    <a:p>
                      <a:pPr algn="l" fontAlgn="b"/>
                      <a:r>
                        <a:rPr lang="en-GB" sz="1600" b="0" i="0" u="none" strike="noStrike" dirty="0" err="1">
                          <a:solidFill>
                            <a:srgbClr val="000000"/>
                          </a:solidFill>
                          <a:effectLst/>
                          <a:latin typeface="Century Gothic" panose="020B0502020202020204" pitchFamily="34" charset="0"/>
                        </a:rPr>
                        <a:t>calme</a:t>
                      </a:r>
                      <a:endParaRPr lang="en-GB" sz="1600" b="0" i="0" u="none" strike="noStrike" dirty="0">
                        <a:solidFill>
                          <a:srgbClr val="000000"/>
                        </a:solidFill>
                        <a:effectLst/>
                        <a:latin typeface="Century Gothic" panose="020B0502020202020204" pitchFamily="34" charset="0"/>
                      </a:endParaRPr>
                    </a:p>
                  </a:txBody>
                  <a:tcPr marL="36000" marR="36000" marT="46800" marB="46800" anchor="b"/>
                </a:tc>
                <a:tc>
                  <a:txBody>
                    <a:bodyPr/>
                    <a:lstStyle/>
                    <a:p>
                      <a:r>
                        <a:rPr lang="en-GB" sz="1600" dirty="0">
                          <a:latin typeface="Century Gothic" panose="020B0502020202020204" pitchFamily="34" charset="0"/>
                        </a:rPr>
                        <a:t>calm, quiet</a:t>
                      </a:r>
                    </a:p>
                  </a:txBody>
                  <a:tcPr marL="36000" marR="36000" marT="46800" marB="46800" anchor="b"/>
                </a:tc>
                <a:extLst>
                  <a:ext uri="{0D108BD9-81ED-4DB2-BD59-A6C34878D82A}">
                    <a16:rowId xmlns:a16="http://schemas.microsoft.com/office/drawing/2014/main" val="10006"/>
                  </a:ext>
                </a:extLst>
              </a:tr>
              <a:tr h="18115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content(e)</a:t>
                      </a:r>
                    </a:p>
                  </a:txBody>
                  <a:tcPr marL="36000" marR="36000" marT="46800" marB="4680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glad, pleased (m/f)</a:t>
                      </a:r>
                    </a:p>
                  </a:txBody>
                  <a:tcPr marL="36000" marR="36000" marT="46800" marB="46800" anchor="b"/>
                </a:tc>
                <a:extLst>
                  <a:ext uri="{0D108BD9-81ED-4DB2-BD59-A6C34878D82A}">
                    <a16:rowId xmlns:a16="http://schemas.microsoft.com/office/drawing/2014/main" val="10007"/>
                  </a:ext>
                </a:extLst>
              </a:tr>
              <a:tr h="18115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intelligent(e)</a:t>
                      </a:r>
                    </a:p>
                  </a:txBody>
                  <a:tcPr marL="36000" marR="36000" marT="46800" marB="4680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intelligent (m/f)</a:t>
                      </a:r>
                    </a:p>
                  </a:txBody>
                  <a:tcPr marL="36000" marR="36000" marT="46800" marB="46800" anchor="b"/>
                </a:tc>
                <a:extLst>
                  <a:ext uri="{0D108BD9-81ED-4DB2-BD59-A6C34878D82A}">
                    <a16:rowId xmlns:a16="http://schemas.microsoft.com/office/drawing/2014/main" val="10009"/>
                  </a:ext>
                </a:extLst>
              </a:tr>
              <a:tr h="181153">
                <a:tc>
                  <a:txBody>
                    <a:bodyPr/>
                    <a:lstStyle/>
                    <a:p>
                      <a:pPr algn="l" fontAlgn="b"/>
                      <a:r>
                        <a:rPr lang="en-GB" sz="1600" b="0" i="0" u="none" strike="noStrike" dirty="0" err="1">
                          <a:solidFill>
                            <a:srgbClr val="000000"/>
                          </a:solidFill>
                          <a:effectLst/>
                          <a:latin typeface="Century Gothic" panose="020B0502020202020204" pitchFamily="34" charset="0"/>
                        </a:rPr>
                        <a:t>malade</a:t>
                      </a:r>
                      <a:endParaRPr lang="en-GB" sz="1600" b="0" i="0" u="none" strike="noStrike" dirty="0">
                        <a:solidFill>
                          <a:srgbClr val="000000"/>
                        </a:solidFill>
                        <a:effectLst/>
                        <a:latin typeface="Century Gothic" panose="020B0502020202020204" pitchFamily="34" charset="0"/>
                      </a:endParaRPr>
                    </a:p>
                  </a:txBody>
                  <a:tcPr marL="36000" marR="36000" marT="46800" marB="46800" anchor="b"/>
                </a:tc>
                <a:tc>
                  <a:txBody>
                    <a:bodyPr/>
                    <a:lstStyle/>
                    <a:p>
                      <a:r>
                        <a:rPr lang="en-GB" sz="1600" dirty="0">
                          <a:latin typeface="Century Gothic" panose="020B0502020202020204" pitchFamily="34" charset="0"/>
                        </a:rPr>
                        <a:t>ill</a:t>
                      </a:r>
                    </a:p>
                  </a:txBody>
                  <a:tcPr marL="36000" marR="36000" marT="46800" marB="46800" anchor="b"/>
                </a:tc>
                <a:extLst>
                  <a:ext uri="{0D108BD9-81ED-4DB2-BD59-A6C34878D82A}">
                    <a16:rowId xmlns:a16="http://schemas.microsoft.com/office/drawing/2014/main" val="10010"/>
                  </a:ext>
                </a:extLst>
              </a:tr>
              <a:tr h="18115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ES" sz="1600" b="0" i="0" u="none" strike="noStrike" dirty="0" err="1">
                          <a:solidFill>
                            <a:srgbClr val="000000"/>
                          </a:solidFill>
                          <a:effectLst/>
                          <a:latin typeface="Century Gothic" panose="020B0502020202020204" pitchFamily="34" charset="0"/>
                        </a:rPr>
                        <a:t>méchant</a:t>
                      </a:r>
                      <a:r>
                        <a:rPr lang="en-GB" sz="1600" b="0" i="0" u="none" strike="noStrike" dirty="0">
                          <a:solidFill>
                            <a:srgbClr val="000000"/>
                          </a:solidFill>
                          <a:effectLst/>
                          <a:latin typeface="Century Gothic" panose="020B0502020202020204" pitchFamily="34" charset="0"/>
                        </a:rPr>
                        <a:t>(e)</a:t>
                      </a:r>
                    </a:p>
                  </a:txBody>
                  <a:tcPr marL="36000" marR="36000" marT="46800" marB="4680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mean (m/f)</a:t>
                      </a:r>
                    </a:p>
                  </a:txBody>
                  <a:tcPr marL="36000" marR="36000" marT="46800" marB="46800" anchor="b"/>
                </a:tc>
                <a:extLst>
                  <a:ext uri="{0D108BD9-81ED-4DB2-BD59-A6C34878D82A}">
                    <a16:rowId xmlns:a16="http://schemas.microsoft.com/office/drawing/2014/main" val="10011"/>
                  </a:ext>
                </a:extLst>
              </a:tr>
              <a:tr h="181153">
                <a:tc>
                  <a:txBody>
                    <a:bodyPr/>
                    <a:lstStyle/>
                    <a:p>
                      <a:pPr algn="l" fontAlgn="b"/>
                      <a:r>
                        <a:rPr lang="en-GB" sz="1600" b="0" i="0" u="none" strike="noStrike" dirty="0">
                          <a:solidFill>
                            <a:srgbClr val="000000"/>
                          </a:solidFill>
                          <a:effectLst/>
                          <a:latin typeface="Century Gothic" panose="020B0502020202020204" pitchFamily="34" charset="0"/>
                        </a:rPr>
                        <a:t>triste</a:t>
                      </a:r>
                    </a:p>
                  </a:txBody>
                  <a:tcPr marL="36000" marR="36000" marT="46800" marB="46800" anchor="b"/>
                </a:tc>
                <a:tc>
                  <a:txBody>
                    <a:bodyPr/>
                    <a:lstStyle/>
                    <a:p>
                      <a:r>
                        <a:rPr lang="en-GB" sz="1600" dirty="0">
                          <a:latin typeface="Century Gothic" panose="020B0502020202020204" pitchFamily="34" charset="0"/>
                        </a:rPr>
                        <a:t>sad</a:t>
                      </a:r>
                    </a:p>
                  </a:txBody>
                  <a:tcPr marL="36000" marR="36000" marT="46800" marB="46800" anchor="b"/>
                </a:tc>
                <a:extLst>
                  <a:ext uri="{0D108BD9-81ED-4DB2-BD59-A6C34878D82A}">
                    <a16:rowId xmlns:a16="http://schemas.microsoft.com/office/drawing/2014/main" val="10015"/>
                  </a:ext>
                </a:extLst>
              </a:tr>
              <a:tr h="181153">
                <a:tc>
                  <a:txBody>
                    <a:bodyPr/>
                    <a:lstStyle/>
                    <a:p>
                      <a:pPr algn="l" fontAlgn="b"/>
                      <a:r>
                        <a:rPr lang="en-GB" sz="1600" b="0" i="0" u="none" strike="noStrike" dirty="0" err="1">
                          <a:solidFill>
                            <a:srgbClr val="000000"/>
                          </a:solidFill>
                          <a:effectLst/>
                          <a:latin typeface="Century Gothic" panose="020B0502020202020204" pitchFamily="34" charset="0"/>
                        </a:rPr>
                        <a:t>mais</a:t>
                      </a:r>
                      <a:endParaRPr lang="en-GB" sz="1600" b="0" i="0" u="none" strike="noStrike" dirty="0">
                        <a:solidFill>
                          <a:srgbClr val="000000"/>
                        </a:solidFill>
                        <a:effectLst/>
                        <a:latin typeface="Century Gothic" panose="020B0502020202020204" pitchFamily="34" charset="0"/>
                      </a:endParaRPr>
                    </a:p>
                  </a:txBody>
                  <a:tcPr marL="36000" marR="36000" marT="46800" marB="46800" anchor="b"/>
                </a:tc>
                <a:tc>
                  <a:txBody>
                    <a:bodyPr/>
                    <a:lstStyle/>
                    <a:p>
                      <a:r>
                        <a:rPr lang="en-GB" sz="1600" dirty="0">
                          <a:latin typeface="Century Gothic" panose="020B0502020202020204" pitchFamily="34" charset="0"/>
                        </a:rPr>
                        <a:t>but</a:t>
                      </a:r>
                    </a:p>
                  </a:txBody>
                  <a:tcPr marL="36000" marR="36000" marT="46800" marB="46800" anchor="b"/>
                </a:tc>
                <a:extLst>
                  <a:ext uri="{0D108BD9-81ED-4DB2-BD59-A6C34878D82A}">
                    <a16:rowId xmlns:a16="http://schemas.microsoft.com/office/drawing/2014/main" val="10012"/>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ou</a:t>
                      </a:r>
                      <a:endParaRPr lang="en-GB" sz="1600" b="0" i="0" u="none" strike="noStrike" dirty="0">
                        <a:solidFill>
                          <a:srgbClr val="000000"/>
                        </a:solidFill>
                        <a:effectLst/>
                        <a:latin typeface="Century Gothic" panose="020B0502020202020204" pitchFamily="34" charset="0"/>
                      </a:endParaRPr>
                    </a:p>
                  </a:txBody>
                  <a:tcPr marL="36000" marR="36000" marT="46800" marB="46800" anchor="b"/>
                </a:tc>
                <a:tc>
                  <a:txBody>
                    <a:bodyPr/>
                    <a:lstStyle/>
                    <a:p>
                      <a:r>
                        <a:rPr lang="en-GB" sz="1600" dirty="0">
                          <a:latin typeface="Century Gothic" panose="020B0502020202020204" pitchFamily="34" charset="0"/>
                        </a:rPr>
                        <a:t>or</a:t>
                      </a:r>
                    </a:p>
                  </a:txBody>
                  <a:tcPr marL="36000" marR="36000" marT="46800" marB="46800" anchor="b"/>
                </a:tc>
                <a:extLst>
                  <a:ext uri="{0D108BD9-81ED-4DB2-BD59-A6C34878D82A}">
                    <a16:rowId xmlns:a16="http://schemas.microsoft.com/office/drawing/2014/main" val="10013"/>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merci</a:t>
                      </a:r>
                      <a:endParaRPr lang="en-GB" sz="1600" b="0" i="0" u="none" strike="noStrike" dirty="0">
                        <a:solidFill>
                          <a:srgbClr val="000000"/>
                        </a:solidFill>
                        <a:effectLst/>
                        <a:latin typeface="Century Gothic" panose="020B0502020202020204" pitchFamily="34" charset="0"/>
                      </a:endParaRPr>
                    </a:p>
                  </a:txBody>
                  <a:tcPr marL="36000" marR="36000" marT="46800" marB="46800" anchor="b"/>
                </a:tc>
                <a:tc>
                  <a:txBody>
                    <a:bodyPr/>
                    <a:lstStyle/>
                    <a:p>
                      <a:r>
                        <a:rPr lang="en-GB" sz="1600" dirty="0">
                          <a:latin typeface="Century Gothic" panose="020B0502020202020204" pitchFamily="34" charset="0"/>
                        </a:rPr>
                        <a:t>thank you</a:t>
                      </a:r>
                    </a:p>
                  </a:txBody>
                  <a:tcPr marL="36000" marR="36000" marT="46800" marB="46800" anchor="b"/>
                </a:tc>
                <a:extLst>
                  <a:ext uri="{0D108BD9-81ED-4DB2-BD59-A6C34878D82A}">
                    <a16:rowId xmlns:a16="http://schemas.microsoft.com/office/drawing/2014/main" val="4064672638"/>
                  </a:ext>
                </a:extLst>
              </a:tr>
            </a:tbl>
          </a:graphicData>
        </a:graphic>
      </p:graphicFrame>
      <p:sp>
        <p:nvSpPr>
          <p:cNvPr id="3" name="Rectangle 2">
            <a:extLst>
              <a:ext uri="{FF2B5EF4-FFF2-40B4-BE49-F238E27FC236}">
                <a16:creationId xmlns:a16="http://schemas.microsoft.com/office/drawing/2014/main" id="{187D3DE4-1B8E-4EF9-A0F4-FAE19AE97A2E}"/>
              </a:ext>
            </a:extLst>
          </p:cNvPr>
          <p:cNvSpPr/>
          <p:nvPr/>
        </p:nvSpPr>
        <p:spPr>
          <a:xfrm>
            <a:off x="5029435" y="17489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Century Gothic" panose="020B0502020202020204" pitchFamily="34" charset="0"/>
              </a:rPr>
              <a:t>Vocabulaire</a:t>
            </a:r>
            <a:r>
              <a:rPr lang="en-GB" dirty="0">
                <a:latin typeface="Century Gothic" panose="020B0502020202020204" pitchFamily="34" charset="0"/>
              </a:rPr>
              <a:t> </a:t>
            </a:r>
          </a:p>
        </p:txBody>
      </p:sp>
      <p:sp>
        <p:nvSpPr>
          <p:cNvPr id="10" name="Rectangle 9">
            <a:extLst>
              <a:ext uri="{FF2B5EF4-FFF2-40B4-BE49-F238E27FC236}">
                <a16:creationId xmlns:a16="http://schemas.microsoft.com/office/drawing/2014/main" id="{62EBD834-1E2D-44FA-960B-D5E01CB2C65F}"/>
              </a:ext>
            </a:extLst>
          </p:cNvPr>
          <p:cNvSpPr/>
          <p:nvPr/>
        </p:nvSpPr>
        <p:spPr>
          <a:xfrm>
            <a:off x="188640" y="174898"/>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1600" b="1" dirty="0">
              <a:latin typeface="Century Gothic" panose="020B0502020202020204" pitchFamily="34" charset="0"/>
            </a:endParaRPr>
          </a:p>
        </p:txBody>
      </p:sp>
      <p:sp>
        <p:nvSpPr>
          <p:cNvPr id="2" name="Title 1">
            <a:extLst>
              <a:ext uri="{FF2B5EF4-FFF2-40B4-BE49-F238E27FC236}">
                <a16:creationId xmlns:a16="http://schemas.microsoft.com/office/drawing/2014/main" id="{77AFA1A8-0237-2648-A1C6-9C51792B8E6E}"/>
              </a:ext>
            </a:extLst>
          </p:cNvPr>
          <p:cNvSpPr>
            <a:spLocks noGrp="1"/>
          </p:cNvSpPr>
          <p:nvPr>
            <p:ph type="title"/>
          </p:nvPr>
        </p:nvSpPr>
        <p:spPr>
          <a:xfrm>
            <a:off x="188640" y="179512"/>
            <a:ext cx="4696779" cy="421263"/>
          </a:xfrm>
        </p:spPr>
        <p:txBody>
          <a:bodyPr/>
          <a:lstStyle/>
          <a:p>
            <a:pPr algn="l"/>
            <a:r>
              <a:rPr lang="en-GB" sz="1800" b="1" dirty="0">
                <a:solidFill>
                  <a:schemeClr val="bg1"/>
                </a:solidFill>
                <a:latin typeface="Century Gothic" panose="020B0502020202020204" pitchFamily="34" charset="0"/>
              </a:rPr>
              <a:t>Describing a thing or person [2]</a:t>
            </a:r>
            <a:endParaRPr lang="en-US" sz="1800" dirty="0">
              <a:solidFill>
                <a:schemeClr val="bg1"/>
              </a:solidFill>
            </a:endParaRPr>
          </a:p>
        </p:txBody>
      </p:sp>
      <p:graphicFrame>
        <p:nvGraphicFramePr>
          <p:cNvPr id="30" name="Table 29"/>
          <p:cNvGraphicFramePr>
            <a:graphicFrameLocks noGrp="1"/>
          </p:cNvGraphicFramePr>
          <p:nvPr>
            <p:extLst>
              <p:ext uri="{D42A27DB-BD31-4B8C-83A1-F6EECF244321}">
                <p14:modId xmlns:p14="http://schemas.microsoft.com/office/powerpoint/2010/main" val="2599773612"/>
              </p:ext>
            </p:extLst>
          </p:nvPr>
        </p:nvGraphicFramePr>
        <p:xfrm>
          <a:off x="-59130" y="1225044"/>
          <a:ext cx="764704" cy="4693920"/>
        </p:xfrm>
        <a:graphic>
          <a:graphicData uri="http://schemas.openxmlformats.org/drawingml/2006/table">
            <a:tbl>
              <a:tblPr firstRow="1" bandRow="1">
                <a:tableStyleId>{5940675A-B579-460E-94D1-54222C63F5DA}</a:tableStyleId>
              </a:tblPr>
              <a:tblGrid>
                <a:gridCol w="764704">
                  <a:extLst>
                    <a:ext uri="{9D8B030D-6E8A-4147-A177-3AD203B41FA5}">
                      <a16:colId xmlns:a16="http://schemas.microsoft.com/office/drawing/2014/main" val="20000"/>
                    </a:ext>
                  </a:extLst>
                </a:gridCol>
              </a:tblGrid>
              <a:tr h="2074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074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074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pron</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074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pron</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074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074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1320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885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885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1885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1885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1885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conj</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6475677"/>
                  </a:ext>
                </a:extLst>
              </a:tr>
              <a:tr h="1885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conj</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2739502"/>
                  </a:ext>
                </a:extLst>
              </a:tr>
              <a:tr h="1885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9599789"/>
                  </a:ext>
                </a:extLst>
              </a:tr>
            </a:tbl>
          </a:graphicData>
        </a:graphic>
      </p:graphicFrame>
      <p:pic>
        <p:nvPicPr>
          <p:cNvPr id="307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644" y="767606"/>
            <a:ext cx="887766" cy="86687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188640" y="4750161"/>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7" name="Table 6"/>
          <p:cNvGraphicFramePr>
            <a:graphicFrameLocks noGrp="1"/>
          </p:cNvGraphicFramePr>
          <p:nvPr>
            <p:extLst>
              <p:ext uri="{D42A27DB-BD31-4B8C-83A1-F6EECF244321}">
                <p14:modId xmlns:p14="http://schemas.microsoft.com/office/powerpoint/2010/main" val="3024586633"/>
              </p:ext>
            </p:extLst>
          </p:nvPr>
        </p:nvGraphicFramePr>
        <p:xfrm>
          <a:off x="4149786" y="2994942"/>
          <a:ext cx="2487828" cy="2943360"/>
        </p:xfrm>
        <a:graphic>
          <a:graphicData uri="http://schemas.openxmlformats.org/drawingml/2006/table">
            <a:tbl>
              <a:tblPr>
                <a:tableStyleId>{5940675A-B579-460E-94D1-54222C63F5DA}</a:tableStyleId>
              </a:tblPr>
              <a:tblGrid>
                <a:gridCol w="1347443">
                  <a:extLst>
                    <a:ext uri="{9D8B030D-6E8A-4147-A177-3AD203B41FA5}">
                      <a16:colId xmlns:a16="http://schemas.microsoft.com/office/drawing/2014/main" val="20000"/>
                    </a:ext>
                  </a:extLst>
                </a:gridCol>
                <a:gridCol w="1140385">
                  <a:extLst>
                    <a:ext uri="{9D8B030D-6E8A-4147-A177-3AD203B41FA5}">
                      <a16:colId xmlns:a16="http://schemas.microsoft.com/office/drawing/2014/main" val="20001"/>
                    </a:ext>
                  </a:extLst>
                </a:gridCol>
              </a:tblGrid>
              <a:tr h="181153">
                <a:tc>
                  <a:txBody>
                    <a:bodyPr/>
                    <a:lstStyle/>
                    <a:p>
                      <a:pPr algn="l" fontAlgn="b"/>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funny</a:t>
                      </a:r>
                    </a:p>
                  </a:txBody>
                  <a:tcPr marL="90000" marR="90000" marT="46800" marB="46800" anchor="b"/>
                </a:tc>
                <a:extLst>
                  <a:ext uri="{0D108BD9-81ED-4DB2-BD59-A6C34878D82A}">
                    <a16:rowId xmlns:a16="http://schemas.microsoft.com/office/drawing/2014/main" val="10001"/>
                  </a:ext>
                </a:extLst>
              </a:tr>
              <a:tr h="181153">
                <a:tc>
                  <a:txBody>
                    <a:bodyPr/>
                    <a:lstStyle/>
                    <a:p>
                      <a:pPr algn="l" fontAlgn="b"/>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quiet</a:t>
                      </a:r>
                    </a:p>
                  </a:txBody>
                  <a:tcPr marL="90000" marR="90000" marT="46800" marB="46800" anchor="b"/>
                </a:tc>
                <a:extLst>
                  <a:ext uri="{0D108BD9-81ED-4DB2-BD59-A6C34878D82A}">
                    <a16:rowId xmlns:a16="http://schemas.microsoft.com/office/drawing/2014/main" val="10002"/>
                  </a:ext>
                </a:extLst>
              </a:tr>
              <a:tr h="181153">
                <a:tc>
                  <a:txBody>
                    <a:bodyPr/>
                    <a:lstStyle/>
                    <a:p>
                      <a:pPr algn="l" fontAlgn="b"/>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glad, pleased</a:t>
                      </a:r>
                    </a:p>
                  </a:txBody>
                  <a:tcPr marL="90000" marR="90000" marT="46800" marB="46800" anchor="b"/>
                </a:tc>
                <a:extLst>
                  <a:ext uri="{0D108BD9-81ED-4DB2-BD59-A6C34878D82A}">
                    <a16:rowId xmlns:a16="http://schemas.microsoft.com/office/drawing/2014/main" val="10003"/>
                  </a:ext>
                </a:extLst>
              </a:tr>
              <a:tr h="181153">
                <a:tc>
                  <a:txBody>
                    <a:bodyPr/>
                    <a:lstStyle/>
                    <a:p>
                      <a:pPr algn="l" fontAlgn="b"/>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excellent</a:t>
                      </a:r>
                    </a:p>
                  </a:txBody>
                  <a:tcPr marL="90000" marR="90000" marT="46800" marB="46800" anchor="b"/>
                </a:tc>
                <a:extLst>
                  <a:ext uri="{0D108BD9-81ED-4DB2-BD59-A6C34878D82A}">
                    <a16:rowId xmlns:a16="http://schemas.microsoft.com/office/drawing/2014/main" val="10004"/>
                  </a:ext>
                </a:extLst>
              </a:tr>
              <a:tr h="181153">
                <a:tc>
                  <a:txBody>
                    <a:bodyPr/>
                    <a:lstStyle/>
                    <a:p>
                      <a:pPr algn="l" fontAlgn="b"/>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intelligent</a:t>
                      </a:r>
                    </a:p>
                  </a:txBody>
                  <a:tcPr marL="90000" marR="90000" marT="46800" marB="46800" anchor="b"/>
                </a:tc>
                <a:extLst>
                  <a:ext uri="{0D108BD9-81ED-4DB2-BD59-A6C34878D82A}">
                    <a16:rowId xmlns:a16="http://schemas.microsoft.com/office/drawing/2014/main" val="10005"/>
                  </a:ext>
                </a:extLst>
              </a:tr>
              <a:tr h="181153">
                <a:tc>
                  <a:txBody>
                    <a:bodyPr/>
                    <a:lstStyle/>
                    <a:p>
                      <a:pPr algn="l" fontAlgn="b"/>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ill</a:t>
                      </a:r>
                    </a:p>
                  </a:txBody>
                  <a:tcPr marL="90000" marR="90000" marT="46800" marB="46800" anchor="b"/>
                </a:tc>
                <a:extLst>
                  <a:ext uri="{0D108BD9-81ED-4DB2-BD59-A6C34878D82A}">
                    <a16:rowId xmlns:a16="http://schemas.microsoft.com/office/drawing/2014/main" val="10006"/>
                  </a:ext>
                </a:extLst>
              </a:tr>
              <a:tr h="181153">
                <a:tc>
                  <a:txBody>
                    <a:bodyPr/>
                    <a:lstStyle/>
                    <a:p>
                      <a:pPr algn="l" fontAlgn="b"/>
                      <a:endParaRPr lang="es-ES"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mean</a:t>
                      </a:r>
                    </a:p>
                  </a:txBody>
                  <a:tcPr marL="90000" marR="90000" marT="46800" marB="46800" anchor="b"/>
                </a:tc>
                <a:extLst>
                  <a:ext uri="{0D108BD9-81ED-4DB2-BD59-A6C34878D82A}">
                    <a16:rowId xmlns:a16="http://schemas.microsoft.com/office/drawing/2014/main" val="10007"/>
                  </a:ext>
                </a:extLst>
              </a:tr>
              <a:tr h="181153">
                <a:tc>
                  <a:txBody>
                    <a:bodyPr/>
                    <a:lstStyle/>
                    <a:p>
                      <a:pPr algn="l" fontAlgn="b"/>
                      <a:endParaRPr lang="es-ES"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sad</a:t>
                      </a:r>
                    </a:p>
                  </a:txBody>
                  <a:tcPr marL="90000" marR="90000" marT="46800" marB="46800" anchor="b"/>
                </a:tc>
                <a:extLst>
                  <a:ext uri="{0D108BD9-81ED-4DB2-BD59-A6C34878D82A}">
                    <a16:rowId xmlns:a16="http://schemas.microsoft.com/office/drawing/2014/main" val="10008"/>
                  </a:ext>
                </a:extLst>
              </a:tr>
            </a:tbl>
          </a:graphicData>
        </a:graphic>
      </p:graphicFrame>
      <p:sp>
        <p:nvSpPr>
          <p:cNvPr id="9" name="TextBox 8"/>
          <p:cNvSpPr txBox="1"/>
          <p:nvPr/>
        </p:nvSpPr>
        <p:spPr>
          <a:xfrm>
            <a:off x="4198658" y="1767315"/>
            <a:ext cx="2487828" cy="1077218"/>
          </a:xfrm>
          <a:prstGeom prst="rect">
            <a:avLst/>
          </a:prstGeom>
          <a:noFill/>
          <a:ln w="12700">
            <a:solidFill>
              <a:schemeClr val="tx1"/>
            </a:solidFill>
          </a:ln>
        </p:spPr>
        <p:txBody>
          <a:bodyPr wrap="square" lIns="72000" rIns="72000" rtlCol="0">
            <a:spAutoFit/>
          </a:bodyPr>
          <a:lstStyle/>
          <a:p>
            <a:r>
              <a:rPr lang="en-GB" sz="1600" dirty="0">
                <a:latin typeface="Century Gothic" panose="020B0502020202020204" pitchFamily="34" charset="0"/>
              </a:rPr>
              <a:t>Write these adjectives in the feminine form.</a:t>
            </a:r>
            <a:br>
              <a:rPr lang="en-GB" sz="1600" dirty="0">
                <a:latin typeface="Century Gothic" panose="020B0502020202020204" pitchFamily="34" charset="0"/>
              </a:rPr>
            </a:br>
            <a:r>
              <a:rPr lang="en-GB" sz="1600" dirty="0">
                <a:latin typeface="Century Gothic" panose="020B0502020202020204" pitchFamily="34" charset="0"/>
              </a:rPr>
              <a:t>Tick those that change their pronunciation.</a:t>
            </a:r>
          </a:p>
        </p:txBody>
      </p:sp>
      <p:sp>
        <p:nvSpPr>
          <p:cNvPr id="13"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9</a:t>
            </a:r>
          </a:p>
        </p:txBody>
      </p:sp>
    </p:spTree>
    <p:extLst>
      <p:ext uri="{BB962C8B-B14F-4D97-AF65-F5344CB8AC3E}">
        <p14:creationId xmlns:p14="http://schemas.microsoft.com/office/powerpoint/2010/main" val="2396959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BD834-1E2D-44FA-960B-D5E01CB2C65F}"/>
              </a:ext>
            </a:extLst>
          </p:cNvPr>
          <p:cNvSpPr/>
          <p:nvPr/>
        </p:nvSpPr>
        <p:spPr>
          <a:xfrm>
            <a:off x="172380" y="145318"/>
            <a:ext cx="210449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latin typeface="Century Gothic" panose="020B0502020202020204" pitchFamily="34" charset="0"/>
            </a:endParaRPr>
          </a:p>
        </p:txBody>
      </p:sp>
      <p:sp>
        <p:nvSpPr>
          <p:cNvPr id="13" name="Title 12">
            <a:extLst>
              <a:ext uri="{FF2B5EF4-FFF2-40B4-BE49-F238E27FC236}">
                <a16:creationId xmlns:a16="http://schemas.microsoft.com/office/drawing/2014/main" id="{31E43F5D-CB80-184F-987F-9A2FBF687EC5}"/>
              </a:ext>
            </a:extLst>
          </p:cNvPr>
          <p:cNvSpPr>
            <a:spLocks noGrp="1"/>
          </p:cNvSpPr>
          <p:nvPr>
            <p:ph type="title"/>
          </p:nvPr>
        </p:nvSpPr>
        <p:spPr>
          <a:xfrm>
            <a:off x="185324" y="141179"/>
            <a:ext cx="2091547" cy="436187"/>
          </a:xfrm>
        </p:spPr>
        <p:txBody>
          <a:bodyPr/>
          <a:lstStyle/>
          <a:p>
            <a:r>
              <a:rPr lang="en-GB" sz="2000" b="1" dirty="0">
                <a:solidFill>
                  <a:schemeClr val="bg1"/>
                </a:solidFill>
                <a:latin typeface="Century Gothic" panose="020B0502020202020204" pitchFamily="34" charset="0"/>
              </a:rPr>
              <a:t>T1.1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3</a:t>
            </a:r>
            <a:endParaRPr lang="en-US" sz="2000" dirty="0">
              <a:solidFill>
                <a:schemeClr val="bg1"/>
              </a:solidFill>
            </a:endParaRPr>
          </a:p>
        </p:txBody>
      </p:sp>
      <p:sp>
        <p:nvSpPr>
          <p:cNvPr id="4" name="Rectangle 3">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Century Gothic" panose="020B0502020202020204" pitchFamily="34" charset="0"/>
              </a:rPr>
              <a:t>Grammaire</a:t>
            </a:r>
            <a:endParaRPr lang="en-GB" dirty="0">
              <a:latin typeface="Century Gothic" panose="020B0502020202020204" pitchFamily="34" charset="0"/>
            </a:endParaRPr>
          </a:p>
        </p:txBody>
      </p:sp>
      <p:sp>
        <p:nvSpPr>
          <p:cNvPr id="5" name="Rectangle 4"/>
          <p:cNvSpPr/>
          <p:nvPr/>
        </p:nvSpPr>
        <p:spPr>
          <a:xfrm>
            <a:off x="44624" y="575064"/>
            <a:ext cx="2555508" cy="369332"/>
          </a:xfrm>
          <a:prstGeom prst="rect">
            <a:avLst/>
          </a:prstGeom>
        </p:spPr>
        <p:txBody>
          <a:bodyPr wrap="none">
            <a:spAutoFit/>
          </a:bodyPr>
          <a:lstStyle/>
          <a:p>
            <a:r>
              <a:rPr lang="en-GB" b="1" dirty="0">
                <a:solidFill>
                  <a:srgbClr val="000000"/>
                </a:solidFill>
                <a:latin typeface="Century Gothic" panose="020B0502020202020204" pitchFamily="34" charset="0"/>
              </a:rPr>
              <a:t>Using the verb AVOIR</a:t>
            </a:r>
          </a:p>
        </p:txBody>
      </p:sp>
      <p:sp>
        <p:nvSpPr>
          <p:cNvPr id="6" name="TextBox 5"/>
          <p:cNvSpPr txBox="1"/>
          <p:nvPr/>
        </p:nvSpPr>
        <p:spPr>
          <a:xfrm>
            <a:off x="44624" y="843137"/>
            <a:ext cx="6568988" cy="338554"/>
          </a:xfrm>
          <a:prstGeom prst="rect">
            <a:avLst/>
          </a:prstGeom>
          <a:noFill/>
        </p:spPr>
        <p:txBody>
          <a:bodyPr wrap="square" rtlCol="0">
            <a:spAutoFit/>
          </a:bodyPr>
          <a:lstStyle/>
          <a:p>
            <a:r>
              <a:rPr lang="en-GB" sz="1600" dirty="0">
                <a:latin typeface="Century Gothic" panose="020B0502020202020204" pitchFamily="34" charset="0"/>
              </a:rPr>
              <a:t>To talk in French about what you </a:t>
            </a:r>
            <a:r>
              <a:rPr lang="en-GB" sz="1600" b="1" dirty="0">
                <a:latin typeface="Century Gothic" panose="020B0502020202020204" pitchFamily="34" charset="0"/>
              </a:rPr>
              <a:t>have</a:t>
            </a:r>
            <a:r>
              <a:rPr lang="en-GB" sz="1600" dirty="0">
                <a:latin typeface="Century Gothic" panose="020B0502020202020204" pitchFamily="34" charset="0"/>
              </a:rPr>
              <a:t>, use the verb </a:t>
            </a:r>
            <a:r>
              <a:rPr lang="en-GB" sz="1600" b="1" i="1" dirty="0" err="1">
                <a:latin typeface="Century Gothic" panose="020B0502020202020204" pitchFamily="34" charset="0"/>
              </a:rPr>
              <a:t>avoir</a:t>
            </a:r>
            <a:r>
              <a:rPr lang="en-GB" sz="1600" dirty="0">
                <a:latin typeface="Century Gothic" panose="020B0502020202020204" pitchFamily="34" charset="0"/>
              </a:rPr>
              <a:t>.</a:t>
            </a:r>
          </a:p>
        </p:txBody>
      </p:sp>
      <p:sp>
        <p:nvSpPr>
          <p:cNvPr id="7" name="TextBox 6"/>
          <p:cNvSpPr txBox="1"/>
          <p:nvPr/>
        </p:nvSpPr>
        <p:spPr>
          <a:xfrm>
            <a:off x="1886147" y="996219"/>
            <a:ext cx="5056819" cy="1323439"/>
          </a:xfrm>
          <a:prstGeom prst="rect">
            <a:avLst/>
          </a:prstGeom>
          <a:noFill/>
        </p:spPr>
        <p:txBody>
          <a:bodyPr wrap="square" rtlCol="0">
            <a:spAutoFit/>
          </a:bodyPr>
          <a:lstStyle/>
          <a:p>
            <a:r>
              <a:rPr lang="en-GB" sz="3200" dirty="0">
                <a:latin typeface="Century Gothic" panose="020B0502020202020204" pitchFamily="34" charset="0"/>
              </a:rPr>
              <a:t>	</a:t>
            </a:r>
            <a:r>
              <a:rPr lang="en-GB" sz="1600" b="1" dirty="0" err="1">
                <a:latin typeface="Century Gothic" panose="020B0502020202020204" pitchFamily="34" charset="0"/>
              </a:rPr>
              <a:t>avoir</a:t>
            </a:r>
            <a:r>
              <a:rPr lang="en-GB" sz="1600" dirty="0">
                <a:latin typeface="Century Gothic" panose="020B0502020202020204" pitchFamily="34" charset="0"/>
              </a:rPr>
              <a:t>		to have / having</a:t>
            </a:r>
          </a:p>
          <a:p>
            <a:r>
              <a:rPr lang="en-GB" sz="1600" dirty="0">
                <a:latin typeface="Century Gothic" panose="020B0502020202020204" pitchFamily="34" charset="0"/>
              </a:rPr>
              <a:t>	</a:t>
            </a:r>
            <a:r>
              <a:rPr lang="en-GB" sz="1600" dirty="0" err="1">
                <a:latin typeface="Century Gothic" panose="020B0502020202020204" pitchFamily="34" charset="0"/>
              </a:rPr>
              <a:t>j’</a:t>
            </a:r>
            <a:r>
              <a:rPr lang="en-GB" sz="1600" b="1" dirty="0" err="1">
                <a:latin typeface="Century Gothic" panose="020B0502020202020204" pitchFamily="34" charset="0"/>
              </a:rPr>
              <a:t>ai</a:t>
            </a:r>
            <a:r>
              <a:rPr lang="en-GB" sz="1600" b="1" dirty="0">
                <a:latin typeface="Century Gothic" panose="020B0502020202020204" pitchFamily="34" charset="0"/>
              </a:rPr>
              <a:t> </a:t>
            </a:r>
            <a:r>
              <a:rPr lang="en-GB" sz="1600" dirty="0">
                <a:latin typeface="Century Gothic" panose="020B0502020202020204" pitchFamily="34" charset="0"/>
              </a:rPr>
              <a:t>		I have</a:t>
            </a:r>
          </a:p>
          <a:p>
            <a:r>
              <a:rPr lang="en-GB" sz="1600" dirty="0">
                <a:latin typeface="Century Gothic" panose="020B0502020202020204" pitchFamily="34" charset="0"/>
              </a:rPr>
              <a:t>	</a:t>
            </a:r>
            <a:r>
              <a:rPr lang="en-GB" sz="1600" dirty="0" err="1">
                <a:latin typeface="Century Gothic" panose="020B0502020202020204" pitchFamily="34" charset="0"/>
              </a:rPr>
              <a:t>il</a:t>
            </a:r>
            <a:r>
              <a:rPr lang="en-GB" sz="1600" dirty="0">
                <a:latin typeface="Century Gothic" panose="020B0502020202020204" pitchFamily="34" charset="0"/>
              </a:rPr>
              <a:t> </a:t>
            </a:r>
            <a:r>
              <a:rPr lang="en-GB" sz="1600" b="1" dirty="0">
                <a:latin typeface="Century Gothic" panose="020B0502020202020204" pitchFamily="34" charset="0"/>
              </a:rPr>
              <a:t>a	</a:t>
            </a:r>
            <a:r>
              <a:rPr lang="en-GB" sz="1600" dirty="0">
                <a:latin typeface="Century Gothic" panose="020B0502020202020204" pitchFamily="34" charset="0"/>
              </a:rPr>
              <a:t>	he has</a:t>
            </a:r>
          </a:p>
          <a:p>
            <a:r>
              <a:rPr lang="en-GB" sz="1600" dirty="0">
                <a:latin typeface="Century Gothic" panose="020B0502020202020204" pitchFamily="34" charset="0"/>
              </a:rPr>
              <a:t>	</a:t>
            </a:r>
            <a:r>
              <a:rPr lang="en-GB" sz="1600" dirty="0" err="1">
                <a:latin typeface="Century Gothic" panose="020B0502020202020204" pitchFamily="34" charset="0"/>
              </a:rPr>
              <a:t>elle</a:t>
            </a:r>
            <a:r>
              <a:rPr lang="en-GB" sz="1600" dirty="0">
                <a:latin typeface="Century Gothic" panose="020B0502020202020204" pitchFamily="34" charset="0"/>
              </a:rPr>
              <a:t> </a:t>
            </a:r>
            <a:r>
              <a:rPr lang="en-GB" sz="1600" b="1" dirty="0">
                <a:latin typeface="Century Gothic" panose="020B0502020202020204" pitchFamily="34" charset="0"/>
              </a:rPr>
              <a:t>a</a:t>
            </a:r>
            <a:r>
              <a:rPr lang="en-GB" sz="1600" dirty="0">
                <a:latin typeface="Century Gothic" panose="020B0502020202020204" pitchFamily="34" charset="0"/>
              </a:rPr>
              <a:t>	   	she has</a:t>
            </a:r>
          </a:p>
        </p:txBody>
      </p:sp>
      <p:sp>
        <p:nvSpPr>
          <p:cNvPr id="8" name="Oval Callout 7"/>
          <p:cNvSpPr/>
          <p:nvPr/>
        </p:nvSpPr>
        <p:spPr>
          <a:xfrm>
            <a:off x="102147" y="1230432"/>
            <a:ext cx="2516118" cy="1003927"/>
          </a:xfrm>
          <a:prstGeom prst="wedgeEllipseCallout">
            <a:avLst>
              <a:gd name="adj1" fmla="val 51104"/>
              <a:gd name="adj2" fmla="val 56306"/>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 pronoun </a:t>
            </a:r>
            <a:br>
              <a:rPr lang="en-GB" sz="1600" dirty="0">
                <a:solidFill>
                  <a:schemeClr val="tx1"/>
                </a:solidFill>
                <a:latin typeface="Century Gothic" panose="020B0502020202020204" pitchFamily="34" charset="0"/>
              </a:rPr>
            </a:br>
            <a:r>
              <a:rPr lang="en-GB" sz="1600" b="1" i="1" dirty="0">
                <a:solidFill>
                  <a:schemeClr val="tx1"/>
                </a:solidFill>
                <a:latin typeface="Century Gothic" panose="020B0502020202020204" pitchFamily="34" charset="0"/>
              </a:rPr>
              <a:t>je</a:t>
            </a:r>
            <a:r>
              <a:rPr lang="en-GB" sz="1600" dirty="0">
                <a:solidFill>
                  <a:schemeClr val="tx1"/>
                </a:solidFill>
                <a:latin typeface="Century Gothic" panose="020B0502020202020204" pitchFamily="34" charset="0"/>
              </a:rPr>
              <a:t> is</a:t>
            </a:r>
            <a:r>
              <a:rPr lang="en-GB" sz="1600" b="1" dirty="0">
                <a:solidFill>
                  <a:schemeClr val="tx1"/>
                </a:solidFill>
                <a:latin typeface="Century Gothic" panose="020B0502020202020204" pitchFamily="34" charset="0"/>
              </a:rPr>
              <a:t> </a:t>
            </a:r>
            <a:r>
              <a:rPr lang="en-GB" sz="1600" b="1" i="1" dirty="0">
                <a:solidFill>
                  <a:schemeClr val="tx1"/>
                </a:solidFill>
                <a:latin typeface="Century Gothic" panose="020B0502020202020204" pitchFamily="34" charset="0"/>
              </a:rPr>
              <a:t>j’</a:t>
            </a:r>
            <a:r>
              <a:rPr lang="en-GB" sz="1600" b="1" dirty="0">
                <a:solidFill>
                  <a:schemeClr val="tx1"/>
                </a:solidFill>
                <a:latin typeface="Century Gothic" panose="020B0502020202020204" pitchFamily="34" charset="0"/>
              </a:rPr>
              <a:t> </a:t>
            </a:r>
            <a:br>
              <a:rPr lang="en-GB" sz="1600" b="1" dirty="0">
                <a:solidFill>
                  <a:schemeClr val="tx1"/>
                </a:solidFill>
                <a:latin typeface="Century Gothic" panose="020B0502020202020204" pitchFamily="34" charset="0"/>
              </a:rPr>
            </a:br>
            <a:r>
              <a:rPr lang="en-GB" sz="1600" dirty="0">
                <a:solidFill>
                  <a:schemeClr val="tx1"/>
                </a:solidFill>
                <a:latin typeface="Century Gothic" panose="020B0502020202020204" pitchFamily="34" charset="0"/>
              </a:rPr>
              <a:t>before a vowel.</a:t>
            </a:r>
          </a:p>
        </p:txBody>
      </p:sp>
      <p:sp>
        <p:nvSpPr>
          <p:cNvPr id="9" name="TextBox 8"/>
          <p:cNvSpPr txBox="1"/>
          <p:nvPr/>
        </p:nvSpPr>
        <p:spPr>
          <a:xfrm>
            <a:off x="435802" y="2519457"/>
            <a:ext cx="4862679" cy="830997"/>
          </a:xfrm>
          <a:prstGeom prst="rect">
            <a:avLst/>
          </a:prstGeom>
          <a:noFill/>
        </p:spPr>
        <p:txBody>
          <a:bodyPr wrap="square" rtlCol="0">
            <a:spAutoFit/>
          </a:bodyPr>
          <a:lstStyle/>
          <a:p>
            <a:r>
              <a:rPr lang="en-GB" sz="1600" dirty="0" err="1">
                <a:latin typeface="Century Gothic" panose="020B0502020202020204" pitchFamily="34" charset="0"/>
              </a:rPr>
              <a:t>J’</a:t>
            </a:r>
            <a:r>
              <a:rPr lang="en-GB" sz="1600" b="1" dirty="0" err="1">
                <a:latin typeface="Century Gothic" panose="020B0502020202020204" pitchFamily="34" charset="0"/>
              </a:rPr>
              <a:t>ai</a:t>
            </a:r>
            <a:r>
              <a:rPr lang="en-GB" sz="1600" dirty="0">
                <a:latin typeface="Century Gothic" panose="020B0502020202020204" pitchFamily="34" charset="0"/>
              </a:rPr>
              <a:t> un animal.	</a:t>
            </a:r>
            <a:r>
              <a:rPr lang="en-GB" sz="1600" i="1" dirty="0">
                <a:latin typeface="Century Gothic" panose="020B0502020202020204" pitchFamily="34" charset="0"/>
              </a:rPr>
              <a:t>I have an animal (i.e., pet).</a:t>
            </a:r>
          </a:p>
          <a:p>
            <a:r>
              <a:rPr lang="en-GB" sz="1600" dirty="0">
                <a:latin typeface="Century Gothic" panose="020B0502020202020204" pitchFamily="34" charset="0"/>
              </a:rPr>
              <a:t>Il </a:t>
            </a:r>
            <a:r>
              <a:rPr lang="en-GB" sz="1600" b="1" dirty="0">
                <a:latin typeface="Century Gothic" panose="020B0502020202020204" pitchFamily="34" charset="0"/>
              </a:rPr>
              <a:t>a</a:t>
            </a:r>
            <a:r>
              <a:rPr lang="en-GB" sz="1600" dirty="0">
                <a:latin typeface="Century Gothic" panose="020B0502020202020204" pitchFamily="34" charset="0"/>
              </a:rPr>
              <a:t> un </a:t>
            </a:r>
            <a:r>
              <a:rPr lang="en-GB" sz="1600" dirty="0" err="1">
                <a:latin typeface="Century Gothic" panose="020B0502020202020204" pitchFamily="34" charset="0"/>
              </a:rPr>
              <a:t>chien</a:t>
            </a:r>
            <a:r>
              <a:rPr lang="en-GB" sz="1600" dirty="0">
                <a:latin typeface="Century Gothic" panose="020B0502020202020204" pitchFamily="34" charset="0"/>
              </a:rPr>
              <a:t>.	</a:t>
            </a:r>
            <a:r>
              <a:rPr lang="en-GB" sz="1600" i="1" dirty="0">
                <a:latin typeface="Century Gothic" panose="020B0502020202020204" pitchFamily="34" charset="0"/>
              </a:rPr>
              <a:t>He has a dog.</a:t>
            </a:r>
          </a:p>
          <a:p>
            <a:r>
              <a:rPr lang="en-GB" sz="1600" dirty="0">
                <a:latin typeface="Century Gothic" panose="020B0502020202020204" pitchFamily="34" charset="0"/>
              </a:rPr>
              <a:t>Elle </a:t>
            </a:r>
            <a:r>
              <a:rPr lang="en-GB" sz="1600" b="1" dirty="0">
                <a:latin typeface="Century Gothic" panose="020B0502020202020204" pitchFamily="34" charset="0"/>
              </a:rPr>
              <a:t>a</a:t>
            </a:r>
            <a:r>
              <a:rPr lang="en-GB" sz="1600" dirty="0">
                <a:latin typeface="Century Gothic" panose="020B0502020202020204" pitchFamily="34" charset="0"/>
              </a:rPr>
              <a:t> </a:t>
            </a:r>
            <a:r>
              <a:rPr lang="en-GB" sz="1600" dirty="0" err="1">
                <a:latin typeface="Century Gothic" panose="020B0502020202020204" pitchFamily="34" charset="0"/>
              </a:rPr>
              <a:t>une</a:t>
            </a:r>
            <a:r>
              <a:rPr lang="en-GB" sz="1600" dirty="0">
                <a:latin typeface="Century Gothic" panose="020B0502020202020204" pitchFamily="34" charset="0"/>
              </a:rPr>
              <a:t> idée.	</a:t>
            </a:r>
            <a:r>
              <a:rPr lang="en-GB" sz="1600" i="1" dirty="0">
                <a:latin typeface="Century Gothic" panose="020B0502020202020204" pitchFamily="34" charset="0"/>
              </a:rPr>
              <a:t>She has an idea.</a:t>
            </a:r>
          </a:p>
        </p:txBody>
      </p:sp>
      <p:graphicFrame>
        <p:nvGraphicFramePr>
          <p:cNvPr id="10" name="Table 9"/>
          <p:cNvGraphicFramePr>
            <a:graphicFrameLocks noGrp="1"/>
          </p:cNvGraphicFramePr>
          <p:nvPr>
            <p:extLst>
              <p:ext uri="{D42A27DB-BD31-4B8C-83A1-F6EECF244321}">
                <p14:modId xmlns:p14="http://schemas.microsoft.com/office/powerpoint/2010/main" val="329601347"/>
              </p:ext>
            </p:extLst>
          </p:nvPr>
        </p:nvGraphicFramePr>
        <p:xfrm>
          <a:off x="668104" y="4087322"/>
          <a:ext cx="4138889" cy="4911360"/>
        </p:xfrm>
        <a:graphic>
          <a:graphicData uri="http://schemas.openxmlformats.org/drawingml/2006/table">
            <a:tbl>
              <a:tblPr>
                <a:tableStyleId>{5940675A-B579-460E-94D1-54222C63F5DA}</a:tableStyleId>
              </a:tblPr>
              <a:tblGrid>
                <a:gridCol w="1690617">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tblGrid>
              <a:tr h="209783">
                <a:tc>
                  <a:txBody>
                    <a:bodyPr/>
                    <a:lstStyle/>
                    <a:p>
                      <a:pPr algn="l" fontAlgn="b"/>
                      <a:r>
                        <a:rPr lang="en-GB" sz="1400" b="0" i="0" u="none" strike="noStrike" dirty="0" err="1">
                          <a:solidFill>
                            <a:srgbClr val="000000"/>
                          </a:solidFill>
                          <a:effectLst/>
                          <a:latin typeface="Century Gothic" panose="020B0502020202020204" pitchFamily="34" charset="0"/>
                        </a:rPr>
                        <a:t>avoir</a:t>
                      </a:r>
                      <a:endParaRPr lang="en-GB" sz="14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400" b="0" i="0" u="none" strike="noStrike" dirty="0">
                          <a:solidFill>
                            <a:srgbClr val="000000"/>
                          </a:solidFill>
                          <a:effectLst/>
                          <a:latin typeface="Century Gothic" panose="020B0502020202020204" pitchFamily="34" charset="0"/>
                        </a:rPr>
                        <a:t>to have, having</a:t>
                      </a:r>
                    </a:p>
                  </a:txBody>
                  <a:tcPr marL="90000" marR="90000" marT="46800" marB="46800" anchor="b"/>
                </a:tc>
                <a:extLst>
                  <a:ext uri="{0D108BD9-81ED-4DB2-BD59-A6C34878D82A}">
                    <a16:rowId xmlns:a16="http://schemas.microsoft.com/office/drawing/2014/main" val="10012"/>
                  </a:ext>
                </a:extLst>
              </a:tr>
              <a:tr h="209783">
                <a:tc>
                  <a:txBody>
                    <a:bodyPr/>
                    <a:lstStyle/>
                    <a:p>
                      <a:pPr algn="l" fontAlgn="b"/>
                      <a:r>
                        <a:rPr lang="en-GB" sz="1400" b="0" i="0" u="none" strike="noStrike" dirty="0" err="1">
                          <a:solidFill>
                            <a:srgbClr val="000000"/>
                          </a:solidFill>
                          <a:effectLst/>
                          <a:latin typeface="Century Gothic" panose="020B0502020202020204" pitchFamily="34" charset="0"/>
                        </a:rPr>
                        <a:t>j’ai</a:t>
                      </a:r>
                      <a:endParaRPr lang="en-GB" sz="14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400" b="0" i="0" u="none" strike="noStrike" dirty="0">
                          <a:solidFill>
                            <a:srgbClr val="000000"/>
                          </a:solidFill>
                          <a:effectLst/>
                          <a:latin typeface="Century Gothic" panose="020B0502020202020204" pitchFamily="34" charset="0"/>
                        </a:rPr>
                        <a:t>I have</a:t>
                      </a:r>
                    </a:p>
                  </a:txBody>
                  <a:tcPr marL="90000" marR="90000" marT="46800" marB="46800" anchor="b"/>
                </a:tc>
                <a:extLst>
                  <a:ext uri="{0D108BD9-81ED-4DB2-BD59-A6C34878D82A}">
                    <a16:rowId xmlns:a16="http://schemas.microsoft.com/office/drawing/2014/main" val="10013"/>
                  </a:ext>
                </a:extLst>
              </a:tr>
              <a:tr h="209783">
                <a:tc>
                  <a:txBody>
                    <a:bodyPr/>
                    <a:lstStyle/>
                    <a:p>
                      <a:pPr algn="l" fontAlgn="b"/>
                      <a:r>
                        <a:rPr lang="en-GB" sz="1400" b="0" i="0" u="none" strike="noStrike" dirty="0" err="1">
                          <a:solidFill>
                            <a:srgbClr val="000000"/>
                          </a:solidFill>
                          <a:effectLst/>
                          <a:latin typeface="Century Gothic" panose="020B0502020202020204" pitchFamily="34" charset="0"/>
                        </a:rPr>
                        <a:t>il</a:t>
                      </a:r>
                      <a:r>
                        <a:rPr lang="en-GB" sz="1400" b="0" i="0" u="none" strike="noStrike" baseline="0" dirty="0">
                          <a:solidFill>
                            <a:srgbClr val="000000"/>
                          </a:solidFill>
                          <a:effectLst/>
                          <a:latin typeface="Century Gothic" panose="020B0502020202020204" pitchFamily="34" charset="0"/>
                        </a:rPr>
                        <a:t> a</a:t>
                      </a:r>
                      <a:endParaRPr lang="en-GB" sz="14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400" b="0" i="0" u="none" strike="noStrike" dirty="0">
                          <a:solidFill>
                            <a:srgbClr val="000000"/>
                          </a:solidFill>
                          <a:effectLst/>
                          <a:latin typeface="Century Gothic" panose="020B0502020202020204" pitchFamily="34" charset="0"/>
                        </a:rPr>
                        <a:t>he has</a:t>
                      </a:r>
                    </a:p>
                  </a:txBody>
                  <a:tcPr marL="90000" marR="90000" marT="46800" marB="46800" anchor="b"/>
                </a:tc>
                <a:extLst>
                  <a:ext uri="{0D108BD9-81ED-4DB2-BD59-A6C34878D82A}">
                    <a16:rowId xmlns:a16="http://schemas.microsoft.com/office/drawing/2014/main" val="10014"/>
                  </a:ext>
                </a:extLst>
              </a:tr>
              <a:tr h="209783">
                <a:tc>
                  <a:txBody>
                    <a:bodyPr/>
                    <a:lstStyle/>
                    <a:p>
                      <a:pPr algn="l" fontAlgn="b"/>
                      <a:r>
                        <a:rPr lang="en-GB" sz="1400" b="0" i="0" u="none" strike="noStrike" dirty="0" err="1">
                          <a:solidFill>
                            <a:srgbClr val="000000"/>
                          </a:solidFill>
                          <a:effectLst/>
                          <a:latin typeface="Century Gothic" panose="020B0502020202020204" pitchFamily="34" charset="0"/>
                        </a:rPr>
                        <a:t>elle</a:t>
                      </a:r>
                      <a:r>
                        <a:rPr lang="en-GB" sz="1400" b="0" i="0" u="none" strike="noStrike" dirty="0">
                          <a:solidFill>
                            <a:srgbClr val="000000"/>
                          </a:solidFill>
                          <a:effectLst/>
                          <a:latin typeface="Century Gothic" panose="020B0502020202020204" pitchFamily="34" charset="0"/>
                        </a:rPr>
                        <a:t> a</a:t>
                      </a:r>
                    </a:p>
                  </a:txBody>
                  <a:tcPr marL="90000" marR="90000" marT="46800" marB="46800" anchor="b"/>
                </a:tc>
                <a:tc>
                  <a:txBody>
                    <a:bodyPr/>
                    <a:lstStyle/>
                    <a:p>
                      <a:pPr algn="l" fontAlgn="b"/>
                      <a:r>
                        <a:rPr lang="en-GB" sz="1400" b="0" i="0" u="none" strike="noStrike" dirty="0">
                          <a:solidFill>
                            <a:srgbClr val="000000"/>
                          </a:solidFill>
                          <a:effectLst/>
                          <a:latin typeface="Century Gothic" panose="020B0502020202020204" pitchFamily="34" charset="0"/>
                        </a:rPr>
                        <a:t>she has</a:t>
                      </a:r>
                    </a:p>
                  </a:txBody>
                  <a:tcPr marL="90000" marR="90000" marT="46800" marB="46800" anchor="b"/>
                </a:tc>
                <a:extLst>
                  <a:ext uri="{0D108BD9-81ED-4DB2-BD59-A6C34878D82A}">
                    <a16:rowId xmlns:a16="http://schemas.microsoft.com/office/drawing/2014/main" val="10015"/>
                  </a:ext>
                </a:extLst>
              </a:tr>
              <a:tr h="209783">
                <a:tc>
                  <a:txBody>
                    <a:bodyPr/>
                    <a:lstStyle/>
                    <a:p>
                      <a:pPr algn="l" fontAlgn="b"/>
                      <a:r>
                        <a:rPr lang="en-GB" sz="1400" b="0" i="0" u="none" strike="noStrike" dirty="0" err="1">
                          <a:solidFill>
                            <a:srgbClr val="000000"/>
                          </a:solidFill>
                          <a:effectLst/>
                          <a:latin typeface="Century Gothic" panose="020B0502020202020204" pitchFamily="34" charset="0"/>
                        </a:rPr>
                        <a:t>ce</a:t>
                      </a:r>
                      <a:r>
                        <a:rPr lang="en-GB" sz="1400" b="0" i="0" u="none" strike="noStrike" dirty="0">
                          <a:solidFill>
                            <a:srgbClr val="000000"/>
                          </a:solidFill>
                          <a:effectLst/>
                          <a:latin typeface="Century Gothic" panose="020B0502020202020204" pitchFamily="34" charset="0"/>
                        </a:rPr>
                        <a:t> / c’</a:t>
                      </a:r>
                    </a:p>
                  </a:txBody>
                  <a:tcPr marL="90000" marR="90000" marT="46800" marB="46800" anchor="b"/>
                </a:tc>
                <a:tc>
                  <a:txBody>
                    <a:bodyPr/>
                    <a:lstStyle/>
                    <a:p>
                      <a:pPr algn="l" fontAlgn="b"/>
                      <a:r>
                        <a:rPr lang="en-GB" sz="1400" b="0" i="0" u="none" strike="noStrike" dirty="0">
                          <a:solidFill>
                            <a:srgbClr val="000000"/>
                          </a:solidFill>
                          <a:effectLst/>
                          <a:latin typeface="Century Gothic" panose="020B0502020202020204" pitchFamily="34" charset="0"/>
                        </a:rPr>
                        <a:t>this, that</a:t>
                      </a:r>
                    </a:p>
                  </a:txBody>
                  <a:tcPr marL="90000" marR="90000" marT="46800" marB="46800" anchor="b"/>
                </a:tc>
                <a:extLst>
                  <a:ext uri="{0D108BD9-81ED-4DB2-BD59-A6C34878D82A}">
                    <a16:rowId xmlns:a16="http://schemas.microsoft.com/office/drawing/2014/main" val="10000"/>
                  </a:ext>
                </a:extLst>
              </a:tr>
              <a:tr h="209783">
                <a:tc>
                  <a:txBody>
                    <a:bodyPr/>
                    <a:lstStyle/>
                    <a:p>
                      <a:pPr algn="l" fontAlgn="b"/>
                      <a:r>
                        <a:rPr lang="en-GB" sz="1400" b="0" i="0" u="none" strike="noStrike" dirty="0">
                          <a:solidFill>
                            <a:srgbClr val="000000"/>
                          </a:solidFill>
                          <a:effectLst/>
                          <a:latin typeface="Century Gothic" panose="020B0502020202020204" pitchFamily="34" charset="0"/>
                        </a:rPr>
                        <a:t>qui ?</a:t>
                      </a:r>
                    </a:p>
                  </a:txBody>
                  <a:tcPr marL="90000" marR="90000" marT="46800" marB="46800" anchor="b"/>
                </a:tc>
                <a:tc>
                  <a:txBody>
                    <a:bodyPr/>
                    <a:lstStyle/>
                    <a:p>
                      <a:r>
                        <a:rPr lang="en-GB" sz="1400" dirty="0">
                          <a:latin typeface="Century Gothic" panose="020B0502020202020204" pitchFamily="34" charset="0"/>
                        </a:rPr>
                        <a:t>who</a:t>
                      </a:r>
                    </a:p>
                  </a:txBody>
                  <a:tcPr marL="90000" marR="90000" marT="46800" marB="46800" anchor="b"/>
                </a:tc>
                <a:extLst>
                  <a:ext uri="{0D108BD9-81ED-4DB2-BD59-A6C34878D82A}">
                    <a16:rowId xmlns:a16="http://schemas.microsoft.com/office/drawing/2014/main" val="10016"/>
                  </a:ext>
                </a:extLst>
              </a:tr>
              <a:tr h="209783">
                <a:tc>
                  <a:txBody>
                    <a:bodyPr/>
                    <a:lstStyle/>
                    <a:p>
                      <a:pPr algn="l" fontAlgn="b"/>
                      <a:r>
                        <a:rPr lang="en-GB" sz="1400" b="0" i="0" u="none" strike="noStrike" dirty="0">
                          <a:solidFill>
                            <a:srgbClr val="000000"/>
                          </a:solidFill>
                          <a:effectLst/>
                          <a:latin typeface="Century Gothic" panose="020B0502020202020204" pitchFamily="34" charset="0"/>
                        </a:rPr>
                        <a:t>un animal</a:t>
                      </a:r>
                    </a:p>
                  </a:txBody>
                  <a:tcPr marL="90000" marR="90000" marT="46800" marB="46800" anchor="b"/>
                </a:tc>
                <a:tc>
                  <a:txBody>
                    <a:bodyPr/>
                    <a:lstStyle/>
                    <a:p>
                      <a:r>
                        <a:rPr lang="en-GB" sz="1400" dirty="0">
                          <a:latin typeface="Century Gothic" panose="020B0502020202020204" pitchFamily="34" charset="0"/>
                        </a:rPr>
                        <a:t>an animal, a pet</a:t>
                      </a:r>
                    </a:p>
                  </a:txBody>
                  <a:tcPr marL="90000" marR="90000" marT="46800" marB="46800" anchor="b"/>
                </a:tc>
                <a:extLst>
                  <a:ext uri="{0D108BD9-81ED-4DB2-BD59-A6C34878D82A}">
                    <a16:rowId xmlns:a16="http://schemas.microsoft.com/office/drawing/2014/main" val="10001"/>
                  </a:ext>
                </a:extLst>
              </a:tr>
              <a:tr h="209783">
                <a:tc>
                  <a:txBody>
                    <a:bodyPr/>
                    <a:lstStyle/>
                    <a:p>
                      <a:pPr algn="l" fontAlgn="b"/>
                      <a:r>
                        <a:rPr lang="en-GB" sz="1400" b="0" i="0" u="none" strike="noStrike" dirty="0" err="1">
                          <a:solidFill>
                            <a:srgbClr val="000000"/>
                          </a:solidFill>
                          <a:effectLst/>
                          <a:latin typeface="Century Gothic" panose="020B0502020202020204" pitchFamily="34" charset="0"/>
                        </a:rPr>
                        <a:t>une</a:t>
                      </a:r>
                      <a:r>
                        <a:rPr lang="en-GB" sz="1400" b="0" i="0" u="none" strike="noStrike" dirty="0">
                          <a:solidFill>
                            <a:srgbClr val="000000"/>
                          </a:solidFill>
                          <a:effectLst/>
                          <a:latin typeface="Century Gothic" panose="020B0502020202020204" pitchFamily="34" charset="0"/>
                        </a:rPr>
                        <a:t> </a:t>
                      </a:r>
                      <a:r>
                        <a:rPr lang="en-GB" sz="1400" b="0" i="0" u="none" strike="noStrike" dirty="0" err="1">
                          <a:solidFill>
                            <a:srgbClr val="000000"/>
                          </a:solidFill>
                          <a:effectLst/>
                          <a:latin typeface="Century Gothic" panose="020B0502020202020204" pitchFamily="34" charset="0"/>
                        </a:rPr>
                        <a:t>chambre</a:t>
                      </a:r>
                      <a:endParaRPr lang="en-GB" sz="14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r>
                        <a:rPr lang="en-GB" sz="1400" dirty="0">
                          <a:latin typeface="Century Gothic" panose="020B0502020202020204" pitchFamily="34" charset="0"/>
                        </a:rPr>
                        <a:t>a bedroom</a:t>
                      </a:r>
                    </a:p>
                  </a:txBody>
                  <a:tcPr marL="90000" marR="90000" marT="46800" marB="46800" anchor="b"/>
                </a:tc>
                <a:extLst>
                  <a:ext uri="{0D108BD9-81ED-4DB2-BD59-A6C34878D82A}">
                    <a16:rowId xmlns:a16="http://schemas.microsoft.com/office/drawing/2014/main" val="10002"/>
                  </a:ext>
                </a:extLst>
              </a:tr>
              <a:tr h="209783">
                <a:tc>
                  <a:txBody>
                    <a:bodyPr/>
                    <a:lstStyle/>
                    <a:p>
                      <a:pPr algn="l" fontAlgn="b"/>
                      <a:r>
                        <a:rPr lang="en-GB" sz="1400" b="0" i="0" u="none" strike="noStrike" dirty="0">
                          <a:solidFill>
                            <a:srgbClr val="000000"/>
                          </a:solidFill>
                          <a:effectLst/>
                          <a:latin typeface="Century Gothic" panose="020B0502020202020204" pitchFamily="34" charset="0"/>
                        </a:rPr>
                        <a:t>un</a:t>
                      </a:r>
                      <a:r>
                        <a:rPr lang="en-GB" sz="1400" b="0" i="0" u="none" strike="noStrike" baseline="0" dirty="0">
                          <a:solidFill>
                            <a:srgbClr val="000000"/>
                          </a:solidFill>
                          <a:effectLst/>
                          <a:latin typeface="Century Gothic" panose="020B0502020202020204" pitchFamily="34" charset="0"/>
                        </a:rPr>
                        <a:t> </a:t>
                      </a:r>
                      <a:r>
                        <a:rPr lang="en-GB" sz="1400" b="0" i="0" u="none" strike="noStrike" baseline="0" dirty="0" err="1">
                          <a:solidFill>
                            <a:srgbClr val="000000"/>
                          </a:solidFill>
                          <a:effectLst/>
                          <a:latin typeface="Century Gothic" panose="020B0502020202020204" pitchFamily="34" charset="0"/>
                        </a:rPr>
                        <a:t>chien</a:t>
                      </a:r>
                      <a:endParaRPr lang="en-GB" sz="14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r>
                        <a:rPr lang="en-GB" sz="1400" dirty="0">
                          <a:latin typeface="Century Gothic" panose="020B0502020202020204" pitchFamily="34" charset="0"/>
                        </a:rPr>
                        <a:t>a dog</a:t>
                      </a:r>
                    </a:p>
                  </a:txBody>
                  <a:tcPr marL="90000" marR="90000" marT="46800" marB="46800" anchor="b"/>
                </a:tc>
                <a:extLst>
                  <a:ext uri="{0D108BD9-81ED-4DB2-BD59-A6C34878D82A}">
                    <a16:rowId xmlns:a16="http://schemas.microsoft.com/office/drawing/2014/main" val="10003"/>
                  </a:ext>
                </a:extLst>
              </a:tr>
              <a:tr h="209783">
                <a:tc>
                  <a:txBody>
                    <a:bodyPr/>
                    <a:lstStyle/>
                    <a:p>
                      <a:pPr algn="l" fontAlgn="b"/>
                      <a:r>
                        <a:rPr lang="en-GB" sz="1400" b="0" i="0" u="none" strike="noStrike" dirty="0" err="1">
                          <a:solidFill>
                            <a:srgbClr val="000000"/>
                          </a:solidFill>
                          <a:effectLst/>
                          <a:latin typeface="Century Gothic" panose="020B0502020202020204" pitchFamily="34" charset="0"/>
                        </a:rPr>
                        <a:t>une</a:t>
                      </a:r>
                      <a:r>
                        <a:rPr lang="en-GB" sz="1400" b="0" i="0" u="none" strike="noStrike" dirty="0">
                          <a:solidFill>
                            <a:srgbClr val="000000"/>
                          </a:solidFill>
                          <a:effectLst/>
                          <a:latin typeface="Century Gothic" panose="020B0502020202020204" pitchFamily="34" charset="0"/>
                        </a:rPr>
                        <a:t> chose</a:t>
                      </a:r>
                    </a:p>
                  </a:txBody>
                  <a:tcPr marL="90000" marR="90000" marT="46800" marB="46800" anchor="b"/>
                </a:tc>
                <a:tc>
                  <a:txBody>
                    <a:bodyPr/>
                    <a:lstStyle/>
                    <a:p>
                      <a:r>
                        <a:rPr lang="en-GB" sz="1400" dirty="0">
                          <a:latin typeface="Century Gothic" panose="020B0502020202020204" pitchFamily="34" charset="0"/>
                        </a:rPr>
                        <a:t>a</a:t>
                      </a:r>
                      <a:r>
                        <a:rPr lang="en-GB" sz="1400" baseline="0" dirty="0">
                          <a:latin typeface="Century Gothic" panose="020B0502020202020204" pitchFamily="34" charset="0"/>
                        </a:rPr>
                        <a:t> </a:t>
                      </a:r>
                      <a:r>
                        <a:rPr lang="en-GB" sz="1400" dirty="0">
                          <a:latin typeface="Century Gothic" panose="020B0502020202020204" pitchFamily="34" charset="0"/>
                        </a:rPr>
                        <a:t>thing</a:t>
                      </a:r>
                    </a:p>
                  </a:txBody>
                  <a:tcPr marL="90000" marR="90000" marT="46800" marB="46800" anchor="b"/>
                </a:tc>
                <a:extLst>
                  <a:ext uri="{0D108BD9-81ED-4DB2-BD59-A6C34878D82A}">
                    <a16:rowId xmlns:a16="http://schemas.microsoft.com/office/drawing/2014/main" val="10004"/>
                  </a:ext>
                </a:extLst>
              </a:tr>
              <a:tr h="209783">
                <a:tc>
                  <a:txBody>
                    <a:bodyPr/>
                    <a:lstStyle/>
                    <a:p>
                      <a:pPr algn="l" fontAlgn="b"/>
                      <a:r>
                        <a:rPr lang="en-GB" sz="1400" b="0" i="0" u="none" strike="noStrike" dirty="0" err="1">
                          <a:solidFill>
                            <a:srgbClr val="000000"/>
                          </a:solidFill>
                          <a:effectLst/>
                          <a:latin typeface="Century Gothic" panose="020B0502020202020204" pitchFamily="34" charset="0"/>
                        </a:rPr>
                        <a:t>une</a:t>
                      </a:r>
                      <a:r>
                        <a:rPr lang="en-GB" sz="1400" b="0" i="0" u="none" strike="noStrike" dirty="0">
                          <a:solidFill>
                            <a:srgbClr val="000000"/>
                          </a:solidFill>
                          <a:effectLst/>
                          <a:latin typeface="Century Gothic" panose="020B0502020202020204" pitchFamily="34" charset="0"/>
                        </a:rPr>
                        <a:t> idée</a:t>
                      </a:r>
                    </a:p>
                  </a:txBody>
                  <a:tcPr marL="90000" marR="90000" marT="46800" marB="46800" anchor="b"/>
                </a:tc>
                <a:tc>
                  <a:txBody>
                    <a:bodyPr/>
                    <a:lstStyle/>
                    <a:p>
                      <a:r>
                        <a:rPr lang="en-GB" sz="1400" dirty="0">
                          <a:latin typeface="Century Gothic" panose="020B0502020202020204" pitchFamily="34" charset="0"/>
                        </a:rPr>
                        <a:t>an idea</a:t>
                      </a:r>
                    </a:p>
                  </a:txBody>
                  <a:tcPr marL="90000" marR="90000" marT="46800" marB="46800" anchor="b"/>
                </a:tc>
                <a:extLst>
                  <a:ext uri="{0D108BD9-81ED-4DB2-BD59-A6C34878D82A}">
                    <a16:rowId xmlns:a16="http://schemas.microsoft.com/office/drawing/2014/main" val="10005"/>
                  </a:ext>
                </a:extLst>
              </a:tr>
              <a:tr h="209783">
                <a:tc>
                  <a:txBody>
                    <a:bodyPr/>
                    <a:lstStyle/>
                    <a:p>
                      <a:pPr algn="l" fontAlgn="b"/>
                      <a:r>
                        <a:rPr lang="en-GB" sz="1400" b="0" i="0" u="none" strike="noStrike" dirty="0">
                          <a:solidFill>
                            <a:srgbClr val="000000"/>
                          </a:solidFill>
                          <a:effectLst/>
                          <a:latin typeface="Century Gothic" panose="020B0502020202020204" pitchFamily="34" charset="0"/>
                        </a:rPr>
                        <a:t>un portable</a:t>
                      </a:r>
                    </a:p>
                  </a:txBody>
                  <a:tcPr marL="90000" marR="90000" marT="46800" marB="46800" anchor="b"/>
                </a:tc>
                <a:tc>
                  <a:txBody>
                    <a:bodyPr/>
                    <a:lstStyle/>
                    <a:p>
                      <a:r>
                        <a:rPr lang="en-GB" sz="1400" dirty="0">
                          <a:latin typeface="Century Gothic" panose="020B0502020202020204" pitchFamily="34" charset="0"/>
                        </a:rPr>
                        <a:t>a mobile phone</a:t>
                      </a:r>
                    </a:p>
                  </a:txBody>
                  <a:tcPr marL="90000" marR="90000" marT="46800" marB="46800" anchor="b"/>
                </a:tc>
                <a:extLst>
                  <a:ext uri="{0D108BD9-81ED-4DB2-BD59-A6C34878D82A}">
                    <a16:rowId xmlns:a16="http://schemas.microsoft.com/office/drawing/2014/main" val="10008"/>
                  </a:ext>
                </a:extLst>
              </a:tr>
              <a:tr h="209783">
                <a:tc>
                  <a:txBody>
                    <a:bodyPr/>
                    <a:lstStyle/>
                    <a:p>
                      <a:pPr algn="l" fontAlgn="b"/>
                      <a:r>
                        <a:rPr lang="en-GB" sz="1400" b="0" i="0" u="none" strike="noStrike" dirty="0" err="1">
                          <a:solidFill>
                            <a:srgbClr val="000000"/>
                          </a:solidFill>
                          <a:effectLst/>
                          <a:latin typeface="Century Gothic" panose="020B0502020202020204" pitchFamily="34" charset="0"/>
                        </a:rPr>
                        <a:t>une</a:t>
                      </a:r>
                      <a:r>
                        <a:rPr lang="en-GB" sz="1400" b="0" i="0" u="none" strike="noStrike" dirty="0">
                          <a:solidFill>
                            <a:srgbClr val="000000"/>
                          </a:solidFill>
                          <a:effectLst/>
                          <a:latin typeface="Century Gothic" panose="020B0502020202020204" pitchFamily="34" charset="0"/>
                        </a:rPr>
                        <a:t> </a:t>
                      </a:r>
                      <a:r>
                        <a:rPr lang="en-GB" sz="1400" b="0" i="0" u="none" strike="noStrike" dirty="0" err="1">
                          <a:solidFill>
                            <a:srgbClr val="000000"/>
                          </a:solidFill>
                          <a:effectLst/>
                          <a:latin typeface="Century Gothic" panose="020B0502020202020204" pitchFamily="34" charset="0"/>
                        </a:rPr>
                        <a:t>règle</a:t>
                      </a:r>
                      <a:endParaRPr lang="en-GB" sz="14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r>
                        <a:rPr lang="en-GB" sz="1400" dirty="0">
                          <a:latin typeface="Century Gothic" panose="020B0502020202020204" pitchFamily="34" charset="0"/>
                        </a:rPr>
                        <a:t>a ruler</a:t>
                      </a:r>
                    </a:p>
                  </a:txBody>
                  <a:tcPr marL="90000" marR="90000" marT="46800" marB="46800" anchor="b"/>
                </a:tc>
                <a:extLst>
                  <a:ext uri="{0D108BD9-81ED-4DB2-BD59-A6C34878D82A}">
                    <a16:rowId xmlns:a16="http://schemas.microsoft.com/office/drawing/2014/main" val="10009"/>
                  </a:ext>
                </a:extLst>
              </a:tr>
              <a:tr h="209783">
                <a:tc>
                  <a:txBody>
                    <a:bodyPr/>
                    <a:lstStyle/>
                    <a:p>
                      <a:pPr algn="l" fontAlgn="b"/>
                      <a:r>
                        <a:rPr lang="en-GB" sz="1400" b="0" i="0" u="none" strike="noStrike" dirty="0">
                          <a:solidFill>
                            <a:srgbClr val="000000"/>
                          </a:solidFill>
                          <a:effectLst/>
                          <a:latin typeface="Century Gothic" panose="020B0502020202020204" pitchFamily="34" charset="0"/>
                        </a:rPr>
                        <a:t>bon</a:t>
                      </a:r>
                    </a:p>
                  </a:txBody>
                  <a:tcPr marL="90000" marR="90000" marT="46800" marB="46800" anchor="b"/>
                </a:tc>
                <a:tc>
                  <a:txBody>
                    <a:bodyPr/>
                    <a:lstStyle/>
                    <a:p>
                      <a:r>
                        <a:rPr lang="en-GB" sz="1400" dirty="0">
                          <a:latin typeface="Century Gothic" panose="020B0502020202020204" pitchFamily="34" charset="0"/>
                        </a:rPr>
                        <a:t>good (m)</a:t>
                      </a:r>
                    </a:p>
                  </a:txBody>
                  <a:tcPr marL="90000" marR="90000" marT="46800" marB="46800" anchor="b"/>
                </a:tc>
                <a:extLst>
                  <a:ext uri="{0D108BD9-81ED-4DB2-BD59-A6C34878D82A}">
                    <a16:rowId xmlns:a16="http://schemas.microsoft.com/office/drawing/2014/main" val="1143350730"/>
                  </a:ext>
                </a:extLst>
              </a:tr>
              <a:tr h="209783">
                <a:tc>
                  <a:txBody>
                    <a:bodyPr/>
                    <a:lstStyle/>
                    <a:p>
                      <a:pPr algn="l" fontAlgn="b"/>
                      <a:r>
                        <a:rPr lang="en-GB" sz="1400" b="0" i="0" u="none" strike="noStrike" dirty="0">
                          <a:solidFill>
                            <a:srgbClr val="000000"/>
                          </a:solidFill>
                          <a:effectLst/>
                          <a:latin typeface="Century Gothic" panose="020B0502020202020204" pitchFamily="34" charset="0"/>
                        </a:rPr>
                        <a:t>un</a:t>
                      </a:r>
                    </a:p>
                  </a:txBody>
                  <a:tcPr marL="90000" marR="90000" marT="46800" marB="46800" anchor="b"/>
                </a:tc>
                <a:tc>
                  <a:txBody>
                    <a:bodyPr/>
                    <a:lstStyle/>
                    <a:p>
                      <a:r>
                        <a:rPr lang="en-GB" sz="1400" dirty="0">
                          <a:latin typeface="Century Gothic" panose="020B0502020202020204" pitchFamily="34" charset="0"/>
                        </a:rPr>
                        <a:t>a / an (masculine nouns)</a:t>
                      </a:r>
                    </a:p>
                  </a:txBody>
                  <a:tcPr marL="90000" marR="90000" marT="46800" marB="46800" anchor="b"/>
                </a:tc>
                <a:extLst>
                  <a:ext uri="{0D108BD9-81ED-4DB2-BD59-A6C34878D82A}">
                    <a16:rowId xmlns:a16="http://schemas.microsoft.com/office/drawing/2014/main" val="10010"/>
                  </a:ext>
                </a:extLst>
              </a:tr>
              <a:tr h="209783">
                <a:tc>
                  <a:txBody>
                    <a:bodyPr/>
                    <a:lstStyle/>
                    <a:p>
                      <a:pPr algn="l" fontAlgn="b"/>
                      <a:r>
                        <a:rPr lang="es-ES" sz="1400" b="0" i="0" u="none" strike="noStrike" dirty="0">
                          <a:solidFill>
                            <a:srgbClr val="000000"/>
                          </a:solidFill>
                          <a:effectLst/>
                          <a:latin typeface="Century Gothic" panose="020B0502020202020204" pitchFamily="34" charset="0"/>
                        </a:rPr>
                        <a:t>une</a:t>
                      </a:r>
                    </a:p>
                  </a:txBody>
                  <a:tcPr marL="90000" marR="90000" marT="46800" marB="46800" anchor="b"/>
                </a:tc>
                <a:tc>
                  <a:txBody>
                    <a:bodyPr/>
                    <a:lstStyle/>
                    <a:p>
                      <a:r>
                        <a:rPr lang="en-GB" sz="1400" dirty="0">
                          <a:latin typeface="Century Gothic" panose="020B0502020202020204" pitchFamily="34" charset="0"/>
                        </a:rPr>
                        <a:t>a / an (feminine nouns)</a:t>
                      </a:r>
                    </a:p>
                  </a:txBody>
                  <a:tcPr marL="90000" marR="90000" marT="46800" marB="46800" anchor="b"/>
                </a:tc>
                <a:extLst>
                  <a:ext uri="{0D108BD9-81ED-4DB2-BD59-A6C34878D82A}">
                    <a16:rowId xmlns:a16="http://schemas.microsoft.com/office/drawing/2014/main" val="10011"/>
                  </a:ext>
                </a:extLst>
              </a:tr>
            </a:tbl>
          </a:graphicData>
        </a:graphic>
      </p:graphicFrame>
      <p:sp>
        <p:nvSpPr>
          <p:cNvPr id="15" name="Rectangle 14">
            <a:extLst>
              <a:ext uri="{FF2B5EF4-FFF2-40B4-BE49-F238E27FC236}">
                <a16:creationId xmlns:a16="http://schemas.microsoft.com/office/drawing/2014/main" id="{62EBD834-1E2D-44FA-960B-D5E01CB2C65F}"/>
              </a:ext>
            </a:extLst>
          </p:cNvPr>
          <p:cNvSpPr/>
          <p:nvPr/>
        </p:nvSpPr>
        <p:spPr>
          <a:xfrm>
            <a:off x="166917" y="3565729"/>
            <a:ext cx="4292062" cy="380261"/>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sz="2000" b="1" dirty="0">
                <a:latin typeface="Century Gothic" panose="020B0502020202020204" pitchFamily="34" charset="0"/>
              </a:rPr>
              <a:t>Saying what people have</a:t>
            </a:r>
          </a:p>
        </p:txBody>
      </p:sp>
      <p:sp>
        <p:nvSpPr>
          <p:cNvPr id="16" name="Rectangle 15">
            <a:extLst>
              <a:ext uri="{FF2B5EF4-FFF2-40B4-BE49-F238E27FC236}">
                <a16:creationId xmlns:a16="http://schemas.microsoft.com/office/drawing/2014/main" id="{187D3DE4-1B8E-4EF9-A0F4-FAE19AE97A2E}"/>
              </a:ext>
            </a:extLst>
          </p:cNvPr>
          <p:cNvSpPr/>
          <p:nvPr/>
        </p:nvSpPr>
        <p:spPr>
          <a:xfrm>
            <a:off x="5011643" y="356711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Century Gothic" panose="020B0502020202020204" pitchFamily="34" charset="0"/>
              </a:rPr>
              <a:t>Vocabulaire</a:t>
            </a:r>
            <a:endParaRPr lang="en-GB" dirty="0">
              <a:latin typeface="Century Gothic" panose="020B0502020202020204" pitchFamily="34" charset="0"/>
            </a:endParaRPr>
          </a:p>
        </p:txBody>
      </p:sp>
      <p:pic>
        <p:nvPicPr>
          <p:cNvPr id="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3113" y="4241292"/>
            <a:ext cx="1091169" cy="10654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e 17"/>
          <p:cNvGraphicFramePr>
            <a:graphicFrameLocks noGrp="1"/>
          </p:cNvGraphicFramePr>
          <p:nvPr>
            <p:extLst>
              <p:ext uri="{D42A27DB-BD31-4B8C-83A1-F6EECF244321}">
                <p14:modId xmlns:p14="http://schemas.microsoft.com/office/powerpoint/2010/main" val="1564587918"/>
              </p:ext>
            </p:extLst>
          </p:nvPr>
        </p:nvGraphicFramePr>
        <p:xfrm>
          <a:off x="64473" y="4086269"/>
          <a:ext cx="625156" cy="4911360"/>
        </p:xfrm>
        <a:graphic>
          <a:graphicData uri="http://schemas.openxmlformats.org/drawingml/2006/table">
            <a:tbl>
              <a:tblPr firstRow="1" bandRow="1">
                <a:tableStyleId>{5940675A-B579-460E-94D1-54222C63F5DA}</a:tableStyleId>
              </a:tblPr>
              <a:tblGrid>
                <a:gridCol w="625156">
                  <a:extLst>
                    <a:ext uri="{9D8B030D-6E8A-4147-A177-3AD203B41FA5}">
                      <a16:colId xmlns:a16="http://schemas.microsoft.com/office/drawing/2014/main" val="20000"/>
                    </a:ext>
                  </a:extLst>
                </a:gridCol>
              </a:tblGrid>
              <a:tr h="306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06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06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06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06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pron</a:t>
                      </a:r>
                      <a:endParaRPr lang="en-GB" sz="14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06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pron</a:t>
                      </a:r>
                      <a:endParaRPr lang="en-GB" sz="14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06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06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06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306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306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306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306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306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adj</a:t>
                      </a:r>
                      <a:endParaRPr lang="en-GB" sz="14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80835428"/>
                  </a:ext>
                </a:extLst>
              </a:tr>
              <a:tr h="306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det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9"/>
                  </a:ext>
                </a:extLst>
              </a:tr>
              <a:tr h="306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det</a:t>
                      </a:r>
                      <a:endParaRPr lang="en-GB" sz="14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bl>
          </a:graphicData>
        </a:graphic>
      </p:graphicFrame>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4745" y="5833101"/>
            <a:ext cx="1689847" cy="1189494"/>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1209" y="7548910"/>
            <a:ext cx="883833" cy="902158"/>
          </a:xfrm>
          <a:prstGeom prst="rect">
            <a:avLst/>
          </a:prstGeom>
        </p:spPr>
      </p:pic>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10</a:t>
            </a:r>
          </a:p>
        </p:txBody>
      </p:sp>
      <p:pic>
        <p:nvPicPr>
          <p:cNvPr id="11" name="Picture 10" descr="A picture containing doll, shirt&#10;&#10;Description automatically generated">
            <a:extLst>
              <a:ext uri="{FF2B5EF4-FFF2-40B4-BE49-F238E27FC236}">
                <a16:creationId xmlns:a16="http://schemas.microsoft.com/office/drawing/2014/main" id="{DC5B52D0-6624-41D4-9B03-E4E3B98416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8481" y="1394073"/>
            <a:ext cx="1457372" cy="1457372"/>
          </a:xfrm>
          <a:prstGeom prst="rect">
            <a:avLst/>
          </a:prstGeom>
        </p:spPr>
      </p:pic>
      <p:pic>
        <p:nvPicPr>
          <p:cNvPr id="23" name="Picture 22" descr="A close up of a stuffed animal&#10;&#10;Description automatically generated">
            <a:extLst>
              <a:ext uri="{FF2B5EF4-FFF2-40B4-BE49-F238E27FC236}">
                <a16:creationId xmlns:a16="http://schemas.microsoft.com/office/drawing/2014/main" id="{A399775B-C17D-4DDC-9081-AAA97AEE13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7291" y="2205551"/>
            <a:ext cx="1089826" cy="1089826"/>
          </a:xfrm>
          <a:prstGeom prst="rect">
            <a:avLst/>
          </a:prstGeom>
        </p:spPr>
      </p:pic>
    </p:spTree>
    <p:extLst>
      <p:ext uri="{BB962C8B-B14F-4D97-AF65-F5344CB8AC3E}">
        <p14:creationId xmlns:p14="http://schemas.microsoft.com/office/powerpoint/2010/main" val="1076094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latin typeface="Century Gothic" panose="020B0502020202020204" pitchFamily="34" charset="0"/>
            </a:endParaRPr>
          </a:p>
        </p:txBody>
      </p:sp>
      <p:sp>
        <p:nvSpPr>
          <p:cNvPr id="19" name="Title 18">
            <a:extLst>
              <a:ext uri="{FF2B5EF4-FFF2-40B4-BE49-F238E27FC236}">
                <a16:creationId xmlns:a16="http://schemas.microsoft.com/office/drawing/2014/main" id="{B8008E0B-E488-784F-A80F-97B345E05AD2}"/>
              </a:ext>
            </a:extLst>
          </p:cNvPr>
          <p:cNvSpPr>
            <a:spLocks noGrp="1"/>
          </p:cNvSpPr>
          <p:nvPr>
            <p:ph type="title"/>
          </p:nvPr>
        </p:nvSpPr>
        <p:spPr>
          <a:xfrm>
            <a:off x="172381" y="179170"/>
            <a:ext cx="2016224" cy="392026"/>
          </a:xfrm>
        </p:spPr>
        <p:txBody>
          <a:bodyPr/>
          <a:lstStyle/>
          <a:p>
            <a:r>
              <a:rPr lang="en-GB" sz="2000" b="1" dirty="0">
                <a:solidFill>
                  <a:schemeClr val="bg1"/>
                </a:solidFill>
                <a:latin typeface="Century Gothic" panose="020B0502020202020204" pitchFamily="34" charset="0"/>
              </a:rPr>
              <a:t>T1.1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4</a:t>
            </a:r>
            <a:endParaRPr lang="en-US" sz="2000" dirty="0">
              <a:solidFill>
                <a:schemeClr val="bg1"/>
              </a:solidFill>
            </a:endParaRPr>
          </a:p>
        </p:txBody>
      </p:sp>
      <p:sp>
        <p:nvSpPr>
          <p:cNvPr id="4" name="Rectangle 3">
            <a:extLst>
              <a:ext uri="{FF2B5EF4-FFF2-40B4-BE49-F238E27FC236}">
                <a16:creationId xmlns:a16="http://schemas.microsoft.com/office/drawing/2014/main" id="{187D3DE4-1B8E-4EF9-A0F4-FAE19AE97A2E}"/>
              </a:ext>
            </a:extLst>
          </p:cNvPr>
          <p:cNvSpPr/>
          <p:nvPr/>
        </p:nvSpPr>
        <p:spPr>
          <a:xfrm>
            <a:off x="4923493" y="14531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Century Gothic" panose="020B0502020202020204" pitchFamily="34" charset="0"/>
              </a:rPr>
              <a:t>Grammaire</a:t>
            </a:r>
            <a:endParaRPr lang="en-GB" dirty="0">
              <a:latin typeface="Century Gothic" panose="020B0502020202020204" pitchFamily="34" charset="0"/>
            </a:endParaRPr>
          </a:p>
        </p:txBody>
      </p:sp>
      <p:sp>
        <p:nvSpPr>
          <p:cNvPr id="5" name="Rectangle 4"/>
          <p:cNvSpPr/>
          <p:nvPr/>
        </p:nvSpPr>
        <p:spPr>
          <a:xfrm>
            <a:off x="86826" y="684149"/>
            <a:ext cx="2555508" cy="369332"/>
          </a:xfrm>
          <a:prstGeom prst="rect">
            <a:avLst/>
          </a:prstGeom>
        </p:spPr>
        <p:txBody>
          <a:bodyPr wrap="none">
            <a:spAutoFit/>
          </a:bodyPr>
          <a:lstStyle/>
          <a:p>
            <a:r>
              <a:rPr lang="en-GB" b="1" dirty="0">
                <a:latin typeface="Century Gothic" panose="020B0502020202020204" pitchFamily="34" charset="0"/>
              </a:rPr>
              <a:t>Using the verb AVOIR</a:t>
            </a:r>
          </a:p>
        </p:txBody>
      </p:sp>
      <p:sp>
        <p:nvSpPr>
          <p:cNvPr id="6" name="TextBox 5"/>
          <p:cNvSpPr txBox="1"/>
          <p:nvPr/>
        </p:nvSpPr>
        <p:spPr>
          <a:xfrm>
            <a:off x="86826" y="935157"/>
            <a:ext cx="5208488" cy="338554"/>
          </a:xfrm>
          <a:prstGeom prst="rect">
            <a:avLst/>
          </a:prstGeom>
          <a:noFill/>
        </p:spPr>
        <p:txBody>
          <a:bodyPr wrap="square" rtlCol="0">
            <a:spAutoFit/>
          </a:bodyPr>
          <a:lstStyle/>
          <a:p>
            <a:r>
              <a:rPr lang="en-GB" sz="1600" dirty="0">
                <a:latin typeface="Century Gothic" panose="020B0502020202020204" pitchFamily="34" charset="0"/>
              </a:rPr>
              <a:t>Remember, the verb </a:t>
            </a:r>
            <a:r>
              <a:rPr lang="en-GB" sz="1600" b="1" i="1" dirty="0" err="1">
                <a:latin typeface="Century Gothic" panose="020B0502020202020204" pitchFamily="34" charset="0"/>
              </a:rPr>
              <a:t>avoir</a:t>
            </a:r>
            <a:r>
              <a:rPr lang="en-GB" sz="1600" b="1" i="1" dirty="0">
                <a:latin typeface="Century Gothic" panose="020B0502020202020204" pitchFamily="34" charset="0"/>
              </a:rPr>
              <a:t> </a:t>
            </a:r>
            <a:r>
              <a:rPr lang="en-GB" sz="1600" dirty="0">
                <a:latin typeface="Century Gothic" panose="020B0502020202020204" pitchFamily="34" charset="0"/>
              </a:rPr>
              <a:t>is French for </a:t>
            </a:r>
            <a:r>
              <a:rPr lang="en-GB" sz="1600" b="1" dirty="0">
                <a:latin typeface="Century Gothic" panose="020B0502020202020204" pitchFamily="34" charset="0"/>
              </a:rPr>
              <a:t>have</a:t>
            </a:r>
            <a:r>
              <a:rPr lang="en-GB" sz="1600" dirty="0">
                <a:latin typeface="Century Gothic" panose="020B0502020202020204" pitchFamily="34" charset="0"/>
              </a:rPr>
              <a:t>.</a:t>
            </a:r>
          </a:p>
        </p:txBody>
      </p:sp>
      <p:sp>
        <p:nvSpPr>
          <p:cNvPr id="7" name="TextBox 6"/>
          <p:cNvSpPr txBox="1"/>
          <p:nvPr/>
        </p:nvSpPr>
        <p:spPr>
          <a:xfrm>
            <a:off x="2475221" y="1255656"/>
            <a:ext cx="3978115" cy="1938992"/>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a:lnSpc>
                <a:spcPct val="150000"/>
              </a:lnSpc>
            </a:pPr>
            <a:r>
              <a:rPr lang="en-GB" sz="1600" b="1" dirty="0" err="1">
                <a:latin typeface="Century Gothic" panose="020B0502020202020204" pitchFamily="34" charset="0"/>
              </a:rPr>
              <a:t>avoir</a:t>
            </a:r>
            <a:r>
              <a:rPr lang="en-GB" sz="1600" dirty="0">
                <a:latin typeface="Century Gothic" panose="020B0502020202020204" pitchFamily="34" charset="0"/>
              </a:rPr>
              <a:t>		to have / having</a:t>
            </a:r>
          </a:p>
          <a:p>
            <a:pPr>
              <a:lnSpc>
                <a:spcPct val="150000"/>
              </a:lnSpc>
            </a:pPr>
            <a:r>
              <a:rPr lang="en-GB" sz="1600" dirty="0">
                <a:latin typeface="Century Gothic" panose="020B0502020202020204" pitchFamily="34" charset="0"/>
              </a:rPr>
              <a:t>j’ </a:t>
            </a:r>
            <a:r>
              <a:rPr lang="en-GB" sz="1600" b="1" dirty="0" err="1">
                <a:latin typeface="Century Gothic" panose="020B0502020202020204" pitchFamily="34" charset="0"/>
              </a:rPr>
              <a:t>ai</a:t>
            </a:r>
            <a:r>
              <a:rPr lang="en-GB" sz="1600" b="1" dirty="0">
                <a:latin typeface="Century Gothic" panose="020B0502020202020204" pitchFamily="34" charset="0"/>
              </a:rPr>
              <a:t> </a:t>
            </a:r>
            <a:r>
              <a:rPr lang="en-GB" sz="1600" dirty="0">
                <a:latin typeface="Century Gothic" panose="020B0502020202020204" pitchFamily="34" charset="0"/>
              </a:rPr>
              <a:t>		I have</a:t>
            </a:r>
            <a:br>
              <a:rPr lang="en-GB" sz="1600" dirty="0">
                <a:latin typeface="Century Gothic" panose="020B0502020202020204" pitchFamily="34" charset="0"/>
              </a:rPr>
            </a:br>
            <a:r>
              <a:rPr lang="en-GB" sz="1600" dirty="0" err="1">
                <a:latin typeface="Century Gothic" panose="020B0502020202020204" pitchFamily="34" charset="0"/>
              </a:rPr>
              <a:t>tu</a:t>
            </a:r>
            <a:r>
              <a:rPr lang="en-GB" sz="1600" dirty="0">
                <a:latin typeface="Century Gothic" panose="020B0502020202020204" pitchFamily="34" charset="0"/>
              </a:rPr>
              <a:t> </a:t>
            </a:r>
            <a:r>
              <a:rPr lang="en-GB" sz="1600" b="1" dirty="0">
                <a:latin typeface="Century Gothic" panose="020B0502020202020204" pitchFamily="34" charset="0"/>
              </a:rPr>
              <a:t>a</a:t>
            </a:r>
            <a:r>
              <a:rPr lang="en-GB" sz="1600" b="1" u="sng" dirty="0">
                <a:latin typeface="Century Gothic" panose="020B0502020202020204" pitchFamily="34" charset="0"/>
              </a:rPr>
              <a:t>s</a:t>
            </a:r>
            <a:r>
              <a:rPr lang="en-GB" sz="1600" b="1" dirty="0">
                <a:latin typeface="Century Gothic" panose="020B0502020202020204" pitchFamily="34" charset="0"/>
              </a:rPr>
              <a:t>		</a:t>
            </a:r>
            <a:r>
              <a:rPr lang="en-GB" sz="1600" u="sng" dirty="0">
                <a:latin typeface="Century Gothic" panose="020B0502020202020204" pitchFamily="34" charset="0"/>
              </a:rPr>
              <a:t>you have</a:t>
            </a:r>
          </a:p>
          <a:p>
            <a:pPr>
              <a:lnSpc>
                <a:spcPct val="150000"/>
              </a:lnSpc>
            </a:pPr>
            <a:r>
              <a:rPr lang="en-GB" sz="1600" dirty="0" err="1">
                <a:latin typeface="Century Gothic" panose="020B0502020202020204" pitchFamily="34" charset="0"/>
              </a:rPr>
              <a:t>il</a:t>
            </a:r>
            <a:r>
              <a:rPr lang="en-GB" sz="1600" dirty="0">
                <a:latin typeface="Century Gothic" panose="020B0502020202020204" pitchFamily="34" charset="0"/>
              </a:rPr>
              <a:t> </a:t>
            </a:r>
            <a:r>
              <a:rPr lang="en-GB" sz="1600" b="1" dirty="0">
                <a:latin typeface="Century Gothic" panose="020B0502020202020204" pitchFamily="34" charset="0"/>
              </a:rPr>
              <a:t>a		</a:t>
            </a:r>
            <a:r>
              <a:rPr lang="en-GB" sz="1600" dirty="0">
                <a:latin typeface="Century Gothic" panose="020B0502020202020204" pitchFamily="34" charset="0"/>
              </a:rPr>
              <a:t>he has</a:t>
            </a:r>
          </a:p>
          <a:p>
            <a:pPr>
              <a:lnSpc>
                <a:spcPct val="150000"/>
              </a:lnSpc>
            </a:pPr>
            <a:r>
              <a:rPr lang="en-GB" sz="1600" dirty="0" err="1">
                <a:latin typeface="Century Gothic" panose="020B0502020202020204" pitchFamily="34" charset="0"/>
              </a:rPr>
              <a:t>elle</a:t>
            </a:r>
            <a:r>
              <a:rPr lang="en-GB" sz="1600" dirty="0">
                <a:latin typeface="Century Gothic" panose="020B0502020202020204" pitchFamily="34" charset="0"/>
              </a:rPr>
              <a:t> </a:t>
            </a:r>
            <a:r>
              <a:rPr lang="en-GB" sz="1600" b="1" dirty="0">
                <a:latin typeface="Century Gothic" panose="020B0502020202020204" pitchFamily="34" charset="0"/>
              </a:rPr>
              <a:t>a	</a:t>
            </a:r>
            <a:r>
              <a:rPr lang="en-GB" sz="1600" dirty="0">
                <a:latin typeface="Century Gothic" panose="020B0502020202020204" pitchFamily="34" charset="0"/>
              </a:rPr>
              <a:t>	she has</a:t>
            </a:r>
          </a:p>
        </p:txBody>
      </p:sp>
      <p:sp>
        <p:nvSpPr>
          <p:cNvPr id="8" name="Oval Callout 7">
            <a:extLst>
              <a:ext uri="{FF2B5EF4-FFF2-40B4-BE49-F238E27FC236}">
                <a16:creationId xmlns:a16="http://schemas.microsoft.com/office/drawing/2014/main" id="{E6AA4D38-86BF-CB41-9BC5-33CB20CF11B2}"/>
              </a:ext>
            </a:extLst>
          </p:cNvPr>
          <p:cNvSpPr/>
          <p:nvPr/>
        </p:nvSpPr>
        <p:spPr>
          <a:xfrm>
            <a:off x="109747" y="1388222"/>
            <a:ext cx="2262055" cy="1264157"/>
          </a:xfrm>
          <a:prstGeom prst="wedgeEllipseCallout">
            <a:avLst>
              <a:gd name="adj1" fmla="val 60331"/>
              <a:gd name="adj2" fmla="val 6454"/>
            </a:avLst>
          </a:prstGeom>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Do not say the final ‘</a:t>
            </a:r>
            <a:r>
              <a:rPr lang="en-US" sz="1600" b="1" dirty="0">
                <a:solidFill>
                  <a:schemeClr val="tx1"/>
                </a:solidFill>
                <a:latin typeface="Century Gothic" panose="020B0502020202020204" pitchFamily="34" charset="0"/>
              </a:rPr>
              <a:t>s</a:t>
            </a:r>
            <a:r>
              <a:rPr lang="en-US" sz="1600" dirty="0">
                <a:solidFill>
                  <a:schemeClr val="tx1"/>
                </a:solidFill>
                <a:latin typeface="Century Gothic" panose="020B0502020202020204" pitchFamily="34" charset="0"/>
              </a:rPr>
              <a:t>’ </a:t>
            </a:r>
            <a:r>
              <a:rPr lang="en-US" sz="1600" dirty="0">
                <a:solidFill>
                  <a:schemeClr val="tx1"/>
                </a:solidFill>
                <a:latin typeface="Century Gothic" panose="020B0502020202020204" pitchFamily="34" charset="0"/>
                <a:sym typeface="Wingdings" panose="05000000000000000000" pitchFamily="2" charset="2"/>
              </a:rPr>
              <a:t></a:t>
            </a:r>
            <a:endParaRPr lang="en-US" sz="1600" dirty="0">
              <a:solidFill>
                <a:schemeClr val="tx1"/>
              </a:solidFill>
              <a:latin typeface="Century Gothic" panose="020B0502020202020204" pitchFamily="34" charset="0"/>
            </a:endParaRPr>
          </a:p>
          <a:p>
            <a:pPr algn="ctr"/>
            <a:r>
              <a:rPr lang="en-US" sz="1600" dirty="0">
                <a:solidFill>
                  <a:schemeClr val="tx1"/>
                </a:solidFill>
                <a:latin typeface="Century Gothic" panose="020B0502020202020204" pitchFamily="34" charset="0"/>
              </a:rPr>
              <a:t>SILENT FINAL CONSONANT</a:t>
            </a:r>
          </a:p>
        </p:txBody>
      </p:sp>
      <p:sp>
        <p:nvSpPr>
          <p:cNvPr id="9" name="TextBox 8"/>
          <p:cNvSpPr txBox="1"/>
          <p:nvPr/>
        </p:nvSpPr>
        <p:spPr>
          <a:xfrm>
            <a:off x="420549" y="3320990"/>
            <a:ext cx="5710200" cy="830997"/>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GB" sz="1600" dirty="0">
                <a:latin typeface="Century Gothic" panose="020B0502020202020204" pitchFamily="34" charset="0"/>
              </a:rPr>
              <a:t>J’ </a:t>
            </a:r>
            <a:r>
              <a:rPr lang="en-GB" sz="1600" b="1" dirty="0" err="1">
                <a:latin typeface="Century Gothic" panose="020B0502020202020204" pitchFamily="34" charset="0"/>
              </a:rPr>
              <a:t>ai</a:t>
            </a:r>
            <a:r>
              <a:rPr lang="en-GB" sz="1600" dirty="0">
                <a:latin typeface="Century Gothic" panose="020B0502020202020204" pitchFamily="34" charset="0"/>
              </a:rPr>
              <a:t> un chien.	</a:t>
            </a:r>
            <a:r>
              <a:rPr lang="en-GB" sz="1600" i="1" dirty="0">
                <a:latin typeface="Century Gothic" panose="020B0502020202020204" pitchFamily="34" charset="0"/>
              </a:rPr>
              <a:t> I have a dog.</a:t>
            </a:r>
          </a:p>
          <a:p>
            <a:pPr algn="ctr"/>
            <a:r>
              <a:rPr lang="en-GB" sz="1600" dirty="0">
                <a:latin typeface="Century Gothic" panose="020B0502020202020204" pitchFamily="34" charset="0"/>
              </a:rPr>
              <a:t>Elle </a:t>
            </a:r>
            <a:r>
              <a:rPr lang="en-GB" sz="1600" b="1" dirty="0">
                <a:latin typeface="Century Gothic" panose="020B0502020202020204" pitchFamily="34" charset="0"/>
              </a:rPr>
              <a:t>a</a:t>
            </a:r>
            <a:r>
              <a:rPr lang="en-GB" sz="1600" dirty="0">
                <a:latin typeface="Century Gothic" panose="020B0502020202020204" pitchFamily="34" charset="0"/>
              </a:rPr>
              <a:t> un chien.	</a:t>
            </a:r>
            <a:r>
              <a:rPr lang="en-GB" sz="1600" i="1" dirty="0">
                <a:latin typeface="Century Gothic" panose="020B0502020202020204" pitchFamily="34" charset="0"/>
              </a:rPr>
              <a:t> She has a dog.</a:t>
            </a:r>
          </a:p>
          <a:p>
            <a:pPr algn="ctr"/>
            <a:r>
              <a:rPr lang="en-GB" sz="1600" dirty="0" err="1">
                <a:latin typeface="Century Gothic" panose="020B0502020202020204" pitchFamily="34" charset="0"/>
              </a:rPr>
              <a:t>Tu</a:t>
            </a:r>
            <a:r>
              <a:rPr lang="en-GB" sz="1600" dirty="0">
                <a:latin typeface="Century Gothic" panose="020B0502020202020204" pitchFamily="34" charset="0"/>
              </a:rPr>
              <a:t> </a:t>
            </a:r>
            <a:r>
              <a:rPr lang="en-GB" sz="1600" b="1" dirty="0">
                <a:latin typeface="Century Gothic" panose="020B0502020202020204" pitchFamily="34" charset="0"/>
              </a:rPr>
              <a:t>as</a:t>
            </a:r>
            <a:r>
              <a:rPr lang="en-GB" sz="1600" dirty="0">
                <a:latin typeface="Century Gothic" panose="020B0502020202020204" pitchFamily="34" charset="0"/>
              </a:rPr>
              <a:t> un chien.	 </a:t>
            </a:r>
            <a:r>
              <a:rPr lang="en-GB" sz="1600" b="1" i="1" dirty="0">
                <a:latin typeface="Century Gothic" panose="020B0502020202020204" pitchFamily="34" charset="0"/>
              </a:rPr>
              <a:t>You</a:t>
            </a:r>
            <a:r>
              <a:rPr lang="en-GB" sz="1600" i="1" dirty="0">
                <a:latin typeface="Century Gothic" panose="020B0502020202020204" pitchFamily="34" charset="0"/>
              </a:rPr>
              <a:t> have a dog.</a:t>
            </a:r>
          </a:p>
        </p:txBody>
      </p:sp>
      <p:sp>
        <p:nvSpPr>
          <p:cNvPr id="10" name="Rectangle 9"/>
          <p:cNvSpPr/>
          <p:nvPr/>
        </p:nvSpPr>
        <p:spPr>
          <a:xfrm>
            <a:off x="109747" y="4296597"/>
            <a:ext cx="2005677" cy="369332"/>
          </a:xfrm>
          <a:prstGeom prst="rect">
            <a:avLst/>
          </a:prstGeom>
        </p:spPr>
        <p:txBody>
          <a:bodyPr wrap="none">
            <a:spAutoFit/>
          </a:bodyPr>
          <a:lstStyle/>
          <a:p>
            <a:r>
              <a:rPr lang="en-GB" b="1" dirty="0">
                <a:latin typeface="Century Gothic" panose="020B0502020202020204" pitchFamily="34" charset="0"/>
              </a:rPr>
              <a:t>Using adjectives</a:t>
            </a:r>
            <a:endParaRPr lang="en-GB" b="1" i="1" dirty="0">
              <a:latin typeface="Century Gothic" panose="020B0502020202020204" pitchFamily="34" charset="0"/>
            </a:endParaRPr>
          </a:p>
        </p:txBody>
      </p:sp>
      <p:sp>
        <p:nvSpPr>
          <p:cNvPr id="11" name="TextBox 10"/>
          <p:cNvSpPr txBox="1"/>
          <p:nvPr/>
        </p:nvSpPr>
        <p:spPr>
          <a:xfrm>
            <a:off x="143828" y="4671381"/>
            <a:ext cx="4999163" cy="338554"/>
          </a:xfrm>
          <a:prstGeom prst="rect">
            <a:avLst/>
          </a:prstGeom>
          <a:noFill/>
        </p:spPr>
        <p:txBody>
          <a:bodyPr wrap="square" rtlCol="0">
            <a:spAutoFit/>
          </a:bodyPr>
          <a:lstStyle/>
          <a:p>
            <a:r>
              <a:rPr lang="en-GB" sz="1600" dirty="0">
                <a:latin typeface="Century Gothic" panose="020B0502020202020204" pitchFamily="34" charset="0"/>
              </a:rPr>
              <a:t>Many adjectives </a:t>
            </a:r>
            <a:r>
              <a:rPr lang="en-GB" sz="1600" b="1" dirty="0">
                <a:latin typeface="Century Gothic" panose="020B0502020202020204" pitchFamily="34" charset="0"/>
              </a:rPr>
              <a:t>come after</a:t>
            </a:r>
            <a:r>
              <a:rPr lang="en-GB" sz="1600" dirty="0">
                <a:latin typeface="Century Gothic" panose="020B0502020202020204" pitchFamily="34" charset="0"/>
              </a:rPr>
              <a:t> the noun:</a:t>
            </a:r>
          </a:p>
        </p:txBody>
      </p:sp>
      <p:sp>
        <p:nvSpPr>
          <p:cNvPr id="12" name="TextBox 11"/>
          <p:cNvSpPr txBox="1"/>
          <p:nvPr/>
        </p:nvSpPr>
        <p:spPr>
          <a:xfrm>
            <a:off x="165312" y="5049198"/>
            <a:ext cx="6527375" cy="1323439"/>
          </a:xfrm>
          <a:prstGeom prst="rect">
            <a:avLst/>
          </a:prstGeom>
          <a:noFill/>
        </p:spPr>
        <p:txBody>
          <a:bodyPr wrap="square" rtlCol="0">
            <a:spAutoFit/>
          </a:bodyPr>
          <a:lstStyle/>
          <a:p>
            <a:r>
              <a:rPr lang="en-GB" sz="1600" dirty="0">
                <a:latin typeface="Century Gothic" panose="020B0502020202020204" pitchFamily="34" charset="0"/>
              </a:rPr>
              <a:t>un </a:t>
            </a:r>
            <a:r>
              <a:rPr lang="en-GB" sz="1600" dirty="0" err="1">
                <a:latin typeface="Century Gothic" panose="020B0502020202020204" pitchFamily="34" charset="0"/>
              </a:rPr>
              <a:t>ordinateur</a:t>
            </a:r>
            <a:r>
              <a:rPr lang="en-GB" sz="1600" dirty="0">
                <a:latin typeface="Century Gothic" panose="020B0502020202020204" pitchFamily="34" charset="0"/>
              </a:rPr>
              <a:t> </a:t>
            </a:r>
            <a:r>
              <a:rPr lang="en-GB" sz="1600" b="1" dirty="0">
                <a:latin typeface="Century Gothic" panose="020B0502020202020204" pitchFamily="34" charset="0"/>
              </a:rPr>
              <a:t>modern</a:t>
            </a:r>
            <a:r>
              <a:rPr lang="en-GB" sz="1600" dirty="0">
                <a:latin typeface="Century Gothic" panose="020B0502020202020204" pitchFamily="34" charset="0"/>
              </a:rPr>
              <a:t>		a </a:t>
            </a:r>
            <a:r>
              <a:rPr lang="en-GB" sz="1600" b="1" dirty="0">
                <a:latin typeface="Century Gothic" panose="020B0502020202020204" pitchFamily="34" charset="0"/>
              </a:rPr>
              <a:t>modern </a:t>
            </a:r>
            <a:r>
              <a:rPr lang="en-GB" sz="1600" dirty="0">
                <a:latin typeface="Century Gothic" panose="020B0502020202020204" pitchFamily="34" charset="0"/>
              </a:rPr>
              <a:t>computer</a:t>
            </a:r>
          </a:p>
          <a:p>
            <a:endParaRPr lang="en-GB" sz="1600" dirty="0">
              <a:latin typeface="Century Gothic" panose="020B0502020202020204" pitchFamily="34" charset="0"/>
            </a:endParaRPr>
          </a:p>
          <a:p>
            <a:r>
              <a:rPr lang="en-GB" sz="1600" dirty="0">
                <a:latin typeface="Century Gothic" panose="020B0502020202020204" pitchFamily="34" charset="0"/>
              </a:rPr>
              <a:t>un </a:t>
            </a:r>
            <a:r>
              <a:rPr lang="en-GB" sz="1600" dirty="0" err="1">
                <a:latin typeface="Century Gothic" panose="020B0502020202020204" pitchFamily="34" charset="0"/>
              </a:rPr>
              <a:t>vélo</a:t>
            </a:r>
            <a:r>
              <a:rPr lang="en-GB" sz="1600" dirty="0">
                <a:latin typeface="Century Gothic" panose="020B0502020202020204" pitchFamily="34" charset="0"/>
              </a:rPr>
              <a:t> </a:t>
            </a:r>
            <a:r>
              <a:rPr lang="en-GB" sz="1600" b="1" dirty="0" err="1">
                <a:latin typeface="Century Gothic" panose="020B0502020202020204" pitchFamily="34" charset="0"/>
              </a:rPr>
              <a:t>cher</a:t>
            </a:r>
            <a:r>
              <a:rPr lang="en-GB" sz="1600" dirty="0">
                <a:latin typeface="Century Gothic" panose="020B0502020202020204" pitchFamily="34" charset="0"/>
              </a:rPr>
              <a:t> 			an </a:t>
            </a:r>
            <a:r>
              <a:rPr lang="en-GB" sz="1600" b="1" dirty="0">
                <a:latin typeface="Century Gothic" panose="020B0502020202020204" pitchFamily="34" charset="0"/>
              </a:rPr>
              <a:t>expensive</a:t>
            </a:r>
            <a:r>
              <a:rPr lang="en-GB" sz="1600" dirty="0">
                <a:latin typeface="Century Gothic" panose="020B0502020202020204" pitchFamily="34" charset="0"/>
              </a:rPr>
              <a:t> bike</a:t>
            </a:r>
          </a:p>
          <a:p>
            <a:endParaRPr lang="en-GB" sz="1600" dirty="0">
              <a:latin typeface="Century Gothic" panose="020B0502020202020204" pitchFamily="34" charset="0"/>
            </a:endParaRPr>
          </a:p>
          <a:p>
            <a:r>
              <a:rPr lang="en-GB" sz="1600" dirty="0" err="1">
                <a:latin typeface="Century Gothic" panose="020B0502020202020204" pitchFamily="34" charset="0"/>
              </a:rPr>
              <a:t>une</a:t>
            </a:r>
            <a:r>
              <a:rPr lang="en-GB" sz="1600" dirty="0">
                <a:latin typeface="Century Gothic" panose="020B0502020202020204" pitchFamily="34" charset="0"/>
              </a:rPr>
              <a:t> </a:t>
            </a:r>
            <a:r>
              <a:rPr lang="en-GB" sz="1600" dirty="0" err="1">
                <a:latin typeface="Century Gothic" panose="020B0502020202020204" pitchFamily="34" charset="0"/>
              </a:rPr>
              <a:t>voiture</a:t>
            </a:r>
            <a:r>
              <a:rPr lang="en-GB" sz="1600" dirty="0">
                <a:latin typeface="Century Gothic" panose="020B0502020202020204" pitchFamily="34" charset="0"/>
              </a:rPr>
              <a:t> </a:t>
            </a:r>
            <a:r>
              <a:rPr lang="en-GB" sz="1600" b="1" dirty="0" err="1">
                <a:latin typeface="Century Gothic" panose="020B0502020202020204" pitchFamily="34" charset="0"/>
              </a:rPr>
              <a:t>rapide</a:t>
            </a:r>
            <a:r>
              <a:rPr lang="en-GB" sz="1600" dirty="0">
                <a:latin typeface="Century Gothic" panose="020B0502020202020204" pitchFamily="34" charset="0"/>
              </a:rPr>
              <a:t>			a </a:t>
            </a:r>
            <a:r>
              <a:rPr lang="en-GB" sz="1600" b="1" dirty="0">
                <a:latin typeface="Century Gothic" panose="020B0502020202020204" pitchFamily="34" charset="0"/>
              </a:rPr>
              <a:t>fast</a:t>
            </a:r>
            <a:r>
              <a:rPr lang="en-GB" sz="1600" dirty="0">
                <a:latin typeface="Century Gothic" panose="020B0502020202020204" pitchFamily="34" charset="0"/>
              </a:rPr>
              <a:t> car</a:t>
            </a:r>
          </a:p>
        </p:txBody>
      </p:sp>
      <p:sp>
        <p:nvSpPr>
          <p:cNvPr id="13" name="Oval Callout 12">
            <a:extLst>
              <a:ext uri="{FF2B5EF4-FFF2-40B4-BE49-F238E27FC236}">
                <a16:creationId xmlns:a16="http://schemas.microsoft.com/office/drawing/2014/main" id="{06F42349-8830-1A4F-B571-1EB136DC4218}"/>
              </a:ext>
            </a:extLst>
          </p:cNvPr>
          <p:cNvSpPr/>
          <p:nvPr/>
        </p:nvSpPr>
        <p:spPr>
          <a:xfrm>
            <a:off x="4923493" y="3827277"/>
            <a:ext cx="1878140" cy="1228300"/>
          </a:xfrm>
          <a:prstGeom prst="wedgeEllipseCallout">
            <a:avLst>
              <a:gd name="adj1" fmla="val -34761"/>
              <a:gd name="adj2" fmla="val 53865"/>
            </a:avLst>
          </a:prstGeom>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500" dirty="0">
                <a:solidFill>
                  <a:schemeClr val="tx1"/>
                </a:solidFill>
                <a:latin typeface="Century Gothic" panose="020B0502020202020204" pitchFamily="34" charset="0"/>
              </a:rPr>
              <a:t>In English, the adjective comes </a:t>
            </a:r>
            <a:r>
              <a:rPr lang="en-US" sz="1500" i="1" dirty="0">
                <a:solidFill>
                  <a:schemeClr val="tx1"/>
                </a:solidFill>
                <a:latin typeface="Century Gothic" panose="020B0502020202020204" pitchFamily="34" charset="0"/>
              </a:rPr>
              <a:t>before </a:t>
            </a:r>
            <a:r>
              <a:rPr lang="en-US" sz="1500" dirty="0">
                <a:solidFill>
                  <a:schemeClr val="tx1"/>
                </a:solidFill>
                <a:latin typeface="Century Gothic" panose="020B0502020202020204" pitchFamily="34" charset="0"/>
              </a:rPr>
              <a:t>the noun.</a:t>
            </a:r>
          </a:p>
        </p:txBody>
      </p:sp>
      <p:sp>
        <p:nvSpPr>
          <p:cNvPr id="14" name="TextBox 13"/>
          <p:cNvSpPr txBox="1"/>
          <p:nvPr/>
        </p:nvSpPr>
        <p:spPr>
          <a:xfrm>
            <a:off x="157537" y="6401579"/>
            <a:ext cx="6803629" cy="584775"/>
          </a:xfrm>
          <a:prstGeom prst="rect">
            <a:avLst/>
          </a:prstGeom>
          <a:noFill/>
        </p:spPr>
        <p:txBody>
          <a:bodyPr wrap="square" rtlCol="0">
            <a:spAutoFit/>
          </a:bodyPr>
          <a:lstStyle/>
          <a:p>
            <a:r>
              <a:rPr lang="en-GB" sz="1600" b="1" i="1" dirty="0">
                <a:latin typeface="Century Gothic" panose="020B0502020202020204" pitchFamily="34" charset="0"/>
              </a:rPr>
              <a:t>Note: </a:t>
            </a:r>
            <a:r>
              <a:rPr lang="en-GB" sz="1600" dirty="0">
                <a:latin typeface="Century Gothic" panose="020B0502020202020204" pitchFamily="34" charset="0"/>
              </a:rPr>
              <a:t>The adjective changes its spelling and sound to match feminine </a:t>
            </a:r>
            <a:r>
              <a:rPr lang="en-GB" sz="1600" i="1" dirty="0">
                <a:latin typeface="Century Gothic" panose="020B0502020202020204" pitchFamily="34" charset="0"/>
              </a:rPr>
              <a:t>nouns!</a:t>
            </a:r>
          </a:p>
        </p:txBody>
      </p:sp>
      <p:sp>
        <p:nvSpPr>
          <p:cNvPr id="15" name="TextBox 14"/>
          <p:cNvSpPr txBox="1"/>
          <p:nvPr/>
        </p:nvSpPr>
        <p:spPr>
          <a:xfrm>
            <a:off x="2178996" y="6805022"/>
            <a:ext cx="2524690" cy="338554"/>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GB" sz="1600" b="1" dirty="0" err="1">
                <a:latin typeface="Century Gothic" panose="020B0502020202020204" pitchFamily="34" charset="0"/>
                <a:cs typeface="Calibri" panose="020F0502020204030204" pitchFamily="34" charset="0"/>
              </a:rPr>
              <a:t>cher</a:t>
            </a:r>
            <a:r>
              <a:rPr lang="en-GB" sz="1600" b="1" dirty="0">
                <a:latin typeface="Century Gothic" panose="020B0502020202020204" pitchFamily="34" charset="0"/>
                <a:cs typeface="Calibri" panose="020F0502020204030204" pitchFamily="34" charset="0"/>
              </a:rPr>
              <a:t> → </a:t>
            </a:r>
            <a:r>
              <a:rPr lang="en-GB" sz="1600" b="1" dirty="0" err="1">
                <a:latin typeface="Century Gothic" panose="020B0502020202020204" pitchFamily="34" charset="0"/>
              </a:rPr>
              <a:t>chère</a:t>
            </a:r>
            <a:endParaRPr lang="en-GB" sz="1600" b="1" dirty="0">
              <a:latin typeface="Century Gothic" panose="020B0502020202020204" pitchFamily="34" charset="0"/>
            </a:endParaRPr>
          </a:p>
        </p:txBody>
      </p:sp>
      <p:pic>
        <p:nvPicPr>
          <p:cNvPr id="16" name="Picture 15"/>
          <p:cNvPicPr>
            <a:picLocks noChangeAspect="1"/>
          </p:cNvPicPr>
          <p:nvPr/>
        </p:nvPicPr>
        <p:blipFill>
          <a:blip r:embed="rId2"/>
          <a:stretch>
            <a:fillRect/>
          </a:stretch>
        </p:blipFill>
        <p:spPr>
          <a:xfrm>
            <a:off x="2468552" y="5254154"/>
            <a:ext cx="1152908" cy="811306"/>
          </a:xfrm>
          <a:prstGeom prst="rect">
            <a:avLst/>
          </a:prstGeom>
        </p:spPr>
      </p:pic>
      <p:pic>
        <p:nvPicPr>
          <p:cNvPr id="17" name="Picture 16"/>
          <p:cNvPicPr>
            <a:picLocks noChangeAspect="1"/>
          </p:cNvPicPr>
          <p:nvPr/>
        </p:nvPicPr>
        <p:blipFill>
          <a:blip r:embed="rId3"/>
          <a:stretch>
            <a:fillRect/>
          </a:stretch>
        </p:blipFill>
        <p:spPr>
          <a:xfrm>
            <a:off x="5657537" y="5873749"/>
            <a:ext cx="946424" cy="630139"/>
          </a:xfrm>
          <a:prstGeom prst="rect">
            <a:avLst/>
          </a:prstGeom>
        </p:spPr>
      </p:pic>
      <p:sp>
        <p:nvSpPr>
          <p:cNvPr id="20"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11</a:t>
            </a:r>
          </a:p>
        </p:txBody>
      </p:sp>
      <p:sp>
        <p:nvSpPr>
          <p:cNvPr id="24" name="TextBox 23">
            <a:extLst>
              <a:ext uri="{FF2B5EF4-FFF2-40B4-BE49-F238E27FC236}">
                <a16:creationId xmlns:a16="http://schemas.microsoft.com/office/drawing/2014/main" id="{1411D7BB-96E2-4440-875A-CE7018BFC846}"/>
              </a:ext>
            </a:extLst>
          </p:cNvPr>
          <p:cNvSpPr txBox="1"/>
          <p:nvPr/>
        </p:nvSpPr>
        <p:spPr>
          <a:xfrm>
            <a:off x="172381" y="7849945"/>
            <a:ext cx="6527375" cy="1077218"/>
          </a:xfrm>
          <a:prstGeom prst="rect">
            <a:avLst/>
          </a:prstGeom>
          <a:noFill/>
        </p:spPr>
        <p:txBody>
          <a:bodyPr wrap="square" rtlCol="0">
            <a:spAutoFit/>
          </a:bodyPr>
          <a:lstStyle/>
          <a:p>
            <a:r>
              <a:rPr lang="en-GB" sz="1600" dirty="0">
                <a:latin typeface="Century Gothic" panose="020B0502020202020204" pitchFamily="34" charset="0"/>
              </a:rPr>
              <a:t>Normally, the </a:t>
            </a:r>
            <a:r>
              <a:rPr lang="en-GB" sz="1600" b="1" dirty="0">
                <a:latin typeface="Century Gothic" panose="020B0502020202020204" pitchFamily="34" charset="0"/>
              </a:rPr>
              <a:t>–t </a:t>
            </a:r>
            <a:r>
              <a:rPr lang="en-GB" sz="1600" dirty="0">
                <a:latin typeface="Century Gothic" panose="020B0502020202020204" pitchFamily="34" charset="0"/>
              </a:rPr>
              <a:t>in </a:t>
            </a:r>
            <a:r>
              <a:rPr lang="en-GB" sz="1600" i="1" dirty="0" err="1">
                <a:latin typeface="Century Gothic" panose="020B0502020202020204" pitchFamily="34" charset="0"/>
              </a:rPr>
              <a:t>c’es</a:t>
            </a:r>
            <a:r>
              <a:rPr lang="en-GB" sz="1600" b="1" i="1" dirty="0" err="1">
                <a:latin typeface="Century Gothic" panose="020B0502020202020204" pitchFamily="34" charset="0"/>
              </a:rPr>
              <a:t>t</a:t>
            </a:r>
            <a:r>
              <a:rPr lang="en-GB" sz="1600" i="1" dirty="0">
                <a:latin typeface="Century Gothic" panose="020B0502020202020204" pitchFamily="34" charset="0"/>
              </a:rPr>
              <a:t> </a:t>
            </a:r>
            <a:r>
              <a:rPr lang="en-GB" sz="1600" dirty="0">
                <a:latin typeface="Century Gothic" panose="020B0502020202020204" pitchFamily="34" charset="0"/>
              </a:rPr>
              <a:t>is a Silent Final Consonant (SFC).</a:t>
            </a:r>
          </a:p>
          <a:p>
            <a:r>
              <a:rPr lang="en-GB" sz="1600" i="1" dirty="0" err="1">
                <a:latin typeface="Century Gothic" panose="020B0502020202020204" pitchFamily="34" charset="0"/>
              </a:rPr>
              <a:t>C’es</a:t>
            </a:r>
            <a:r>
              <a:rPr lang="en-GB" sz="1600" b="1" i="1" dirty="0" err="1">
                <a:latin typeface="Century Gothic" panose="020B0502020202020204" pitchFamily="34" charset="0"/>
              </a:rPr>
              <a:t>t</a:t>
            </a:r>
            <a:r>
              <a:rPr lang="en-GB" sz="1600" i="1" dirty="0">
                <a:latin typeface="Century Gothic" panose="020B0502020202020204" pitchFamily="34" charset="0"/>
              </a:rPr>
              <a:t> bon !	 </a:t>
            </a:r>
            <a:r>
              <a:rPr lang="en-GB" sz="1600" i="1" dirty="0" err="1">
                <a:latin typeface="Century Gothic" panose="020B0502020202020204" pitchFamily="34" charset="0"/>
              </a:rPr>
              <a:t>C’es</a:t>
            </a:r>
            <a:r>
              <a:rPr lang="en-GB" sz="1600" b="1" i="1" dirty="0" err="1">
                <a:latin typeface="Century Gothic" panose="020B0502020202020204" pitchFamily="34" charset="0"/>
              </a:rPr>
              <a:t>t</a:t>
            </a:r>
            <a:r>
              <a:rPr lang="en-GB" sz="1600" i="1" dirty="0">
                <a:latin typeface="Century Gothic" panose="020B0502020202020204" pitchFamily="34" charset="0"/>
              </a:rPr>
              <a:t> triste !</a:t>
            </a:r>
          </a:p>
          <a:p>
            <a:r>
              <a:rPr lang="en-GB" sz="1600" dirty="0">
                <a:latin typeface="Century Gothic" panose="020B0502020202020204" pitchFamily="34" charset="0"/>
              </a:rPr>
              <a:t>Before a vowel, the </a:t>
            </a:r>
            <a:r>
              <a:rPr lang="en-GB" sz="1600" b="1" dirty="0">
                <a:latin typeface="Century Gothic" panose="020B0502020202020204" pitchFamily="34" charset="0"/>
              </a:rPr>
              <a:t>–t</a:t>
            </a:r>
            <a:r>
              <a:rPr lang="en-GB" sz="1600" dirty="0">
                <a:latin typeface="Century Gothic" panose="020B0502020202020204" pitchFamily="34" charset="0"/>
              </a:rPr>
              <a:t> is pronounced. This is called </a:t>
            </a:r>
            <a:r>
              <a:rPr lang="en-GB" sz="1600" b="1" dirty="0">
                <a:latin typeface="Century Gothic" panose="020B0502020202020204" pitchFamily="34" charset="0"/>
              </a:rPr>
              <a:t>liaison.</a:t>
            </a:r>
          </a:p>
          <a:p>
            <a:r>
              <a:rPr lang="en-GB" sz="1600" i="1" dirty="0" err="1">
                <a:latin typeface="Century Gothic" panose="020B0502020202020204" pitchFamily="34" charset="0"/>
              </a:rPr>
              <a:t>C’es</a:t>
            </a:r>
            <a:r>
              <a:rPr lang="en-GB" sz="1600" b="1" i="1" dirty="0" err="1">
                <a:latin typeface="Century Gothic" panose="020B0502020202020204" pitchFamily="34" charset="0"/>
              </a:rPr>
              <a:t>t</a:t>
            </a:r>
            <a:r>
              <a:rPr lang="en-GB" sz="1600" i="1" dirty="0">
                <a:latin typeface="Century Gothic" panose="020B0502020202020204" pitchFamily="34" charset="0"/>
              </a:rPr>
              <a:t> </a:t>
            </a:r>
            <a:r>
              <a:rPr lang="en-GB" sz="1600" b="1" i="1" dirty="0">
                <a:latin typeface="Century Gothic" panose="020B0502020202020204" pitchFamily="34" charset="0"/>
              </a:rPr>
              <a:t>u</a:t>
            </a:r>
            <a:r>
              <a:rPr lang="en-GB" sz="1600" i="1" dirty="0">
                <a:latin typeface="Century Gothic" panose="020B0502020202020204" pitchFamily="34" charset="0"/>
              </a:rPr>
              <a:t>n </a:t>
            </a:r>
            <a:r>
              <a:rPr lang="en-GB" sz="1600" dirty="0" err="1">
                <a:latin typeface="Century Gothic" panose="020B0502020202020204" pitchFamily="34" charset="0"/>
              </a:rPr>
              <a:t>vélo</a:t>
            </a:r>
            <a:r>
              <a:rPr lang="en-GB" sz="1600" dirty="0">
                <a:latin typeface="Century Gothic" panose="020B0502020202020204" pitchFamily="34" charset="0"/>
              </a:rPr>
              <a:t> </a:t>
            </a:r>
            <a:r>
              <a:rPr lang="en-GB" sz="1600" dirty="0" err="1">
                <a:latin typeface="Century Gothic" panose="020B0502020202020204" pitchFamily="34" charset="0"/>
              </a:rPr>
              <a:t>cher</a:t>
            </a:r>
            <a:r>
              <a:rPr lang="en-GB" sz="1600" dirty="0">
                <a:latin typeface="Century Gothic" panose="020B0502020202020204" pitchFamily="34" charset="0"/>
              </a:rPr>
              <a:t> </a:t>
            </a:r>
            <a:r>
              <a:rPr lang="en-GB" sz="1600" i="1" dirty="0">
                <a:latin typeface="Century Gothic" panose="020B0502020202020204" pitchFamily="34" charset="0"/>
              </a:rPr>
              <a:t>!	</a:t>
            </a:r>
            <a:r>
              <a:rPr lang="en-GB" sz="1600" i="1" dirty="0" err="1">
                <a:latin typeface="Century Gothic" panose="020B0502020202020204" pitchFamily="34" charset="0"/>
              </a:rPr>
              <a:t>C’es</a:t>
            </a:r>
            <a:r>
              <a:rPr lang="en-GB" sz="1600" b="1" i="1" dirty="0" err="1">
                <a:latin typeface="Century Gothic" panose="020B0502020202020204" pitchFamily="34" charset="0"/>
              </a:rPr>
              <a:t>t</a:t>
            </a:r>
            <a:r>
              <a:rPr lang="en-GB" sz="1600" i="1" dirty="0">
                <a:latin typeface="Century Gothic" panose="020B0502020202020204" pitchFamily="34" charset="0"/>
              </a:rPr>
              <a:t> </a:t>
            </a:r>
            <a:r>
              <a:rPr lang="en-GB" sz="1600" b="1" i="1" dirty="0" err="1">
                <a:latin typeface="Century Gothic" panose="020B0502020202020204" pitchFamily="34" charset="0"/>
              </a:rPr>
              <a:t>u</a:t>
            </a:r>
            <a:r>
              <a:rPr lang="en-GB" sz="1600" i="1" dirty="0" err="1">
                <a:latin typeface="Century Gothic" panose="020B0502020202020204" pitchFamily="34" charset="0"/>
              </a:rPr>
              <a:t>ne</a:t>
            </a:r>
            <a:r>
              <a:rPr lang="en-GB" sz="1600" i="1" dirty="0">
                <a:latin typeface="Century Gothic" panose="020B0502020202020204" pitchFamily="34" charset="0"/>
              </a:rPr>
              <a:t> </a:t>
            </a:r>
            <a:r>
              <a:rPr lang="en-GB" sz="1600" dirty="0">
                <a:latin typeface="Century Gothic" panose="020B0502020202020204" pitchFamily="34" charset="0"/>
              </a:rPr>
              <a:t>voiture </a:t>
            </a:r>
            <a:r>
              <a:rPr lang="en-GB" sz="1600" dirty="0" err="1">
                <a:latin typeface="Century Gothic" panose="020B0502020202020204" pitchFamily="34" charset="0"/>
              </a:rPr>
              <a:t>rapide</a:t>
            </a:r>
            <a:r>
              <a:rPr lang="en-GB" sz="1600" dirty="0">
                <a:latin typeface="Century Gothic" panose="020B0502020202020204" pitchFamily="34" charset="0"/>
              </a:rPr>
              <a:t> </a:t>
            </a:r>
            <a:r>
              <a:rPr lang="en-GB" sz="1600" i="1" dirty="0">
                <a:latin typeface="Century Gothic" panose="020B0502020202020204" pitchFamily="34" charset="0"/>
              </a:rPr>
              <a:t>!</a:t>
            </a:r>
          </a:p>
        </p:txBody>
      </p:sp>
      <p:sp>
        <p:nvSpPr>
          <p:cNvPr id="26" name="Arc 25">
            <a:extLst>
              <a:ext uri="{FF2B5EF4-FFF2-40B4-BE49-F238E27FC236}">
                <a16:creationId xmlns:a16="http://schemas.microsoft.com/office/drawing/2014/main" id="{0C0FD5E5-FE84-4417-86C7-F4C0787FE5A9}"/>
              </a:ext>
            </a:extLst>
          </p:cNvPr>
          <p:cNvSpPr/>
          <p:nvPr/>
        </p:nvSpPr>
        <p:spPr>
          <a:xfrm rot="7890617">
            <a:off x="692890" y="8650392"/>
            <a:ext cx="230136" cy="282895"/>
          </a:xfrm>
          <a:prstGeom prst="arc">
            <a:avLst>
              <a:gd name="adj1" fmla="val 15866211"/>
              <a:gd name="adj2" fmla="val 0"/>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8" name="Picture 2" descr="Quiet Sign Clip Art">
            <a:extLst>
              <a:ext uri="{FF2B5EF4-FFF2-40B4-BE49-F238E27FC236}">
                <a16:creationId xmlns:a16="http://schemas.microsoft.com/office/drawing/2014/main" id="{7CF85C9C-AE1B-4743-A133-AA90A591BA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468" y="7933683"/>
            <a:ext cx="338561" cy="478823"/>
          </a:xfrm>
          <a:prstGeom prst="rect">
            <a:avLst/>
          </a:prstGeom>
          <a:noFill/>
          <a:extLst>
            <a:ext uri="{909E8E84-426E-40DD-AFC4-6F175D3DCCD1}">
              <a14:hiddenFill xmlns:a14="http://schemas.microsoft.com/office/drawing/2010/main">
                <a:solidFill>
                  <a:srgbClr val="FFFFFF"/>
                </a:solidFill>
              </a14:hiddenFill>
            </a:ext>
          </a:extLst>
        </p:spPr>
      </p:pic>
      <p:sp>
        <p:nvSpPr>
          <p:cNvPr id="30" name="Arc 29">
            <a:extLst>
              <a:ext uri="{FF2B5EF4-FFF2-40B4-BE49-F238E27FC236}">
                <a16:creationId xmlns:a16="http://schemas.microsoft.com/office/drawing/2014/main" id="{551FDC4D-0080-4F11-9C48-B2D1F38D1835}"/>
              </a:ext>
            </a:extLst>
          </p:cNvPr>
          <p:cNvSpPr/>
          <p:nvPr/>
        </p:nvSpPr>
        <p:spPr>
          <a:xfrm rot="7890617">
            <a:off x="3444284" y="8650393"/>
            <a:ext cx="230136" cy="282895"/>
          </a:xfrm>
          <a:prstGeom prst="arc">
            <a:avLst>
              <a:gd name="adj1" fmla="val 15866211"/>
              <a:gd name="adj2" fmla="val 0"/>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Rectangle 1">
            <a:extLst>
              <a:ext uri="{FF2B5EF4-FFF2-40B4-BE49-F238E27FC236}">
                <a16:creationId xmlns:a16="http://schemas.microsoft.com/office/drawing/2014/main" id="{5C3CDC03-C320-4467-AF1F-F62795FC3BE8}"/>
              </a:ext>
            </a:extLst>
          </p:cNvPr>
          <p:cNvSpPr/>
          <p:nvPr/>
        </p:nvSpPr>
        <p:spPr>
          <a:xfrm>
            <a:off x="172788" y="7341869"/>
            <a:ext cx="936475" cy="369332"/>
          </a:xfrm>
          <a:prstGeom prst="rect">
            <a:avLst/>
          </a:prstGeom>
        </p:spPr>
        <p:txBody>
          <a:bodyPr wrap="none">
            <a:spAutoFit/>
          </a:bodyPr>
          <a:lstStyle/>
          <a:p>
            <a:r>
              <a:rPr lang="en-GB" b="1" dirty="0">
                <a:latin typeface="Century Gothic" panose="020B0502020202020204" pitchFamily="34" charset="0"/>
              </a:rPr>
              <a:t>Liaison</a:t>
            </a:r>
          </a:p>
        </p:txBody>
      </p:sp>
      <p:sp>
        <p:nvSpPr>
          <p:cNvPr id="21" name="Rectangle 20">
            <a:extLst>
              <a:ext uri="{FF2B5EF4-FFF2-40B4-BE49-F238E27FC236}">
                <a16:creationId xmlns:a16="http://schemas.microsoft.com/office/drawing/2014/main" id="{FB1CF79D-3320-4C50-98C4-12584948FADF}"/>
              </a:ext>
            </a:extLst>
          </p:cNvPr>
          <p:cNvSpPr/>
          <p:nvPr/>
        </p:nvSpPr>
        <p:spPr>
          <a:xfrm>
            <a:off x="4820073" y="7341869"/>
            <a:ext cx="1827161" cy="3915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Prononciation</a:t>
            </a:r>
            <a:endParaRPr lang="en-GB"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026152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Century Gothic" panose="020B0502020202020204" pitchFamily="34" charset="0"/>
              </a:rPr>
              <a:t>Vocabulaire</a:t>
            </a:r>
            <a:r>
              <a:rPr lang="en-GB" dirty="0">
                <a:latin typeface="Century Gothic" panose="020B0502020202020204" pitchFamily="34" charset="0"/>
              </a:rPr>
              <a:t> </a:t>
            </a:r>
          </a:p>
        </p:txBody>
      </p:sp>
      <p:sp>
        <p:nvSpPr>
          <p:cNvPr id="10" name="Rectangle 9">
            <a:extLst>
              <a:ext uri="{FF2B5EF4-FFF2-40B4-BE49-F238E27FC236}">
                <a16:creationId xmlns:a16="http://schemas.microsoft.com/office/drawing/2014/main" id="{62EBD834-1E2D-44FA-960B-D5E01CB2C65F}"/>
              </a:ext>
            </a:extLst>
          </p:cNvPr>
          <p:cNvSpPr/>
          <p:nvPr/>
        </p:nvSpPr>
        <p:spPr>
          <a:xfrm>
            <a:off x="172381" y="107504"/>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b="1" dirty="0">
              <a:latin typeface="Century Gothic" panose="020B0502020202020204" pitchFamily="34" charset="0"/>
            </a:endParaRPr>
          </a:p>
        </p:txBody>
      </p:sp>
      <p:sp>
        <p:nvSpPr>
          <p:cNvPr id="2" name="Title 1">
            <a:extLst>
              <a:ext uri="{FF2B5EF4-FFF2-40B4-BE49-F238E27FC236}">
                <a16:creationId xmlns:a16="http://schemas.microsoft.com/office/drawing/2014/main" id="{77AFA1A8-0237-2648-A1C6-9C51792B8E6E}"/>
              </a:ext>
            </a:extLst>
          </p:cNvPr>
          <p:cNvSpPr>
            <a:spLocks noGrp="1"/>
          </p:cNvSpPr>
          <p:nvPr>
            <p:ph type="title"/>
          </p:nvPr>
        </p:nvSpPr>
        <p:spPr>
          <a:xfrm>
            <a:off x="172381" y="112118"/>
            <a:ext cx="4696779" cy="421263"/>
          </a:xfrm>
        </p:spPr>
        <p:txBody>
          <a:bodyPr/>
          <a:lstStyle/>
          <a:p>
            <a:pPr algn="l"/>
            <a:r>
              <a:rPr lang="en-GB" sz="1800" b="1" dirty="0">
                <a:solidFill>
                  <a:schemeClr val="bg1"/>
                </a:solidFill>
                <a:latin typeface="Century Gothic" panose="020B0502020202020204" pitchFamily="34" charset="0"/>
              </a:rPr>
              <a:t>Describing what people have</a:t>
            </a:r>
            <a:endParaRPr lang="en-US" sz="1800" dirty="0">
              <a:solidFill>
                <a:schemeClr val="bg1"/>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270823715"/>
              </p:ext>
            </p:extLst>
          </p:nvPr>
        </p:nvGraphicFramePr>
        <p:xfrm>
          <a:off x="656080" y="611560"/>
          <a:ext cx="4428204" cy="4049280"/>
        </p:xfrm>
        <a:graphic>
          <a:graphicData uri="http://schemas.openxmlformats.org/drawingml/2006/table">
            <a:tbl>
              <a:tblPr>
                <a:tableStyleId>{5940675A-B579-460E-94D1-54222C63F5DA}</a:tableStyleId>
              </a:tblPr>
              <a:tblGrid>
                <a:gridCol w="2268864">
                  <a:extLst>
                    <a:ext uri="{9D8B030D-6E8A-4147-A177-3AD203B41FA5}">
                      <a16:colId xmlns:a16="http://schemas.microsoft.com/office/drawing/2014/main" val="20000"/>
                    </a:ext>
                  </a:extLst>
                </a:gridCol>
                <a:gridCol w="2159340">
                  <a:extLst>
                    <a:ext uri="{9D8B030D-6E8A-4147-A177-3AD203B41FA5}">
                      <a16:colId xmlns:a16="http://schemas.microsoft.com/office/drawing/2014/main" val="20001"/>
                    </a:ext>
                  </a:extLst>
                </a:gridCol>
              </a:tblGrid>
              <a:tr h="221584">
                <a:tc>
                  <a:txBody>
                    <a:bodyPr/>
                    <a:lstStyle/>
                    <a:p>
                      <a:pPr algn="l" fontAlgn="b"/>
                      <a:r>
                        <a:rPr lang="en-GB" sz="1600" b="0" i="0" u="none" strike="noStrike" dirty="0" err="1">
                          <a:solidFill>
                            <a:srgbClr val="000000"/>
                          </a:solidFill>
                          <a:effectLst/>
                          <a:latin typeface="Century Gothic" panose="020B0502020202020204" pitchFamily="34" charset="0"/>
                        </a:rPr>
                        <a:t>tu</a:t>
                      </a:r>
                      <a:r>
                        <a:rPr lang="en-GB" sz="1600" b="0" i="0" u="none" strike="noStrike" dirty="0">
                          <a:solidFill>
                            <a:srgbClr val="000000"/>
                          </a:solidFill>
                          <a:effectLst/>
                          <a:latin typeface="Century Gothic" panose="020B0502020202020204" pitchFamily="34" charset="0"/>
                        </a:rPr>
                        <a:t> as</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you have</a:t>
                      </a:r>
                    </a:p>
                  </a:txBody>
                  <a:tcPr marL="90000" marR="90000" marT="46800" marB="46800" anchor="b"/>
                </a:tc>
                <a:extLst>
                  <a:ext uri="{0D108BD9-81ED-4DB2-BD59-A6C34878D82A}">
                    <a16:rowId xmlns:a16="http://schemas.microsoft.com/office/drawing/2014/main" val="10000"/>
                  </a:ext>
                </a:extLst>
              </a:tr>
              <a:tr h="221584">
                <a:tc>
                  <a:txBody>
                    <a:bodyPr/>
                    <a:lstStyle/>
                    <a:p>
                      <a:pPr algn="l" fontAlgn="b"/>
                      <a:r>
                        <a:rPr lang="en-GB" sz="1600" b="0" i="0" u="none" strike="noStrike" dirty="0">
                          <a:solidFill>
                            <a:srgbClr val="000000"/>
                          </a:solidFill>
                          <a:effectLst/>
                          <a:latin typeface="Century Gothic" panose="020B0502020202020204" pitchFamily="34" charset="0"/>
                        </a:rPr>
                        <a:t>un livre</a:t>
                      </a:r>
                    </a:p>
                  </a:txBody>
                  <a:tcPr marL="90000" marR="90000" marT="46800" marB="46800" anchor="b"/>
                </a:tc>
                <a:tc>
                  <a:txBody>
                    <a:bodyPr/>
                    <a:lstStyle/>
                    <a:p>
                      <a:r>
                        <a:rPr lang="en-GB" sz="1600" dirty="0">
                          <a:latin typeface="Century Gothic" panose="020B0502020202020204" pitchFamily="34" charset="0"/>
                        </a:rPr>
                        <a:t>a book</a:t>
                      </a:r>
                    </a:p>
                  </a:txBody>
                  <a:tcPr marL="90000" marR="90000" marT="46800" marB="46800" anchor="b"/>
                </a:tc>
                <a:extLst>
                  <a:ext uri="{0D108BD9-81ED-4DB2-BD59-A6C34878D82A}">
                    <a16:rowId xmlns:a16="http://schemas.microsoft.com/office/drawing/2014/main" val="10001"/>
                  </a:ext>
                </a:extLst>
              </a:tr>
              <a:tr h="221584">
                <a:tc>
                  <a:txBody>
                    <a:bodyPr/>
                    <a:lstStyle/>
                    <a:p>
                      <a:pPr algn="l" fontAlgn="b"/>
                      <a:r>
                        <a:rPr lang="en-GB" sz="1600" b="0" i="0" u="none" strike="noStrike" dirty="0">
                          <a:solidFill>
                            <a:srgbClr val="000000"/>
                          </a:solidFill>
                          <a:effectLst/>
                          <a:latin typeface="Century Gothic" panose="020B0502020202020204" pitchFamily="34" charset="0"/>
                        </a:rPr>
                        <a:t>un </a:t>
                      </a:r>
                      <a:r>
                        <a:rPr lang="en-GB" sz="1600" b="0" i="0" u="none" strike="noStrike" dirty="0" err="1">
                          <a:solidFill>
                            <a:srgbClr val="000000"/>
                          </a:solidFill>
                          <a:effectLst/>
                          <a:latin typeface="Century Gothic" panose="020B0502020202020204" pitchFamily="34" charset="0"/>
                        </a:rPr>
                        <a:t>ordinateur</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a computer</a:t>
                      </a:r>
                    </a:p>
                  </a:txBody>
                  <a:tcPr marL="90000" marR="90000" marT="46800" marB="46800" anchor="b"/>
                </a:tc>
                <a:extLst>
                  <a:ext uri="{0D108BD9-81ED-4DB2-BD59-A6C34878D82A}">
                    <a16:rowId xmlns:a16="http://schemas.microsoft.com/office/drawing/2014/main" val="10003"/>
                  </a:ext>
                </a:extLst>
              </a:tr>
              <a:tr h="221584">
                <a:tc>
                  <a:txBody>
                    <a:bodyPr/>
                    <a:lstStyle/>
                    <a:p>
                      <a:pPr algn="l" fontAlgn="b"/>
                      <a:r>
                        <a:rPr lang="en-GB" sz="1600" b="0" i="0" u="none" strike="noStrike" dirty="0">
                          <a:solidFill>
                            <a:srgbClr val="000000"/>
                          </a:solidFill>
                          <a:effectLst/>
                          <a:latin typeface="Century Gothic" panose="020B0502020202020204" pitchFamily="34" charset="0"/>
                        </a:rPr>
                        <a:t>un </a:t>
                      </a:r>
                      <a:r>
                        <a:rPr lang="en-GB" sz="1600" b="0" i="0" u="none" strike="noStrike" dirty="0" err="1">
                          <a:solidFill>
                            <a:srgbClr val="000000"/>
                          </a:solidFill>
                          <a:effectLst/>
                          <a:latin typeface="Century Gothic" panose="020B0502020202020204" pitchFamily="34" charset="0"/>
                        </a:rPr>
                        <a:t>vélo</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a bike, a </a:t>
                      </a:r>
                      <a:r>
                        <a:rPr lang="en-GB" sz="1600" dirty="0" err="1">
                          <a:latin typeface="Century Gothic" panose="020B0502020202020204" pitchFamily="34" charset="0"/>
                        </a:rPr>
                        <a:t>bycicle</a:t>
                      </a:r>
                      <a:endParaRPr lang="en-GB" sz="1600"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10005"/>
                  </a:ext>
                </a:extLst>
              </a:tr>
              <a:tr h="221584">
                <a:tc>
                  <a:txBody>
                    <a:bodyPr/>
                    <a:lstStyle/>
                    <a:p>
                      <a:pPr algn="l" fontAlgn="b"/>
                      <a:r>
                        <a:rPr lang="en-GB" sz="1600" b="0" i="0" u="none" strike="noStrike" dirty="0" err="1">
                          <a:solidFill>
                            <a:srgbClr val="000000"/>
                          </a:solidFill>
                          <a:effectLst/>
                          <a:latin typeface="Century Gothic" panose="020B0502020202020204" pitchFamily="34" charset="0"/>
                        </a:rPr>
                        <a:t>une</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voiture</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a car</a:t>
                      </a:r>
                    </a:p>
                  </a:txBody>
                  <a:tcPr marL="90000" marR="90000" marT="46800" marB="46800" anchor="b"/>
                </a:tc>
                <a:extLst>
                  <a:ext uri="{0D108BD9-81ED-4DB2-BD59-A6C34878D82A}">
                    <a16:rowId xmlns:a16="http://schemas.microsoft.com/office/drawing/2014/main" val="10006"/>
                  </a:ext>
                </a:extLst>
              </a:tr>
              <a:tr h="221584">
                <a:tc>
                  <a:txBody>
                    <a:bodyPr/>
                    <a:lstStyle/>
                    <a:p>
                      <a:pPr algn="l" fontAlgn="b"/>
                      <a:r>
                        <a:rPr lang="en-GB" sz="1600" b="0" i="0" u="none" strike="noStrike" dirty="0" err="1">
                          <a:solidFill>
                            <a:srgbClr val="000000"/>
                          </a:solidFill>
                          <a:effectLst/>
                          <a:latin typeface="Century Gothic" panose="020B0502020202020204" pitchFamily="34" charset="0"/>
                        </a:rPr>
                        <a:t>cher</a:t>
                      </a:r>
                      <a:r>
                        <a:rPr lang="en-GB" sz="1600" b="0" i="0" u="none" strike="noStrike" dirty="0">
                          <a:solidFill>
                            <a:srgbClr val="000000"/>
                          </a:solidFill>
                          <a:effectLst/>
                          <a:latin typeface="Century Gothic" panose="020B0502020202020204" pitchFamily="34" charset="0"/>
                        </a:rPr>
                        <a:t> / </a:t>
                      </a:r>
                      <a:r>
                        <a:rPr lang="en-GB" sz="1600" b="0" i="0" u="none" strike="noStrike" dirty="0" err="1">
                          <a:solidFill>
                            <a:srgbClr val="000000"/>
                          </a:solidFill>
                          <a:effectLst/>
                          <a:latin typeface="Century Gothic" panose="020B0502020202020204" pitchFamily="34" charset="0"/>
                        </a:rPr>
                        <a:t>chère</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expensive (m/f)</a:t>
                      </a:r>
                    </a:p>
                  </a:txBody>
                  <a:tcPr marL="90000" marR="90000" marT="46800" marB="46800" anchor="b"/>
                </a:tc>
                <a:extLst>
                  <a:ext uri="{0D108BD9-81ED-4DB2-BD59-A6C34878D82A}">
                    <a16:rowId xmlns:a16="http://schemas.microsoft.com/office/drawing/2014/main" val="10009"/>
                  </a:ext>
                </a:extLst>
              </a:tr>
              <a:tr h="221584">
                <a:tc>
                  <a:txBody>
                    <a:bodyPr/>
                    <a:lstStyle/>
                    <a:p>
                      <a:pPr algn="l" fontAlgn="b"/>
                      <a:r>
                        <a:rPr lang="en-GB" sz="1600" b="0" i="0" u="none" strike="noStrike" dirty="0" err="1">
                          <a:solidFill>
                            <a:srgbClr val="000000"/>
                          </a:solidFill>
                          <a:effectLst/>
                          <a:latin typeface="Century Gothic" panose="020B0502020202020204" pitchFamily="34" charset="0"/>
                        </a:rPr>
                        <a:t>moderne</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modern</a:t>
                      </a:r>
                    </a:p>
                  </a:txBody>
                  <a:tcPr marL="90000" marR="90000" marT="46800" marB="46800" anchor="b"/>
                </a:tc>
                <a:extLst>
                  <a:ext uri="{0D108BD9-81ED-4DB2-BD59-A6C34878D82A}">
                    <a16:rowId xmlns:a16="http://schemas.microsoft.com/office/drawing/2014/main" val="10010"/>
                  </a:ext>
                </a:extLst>
              </a:tr>
              <a:tr h="221584">
                <a:tc>
                  <a:txBody>
                    <a:bodyPr/>
                    <a:lstStyle/>
                    <a:p>
                      <a:pPr algn="l" fontAlgn="b"/>
                      <a:r>
                        <a:rPr lang="en-GB" sz="1600" b="0" i="0" u="none" strike="noStrike" dirty="0" err="1">
                          <a:solidFill>
                            <a:srgbClr val="000000"/>
                          </a:solidFill>
                          <a:effectLst/>
                          <a:latin typeface="Century Gothic" panose="020B0502020202020204" pitchFamily="34" charset="0"/>
                        </a:rPr>
                        <a:t>rapide</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fast, quick</a:t>
                      </a:r>
                    </a:p>
                  </a:txBody>
                  <a:tcPr marL="90000" marR="90000" marT="46800" marB="46800" anchor="b"/>
                </a:tc>
                <a:extLst>
                  <a:ext uri="{0D108BD9-81ED-4DB2-BD59-A6C34878D82A}">
                    <a16:rowId xmlns:a16="http://schemas.microsoft.com/office/drawing/2014/main" val="10014"/>
                  </a:ext>
                </a:extLst>
              </a:tr>
              <a:tr h="221584">
                <a:tc>
                  <a:txBody>
                    <a:bodyPr/>
                    <a:lstStyle/>
                    <a:p>
                      <a:pPr algn="l" fontAlgn="b"/>
                      <a:r>
                        <a:rPr lang="es-ES" sz="1600" b="0" i="0" u="none" strike="noStrike" dirty="0" err="1">
                          <a:solidFill>
                            <a:srgbClr val="000000"/>
                          </a:solidFill>
                          <a:effectLst/>
                          <a:latin typeface="Century Gothic" panose="020B0502020202020204" pitchFamily="34" charset="0"/>
                        </a:rPr>
                        <a:t>voici</a:t>
                      </a:r>
                      <a:endParaRPr lang="es-ES"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here is</a:t>
                      </a:r>
                    </a:p>
                  </a:txBody>
                  <a:tcPr marL="90000" marR="90000" marT="46800" marB="46800" anchor="b"/>
                </a:tc>
                <a:extLst>
                  <a:ext uri="{0D108BD9-81ED-4DB2-BD59-A6C34878D82A}">
                    <a16:rowId xmlns:a16="http://schemas.microsoft.com/office/drawing/2014/main" val="10015"/>
                  </a:ext>
                </a:extLst>
              </a:tr>
              <a:tr h="221584">
                <a:tc>
                  <a:txBody>
                    <a:bodyPr/>
                    <a:lstStyle/>
                    <a:p>
                      <a:pPr algn="l" fontAlgn="b"/>
                      <a:r>
                        <a:rPr lang="en-GB" sz="1600" b="0" kern="1200" dirty="0" err="1">
                          <a:solidFill>
                            <a:schemeClr val="tx1"/>
                          </a:solidFill>
                          <a:effectLst/>
                          <a:latin typeface="Century Gothic" panose="020B0502020202020204" pitchFamily="34" charset="0"/>
                          <a:ea typeface="+mn-ea"/>
                          <a:cs typeface="+mn-cs"/>
                        </a:rPr>
                        <a:t>oui</a:t>
                      </a:r>
                      <a:endParaRPr lang="es-ES"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yes</a:t>
                      </a:r>
                    </a:p>
                  </a:txBody>
                  <a:tcPr marL="90000" marR="90000" marT="46800" marB="46800" anchor="b"/>
                </a:tc>
                <a:extLst>
                  <a:ext uri="{0D108BD9-81ED-4DB2-BD59-A6C34878D82A}">
                    <a16:rowId xmlns:a16="http://schemas.microsoft.com/office/drawing/2014/main" val="10011"/>
                  </a:ext>
                </a:extLst>
              </a:tr>
              <a:tr h="221584">
                <a:tc>
                  <a:txBody>
                    <a:bodyPr/>
                    <a:lstStyle/>
                    <a:p>
                      <a:pPr algn="l" fontAlgn="b"/>
                      <a:r>
                        <a:rPr lang="en-GB" sz="1600" b="0" i="0" u="none" strike="noStrike" dirty="0">
                          <a:solidFill>
                            <a:srgbClr val="000000"/>
                          </a:solidFill>
                          <a:effectLst/>
                          <a:latin typeface="Century Gothic" panose="020B0502020202020204" pitchFamily="34" charset="0"/>
                        </a:rPr>
                        <a:t>non</a:t>
                      </a:r>
                    </a:p>
                  </a:txBody>
                  <a:tcPr marL="90000" marR="90000" marT="46800" marB="46800" anchor="b"/>
                </a:tc>
                <a:tc>
                  <a:txBody>
                    <a:bodyPr/>
                    <a:lstStyle/>
                    <a:p>
                      <a:r>
                        <a:rPr lang="en-GB" sz="1600" dirty="0">
                          <a:latin typeface="Century Gothic" panose="020B0502020202020204" pitchFamily="34" charset="0"/>
                        </a:rPr>
                        <a:t>no</a:t>
                      </a:r>
                    </a:p>
                  </a:txBody>
                  <a:tcPr marL="90000" marR="90000" marT="46800" marB="46800" anchor="b"/>
                </a:tc>
                <a:extLst>
                  <a:ext uri="{0D108BD9-81ED-4DB2-BD59-A6C34878D82A}">
                    <a16:rowId xmlns:a16="http://schemas.microsoft.com/office/drawing/2014/main" val="10016"/>
                  </a:ext>
                </a:extLst>
              </a:tr>
              <a:tr h="221584">
                <a:tc>
                  <a:txBody>
                    <a:bodyPr/>
                    <a:lstStyle/>
                    <a:p>
                      <a:pPr algn="l" fontAlgn="b"/>
                      <a:r>
                        <a:rPr lang="en-GB" sz="1600" b="0" kern="1200" dirty="0">
                          <a:solidFill>
                            <a:schemeClr val="tx1"/>
                          </a:solidFill>
                          <a:effectLst/>
                          <a:latin typeface="Century Gothic" panose="020B0502020202020204" pitchFamily="34" charset="0"/>
                          <a:ea typeface="+mn-ea"/>
                          <a:cs typeface="+mn-cs"/>
                        </a:rPr>
                        <a:t>comment </a:t>
                      </a:r>
                      <a:r>
                        <a:rPr lang="en-GB" sz="1600" b="0" kern="1200" dirty="0" err="1">
                          <a:solidFill>
                            <a:schemeClr val="tx1"/>
                          </a:solidFill>
                          <a:effectLst/>
                          <a:latin typeface="Century Gothic" panose="020B0502020202020204" pitchFamily="34" charset="0"/>
                          <a:ea typeface="+mn-ea"/>
                          <a:cs typeface="+mn-cs"/>
                        </a:rPr>
                        <a:t>ça</a:t>
                      </a:r>
                      <a:r>
                        <a:rPr lang="en-GB" sz="1600" b="0" kern="1200" dirty="0">
                          <a:solidFill>
                            <a:schemeClr val="tx1"/>
                          </a:solidFill>
                          <a:effectLst/>
                          <a:latin typeface="Century Gothic" panose="020B0502020202020204" pitchFamily="34" charset="0"/>
                          <a:ea typeface="+mn-ea"/>
                          <a:cs typeface="+mn-cs"/>
                        </a:rPr>
                        <a:t> </a:t>
                      </a:r>
                      <a:r>
                        <a:rPr lang="en-GB" sz="1600" b="0" kern="1200" dirty="0" err="1">
                          <a:solidFill>
                            <a:schemeClr val="tx1"/>
                          </a:solidFill>
                          <a:effectLst/>
                          <a:latin typeface="Century Gothic" panose="020B0502020202020204" pitchFamily="34" charset="0"/>
                          <a:ea typeface="+mn-ea"/>
                          <a:cs typeface="+mn-cs"/>
                        </a:rPr>
                        <a:t>s'écrit</a:t>
                      </a:r>
                      <a:r>
                        <a:rPr lang="en-GB" sz="1600" b="0" kern="1200" dirty="0">
                          <a:solidFill>
                            <a:schemeClr val="tx1"/>
                          </a:solidFill>
                          <a:effectLst/>
                          <a:latin typeface="Century Gothic" panose="020B0502020202020204" pitchFamily="34" charset="0"/>
                          <a:ea typeface="+mn-ea"/>
                          <a:cs typeface="+mn-cs"/>
                        </a:rPr>
                        <a:t> ?</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r>
                        <a:rPr lang="en-GB" sz="1600" dirty="0">
                          <a:latin typeface="Century Gothic" panose="020B0502020202020204" pitchFamily="34" charset="0"/>
                        </a:rPr>
                        <a:t>how do you spell it?</a:t>
                      </a:r>
                    </a:p>
                  </a:txBody>
                  <a:tcPr marL="90000" marR="90000" marT="46800" marB="46800" anchor="b"/>
                </a:tc>
                <a:extLst>
                  <a:ext uri="{0D108BD9-81ED-4DB2-BD59-A6C34878D82A}">
                    <a16:rowId xmlns:a16="http://schemas.microsoft.com/office/drawing/2014/main" val="10012"/>
                  </a:ext>
                </a:extLst>
              </a:tr>
            </a:tbl>
          </a:graphicData>
        </a:graphic>
      </p:graphicFrame>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6459" y="870527"/>
            <a:ext cx="930147" cy="90196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3"/>
          <p:cNvSpPr>
            <a:spLocks noChangeArrowheads="1"/>
          </p:cNvSpPr>
          <p:nvPr/>
        </p:nvSpPr>
        <p:spPr bwMode="auto">
          <a:xfrm>
            <a:off x="332656" y="5796136"/>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ounded Rectangular Callout 11"/>
          <p:cNvSpPr/>
          <p:nvPr/>
        </p:nvSpPr>
        <p:spPr>
          <a:xfrm>
            <a:off x="4948280" y="6862665"/>
            <a:ext cx="1872208" cy="478717"/>
          </a:xfrm>
          <a:prstGeom prst="wedgeRoundRectCallout">
            <a:avLst>
              <a:gd name="adj1" fmla="val -17489"/>
              <a:gd name="adj2" fmla="val 103150"/>
              <a:gd name="adj3" fmla="val 16667"/>
            </a:avLst>
          </a:prstGeom>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R - A - P - I - D - E</a:t>
            </a:r>
            <a:endParaRPr lang="en-GB" sz="1600" dirty="0">
              <a:solidFill>
                <a:srgbClr val="000000"/>
              </a:solidFill>
              <a:latin typeface="Century Gothic" panose="020B0502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36070" r="88199" b="33203"/>
          <a:stretch/>
        </p:blipFill>
        <p:spPr>
          <a:xfrm>
            <a:off x="5275388" y="7668358"/>
            <a:ext cx="651232" cy="1332657"/>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36099" t="67681" r="50251"/>
          <a:stretch/>
        </p:blipFill>
        <p:spPr>
          <a:xfrm>
            <a:off x="4500453" y="7668358"/>
            <a:ext cx="700980" cy="1304460"/>
          </a:xfrm>
          <a:prstGeom prst="rect">
            <a:avLst/>
          </a:prstGeom>
        </p:spPr>
      </p:pic>
      <p:graphicFrame>
        <p:nvGraphicFramePr>
          <p:cNvPr id="20" name="Table 19"/>
          <p:cNvGraphicFramePr>
            <a:graphicFrameLocks noGrp="1"/>
          </p:cNvGraphicFramePr>
          <p:nvPr>
            <p:extLst>
              <p:ext uri="{D42A27DB-BD31-4B8C-83A1-F6EECF244321}">
                <p14:modId xmlns:p14="http://schemas.microsoft.com/office/powerpoint/2010/main" val="1765873897"/>
              </p:ext>
            </p:extLst>
          </p:nvPr>
        </p:nvGraphicFramePr>
        <p:xfrm>
          <a:off x="0" y="611560"/>
          <a:ext cx="764103" cy="3352800"/>
        </p:xfrm>
        <a:graphic>
          <a:graphicData uri="http://schemas.openxmlformats.org/drawingml/2006/table">
            <a:tbl>
              <a:tblPr firstRow="1" bandRow="1">
                <a:tableStyleId>{5940675A-B579-460E-94D1-54222C63F5DA}</a:tableStyleId>
              </a:tblPr>
              <a:tblGrid>
                <a:gridCol w="764103">
                  <a:extLst>
                    <a:ext uri="{9D8B030D-6E8A-4147-A177-3AD203B41FA5}">
                      <a16:colId xmlns:a16="http://schemas.microsoft.com/office/drawing/2014/main" val="20000"/>
                    </a:ext>
                  </a:extLst>
                </a:gridCol>
              </a:tblGrid>
              <a:tr h="2745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45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45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745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745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745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745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2745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745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745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bl>
          </a:graphicData>
        </a:graphic>
      </p:graphicFrame>
      <p:sp>
        <p:nvSpPr>
          <p:cNvPr id="15"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12</a:t>
            </a:r>
          </a:p>
        </p:txBody>
      </p:sp>
      <p:sp>
        <p:nvSpPr>
          <p:cNvPr id="18" name="Rounded Rectangle 17"/>
          <p:cNvSpPr/>
          <p:nvPr/>
        </p:nvSpPr>
        <p:spPr>
          <a:xfrm>
            <a:off x="5296550" y="1919195"/>
            <a:ext cx="1260140" cy="64807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1.1.1</a:t>
            </a:r>
          </a:p>
        </p:txBody>
      </p:sp>
      <p:graphicFrame>
        <p:nvGraphicFramePr>
          <p:cNvPr id="21" name="Group 2"/>
          <p:cNvGraphicFramePr>
            <a:graphicFrameLocks noGrp="1"/>
          </p:cNvGraphicFramePr>
          <p:nvPr>
            <p:extLst>
              <p:ext uri="{D42A27DB-BD31-4B8C-83A1-F6EECF244321}">
                <p14:modId xmlns:p14="http://schemas.microsoft.com/office/powerpoint/2010/main" val="3327166629"/>
              </p:ext>
            </p:extLst>
          </p:nvPr>
        </p:nvGraphicFramePr>
        <p:xfrm>
          <a:off x="656080" y="5001358"/>
          <a:ext cx="3358475" cy="2667000"/>
        </p:xfrm>
        <a:graphic>
          <a:graphicData uri="http://schemas.openxmlformats.org/drawingml/2006/table">
            <a:tbl>
              <a:tblPr/>
              <a:tblGrid>
                <a:gridCol w="910203">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tblGrid>
              <a:tr h="234119">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l’alphabet</a:t>
                      </a:r>
                      <a:r>
                        <a:rPr kumimoji="0" lang="en-GB" sz="13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3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français</a:t>
                      </a:r>
                      <a:endParaRPr kumimoji="0" lang="en-GB" sz="13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9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A        </a:t>
                      </a:r>
                      <a:r>
                        <a:rPr kumimoji="0" lang="en-GB" sz="1100" b="0" i="1"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a</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J         </a:t>
                      </a:r>
                      <a:r>
                        <a:rPr kumimoji="0" lang="en-GB" sz="1100" b="0" i="1"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gee</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S          </a:t>
                      </a:r>
                      <a:r>
                        <a:rPr kumimoji="0" lang="en-GB" sz="1100" b="0" i="1"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ess</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9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B        </a:t>
                      </a:r>
                      <a:r>
                        <a:rPr kumimoji="0" lang="en-GB" sz="1100" b="0" i="1"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bé</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K          </a:t>
                      </a:r>
                      <a:r>
                        <a:rPr kumimoji="0" lang="en-GB" sz="1100" b="0" i="1"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ka</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T          </a:t>
                      </a:r>
                      <a:r>
                        <a:rPr kumimoji="0" lang="en-GB" sz="1100" b="0" i="1"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té</a:t>
                      </a: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09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C        </a:t>
                      </a:r>
                      <a:r>
                        <a:rPr kumimoji="0" lang="en-GB" sz="1100" b="0" i="1"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sé</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L          </a:t>
                      </a:r>
                      <a:r>
                        <a:rPr kumimoji="0" lang="en-GB" sz="1100" b="0" i="1"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elle</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U          </a:t>
                      </a:r>
                      <a:r>
                        <a:rPr kumimoji="0" lang="en-GB" sz="1100" b="0" i="1"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uuu</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09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D       </a:t>
                      </a:r>
                      <a:r>
                        <a:rPr kumimoji="0" lang="en-GB" sz="1100" b="0" i="1"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dé</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M         </a:t>
                      </a:r>
                      <a:r>
                        <a:rPr kumimoji="0" lang="en-GB" sz="1100" b="0" i="1"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emm</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V          </a:t>
                      </a:r>
                      <a:r>
                        <a:rPr kumimoji="0" lang="en-GB" sz="1100" b="0" i="0"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vé</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09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E        </a:t>
                      </a:r>
                      <a:r>
                        <a:rPr kumimoji="0" lang="en-GB" sz="1100" b="0" i="1"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eu</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N         </a:t>
                      </a:r>
                      <a:r>
                        <a:rPr kumimoji="0" lang="en-GB" sz="1100" b="0" i="1"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enn</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W   </a:t>
                      </a:r>
                      <a:r>
                        <a:rPr kumimoji="0" lang="en-GB" sz="1100" b="0" i="0"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dooble-vé</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09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F        </a:t>
                      </a:r>
                      <a:r>
                        <a:rPr kumimoji="0" lang="en-GB" sz="1100" b="0" i="1"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eff</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O         </a:t>
                      </a:r>
                      <a:r>
                        <a:rPr kumimoji="0" lang="en-GB" sz="1100" b="0" i="1"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oh</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X       </a:t>
                      </a:r>
                      <a:r>
                        <a:rPr kumimoji="0" lang="en-GB" sz="1100" b="0" i="1"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eeks</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09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G      </a:t>
                      </a:r>
                      <a:r>
                        <a:rPr kumimoji="0" lang="en-GB" sz="1100" b="0" i="1"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zhé</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P          </a:t>
                      </a:r>
                      <a:r>
                        <a:rPr kumimoji="0" lang="en-GB" sz="1100" b="0" i="1"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pé</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Y    </a:t>
                      </a:r>
                      <a:r>
                        <a:rPr kumimoji="0" lang="en-GB" sz="1100" b="0" i="0"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ee</a:t>
                      </a: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 </a:t>
                      </a:r>
                      <a:r>
                        <a:rPr kumimoji="0" lang="en-GB" sz="1100" b="0" i="0"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greque</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09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H       </a:t>
                      </a:r>
                      <a:r>
                        <a:rPr kumimoji="0" lang="en-GB" sz="1100" b="0" i="1"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ash</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Q         </a:t>
                      </a:r>
                      <a:r>
                        <a:rPr kumimoji="0" lang="en-GB" sz="1100" b="0" i="1"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koo</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Z          </a:t>
                      </a:r>
                      <a:r>
                        <a:rPr kumimoji="0" lang="en-GB" sz="1100" b="0" i="1"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zed</a:t>
                      </a:r>
                      <a:endParaRPr kumimoji="0" lang="en-GB" sz="11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464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Century Gothic" panose="020B0502020202020204" pitchFamily="34" charset="0"/>
                          <a:ea typeface="Times New Roman" pitchFamily="18" charset="0"/>
                          <a:cs typeface="Arial" panose="020B0604020202020204" pitchFamily="34" charset="0"/>
                        </a:rPr>
                        <a:t>I         </a:t>
                      </a:r>
                      <a:r>
                        <a:rPr kumimoji="0" lang="en-GB" sz="1100" b="0" i="1" u="none" strike="noStrike" cap="none" normalizeH="0" baseline="0">
                          <a:ln>
                            <a:noFill/>
                          </a:ln>
                          <a:solidFill>
                            <a:schemeClr val="tx1"/>
                          </a:solidFill>
                          <a:effectLst/>
                          <a:latin typeface="Century Gothic" panose="020B0502020202020204" pitchFamily="34" charset="0"/>
                          <a:ea typeface="Times New Roman" pitchFamily="18" charset="0"/>
                          <a:cs typeface="Arial" panose="020B0604020202020204" pitchFamily="34" charset="0"/>
                        </a:rPr>
                        <a:t>ee</a:t>
                      </a:r>
                      <a:endParaRPr kumimoji="0" lang="en-GB" sz="1100" b="0" i="0" u="none" strike="noStrike" cap="none" normalizeH="0" baseline="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R          air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en-GB" sz="1400" b="1" dirty="0">
                          <a:latin typeface="Century Gothic" panose="020B0502020202020204" pitchFamily="34" charset="0"/>
                        </a:rPr>
                        <a:t>Go to</a:t>
                      </a:r>
                      <a:r>
                        <a:rPr lang="en-GB" sz="1400" b="1" baseline="0" dirty="0">
                          <a:latin typeface="Century Gothic" panose="020B0502020202020204" pitchFamily="34" charset="0"/>
                        </a:rPr>
                        <a:t> p.57</a:t>
                      </a:r>
                      <a:endParaRPr lang="en-GB" sz="1400" b="1" dirty="0">
                        <a:latin typeface="Century Gothic" panose="020B0502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4" name="Rounded Rectangular Callout 3"/>
          <p:cNvSpPr/>
          <p:nvPr/>
        </p:nvSpPr>
        <p:spPr>
          <a:xfrm>
            <a:off x="2672184" y="7957845"/>
            <a:ext cx="1482320" cy="864096"/>
          </a:xfrm>
          <a:prstGeom prst="wedgeRoundRectCallout">
            <a:avLst>
              <a:gd name="adj1" fmla="val 66525"/>
              <a:gd name="adj2" fmla="val -39552"/>
              <a:gd name="adj3" fmla="val 16667"/>
            </a:avLst>
          </a:prstGeom>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a:t>
            </a:r>
            <a:r>
              <a:rPr lang="en-GB" sz="1600" dirty="0" err="1">
                <a:solidFill>
                  <a:schemeClr val="tx1"/>
                </a:solidFill>
                <a:latin typeface="Century Gothic" panose="020B0502020202020204" pitchFamily="34" charset="0"/>
              </a:rPr>
              <a:t>rapide</a:t>
            </a:r>
            <a:r>
              <a:rPr lang="en-GB" sz="1600" dirty="0">
                <a:solidFill>
                  <a:schemeClr val="tx1"/>
                </a:solidFill>
                <a:latin typeface="Century Gothic" panose="020B0502020202020204" pitchFamily="34" charset="0"/>
              </a:rPr>
              <a:t>’, comment </a:t>
            </a:r>
            <a:r>
              <a:rPr lang="en-GB" sz="1600" dirty="0" err="1">
                <a:solidFill>
                  <a:schemeClr val="tx1"/>
                </a:solidFill>
                <a:latin typeface="Century Gothic" panose="020B0502020202020204" pitchFamily="34" charset="0"/>
              </a:rPr>
              <a:t>ça</a:t>
            </a:r>
            <a:r>
              <a:rPr lang="en-GB" sz="1600" dirty="0">
                <a:solidFill>
                  <a:schemeClr val="tx1"/>
                </a:solidFill>
                <a:latin typeface="Century Gothic" panose="020B0502020202020204" pitchFamily="34" charset="0"/>
              </a:rPr>
              <a:t> </a:t>
            </a:r>
            <a:r>
              <a:rPr lang="en-GB" sz="1600" dirty="0" err="1">
                <a:solidFill>
                  <a:schemeClr val="tx1"/>
                </a:solidFill>
                <a:latin typeface="Century Gothic" panose="020B0502020202020204" pitchFamily="34" charset="0"/>
              </a:rPr>
              <a:t>s'écrit</a:t>
            </a:r>
            <a:r>
              <a:rPr lang="en-GB" sz="1600" dirty="0">
                <a:solidFill>
                  <a:schemeClr val="tx1"/>
                </a:solidFill>
                <a:latin typeface="Century Gothic" panose="020B0502020202020204" pitchFamily="34" charset="0"/>
              </a:rPr>
              <a:t> ?</a:t>
            </a:r>
            <a:endParaRPr lang="en-GB" sz="1600" dirty="0">
              <a:solidFill>
                <a:srgbClr val="000000"/>
              </a:solidFill>
              <a:latin typeface="Century Gothic" panose="020B0502020202020204" pitchFamily="34" charset="0"/>
            </a:endParaRPr>
          </a:p>
        </p:txBody>
      </p:sp>
      <p:pic>
        <p:nvPicPr>
          <p:cNvPr id="22" name="Picture 21"/>
          <p:cNvPicPr>
            <a:picLocks noChangeAspect="1"/>
          </p:cNvPicPr>
          <p:nvPr/>
        </p:nvPicPr>
        <p:blipFill>
          <a:blip r:embed="rId6">
            <a:clrChange>
              <a:clrFrom>
                <a:srgbClr val="FFFFFF"/>
              </a:clrFrom>
              <a:clrTo>
                <a:srgbClr val="FFFFFF">
                  <a:alpha val="0"/>
                </a:srgbClr>
              </a:clrTo>
            </a:clrChange>
          </a:blip>
          <a:stretch>
            <a:fillRect/>
          </a:stretch>
        </p:blipFill>
        <p:spPr>
          <a:xfrm>
            <a:off x="5444034" y="4154173"/>
            <a:ext cx="1071207" cy="1104682"/>
          </a:xfrm>
          <a:prstGeom prst="rect">
            <a:avLst/>
          </a:prstGeom>
        </p:spPr>
      </p:pic>
      <p:sp>
        <p:nvSpPr>
          <p:cNvPr id="6" name="Rectangle 5"/>
          <p:cNvSpPr/>
          <p:nvPr/>
        </p:nvSpPr>
        <p:spPr>
          <a:xfrm>
            <a:off x="5084284" y="5381313"/>
            <a:ext cx="1600200" cy="1200329"/>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pPr algn="ctr"/>
            <a:r>
              <a:rPr lang="en-GB" b="1" dirty="0">
                <a:latin typeface="Century Gothic" panose="020B0502020202020204" pitchFamily="34" charset="0"/>
              </a:rPr>
              <a:t>Go to p.57 for Spelling Bee Stage 1 word list</a:t>
            </a:r>
          </a:p>
        </p:txBody>
      </p:sp>
    </p:spTree>
    <p:extLst>
      <p:ext uri="{BB962C8B-B14F-4D97-AF65-F5344CB8AC3E}">
        <p14:creationId xmlns:p14="http://schemas.microsoft.com/office/powerpoint/2010/main" val="1761818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4" name="Rectangle 3">
            <a:extLst>
              <a:ext uri="{FF2B5EF4-FFF2-40B4-BE49-F238E27FC236}">
                <a16:creationId xmlns:a16="http://schemas.microsoft.com/office/drawing/2014/main" id="{187D3DE4-1B8E-4EF9-A0F4-FAE19AE97A2E}"/>
              </a:ext>
            </a:extLst>
          </p:cNvPr>
          <p:cNvSpPr/>
          <p:nvPr/>
        </p:nvSpPr>
        <p:spPr>
          <a:xfrm>
            <a:off x="4923493" y="14531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Century Gothic" panose="020B0502020202020204" pitchFamily="34" charset="0"/>
              </a:rPr>
              <a:t>Grammaire</a:t>
            </a:r>
            <a:endParaRPr lang="en-GB" dirty="0">
              <a:latin typeface="Century Gothic" panose="020B0502020202020204" pitchFamily="34" charset="0"/>
            </a:endParaRPr>
          </a:p>
        </p:txBody>
      </p:sp>
      <p:sp>
        <p:nvSpPr>
          <p:cNvPr id="5" name="Rectangle 4"/>
          <p:cNvSpPr/>
          <p:nvPr/>
        </p:nvSpPr>
        <p:spPr>
          <a:xfrm>
            <a:off x="116632" y="602268"/>
            <a:ext cx="2411238" cy="369332"/>
          </a:xfrm>
          <a:prstGeom prst="rect">
            <a:avLst/>
          </a:prstGeom>
        </p:spPr>
        <p:txBody>
          <a:bodyPr wrap="none">
            <a:spAutoFit/>
          </a:bodyPr>
          <a:lstStyle/>
          <a:p>
            <a:r>
              <a:rPr lang="en-GB" b="1" dirty="0">
                <a:solidFill>
                  <a:srgbClr val="000000"/>
                </a:solidFill>
                <a:latin typeface="Century Gothic" panose="020B0502020202020204" pitchFamily="34" charset="0"/>
              </a:rPr>
              <a:t>Using </a:t>
            </a:r>
            <a:r>
              <a:rPr lang="en-GB" b="1" i="1" dirty="0" err="1">
                <a:solidFill>
                  <a:srgbClr val="000000"/>
                </a:solidFill>
                <a:latin typeface="Century Gothic" panose="020B0502020202020204" pitchFamily="34" charset="0"/>
              </a:rPr>
              <a:t>avoir</a:t>
            </a:r>
            <a:r>
              <a:rPr lang="en-GB" b="1" dirty="0">
                <a:solidFill>
                  <a:srgbClr val="000000"/>
                </a:solidFill>
                <a:latin typeface="Century Gothic" panose="020B0502020202020204" pitchFamily="34" charset="0"/>
              </a:rPr>
              <a:t> and </a:t>
            </a:r>
            <a:r>
              <a:rPr lang="en-GB" b="1" i="1" dirty="0" err="1">
                <a:solidFill>
                  <a:srgbClr val="000000"/>
                </a:solidFill>
                <a:latin typeface="Century Gothic" panose="020B0502020202020204" pitchFamily="34" charset="0"/>
              </a:rPr>
              <a:t>être</a:t>
            </a:r>
            <a:endParaRPr lang="en-GB" b="1" i="1" dirty="0">
              <a:solidFill>
                <a:srgbClr val="000000"/>
              </a:solidFill>
              <a:latin typeface="Century Gothic" panose="020B0502020202020204" pitchFamily="34" charset="0"/>
            </a:endParaRPr>
          </a:p>
        </p:txBody>
      </p:sp>
      <p:sp>
        <p:nvSpPr>
          <p:cNvPr id="6" name="TextBox 5"/>
          <p:cNvSpPr txBox="1"/>
          <p:nvPr/>
        </p:nvSpPr>
        <p:spPr>
          <a:xfrm>
            <a:off x="116633" y="992818"/>
            <a:ext cx="6741368" cy="615553"/>
          </a:xfrm>
          <a:prstGeom prst="rect">
            <a:avLst/>
          </a:prstGeom>
          <a:noFill/>
        </p:spPr>
        <p:txBody>
          <a:bodyPr wrap="square" rtlCol="0">
            <a:spAutoFit/>
          </a:bodyPr>
          <a:lstStyle/>
          <a:p>
            <a:r>
              <a:rPr lang="en-GB" sz="1700" dirty="0">
                <a:latin typeface="Century Gothic" panose="020B0502020202020204" pitchFamily="34" charset="0"/>
              </a:rPr>
              <a:t>Remember, to talk in French about </a:t>
            </a:r>
            <a:r>
              <a:rPr lang="en-GB" sz="1700" b="1" dirty="0">
                <a:latin typeface="Century Gothic" panose="020B0502020202020204" pitchFamily="34" charset="0"/>
              </a:rPr>
              <a:t>having</a:t>
            </a:r>
            <a:r>
              <a:rPr lang="en-GB" sz="1700" dirty="0">
                <a:latin typeface="Century Gothic" panose="020B0502020202020204" pitchFamily="34" charset="0"/>
              </a:rPr>
              <a:t> something, use the verb </a:t>
            </a:r>
            <a:r>
              <a:rPr lang="en-GB" sz="1700" b="1" i="1" dirty="0" err="1">
                <a:latin typeface="Century Gothic" panose="020B0502020202020204" pitchFamily="34" charset="0"/>
              </a:rPr>
              <a:t>avoir</a:t>
            </a:r>
            <a:r>
              <a:rPr lang="en-GB" sz="1700" dirty="0">
                <a:latin typeface="Century Gothic" panose="020B0502020202020204" pitchFamily="34" charset="0"/>
              </a:rPr>
              <a:t>.</a:t>
            </a:r>
          </a:p>
        </p:txBody>
      </p:sp>
      <p:sp>
        <p:nvSpPr>
          <p:cNvPr id="7" name="TextBox 6"/>
          <p:cNvSpPr txBox="1"/>
          <p:nvPr/>
        </p:nvSpPr>
        <p:spPr>
          <a:xfrm>
            <a:off x="1381344" y="1416046"/>
            <a:ext cx="3991872" cy="877163"/>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r>
              <a:rPr lang="en-GB" sz="1700" b="1" dirty="0">
                <a:latin typeface="Century Gothic" panose="020B0502020202020204" pitchFamily="34" charset="0"/>
              </a:rPr>
              <a:t>	</a:t>
            </a:r>
            <a:r>
              <a:rPr lang="en-GB" sz="1700" b="1" dirty="0" err="1">
                <a:latin typeface="Century Gothic" panose="020B0502020202020204" pitchFamily="34" charset="0"/>
              </a:rPr>
              <a:t>avoir</a:t>
            </a:r>
            <a:r>
              <a:rPr lang="en-GB" sz="1700" dirty="0">
                <a:latin typeface="Century Gothic" panose="020B0502020202020204" pitchFamily="34" charset="0"/>
              </a:rPr>
              <a:t>	to have / having</a:t>
            </a:r>
          </a:p>
          <a:p>
            <a:r>
              <a:rPr lang="en-GB" sz="1700" dirty="0">
                <a:latin typeface="Century Gothic" panose="020B0502020202020204" pitchFamily="34" charset="0"/>
              </a:rPr>
              <a:t>e.g. 	</a:t>
            </a:r>
            <a:r>
              <a:rPr lang="en-GB" sz="1700" dirty="0" err="1">
                <a:latin typeface="Century Gothic" panose="020B0502020202020204" pitchFamily="34" charset="0"/>
              </a:rPr>
              <a:t>il</a:t>
            </a:r>
            <a:r>
              <a:rPr lang="en-GB" sz="1700" dirty="0">
                <a:latin typeface="Century Gothic" panose="020B0502020202020204" pitchFamily="34" charset="0"/>
              </a:rPr>
              <a:t> </a:t>
            </a:r>
            <a:r>
              <a:rPr lang="en-GB" sz="1700" b="1" dirty="0">
                <a:latin typeface="Century Gothic" panose="020B0502020202020204" pitchFamily="34" charset="0"/>
              </a:rPr>
              <a:t>a	</a:t>
            </a:r>
            <a:r>
              <a:rPr lang="en-GB" sz="1700" dirty="0">
                <a:latin typeface="Century Gothic" panose="020B0502020202020204" pitchFamily="34" charset="0"/>
              </a:rPr>
              <a:t>he has</a:t>
            </a:r>
          </a:p>
          <a:p>
            <a:r>
              <a:rPr lang="en-GB" sz="1700" dirty="0">
                <a:latin typeface="Century Gothic" panose="020B0502020202020204" pitchFamily="34" charset="0"/>
              </a:rPr>
              <a:t>	</a:t>
            </a:r>
            <a:r>
              <a:rPr lang="en-GB" sz="1700" dirty="0" err="1">
                <a:latin typeface="Century Gothic" panose="020B0502020202020204" pitchFamily="34" charset="0"/>
              </a:rPr>
              <a:t>elle</a:t>
            </a:r>
            <a:r>
              <a:rPr lang="en-GB" sz="1700" dirty="0">
                <a:latin typeface="Century Gothic" panose="020B0502020202020204" pitchFamily="34" charset="0"/>
              </a:rPr>
              <a:t> </a:t>
            </a:r>
            <a:r>
              <a:rPr lang="en-GB" sz="1700" b="1" dirty="0">
                <a:latin typeface="Century Gothic" panose="020B0502020202020204" pitchFamily="34" charset="0"/>
              </a:rPr>
              <a:t>a</a:t>
            </a:r>
            <a:r>
              <a:rPr lang="en-GB" sz="1700" dirty="0">
                <a:latin typeface="Century Gothic" panose="020B0502020202020204" pitchFamily="34" charset="0"/>
              </a:rPr>
              <a:t>	she has</a:t>
            </a:r>
          </a:p>
        </p:txBody>
      </p:sp>
      <p:sp>
        <p:nvSpPr>
          <p:cNvPr id="8" name="TextBox 7"/>
          <p:cNvSpPr txBox="1"/>
          <p:nvPr/>
        </p:nvSpPr>
        <p:spPr>
          <a:xfrm>
            <a:off x="198080" y="2385615"/>
            <a:ext cx="6796015" cy="615553"/>
          </a:xfrm>
          <a:prstGeom prst="rect">
            <a:avLst/>
          </a:prstGeom>
          <a:noFill/>
        </p:spPr>
        <p:txBody>
          <a:bodyPr wrap="square" rtlCol="0">
            <a:spAutoFit/>
          </a:bodyPr>
          <a:lstStyle/>
          <a:p>
            <a:r>
              <a:rPr lang="en-GB" sz="1700" dirty="0">
                <a:latin typeface="Century Gothic" panose="020B0502020202020204" pitchFamily="34" charset="0"/>
              </a:rPr>
              <a:t>... and to talk in French about </a:t>
            </a:r>
            <a:r>
              <a:rPr lang="en-GB" sz="1700" b="1" dirty="0">
                <a:latin typeface="Century Gothic" panose="020B0502020202020204" pitchFamily="34" charset="0"/>
              </a:rPr>
              <a:t>being</a:t>
            </a:r>
            <a:r>
              <a:rPr lang="en-GB" sz="1700" dirty="0">
                <a:latin typeface="Century Gothic" panose="020B0502020202020204" pitchFamily="34" charset="0"/>
              </a:rPr>
              <a:t> something, use the </a:t>
            </a:r>
            <a:br>
              <a:rPr lang="en-GB" sz="1700" dirty="0">
                <a:latin typeface="Century Gothic" panose="020B0502020202020204" pitchFamily="34" charset="0"/>
              </a:rPr>
            </a:br>
            <a:r>
              <a:rPr lang="en-GB" sz="1700" dirty="0">
                <a:latin typeface="Century Gothic" panose="020B0502020202020204" pitchFamily="34" charset="0"/>
              </a:rPr>
              <a:t>verb </a:t>
            </a:r>
            <a:r>
              <a:rPr lang="en-GB" sz="1700" b="1" i="1" dirty="0" err="1">
                <a:latin typeface="Century Gothic" panose="020B0502020202020204" pitchFamily="34" charset="0"/>
              </a:rPr>
              <a:t>être</a:t>
            </a:r>
            <a:r>
              <a:rPr lang="en-GB" sz="1700" dirty="0">
                <a:latin typeface="Century Gothic" panose="020B0502020202020204" pitchFamily="34" charset="0"/>
              </a:rPr>
              <a:t>.</a:t>
            </a:r>
          </a:p>
        </p:txBody>
      </p:sp>
      <p:sp>
        <p:nvSpPr>
          <p:cNvPr id="9" name="TextBox 8"/>
          <p:cNvSpPr txBox="1"/>
          <p:nvPr/>
        </p:nvSpPr>
        <p:spPr>
          <a:xfrm>
            <a:off x="1381344" y="2805801"/>
            <a:ext cx="3922295" cy="877163"/>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r>
              <a:rPr lang="en-GB" sz="1700" b="1" dirty="0">
                <a:latin typeface="Century Gothic" panose="020B0502020202020204" pitchFamily="34" charset="0"/>
              </a:rPr>
              <a:t>	</a:t>
            </a:r>
            <a:r>
              <a:rPr lang="en-GB" sz="1700" b="1" dirty="0" err="1">
                <a:latin typeface="Century Gothic" panose="020B0502020202020204" pitchFamily="34" charset="0"/>
              </a:rPr>
              <a:t>être</a:t>
            </a:r>
            <a:r>
              <a:rPr lang="en-GB" sz="1700" b="1" i="1" dirty="0">
                <a:latin typeface="Century Gothic" panose="020B0502020202020204" pitchFamily="34" charset="0"/>
              </a:rPr>
              <a:t> </a:t>
            </a:r>
            <a:r>
              <a:rPr lang="en-GB" sz="1700" dirty="0">
                <a:latin typeface="Century Gothic" panose="020B0502020202020204" pitchFamily="34" charset="0"/>
              </a:rPr>
              <a:t>	to be / being</a:t>
            </a:r>
          </a:p>
          <a:p>
            <a:r>
              <a:rPr lang="en-GB" sz="1700" dirty="0">
                <a:latin typeface="Century Gothic" panose="020B0502020202020204" pitchFamily="34" charset="0"/>
              </a:rPr>
              <a:t>e.g. 	</a:t>
            </a:r>
            <a:r>
              <a:rPr lang="en-GB" sz="1700" dirty="0" err="1">
                <a:latin typeface="Century Gothic" panose="020B0502020202020204" pitchFamily="34" charset="0"/>
              </a:rPr>
              <a:t>il</a:t>
            </a:r>
            <a:r>
              <a:rPr lang="en-GB" sz="1700" dirty="0">
                <a:latin typeface="Century Gothic" panose="020B0502020202020204" pitchFamily="34" charset="0"/>
              </a:rPr>
              <a:t> </a:t>
            </a:r>
            <a:r>
              <a:rPr lang="en-GB" sz="1700" b="1" dirty="0" err="1">
                <a:latin typeface="Century Gothic" panose="020B0502020202020204" pitchFamily="34" charset="0"/>
              </a:rPr>
              <a:t>est</a:t>
            </a:r>
            <a:r>
              <a:rPr lang="en-GB" sz="1700" b="1" dirty="0">
                <a:latin typeface="Century Gothic" panose="020B0502020202020204" pitchFamily="34" charset="0"/>
              </a:rPr>
              <a:t>	</a:t>
            </a:r>
            <a:r>
              <a:rPr lang="en-GB" sz="1700" dirty="0">
                <a:latin typeface="Century Gothic" panose="020B0502020202020204" pitchFamily="34" charset="0"/>
              </a:rPr>
              <a:t>he is</a:t>
            </a:r>
          </a:p>
          <a:p>
            <a:r>
              <a:rPr lang="en-GB" sz="1700" dirty="0">
                <a:latin typeface="Century Gothic" panose="020B0502020202020204" pitchFamily="34" charset="0"/>
              </a:rPr>
              <a:t>	</a:t>
            </a:r>
            <a:r>
              <a:rPr lang="en-GB" sz="1700" dirty="0" err="1">
                <a:latin typeface="Century Gothic" panose="020B0502020202020204" pitchFamily="34" charset="0"/>
              </a:rPr>
              <a:t>elle</a:t>
            </a:r>
            <a:r>
              <a:rPr lang="en-GB" sz="1700" dirty="0">
                <a:latin typeface="Century Gothic" panose="020B0502020202020204" pitchFamily="34" charset="0"/>
              </a:rPr>
              <a:t> </a:t>
            </a:r>
            <a:r>
              <a:rPr lang="en-GB" sz="1700" b="1" dirty="0" err="1">
                <a:latin typeface="Century Gothic" panose="020B0502020202020204" pitchFamily="34" charset="0"/>
              </a:rPr>
              <a:t>est</a:t>
            </a:r>
            <a:r>
              <a:rPr lang="en-GB" sz="1700" b="1" dirty="0">
                <a:latin typeface="Century Gothic" panose="020B0502020202020204" pitchFamily="34" charset="0"/>
              </a:rPr>
              <a:t>	</a:t>
            </a:r>
            <a:r>
              <a:rPr lang="en-GB" sz="1700" dirty="0">
                <a:latin typeface="Century Gothic" panose="020B0502020202020204" pitchFamily="34" charset="0"/>
              </a:rPr>
              <a:t>she is		</a:t>
            </a:r>
          </a:p>
        </p:txBody>
      </p:sp>
      <p:sp>
        <p:nvSpPr>
          <p:cNvPr id="10" name="TextBox 9"/>
          <p:cNvSpPr txBox="1"/>
          <p:nvPr/>
        </p:nvSpPr>
        <p:spPr>
          <a:xfrm>
            <a:off x="198080" y="3829183"/>
            <a:ext cx="5952513" cy="615553"/>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700" dirty="0">
                <a:latin typeface="Century Gothic" panose="020B0502020202020204" pitchFamily="34" charset="0"/>
              </a:rPr>
              <a:t>	Elle </a:t>
            </a:r>
            <a:r>
              <a:rPr lang="en-GB" sz="1700" b="1" dirty="0">
                <a:latin typeface="Century Gothic" panose="020B0502020202020204" pitchFamily="34" charset="0"/>
              </a:rPr>
              <a:t>a</a:t>
            </a:r>
            <a:r>
              <a:rPr lang="en-GB" sz="1700" dirty="0">
                <a:latin typeface="Century Gothic" panose="020B0502020202020204" pitchFamily="34" charset="0"/>
              </a:rPr>
              <a:t> un </a:t>
            </a:r>
            <a:r>
              <a:rPr lang="en-GB" sz="1700" dirty="0" err="1">
                <a:latin typeface="Century Gothic" panose="020B0502020202020204" pitchFamily="34" charset="0"/>
              </a:rPr>
              <a:t>chien</a:t>
            </a:r>
            <a:r>
              <a:rPr lang="en-GB" sz="1700" dirty="0">
                <a:latin typeface="Century Gothic" panose="020B0502020202020204" pitchFamily="34" charset="0"/>
              </a:rPr>
              <a:t>.	She </a:t>
            </a:r>
            <a:r>
              <a:rPr lang="en-GB" sz="1700" b="1" dirty="0">
                <a:latin typeface="Century Gothic" panose="020B0502020202020204" pitchFamily="34" charset="0"/>
              </a:rPr>
              <a:t>has</a:t>
            </a:r>
            <a:r>
              <a:rPr lang="en-GB" sz="1700" dirty="0">
                <a:latin typeface="Century Gothic" panose="020B0502020202020204" pitchFamily="34" charset="0"/>
              </a:rPr>
              <a:t> a dog.</a:t>
            </a:r>
          </a:p>
          <a:p>
            <a:r>
              <a:rPr lang="en-GB" sz="1700" dirty="0">
                <a:latin typeface="Century Gothic" panose="020B0502020202020204" pitchFamily="34" charset="0"/>
              </a:rPr>
              <a:t>	Elle </a:t>
            </a:r>
            <a:r>
              <a:rPr lang="en-GB" sz="1700" b="1" dirty="0" err="1">
                <a:latin typeface="Century Gothic" panose="020B0502020202020204" pitchFamily="34" charset="0"/>
              </a:rPr>
              <a:t>est</a:t>
            </a:r>
            <a:r>
              <a:rPr lang="en-GB" sz="1700" dirty="0">
                <a:latin typeface="Century Gothic" panose="020B0502020202020204" pitchFamily="34" charset="0"/>
              </a:rPr>
              <a:t> </a:t>
            </a:r>
            <a:r>
              <a:rPr lang="en-GB" sz="1700" dirty="0" err="1">
                <a:latin typeface="Century Gothic" panose="020B0502020202020204" pitchFamily="34" charset="0"/>
              </a:rPr>
              <a:t>grande</a:t>
            </a:r>
            <a:r>
              <a:rPr lang="en-GB" sz="1700" dirty="0">
                <a:latin typeface="Century Gothic" panose="020B0502020202020204" pitchFamily="34" charset="0"/>
              </a:rPr>
              <a:t>.	She </a:t>
            </a:r>
            <a:r>
              <a:rPr lang="en-GB" sz="1700" b="1" dirty="0">
                <a:latin typeface="Century Gothic" panose="020B0502020202020204" pitchFamily="34" charset="0"/>
              </a:rPr>
              <a:t>is</a:t>
            </a:r>
            <a:r>
              <a:rPr lang="en-GB" sz="1700" dirty="0">
                <a:latin typeface="Century Gothic" panose="020B0502020202020204" pitchFamily="34" charset="0"/>
              </a:rPr>
              <a:t> tall.</a:t>
            </a:r>
          </a:p>
        </p:txBody>
      </p:sp>
      <p:sp>
        <p:nvSpPr>
          <p:cNvPr id="11" name="Rectangle 10"/>
          <p:cNvSpPr/>
          <p:nvPr/>
        </p:nvSpPr>
        <p:spPr>
          <a:xfrm>
            <a:off x="116632" y="4558187"/>
            <a:ext cx="6033961" cy="369332"/>
          </a:xfrm>
          <a:prstGeom prst="rect">
            <a:avLst/>
          </a:prstGeom>
        </p:spPr>
        <p:txBody>
          <a:bodyPr wrap="square">
            <a:spAutoFit/>
          </a:bodyPr>
          <a:lstStyle/>
          <a:p>
            <a:r>
              <a:rPr lang="en-GB" b="1" dirty="0">
                <a:solidFill>
                  <a:srgbClr val="000000"/>
                </a:solidFill>
                <a:latin typeface="Century Gothic" panose="020B0502020202020204" pitchFamily="34" charset="0"/>
              </a:rPr>
              <a:t>‘Il’ and ‘</a:t>
            </a:r>
            <a:r>
              <a:rPr lang="en-GB" b="1" dirty="0" err="1">
                <a:solidFill>
                  <a:srgbClr val="000000"/>
                </a:solidFill>
                <a:latin typeface="Century Gothic" panose="020B0502020202020204" pitchFamily="34" charset="0"/>
              </a:rPr>
              <a:t>elle</a:t>
            </a:r>
            <a:r>
              <a:rPr lang="en-GB" b="1" dirty="0">
                <a:solidFill>
                  <a:srgbClr val="000000"/>
                </a:solidFill>
                <a:latin typeface="Century Gothic" panose="020B0502020202020204" pitchFamily="34" charset="0"/>
              </a:rPr>
              <a:t>’ meaning ‘it’</a:t>
            </a:r>
          </a:p>
        </p:txBody>
      </p:sp>
      <p:sp>
        <p:nvSpPr>
          <p:cNvPr id="12" name="TextBox 11"/>
          <p:cNvSpPr txBox="1"/>
          <p:nvPr/>
        </p:nvSpPr>
        <p:spPr>
          <a:xfrm>
            <a:off x="116632" y="4874693"/>
            <a:ext cx="6766545" cy="353943"/>
          </a:xfrm>
          <a:prstGeom prst="rect">
            <a:avLst/>
          </a:prstGeom>
          <a:noFill/>
        </p:spPr>
        <p:txBody>
          <a:bodyPr wrap="square" rtlCol="0">
            <a:spAutoFit/>
          </a:bodyPr>
          <a:lstStyle/>
          <a:p>
            <a:r>
              <a:rPr lang="en-GB" sz="1700" dirty="0">
                <a:latin typeface="Century Gothic" panose="020B0502020202020204" pitchFamily="34" charset="0"/>
              </a:rPr>
              <a:t>As you know, we use </a:t>
            </a:r>
            <a:r>
              <a:rPr lang="en-GB" sz="1700" dirty="0" err="1">
                <a:latin typeface="Century Gothic" panose="020B0502020202020204" pitchFamily="34" charset="0"/>
              </a:rPr>
              <a:t>il</a:t>
            </a:r>
            <a:r>
              <a:rPr lang="en-GB" sz="1700" dirty="0">
                <a:latin typeface="Century Gothic" panose="020B0502020202020204" pitchFamily="34" charset="0"/>
              </a:rPr>
              <a:t>/</a:t>
            </a:r>
            <a:r>
              <a:rPr lang="en-GB" sz="1700" dirty="0" err="1">
                <a:latin typeface="Century Gothic" panose="020B0502020202020204" pitchFamily="34" charset="0"/>
              </a:rPr>
              <a:t>elle</a:t>
            </a:r>
            <a:r>
              <a:rPr lang="en-GB" sz="1700" dirty="0">
                <a:latin typeface="Century Gothic" panose="020B0502020202020204" pitchFamily="34" charset="0"/>
              </a:rPr>
              <a:t> to say he/she in French:</a:t>
            </a:r>
          </a:p>
        </p:txBody>
      </p:sp>
      <p:sp>
        <p:nvSpPr>
          <p:cNvPr id="13" name="TextBox 12"/>
          <p:cNvSpPr txBox="1"/>
          <p:nvPr/>
        </p:nvSpPr>
        <p:spPr>
          <a:xfrm>
            <a:off x="173632" y="6364221"/>
            <a:ext cx="6562874" cy="615553"/>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700" b="1" dirty="0">
                <a:latin typeface="Century Gothic" panose="020B0502020202020204" pitchFamily="34" charset="0"/>
              </a:rPr>
              <a:t>Le</a:t>
            </a:r>
            <a:r>
              <a:rPr lang="en-GB" sz="1700" dirty="0">
                <a:latin typeface="Century Gothic" panose="020B0502020202020204" pitchFamily="34" charset="0"/>
              </a:rPr>
              <a:t> livre </a:t>
            </a:r>
            <a:r>
              <a:rPr lang="en-GB" sz="1700" dirty="0" err="1">
                <a:latin typeface="Century Gothic" panose="020B0502020202020204" pitchFamily="34" charset="0"/>
              </a:rPr>
              <a:t>est</a:t>
            </a:r>
            <a:r>
              <a:rPr lang="en-GB" sz="1700" dirty="0">
                <a:latin typeface="Century Gothic" panose="020B0502020202020204" pitchFamily="34" charset="0"/>
              </a:rPr>
              <a:t> bon.	            </a:t>
            </a:r>
            <a:r>
              <a:rPr lang="en-GB" sz="1700" b="1" dirty="0">
                <a:latin typeface="Century Gothic" panose="020B0502020202020204" pitchFamily="34" charset="0"/>
              </a:rPr>
              <a:t>Il </a:t>
            </a:r>
            <a:r>
              <a:rPr lang="en-GB" sz="1700" dirty="0" err="1">
                <a:latin typeface="Century Gothic" panose="020B0502020202020204" pitchFamily="34" charset="0"/>
              </a:rPr>
              <a:t>est</a:t>
            </a:r>
            <a:r>
              <a:rPr lang="en-GB" sz="1700" dirty="0">
                <a:latin typeface="Century Gothic" panose="020B0502020202020204" pitchFamily="34" charset="0"/>
              </a:rPr>
              <a:t> bon </a:t>
            </a:r>
            <a:r>
              <a:rPr lang="en-GB" sz="1700" dirty="0">
                <a:latin typeface="Century Gothic" panose="020B0502020202020204" pitchFamily="34" charset="0"/>
                <a:sym typeface="Wingdings" panose="05000000000000000000" pitchFamily="2" charset="2"/>
              </a:rPr>
              <a:t> </a:t>
            </a:r>
            <a:r>
              <a:rPr lang="en-GB" sz="1700" b="1" i="1" dirty="0">
                <a:latin typeface="Century Gothic" panose="020B0502020202020204" pitchFamily="34" charset="0"/>
              </a:rPr>
              <a:t>It (masculine</a:t>
            </a:r>
            <a:r>
              <a:rPr lang="en-GB" sz="1700" i="1" dirty="0">
                <a:latin typeface="Century Gothic" panose="020B0502020202020204" pitchFamily="34" charset="0"/>
              </a:rPr>
              <a:t>) is good. </a:t>
            </a:r>
          </a:p>
          <a:p>
            <a:r>
              <a:rPr lang="en-GB" sz="1700" b="1" dirty="0">
                <a:latin typeface="Century Gothic" panose="020B0502020202020204" pitchFamily="34" charset="0"/>
              </a:rPr>
              <a:t>La </a:t>
            </a:r>
            <a:r>
              <a:rPr lang="en-GB" sz="1700" dirty="0" err="1">
                <a:latin typeface="Century Gothic" panose="020B0502020202020204" pitchFamily="34" charset="0"/>
              </a:rPr>
              <a:t>règle</a:t>
            </a:r>
            <a:r>
              <a:rPr lang="en-GB" sz="1700" dirty="0">
                <a:latin typeface="Century Gothic" panose="020B0502020202020204" pitchFamily="34" charset="0"/>
              </a:rPr>
              <a:t> </a:t>
            </a:r>
            <a:r>
              <a:rPr lang="en-GB" sz="1700" dirty="0" err="1">
                <a:latin typeface="Century Gothic" panose="020B0502020202020204" pitchFamily="34" charset="0"/>
              </a:rPr>
              <a:t>est</a:t>
            </a:r>
            <a:r>
              <a:rPr lang="en-GB" sz="1700" dirty="0">
                <a:latin typeface="Century Gothic" panose="020B0502020202020204" pitchFamily="34" charset="0"/>
              </a:rPr>
              <a:t> petite.          </a:t>
            </a:r>
            <a:r>
              <a:rPr lang="en-GB" sz="1700" b="1" dirty="0">
                <a:latin typeface="Century Gothic" panose="020B0502020202020204" pitchFamily="34" charset="0"/>
              </a:rPr>
              <a:t>Elle</a:t>
            </a:r>
            <a:r>
              <a:rPr lang="en-GB" sz="1700" dirty="0">
                <a:latin typeface="Century Gothic" panose="020B0502020202020204" pitchFamily="34" charset="0"/>
              </a:rPr>
              <a:t> </a:t>
            </a:r>
            <a:r>
              <a:rPr lang="en-GB" sz="1700" dirty="0" err="1">
                <a:latin typeface="Century Gothic" panose="020B0502020202020204" pitchFamily="34" charset="0"/>
              </a:rPr>
              <a:t>est</a:t>
            </a:r>
            <a:r>
              <a:rPr lang="en-GB" sz="1700" dirty="0">
                <a:latin typeface="Century Gothic" panose="020B0502020202020204" pitchFamily="34" charset="0"/>
              </a:rPr>
              <a:t> petite. </a:t>
            </a:r>
            <a:r>
              <a:rPr lang="en-GB" sz="1700" dirty="0">
                <a:latin typeface="Century Gothic" panose="020B0502020202020204" pitchFamily="34" charset="0"/>
                <a:sym typeface="Wingdings" panose="05000000000000000000" pitchFamily="2" charset="2"/>
              </a:rPr>
              <a:t></a:t>
            </a:r>
            <a:r>
              <a:rPr lang="en-GB" sz="1700" b="1" dirty="0">
                <a:latin typeface="Century Gothic" panose="020B0502020202020204" pitchFamily="34" charset="0"/>
                <a:sym typeface="Wingdings" panose="05000000000000000000" pitchFamily="2" charset="2"/>
              </a:rPr>
              <a:t> </a:t>
            </a:r>
            <a:r>
              <a:rPr lang="en-GB" sz="1700" b="1" i="1" dirty="0">
                <a:latin typeface="Century Gothic" panose="020B0502020202020204" pitchFamily="34" charset="0"/>
              </a:rPr>
              <a:t>It (feminine) </a:t>
            </a:r>
            <a:r>
              <a:rPr lang="en-GB" sz="1700" i="1" dirty="0">
                <a:latin typeface="Century Gothic" panose="020B0502020202020204" pitchFamily="34" charset="0"/>
              </a:rPr>
              <a:t>is short.</a:t>
            </a:r>
            <a:endParaRPr lang="en-GB" sz="1700" dirty="0">
              <a:latin typeface="Century Gothic" panose="020B0502020202020204" pitchFamily="34" charset="0"/>
            </a:endParaRPr>
          </a:p>
        </p:txBody>
      </p:sp>
      <p:pic>
        <p:nvPicPr>
          <p:cNvPr id="14" name="Picture 13"/>
          <p:cNvPicPr>
            <a:picLocks noChangeAspect="1"/>
          </p:cNvPicPr>
          <p:nvPr/>
        </p:nvPicPr>
        <p:blipFill>
          <a:blip r:embed="rId3"/>
          <a:stretch>
            <a:fillRect/>
          </a:stretch>
        </p:blipFill>
        <p:spPr>
          <a:xfrm>
            <a:off x="5645505" y="4605700"/>
            <a:ext cx="737239" cy="537985"/>
          </a:xfrm>
          <a:prstGeom prst="rect">
            <a:avLst/>
          </a:prstGeom>
        </p:spPr>
      </p:pic>
      <p:sp>
        <p:nvSpPr>
          <p:cNvPr id="16" name="Title 15">
            <a:extLst>
              <a:ext uri="{FF2B5EF4-FFF2-40B4-BE49-F238E27FC236}">
                <a16:creationId xmlns:a16="http://schemas.microsoft.com/office/drawing/2014/main" id="{9CDBC3AD-6B05-E840-A2CE-09F295AD8CB7}"/>
              </a:ext>
            </a:extLst>
          </p:cNvPr>
          <p:cNvSpPr>
            <a:spLocks noGrp="1"/>
          </p:cNvSpPr>
          <p:nvPr>
            <p:ph type="title"/>
          </p:nvPr>
        </p:nvSpPr>
        <p:spPr>
          <a:xfrm>
            <a:off x="172382" y="159194"/>
            <a:ext cx="2016224" cy="392724"/>
          </a:xfrm>
        </p:spPr>
        <p:txBody>
          <a:bodyPr/>
          <a:lstStyle/>
          <a:p>
            <a:r>
              <a:rPr lang="en-GB" sz="2000" b="1" dirty="0">
                <a:solidFill>
                  <a:srgbClr val="FFFFFF"/>
                </a:solidFill>
                <a:latin typeface="Century Gothic" panose="020B0502020202020204" pitchFamily="34" charset="0"/>
              </a:rPr>
              <a:t>T1.1 </a:t>
            </a:r>
            <a:r>
              <a:rPr lang="en-GB" sz="2000" b="1" dirty="0" err="1">
                <a:solidFill>
                  <a:srgbClr val="FFFFFF"/>
                </a:solidFill>
                <a:latin typeface="Century Gothic" panose="020B0502020202020204" pitchFamily="34" charset="0"/>
              </a:rPr>
              <a:t>Semaine</a:t>
            </a:r>
            <a:r>
              <a:rPr lang="en-GB" sz="2000" b="1" dirty="0">
                <a:solidFill>
                  <a:srgbClr val="FFFFFF"/>
                </a:solidFill>
                <a:latin typeface="Century Gothic" panose="020B0502020202020204" pitchFamily="34" charset="0"/>
              </a:rPr>
              <a:t> 5</a:t>
            </a:r>
            <a:endParaRPr lang="en-US" sz="2000" dirty="0"/>
          </a:p>
        </p:txBody>
      </p:sp>
      <p:sp>
        <p:nvSpPr>
          <p:cNvPr id="2" name="Rectangle 1">
            <a:extLst>
              <a:ext uri="{FF2B5EF4-FFF2-40B4-BE49-F238E27FC236}">
                <a16:creationId xmlns:a16="http://schemas.microsoft.com/office/drawing/2014/main" id="{E9ACFBF8-5E37-4A7A-B861-AA0B015F3A67}"/>
              </a:ext>
            </a:extLst>
          </p:cNvPr>
          <p:cNvSpPr/>
          <p:nvPr/>
        </p:nvSpPr>
        <p:spPr>
          <a:xfrm>
            <a:off x="116632" y="7062991"/>
            <a:ext cx="6407296" cy="369332"/>
          </a:xfrm>
          <a:prstGeom prst="rect">
            <a:avLst/>
          </a:prstGeom>
        </p:spPr>
        <p:txBody>
          <a:bodyPr wrap="square">
            <a:spAutoFit/>
          </a:bodyPr>
          <a:lstStyle/>
          <a:p>
            <a:r>
              <a:rPr lang="en-GB" b="1" i="1" dirty="0">
                <a:solidFill>
                  <a:srgbClr val="000000"/>
                </a:solidFill>
                <a:latin typeface="Century Gothic" panose="020B0502020202020204" pitchFamily="34" charset="0"/>
              </a:rPr>
              <a:t>Masculine and feminine job titles</a:t>
            </a:r>
          </a:p>
        </p:txBody>
      </p:sp>
      <p:sp>
        <p:nvSpPr>
          <p:cNvPr id="20" name="TextBox 19">
            <a:extLst>
              <a:ext uri="{FF2B5EF4-FFF2-40B4-BE49-F238E27FC236}">
                <a16:creationId xmlns:a16="http://schemas.microsoft.com/office/drawing/2014/main" id="{A99E9C98-563B-4602-9DE2-A84E962F2A9E}"/>
              </a:ext>
            </a:extLst>
          </p:cNvPr>
          <p:cNvSpPr txBox="1"/>
          <p:nvPr/>
        </p:nvSpPr>
        <p:spPr>
          <a:xfrm>
            <a:off x="116632" y="7344398"/>
            <a:ext cx="6766545" cy="353943"/>
          </a:xfrm>
          <a:prstGeom prst="rect">
            <a:avLst/>
          </a:prstGeom>
          <a:noFill/>
        </p:spPr>
        <p:txBody>
          <a:bodyPr wrap="square" rtlCol="0">
            <a:spAutoFit/>
          </a:bodyPr>
          <a:lstStyle/>
          <a:p>
            <a:r>
              <a:rPr lang="en-GB" sz="1700" dirty="0">
                <a:latin typeface="Century Gothic" panose="020B0502020202020204" pitchFamily="34" charset="0"/>
              </a:rPr>
              <a:t>Many job titles have different masculine and feminine forms.</a:t>
            </a:r>
            <a:endParaRPr lang="en-GB" sz="1700" b="1" i="1" dirty="0">
              <a:latin typeface="Century Gothic" panose="020B0502020202020204" pitchFamily="34" charset="0"/>
            </a:endParaRPr>
          </a:p>
        </p:txBody>
      </p:sp>
      <p:sp>
        <p:nvSpPr>
          <p:cNvPr id="22" name="TextBox 21">
            <a:extLst>
              <a:ext uri="{FF2B5EF4-FFF2-40B4-BE49-F238E27FC236}">
                <a16:creationId xmlns:a16="http://schemas.microsoft.com/office/drawing/2014/main" id="{A669C445-557B-4978-ABA4-4C88BB704302}"/>
              </a:ext>
            </a:extLst>
          </p:cNvPr>
          <p:cNvSpPr txBox="1"/>
          <p:nvPr/>
        </p:nvSpPr>
        <p:spPr>
          <a:xfrm>
            <a:off x="199496" y="7745614"/>
            <a:ext cx="6183248" cy="1138773"/>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700" b="1" dirty="0">
                <a:latin typeface="Century Gothic" panose="020B0502020202020204" pitchFamily="34" charset="0"/>
              </a:rPr>
              <a:t>Il</a:t>
            </a:r>
            <a:r>
              <a:rPr lang="en-GB" sz="1700" dirty="0">
                <a:latin typeface="Century Gothic" panose="020B0502020202020204" pitchFamily="34" charset="0"/>
              </a:rPr>
              <a:t> </a:t>
            </a:r>
            <a:r>
              <a:rPr lang="en-GB" sz="1700" dirty="0" err="1">
                <a:latin typeface="Century Gothic" panose="020B0502020202020204" pitchFamily="34" charset="0"/>
              </a:rPr>
              <a:t>est</a:t>
            </a:r>
            <a:r>
              <a:rPr lang="en-GB" sz="1700" dirty="0">
                <a:latin typeface="Century Gothic" panose="020B0502020202020204" pitchFamily="34" charset="0"/>
              </a:rPr>
              <a:t> chanteu</a:t>
            </a:r>
            <a:r>
              <a:rPr lang="en-GB" sz="1700" b="1" dirty="0">
                <a:latin typeface="Century Gothic" panose="020B0502020202020204" pitchFamily="34" charset="0"/>
              </a:rPr>
              <a:t>r</a:t>
            </a:r>
            <a:r>
              <a:rPr lang="en-GB" sz="1700" dirty="0">
                <a:latin typeface="Century Gothic" panose="020B0502020202020204" pitchFamily="34" charset="0"/>
              </a:rPr>
              <a:t>.		He’s a singer. 	</a:t>
            </a:r>
            <a:r>
              <a:rPr lang="en-GB" sz="1700" b="1" i="1" dirty="0">
                <a:latin typeface="Century Gothic" panose="020B0502020202020204" pitchFamily="34" charset="0"/>
              </a:rPr>
              <a:t>(masculine)</a:t>
            </a:r>
            <a:endParaRPr lang="en-GB" sz="1700" dirty="0">
              <a:latin typeface="Century Gothic" panose="020B0502020202020204" pitchFamily="34" charset="0"/>
            </a:endParaRPr>
          </a:p>
          <a:p>
            <a:r>
              <a:rPr lang="en-GB" sz="1700" b="1" dirty="0">
                <a:latin typeface="Century Gothic" panose="020B0502020202020204" pitchFamily="34" charset="0"/>
              </a:rPr>
              <a:t>Elle</a:t>
            </a:r>
            <a:r>
              <a:rPr lang="en-GB" sz="1700" dirty="0">
                <a:latin typeface="Century Gothic" panose="020B0502020202020204" pitchFamily="34" charset="0"/>
              </a:rPr>
              <a:t> </a:t>
            </a:r>
            <a:r>
              <a:rPr lang="en-GB" sz="1700" dirty="0" err="1">
                <a:latin typeface="Century Gothic" panose="020B0502020202020204" pitchFamily="34" charset="0"/>
              </a:rPr>
              <a:t>est</a:t>
            </a:r>
            <a:r>
              <a:rPr lang="en-GB" sz="1700" dirty="0">
                <a:latin typeface="Century Gothic" panose="020B0502020202020204" pitchFamily="34" charset="0"/>
              </a:rPr>
              <a:t> chanteu</a:t>
            </a:r>
            <a:r>
              <a:rPr lang="en-GB" sz="1700" b="1" dirty="0">
                <a:latin typeface="Century Gothic" panose="020B0502020202020204" pitchFamily="34" charset="0"/>
              </a:rPr>
              <a:t>se</a:t>
            </a:r>
            <a:r>
              <a:rPr lang="en-GB" sz="1700" dirty="0">
                <a:latin typeface="Century Gothic" panose="020B0502020202020204" pitchFamily="34" charset="0"/>
              </a:rPr>
              <a:t>.	She’s a singer. 	</a:t>
            </a:r>
            <a:r>
              <a:rPr lang="en-GB" sz="1700" b="1" i="1" dirty="0">
                <a:latin typeface="Century Gothic" panose="020B0502020202020204" pitchFamily="34" charset="0"/>
              </a:rPr>
              <a:t>(feminine)</a:t>
            </a:r>
          </a:p>
          <a:p>
            <a:r>
              <a:rPr lang="en-GB" sz="1700" b="1" dirty="0">
                <a:latin typeface="Century Gothic" panose="020B0502020202020204" pitchFamily="34" charset="0"/>
              </a:rPr>
              <a:t>Il</a:t>
            </a:r>
            <a:r>
              <a:rPr lang="en-GB" sz="1700" dirty="0">
                <a:latin typeface="Century Gothic" panose="020B0502020202020204" pitchFamily="34" charset="0"/>
              </a:rPr>
              <a:t> </a:t>
            </a:r>
            <a:r>
              <a:rPr lang="en-GB" sz="1700" dirty="0" err="1">
                <a:latin typeface="Century Gothic" panose="020B0502020202020204" pitchFamily="34" charset="0"/>
              </a:rPr>
              <a:t>est</a:t>
            </a:r>
            <a:r>
              <a:rPr lang="en-GB" sz="1700" dirty="0">
                <a:latin typeface="Century Gothic" panose="020B0502020202020204" pitchFamily="34" charset="0"/>
              </a:rPr>
              <a:t> </a:t>
            </a:r>
            <a:r>
              <a:rPr lang="en-GB" sz="1700" dirty="0" err="1">
                <a:latin typeface="Century Gothic" panose="020B0502020202020204" pitchFamily="34" charset="0"/>
              </a:rPr>
              <a:t>professeu</a:t>
            </a:r>
            <a:r>
              <a:rPr lang="en-GB" sz="1700" b="1" dirty="0" err="1">
                <a:latin typeface="Century Gothic" panose="020B0502020202020204" pitchFamily="34" charset="0"/>
              </a:rPr>
              <a:t>r</a:t>
            </a:r>
            <a:r>
              <a:rPr lang="en-GB" sz="1700" dirty="0">
                <a:latin typeface="Century Gothic" panose="020B0502020202020204" pitchFamily="34" charset="0"/>
              </a:rPr>
              <a:t>.		He’s a teacher. 	</a:t>
            </a:r>
            <a:r>
              <a:rPr lang="en-GB" sz="1700" b="1" i="1" dirty="0">
                <a:latin typeface="Century Gothic" panose="020B0502020202020204" pitchFamily="34" charset="0"/>
              </a:rPr>
              <a:t>(masculine)</a:t>
            </a:r>
            <a:endParaRPr lang="en-GB" sz="1700" dirty="0">
              <a:latin typeface="Century Gothic" panose="020B0502020202020204" pitchFamily="34" charset="0"/>
            </a:endParaRPr>
          </a:p>
          <a:p>
            <a:r>
              <a:rPr lang="en-GB" sz="1700" b="1" dirty="0">
                <a:latin typeface="Century Gothic" panose="020B0502020202020204" pitchFamily="34" charset="0"/>
              </a:rPr>
              <a:t>Elle</a:t>
            </a:r>
            <a:r>
              <a:rPr lang="en-GB" sz="1700" dirty="0">
                <a:latin typeface="Century Gothic" panose="020B0502020202020204" pitchFamily="34" charset="0"/>
              </a:rPr>
              <a:t> </a:t>
            </a:r>
            <a:r>
              <a:rPr lang="en-GB" sz="1700" dirty="0" err="1">
                <a:latin typeface="Century Gothic" panose="020B0502020202020204" pitchFamily="34" charset="0"/>
              </a:rPr>
              <a:t>est</a:t>
            </a:r>
            <a:r>
              <a:rPr lang="en-GB" sz="1700" dirty="0">
                <a:latin typeface="Century Gothic" panose="020B0502020202020204" pitchFamily="34" charset="0"/>
              </a:rPr>
              <a:t> </a:t>
            </a:r>
            <a:r>
              <a:rPr lang="en-GB" sz="1700" dirty="0" err="1">
                <a:latin typeface="Century Gothic" panose="020B0502020202020204" pitchFamily="34" charset="0"/>
              </a:rPr>
              <a:t>professeur</a:t>
            </a:r>
            <a:r>
              <a:rPr lang="en-GB" sz="1700" b="1" dirty="0" err="1">
                <a:latin typeface="Century Gothic" panose="020B0502020202020204" pitchFamily="34" charset="0"/>
              </a:rPr>
              <a:t>e</a:t>
            </a:r>
            <a:r>
              <a:rPr lang="en-GB" sz="1700" dirty="0">
                <a:latin typeface="Century Gothic" panose="020B0502020202020204" pitchFamily="34" charset="0"/>
              </a:rPr>
              <a:t>.	She’s a teacher. 	</a:t>
            </a:r>
            <a:r>
              <a:rPr lang="en-GB" sz="1700" b="1" i="1" dirty="0">
                <a:latin typeface="Century Gothic" panose="020B0502020202020204" pitchFamily="34" charset="0"/>
              </a:rPr>
              <a:t>(feminine)</a:t>
            </a:r>
            <a:endParaRPr lang="en-GB" sz="1700" dirty="0">
              <a:latin typeface="Century Gothic" panose="020B0502020202020204" pitchFamily="34" charset="0"/>
            </a:endParaRPr>
          </a:p>
        </p:txBody>
      </p:sp>
      <p:sp>
        <p:nvSpPr>
          <p:cNvPr id="18" name="Slide Number Placeholder 1">
            <a:extLst>
              <a:ext uri="{FF2B5EF4-FFF2-40B4-BE49-F238E27FC236}">
                <a16:creationId xmlns:a16="http://schemas.microsoft.com/office/drawing/2014/main" id="{469F69C9-69E4-463B-814B-F24C120EC012}"/>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13</a:t>
            </a:r>
          </a:p>
        </p:txBody>
      </p:sp>
      <p:sp>
        <p:nvSpPr>
          <p:cNvPr id="19" name="TextBox 18">
            <a:extLst>
              <a:ext uri="{FF2B5EF4-FFF2-40B4-BE49-F238E27FC236}">
                <a16:creationId xmlns:a16="http://schemas.microsoft.com/office/drawing/2014/main" id="{0C72E7AC-06A1-46CE-8393-6DD8F70DAF31}"/>
              </a:ext>
            </a:extLst>
          </p:cNvPr>
          <p:cNvSpPr txBox="1"/>
          <p:nvPr/>
        </p:nvSpPr>
        <p:spPr>
          <a:xfrm>
            <a:off x="193217" y="5236536"/>
            <a:ext cx="6543289"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lIns="36000" rIns="0" rtlCol="0">
            <a:spAutoFit/>
          </a:bodyPr>
          <a:lstStyle/>
          <a:p>
            <a:r>
              <a:rPr lang="en-GB" sz="1600" b="1" dirty="0">
                <a:latin typeface="Century Gothic" panose="020B0502020202020204" pitchFamily="34" charset="0"/>
              </a:rPr>
              <a:t>Amir</a:t>
            </a:r>
            <a:r>
              <a:rPr lang="en-GB" sz="1600" dirty="0">
                <a:latin typeface="Century Gothic" panose="020B0502020202020204" pitchFamily="34" charset="0"/>
              </a:rPr>
              <a:t> a un livre. </a:t>
            </a:r>
            <a:r>
              <a:rPr lang="en-GB" sz="1600" b="1" dirty="0" err="1">
                <a:latin typeface="Century Gothic" panose="020B0502020202020204" pitchFamily="34" charset="0"/>
              </a:rPr>
              <a:t>L</a:t>
            </a:r>
            <a:r>
              <a:rPr lang="en-GB" sz="1600" b="1" i="0" dirty="0" err="1">
                <a:effectLst/>
                <a:latin typeface="Century Gothic" panose="020B0502020202020204" pitchFamily="34" charset="0"/>
              </a:rPr>
              <a:t>é</a:t>
            </a:r>
            <a:r>
              <a:rPr lang="en-GB" sz="1600" b="1" dirty="0" err="1">
                <a:latin typeface="Century Gothic" panose="020B0502020202020204" pitchFamily="34" charset="0"/>
              </a:rPr>
              <a:t>a</a:t>
            </a:r>
            <a:r>
              <a:rPr lang="en-GB" sz="1600" dirty="0">
                <a:latin typeface="Century Gothic" panose="020B0502020202020204" pitchFamily="34" charset="0"/>
              </a:rPr>
              <a:t> a </a:t>
            </a:r>
            <a:r>
              <a:rPr lang="en-GB" sz="1600" dirty="0" err="1">
                <a:latin typeface="Century Gothic" panose="020B0502020202020204" pitchFamily="34" charset="0"/>
              </a:rPr>
              <a:t>une</a:t>
            </a:r>
            <a:r>
              <a:rPr lang="en-GB" sz="1600" dirty="0">
                <a:latin typeface="Century Gothic" panose="020B0502020202020204" pitchFamily="34" charset="0"/>
              </a:rPr>
              <a:t> </a:t>
            </a:r>
            <a:r>
              <a:rPr lang="en-GB" sz="1600" dirty="0" err="1">
                <a:latin typeface="Century Gothic" panose="020B0502020202020204" pitchFamily="34" charset="0"/>
              </a:rPr>
              <a:t>règle</a:t>
            </a:r>
            <a:r>
              <a:rPr lang="en-GB" sz="1600" dirty="0">
                <a:latin typeface="Century Gothic" panose="020B0502020202020204" pitchFamily="34" charset="0"/>
              </a:rPr>
              <a:t>.  </a:t>
            </a:r>
            <a:r>
              <a:rPr lang="en-GB" sz="1600" dirty="0">
                <a:latin typeface="Century Gothic" panose="020B0502020202020204" pitchFamily="34" charset="0"/>
                <a:sym typeface="Wingdings" panose="05000000000000000000" pitchFamily="2" charset="2"/>
              </a:rPr>
              <a:t> </a:t>
            </a:r>
            <a:r>
              <a:rPr lang="en-GB" sz="1600" b="1" dirty="0">
                <a:latin typeface="Century Gothic" panose="020B0502020202020204" pitchFamily="34" charset="0"/>
                <a:sym typeface="Wingdings" panose="05000000000000000000" pitchFamily="2" charset="2"/>
              </a:rPr>
              <a:t>Il </a:t>
            </a:r>
            <a:r>
              <a:rPr lang="en-GB" sz="1600" dirty="0">
                <a:latin typeface="Century Gothic" panose="020B0502020202020204" pitchFamily="34" charset="0"/>
                <a:sym typeface="Wingdings" panose="05000000000000000000" pitchFamily="2" charset="2"/>
              </a:rPr>
              <a:t>a </a:t>
            </a:r>
            <a:r>
              <a:rPr lang="en-GB" sz="1600" dirty="0">
                <a:latin typeface="Century Gothic" panose="020B0502020202020204" pitchFamily="34" charset="0"/>
              </a:rPr>
              <a:t>un livre. </a:t>
            </a:r>
            <a:r>
              <a:rPr lang="en-GB" sz="1600" b="1" dirty="0">
                <a:latin typeface="Century Gothic" panose="020B0502020202020204" pitchFamily="34" charset="0"/>
              </a:rPr>
              <a:t>Elle </a:t>
            </a:r>
            <a:r>
              <a:rPr lang="en-GB" sz="1600" dirty="0">
                <a:latin typeface="Century Gothic" panose="020B0502020202020204" pitchFamily="34" charset="0"/>
              </a:rPr>
              <a:t>a </a:t>
            </a:r>
            <a:r>
              <a:rPr lang="en-GB" sz="1600" dirty="0" err="1">
                <a:latin typeface="Century Gothic" panose="020B0502020202020204" pitchFamily="34" charset="0"/>
              </a:rPr>
              <a:t>une</a:t>
            </a:r>
            <a:r>
              <a:rPr lang="en-GB" sz="1600" dirty="0">
                <a:latin typeface="Century Gothic" panose="020B0502020202020204" pitchFamily="34" charset="0"/>
              </a:rPr>
              <a:t> </a:t>
            </a:r>
            <a:r>
              <a:rPr lang="en-GB" sz="1600" dirty="0" err="1">
                <a:latin typeface="Century Gothic" panose="020B0502020202020204" pitchFamily="34" charset="0"/>
              </a:rPr>
              <a:t>règle</a:t>
            </a:r>
            <a:r>
              <a:rPr lang="en-GB" sz="1600" dirty="0">
                <a:latin typeface="Century Gothic" panose="020B0502020202020204" pitchFamily="34" charset="0"/>
              </a:rPr>
              <a:t>.</a:t>
            </a:r>
          </a:p>
          <a:p>
            <a:r>
              <a:rPr lang="en-GB" sz="1600" b="1" dirty="0">
                <a:latin typeface="Century Gothic" panose="020B0502020202020204" pitchFamily="34" charset="0"/>
                <a:sym typeface="Wingdings" panose="05000000000000000000" pitchFamily="2" charset="2"/>
              </a:rPr>
              <a:t>Amir</a:t>
            </a:r>
            <a:r>
              <a:rPr lang="en-GB" sz="1600" dirty="0">
                <a:latin typeface="Century Gothic" panose="020B0502020202020204" pitchFamily="34" charset="0"/>
                <a:sym typeface="Wingdings" panose="05000000000000000000" pitchFamily="2" charset="2"/>
              </a:rPr>
              <a:t> has a book. </a:t>
            </a:r>
            <a:r>
              <a:rPr lang="en-GB" sz="1600" b="1" dirty="0" err="1">
                <a:latin typeface="Century Gothic" panose="020B0502020202020204" pitchFamily="34" charset="0"/>
              </a:rPr>
              <a:t>L</a:t>
            </a:r>
            <a:r>
              <a:rPr lang="en-GB" sz="1600" b="1" i="0" dirty="0" err="1">
                <a:effectLst/>
                <a:latin typeface="Century Gothic" panose="020B0502020202020204" pitchFamily="34" charset="0"/>
              </a:rPr>
              <a:t>é</a:t>
            </a:r>
            <a:r>
              <a:rPr lang="en-GB" sz="1600" b="1" dirty="0" err="1">
                <a:latin typeface="Century Gothic" panose="020B0502020202020204" pitchFamily="34" charset="0"/>
              </a:rPr>
              <a:t>a</a:t>
            </a:r>
            <a:r>
              <a:rPr lang="en-GB" sz="1600" b="1" dirty="0">
                <a:latin typeface="Century Gothic" panose="020B0502020202020204" pitchFamily="34" charset="0"/>
              </a:rPr>
              <a:t> </a:t>
            </a:r>
            <a:r>
              <a:rPr lang="en-GB" sz="1600" dirty="0">
                <a:latin typeface="Century Gothic" panose="020B0502020202020204" pitchFamily="34" charset="0"/>
              </a:rPr>
              <a:t>has </a:t>
            </a:r>
            <a:r>
              <a:rPr lang="en-GB" sz="1600" dirty="0">
                <a:latin typeface="Century Gothic" panose="020B0502020202020204" pitchFamily="34" charset="0"/>
                <a:sym typeface="Wingdings" panose="05000000000000000000" pitchFamily="2" charset="2"/>
              </a:rPr>
              <a:t>a ruler. </a:t>
            </a:r>
            <a:r>
              <a:rPr lang="en-GB" sz="1600" b="1" dirty="0">
                <a:latin typeface="Century Gothic" panose="020B0502020202020204" pitchFamily="34" charset="0"/>
                <a:sym typeface="Wingdings" panose="05000000000000000000" pitchFamily="2" charset="2"/>
              </a:rPr>
              <a:t>He </a:t>
            </a:r>
            <a:r>
              <a:rPr lang="en-GB" sz="1600" dirty="0">
                <a:latin typeface="Century Gothic" panose="020B0502020202020204" pitchFamily="34" charset="0"/>
                <a:sym typeface="Wingdings" panose="05000000000000000000" pitchFamily="2" charset="2"/>
              </a:rPr>
              <a:t>has a book.</a:t>
            </a:r>
            <a:r>
              <a:rPr lang="en-GB" sz="1600" b="1" dirty="0">
                <a:latin typeface="Century Gothic" panose="020B0502020202020204" pitchFamily="34" charset="0"/>
                <a:sym typeface="Wingdings" panose="05000000000000000000" pitchFamily="2" charset="2"/>
              </a:rPr>
              <a:t> She </a:t>
            </a:r>
            <a:r>
              <a:rPr lang="en-GB" sz="1600" dirty="0">
                <a:latin typeface="Century Gothic" panose="020B0502020202020204" pitchFamily="34" charset="0"/>
                <a:sym typeface="Wingdings" panose="05000000000000000000" pitchFamily="2" charset="2"/>
              </a:rPr>
              <a:t>has a ruler. </a:t>
            </a:r>
            <a:r>
              <a:rPr lang="en-GB" sz="1600" dirty="0">
                <a:latin typeface="Century Gothic" panose="020B0502020202020204" pitchFamily="34" charset="0"/>
              </a:rPr>
              <a:t> </a:t>
            </a:r>
          </a:p>
        </p:txBody>
      </p:sp>
      <p:sp>
        <p:nvSpPr>
          <p:cNvPr id="25" name="TextBox 24">
            <a:extLst>
              <a:ext uri="{FF2B5EF4-FFF2-40B4-BE49-F238E27FC236}">
                <a16:creationId xmlns:a16="http://schemas.microsoft.com/office/drawing/2014/main" id="{73837272-C302-436A-A3A3-49234DF7D07D}"/>
              </a:ext>
            </a:extLst>
          </p:cNvPr>
          <p:cNvSpPr txBox="1"/>
          <p:nvPr/>
        </p:nvSpPr>
        <p:spPr>
          <a:xfrm>
            <a:off x="116632" y="5964694"/>
            <a:ext cx="6766545" cy="353943"/>
          </a:xfrm>
          <a:prstGeom prst="rect">
            <a:avLst/>
          </a:prstGeom>
          <a:noFill/>
        </p:spPr>
        <p:txBody>
          <a:bodyPr wrap="square" rtlCol="0">
            <a:spAutoFit/>
          </a:bodyPr>
          <a:lstStyle/>
          <a:p>
            <a:r>
              <a:rPr lang="en-GB" sz="1700" dirty="0">
                <a:latin typeface="Century Gothic" panose="020B0502020202020204" pitchFamily="34" charset="0"/>
              </a:rPr>
              <a:t>We also use </a:t>
            </a:r>
            <a:r>
              <a:rPr lang="en-GB" sz="1700" dirty="0" err="1">
                <a:latin typeface="Century Gothic" panose="020B0502020202020204" pitchFamily="34" charset="0"/>
              </a:rPr>
              <a:t>il</a:t>
            </a:r>
            <a:r>
              <a:rPr lang="en-GB" sz="1700" dirty="0">
                <a:latin typeface="Century Gothic" panose="020B0502020202020204" pitchFamily="34" charset="0"/>
              </a:rPr>
              <a:t>/</a:t>
            </a:r>
            <a:r>
              <a:rPr lang="en-GB" sz="1700" dirty="0" err="1">
                <a:latin typeface="Century Gothic" panose="020B0502020202020204" pitchFamily="34" charset="0"/>
              </a:rPr>
              <a:t>elle</a:t>
            </a:r>
            <a:r>
              <a:rPr lang="en-GB" sz="1700" dirty="0">
                <a:latin typeface="Century Gothic" panose="020B0502020202020204" pitchFamily="34" charset="0"/>
              </a:rPr>
              <a:t> to mean ‘</a:t>
            </a:r>
            <a:r>
              <a:rPr lang="en-GB" sz="1700" b="1" dirty="0">
                <a:latin typeface="Century Gothic" panose="020B0502020202020204" pitchFamily="34" charset="0"/>
              </a:rPr>
              <a:t>it</a:t>
            </a:r>
            <a:r>
              <a:rPr lang="en-GB" sz="1700" dirty="0">
                <a:latin typeface="Century Gothic" panose="020B0502020202020204" pitchFamily="34" charset="0"/>
              </a:rPr>
              <a:t>’, referring to </a:t>
            </a:r>
            <a:r>
              <a:rPr lang="en-GB" sz="1700" b="1" dirty="0">
                <a:latin typeface="Century Gothic" panose="020B0502020202020204" pitchFamily="34" charset="0"/>
              </a:rPr>
              <a:t>things</a:t>
            </a:r>
            <a:r>
              <a:rPr lang="en-GB" sz="1700" dirty="0">
                <a:latin typeface="Century Gothic" panose="020B0502020202020204" pitchFamily="34" charset="0"/>
              </a:rPr>
              <a:t>:</a:t>
            </a:r>
          </a:p>
        </p:txBody>
      </p:sp>
      <p:pic>
        <p:nvPicPr>
          <p:cNvPr id="15" name="Picture 14"/>
          <p:cNvPicPr>
            <a:picLocks noChangeAspect="1"/>
          </p:cNvPicPr>
          <p:nvPr/>
        </p:nvPicPr>
        <p:blipFill>
          <a:blip r:embed="rId4"/>
          <a:stretch>
            <a:fillRect/>
          </a:stretch>
        </p:blipFill>
        <p:spPr>
          <a:xfrm rot="18853069">
            <a:off x="5794927" y="5843622"/>
            <a:ext cx="1067279" cy="509161"/>
          </a:xfrm>
          <a:prstGeom prst="rect">
            <a:avLst/>
          </a:prstGeom>
        </p:spPr>
      </p:pic>
    </p:spTree>
    <p:extLst>
      <p:ext uri="{BB962C8B-B14F-4D97-AF65-F5344CB8AC3E}">
        <p14:creationId xmlns:p14="http://schemas.microsoft.com/office/powerpoint/2010/main" val="2509803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Century Gothic" panose="020B0502020202020204" pitchFamily="34" charset="0"/>
              </a:rPr>
              <a:t>Vocabulaire</a:t>
            </a:r>
            <a:r>
              <a:rPr lang="en-GB" dirty="0">
                <a:latin typeface="Century Gothic" panose="020B0502020202020204" pitchFamily="34" charset="0"/>
              </a:rPr>
              <a:t> </a:t>
            </a:r>
          </a:p>
        </p:txBody>
      </p:sp>
      <p:sp>
        <p:nvSpPr>
          <p:cNvPr id="10" name="Rectangle 9">
            <a:extLst>
              <a:ext uri="{FF2B5EF4-FFF2-40B4-BE49-F238E27FC236}">
                <a16:creationId xmlns:a16="http://schemas.microsoft.com/office/drawing/2014/main" id="{62EBD834-1E2D-44FA-960B-D5E01CB2C65F}"/>
              </a:ext>
            </a:extLst>
          </p:cNvPr>
          <p:cNvSpPr/>
          <p:nvPr/>
        </p:nvSpPr>
        <p:spPr>
          <a:xfrm>
            <a:off x="172381" y="107504"/>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b="1" dirty="0">
              <a:latin typeface="Century Gothic" panose="020B0502020202020204" pitchFamily="34" charset="0"/>
            </a:endParaRPr>
          </a:p>
        </p:txBody>
      </p:sp>
      <p:sp>
        <p:nvSpPr>
          <p:cNvPr id="2" name="Title 1">
            <a:extLst>
              <a:ext uri="{FF2B5EF4-FFF2-40B4-BE49-F238E27FC236}">
                <a16:creationId xmlns:a16="http://schemas.microsoft.com/office/drawing/2014/main" id="{77AFA1A8-0237-2648-A1C6-9C51792B8E6E}"/>
              </a:ext>
            </a:extLst>
          </p:cNvPr>
          <p:cNvSpPr>
            <a:spLocks noGrp="1"/>
          </p:cNvSpPr>
          <p:nvPr>
            <p:ph type="title"/>
          </p:nvPr>
        </p:nvSpPr>
        <p:spPr>
          <a:xfrm>
            <a:off x="172381" y="112118"/>
            <a:ext cx="4696779" cy="421263"/>
          </a:xfrm>
        </p:spPr>
        <p:txBody>
          <a:bodyPr/>
          <a:lstStyle/>
          <a:p>
            <a:pPr algn="l"/>
            <a:r>
              <a:rPr lang="en-GB" sz="1700" b="1" dirty="0">
                <a:solidFill>
                  <a:schemeClr val="bg1"/>
                </a:solidFill>
                <a:latin typeface="Century Gothic" panose="020B0502020202020204" pitchFamily="34" charset="0"/>
              </a:rPr>
              <a:t>Distinguishing between having and being</a:t>
            </a:r>
            <a:endParaRPr lang="en-US" sz="1700" dirty="0">
              <a:solidFill>
                <a:schemeClr val="bg1"/>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2686066632"/>
              </p:ext>
            </p:extLst>
          </p:nvPr>
        </p:nvGraphicFramePr>
        <p:xfrm>
          <a:off x="836709" y="667230"/>
          <a:ext cx="4896547" cy="5518800"/>
        </p:xfrm>
        <a:graphic>
          <a:graphicData uri="http://schemas.openxmlformats.org/drawingml/2006/table">
            <a:tbl>
              <a:tblPr>
                <a:tableStyleId>{5940675A-B579-460E-94D1-54222C63F5DA}</a:tableStyleId>
              </a:tblPr>
              <a:tblGrid>
                <a:gridCol w="2592291">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tblGrid>
              <a:tr h="181153">
                <a:tc>
                  <a:txBody>
                    <a:bodyPr/>
                    <a:lstStyle/>
                    <a:p>
                      <a:pPr algn="l" fontAlgn="b"/>
                      <a:r>
                        <a:rPr lang="en-GB" sz="1800" b="0" i="0" u="none" strike="noStrike" dirty="0" err="1">
                          <a:solidFill>
                            <a:schemeClr val="tx1"/>
                          </a:solidFill>
                          <a:effectLst/>
                          <a:latin typeface="Century Gothic" panose="020B0502020202020204" pitchFamily="34" charset="0"/>
                        </a:rPr>
                        <a:t>il</a:t>
                      </a:r>
                      <a:endParaRPr lang="en-GB" sz="1800" b="0" i="0" u="none" strike="noStrike" dirty="0">
                        <a:solidFill>
                          <a:schemeClr val="tx1"/>
                        </a:solidFill>
                        <a:effectLst/>
                        <a:latin typeface="Century Gothic" panose="020B0502020202020204" pitchFamily="34" charset="0"/>
                      </a:endParaRPr>
                    </a:p>
                  </a:txBody>
                  <a:tcPr marL="90000" marR="90000" marT="46800" marB="46800" anchor="b"/>
                </a:tc>
                <a:tc>
                  <a:txBody>
                    <a:bodyPr/>
                    <a:lstStyle/>
                    <a:p>
                      <a:pPr algn="l" fontAlgn="b"/>
                      <a:r>
                        <a:rPr lang="en-GB" sz="1800" b="0" i="0" u="none" strike="noStrike" dirty="0">
                          <a:solidFill>
                            <a:schemeClr val="tx1"/>
                          </a:solidFill>
                          <a:effectLst/>
                          <a:latin typeface="Century Gothic" panose="020B0502020202020204" pitchFamily="34" charset="0"/>
                        </a:rPr>
                        <a:t>he, it</a:t>
                      </a:r>
                    </a:p>
                  </a:txBody>
                  <a:tcPr marL="90000" marR="90000" marT="46800" marB="46800" anchor="b"/>
                </a:tc>
                <a:extLst>
                  <a:ext uri="{0D108BD9-81ED-4DB2-BD59-A6C34878D82A}">
                    <a16:rowId xmlns:a16="http://schemas.microsoft.com/office/drawing/2014/main" val="497432968"/>
                  </a:ext>
                </a:extLst>
              </a:tr>
              <a:tr h="181153">
                <a:tc>
                  <a:txBody>
                    <a:bodyPr/>
                    <a:lstStyle/>
                    <a:p>
                      <a:pPr algn="l" fontAlgn="b"/>
                      <a:r>
                        <a:rPr lang="en-GB" sz="1800" b="0" i="0" u="none" strike="noStrike" dirty="0" err="1">
                          <a:solidFill>
                            <a:schemeClr val="tx1"/>
                          </a:solidFill>
                          <a:effectLst/>
                          <a:latin typeface="Century Gothic" panose="020B0502020202020204" pitchFamily="34" charset="0"/>
                        </a:rPr>
                        <a:t>elle</a:t>
                      </a:r>
                      <a:endParaRPr lang="en-GB" sz="1800" b="0" i="0" u="none" strike="noStrike" dirty="0">
                        <a:solidFill>
                          <a:schemeClr val="tx1"/>
                        </a:solidFill>
                        <a:effectLst/>
                        <a:latin typeface="Century Gothic" panose="020B0502020202020204" pitchFamily="34" charset="0"/>
                      </a:endParaRPr>
                    </a:p>
                  </a:txBody>
                  <a:tcPr marL="90000" marR="90000" marT="46800" marB="46800" anchor="b"/>
                </a:tc>
                <a:tc>
                  <a:txBody>
                    <a:bodyPr/>
                    <a:lstStyle/>
                    <a:p>
                      <a:pPr algn="l" fontAlgn="b"/>
                      <a:r>
                        <a:rPr lang="en-GB" sz="1800" b="0" i="0" u="none" strike="noStrike" dirty="0">
                          <a:solidFill>
                            <a:schemeClr val="tx1"/>
                          </a:solidFill>
                          <a:effectLst/>
                          <a:latin typeface="Century Gothic" panose="020B0502020202020204" pitchFamily="34" charset="0"/>
                        </a:rPr>
                        <a:t>she, it</a:t>
                      </a:r>
                    </a:p>
                  </a:txBody>
                  <a:tcPr marL="90000" marR="90000" marT="46800" marB="46800" anchor="b"/>
                </a:tc>
                <a:extLst>
                  <a:ext uri="{0D108BD9-81ED-4DB2-BD59-A6C34878D82A}">
                    <a16:rowId xmlns:a16="http://schemas.microsoft.com/office/drawing/2014/main" val="2093499445"/>
                  </a:ext>
                </a:extLst>
              </a:tr>
              <a:tr h="181153">
                <a:tc>
                  <a:txBody>
                    <a:bodyPr/>
                    <a:lstStyle/>
                    <a:p>
                      <a:pPr algn="l" fontAlgn="b"/>
                      <a:r>
                        <a:rPr lang="en-GB" sz="1800" b="0" i="0" u="none" strike="noStrike" dirty="0">
                          <a:solidFill>
                            <a:schemeClr val="tx1"/>
                          </a:solidFill>
                          <a:effectLst/>
                          <a:latin typeface="Century Gothic" panose="020B0502020202020204" pitchFamily="34" charset="0"/>
                        </a:rPr>
                        <a:t>un </a:t>
                      </a:r>
                      <a:r>
                        <a:rPr lang="en-GB" sz="1800" b="0" i="0" u="none" strike="noStrike" dirty="0" err="1">
                          <a:solidFill>
                            <a:schemeClr val="tx1"/>
                          </a:solidFill>
                          <a:effectLst/>
                          <a:latin typeface="Century Gothic" panose="020B0502020202020204" pitchFamily="34" charset="0"/>
                        </a:rPr>
                        <a:t>ami</a:t>
                      </a:r>
                      <a:endParaRPr lang="en-GB" sz="1800" b="0" i="0" u="none" strike="noStrike" dirty="0">
                        <a:solidFill>
                          <a:schemeClr val="tx1"/>
                        </a:solidFill>
                        <a:effectLst/>
                        <a:latin typeface="Century Gothic" panose="020B0502020202020204" pitchFamily="34" charset="0"/>
                      </a:endParaRPr>
                    </a:p>
                  </a:txBody>
                  <a:tcPr marL="90000" marR="90000" marT="46800" marB="46800" anchor="b"/>
                </a:tc>
                <a:tc>
                  <a:txBody>
                    <a:bodyPr/>
                    <a:lstStyle/>
                    <a:p>
                      <a:pPr algn="l" fontAlgn="b"/>
                      <a:r>
                        <a:rPr lang="en-GB" sz="1800" b="0" i="0" u="none" strike="noStrike" dirty="0">
                          <a:solidFill>
                            <a:schemeClr val="tx1"/>
                          </a:solidFill>
                          <a:effectLst/>
                          <a:latin typeface="Century Gothic" panose="020B0502020202020204" pitchFamily="34" charset="0"/>
                        </a:rPr>
                        <a:t>a friend (m)</a:t>
                      </a:r>
                    </a:p>
                  </a:txBody>
                  <a:tcPr marL="90000" marR="90000" marT="46800" marB="46800" anchor="b"/>
                </a:tc>
                <a:extLst>
                  <a:ext uri="{0D108BD9-81ED-4DB2-BD59-A6C34878D82A}">
                    <a16:rowId xmlns:a16="http://schemas.microsoft.com/office/drawing/2014/main" val="10000"/>
                  </a:ext>
                </a:extLst>
              </a:tr>
              <a:tr h="181153">
                <a:tc>
                  <a:txBody>
                    <a:bodyPr/>
                    <a:lstStyle/>
                    <a:p>
                      <a:pPr algn="l" fontAlgn="b"/>
                      <a:r>
                        <a:rPr lang="en-GB" sz="1800" b="0" i="0" u="none" strike="noStrike" dirty="0" err="1">
                          <a:solidFill>
                            <a:schemeClr val="tx1"/>
                          </a:solidFill>
                          <a:effectLst/>
                          <a:latin typeface="Century Gothic" panose="020B0502020202020204" pitchFamily="34" charset="0"/>
                        </a:rPr>
                        <a:t>une</a:t>
                      </a:r>
                      <a:r>
                        <a:rPr lang="en-GB" sz="1800" b="0" i="0" u="none" strike="noStrike" dirty="0">
                          <a:solidFill>
                            <a:schemeClr val="tx1"/>
                          </a:solidFill>
                          <a:effectLst/>
                          <a:latin typeface="Century Gothic" panose="020B0502020202020204" pitchFamily="34" charset="0"/>
                        </a:rPr>
                        <a:t> </a:t>
                      </a:r>
                      <a:r>
                        <a:rPr lang="en-GB" sz="1800" b="0" i="0" u="none" strike="noStrike" dirty="0" err="1">
                          <a:solidFill>
                            <a:schemeClr val="tx1"/>
                          </a:solidFill>
                          <a:effectLst/>
                          <a:latin typeface="Century Gothic" panose="020B0502020202020204" pitchFamily="34" charset="0"/>
                        </a:rPr>
                        <a:t>amie</a:t>
                      </a:r>
                      <a:endParaRPr lang="en-GB" sz="1800" b="0" i="0" u="none" strike="noStrike" dirty="0">
                        <a:solidFill>
                          <a:schemeClr val="tx1"/>
                        </a:solidFill>
                        <a:effectLst/>
                        <a:latin typeface="Century Gothic" panose="020B0502020202020204" pitchFamily="34" charset="0"/>
                      </a:endParaRPr>
                    </a:p>
                  </a:txBody>
                  <a:tcPr marL="90000" marR="90000" marT="46800" marB="46800" anchor="b"/>
                </a:tc>
                <a:tc>
                  <a:txBody>
                    <a:bodyPr/>
                    <a:lstStyle/>
                    <a:p>
                      <a:r>
                        <a:rPr lang="en-GB" sz="1800" dirty="0">
                          <a:solidFill>
                            <a:schemeClr val="tx1"/>
                          </a:solidFill>
                          <a:latin typeface="Century Gothic" panose="020B0502020202020204" pitchFamily="34" charset="0"/>
                        </a:rPr>
                        <a:t>a friend (f)</a:t>
                      </a:r>
                    </a:p>
                  </a:txBody>
                  <a:tcPr marL="90000" marR="90000" marT="46800" marB="46800" anchor="b"/>
                </a:tc>
                <a:extLst>
                  <a:ext uri="{0D108BD9-81ED-4DB2-BD59-A6C34878D82A}">
                    <a16:rowId xmlns:a16="http://schemas.microsoft.com/office/drawing/2014/main" val="10007"/>
                  </a:ext>
                </a:extLst>
              </a:tr>
              <a:tr h="181153">
                <a:tc>
                  <a:txBody>
                    <a:bodyPr/>
                    <a:lstStyle/>
                    <a:p>
                      <a:pPr algn="l" fontAlgn="b"/>
                      <a:r>
                        <a:rPr lang="en-GB" sz="1800" b="0" i="0" u="none" strike="noStrike" dirty="0">
                          <a:solidFill>
                            <a:schemeClr val="tx1"/>
                          </a:solidFill>
                          <a:effectLst/>
                          <a:latin typeface="Century Gothic" panose="020B0502020202020204" pitchFamily="34" charset="0"/>
                        </a:rPr>
                        <a:t>un </a:t>
                      </a:r>
                      <a:r>
                        <a:rPr lang="en-GB" sz="1800" b="0" i="0" u="none" strike="noStrike" dirty="0" err="1">
                          <a:solidFill>
                            <a:schemeClr val="tx1"/>
                          </a:solidFill>
                          <a:effectLst/>
                          <a:latin typeface="Century Gothic" panose="020B0502020202020204" pitchFamily="34" charset="0"/>
                        </a:rPr>
                        <a:t>chanteur</a:t>
                      </a:r>
                      <a:endParaRPr lang="en-GB" sz="1800" b="0" i="0" u="none" strike="noStrike" dirty="0">
                        <a:solidFill>
                          <a:schemeClr val="tx1"/>
                        </a:solidFill>
                        <a:effectLst/>
                        <a:latin typeface="Century Gothic" panose="020B0502020202020204" pitchFamily="34" charset="0"/>
                      </a:endParaRPr>
                    </a:p>
                  </a:txBody>
                  <a:tcPr marL="90000" marR="90000" marT="46800" marB="46800" anchor="b"/>
                </a:tc>
                <a:tc>
                  <a:txBody>
                    <a:bodyPr/>
                    <a:lstStyle/>
                    <a:p>
                      <a:r>
                        <a:rPr lang="en-GB" sz="1800" dirty="0">
                          <a:solidFill>
                            <a:schemeClr val="tx1"/>
                          </a:solidFill>
                          <a:latin typeface="Century Gothic" panose="020B0502020202020204" pitchFamily="34" charset="0"/>
                        </a:rPr>
                        <a:t>a singer (m)</a:t>
                      </a:r>
                    </a:p>
                  </a:txBody>
                  <a:tcPr marL="90000" marR="90000" marT="46800" marB="46800" anchor="b"/>
                </a:tc>
                <a:extLst>
                  <a:ext uri="{0D108BD9-81ED-4DB2-BD59-A6C34878D82A}">
                    <a16:rowId xmlns:a16="http://schemas.microsoft.com/office/drawing/2014/main" val="10001"/>
                  </a:ext>
                </a:extLst>
              </a:tr>
              <a:tr h="181153">
                <a:tc>
                  <a:txBody>
                    <a:bodyPr/>
                    <a:lstStyle/>
                    <a:p>
                      <a:pPr algn="l" fontAlgn="b"/>
                      <a:r>
                        <a:rPr lang="en-GB" sz="1800" b="0" i="0" u="none" strike="noStrike" dirty="0" err="1">
                          <a:solidFill>
                            <a:schemeClr val="tx1"/>
                          </a:solidFill>
                          <a:effectLst/>
                          <a:latin typeface="Century Gothic" panose="020B0502020202020204" pitchFamily="34" charset="0"/>
                        </a:rPr>
                        <a:t>une</a:t>
                      </a:r>
                      <a:r>
                        <a:rPr lang="en-GB" sz="1800" b="0" i="0" u="none" strike="noStrike" dirty="0">
                          <a:solidFill>
                            <a:schemeClr val="tx1"/>
                          </a:solidFill>
                          <a:effectLst/>
                          <a:latin typeface="Century Gothic" panose="020B0502020202020204" pitchFamily="34" charset="0"/>
                        </a:rPr>
                        <a:t> chanteuse</a:t>
                      </a:r>
                    </a:p>
                  </a:txBody>
                  <a:tcPr marL="90000" marR="90000" marT="46800" marB="46800" anchor="b"/>
                </a:tc>
                <a:tc>
                  <a:txBody>
                    <a:bodyPr/>
                    <a:lstStyle/>
                    <a:p>
                      <a:r>
                        <a:rPr lang="en-GB" sz="1800" dirty="0">
                          <a:solidFill>
                            <a:schemeClr val="tx1"/>
                          </a:solidFill>
                          <a:latin typeface="Century Gothic" panose="020B0502020202020204" pitchFamily="34" charset="0"/>
                        </a:rPr>
                        <a:t>a singer (f)</a:t>
                      </a:r>
                    </a:p>
                  </a:txBody>
                  <a:tcPr marL="90000" marR="90000" marT="46800" marB="46800" anchor="b"/>
                </a:tc>
                <a:extLst>
                  <a:ext uri="{0D108BD9-81ED-4DB2-BD59-A6C34878D82A}">
                    <a16:rowId xmlns:a16="http://schemas.microsoft.com/office/drawing/2014/main" val="10008"/>
                  </a:ext>
                </a:extLst>
              </a:tr>
              <a:tr h="181153">
                <a:tc>
                  <a:txBody>
                    <a:bodyPr/>
                    <a:lstStyle/>
                    <a:p>
                      <a:pPr algn="l" fontAlgn="b"/>
                      <a:r>
                        <a:rPr lang="en-GB" sz="1800" b="0" i="0" u="none" strike="noStrike" dirty="0">
                          <a:solidFill>
                            <a:schemeClr val="tx1"/>
                          </a:solidFill>
                          <a:effectLst/>
                          <a:latin typeface="Century Gothic" panose="020B0502020202020204" pitchFamily="34" charset="0"/>
                        </a:rPr>
                        <a:t>un </a:t>
                      </a:r>
                      <a:r>
                        <a:rPr lang="en-GB" sz="1800" b="0" i="0" u="none" strike="noStrike" dirty="0" err="1">
                          <a:solidFill>
                            <a:schemeClr val="tx1"/>
                          </a:solidFill>
                          <a:effectLst/>
                          <a:latin typeface="Century Gothic" panose="020B0502020202020204" pitchFamily="34" charset="0"/>
                        </a:rPr>
                        <a:t>professeur</a:t>
                      </a:r>
                      <a:endParaRPr lang="en-GB" sz="1800" b="0" i="0" u="none" strike="noStrike" dirty="0">
                        <a:solidFill>
                          <a:schemeClr val="tx1"/>
                        </a:solidFill>
                        <a:effectLst/>
                        <a:latin typeface="Century Gothic" panose="020B0502020202020204" pitchFamily="34" charset="0"/>
                      </a:endParaRPr>
                    </a:p>
                  </a:txBody>
                  <a:tcPr marL="90000" marR="90000" marT="46800" marB="46800" anchor="b"/>
                </a:tc>
                <a:tc>
                  <a:txBody>
                    <a:bodyPr/>
                    <a:lstStyle/>
                    <a:p>
                      <a:r>
                        <a:rPr lang="en-GB" sz="1800" dirty="0">
                          <a:solidFill>
                            <a:schemeClr val="tx1"/>
                          </a:solidFill>
                          <a:latin typeface="Century Gothic" panose="020B0502020202020204" pitchFamily="34" charset="0"/>
                        </a:rPr>
                        <a:t>a teacher (m)</a:t>
                      </a:r>
                    </a:p>
                  </a:txBody>
                  <a:tcPr marL="90000" marR="90000" marT="46800" marB="46800" anchor="b"/>
                </a:tc>
                <a:extLst>
                  <a:ext uri="{0D108BD9-81ED-4DB2-BD59-A6C34878D82A}">
                    <a16:rowId xmlns:a16="http://schemas.microsoft.com/office/drawing/2014/main" val="10002"/>
                  </a:ext>
                </a:extLst>
              </a:tr>
              <a:tr h="0">
                <a:tc>
                  <a:txBody>
                    <a:bodyPr/>
                    <a:lstStyle/>
                    <a:p>
                      <a:pPr algn="l" fontAlgn="b"/>
                      <a:r>
                        <a:rPr lang="en-GB" sz="1800" b="0" i="0" u="none" strike="noStrike" dirty="0" err="1">
                          <a:solidFill>
                            <a:schemeClr val="tx1"/>
                          </a:solidFill>
                          <a:effectLst/>
                          <a:latin typeface="Century Gothic" panose="020B0502020202020204" pitchFamily="34" charset="0"/>
                        </a:rPr>
                        <a:t>une</a:t>
                      </a:r>
                      <a:r>
                        <a:rPr lang="en-GB" sz="1800" b="0" i="0" u="none" strike="noStrike" dirty="0">
                          <a:solidFill>
                            <a:schemeClr val="tx1"/>
                          </a:solidFill>
                          <a:effectLst/>
                          <a:latin typeface="Century Gothic" panose="020B0502020202020204" pitchFamily="34" charset="0"/>
                        </a:rPr>
                        <a:t> </a:t>
                      </a:r>
                      <a:r>
                        <a:rPr lang="en-GB" sz="1800" b="0" i="0" u="none" strike="noStrike" dirty="0" err="1">
                          <a:solidFill>
                            <a:schemeClr val="tx1"/>
                          </a:solidFill>
                          <a:effectLst/>
                          <a:latin typeface="Century Gothic" panose="020B0502020202020204" pitchFamily="34" charset="0"/>
                        </a:rPr>
                        <a:t>professeure</a:t>
                      </a:r>
                      <a:endParaRPr lang="en-GB" sz="1800" b="0" i="0" u="none" strike="noStrike" dirty="0">
                        <a:solidFill>
                          <a:schemeClr val="tx1"/>
                        </a:solidFill>
                        <a:effectLst/>
                        <a:latin typeface="Century Gothic" panose="020B0502020202020204" pitchFamily="34" charset="0"/>
                      </a:endParaRPr>
                    </a:p>
                  </a:txBody>
                  <a:tcPr marL="90000" marR="90000" marT="46800" marB="46800" anchor="b"/>
                </a:tc>
                <a:tc>
                  <a:txBody>
                    <a:bodyPr/>
                    <a:lstStyle/>
                    <a:p>
                      <a:r>
                        <a:rPr lang="en-GB" sz="1800" dirty="0">
                          <a:solidFill>
                            <a:schemeClr val="tx1"/>
                          </a:solidFill>
                          <a:latin typeface="Century Gothic" panose="020B0502020202020204" pitchFamily="34" charset="0"/>
                        </a:rPr>
                        <a:t>a teacher (f)</a:t>
                      </a:r>
                    </a:p>
                  </a:txBody>
                  <a:tcPr marL="90000" marR="90000" marT="46800" marB="46800" anchor="b"/>
                </a:tc>
                <a:extLst>
                  <a:ext uri="{0D108BD9-81ED-4DB2-BD59-A6C34878D82A}">
                    <a16:rowId xmlns:a16="http://schemas.microsoft.com/office/drawing/2014/main" val="10003"/>
                  </a:ext>
                </a:extLst>
              </a:tr>
              <a:tr h="181153">
                <a:tc>
                  <a:txBody>
                    <a:bodyPr/>
                    <a:lstStyle/>
                    <a:p>
                      <a:pPr algn="l" fontAlgn="b"/>
                      <a:r>
                        <a:rPr lang="en-GB" sz="1800" b="0" i="0" u="none" strike="noStrike" dirty="0" err="1">
                          <a:solidFill>
                            <a:schemeClr val="tx1"/>
                          </a:solidFill>
                          <a:effectLst/>
                          <a:latin typeface="Century Gothic" panose="020B0502020202020204" pitchFamily="34" charset="0"/>
                        </a:rPr>
                        <a:t>une</a:t>
                      </a:r>
                      <a:r>
                        <a:rPr lang="en-GB" sz="1800" b="0" i="0" u="none" strike="noStrike" dirty="0">
                          <a:solidFill>
                            <a:schemeClr val="tx1"/>
                          </a:solidFill>
                          <a:effectLst/>
                          <a:latin typeface="Century Gothic" panose="020B0502020202020204" pitchFamily="34" charset="0"/>
                        </a:rPr>
                        <a:t> femme</a:t>
                      </a:r>
                    </a:p>
                  </a:txBody>
                  <a:tcPr marL="90000" marR="90000" marT="46800" marB="46800" anchor="b"/>
                </a:tc>
                <a:tc>
                  <a:txBody>
                    <a:bodyPr/>
                    <a:lstStyle/>
                    <a:p>
                      <a:r>
                        <a:rPr lang="en-GB" sz="1800" dirty="0">
                          <a:solidFill>
                            <a:schemeClr val="tx1"/>
                          </a:solidFill>
                          <a:latin typeface="Century Gothic" panose="020B0502020202020204" pitchFamily="34" charset="0"/>
                        </a:rPr>
                        <a:t>a woman</a:t>
                      </a:r>
                    </a:p>
                  </a:txBody>
                  <a:tcPr marL="90000" marR="90000" marT="46800" marB="46800" anchor="b"/>
                </a:tc>
                <a:extLst>
                  <a:ext uri="{0D108BD9-81ED-4DB2-BD59-A6C34878D82A}">
                    <a16:rowId xmlns:a16="http://schemas.microsoft.com/office/drawing/2014/main" val="10004"/>
                  </a:ext>
                </a:extLst>
              </a:tr>
              <a:tr h="181153">
                <a:tc>
                  <a:txBody>
                    <a:bodyPr/>
                    <a:lstStyle/>
                    <a:p>
                      <a:pPr algn="l" fontAlgn="b"/>
                      <a:r>
                        <a:rPr lang="en-GB" sz="1800" b="0" i="0" u="none" strike="noStrike" dirty="0">
                          <a:solidFill>
                            <a:schemeClr val="tx1"/>
                          </a:solidFill>
                          <a:effectLst/>
                          <a:latin typeface="Century Gothic" panose="020B0502020202020204" pitchFamily="34" charset="0"/>
                        </a:rPr>
                        <a:t>un homme</a:t>
                      </a:r>
                    </a:p>
                  </a:txBody>
                  <a:tcPr marL="90000" marR="90000" marT="46800" marB="46800" anchor="b"/>
                </a:tc>
                <a:tc>
                  <a:txBody>
                    <a:bodyPr/>
                    <a:lstStyle/>
                    <a:p>
                      <a:r>
                        <a:rPr lang="en-GB" sz="1800" dirty="0">
                          <a:solidFill>
                            <a:schemeClr val="tx1"/>
                          </a:solidFill>
                          <a:latin typeface="Century Gothic" panose="020B0502020202020204" pitchFamily="34" charset="0"/>
                        </a:rPr>
                        <a:t>a man</a:t>
                      </a:r>
                    </a:p>
                  </a:txBody>
                  <a:tcPr marL="90000" marR="90000" marT="46800" marB="46800" anchor="b"/>
                </a:tc>
                <a:extLst>
                  <a:ext uri="{0D108BD9-81ED-4DB2-BD59-A6C34878D82A}">
                    <a16:rowId xmlns:a16="http://schemas.microsoft.com/office/drawing/2014/main" val="3086450499"/>
                  </a:ext>
                </a:extLst>
              </a:tr>
              <a:tr h="181153">
                <a:tc>
                  <a:txBody>
                    <a:bodyPr/>
                    <a:lstStyle/>
                    <a:p>
                      <a:pPr algn="l" fontAlgn="b"/>
                      <a:r>
                        <a:rPr lang="en-GB" sz="1800" b="0" i="0" u="none" strike="noStrike" dirty="0" err="1">
                          <a:solidFill>
                            <a:schemeClr val="tx1"/>
                          </a:solidFill>
                          <a:effectLst/>
                          <a:latin typeface="Century Gothic" panose="020B0502020202020204" pitchFamily="34" charset="0"/>
                        </a:rPr>
                        <a:t>drôle</a:t>
                      </a:r>
                      <a:endParaRPr lang="en-GB" sz="1800" b="0" i="0" u="none" strike="noStrike" dirty="0">
                        <a:solidFill>
                          <a:schemeClr val="tx1"/>
                        </a:solidFill>
                        <a:effectLst/>
                        <a:latin typeface="Century Gothic" panose="020B0502020202020204" pitchFamily="34" charset="0"/>
                      </a:endParaRPr>
                    </a:p>
                  </a:txBody>
                  <a:tcPr marL="90000" marR="90000" marT="46800" marB="46800" anchor="b"/>
                </a:tc>
                <a:tc>
                  <a:txBody>
                    <a:bodyPr/>
                    <a:lstStyle/>
                    <a:p>
                      <a:r>
                        <a:rPr lang="en-GB" sz="1800" dirty="0">
                          <a:solidFill>
                            <a:schemeClr val="tx1"/>
                          </a:solidFill>
                          <a:latin typeface="Century Gothic" panose="020B0502020202020204" pitchFamily="34" charset="0"/>
                        </a:rPr>
                        <a:t>funny</a:t>
                      </a:r>
                    </a:p>
                  </a:txBody>
                  <a:tcPr marL="90000" marR="90000" marT="46800" marB="46800" anchor="b"/>
                </a:tc>
                <a:extLst>
                  <a:ext uri="{0D108BD9-81ED-4DB2-BD59-A6C34878D82A}">
                    <a16:rowId xmlns:a16="http://schemas.microsoft.com/office/drawing/2014/main" val="10005"/>
                  </a:ext>
                </a:extLst>
              </a:tr>
              <a:tr h="181153">
                <a:tc>
                  <a:txBody>
                    <a:bodyPr/>
                    <a:lstStyle/>
                    <a:p>
                      <a:pPr algn="l" fontAlgn="b"/>
                      <a:r>
                        <a:rPr lang="en-GB" sz="1800" b="0" i="0" u="none" strike="noStrike" dirty="0" err="1">
                          <a:solidFill>
                            <a:schemeClr val="tx1"/>
                          </a:solidFill>
                          <a:effectLst/>
                          <a:latin typeface="Century Gothic" panose="020B0502020202020204" pitchFamily="34" charset="0"/>
                        </a:rPr>
                        <a:t>intéressant</a:t>
                      </a:r>
                      <a:r>
                        <a:rPr lang="en-GB" sz="1800" b="0" i="0" u="none" strike="noStrike" dirty="0">
                          <a:solidFill>
                            <a:schemeClr val="tx1"/>
                          </a:solidFill>
                          <a:effectLst/>
                          <a:latin typeface="Century Gothic" panose="020B0502020202020204" pitchFamily="34" charset="0"/>
                        </a:rPr>
                        <a:t>(e)</a:t>
                      </a:r>
                    </a:p>
                  </a:txBody>
                  <a:tcPr marL="90000" marR="90000" marT="46800" marB="46800" anchor="b"/>
                </a:tc>
                <a:tc>
                  <a:txBody>
                    <a:bodyPr/>
                    <a:lstStyle/>
                    <a:p>
                      <a:r>
                        <a:rPr lang="en-GB" sz="1800" dirty="0">
                          <a:solidFill>
                            <a:schemeClr val="tx1"/>
                          </a:solidFill>
                          <a:latin typeface="Century Gothic" panose="020B0502020202020204" pitchFamily="34" charset="0"/>
                        </a:rPr>
                        <a:t>interesting (m/f)</a:t>
                      </a:r>
                    </a:p>
                  </a:txBody>
                  <a:tcPr marL="90000" marR="90000" marT="46800" marB="46800" anchor="b"/>
                </a:tc>
                <a:extLst>
                  <a:ext uri="{0D108BD9-81ED-4DB2-BD59-A6C34878D82A}">
                    <a16:rowId xmlns:a16="http://schemas.microsoft.com/office/drawing/2014/main" val="10006"/>
                  </a:ext>
                </a:extLst>
              </a:tr>
              <a:tr h="181153">
                <a:tc>
                  <a:txBody>
                    <a:bodyPr/>
                    <a:lstStyle/>
                    <a:p>
                      <a:pPr algn="l" fontAlgn="b"/>
                      <a:r>
                        <a:rPr lang="en-GB" sz="1800" b="0" i="0" u="none" strike="noStrike" dirty="0" err="1">
                          <a:solidFill>
                            <a:schemeClr val="tx1"/>
                          </a:solidFill>
                          <a:effectLst/>
                          <a:latin typeface="Century Gothic" panose="020B0502020202020204" pitchFamily="34" charset="0"/>
                        </a:rPr>
                        <a:t>sympa</a:t>
                      </a:r>
                      <a:r>
                        <a:rPr lang="en-GB" sz="1800" b="0" i="0" u="none" strike="noStrike" dirty="0">
                          <a:solidFill>
                            <a:schemeClr val="tx1"/>
                          </a:solidFill>
                          <a:effectLst/>
                          <a:latin typeface="Century Gothic" panose="020B0502020202020204" pitchFamily="34" charset="0"/>
                        </a:rPr>
                        <a:t>, </a:t>
                      </a:r>
                      <a:r>
                        <a:rPr lang="en-GB" sz="1800" b="0" i="0" u="none" strike="noStrike" dirty="0" err="1">
                          <a:solidFill>
                            <a:schemeClr val="tx1"/>
                          </a:solidFill>
                          <a:effectLst/>
                          <a:latin typeface="Century Gothic" panose="020B0502020202020204" pitchFamily="34" charset="0"/>
                        </a:rPr>
                        <a:t>sympathique</a:t>
                      </a:r>
                      <a:endParaRPr lang="en-GB" sz="1800" b="0" i="0" u="none" strike="noStrike" dirty="0">
                        <a:solidFill>
                          <a:schemeClr val="tx1"/>
                        </a:solidFill>
                        <a:effectLst/>
                        <a:latin typeface="Century Gothic" panose="020B0502020202020204" pitchFamily="34" charset="0"/>
                      </a:endParaRPr>
                    </a:p>
                  </a:txBody>
                  <a:tcPr marL="90000" marR="90000" marT="46800" marB="46800" anchor="b"/>
                </a:tc>
                <a:tc>
                  <a:txBody>
                    <a:bodyPr/>
                    <a:lstStyle/>
                    <a:p>
                      <a:r>
                        <a:rPr lang="en-GB" sz="1800" dirty="0">
                          <a:solidFill>
                            <a:schemeClr val="tx1"/>
                          </a:solidFill>
                          <a:latin typeface="Century Gothic" panose="020B0502020202020204" pitchFamily="34" charset="0"/>
                        </a:rPr>
                        <a:t>nice</a:t>
                      </a:r>
                    </a:p>
                  </a:txBody>
                  <a:tcPr marL="90000" marR="90000" marT="46800" marB="46800" anchor="b"/>
                </a:tc>
                <a:extLst>
                  <a:ext uri="{0D108BD9-81ED-4DB2-BD59-A6C34878D82A}">
                    <a16:rowId xmlns:a16="http://schemas.microsoft.com/office/drawing/2014/main" val="10009"/>
                  </a:ext>
                </a:extLst>
              </a:tr>
              <a:tr h="181153">
                <a:tc>
                  <a:txBody>
                    <a:bodyPr/>
                    <a:lstStyle/>
                    <a:p>
                      <a:pPr algn="l" fontAlgn="b"/>
                      <a:r>
                        <a:rPr lang="en-GB" sz="1800" b="0" i="0" u="none" strike="noStrike" dirty="0" err="1">
                          <a:solidFill>
                            <a:schemeClr val="tx1"/>
                          </a:solidFill>
                          <a:effectLst/>
                          <a:latin typeface="Century Gothic" panose="020B0502020202020204" pitchFamily="34" charset="0"/>
                        </a:rPr>
                        <a:t>vrai</a:t>
                      </a:r>
                      <a:endParaRPr lang="en-GB" sz="1800" b="0" i="0" u="none" strike="noStrike" dirty="0">
                        <a:solidFill>
                          <a:schemeClr val="tx1"/>
                        </a:solidFill>
                        <a:effectLst/>
                        <a:latin typeface="Century Gothic" panose="020B0502020202020204" pitchFamily="34" charset="0"/>
                      </a:endParaRPr>
                    </a:p>
                  </a:txBody>
                  <a:tcPr marL="90000" marR="90000" marT="46800" marB="46800" anchor="b"/>
                </a:tc>
                <a:tc>
                  <a:txBody>
                    <a:bodyPr/>
                    <a:lstStyle/>
                    <a:p>
                      <a:r>
                        <a:rPr lang="en-GB" sz="1800" dirty="0">
                          <a:solidFill>
                            <a:schemeClr val="tx1"/>
                          </a:solidFill>
                          <a:latin typeface="Century Gothic" panose="020B0502020202020204" pitchFamily="34" charset="0"/>
                        </a:rPr>
                        <a:t>true</a:t>
                      </a:r>
                    </a:p>
                  </a:txBody>
                  <a:tcPr marL="90000" marR="90000" marT="46800" marB="46800" anchor="b"/>
                </a:tc>
                <a:extLst>
                  <a:ext uri="{0D108BD9-81ED-4DB2-BD59-A6C34878D82A}">
                    <a16:rowId xmlns:a16="http://schemas.microsoft.com/office/drawing/2014/main" val="10010"/>
                  </a:ext>
                </a:extLst>
              </a:tr>
              <a:tr h="181153">
                <a:tc>
                  <a:txBody>
                    <a:bodyPr/>
                    <a:lstStyle/>
                    <a:p>
                      <a:pPr algn="l" fontAlgn="b"/>
                      <a:r>
                        <a:rPr lang="en-GB" sz="1800" b="0" i="0" u="none" strike="noStrike" dirty="0">
                          <a:solidFill>
                            <a:schemeClr val="tx1"/>
                          </a:solidFill>
                          <a:effectLst/>
                          <a:latin typeface="Century Gothic" panose="020B0502020202020204" pitchFamily="34" charset="0"/>
                        </a:rPr>
                        <a:t>faux</a:t>
                      </a:r>
                    </a:p>
                  </a:txBody>
                  <a:tcPr marL="90000" marR="90000" marT="46800" marB="46800" anchor="b"/>
                </a:tc>
                <a:tc>
                  <a:txBody>
                    <a:bodyPr/>
                    <a:lstStyle/>
                    <a:p>
                      <a:r>
                        <a:rPr lang="en-GB" sz="1800" dirty="0">
                          <a:solidFill>
                            <a:schemeClr val="tx1"/>
                          </a:solidFill>
                          <a:latin typeface="Century Gothic" panose="020B0502020202020204" pitchFamily="34" charset="0"/>
                        </a:rPr>
                        <a:t>false</a:t>
                      </a:r>
                    </a:p>
                  </a:txBody>
                  <a:tcPr marL="90000" marR="90000" marT="46800" marB="46800" anchor="b"/>
                </a:tc>
                <a:extLst>
                  <a:ext uri="{0D108BD9-81ED-4DB2-BD59-A6C34878D82A}">
                    <a16:rowId xmlns:a16="http://schemas.microsoft.com/office/drawing/2014/main" val="10012"/>
                  </a:ext>
                </a:extLst>
              </a:tr>
            </a:tbl>
          </a:graphicData>
        </a:graphic>
      </p:graphicFrame>
      <p:sp>
        <p:nvSpPr>
          <p:cNvPr id="17" name="Rectangle 3"/>
          <p:cNvSpPr>
            <a:spLocks noChangeArrowheads="1"/>
          </p:cNvSpPr>
          <p:nvPr/>
        </p:nvSpPr>
        <p:spPr bwMode="auto">
          <a:xfrm>
            <a:off x="332656" y="5796136"/>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20" name="Table 19"/>
          <p:cNvGraphicFramePr>
            <a:graphicFrameLocks noGrp="1"/>
          </p:cNvGraphicFramePr>
          <p:nvPr>
            <p:extLst>
              <p:ext uri="{D42A27DB-BD31-4B8C-83A1-F6EECF244321}">
                <p14:modId xmlns:p14="http://schemas.microsoft.com/office/powerpoint/2010/main" val="2816607990"/>
              </p:ext>
            </p:extLst>
          </p:nvPr>
        </p:nvGraphicFramePr>
        <p:xfrm>
          <a:off x="166138" y="655971"/>
          <a:ext cx="764103" cy="5528475"/>
        </p:xfrm>
        <a:graphic>
          <a:graphicData uri="http://schemas.openxmlformats.org/drawingml/2006/table">
            <a:tbl>
              <a:tblPr firstRow="1" bandRow="1">
                <a:tableStyleId>{5940675A-B579-460E-94D1-54222C63F5DA}</a:tableStyleId>
              </a:tblPr>
              <a:tblGrid>
                <a:gridCol w="764103">
                  <a:extLst>
                    <a:ext uri="{9D8B030D-6E8A-4147-A177-3AD203B41FA5}">
                      <a16:colId xmlns:a16="http://schemas.microsoft.com/office/drawing/2014/main" val="20000"/>
                    </a:ext>
                  </a:extLst>
                </a:gridCol>
              </a:tblGrid>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pron</a:t>
                      </a:r>
                      <a:endParaRPr lang="en-GB" sz="18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5418164"/>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pron</a:t>
                      </a:r>
                      <a:endParaRPr lang="en-GB" sz="18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9017495"/>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9675800"/>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bl>
          </a:graphicData>
        </a:graphic>
      </p:graphicFrame>
      <p:pic>
        <p:nvPicPr>
          <p:cNvPr id="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224" y="881827"/>
            <a:ext cx="1224136" cy="120938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66138" y="6342264"/>
            <a:ext cx="6785060" cy="2554545"/>
          </a:xfrm>
          <a:prstGeom prst="rect">
            <a:avLst/>
          </a:prstGeom>
        </p:spPr>
        <p:txBody>
          <a:bodyPr wrap="square">
            <a:spAutoFit/>
          </a:bodyPr>
          <a:lstStyle/>
          <a:p>
            <a:pPr lvl="0" fontAlgn="auto">
              <a:spcBef>
                <a:spcPts val="0"/>
              </a:spcBef>
              <a:spcAft>
                <a:spcPts val="0"/>
              </a:spcAft>
              <a:defRPr/>
            </a:pPr>
            <a:r>
              <a:rPr lang="en-GB" sz="1600" dirty="0">
                <a:latin typeface="Century Gothic" panose="020B0502020202020204" pitchFamily="34" charset="0"/>
              </a:rPr>
              <a:t>Vocabulary learning involves knowing different aspects of a word.</a:t>
            </a:r>
            <a:br>
              <a:rPr lang="en-GB" sz="1600" dirty="0">
                <a:latin typeface="Century Gothic" panose="020B0502020202020204" pitchFamily="34" charset="0"/>
              </a:rPr>
            </a:br>
            <a:br>
              <a:rPr lang="en-GB" sz="1600" dirty="0">
                <a:latin typeface="Century Gothic" panose="020B0502020202020204" pitchFamily="34" charset="0"/>
              </a:rPr>
            </a:br>
            <a:r>
              <a:rPr lang="en-GB" sz="1600" dirty="0">
                <a:latin typeface="Century Gothic" panose="020B0502020202020204" pitchFamily="34" charset="0"/>
              </a:rPr>
              <a:t>Use this checklist:</a:t>
            </a:r>
            <a:br>
              <a:rPr lang="en-GB" sz="1600" dirty="0">
                <a:latin typeface="Century Gothic" panose="020B0502020202020204" pitchFamily="34" charset="0"/>
              </a:rPr>
            </a:br>
            <a:endParaRPr lang="en-GB" sz="1600" dirty="0">
              <a:latin typeface="Century Gothic" panose="020B0502020202020204" pitchFamily="34" charset="0"/>
            </a:endParaRPr>
          </a:p>
          <a:p>
            <a:r>
              <a:rPr lang="en-GB" sz="1600" dirty="0">
                <a:latin typeface="Century Gothic" panose="020B0502020202020204" pitchFamily="34" charset="0"/>
              </a:rPr>
              <a:t>1. I have seen this word before.</a:t>
            </a:r>
          </a:p>
          <a:p>
            <a:r>
              <a:rPr lang="en-GB" sz="1600" dirty="0">
                <a:latin typeface="Century Gothic" panose="020B0502020202020204" pitchFamily="34" charset="0"/>
              </a:rPr>
              <a:t>2. I know what the word means.</a:t>
            </a:r>
          </a:p>
          <a:p>
            <a:r>
              <a:rPr lang="en-GB" sz="1600" dirty="0">
                <a:latin typeface="Century Gothic" panose="020B0502020202020204" pitchFamily="34" charset="0"/>
              </a:rPr>
              <a:t>3. I can read the word aloud.</a:t>
            </a:r>
          </a:p>
          <a:p>
            <a:r>
              <a:rPr lang="en-GB" sz="1600" dirty="0">
                <a:latin typeface="Century Gothic" panose="020B0502020202020204" pitchFamily="34" charset="0"/>
              </a:rPr>
              <a:t>4. I can spell the word correctly.</a:t>
            </a:r>
          </a:p>
          <a:p>
            <a:r>
              <a:rPr lang="en-GB" sz="1600" dirty="0">
                <a:latin typeface="Century Gothic" panose="020B0502020202020204" pitchFamily="34" charset="0"/>
              </a:rPr>
              <a:t>5. I can use the word in a sentence.</a:t>
            </a:r>
            <a:br>
              <a:rPr lang="en-GB" sz="1600" dirty="0">
                <a:latin typeface="Century Gothic" panose="020B0502020202020204" pitchFamily="34" charset="0"/>
              </a:rPr>
            </a:br>
            <a:r>
              <a:rPr lang="en-GB" sz="1600" dirty="0">
                <a:latin typeface="Century Gothic" panose="020B0502020202020204" pitchFamily="34" charset="0"/>
              </a:rPr>
              <a:t>6. For nouns, I know the gender and the correct word for ‘a’/‘the’.</a:t>
            </a:r>
          </a:p>
        </p:txBody>
      </p:sp>
      <p:sp>
        <p:nvSpPr>
          <p:cNvPr id="11"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14</a:t>
            </a:r>
          </a:p>
        </p:txBody>
      </p:sp>
      <p:sp>
        <p:nvSpPr>
          <p:cNvPr id="12" name="Rounded Rectangle 11"/>
          <p:cNvSpPr/>
          <p:nvPr/>
        </p:nvSpPr>
        <p:spPr>
          <a:xfrm>
            <a:off x="5364861" y="2164410"/>
            <a:ext cx="1260140" cy="64807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1.1.2</a:t>
            </a:r>
          </a:p>
        </p:txBody>
      </p:sp>
      <p:pic>
        <p:nvPicPr>
          <p:cNvPr id="16" name="Picture 15"/>
          <p:cNvPicPr>
            <a:picLocks noChangeAspect="1"/>
          </p:cNvPicPr>
          <p:nvPr/>
        </p:nvPicPr>
        <p:blipFill>
          <a:blip r:embed="rId4"/>
          <a:stretch>
            <a:fillRect/>
          </a:stretch>
        </p:blipFill>
        <p:spPr>
          <a:xfrm>
            <a:off x="4375576" y="7233140"/>
            <a:ext cx="1275199" cy="906062"/>
          </a:xfrm>
          <a:prstGeom prst="rect">
            <a:avLst/>
          </a:prstGeom>
        </p:spPr>
      </p:pic>
    </p:spTree>
    <p:extLst>
      <p:ext uri="{BB962C8B-B14F-4D97-AF65-F5344CB8AC3E}">
        <p14:creationId xmlns:p14="http://schemas.microsoft.com/office/powerpoint/2010/main" val="3940866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18" name="Title 17">
            <a:extLst>
              <a:ext uri="{FF2B5EF4-FFF2-40B4-BE49-F238E27FC236}">
                <a16:creationId xmlns:a16="http://schemas.microsoft.com/office/drawing/2014/main" id="{64EA8F9B-5EAD-084E-9F4E-70E7119251D3}"/>
              </a:ext>
            </a:extLst>
          </p:cNvPr>
          <p:cNvSpPr>
            <a:spLocks noGrp="1"/>
          </p:cNvSpPr>
          <p:nvPr>
            <p:ph type="title"/>
          </p:nvPr>
        </p:nvSpPr>
        <p:spPr>
          <a:xfrm>
            <a:off x="174343" y="153294"/>
            <a:ext cx="2014262" cy="424071"/>
          </a:xfrm>
        </p:spPr>
        <p:txBody>
          <a:bodyPr/>
          <a:lstStyle/>
          <a:p>
            <a:r>
              <a:rPr lang="en-GB" sz="2000" b="1" dirty="0">
                <a:solidFill>
                  <a:srgbClr val="FFFFFF"/>
                </a:solidFill>
                <a:latin typeface="Century Gothic" panose="020B0502020202020204" pitchFamily="34" charset="0"/>
              </a:rPr>
              <a:t>T1.1 </a:t>
            </a:r>
            <a:r>
              <a:rPr lang="en-GB" sz="2000" b="1" dirty="0" err="1">
                <a:solidFill>
                  <a:srgbClr val="FFFFFF"/>
                </a:solidFill>
                <a:latin typeface="Century Gothic" panose="020B0502020202020204" pitchFamily="34" charset="0"/>
              </a:rPr>
              <a:t>Semaine</a:t>
            </a:r>
            <a:r>
              <a:rPr lang="en-GB" sz="2000" b="1" dirty="0">
                <a:solidFill>
                  <a:srgbClr val="FFFFFF"/>
                </a:solidFill>
                <a:latin typeface="Century Gothic" panose="020B0502020202020204" pitchFamily="34" charset="0"/>
              </a:rPr>
              <a:t> 6</a:t>
            </a:r>
            <a:endParaRPr lang="en-US" sz="2000" dirty="0"/>
          </a:p>
        </p:txBody>
      </p:sp>
      <p:sp>
        <p:nvSpPr>
          <p:cNvPr id="4" name="Rectangle 3">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5" name="Rectangle 4"/>
          <p:cNvSpPr/>
          <p:nvPr/>
        </p:nvSpPr>
        <p:spPr>
          <a:xfrm>
            <a:off x="174311" y="660890"/>
            <a:ext cx="3201517" cy="369332"/>
          </a:xfrm>
          <a:prstGeom prst="rect">
            <a:avLst/>
          </a:prstGeom>
        </p:spPr>
        <p:txBody>
          <a:bodyPr wrap="none">
            <a:spAutoFit/>
          </a:bodyPr>
          <a:lstStyle/>
          <a:p>
            <a:r>
              <a:rPr lang="en-GB" b="1" dirty="0">
                <a:solidFill>
                  <a:srgbClr val="000000"/>
                </a:solidFill>
                <a:latin typeface="Century Gothic" panose="020B0502020202020204" pitchFamily="34" charset="0"/>
              </a:rPr>
              <a:t>Gender and singular nouns</a:t>
            </a:r>
          </a:p>
        </p:txBody>
      </p:sp>
      <p:sp>
        <p:nvSpPr>
          <p:cNvPr id="6" name="TextBox 5"/>
          <p:cNvSpPr txBox="1"/>
          <p:nvPr/>
        </p:nvSpPr>
        <p:spPr>
          <a:xfrm>
            <a:off x="189591" y="942975"/>
            <a:ext cx="6641610"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B0502020202020204" pitchFamily="34" charset="0"/>
              </a:rPr>
              <a:t>We already know that all </a:t>
            </a:r>
            <a:r>
              <a:rPr kumimoji="0" lang="en-GB" sz="1600" b="1" i="0" u="none" strike="noStrike" kern="1200" cap="none" spc="0" normalizeH="0" baseline="0" noProof="0" dirty="0">
                <a:ln>
                  <a:noFill/>
                </a:ln>
                <a:effectLst/>
                <a:uLnTx/>
                <a:uFillTx/>
                <a:latin typeface="Century Gothic" panose="020B0502020202020204" pitchFamily="34" charset="0"/>
              </a:rPr>
              <a:t>nouns</a:t>
            </a:r>
            <a:r>
              <a:rPr kumimoji="0" lang="en-GB" sz="1600" b="0" i="0" u="none" strike="noStrike" kern="1200" cap="none" spc="0" normalizeH="0" baseline="0" noProof="0" dirty="0">
                <a:ln>
                  <a:noFill/>
                </a:ln>
                <a:effectLst/>
                <a:uLnTx/>
                <a:uFillTx/>
                <a:latin typeface="Century Gothic" panose="020B0502020202020204" pitchFamily="34" charset="0"/>
              </a:rPr>
              <a:t> (e.g., words for things, people,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B0502020202020204" pitchFamily="34" charset="0"/>
              </a:rPr>
              <a:t> countries) have a </a:t>
            </a:r>
            <a:r>
              <a:rPr kumimoji="0" lang="en-GB" sz="1600" b="1" i="0" u="none" strike="noStrike" kern="1200" cap="none" spc="0" normalizeH="0" baseline="0" noProof="0" dirty="0">
                <a:ln>
                  <a:noFill/>
                </a:ln>
                <a:effectLst/>
                <a:uLnTx/>
                <a:uFillTx/>
                <a:latin typeface="Century Gothic" panose="020B0502020202020204" pitchFamily="34" charset="0"/>
              </a:rPr>
              <a:t>gender</a:t>
            </a:r>
            <a:r>
              <a:rPr kumimoji="0" lang="en-GB" sz="1600" b="0" i="0" u="none" strike="noStrike" kern="1200" cap="none" spc="0" normalizeH="0" baseline="0" noProof="0" dirty="0">
                <a:ln>
                  <a:noFill/>
                </a:ln>
                <a:effectLst/>
                <a:uLnTx/>
                <a:uFillTx/>
                <a:latin typeface="Century Gothic" panose="020B0502020202020204" pitchFamily="34" charset="0"/>
              </a:rPr>
              <a:t> in French</a:t>
            </a:r>
            <a:r>
              <a:rPr lang="en-GB" sz="1600" noProof="0" dirty="0">
                <a:latin typeface="Century Gothic" panose="020B05020202020202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lang="en-GB" sz="1600" noProof="0" dirty="0">
                <a:latin typeface="Century Gothic" panose="020B0502020202020204" pitchFamily="34" charset="0"/>
              </a:rPr>
              <a:t>All </a:t>
            </a:r>
            <a:r>
              <a:rPr lang="en-GB" sz="1600" dirty="0">
                <a:latin typeface="Century Gothic" panose="020B0502020202020204" pitchFamily="34" charset="0"/>
              </a:rPr>
              <a:t>n</a:t>
            </a:r>
            <a:r>
              <a:rPr kumimoji="0" lang="en-GB" sz="1600" b="0" i="0" u="none" strike="noStrike" kern="1200" cap="none" spc="0" normalizeH="0" baseline="0" noProof="0" dirty="0">
                <a:ln>
                  <a:noFill/>
                </a:ln>
                <a:effectLst/>
                <a:uLnTx/>
                <a:uFillTx/>
                <a:latin typeface="Century Gothic" panose="020B0502020202020204" pitchFamily="34" charset="0"/>
              </a:rPr>
              <a:t>ouns are either </a:t>
            </a:r>
            <a:r>
              <a:rPr kumimoji="0" lang="en-GB" sz="1600" b="1" i="0" u="none" strike="noStrike" kern="1200" cap="none" spc="0" normalizeH="0" baseline="0" noProof="0" dirty="0">
                <a:ln>
                  <a:noFill/>
                </a:ln>
                <a:effectLst/>
                <a:uLnTx/>
                <a:uFillTx/>
                <a:latin typeface="Century Gothic" panose="020B0502020202020204" pitchFamily="34" charset="0"/>
              </a:rPr>
              <a:t>masculine</a:t>
            </a:r>
            <a:r>
              <a:rPr kumimoji="0" lang="en-GB" sz="1600" b="0" i="0" u="none" strike="noStrike" kern="1200" cap="none" spc="0" normalizeH="0" baseline="0" noProof="0" dirty="0">
                <a:ln>
                  <a:noFill/>
                </a:ln>
                <a:effectLst/>
                <a:uLnTx/>
                <a:uFillTx/>
                <a:latin typeface="Century Gothic" panose="020B0502020202020204" pitchFamily="34" charset="0"/>
              </a:rPr>
              <a:t> or </a:t>
            </a:r>
            <a:r>
              <a:rPr kumimoji="0" lang="en-GB" sz="1600" b="1" i="0" u="none" strike="noStrike" kern="1200" cap="none" spc="0" normalizeH="0" baseline="0" noProof="0" dirty="0">
                <a:ln>
                  <a:noFill/>
                </a:ln>
                <a:effectLst/>
                <a:uLnTx/>
                <a:uFillTx/>
                <a:latin typeface="Century Gothic" panose="020B0502020202020204" pitchFamily="34" charset="0"/>
              </a:rPr>
              <a:t>feminine.</a:t>
            </a:r>
            <a:endParaRPr kumimoji="0" lang="en-GB" sz="1600" b="0" i="0" u="none" strike="noStrike" kern="1200" cap="none" spc="0" normalizeH="0" baseline="0" noProof="0" dirty="0">
              <a:ln>
                <a:noFill/>
              </a:ln>
              <a:effectLst/>
              <a:uLnTx/>
              <a:uFillTx/>
              <a:latin typeface="Century Gothic" panose="020B0502020202020204" pitchFamily="34" charset="0"/>
            </a:endParaRPr>
          </a:p>
        </p:txBody>
      </p:sp>
      <p:sp>
        <p:nvSpPr>
          <p:cNvPr id="9" name="TextBox 8"/>
          <p:cNvSpPr txBox="1"/>
          <p:nvPr/>
        </p:nvSpPr>
        <p:spPr>
          <a:xfrm>
            <a:off x="653980" y="2148481"/>
            <a:ext cx="11924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latin typeface="Century Gothic" panose="020B0502020202020204" pitchFamily="34" charset="0"/>
              </a:rPr>
              <a:t>u</a:t>
            </a:r>
            <a:r>
              <a:rPr kumimoji="0" lang="en-GB" sz="1600" b="1" i="0" u="none" strike="noStrike" kern="1200" cap="none" spc="0" normalizeH="0" baseline="0" noProof="0" dirty="0">
                <a:ln>
                  <a:noFill/>
                </a:ln>
                <a:effectLst/>
                <a:uLnTx/>
                <a:uFillTx/>
                <a:latin typeface="Century Gothic" panose="020B0502020202020204" pitchFamily="34" charset="0"/>
                <a:ea typeface="+mn-ea"/>
                <a:cs typeface="+mn-cs"/>
              </a:rPr>
              <a:t>n </a:t>
            </a:r>
            <a:r>
              <a:rPr kumimoji="0" lang="en-GB" sz="1600" b="1" i="0" u="none" strike="noStrike" kern="1200" cap="none" spc="0" normalizeH="0" baseline="0" noProof="0" dirty="0" err="1">
                <a:ln>
                  <a:noFill/>
                </a:ln>
                <a:effectLst/>
                <a:uLnTx/>
                <a:uFillTx/>
                <a:latin typeface="Century Gothic" panose="020B0502020202020204" pitchFamily="34" charset="0"/>
                <a:ea typeface="+mn-ea"/>
                <a:cs typeface="+mn-cs"/>
              </a:rPr>
              <a:t>chien</a:t>
            </a:r>
            <a:endParaRPr kumimoji="0" lang="en-GB" sz="1600" b="1"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latin typeface="Century Gothic" panose="020B0502020202020204" pitchFamily="34" charset="0"/>
              </a:rPr>
              <a:t>le </a:t>
            </a:r>
            <a:r>
              <a:rPr lang="en-GB" sz="1600" b="1" dirty="0" err="1">
                <a:latin typeface="Century Gothic" panose="020B0502020202020204" pitchFamily="34" charset="0"/>
              </a:rPr>
              <a:t>chien</a:t>
            </a:r>
            <a:endParaRPr kumimoji="0" lang="en-GB" sz="1600" b="1" i="0" u="none" strike="noStrike" kern="1200" cap="none" spc="0" normalizeH="0" baseline="0" noProof="0" dirty="0">
              <a:ln>
                <a:noFill/>
              </a:ln>
              <a:effectLst/>
              <a:uLnTx/>
              <a:uFillTx/>
              <a:latin typeface="Century Gothic" panose="020B0502020202020204" pitchFamily="34" charset="0"/>
            </a:endParaRPr>
          </a:p>
        </p:txBody>
      </p:sp>
      <p:sp>
        <p:nvSpPr>
          <p:cNvPr id="10" name="TextBox 9"/>
          <p:cNvSpPr txBox="1"/>
          <p:nvPr/>
        </p:nvSpPr>
        <p:spPr>
          <a:xfrm>
            <a:off x="1873747" y="2154853"/>
            <a:ext cx="11924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 dog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the dog</a:t>
            </a:r>
            <a:endParaRPr kumimoji="0" lang="en-GB" sz="1600" i="1" u="none" strike="noStrike" kern="1200" cap="none" spc="0" normalizeH="0" baseline="0" noProof="0" dirty="0">
              <a:ln>
                <a:noFill/>
              </a:ln>
              <a:effectLst/>
              <a:uLnTx/>
              <a:uFillTx/>
              <a:latin typeface="Century Gothic" panose="020B0502020202020204" pitchFamily="34" charset="0"/>
            </a:endParaRPr>
          </a:p>
        </p:txBody>
      </p:sp>
      <p:sp>
        <p:nvSpPr>
          <p:cNvPr id="11" name="TextBox 10"/>
          <p:cNvSpPr txBox="1"/>
          <p:nvPr/>
        </p:nvSpPr>
        <p:spPr>
          <a:xfrm>
            <a:off x="3433430" y="2154853"/>
            <a:ext cx="35094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latin typeface="Century Gothic" panose="020B0502020202020204" pitchFamily="34" charset="0"/>
              </a:rPr>
              <a:t>u</a:t>
            </a:r>
            <a:r>
              <a:rPr kumimoji="0" lang="en-GB" sz="1600" b="1" i="0" u="none" strike="noStrike" kern="1200" cap="none" spc="0" normalizeH="0" baseline="0" noProof="0" dirty="0">
                <a:ln>
                  <a:noFill/>
                </a:ln>
                <a:effectLst/>
                <a:uLnTx/>
                <a:uFillTx/>
                <a:latin typeface="Century Gothic" panose="020B0502020202020204" pitchFamily="34" charset="0"/>
                <a:ea typeface="+mn-ea"/>
                <a:cs typeface="+mn-cs"/>
              </a:rPr>
              <a:t>ne </a:t>
            </a:r>
            <a:r>
              <a:rPr kumimoji="0" lang="en-GB" sz="1600" b="1" i="0" u="none" strike="noStrike" kern="1200" cap="none" spc="0" normalizeH="0" baseline="0" noProof="0" dirty="0" err="1">
                <a:ln>
                  <a:noFill/>
                </a:ln>
                <a:effectLst/>
                <a:uLnTx/>
                <a:uFillTx/>
                <a:latin typeface="Century Gothic" panose="020B0502020202020204" pitchFamily="34" charset="0"/>
                <a:ea typeface="+mn-ea"/>
                <a:cs typeface="+mn-cs"/>
              </a:rPr>
              <a:t>chambre</a:t>
            </a:r>
            <a:r>
              <a:rPr kumimoji="0" lang="en-GB" sz="16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1600" i="1" u="none" strike="noStrike" kern="1200" cap="none" spc="0" normalizeH="0" baseline="0" noProof="0" dirty="0">
                <a:ln>
                  <a:noFill/>
                </a:ln>
                <a:effectLst/>
                <a:uLnTx/>
                <a:uFillTx/>
                <a:latin typeface="Century Gothic" panose="020B0502020202020204" pitchFamily="34" charset="0"/>
                <a:ea typeface="+mn-ea"/>
                <a:cs typeface="+mn-cs"/>
              </a:rPr>
              <a:t>a bedroom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latin typeface="Century Gothic" panose="020B0502020202020204" pitchFamily="34" charset="0"/>
              </a:rPr>
              <a:t>la </a:t>
            </a:r>
            <a:r>
              <a:rPr lang="en-GB" sz="1600" b="1" dirty="0" err="1">
                <a:latin typeface="Century Gothic" panose="020B0502020202020204" pitchFamily="34" charset="0"/>
              </a:rPr>
              <a:t>chambre</a:t>
            </a:r>
            <a:r>
              <a:rPr lang="en-GB" sz="1600" b="1" dirty="0">
                <a:latin typeface="Century Gothic" panose="020B0502020202020204" pitchFamily="34" charset="0"/>
              </a:rPr>
              <a:t>	</a:t>
            </a:r>
            <a:r>
              <a:rPr lang="en-GB" sz="1600" i="1" dirty="0">
                <a:latin typeface="Century Gothic" panose="020B0502020202020204" pitchFamily="34" charset="0"/>
              </a:rPr>
              <a:t>the bedroom</a:t>
            </a:r>
            <a:endParaRPr kumimoji="0" lang="en-GB" sz="1600" i="1" u="none" strike="noStrike" kern="1200" cap="none" spc="0" normalizeH="0" baseline="0" noProof="0" dirty="0">
              <a:ln>
                <a:noFill/>
              </a:ln>
              <a:effectLst/>
              <a:uLnTx/>
              <a:uFillTx/>
              <a:latin typeface="Century Gothic" panose="020B0502020202020204" pitchFamily="34" charset="0"/>
            </a:endParaRPr>
          </a:p>
        </p:txBody>
      </p:sp>
      <p:sp>
        <p:nvSpPr>
          <p:cNvPr id="12" name="TextBox 11"/>
          <p:cNvSpPr txBox="1"/>
          <p:nvPr/>
        </p:nvSpPr>
        <p:spPr>
          <a:xfrm>
            <a:off x="251203" y="3401119"/>
            <a:ext cx="6398612" cy="584775"/>
          </a:xfrm>
          <a:prstGeom prst="rect">
            <a:avLst/>
          </a:prstGeom>
          <a:noFill/>
        </p:spPr>
        <p:txBody>
          <a:bodyPr wrap="square" rtlCol="0">
            <a:spAutoFit/>
          </a:bodyPr>
          <a:lstStyle/>
          <a:p>
            <a:r>
              <a:rPr lang="en-GB" sz="1600" dirty="0">
                <a:latin typeface="Century Gothic" panose="020B0502020202020204" pitchFamily="34" charset="0"/>
              </a:rPr>
              <a:t>To say </a:t>
            </a:r>
            <a:r>
              <a:rPr lang="en-GB" sz="1600" b="1" dirty="0">
                <a:latin typeface="Century Gothic" panose="020B0502020202020204" pitchFamily="34" charset="0"/>
              </a:rPr>
              <a:t>the</a:t>
            </a:r>
            <a:r>
              <a:rPr lang="en-GB" sz="1600" dirty="0">
                <a:latin typeface="Century Gothic" panose="020B0502020202020204" pitchFamily="34" charset="0"/>
              </a:rPr>
              <a:t> before a noun, use </a:t>
            </a:r>
            <a:r>
              <a:rPr lang="en-GB" sz="1600" b="1" i="1" dirty="0">
                <a:latin typeface="Century Gothic" panose="020B0502020202020204" pitchFamily="34" charset="0"/>
              </a:rPr>
              <a:t>le</a:t>
            </a:r>
            <a:r>
              <a:rPr lang="en-GB" sz="1600" dirty="0">
                <a:latin typeface="Century Gothic" panose="020B0502020202020204" pitchFamily="34" charset="0"/>
              </a:rPr>
              <a:t> or </a:t>
            </a:r>
            <a:r>
              <a:rPr lang="en-GB" sz="1600" b="1" i="1" dirty="0">
                <a:latin typeface="Century Gothic" panose="020B0502020202020204" pitchFamily="34" charset="0"/>
              </a:rPr>
              <a:t>la</a:t>
            </a:r>
            <a:r>
              <a:rPr lang="en-GB" sz="1600" i="1" dirty="0">
                <a:latin typeface="Century Gothic" panose="020B0502020202020204" pitchFamily="34" charset="0"/>
              </a:rPr>
              <a:t>, </a:t>
            </a:r>
            <a:r>
              <a:rPr lang="en-GB" sz="1600" dirty="0">
                <a:latin typeface="Century Gothic" panose="020B0502020202020204" pitchFamily="34" charset="0"/>
              </a:rPr>
              <a:t>according to whether the noun is masculine or feminine.</a:t>
            </a:r>
          </a:p>
        </p:txBody>
      </p:sp>
      <p:sp>
        <p:nvSpPr>
          <p:cNvPr id="13" name="TextBox 12"/>
          <p:cNvSpPr txBox="1"/>
          <p:nvPr/>
        </p:nvSpPr>
        <p:spPr>
          <a:xfrm>
            <a:off x="251203" y="2828121"/>
            <a:ext cx="6249249" cy="584775"/>
          </a:xfrm>
          <a:prstGeom prst="rect">
            <a:avLst/>
          </a:prstGeom>
          <a:noFill/>
        </p:spPr>
        <p:txBody>
          <a:bodyPr wrap="square" rtlCol="0">
            <a:spAutoFit/>
          </a:bodyPr>
          <a:lstStyle/>
          <a:p>
            <a:r>
              <a:rPr lang="en-GB" sz="1600" dirty="0">
                <a:latin typeface="Century Gothic" panose="020B0502020202020204" pitchFamily="34" charset="0"/>
              </a:rPr>
              <a:t>To say </a:t>
            </a:r>
            <a:r>
              <a:rPr lang="en-GB" sz="1600" b="1" dirty="0">
                <a:latin typeface="Century Gothic" panose="020B0502020202020204" pitchFamily="34" charset="0"/>
              </a:rPr>
              <a:t>a</a:t>
            </a:r>
            <a:r>
              <a:rPr lang="en-GB" sz="1600" dirty="0">
                <a:latin typeface="Century Gothic" panose="020B0502020202020204" pitchFamily="34" charset="0"/>
              </a:rPr>
              <a:t> or </a:t>
            </a:r>
            <a:r>
              <a:rPr lang="en-GB" sz="1600" b="1" dirty="0">
                <a:latin typeface="Century Gothic" panose="020B0502020202020204" pitchFamily="34" charset="0"/>
              </a:rPr>
              <a:t>an</a:t>
            </a:r>
            <a:r>
              <a:rPr lang="en-GB" sz="1600" dirty="0">
                <a:latin typeface="Century Gothic" panose="020B0502020202020204" pitchFamily="34" charset="0"/>
              </a:rPr>
              <a:t> before a noun, use </a:t>
            </a:r>
            <a:r>
              <a:rPr lang="en-GB" sz="1600" b="1" i="1" dirty="0">
                <a:latin typeface="Century Gothic" panose="020B0502020202020204" pitchFamily="34" charset="0"/>
              </a:rPr>
              <a:t>un</a:t>
            </a:r>
            <a:r>
              <a:rPr lang="en-GB" sz="1600" dirty="0">
                <a:latin typeface="Century Gothic" panose="020B0502020202020204" pitchFamily="34" charset="0"/>
              </a:rPr>
              <a:t> or </a:t>
            </a:r>
            <a:r>
              <a:rPr lang="en-GB" sz="1600" b="1" i="1" dirty="0" err="1">
                <a:latin typeface="Century Gothic" panose="020B0502020202020204" pitchFamily="34" charset="0"/>
              </a:rPr>
              <a:t>une</a:t>
            </a:r>
            <a:r>
              <a:rPr lang="en-GB" sz="1600" i="1" dirty="0">
                <a:latin typeface="Century Gothic" panose="020B0502020202020204" pitchFamily="34" charset="0"/>
              </a:rPr>
              <a:t>, </a:t>
            </a:r>
            <a:r>
              <a:rPr lang="en-GB" sz="1600" dirty="0">
                <a:latin typeface="Century Gothic" panose="020B0502020202020204" pitchFamily="34" charset="0"/>
              </a:rPr>
              <a:t>according to whether the noun is masculine or feminine.</a:t>
            </a:r>
          </a:p>
        </p:txBody>
      </p:sp>
      <p:sp>
        <p:nvSpPr>
          <p:cNvPr id="14" name="Rectangle 13"/>
          <p:cNvSpPr/>
          <p:nvPr/>
        </p:nvSpPr>
        <p:spPr>
          <a:xfrm>
            <a:off x="185308" y="4145707"/>
            <a:ext cx="3818674" cy="369332"/>
          </a:xfrm>
          <a:prstGeom prst="rect">
            <a:avLst/>
          </a:prstGeom>
        </p:spPr>
        <p:txBody>
          <a:bodyPr wrap="none">
            <a:spAutoFit/>
          </a:bodyPr>
          <a:lstStyle/>
          <a:p>
            <a:r>
              <a:rPr lang="en-GB" b="1" dirty="0">
                <a:solidFill>
                  <a:srgbClr val="000000"/>
                </a:solidFill>
                <a:latin typeface="Century Gothic" panose="020B0502020202020204" pitchFamily="34" charset="0"/>
              </a:rPr>
              <a:t>Making nouns and articles plural</a:t>
            </a:r>
          </a:p>
        </p:txBody>
      </p:sp>
      <p:sp>
        <p:nvSpPr>
          <p:cNvPr id="15" name="TextBox 14"/>
          <p:cNvSpPr txBox="1"/>
          <p:nvPr/>
        </p:nvSpPr>
        <p:spPr>
          <a:xfrm>
            <a:off x="203371" y="4426317"/>
            <a:ext cx="682386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B0502020202020204" pitchFamily="34" charset="0"/>
              </a:rPr>
              <a:t>To make a noun</a:t>
            </a:r>
            <a:r>
              <a:rPr kumimoji="0" lang="en-GB" sz="1600" b="0" i="0" u="none" strike="noStrike" kern="1200" cap="none" spc="0" normalizeH="0" noProof="0" dirty="0">
                <a:ln>
                  <a:noFill/>
                </a:ln>
                <a:effectLst/>
                <a:uLnTx/>
                <a:uFillTx/>
                <a:latin typeface="Century Gothic" panose="020B0502020202020204" pitchFamily="34" charset="0"/>
              </a:rPr>
              <a:t> plural, i.e. to talk about more than one thing, we add an </a:t>
            </a:r>
            <a:r>
              <a:rPr kumimoji="0" lang="en-GB" sz="1600" b="1" i="0" u="none" strike="noStrike" kern="1200" cap="none" spc="0" normalizeH="0" noProof="0" dirty="0">
                <a:ln>
                  <a:noFill/>
                </a:ln>
                <a:effectLst/>
                <a:uLnTx/>
                <a:uFillTx/>
                <a:latin typeface="Century Gothic" panose="020B0502020202020204" pitchFamily="34" charset="0"/>
              </a:rPr>
              <a:t>s </a:t>
            </a:r>
            <a:r>
              <a:rPr kumimoji="0" lang="en-GB" sz="1600" i="0" u="none" strike="noStrike" kern="1200" cap="none" spc="0" normalizeH="0" noProof="0" dirty="0">
                <a:ln>
                  <a:noFill/>
                </a:ln>
                <a:effectLst/>
                <a:uLnTx/>
                <a:uFillTx/>
                <a:latin typeface="Century Gothic" panose="020B0502020202020204" pitchFamily="34" charset="0"/>
              </a:rPr>
              <a:t>(most of the time)</a:t>
            </a:r>
            <a:r>
              <a:rPr lang="en-GB" sz="1600" dirty="0">
                <a:latin typeface="Century Gothic" panose="020B0502020202020204" pitchFamily="34" charset="0"/>
              </a:rPr>
              <a:t>, just the same as in English:</a:t>
            </a:r>
            <a:endParaRPr kumimoji="0" lang="en-GB" sz="1600" b="0" i="0" u="none" strike="noStrike" kern="1200" cap="none" spc="0" normalizeH="0" baseline="0" noProof="0" dirty="0">
              <a:ln>
                <a:noFill/>
              </a:ln>
              <a:effectLst/>
              <a:uLnTx/>
              <a:uFillTx/>
              <a:latin typeface="Century Gothic" panose="020B0502020202020204" pitchFamily="34" charset="0"/>
            </a:endParaRPr>
          </a:p>
        </p:txBody>
      </p:sp>
      <p:sp>
        <p:nvSpPr>
          <p:cNvPr id="17" name="TextBox 16"/>
          <p:cNvSpPr txBox="1"/>
          <p:nvPr/>
        </p:nvSpPr>
        <p:spPr>
          <a:xfrm>
            <a:off x="585928" y="5411187"/>
            <a:ext cx="276023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latin typeface="Century Gothic" panose="020B0502020202020204" pitchFamily="34" charset="0"/>
              </a:rPr>
              <a:t>les </a:t>
            </a:r>
            <a:r>
              <a:rPr lang="en-GB" sz="1600" b="1" dirty="0" err="1">
                <a:latin typeface="Century Gothic" panose="020B0502020202020204" pitchFamily="34" charset="0"/>
              </a:rPr>
              <a:t>chiens</a:t>
            </a:r>
            <a:r>
              <a:rPr lang="en-GB" sz="1600" b="1" dirty="0">
                <a:latin typeface="Century Gothic" panose="020B0502020202020204" pitchFamily="34" charset="0"/>
              </a:rPr>
              <a:t>       </a:t>
            </a:r>
            <a:r>
              <a:rPr lang="en-GB" sz="1600" i="1" dirty="0">
                <a:latin typeface="Century Gothic" panose="020B0502020202020204" pitchFamily="34" charset="0"/>
              </a:rPr>
              <a:t>the dogs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latin typeface="Century Gothic" panose="020B0502020202020204" pitchFamily="34" charset="0"/>
              </a:rPr>
              <a:t>les livres	        </a:t>
            </a:r>
            <a:r>
              <a:rPr lang="en-GB" sz="1600" i="1" dirty="0">
                <a:latin typeface="Century Gothic" panose="020B0502020202020204" pitchFamily="34" charset="0"/>
              </a:rPr>
              <a:t>the books</a:t>
            </a:r>
            <a:r>
              <a:rPr lang="en-GB" sz="1600" b="1" dirty="0">
                <a:latin typeface="Century Gothic" panose="020B0502020202020204" pitchFamily="34" charset="0"/>
              </a:rPr>
              <a:t>	</a:t>
            </a:r>
            <a:endParaRPr kumimoji="0" lang="en-GB" sz="1600" b="1" i="0" u="none" strike="noStrike" kern="1200" cap="none" spc="0" normalizeH="0" baseline="0" noProof="0" dirty="0">
              <a:ln>
                <a:noFill/>
              </a:ln>
              <a:effectLst/>
              <a:uLnTx/>
              <a:uFillTx/>
              <a:latin typeface="Century Gothic" panose="020B0502020202020204" pitchFamily="34" charset="0"/>
            </a:endParaRPr>
          </a:p>
        </p:txBody>
      </p:sp>
      <p:sp>
        <p:nvSpPr>
          <p:cNvPr id="20" name="TextBox 19"/>
          <p:cNvSpPr txBox="1"/>
          <p:nvPr/>
        </p:nvSpPr>
        <p:spPr>
          <a:xfrm>
            <a:off x="3327812" y="5382296"/>
            <a:ext cx="38136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latin typeface="Century Gothic" panose="020B0502020202020204" pitchFamily="34" charset="0"/>
              </a:rPr>
              <a:t>les </a:t>
            </a:r>
            <a:r>
              <a:rPr lang="en-GB" sz="1600" b="1" dirty="0" err="1">
                <a:latin typeface="Century Gothic" panose="020B0502020202020204" pitchFamily="34" charset="0"/>
              </a:rPr>
              <a:t>chambres</a:t>
            </a:r>
            <a:r>
              <a:rPr lang="en-GB" sz="1600" b="1" dirty="0">
                <a:latin typeface="Century Gothic" panose="020B0502020202020204" pitchFamily="34" charset="0"/>
              </a:rPr>
              <a:t>	</a:t>
            </a:r>
            <a:r>
              <a:rPr lang="en-GB" sz="1600" i="1" dirty="0">
                <a:latin typeface="Century Gothic" panose="020B0502020202020204" pitchFamily="34" charset="0"/>
              </a:rPr>
              <a:t>the bedrooms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latin typeface="Century Gothic" panose="020B0502020202020204" pitchFamily="34" charset="0"/>
              </a:rPr>
              <a:t>les choses	</a:t>
            </a:r>
            <a:r>
              <a:rPr lang="en-GB" sz="1600" i="1" dirty="0">
                <a:latin typeface="Century Gothic" panose="020B0502020202020204" pitchFamily="34" charset="0"/>
              </a:rPr>
              <a:t>the things</a:t>
            </a:r>
            <a:r>
              <a:rPr lang="en-GB" sz="1600" b="1" dirty="0">
                <a:latin typeface="Century Gothic" panose="020B0502020202020204" pitchFamily="34" charset="0"/>
              </a:rPr>
              <a:t>	</a:t>
            </a:r>
            <a:endParaRPr kumimoji="0" lang="en-GB" sz="1600" b="1" i="0" u="none" strike="noStrike" kern="1200" cap="none" spc="0" normalizeH="0" baseline="0" noProof="0" dirty="0">
              <a:ln>
                <a:noFill/>
              </a:ln>
              <a:effectLst/>
              <a:uLnTx/>
              <a:uFillTx/>
              <a:latin typeface="Century Gothic" panose="020B0502020202020204" pitchFamily="34" charset="0"/>
            </a:endParaRPr>
          </a:p>
        </p:txBody>
      </p:sp>
      <p:sp>
        <p:nvSpPr>
          <p:cNvPr id="21" name="TextBox 20"/>
          <p:cNvSpPr txBox="1"/>
          <p:nvPr/>
        </p:nvSpPr>
        <p:spPr>
          <a:xfrm>
            <a:off x="307339" y="6084456"/>
            <a:ext cx="6511341"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noProof="0" dirty="0">
                <a:ln>
                  <a:noFill/>
                </a:ln>
                <a:effectLst/>
                <a:uLnTx/>
                <a:uFillTx/>
                <a:latin typeface="Century Gothic" panose="020B0502020202020204" pitchFamily="34" charset="0"/>
              </a:rPr>
              <a:t>‘</a:t>
            </a:r>
            <a:r>
              <a:rPr lang="en-GB" sz="1600" b="1" i="1" dirty="0">
                <a:latin typeface="Century Gothic" panose="020B0502020202020204" pitchFamily="34" charset="0"/>
              </a:rPr>
              <a:t>T</a:t>
            </a:r>
            <a:r>
              <a:rPr kumimoji="0" lang="en-GB" sz="1600" b="1" i="1" u="none" strike="noStrike" kern="1200" cap="none" spc="0" normalizeH="0" noProof="0" dirty="0">
                <a:ln>
                  <a:noFill/>
                </a:ln>
                <a:effectLst/>
                <a:uLnTx/>
                <a:uFillTx/>
                <a:latin typeface="Century Gothic" panose="020B0502020202020204" pitchFamily="34" charset="0"/>
              </a:rPr>
              <a:t>he’</a:t>
            </a:r>
            <a:r>
              <a:rPr kumimoji="0" lang="en-GB" sz="1600" b="1" u="none" strike="noStrike" kern="1200" cap="none" spc="0" normalizeH="0" noProof="0" dirty="0">
                <a:ln>
                  <a:noFill/>
                </a:ln>
                <a:effectLst/>
                <a:uLnTx/>
                <a:uFillTx/>
                <a:latin typeface="Century Gothic" panose="020B0502020202020204" pitchFamily="34" charset="0"/>
              </a:rPr>
              <a:t> </a:t>
            </a:r>
            <a:r>
              <a:rPr kumimoji="0" lang="en-GB" sz="1600" u="none" strike="noStrike" kern="1200" cap="none" spc="0" normalizeH="0" noProof="0" dirty="0">
                <a:ln>
                  <a:noFill/>
                </a:ln>
                <a:effectLst/>
                <a:uLnTx/>
                <a:uFillTx/>
                <a:latin typeface="Century Gothic" panose="020B0502020202020204" pitchFamily="34" charset="0"/>
              </a:rPr>
              <a:t>also changes to </a:t>
            </a:r>
            <a:r>
              <a:rPr kumimoji="0" lang="en-GB" sz="1600" b="1" u="none" strike="noStrike" kern="1200" cap="none" spc="0" normalizeH="0" noProof="0" dirty="0">
                <a:ln>
                  <a:noFill/>
                </a:ln>
                <a:effectLst/>
                <a:uLnTx/>
                <a:uFillTx/>
                <a:latin typeface="Century Gothic" panose="020B0502020202020204" pitchFamily="34" charset="0"/>
              </a:rPr>
              <a:t>‘les’, </a:t>
            </a:r>
            <a:r>
              <a:rPr kumimoji="0" lang="en-GB" sz="1600" b="0" u="none" strike="noStrike" kern="1200" cap="none" spc="0" normalizeH="0" noProof="0" dirty="0">
                <a:ln>
                  <a:noFill/>
                </a:ln>
                <a:effectLst/>
                <a:uLnTx/>
                <a:uFillTx/>
                <a:latin typeface="Century Gothic" panose="020B0502020202020204" pitchFamily="34" charset="0"/>
              </a:rPr>
              <a:t>to match the plural noun.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noProof="0" dirty="0">
                <a:ln>
                  <a:noFill/>
                </a:ln>
                <a:effectLst/>
                <a:uLnTx/>
                <a:uFillTx/>
                <a:latin typeface="Century Gothic" panose="020B0502020202020204" pitchFamily="34" charset="0"/>
              </a:rPr>
              <a:t>‘</a:t>
            </a:r>
            <a:r>
              <a:rPr lang="en-GB" sz="1600" b="1" dirty="0">
                <a:latin typeface="Century Gothic" panose="020B0502020202020204" pitchFamily="34" charset="0"/>
              </a:rPr>
              <a:t>L</a:t>
            </a:r>
            <a:r>
              <a:rPr kumimoji="0" lang="en-GB" sz="1600" b="1" u="none" strike="noStrike" kern="1200" cap="none" spc="0" normalizeH="0" noProof="0" dirty="0" err="1">
                <a:ln>
                  <a:noFill/>
                </a:ln>
                <a:effectLst/>
                <a:uLnTx/>
                <a:uFillTx/>
                <a:latin typeface="Century Gothic" panose="020B0502020202020204" pitchFamily="34" charset="0"/>
              </a:rPr>
              <a:t>es’</a:t>
            </a:r>
            <a:r>
              <a:rPr kumimoji="0" lang="en-GB" sz="1600" b="1" u="none" strike="noStrike" kern="1200" cap="none" spc="0" normalizeH="0" noProof="0" dirty="0">
                <a:ln>
                  <a:noFill/>
                </a:ln>
                <a:effectLst/>
                <a:uLnTx/>
                <a:uFillTx/>
                <a:latin typeface="Century Gothic" panose="020B0502020202020204" pitchFamily="34" charset="0"/>
              </a:rPr>
              <a:t> </a:t>
            </a:r>
            <a:r>
              <a:rPr kumimoji="0" lang="en-GB" sz="1600" i="1" u="none" strike="noStrike" kern="1200" cap="none" spc="0" normalizeH="0" noProof="0" dirty="0">
                <a:ln>
                  <a:noFill/>
                </a:ln>
                <a:effectLst/>
                <a:uLnTx/>
                <a:uFillTx/>
                <a:latin typeface="Century Gothic" panose="020B0502020202020204" pitchFamily="34" charset="0"/>
              </a:rPr>
              <a:t>(the) </a:t>
            </a:r>
            <a:r>
              <a:rPr kumimoji="0" lang="en-GB" sz="1600" u="none" strike="noStrike" kern="1200" cap="none" spc="0" normalizeH="0" noProof="0" dirty="0">
                <a:ln>
                  <a:noFill/>
                </a:ln>
                <a:effectLst/>
                <a:uLnTx/>
                <a:uFillTx/>
                <a:latin typeface="Century Gothic" panose="020B0502020202020204" pitchFamily="34" charset="0"/>
              </a:rPr>
              <a:t>is the same for both masculine and feminine nouns.</a:t>
            </a:r>
          </a:p>
          <a:p>
            <a:pPr fontAlgn="auto">
              <a:spcBef>
                <a:spcPts val="0"/>
              </a:spcBef>
              <a:spcAft>
                <a:spcPts val="0"/>
              </a:spcAft>
              <a:defRPr/>
            </a:pPr>
            <a:r>
              <a:rPr lang="en-GB" sz="1600" dirty="0">
                <a:solidFill>
                  <a:schemeClr val="tx1"/>
                </a:solidFill>
                <a:latin typeface="Century Gothic" panose="020B0502020202020204" pitchFamily="34" charset="0"/>
              </a:rPr>
              <a:t>You do not pronounce the –</a:t>
            </a:r>
            <a:r>
              <a:rPr lang="en-GB" sz="1600" b="1" dirty="0">
                <a:solidFill>
                  <a:schemeClr val="tx1"/>
                </a:solidFill>
                <a:latin typeface="Century Gothic" panose="020B0502020202020204" pitchFamily="34" charset="0"/>
              </a:rPr>
              <a:t>s</a:t>
            </a:r>
            <a:r>
              <a:rPr lang="en-GB" sz="1600" dirty="0">
                <a:solidFill>
                  <a:schemeClr val="tx1"/>
                </a:solidFill>
                <a:latin typeface="Century Gothic" panose="020B0502020202020204" pitchFamily="34" charset="0"/>
              </a:rPr>
              <a:t> on the end of the words. </a:t>
            </a:r>
            <a:br>
              <a:rPr lang="en-GB" sz="1600" dirty="0">
                <a:solidFill>
                  <a:schemeClr val="tx1"/>
                </a:solidFill>
                <a:latin typeface="Century Gothic" panose="020B0502020202020204" pitchFamily="34" charset="0"/>
              </a:rPr>
            </a:br>
            <a:r>
              <a:rPr lang="en-GB" sz="1600" dirty="0">
                <a:solidFill>
                  <a:schemeClr val="tx1"/>
                </a:solidFill>
                <a:latin typeface="Century Gothic" panose="020B0502020202020204" pitchFamily="34" charset="0"/>
              </a:rPr>
              <a:t>It is a silent final consonant (SFC).</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600" i="1" u="none" strike="noStrike" kern="1200" cap="none" spc="0" normalizeH="0" baseline="0" noProof="0" dirty="0">
              <a:ln>
                <a:noFill/>
              </a:ln>
              <a:effectLst/>
              <a:uLnTx/>
              <a:uFillTx/>
              <a:latin typeface="Century Gothic" panose="020B0502020202020204" pitchFamily="34" charset="0"/>
            </a:endParaRPr>
          </a:p>
        </p:txBody>
      </p:sp>
      <p:sp>
        <p:nvSpPr>
          <p:cNvPr id="25" name="TextBox 24"/>
          <p:cNvSpPr txBox="1"/>
          <p:nvPr/>
        </p:nvSpPr>
        <p:spPr>
          <a:xfrm>
            <a:off x="1150056" y="1801275"/>
            <a:ext cx="1248189" cy="338554"/>
          </a:xfrm>
          <a:prstGeom prst="rect">
            <a:avLst/>
          </a:prstGeom>
          <a:noFill/>
        </p:spPr>
        <p:txBody>
          <a:bodyPr wrap="square" rtlCol="0">
            <a:spAutoFit/>
          </a:bodyPr>
          <a:lstStyle/>
          <a:p>
            <a:r>
              <a:rPr lang="en-GB" sz="1600" b="1" dirty="0">
                <a:latin typeface="Century Gothic" panose="020B0502020202020204" pitchFamily="34" charset="0"/>
              </a:rPr>
              <a:t>masculine</a:t>
            </a:r>
          </a:p>
        </p:txBody>
      </p:sp>
      <p:sp>
        <p:nvSpPr>
          <p:cNvPr id="26" name="TextBox 25"/>
          <p:cNvSpPr txBox="1"/>
          <p:nvPr/>
        </p:nvSpPr>
        <p:spPr>
          <a:xfrm>
            <a:off x="4436448" y="1799612"/>
            <a:ext cx="1248189" cy="338554"/>
          </a:xfrm>
          <a:prstGeom prst="rect">
            <a:avLst/>
          </a:prstGeom>
          <a:noFill/>
        </p:spPr>
        <p:txBody>
          <a:bodyPr wrap="square" rtlCol="0">
            <a:spAutoFit/>
          </a:bodyPr>
          <a:lstStyle/>
          <a:p>
            <a:r>
              <a:rPr lang="en-GB" sz="1600" b="1" dirty="0">
                <a:latin typeface="Century Gothic" panose="020B0502020202020204" pitchFamily="34" charset="0"/>
              </a:rPr>
              <a:t>feminine</a:t>
            </a:r>
          </a:p>
        </p:txBody>
      </p:sp>
      <p:sp>
        <p:nvSpPr>
          <p:cNvPr id="27" name="TextBox 26"/>
          <p:cNvSpPr txBox="1"/>
          <p:nvPr/>
        </p:nvSpPr>
        <p:spPr>
          <a:xfrm>
            <a:off x="1121308" y="5039970"/>
            <a:ext cx="1248189" cy="338554"/>
          </a:xfrm>
          <a:prstGeom prst="rect">
            <a:avLst/>
          </a:prstGeom>
          <a:noFill/>
        </p:spPr>
        <p:txBody>
          <a:bodyPr wrap="square" rtlCol="0">
            <a:spAutoFit/>
          </a:bodyPr>
          <a:lstStyle/>
          <a:p>
            <a:r>
              <a:rPr lang="en-GB" sz="1600" b="1" dirty="0">
                <a:latin typeface="Century Gothic" panose="020B0502020202020204" pitchFamily="34" charset="0"/>
              </a:rPr>
              <a:t>masculine</a:t>
            </a:r>
          </a:p>
        </p:txBody>
      </p:sp>
      <p:sp>
        <p:nvSpPr>
          <p:cNvPr id="28" name="TextBox 27"/>
          <p:cNvSpPr txBox="1"/>
          <p:nvPr/>
        </p:nvSpPr>
        <p:spPr>
          <a:xfrm>
            <a:off x="4172551" y="5039970"/>
            <a:ext cx="1248189" cy="338554"/>
          </a:xfrm>
          <a:prstGeom prst="rect">
            <a:avLst/>
          </a:prstGeom>
          <a:noFill/>
        </p:spPr>
        <p:txBody>
          <a:bodyPr wrap="square" rtlCol="0">
            <a:spAutoFit/>
          </a:bodyPr>
          <a:lstStyle/>
          <a:p>
            <a:r>
              <a:rPr lang="en-GB" sz="1600" b="1" dirty="0">
                <a:latin typeface="Century Gothic" panose="020B0502020202020204" pitchFamily="34" charset="0"/>
              </a:rPr>
              <a:t>feminine</a:t>
            </a:r>
          </a:p>
        </p:txBody>
      </p:sp>
      <p:sp>
        <p:nvSpPr>
          <p:cNvPr id="2" name="Rectangle 1">
            <a:extLst>
              <a:ext uri="{FF2B5EF4-FFF2-40B4-BE49-F238E27FC236}">
                <a16:creationId xmlns:a16="http://schemas.microsoft.com/office/drawing/2014/main" id="{736F1224-4439-4016-94EE-E1AB1A29A727}"/>
              </a:ext>
            </a:extLst>
          </p:cNvPr>
          <p:cNvSpPr/>
          <p:nvPr/>
        </p:nvSpPr>
        <p:spPr>
          <a:xfrm>
            <a:off x="210766" y="7330722"/>
            <a:ext cx="936475" cy="369332"/>
          </a:xfrm>
          <a:prstGeom prst="rect">
            <a:avLst/>
          </a:prstGeom>
        </p:spPr>
        <p:txBody>
          <a:bodyPr wrap="none">
            <a:spAutoFit/>
          </a:bodyPr>
          <a:lstStyle/>
          <a:p>
            <a:r>
              <a:rPr lang="en-GB" b="1" dirty="0">
                <a:latin typeface="Century Gothic" panose="020B0502020202020204" pitchFamily="34" charset="0"/>
              </a:rPr>
              <a:t>Liaison</a:t>
            </a:r>
          </a:p>
        </p:txBody>
      </p:sp>
      <p:sp>
        <p:nvSpPr>
          <p:cNvPr id="7" name="TextBox 6">
            <a:extLst>
              <a:ext uri="{FF2B5EF4-FFF2-40B4-BE49-F238E27FC236}">
                <a16:creationId xmlns:a16="http://schemas.microsoft.com/office/drawing/2014/main" id="{3AF534FC-F8A7-4AAF-9F35-9BC876AA06A4}"/>
              </a:ext>
            </a:extLst>
          </p:cNvPr>
          <p:cNvSpPr txBox="1"/>
          <p:nvPr/>
        </p:nvSpPr>
        <p:spPr>
          <a:xfrm>
            <a:off x="225609" y="7840916"/>
            <a:ext cx="6527375" cy="1077218"/>
          </a:xfrm>
          <a:prstGeom prst="rect">
            <a:avLst/>
          </a:prstGeom>
          <a:noFill/>
        </p:spPr>
        <p:txBody>
          <a:bodyPr wrap="square" rtlCol="0">
            <a:spAutoFit/>
          </a:bodyPr>
          <a:lstStyle/>
          <a:p>
            <a:r>
              <a:rPr lang="en-GB" sz="1600" dirty="0">
                <a:latin typeface="Century Gothic" panose="020B0502020202020204" pitchFamily="34" charset="0"/>
              </a:rPr>
              <a:t>Normally, the </a:t>
            </a:r>
            <a:r>
              <a:rPr lang="en-GB" sz="1600" b="1" dirty="0">
                <a:latin typeface="Century Gothic" panose="020B0502020202020204" pitchFamily="34" charset="0"/>
              </a:rPr>
              <a:t>–s </a:t>
            </a:r>
            <a:r>
              <a:rPr lang="en-GB" sz="1600" dirty="0">
                <a:latin typeface="Century Gothic" panose="020B0502020202020204" pitchFamily="34" charset="0"/>
              </a:rPr>
              <a:t>in </a:t>
            </a:r>
            <a:r>
              <a:rPr lang="en-GB" sz="1600" i="1" dirty="0">
                <a:latin typeface="Century Gothic" panose="020B0502020202020204" pitchFamily="34" charset="0"/>
              </a:rPr>
              <a:t>le</a:t>
            </a:r>
            <a:r>
              <a:rPr lang="en-GB" sz="1600" b="1" i="1" dirty="0">
                <a:latin typeface="Century Gothic" panose="020B0502020202020204" pitchFamily="34" charset="0"/>
              </a:rPr>
              <a:t>s</a:t>
            </a:r>
            <a:r>
              <a:rPr lang="en-GB" sz="1600" i="1" dirty="0">
                <a:latin typeface="Century Gothic" panose="020B0502020202020204" pitchFamily="34" charset="0"/>
              </a:rPr>
              <a:t> </a:t>
            </a:r>
            <a:r>
              <a:rPr lang="en-GB" sz="1600" dirty="0">
                <a:latin typeface="Century Gothic" panose="020B0502020202020204" pitchFamily="34" charset="0"/>
              </a:rPr>
              <a:t>is a Silent Final Consonant (SFC).</a:t>
            </a:r>
          </a:p>
          <a:p>
            <a:r>
              <a:rPr lang="en-GB" sz="1600" i="1" dirty="0">
                <a:latin typeface="Century Gothic" panose="020B0502020202020204" pitchFamily="34" charset="0"/>
              </a:rPr>
              <a:t>Le</a:t>
            </a:r>
            <a:r>
              <a:rPr lang="en-GB" sz="1600" b="1" i="1" dirty="0">
                <a:latin typeface="Century Gothic" panose="020B0502020202020204" pitchFamily="34" charset="0"/>
              </a:rPr>
              <a:t>s </a:t>
            </a:r>
            <a:r>
              <a:rPr lang="en-GB" sz="1600" i="1" dirty="0" err="1">
                <a:latin typeface="Century Gothic" panose="020B0502020202020204" pitchFamily="34" charset="0"/>
              </a:rPr>
              <a:t>chiens</a:t>
            </a:r>
            <a:r>
              <a:rPr lang="en-GB" sz="1600" i="1" dirty="0">
                <a:latin typeface="Century Gothic" panose="020B0502020202020204" pitchFamily="34" charset="0"/>
              </a:rPr>
              <a:t>		Le</a:t>
            </a:r>
            <a:r>
              <a:rPr lang="en-GB" sz="1600" b="1" i="1" dirty="0">
                <a:latin typeface="Century Gothic" panose="020B0502020202020204" pitchFamily="34" charset="0"/>
              </a:rPr>
              <a:t>s </a:t>
            </a:r>
            <a:r>
              <a:rPr lang="en-GB" sz="1600" i="1" dirty="0" err="1">
                <a:latin typeface="Century Gothic" panose="020B0502020202020204" pitchFamily="34" charset="0"/>
              </a:rPr>
              <a:t>filles</a:t>
            </a:r>
            <a:r>
              <a:rPr lang="en-GB" sz="1600" i="1" dirty="0">
                <a:latin typeface="Century Gothic" panose="020B0502020202020204" pitchFamily="34" charset="0"/>
              </a:rPr>
              <a:t>	</a:t>
            </a:r>
          </a:p>
          <a:p>
            <a:r>
              <a:rPr lang="en-GB" sz="1600" dirty="0">
                <a:latin typeface="Century Gothic" panose="020B0502020202020204" pitchFamily="34" charset="0"/>
              </a:rPr>
              <a:t>Before a vowel, the </a:t>
            </a:r>
            <a:r>
              <a:rPr lang="en-GB" sz="1600" b="1" dirty="0">
                <a:latin typeface="Century Gothic" panose="020B0502020202020204" pitchFamily="34" charset="0"/>
              </a:rPr>
              <a:t>–s</a:t>
            </a:r>
            <a:r>
              <a:rPr lang="en-GB" sz="1600" dirty="0">
                <a:latin typeface="Century Gothic" panose="020B0502020202020204" pitchFamily="34" charset="0"/>
              </a:rPr>
              <a:t> is pronounced. This is called </a:t>
            </a:r>
            <a:r>
              <a:rPr lang="en-GB" sz="1600" b="1" dirty="0">
                <a:latin typeface="Century Gothic" panose="020B0502020202020204" pitchFamily="34" charset="0"/>
              </a:rPr>
              <a:t>liaison.</a:t>
            </a:r>
          </a:p>
          <a:p>
            <a:r>
              <a:rPr lang="en-GB" sz="1600" i="1" dirty="0">
                <a:latin typeface="Century Gothic" panose="020B0502020202020204" pitchFamily="34" charset="0"/>
              </a:rPr>
              <a:t>Le</a:t>
            </a:r>
            <a:r>
              <a:rPr lang="en-GB" sz="1600" b="1" i="1" dirty="0">
                <a:latin typeface="Century Gothic" panose="020B0502020202020204" pitchFamily="34" charset="0"/>
              </a:rPr>
              <a:t>s</a:t>
            </a:r>
            <a:r>
              <a:rPr lang="en-GB" sz="1600" i="1" dirty="0">
                <a:latin typeface="Century Gothic" panose="020B0502020202020204" pitchFamily="34" charset="0"/>
              </a:rPr>
              <a:t> </a:t>
            </a:r>
            <a:r>
              <a:rPr lang="en-GB" sz="1600" b="1" i="1" dirty="0" err="1">
                <a:latin typeface="Century Gothic" panose="020B0502020202020204" pitchFamily="34" charset="0"/>
              </a:rPr>
              <a:t>o</a:t>
            </a:r>
            <a:r>
              <a:rPr lang="en-GB" sz="1600" i="1" dirty="0" err="1">
                <a:latin typeface="Century Gothic" panose="020B0502020202020204" pitchFamily="34" charset="0"/>
              </a:rPr>
              <a:t>rdinateurs</a:t>
            </a:r>
            <a:r>
              <a:rPr lang="en-GB" sz="1600" i="1" dirty="0">
                <a:latin typeface="Century Gothic" panose="020B0502020202020204" pitchFamily="34" charset="0"/>
              </a:rPr>
              <a:t>		Le</a:t>
            </a:r>
            <a:r>
              <a:rPr lang="en-GB" sz="1600" b="1" i="1" dirty="0">
                <a:latin typeface="Century Gothic" panose="020B0502020202020204" pitchFamily="34" charset="0"/>
              </a:rPr>
              <a:t>s</a:t>
            </a:r>
            <a:r>
              <a:rPr lang="en-GB" sz="1600" i="1" dirty="0">
                <a:latin typeface="Century Gothic" panose="020B0502020202020204" pitchFamily="34" charset="0"/>
              </a:rPr>
              <a:t> </a:t>
            </a:r>
            <a:r>
              <a:rPr lang="en-GB" sz="1600" b="1" i="1" dirty="0" err="1">
                <a:latin typeface="Century Gothic" panose="020B0502020202020204" pitchFamily="34" charset="0"/>
              </a:rPr>
              <a:t>a</a:t>
            </a:r>
            <a:r>
              <a:rPr lang="en-GB" sz="1600" i="1" dirty="0" err="1">
                <a:latin typeface="Century Gothic" panose="020B0502020202020204" pitchFamily="34" charset="0"/>
              </a:rPr>
              <a:t>ctrices</a:t>
            </a:r>
            <a:endParaRPr lang="en-GB" sz="1600" i="1" dirty="0">
              <a:latin typeface="Century Gothic" panose="020B0502020202020204" pitchFamily="34" charset="0"/>
            </a:endParaRPr>
          </a:p>
        </p:txBody>
      </p:sp>
      <p:sp>
        <p:nvSpPr>
          <p:cNvPr id="8" name="Arc 7">
            <a:extLst>
              <a:ext uri="{FF2B5EF4-FFF2-40B4-BE49-F238E27FC236}">
                <a16:creationId xmlns:a16="http://schemas.microsoft.com/office/drawing/2014/main" id="{41DD3B9C-06AE-4632-98D3-E1930312EDF9}"/>
              </a:ext>
            </a:extLst>
          </p:cNvPr>
          <p:cNvSpPr/>
          <p:nvPr/>
        </p:nvSpPr>
        <p:spPr>
          <a:xfrm rot="7890617">
            <a:off x="510165" y="8623641"/>
            <a:ext cx="230136" cy="282895"/>
          </a:xfrm>
          <a:prstGeom prst="arc">
            <a:avLst>
              <a:gd name="adj1" fmla="val 15866211"/>
              <a:gd name="adj2" fmla="val 0"/>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6" name="Picture 2" descr="Quiet Sign Clip Art">
            <a:extLst>
              <a:ext uri="{FF2B5EF4-FFF2-40B4-BE49-F238E27FC236}">
                <a16:creationId xmlns:a16="http://schemas.microsoft.com/office/drawing/2014/main" id="{F3F99584-121E-4EBC-AE50-2E2FB9EBF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9663" y="7874483"/>
            <a:ext cx="335489" cy="474478"/>
          </a:xfrm>
          <a:prstGeom prst="rect">
            <a:avLst/>
          </a:prstGeom>
          <a:noFill/>
          <a:extLst>
            <a:ext uri="{909E8E84-426E-40DD-AFC4-6F175D3DCCD1}">
              <a14:hiddenFill xmlns:a14="http://schemas.microsoft.com/office/drawing/2010/main">
                <a:solidFill>
                  <a:srgbClr val="FFFFFF"/>
                </a:solidFill>
              </a14:hiddenFill>
            </a:ext>
          </a:extLst>
        </p:spPr>
      </p:pic>
      <p:sp>
        <p:nvSpPr>
          <p:cNvPr id="19" name="Arc 18">
            <a:extLst>
              <a:ext uri="{FF2B5EF4-FFF2-40B4-BE49-F238E27FC236}">
                <a16:creationId xmlns:a16="http://schemas.microsoft.com/office/drawing/2014/main" id="{86ABE4D8-E822-4D84-9977-48D63F962DFD}"/>
              </a:ext>
            </a:extLst>
          </p:cNvPr>
          <p:cNvSpPr/>
          <p:nvPr/>
        </p:nvSpPr>
        <p:spPr>
          <a:xfrm rot="7890617">
            <a:off x="3257709" y="8630122"/>
            <a:ext cx="230136" cy="282895"/>
          </a:xfrm>
          <a:prstGeom prst="arc">
            <a:avLst>
              <a:gd name="adj1" fmla="val 15866211"/>
              <a:gd name="adj2" fmla="val 0"/>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026" name="Picture 2" descr="Dog, Sitting, Pet, Collie, Animal, Pedigree, Adorable">
            <a:extLst>
              <a:ext uri="{FF2B5EF4-FFF2-40B4-BE49-F238E27FC236}">
                <a16:creationId xmlns:a16="http://schemas.microsoft.com/office/drawing/2014/main" id="{99FF1CD1-5CB8-44E8-B8E0-5444C213AF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5364" y="3938852"/>
            <a:ext cx="412137" cy="5495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Dog, Sitting, Pet, Collie, Animal, Pedigree, Adorable">
            <a:extLst>
              <a:ext uri="{FF2B5EF4-FFF2-40B4-BE49-F238E27FC236}">
                <a16:creationId xmlns:a16="http://schemas.microsoft.com/office/drawing/2014/main" id="{76635E44-0634-4DF5-B5EC-2274D0DABD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3548" y="3936246"/>
            <a:ext cx="412137" cy="54951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Dog, Sitting, Pet, Collie, Animal, Pedigree, Adorable">
            <a:extLst>
              <a:ext uri="{FF2B5EF4-FFF2-40B4-BE49-F238E27FC236}">
                <a16:creationId xmlns:a16="http://schemas.microsoft.com/office/drawing/2014/main" id="{0F990D83-E875-424C-9901-B31E1D9849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32" y="3938852"/>
            <a:ext cx="412137" cy="54951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181BDD3C-F88D-4D4D-AEF2-D5BF4A6099D4}"/>
              </a:ext>
            </a:extLst>
          </p:cNvPr>
          <p:cNvSpPr/>
          <p:nvPr/>
        </p:nvSpPr>
        <p:spPr>
          <a:xfrm>
            <a:off x="4820073" y="7341869"/>
            <a:ext cx="1827161" cy="3915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Prononciation</a:t>
            </a:r>
            <a:endParaRPr lang="en-GB" dirty="0">
              <a:solidFill>
                <a:srgbClr val="000000"/>
              </a:solidFill>
              <a:latin typeface="Century Gothic" panose="020B0502020202020204" pitchFamily="34" charset="0"/>
            </a:endParaRPr>
          </a:p>
        </p:txBody>
      </p:sp>
      <p:sp>
        <p:nvSpPr>
          <p:cNvPr id="24" name="Slide Number Placeholder 1">
            <a:extLst>
              <a:ext uri="{FF2B5EF4-FFF2-40B4-BE49-F238E27FC236}">
                <a16:creationId xmlns:a16="http://schemas.microsoft.com/office/drawing/2014/main" id="{28DFA71E-066B-4C82-A53A-5052FAF65B75}"/>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15</a:t>
            </a:r>
          </a:p>
        </p:txBody>
      </p:sp>
    </p:spTree>
    <p:extLst>
      <p:ext uri="{BB962C8B-B14F-4D97-AF65-F5344CB8AC3E}">
        <p14:creationId xmlns:p14="http://schemas.microsoft.com/office/powerpoint/2010/main" val="2028537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Century Gothic" panose="020B0502020202020204" pitchFamily="34" charset="0"/>
              </a:rPr>
              <a:t>Vocabulaire</a:t>
            </a:r>
            <a:r>
              <a:rPr lang="en-GB" dirty="0">
                <a:latin typeface="Century Gothic" panose="020B0502020202020204" pitchFamily="34" charset="0"/>
              </a:rPr>
              <a:t> </a:t>
            </a:r>
          </a:p>
        </p:txBody>
      </p:sp>
      <p:sp>
        <p:nvSpPr>
          <p:cNvPr id="10" name="Rectangle 9">
            <a:extLst>
              <a:ext uri="{FF2B5EF4-FFF2-40B4-BE49-F238E27FC236}">
                <a16:creationId xmlns:a16="http://schemas.microsoft.com/office/drawing/2014/main" id="{62EBD834-1E2D-44FA-960B-D5E01CB2C65F}"/>
              </a:ext>
            </a:extLst>
          </p:cNvPr>
          <p:cNvSpPr/>
          <p:nvPr/>
        </p:nvSpPr>
        <p:spPr>
          <a:xfrm>
            <a:off x="172381" y="107504"/>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b="1" dirty="0">
              <a:latin typeface="Century Gothic" panose="020B0502020202020204" pitchFamily="34" charset="0"/>
            </a:endParaRPr>
          </a:p>
        </p:txBody>
      </p:sp>
      <p:sp>
        <p:nvSpPr>
          <p:cNvPr id="2" name="Title 1">
            <a:extLst>
              <a:ext uri="{FF2B5EF4-FFF2-40B4-BE49-F238E27FC236}">
                <a16:creationId xmlns:a16="http://schemas.microsoft.com/office/drawing/2014/main" id="{77AFA1A8-0237-2648-A1C6-9C51792B8E6E}"/>
              </a:ext>
            </a:extLst>
          </p:cNvPr>
          <p:cNvSpPr>
            <a:spLocks noGrp="1"/>
          </p:cNvSpPr>
          <p:nvPr>
            <p:ph type="title"/>
          </p:nvPr>
        </p:nvSpPr>
        <p:spPr>
          <a:xfrm>
            <a:off x="172381" y="112118"/>
            <a:ext cx="4696779" cy="421263"/>
          </a:xfrm>
        </p:spPr>
        <p:txBody>
          <a:bodyPr/>
          <a:lstStyle/>
          <a:p>
            <a:pPr algn="l"/>
            <a:r>
              <a:rPr lang="en-GB" sz="1800" b="1" dirty="0">
                <a:solidFill>
                  <a:schemeClr val="bg1"/>
                </a:solidFill>
                <a:latin typeface="Century Gothic" panose="020B0502020202020204" pitchFamily="34" charset="0"/>
              </a:rPr>
              <a:t>Talking about a thing or person</a:t>
            </a:r>
            <a:endParaRPr lang="en-US" sz="1800" dirty="0">
              <a:solidFill>
                <a:schemeClr val="bg1"/>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3572737621"/>
              </p:ext>
            </p:extLst>
          </p:nvPr>
        </p:nvGraphicFramePr>
        <p:xfrm>
          <a:off x="829930" y="815193"/>
          <a:ext cx="4896547" cy="5518800"/>
        </p:xfrm>
        <a:graphic>
          <a:graphicData uri="http://schemas.openxmlformats.org/drawingml/2006/table">
            <a:tbl>
              <a:tblPr>
                <a:tableStyleId>{5940675A-B579-460E-94D1-54222C63F5DA}</a:tableStyleId>
              </a:tblPr>
              <a:tblGrid>
                <a:gridCol w="2592291">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tblGrid>
              <a:tr h="181153">
                <a:tc>
                  <a:txBody>
                    <a:bodyPr/>
                    <a:lstStyle/>
                    <a:p>
                      <a:pPr algn="l" fontAlgn="b"/>
                      <a:r>
                        <a:rPr lang="en-GB" sz="1800" b="0" i="0" u="none" strike="noStrike" dirty="0" err="1">
                          <a:solidFill>
                            <a:schemeClr val="tx1"/>
                          </a:solidFill>
                          <a:effectLst/>
                          <a:latin typeface="Century Gothic" panose="020B0502020202020204" pitchFamily="34" charset="0"/>
                        </a:rPr>
                        <a:t>l'acteur</a:t>
                      </a:r>
                      <a:r>
                        <a:rPr lang="en-GB" sz="1800" b="0" i="0" u="none" strike="noStrike" dirty="0">
                          <a:solidFill>
                            <a:schemeClr val="tx1"/>
                          </a:solidFill>
                          <a:effectLst/>
                          <a:latin typeface="Century Gothic" panose="020B0502020202020204" pitchFamily="34" charset="0"/>
                        </a:rPr>
                        <a:t> (m)</a:t>
                      </a:r>
                    </a:p>
                  </a:txBody>
                  <a:tcPr marL="90000" marR="90000" marT="46800" marB="46800" anchor="b"/>
                </a:tc>
                <a:tc>
                  <a:txBody>
                    <a:bodyPr/>
                    <a:lstStyle/>
                    <a:p>
                      <a:pPr algn="l"/>
                      <a:r>
                        <a:rPr lang="en-GB" sz="1800" b="0" baseline="0" dirty="0">
                          <a:solidFill>
                            <a:schemeClr val="tx1"/>
                          </a:solidFill>
                          <a:latin typeface="Century Gothic" panose="020B0502020202020204" pitchFamily="34" charset="0"/>
                        </a:rPr>
                        <a:t>actor (m)</a:t>
                      </a:r>
                      <a:endParaRPr lang="en-GB" sz="1800" b="0" dirty="0">
                        <a:solidFill>
                          <a:schemeClr val="tx1"/>
                        </a:solidFill>
                        <a:latin typeface="Century Gothic" panose="020B0502020202020204" pitchFamily="34" charset="0"/>
                      </a:endParaRPr>
                    </a:p>
                  </a:txBody>
                  <a:tcPr marL="90000" marR="90000" marT="46800" marB="46800" anchor="b"/>
                </a:tc>
                <a:extLst>
                  <a:ext uri="{0D108BD9-81ED-4DB2-BD59-A6C34878D82A}">
                    <a16:rowId xmlns:a16="http://schemas.microsoft.com/office/drawing/2014/main" val="10000"/>
                  </a:ext>
                </a:extLst>
              </a:tr>
              <a:tr h="181153">
                <a:tc>
                  <a:txBody>
                    <a:bodyPr/>
                    <a:lstStyle/>
                    <a:p>
                      <a:pPr algn="l" fontAlgn="b"/>
                      <a:r>
                        <a:rPr lang="en-GB" sz="1800" b="0" i="0" u="none" strike="noStrike" dirty="0" err="1">
                          <a:solidFill>
                            <a:schemeClr val="tx1"/>
                          </a:solidFill>
                          <a:effectLst/>
                          <a:latin typeface="Century Gothic" panose="020B0502020202020204" pitchFamily="34" charset="0"/>
                        </a:rPr>
                        <a:t>l’actrice</a:t>
                      </a:r>
                      <a:r>
                        <a:rPr lang="en-GB" sz="1800" b="0" i="0" u="none" strike="noStrike" dirty="0">
                          <a:solidFill>
                            <a:schemeClr val="tx1"/>
                          </a:solidFill>
                          <a:effectLst/>
                          <a:latin typeface="Century Gothic" panose="020B0502020202020204" pitchFamily="34" charset="0"/>
                        </a:rPr>
                        <a:t> (f)</a:t>
                      </a:r>
                    </a:p>
                  </a:txBody>
                  <a:tcPr marL="90000" marR="90000" marT="46800" marB="46800" anchor="b"/>
                </a:tc>
                <a:tc>
                  <a:txBody>
                    <a:bodyPr/>
                    <a:lstStyle/>
                    <a:p>
                      <a:pPr algn="l"/>
                      <a:r>
                        <a:rPr lang="en-GB" sz="1800" b="0" dirty="0">
                          <a:solidFill>
                            <a:schemeClr val="tx1"/>
                          </a:solidFill>
                          <a:latin typeface="Century Gothic" panose="020B0502020202020204" pitchFamily="34" charset="0"/>
                        </a:rPr>
                        <a:t>actor (f)</a:t>
                      </a:r>
                    </a:p>
                  </a:txBody>
                  <a:tcPr marL="90000" marR="90000" marT="46800" marB="46800" anchor="b"/>
                </a:tc>
                <a:extLst>
                  <a:ext uri="{0D108BD9-81ED-4DB2-BD59-A6C34878D82A}">
                    <a16:rowId xmlns:a16="http://schemas.microsoft.com/office/drawing/2014/main" val="10007"/>
                  </a:ext>
                </a:extLst>
              </a:tr>
              <a:tr h="181153">
                <a:tc>
                  <a:txBody>
                    <a:bodyPr/>
                    <a:lstStyle/>
                    <a:p>
                      <a:pPr algn="l" fontAlgn="b"/>
                      <a:r>
                        <a:rPr lang="en-GB" sz="1800" b="0" i="0" u="none" strike="noStrike" dirty="0" err="1">
                          <a:solidFill>
                            <a:schemeClr val="tx1"/>
                          </a:solidFill>
                          <a:effectLst/>
                          <a:latin typeface="Century Gothic" panose="020B0502020202020204" pitchFamily="34" charset="0"/>
                        </a:rPr>
                        <a:t>l’anglais</a:t>
                      </a:r>
                      <a:r>
                        <a:rPr lang="en-GB" sz="1800" b="0" i="0" u="none" strike="noStrike" dirty="0">
                          <a:solidFill>
                            <a:schemeClr val="tx1"/>
                          </a:solidFill>
                          <a:effectLst/>
                          <a:latin typeface="Century Gothic" panose="020B0502020202020204" pitchFamily="34" charset="0"/>
                        </a:rPr>
                        <a:t> (m)</a:t>
                      </a:r>
                    </a:p>
                  </a:txBody>
                  <a:tcPr marL="90000" marR="90000" marT="46800" marB="46800" anchor="b"/>
                </a:tc>
                <a:tc>
                  <a:txBody>
                    <a:bodyPr/>
                    <a:lstStyle/>
                    <a:p>
                      <a:pPr algn="l"/>
                      <a:r>
                        <a:rPr lang="en-GB" sz="1800" b="0" dirty="0">
                          <a:solidFill>
                            <a:schemeClr val="tx1"/>
                          </a:solidFill>
                          <a:latin typeface="Century Gothic" panose="020B0502020202020204" pitchFamily="34" charset="0"/>
                        </a:rPr>
                        <a:t>English language</a:t>
                      </a:r>
                    </a:p>
                  </a:txBody>
                  <a:tcPr marL="90000" marR="90000" marT="46800" marB="46800" anchor="b"/>
                </a:tc>
                <a:extLst>
                  <a:ext uri="{0D108BD9-81ED-4DB2-BD59-A6C34878D82A}">
                    <a16:rowId xmlns:a16="http://schemas.microsoft.com/office/drawing/2014/main" val="2611577735"/>
                  </a:ext>
                </a:extLst>
              </a:tr>
              <a:tr h="181153">
                <a:tc>
                  <a:txBody>
                    <a:bodyPr/>
                    <a:lstStyle/>
                    <a:p>
                      <a:pPr algn="l" fontAlgn="b"/>
                      <a:r>
                        <a:rPr lang="en-GB" sz="1800" b="0" i="0" u="none" strike="noStrike" dirty="0">
                          <a:solidFill>
                            <a:schemeClr val="tx1"/>
                          </a:solidFill>
                          <a:effectLst/>
                          <a:latin typeface="Century Gothic" panose="020B0502020202020204" pitchFamily="34" charset="0"/>
                        </a:rPr>
                        <a:t>le </a:t>
                      </a:r>
                      <a:r>
                        <a:rPr lang="en-GB" sz="1800" b="0" i="0" u="none" strike="noStrike" dirty="0" err="1">
                          <a:solidFill>
                            <a:schemeClr val="tx1"/>
                          </a:solidFill>
                          <a:effectLst/>
                          <a:latin typeface="Century Gothic" panose="020B0502020202020204" pitchFamily="34" charset="0"/>
                        </a:rPr>
                        <a:t>français</a:t>
                      </a:r>
                      <a:r>
                        <a:rPr lang="en-GB" sz="1800" b="0" i="0" u="none" strike="noStrike" dirty="0">
                          <a:solidFill>
                            <a:schemeClr val="tx1"/>
                          </a:solidFill>
                          <a:effectLst/>
                          <a:latin typeface="Century Gothic" panose="020B0502020202020204" pitchFamily="34" charset="0"/>
                        </a:rPr>
                        <a:t> (m)</a:t>
                      </a:r>
                    </a:p>
                  </a:txBody>
                  <a:tcPr marL="90000" marR="90000" marT="46800" marB="46800" anchor="b"/>
                </a:tc>
                <a:tc>
                  <a:txBody>
                    <a:bodyPr/>
                    <a:lstStyle/>
                    <a:p>
                      <a:pPr algn="l"/>
                      <a:r>
                        <a:rPr lang="en-GB" sz="1800" b="0" dirty="0">
                          <a:solidFill>
                            <a:schemeClr val="tx1"/>
                          </a:solidFill>
                          <a:latin typeface="Century Gothic" panose="020B0502020202020204" pitchFamily="34" charset="0"/>
                        </a:rPr>
                        <a:t>French language</a:t>
                      </a:r>
                    </a:p>
                  </a:txBody>
                  <a:tcPr marL="90000" marR="90000" marT="46800" marB="46800" anchor="b"/>
                </a:tc>
                <a:extLst>
                  <a:ext uri="{0D108BD9-81ED-4DB2-BD59-A6C34878D82A}">
                    <a16:rowId xmlns:a16="http://schemas.microsoft.com/office/drawing/2014/main" val="1284610161"/>
                  </a:ext>
                </a:extLst>
              </a:tr>
              <a:tr h="181153">
                <a:tc>
                  <a:txBody>
                    <a:bodyPr/>
                    <a:lstStyle/>
                    <a:p>
                      <a:pPr algn="l" fontAlgn="b"/>
                      <a:r>
                        <a:rPr lang="en-GB" sz="1800" b="0" i="0" u="none" strike="noStrike" dirty="0">
                          <a:solidFill>
                            <a:schemeClr val="tx1"/>
                          </a:solidFill>
                          <a:effectLst/>
                          <a:latin typeface="Century Gothic" panose="020B0502020202020204" pitchFamily="34" charset="0"/>
                        </a:rPr>
                        <a:t>la </a:t>
                      </a:r>
                      <a:r>
                        <a:rPr lang="en-GB" sz="1800" b="0" i="0" u="none" strike="noStrike" dirty="0" err="1">
                          <a:solidFill>
                            <a:schemeClr val="tx1"/>
                          </a:solidFill>
                          <a:effectLst/>
                          <a:latin typeface="Century Gothic" panose="020B0502020202020204" pitchFamily="34" charset="0"/>
                        </a:rPr>
                        <a:t>fille</a:t>
                      </a:r>
                      <a:endParaRPr lang="en-GB" sz="1800" b="0" i="0" u="none" strike="noStrike" dirty="0">
                        <a:solidFill>
                          <a:schemeClr val="tx1"/>
                        </a:solidFill>
                        <a:effectLst/>
                        <a:latin typeface="Century Gothic" panose="020B0502020202020204" pitchFamily="34" charset="0"/>
                      </a:endParaRPr>
                    </a:p>
                  </a:txBody>
                  <a:tcPr marL="90000" marR="90000" marT="46800" marB="46800" anchor="b"/>
                </a:tc>
                <a:tc>
                  <a:txBody>
                    <a:bodyPr/>
                    <a:lstStyle/>
                    <a:p>
                      <a:pPr algn="l"/>
                      <a:r>
                        <a:rPr lang="en-GB" sz="1800" b="0" dirty="0">
                          <a:solidFill>
                            <a:schemeClr val="tx1"/>
                          </a:solidFill>
                          <a:latin typeface="Century Gothic" panose="020B0502020202020204" pitchFamily="34" charset="0"/>
                        </a:rPr>
                        <a:t>girl</a:t>
                      </a:r>
                    </a:p>
                  </a:txBody>
                  <a:tcPr marL="90000" marR="90000" marT="46800" marB="46800" anchor="b"/>
                </a:tc>
                <a:extLst>
                  <a:ext uri="{0D108BD9-81ED-4DB2-BD59-A6C34878D82A}">
                    <a16:rowId xmlns:a16="http://schemas.microsoft.com/office/drawing/2014/main" val="10001"/>
                  </a:ext>
                </a:extLst>
              </a:tr>
              <a:tr h="181153">
                <a:tc>
                  <a:txBody>
                    <a:bodyPr/>
                    <a:lstStyle/>
                    <a:p>
                      <a:pPr algn="l" fontAlgn="b"/>
                      <a:r>
                        <a:rPr lang="en-GB" sz="1800" b="0" i="0" u="none" strike="noStrike" dirty="0">
                          <a:solidFill>
                            <a:schemeClr val="tx1"/>
                          </a:solidFill>
                          <a:effectLst/>
                          <a:latin typeface="Century Gothic" panose="020B0502020202020204" pitchFamily="34" charset="0"/>
                        </a:rPr>
                        <a:t>le </a:t>
                      </a:r>
                      <a:r>
                        <a:rPr lang="en-GB" sz="1800" b="0" i="0" u="none" strike="noStrike" dirty="0" err="1">
                          <a:solidFill>
                            <a:schemeClr val="tx1"/>
                          </a:solidFill>
                          <a:effectLst/>
                          <a:latin typeface="Century Gothic" panose="020B0502020202020204" pitchFamily="34" charset="0"/>
                        </a:rPr>
                        <a:t>garçon</a:t>
                      </a:r>
                      <a:endParaRPr lang="en-GB" sz="1800" b="0" i="0" u="none" strike="noStrike" dirty="0">
                        <a:solidFill>
                          <a:schemeClr val="tx1"/>
                        </a:solidFill>
                        <a:effectLst/>
                        <a:latin typeface="Century Gothic" panose="020B0502020202020204" pitchFamily="34" charset="0"/>
                      </a:endParaRPr>
                    </a:p>
                  </a:txBody>
                  <a:tcPr marL="90000" marR="90000" marT="46800" marB="46800" anchor="b"/>
                </a:tc>
                <a:tc>
                  <a:txBody>
                    <a:bodyPr/>
                    <a:lstStyle/>
                    <a:p>
                      <a:pPr algn="l"/>
                      <a:r>
                        <a:rPr lang="en-GB" sz="1800" b="0" dirty="0">
                          <a:solidFill>
                            <a:schemeClr val="tx1"/>
                          </a:solidFill>
                          <a:latin typeface="Century Gothic" panose="020B0502020202020204" pitchFamily="34" charset="0"/>
                        </a:rPr>
                        <a:t>boy</a:t>
                      </a:r>
                    </a:p>
                  </a:txBody>
                  <a:tcPr marL="90000" marR="90000" marT="46800" marB="46800" anchor="b"/>
                </a:tc>
                <a:extLst>
                  <a:ext uri="{0D108BD9-81ED-4DB2-BD59-A6C34878D82A}">
                    <a16:rowId xmlns:a16="http://schemas.microsoft.com/office/drawing/2014/main" val="10008"/>
                  </a:ext>
                </a:extLst>
              </a:tr>
              <a:tr h="0">
                <a:tc>
                  <a:txBody>
                    <a:bodyPr/>
                    <a:lstStyle/>
                    <a:p>
                      <a:pPr algn="l" fontAlgn="b"/>
                      <a:r>
                        <a:rPr lang="en-GB" sz="1800" b="0" i="0" u="none" strike="noStrike" dirty="0">
                          <a:solidFill>
                            <a:schemeClr val="tx1"/>
                          </a:solidFill>
                          <a:effectLst/>
                          <a:latin typeface="Century Gothic" panose="020B0502020202020204" pitchFamily="34" charset="0"/>
                        </a:rPr>
                        <a:t>le </a:t>
                      </a:r>
                      <a:r>
                        <a:rPr lang="en-GB" sz="1800" b="0" i="0" u="none" strike="noStrike" dirty="0" err="1">
                          <a:solidFill>
                            <a:schemeClr val="tx1"/>
                          </a:solidFill>
                          <a:effectLst/>
                          <a:latin typeface="Century Gothic" panose="020B0502020202020204" pitchFamily="34" charset="0"/>
                        </a:rPr>
                        <a:t>médecin</a:t>
                      </a:r>
                      <a:endParaRPr lang="en-GB" sz="1800" b="0" i="0" u="none" strike="noStrike" dirty="0">
                        <a:solidFill>
                          <a:schemeClr val="tx1"/>
                        </a:solidFill>
                        <a:effectLst/>
                        <a:latin typeface="Century Gothic" panose="020B0502020202020204" pitchFamily="34" charset="0"/>
                      </a:endParaRPr>
                    </a:p>
                  </a:txBody>
                  <a:tcPr marL="90000" marR="90000" marT="46800" marB="46800" anchor="b"/>
                </a:tc>
                <a:tc>
                  <a:txBody>
                    <a:bodyPr/>
                    <a:lstStyle/>
                    <a:p>
                      <a:pPr algn="l"/>
                      <a:r>
                        <a:rPr lang="en-GB" sz="1800" b="0" dirty="0">
                          <a:solidFill>
                            <a:schemeClr val="tx1"/>
                          </a:solidFill>
                          <a:latin typeface="Century Gothic" panose="020B0502020202020204" pitchFamily="34" charset="0"/>
                        </a:rPr>
                        <a:t>doctor (m)</a:t>
                      </a:r>
                    </a:p>
                  </a:txBody>
                  <a:tcPr marL="90000" marR="90000" marT="46800" marB="46800" anchor="b"/>
                </a:tc>
                <a:extLst>
                  <a:ext uri="{0D108BD9-81ED-4DB2-BD59-A6C34878D82A}">
                    <a16:rowId xmlns:a16="http://schemas.microsoft.com/office/drawing/2014/main" val="10003"/>
                  </a:ext>
                </a:extLst>
              </a:tr>
              <a:tr h="181153">
                <a:tc>
                  <a:txBody>
                    <a:bodyPr/>
                    <a:lstStyle/>
                    <a:p>
                      <a:pPr algn="l" fontAlgn="b"/>
                      <a:r>
                        <a:rPr lang="en-GB" sz="1800" b="0" i="0" u="none" strike="noStrike" dirty="0">
                          <a:solidFill>
                            <a:schemeClr val="tx1"/>
                          </a:solidFill>
                          <a:effectLst/>
                          <a:latin typeface="Century Gothic" panose="020B0502020202020204" pitchFamily="34" charset="0"/>
                        </a:rPr>
                        <a:t>la </a:t>
                      </a:r>
                      <a:r>
                        <a:rPr lang="en-GB" sz="1800" b="0" i="0" u="none" strike="noStrike" dirty="0" err="1">
                          <a:solidFill>
                            <a:schemeClr val="tx1"/>
                          </a:solidFill>
                          <a:effectLst/>
                          <a:latin typeface="Century Gothic" panose="020B0502020202020204" pitchFamily="34" charset="0"/>
                        </a:rPr>
                        <a:t>médecin</a:t>
                      </a:r>
                      <a:endParaRPr lang="en-GB" sz="1800" b="0" i="0" u="none" strike="noStrike" dirty="0">
                        <a:solidFill>
                          <a:schemeClr val="tx1"/>
                        </a:solidFill>
                        <a:effectLst/>
                        <a:latin typeface="Century Gothic" panose="020B0502020202020204" pitchFamily="34" charset="0"/>
                      </a:endParaRPr>
                    </a:p>
                  </a:txBody>
                  <a:tcPr marL="90000" marR="90000" marT="46800" marB="46800" anchor="b"/>
                </a:tc>
                <a:tc>
                  <a:txBody>
                    <a:bodyPr/>
                    <a:lstStyle/>
                    <a:p>
                      <a:pPr algn="l"/>
                      <a:r>
                        <a:rPr lang="en-GB" sz="1800" b="0" dirty="0">
                          <a:solidFill>
                            <a:schemeClr val="tx1"/>
                          </a:solidFill>
                          <a:latin typeface="Century Gothic" panose="020B0502020202020204" pitchFamily="34" charset="0"/>
                        </a:rPr>
                        <a:t>doctor (f)</a:t>
                      </a:r>
                    </a:p>
                  </a:txBody>
                  <a:tcPr marL="90000" marR="90000" marT="46800" marB="46800" anchor="b"/>
                </a:tc>
                <a:extLst>
                  <a:ext uri="{0D108BD9-81ED-4DB2-BD59-A6C34878D82A}">
                    <a16:rowId xmlns:a16="http://schemas.microsoft.com/office/drawing/2014/main" val="10004"/>
                  </a:ext>
                </a:extLst>
              </a:tr>
              <a:tr h="181153">
                <a:tc>
                  <a:txBody>
                    <a:bodyPr/>
                    <a:lstStyle/>
                    <a:p>
                      <a:pPr algn="l" fontAlgn="b"/>
                      <a:r>
                        <a:rPr lang="en-GB" sz="1800" b="0" i="0" u="none" strike="noStrike" dirty="0">
                          <a:solidFill>
                            <a:schemeClr val="tx1"/>
                          </a:solidFill>
                          <a:effectLst/>
                          <a:latin typeface="Century Gothic" panose="020B0502020202020204" pitchFamily="34" charset="0"/>
                        </a:rPr>
                        <a:t>le mot</a:t>
                      </a:r>
                    </a:p>
                  </a:txBody>
                  <a:tcPr marL="90000" marR="90000" marT="46800" marB="46800" anchor="b"/>
                </a:tc>
                <a:tc>
                  <a:txBody>
                    <a:bodyPr/>
                    <a:lstStyle/>
                    <a:p>
                      <a:pPr algn="l"/>
                      <a:r>
                        <a:rPr lang="en-GB" sz="1800" b="0" dirty="0">
                          <a:solidFill>
                            <a:schemeClr val="tx1"/>
                          </a:solidFill>
                          <a:latin typeface="Century Gothic" panose="020B0502020202020204" pitchFamily="34" charset="0"/>
                        </a:rPr>
                        <a:t>word</a:t>
                      </a:r>
                    </a:p>
                  </a:txBody>
                  <a:tcPr marL="90000" marR="90000" marT="46800" marB="46800" anchor="b"/>
                </a:tc>
                <a:extLst>
                  <a:ext uri="{0D108BD9-81ED-4DB2-BD59-A6C34878D82A}">
                    <a16:rowId xmlns:a16="http://schemas.microsoft.com/office/drawing/2014/main" val="10005"/>
                  </a:ext>
                </a:extLst>
              </a:tr>
              <a:tr h="181153">
                <a:tc>
                  <a:txBody>
                    <a:bodyPr/>
                    <a:lstStyle/>
                    <a:p>
                      <a:pPr algn="l" fontAlgn="b"/>
                      <a:r>
                        <a:rPr lang="en-GB" sz="1800" b="0" i="0" u="none" strike="noStrike" dirty="0">
                          <a:solidFill>
                            <a:schemeClr val="tx1"/>
                          </a:solidFill>
                          <a:effectLst/>
                          <a:latin typeface="Century Gothic" panose="020B0502020202020204" pitchFamily="34" charset="0"/>
                        </a:rPr>
                        <a:t>la </a:t>
                      </a:r>
                      <a:r>
                        <a:rPr lang="en-GB" sz="1800" b="0" i="0" u="none" strike="noStrike" dirty="0" err="1">
                          <a:solidFill>
                            <a:schemeClr val="tx1"/>
                          </a:solidFill>
                          <a:effectLst/>
                          <a:latin typeface="Century Gothic" panose="020B0502020202020204" pitchFamily="34" charset="0"/>
                        </a:rPr>
                        <a:t>personne</a:t>
                      </a:r>
                      <a:endParaRPr lang="en-GB" sz="1800" b="0" i="0" u="none" strike="noStrike" dirty="0">
                        <a:solidFill>
                          <a:schemeClr val="tx1"/>
                        </a:solidFill>
                        <a:effectLst/>
                        <a:latin typeface="Century Gothic" panose="020B0502020202020204" pitchFamily="34" charset="0"/>
                      </a:endParaRPr>
                    </a:p>
                  </a:txBody>
                  <a:tcPr marL="90000" marR="90000" marT="46800" marB="46800" anchor="b"/>
                </a:tc>
                <a:tc>
                  <a:txBody>
                    <a:bodyPr/>
                    <a:lstStyle/>
                    <a:p>
                      <a:pPr algn="l"/>
                      <a:r>
                        <a:rPr lang="en-GB" sz="1800" b="0" dirty="0">
                          <a:solidFill>
                            <a:schemeClr val="tx1"/>
                          </a:solidFill>
                          <a:latin typeface="Century Gothic" panose="020B0502020202020204" pitchFamily="34" charset="0"/>
                        </a:rPr>
                        <a:t>person</a:t>
                      </a:r>
                    </a:p>
                  </a:txBody>
                  <a:tcPr marL="90000" marR="90000" marT="46800" marB="46800" anchor="b"/>
                </a:tc>
                <a:extLst>
                  <a:ext uri="{0D108BD9-81ED-4DB2-BD59-A6C34878D82A}">
                    <a16:rowId xmlns:a16="http://schemas.microsoft.com/office/drawing/2014/main" val="10006"/>
                  </a:ext>
                </a:extLst>
              </a:tr>
              <a:tr h="181153">
                <a:tc>
                  <a:txBody>
                    <a:bodyPr/>
                    <a:lstStyle/>
                    <a:p>
                      <a:pPr algn="l" fontAlgn="b"/>
                      <a:r>
                        <a:rPr lang="en-GB" sz="1800" b="0" i="0" u="none" strike="noStrike" dirty="0">
                          <a:solidFill>
                            <a:schemeClr val="tx1"/>
                          </a:solidFill>
                          <a:effectLst/>
                          <a:latin typeface="Century Gothic" panose="020B0502020202020204" pitchFamily="34" charset="0"/>
                        </a:rPr>
                        <a:t>la phrase</a:t>
                      </a:r>
                    </a:p>
                  </a:txBody>
                  <a:tcPr marL="90000" marR="90000" marT="46800" marB="4680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latin typeface="Century Gothic" panose="020B0502020202020204" pitchFamily="34" charset="0"/>
                        </a:rPr>
                        <a:t>sentence</a:t>
                      </a:r>
                    </a:p>
                  </a:txBody>
                  <a:tcPr marL="90000" marR="90000" marT="46800" marB="46800" anchor="b"/>
                </a:tc>
                <a:extLst>
                  <a:ext uri="{0D108BD9-81ED-4DB2-BD59-A6C34878D82A}">
                    <a16:rowId xmlns:a16="http://schemas.microsoft.com/office/drawing/2014/main" val="10009"/>
                  </a:ext>
                </a:extLst>
              </a:tr>
              <a:tr h="181153">
                <a:tc>
                  <a:txBody>
                    <a:bodyPr/>
                    <a:lstStyle/>
                    <a:p>
                      <a:pPr algn="l" fontAlgn="b"/>
                      <a:r>
                        <a:rPr lang="es-ES" sz="1800" b="0" i="0" u="none" strike="noStrike" dirty="0">
                          <a:solidFill>
                            <a:schemeClr val="tx1"/>
                          </a:solidFill>
                          <a:effectLst/>
                          <a:latin typeface="Century Gothic" panose="020B0502020202020204" pitchFamily="34" charset="0"/>
                        </a:rPr>
                        <a:t>le</a:t>
                      </a:r>
                    </a:p>
                  </a:txBody>
                  <a:tcPr marL="90000" marR="90000" marT="46800" marB="4680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latin typeface="Century Gothic" panose="020B0502020202020204" pitchFamily="34" charset="0"/>
                        </a:rPr>
                        <a:t>the (m)</a:t>
                      </a:r>
                    </a:p>
                  </a:txBody>
                  <a:tcPr marL="90000" marR="90000" marT="46800" marB="46800" anchor="b"/>
                </a:tc>
                <a:extLst>
                  <a:ext uri="{0D108BD9-81ED-4DB2-BD59-A6C34878D82A}">
                    <a16:rowId xmlns:a16="http://schemas.microsoft.com/office/drawing/2014/main" val="10013"/>
                  </a:ext>
                </a:extLst>
              </a:tr>
              <a:tr h="181153">
                <a:tc>
                  <a:txBody>
                    <a:bodyPr/>
                    <a:lstStyle/>
                    <a:p>
                      <a:pPr algn="l" fontAlgn="b"/>
                      <a:r>
                        <a:rPr lang="es-ES" sz="1800" b="0" i="0" u="none" strike="noStrike" dirty="0">
                          <a:solidFill>
                            <a:schemeClr val="tx1"/>
                          </a:solidFill>
                          <a:effectLst/>
                          <a:latin typeface="Century Gothic" panose="020B0502020202020204" pitchFamily="34" charset="0"/>
                        </a:rPr>
                        <a:t>la</a:t>
                      </a:r>
                    </a:p>
                  </a:txBody>
                  <a:tcPr marL="90000" marR="90000" marT="46800" marB="4680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latin typeface="Century Gothic" panose="020B0502020202020204" pitchFamily="34" charset="0"/>
                        </a:rPr>
                        <a:t>the (f)</a:t>
                      </a:r>
                    </a:p>
                  </a:txBody>
                  <a:tcPr marL="90000" marR="90000" marT="46800" marB="46800" anchor="b"/>
                </a:tc>
                <a:extLst>
                  <a:ext uri="{0D108BD9-81ED-4DB2-BD59-A6C34878D82A}">
                    <a16:rowId xmlns:a16="http://schemas.microsoft.com/office/drawing/2014/main" val="10014"/>
                  </a:ext>
                </a:extLst>
              </a:tr>
              <a:tr h="181153">
                <a:tc>
                  <a:txBody>
                    <a:bodyPr/>
                    <a:lstStyle/>
                    <a:p>
                      <a:pPr algn="l" fontAlgn="b"/>
                      <a:r>
                        <a:rPr lang="es-ES" sz="1800" b="0" i="0" u="none" strike="noStrike" dirty="0">
                          <a:solidFill>
                            <a:schemeClr val="tx1"/>
                          </a:solidFill>
                          <a:effectLst/>
                          <a:latin typeface="Century Gothic" panose="020B0502020202020204" pitchFamily="34" charset="0"/>
                        </a:rPr>
                        <a:t>les</a:t>
                      </a:r>
                    </a:p>
                  </a:txBody>
                  <a:tcPr marL="90000" marR="90000" marT="46800" marB="4680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latin typeface="Century Gothic" panose="020B0502020202020204" pitchFamily="34" charset="0"/>
                        </a:rPr>
                        <a:t>the (</a:t>
                      </a:r>
                      <a:r>
                        <a:rPr lang="en-GB" sz="1800" b="0" dirty="0" err="1">
                          <a:solidFill>
                            <a:schemeClr val="tx1"/>
                          </a:solidFill>
                          <a:latin typeface="Century Gothic" panose="020B0502020202020204" pitchFamily="34" charset="0"/>
                        </a:rPr>
                        <a:t>pl</a:t>
                      </a:r>
                      <a:r>
                        <a:rPr lang="en-GB" sz="1800" b="0" dirty="0">
                          <a:solidFill>
                            <a:schemeClr val="tx1"/>
                          </a:solidFill>
                          <a:latin typeface="Century Gothic" panose="020B0502020202020204" pitchFamily="34" charset="0"/>
                        </a:rPr>
                        <a:t>)</a:t>
                      </a:r>
                    </a:p>
                  </a:txBody>
                  <a:tcPr marL="90000" marR="90000" marT="46800" marB="46800" anchor="b"/>
                </a:tc>
                <a:extLst>
                  <a:ext uri="{0D108BD9-81ED-4DB2-BD59-A6C34878D82A}">
                    <a16:rowId xmlns:a16="http://schemas.microsoft.com/office/drawing/2014/main" val="10015"/>
                  </a:ext>
                </a:extLst>
              </a:tr>
              <a:tr h="181153">
                <a:tc>
                  <a:txBody>
                    <a:bodyPr/>
                    <a:lstStyle/>
                    <a:p>
                      <a:pPr algn="l" fontAlgn="b"/>
                      <a:r>
                        <a:rPr lang="es-ES" sz="1800" b="0" i="0" u="none" strike="noStrike" dirty="0">
                          <a:solidFill>
                            <a:schemeClr val="tx1"/>
                          </a:solidFill>
                          <a:effectLst/>
                          <a:latin typeface="Century Gothic" panose="020B0502020202020204" pitchFamily="34" charset="0"/>
                        </a:rPr>
                        <a:t>en</a:t>
                      </a:r>
                    </a:p>
                  </a:txBody>
                  <a:tcPr marL="90000" marR="90000" marT="46800" marB="4680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latin typeface="Century Gothic" panose="020B0502020202020204" pitchFamily="34" charset="0"/>
                        </a:rPr>
                        <a:t>in</a:t>
                      </a:r>
                    </a:p>
                  </a:txBody>
                  <a:tcPr marL="90000" marR="90000" marT="46800" marB="46800" anchor="b"/>
                </a:tc>
                <a:extLst>
                  <a:ext uri="{0D108BD9-81ED-4DB2-BD59-A6C34878D82A}">
                    <a16:rowId xmlns:a16="http://schemas.microsoft.com/office/drawing/2014/main" val="2359344433"/>
                  </a:ext>
                </a:extLst>
              </a:tr>
            </a:tbl>
          </a:graphicData>
        </a:graphic>
      </p:graphicFrame>
      <p:sp>
        <p:nvSpPr>
          <p:cNvPr id="17" name="Rectangle 3"/>
          <p:cNvSpPr>
            <a:spLocks noChangeArrowheads="1"/>
          </p:cNvSpPr>
          <p:nvPr/>
        </p:nvSpPr>
        <p:spPr bwMode="auto">
          <a:xfrm>
            <a:off x="325877" y="5944099"/>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20" name="Table 19"/>
          <p:cNvGraphicFramePr>
            <a:graphicFrameLocks noGrp="1"/>
          </p:cNvGraphicFramePr>
          <p:nvPr>
            <p:extLst>
              <p:ext uri="{D42A27DB-BD31-4B8C-83A1-F6EECF244321}">
                <p14:modId xmlns:p14="http://schemas.microsoft.com/office/powerpoint/2010/main" val="2476528388"/>
              </p:ext>
            </p:extLst>
          </p:nvPr>
        </p:nvGraphicFramePr>
        <p:xfrm>
          <a:off x="159359" y="803934"/>
          <a:ext cx="764103" cy="5528475"/>
        </p:xfrm>
        <a:graphic>
          <a:graphicData uri="http://schemas.openxmlformats.org/drawingml/2006/table">
            <a:tbl>
              <a:tblPr firstRow="1" bandRow="1">
                <a:tableStyleId>{5940675A-B579-460E-94D1-54222C63F5DA}</a:tableStyleId>
              </a:tblPr>
              <a:tblGrid>
                <a:gridCol w="764103">
                  <a:extLst>
                    <a:ext uri="{9D8B030D-6E8A-4147-A177-3AD203B41FA5}">
                      <a16:colId xmlns:a16="http://schemas.microsoft.com/office/drawing/2014/main" val="20000"/>
                    </a:ext>
                  </a:extLst>
                </a:gridCol>
              </a:tblGrid>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5885506"/>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1159748"/>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det</a:t>
                      </a:r>
                      <a:endParaRPr lang="en-GB" sz="18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det</a:t>
                      </a:r>
                      <a:endParaRPr lang="en-GB" sz="18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det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0163831"/>
                  </a:ext>
                </a:extLst>
              </a:tr>
            </a:tbl>
          </a:graphicData>
        </a:graphic>
      </p:graphicFrame>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6857" y="6631327"/>
            <a:ext cx="1232638" cy="12046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44488"/>
          <a:stretch/>
        </p:blipFill>
        <p:spPr>
          <a:xfrm>
            <a:off x="332656" y="6594352"/>
            <a:ext cx="1537422" cy="20495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6950" y="6594352"/>
            <a:ext cx="1180631" cy="2012260"/>
          </a:xfrm>
          <a:prstGeom prst="rect">
            <a:avLst/>
          </a:prstGeom>
        </p:spPr>
      </p:pic>
      <p:sp>
        <p:nvSpPr>
          <p:cNvPr id="15"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16</a:t>
            </a:r>
          </a:p>
        </p:txBody>
      </p:sp>
      <p:sp>
        <p:nvSpPr>
          <p:cNvPr id="16" name="Rounded Rectangle 15"/>
          <p:cNvSpPr/>
          <p:nvPr/>
        </p:nvSpPr>
        <p:spPr>
          <a:xfrm>
            <a:off x="4369355" y="8023070"/>
            <a:ext cx="1260140" cy="64807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1.1.3</a:t>
            </a:r>
          </a:p>
        </p:txBody>
      </p:sp>
    </p:spTree>
    <p:extLst>
      <p:ext uri="{BB962C8B-B14F-4D97-AF65-F5344CB8AC3E}">
        <p14:creationId xmlns:p14="http://schemas.microsoft.com/office/powerpoint/2010/main" val="1778874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3" name="Title 2">
            <a:extLst>
              <a:ext uri="{FF2B5EF4-FFF2-40B4-BE49-F238E27FC236}">
                <a16:creationId xmlns:a16="http://schemas.microsoft.com/office/drawing/2014/main" id="{4548FB2C-EDDE-774C-8C4C-38E3E41CFE4B}"/>
              </a:ext>
            </a:extLst>
          </p:cNvPr>
          <p:cNvSpPr>
            <a:spLocks noGrp="1"/>
          </p:cNvSpPr>
          <p:nvPr>
            <p:ph type="title"/>
          </p:nvPr>
        </p:nvSpPr>
        <p:spPr>
          <a:xfrm>
            <a:off x="172382" y="161859"/>
            <a:ext cx="2016224" cy="415507"/>
          </a:xfrm>
        </p:spPr>
        <p:txBody>
          <a:bodyPr/>
          <a:lstStyle/>
          <a:p>
            <a:r>
              <a:rPr lang="en-GB" sz="2000" b="1" dirty="0">
                <a:solidFill>
                  <a:srgbClr val="FFFFFF"/>
                </a:solidFill>
                <a:latin typeface="Century Gothic" panose="020B0502020202020204" pitchFamily="34" charset="0"/>
              </a:rPr>
              <a:t>T1.1 </a:t>
            </a:r>
            <a:r>
              <a:rPr lang="en-GB" sz="2000" b="1" dirty="0" err="1">
                <a:solidFill>
                  <a:srgbClr val="FFFFFF"/>
                </a:solidFill>
                <a:latin typeface="Century Gothic" panose="020B0502020202020204" pitchFamily="34" charset="0"/>
              </a:rPr>
              <a:t>Semaine</a:t>
            </a:r>
            <a:r>
              <a:rPr lang="en-GB" sz="2000" b="1" dirty="0">
                <a:solidFill>
                  <a:srgbClr val="FFFFFF"/>
                </a:solidFill>
                <a:latin typeface="Century Gothic" panose="020B0502020202020204" pitchFamily="34" charset="0"/>
              </a:rPr>
              <a:t> 7</a:t>
            </a:r>
            <a:endParaRPr lang="en-US" sz="2000" dirty="0"/>
          </a:p>
        </p:txBody>
      </p:sp>
      <p:sp>
        <p:nvSpPr>
          <p:cNvPr id="5" name="Rectangle 4">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6" name="TextBox 5"/>
          <p:cNvSpPr txBox="1"/>
          <p:nvPr/>
        </p:nvSpPr>
        <p:spPr>
          <a:xfrm>
            <a:off x="51099" y="902883"/>
            <a:ext cx="6618261"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effectLst/>
                <a:uLnTx/>
                <a:uFillTx/>
                <a:latin typeface="Century Gothic" panose="020B0502020202020204" pitchFamily="34" charset="0"/>
                <a:ea typeface="+mn-ea"/>
                <a:cs typeface="+mn-cs"/>
              </a:rPr>
              <a:t>In</a:t>
            </a:r>
            <a:r>
              <a:rPr kumimoji="0" lang="en-GB" b="0" i="0" u="none" strike="noStrike" kern="1200" cap="none" spc="0" normalizeH="0" noProof="0" dirty="0">
                <a:ln>
                  <a:noFill/>
                </a:ln>
                <a:effectLst/>
                <a:uLnTx/>
                <a:uFillTx/>
                <a:latin typeface="Century Gothic" panose="020B0502020202020204" pitchFamily="34" charset="0"/>
                <a:ea typeface="+mn-ea"/>
                <a:cs typeface="+mn-cs"/>
              </a:rPr>
              <a:t> French we use the verb </a:t>
            </a:r>
            <a:r>
              <a:rPr kumimoji="0" lang="en-GB" b="1" i="0" u="none" strike="noStrike" kern="1200" cap="none" spc="0" normalizeH="0" noProof="0" dirty="0">
                <a:ln>
                  <a:noFill/>
                </a:ln>
                <a:effectLst/>
                <a:uLnTx/>
                <a:uFillTx/>
                <a:latin typeface="Century Gothic" panose="020B0502020202020204" pitchFamily="34" charset="0"/>
                <a:ea typeface="+mn-ea"/>
                <a:cs typeface="+mn-cs"/>
              </a:rPr>
              <a:t>faire </a:t>
            </a:r>
            <a:r>
              <a:rPr kumimoji="0" lang="en-GB" i="0" u="none" strike="noStrike" kern="1200" cap="none" spc="0" normalizeH="0" noProof="0" dirty="0">
                <a:ln>
                  <a:noFill/>
                </a:ln>
                <a:effectLst/>
                <a:uLnTx/>
                <a:uFillTx/>
                <a:latin typeface="Century Gothic" panose="020B0502020202020204" pitchFamily="34" charset="0"/>
                <a:ea typeface="+mn-ea"/>
                <a:cs typeface="+mn-cs"/>
              </a:rPr>
              <a:t>to say </a:t>
            </a:r>
            <a:r>
              <a:rPr kumimoji="0" lang="en-GB" i="1" u="none" strike="noStrike" kern="1200" cap="none" spc="0" normalizeH="0" noProof="0" dirty="0">
                <a:ln>
                  <a:noFill/>
                </a:ln>
                <a:effectLst/>
                <a:uLnTx/>
                <a:uFillTx/>
                <a:latin typeface="Century Gothic" panose="020B0502020202020204" pitchFamily="34" charset="0"/>
                <a:ea typeface="+mn-ea"/>
                <a:cs typeface="+mn-cs"/>
              </a:rPr>
              <a:t>to do </a:t>
            </a:r>
            <a:r>
              <a:rPr kumimoji="0" lang="en-GB" i="0" u="none" strike="noStrike" kern="1200" cap="none" spc="0" normalizeH="0" noProof="0" dirty="0">
                <a:ln>
                  <a:noFill/>
                </a:ln>
                <a:effectLst/>
                <a:uLnTx/>
                <a:uFillTx/>
                <a:latin typeface="Century Gothic" panose="020B0502020202020204" pitchFamily="34" charset="0"/>
                <a:ea typeface="+mn-ea"/>
                <a:cs typeface="+mn-cs"/>
              </a:rPr>
              <a:t>and </a:t>
            </a:r>
            <a:r>
              <a:rPr kumimoji="0" lang="en-GB" i="1" u="none" strike="noStrike" kern="1200" cap="none" spc="0" normalizeH="0" noProof="0" dirty="0">
                <a:ln>
                  <a:noFill/>
                </a:ln>
                <a:effectLst/>
                <a:uLnTx/>
                <a:uFillTx/>
                <a:latin typeface="Century Gothic" panose="020B0502020202020204" pitchFamily="34" charset="0"/>
                <a:ea typeface="+mn-ea"/>
                <a:cs typeface="+mn-cs"/>
              </a:rPr>
              <a:t>to make</a:t>
            </a:r>
            <a:r>
              <a:rPr kumimoji="0" lang="en-GB" i="0" u="none" strike="noStrike" kern="1200" cap="none" spc="0" normalizeH="0" noProof="0" dirty="0">
                <a:ln>
                  <a:noFill/>
                </a:ln>
                <a:effectLst/>
                <a:uLnTx/>
                <a:uFillTx/>
                <a:latin typeface="Century Gothic" panose="020B0502020202020204" pitchFamily="34" charset="0"/>
                <a:ea typeface="+mn-ea"/>
                <a:cs typeface="+mn-cs"/>
              </a:rPr>
              <a:t>. </a:t>
            </a:r>
            <a:endParaRPr kumimoji="0" lang="en-GB"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 name="Rectangle 6"/>
          <p:cNvSpPr/>
          <p:nvPr/>
        </p:nvSpPr>
        <p:spPr>
          <a:xfrm>
            <a:off x="22087" y="638453"/>
            <a:ext cx="3565400" cy="369332"/>
          </a:xfrm>
          <a:prstGeom prst="rect">
            <a:avLst/>
          </a:prstGeom>
        </p:spPr>
        <p:txBody>
          <a:bodyPr wrap="none">
            <a:spAutoFit/>
          </a:bodyPr>
          <a:lstStyle/>
          <a:p>
            <a:r>
              <a:rPr lang="en-GB" b="1" dirty="0">
                <a:solidFill>
                  <a:srgbClr val="000000"/>
                </a:solidFill>
                <a:latin typeface="Century Gothic" panose="020B0502020202020204" pitchFamily="34" charset="0"/>
              </a:rPr>
              <a:t>The verb </a:t>
            </a:r>
            <a:r>
              <a:rPr lang="en-GB" b="1" i="1" dirty="0">
                <a:solidFill>
                  <a:srgbClr val="000000"/>
                </a:solidFill>
                <a:latin typeface="Century Gothic" panose="020B0502020202020204" pitchFamily="34" charset="0"/>
              </a:rPr>
              <a:t>faire</a:t>
            </a:r>
            <a:r>
              <a:rPr lang="en-GB" b="1" dirty="0">
                <a:solidFill>
                  <a:srgbClr val="000000"/>
                </a:solidFill>
                <a:latin typeface="Century Gothic" panose="020B0502020202020204" pitchFamily="34" charset="0"/>
              </a:rPr>
              <a:t>: to do / to make</a:t>
            </a:r>
          </a:p>
        </p:txBody>
      </p:sp>
      <p:sp>
        <p:nvSpPr>
          <p:cNvPr id="8" name="TextBox 7"/>
          <p:cNvSpPr txBox="1"/>
          <p:nvPr/>
        </p:nvSpPr>
        <p:spPr>
          <a:xfrm>
            <a:off x="1666519" y="1401966"/>
            <a:ext cx="3346657" cy="923330"/>
          </a:xfrm>
          <a:prstGeom prst="rect">
            <a:avLst/>
          </a:prstGeom>
          <a:solidFill>
            <a:schemeClr val="bg1"/>
          </a:solidFill>
        </p:spPr>
        <p:txBody>
          <a:bodyPr wrap="square" rtlCol="0">
            <a:spAutoFit/>
          </a:bodyPr>
          <a:lstStyle/>
          <a:p>
            <a:r>
              <a:rPr lang="en-GB" b="1" dirty="0">
                <a:latin typeface="Century Gothic" panose="020B0502020202020204" pitchFamily="34" charset="0"/>
              </a:rPr>
              <a:t>je </a:t>
            </a:r>
            <a:r>
              <a:rPr lang="en-GB" b="1" dirty="0" err="1">
                <a:latin typeface="Century Gothic" panose="020B0502020202020204" pitchFamily="34" charset="0"/>
              </a:rPr>
              <a:t>fais</a:t>
            </a:r>
            <a:r>
              <a:rPr lang="en-GB" b="1" dirty="0">
                <a:latin typeface="Century Gothic" panose="020B0502020202020204" pitchFamily="34" charset="0"/>
              </a:rPr>
              <a:t>	</a:t>
            </a:r>
            <a:r>
              <a:rPr lang="en-GB" i="1" dirty="0">
                <a:latin typeface="Century Gothic" panose="020B0502020202020204" pitchFamily="34" charset="0"/>
              </a:rPr>
              <a:t>I do / make</a:t>
            </a:r>
          </a:p>
          <a:p>
            <a:r>
              <a:rPr lang="en-GB" b="1" dirty="0" err="1">
                <a:latin typeface="Century Gothic" panose="020B0502020202020204" pitchFamily="34" charset="0"/>
              </a:rPr>
              <a:t>il</a:t>
            </a:r>
            <a:r>
              <a:rPr lang="en-GB" b="1" dirty="0">
                <a:latin typeface="Century Gothic" panose="020B0502020202020204" pitchFamily="34" charset="0"/>
              </a:rPr>
              <a:t> fait	</a:t>
            </a:r>
            <a:r>
              <a:rPr lang="en-GB" i="1" dirty="0">
                <a:latin typeface="Century Gothic" panose="020B0502020202020204" pitchFamily="34" charset="0"/>
              </a:rPr>
              <a:t>he does / makes</a:t>
            </a:r>
          </a:p>
          <a:p>
            <a:r>
              <a:rPr lang="en-GB" b="1" dirty="0" err="1">
                <a:latin typeface="Century Gothic" panose="020B0502020202020204" pitchFamily="34" charset="0"/>
              </a:rPr>
              <a:t>elle</a:t>
            </a:r>
            <a:r>
              <a:rPr lang="en-GB" b="1" dirty="0">
                <a:latin typeface="Century Gothic" panose="020B0502020202020204" pitchFamily="34" charset="0"/>
              </a:rPr>
              <a:t> fait	</a:t>
            </a:r>
            <a:r>
              <a:rPr lang="en-GB" i="1" dirty="0">
                <a:latin typeface="Century Gothic" panose="020B0502020202020204" pitchFamily="34" charset="0"/>
              </a:rPr>
              <a:t>she does / makes</a:t>
            </a:r>
          </a:p>
        </p:txBody>
      </p:sp>
      <p:pic>
        <p:nvPicPr>
          <p:cNvPr id="9" name="Picture 8"/>
          <p:cNvPicPr>
            <a:picLocks noChangeAspect="1"/>
          </p:cNvPicPr>
          <p:nvPr/>
        </p:nvPicPr>
        <p:blipFill>
          <a:blip r:embed="rId3"/>
          <a:stretch>
            <a:fillRect/>
          </a:stretch>
        </p:blipFill>
        <p:spPr>
          <a:xfrm>
            <a:off x="5053387" y="1475382"/>
            <a:ext cx="1323225" cy="742626"/>
          </a:xfrm>
          <a:prstGeom prst="rect">
            <a:avLst/>
          </a:prstGeom>
        </p:spPr>
      </p:pic>
      <p:pic>
        <p:nvPicPr>
          <p:cNvPr id="10" name="Picture 9"/>
          <p:cNvPicPr>
            <a:picLocks noChangeAspect="1"/>
          </p:cNvPicPr>
          <p:nvPr/>
        </p:nvPicPr>
        <p:blipFill>
          <a:blip r:embed="rId4"/>
          <a:stretch>
            <a:fillRect/>
          </a:stretch>
        </p:blipFill>
        <p:spPr>
          <a:xfrm>
            <a:off x="193642" y="1463303"/>
            <a:ext cx="1002885" cy="742626"/>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010536744"/>
              </p:ext>
            </p:extLst>
          </p:nvPr>
        </p:nvGraphicFramePr>
        <p:xfrm>
          <a:off x="690798" y="3176529"/>
          <a:ext cx="5048064" cy="5699520"/>
        </p:xfrm>
        <a:graphic>
          <a:graphicData uri="http://schemas.openxmlformats.org/drawingml/2006/table">
            <a:tbl>
              <a:tblPr>
                <a:tableStyleId>{5940675A-B579-460E-94D1-54222C63F5DA}</a:tableStyleId>
              </a:tblPr>
              <a:tblGrid>
                <a:gridCol w="1802098">
                  <a:extLst>
                    <a:ext uri="{9D8B030D-6E8A-4147-A177-3AD203B41FA5}">
                      <a16:colId xmlns:a16="http://schemas.microsoft.com/office/drawing/2014/main" val="20000"/>
                    </a:ext>
                  </a:extLst>
                </a:gridCol>
                <a:gridCol w="3245966">
                  <a:extLst>
                    <a:ext uri="{9D8B030D-6E8A-4147-A177-3AD203B41FA5}">
                      <a16:colId xmlns:a16="http://schemas.microsoft.com/office/drawing/2014/main" val="20001"/>
                    </a:ext>
                  </a:extLst>
                </a:gridCol>
              </a:tblGrid>
              <a:tr h="181153">
                <a:tc>
                  <a:txBody>
                    <a:bodyPr/>
                    <a:lstStyle/>
                    <a:p>
                      <a:r>
                        <a:rPr lang="en-GB" sz="1600" dirty="0">
                          <a:latin typeface="Century Gothic" panose="020B0502020202020204" pitchFamily="34" charset="0"/>
                        </a:rPr>
                        <a:t>faire</a:t>
                      </a:r>
                    </a:p>
                  </a:txBody>
                  <a:tcPr marL="90000" marR="90000" marT="46800" marB="46800" anchor="ctr"/>
                </a:tc>
                <a:tc>
                  <a:txBody>
                    <a:bodyPr/>
                    <a:lstStyle/>
                    <a:p>
                      <a:r>
                        <a:rPr lang="en-GB" sz="1600" dirty="0">
                          <a:latin typeface="Century Gothic" panose="020B0502020202020204" pitchFamily="34" charset="0"/>
                        </a:rPr>
                        <a:t>to do,</a:t>
                      </a:r>
                      <a:r>
                        <a:rPr lang="en-GB" sz="1600" baseline="0" dirty="0">
                          <a:latin typeface="Century Gothic" panose="020B0502020202020204" pitchFamily="34" charset="0"/>
                        </a:rPr>
                        <a:t> </a:t>
                      </a:r>
                      <a:r>
                        <a:rPr lang="en-GB" sz="1600" dirty="0">
                          <a:latin typeface="Century Gothic" panose="020B0502020202020204" pitchFamily="34" charset="0"/>
                        </a:rPr>
                        <a:t>make / doing, making</a:t>
                      </a:r>
                    </a:p>
                  </a:txBody>
                  <a:tcPr marL="90000" marR="90000" marT="46800" marB="46800" anchor="b"/>
                </a:tc>
                <a:extLst>
                  <a:ext uri="{0D108BD9-81ED-4DB2-BD59-A6C34878D82A}">
                    <a16:rowId xmlns:a16="http://schemas.microsoft.com/office/drawing/2014/main" val="10000"/>
                  </a:ext>
                </a:extLst>
              </a:tr>
              <a:tr h="181153">
                <a:tc>
                  <a:txBody>
                    <a:bodyPr/>
                    <a:lstStyle/>
                    <a:p>
                      <a:r>
                        <a:rPr lang="en-GB" sz="1600" dirty="0">
                          <a:latin typeface="Century Gothic" panose="020B0502020202020204" pitchFamily="34" charset="0"/>
                        </a:rPr>
                        <a:t>je </a:t>
                      </a:r>
                      <a:r>
                        <a:rPr lang="en-GB" sz="1600" dirty="0" err="1">
                          <a:latin typeface="Century Gothic" panose="020B0502020202020204" pitchFamily="34" charset="0"/>
                        </a:rPr>
                        <a:t>fais</a:t>
                      </a:r>
                      <a:endParaRPr lang="en-GB" sz="1600" dirty="0">
                        <a:latin typeface="Century Gothic" panose="020B0502020202020204" pitchFamily="34" charset="0"/>
                      </a:endParaRPr>
                    </a:p>
                  </a:txBody>
                  <a:tcPr marL="90000" marR="90000" marT="46800" marB="46800" anchor="ctr"/>
                </a:tc>
                <a:tc>
                  <a:txBody>
                    <a:bodyPr/>
                    <a:lstStyle/>
                    <a:p>
                      <a:r>
                        <a:rPr lang="en-GB" sz="1600" dirty="0">
                          <a:latin typeface="Century Gothic" panose="020B0502020202020204" pitchFamily="34" charset="0"/>
                        </a:rPr>
                        <a:t>I do, I make / </a:t>
                      </a:r>
                      <a:br>
                        <a:rPr lang="en-GB" sz="1600" dirty="0">
                          <a:latin typeface="Century Gothic" panose="020B0502020202020204" pitchFamily="34" charset="0"/>
                        </a:rPr>
                      </a:br>
                      <a:r>
                        <a:rPr lang="en-GB" sz="1600" dirty="0">
                          <a:latin typeface="Century Gothic" panose="020B0502020202020204" pitchFamily="34" charset="0"/>
                        </a:rPr>
                        <a:t>I am doing, I am making</a:t>
                      </a:r>
                    </a:p>
                  </a:txBody>
                  <a:tcPr marL="90000" marR="90000" marT="46800" marB="46800" anchor="b"/>
                </a:tc>
                <a:extLst>
                  <a:ext uri="{0D108BD9-81ED-4DB2-BD59-A6C34878D82A}">
                    <a16:rowId xmlns:a16="http://schemas.microsoft.com/office/drawing/2014/main" val="10001"/>
                  </a:ext>
                </a:extLst>
              </a:tr>
              <a:tr h="181153">
                <a:tc>
                  <a:txBody>
                    <a:bodyPr/>
                    <a:lstStyle/>
                    <a:p>
                      <a:r>
                        <a:rPr lang="en-GB" sz="1600" dirty="0" err="1">
                          <a:latin typeface="Century Gothic" panose="020B0502020202020204" pitchFamily="34" charset="0"/>
                        </a:rPr>
                        <a:t>tu</a:t>
                      </a:r>
                      <a:r>
                        <a:rPr lang="en-GB" sz="1600" dirty="0">
                          <a:latin typeface="Century Gothic" panose="020B0502020202020204" pitchFamily="34" charset="0"/>
                        </a:rPr>
                        <a:t> </a:t>
                      </a:r>
                      <a:r>
                        <a:rPr lang="en-GB" sz="1600" dirty="0" err="1">
                          <a:latin typeface="Century Gothic" panose="020B0502020202020204" pitchFamily="34" charset="0"/>
                        </a:rPr>
                        <a:t>fais</a:t>
                      </a:r>
                      <a:endParaRPr lang="en-GB" sz="1600" dirty="0">
                        <a:latin typeface="Century Gothic" panose="020B0502020202020204" pitchFamily="34" charset="0"/>
                      </a:endParaRPr>
                    </a:p>
                  </a:txBody>
                  <a:tcPr marL="90000" marR="90000" marT="46800" marB="46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you do, you make / </a:t>
                      </a:r>
                      <a:br>
                        <a:rPr lang="en-GB" sz="1600" dirty="0">
                          <a:latin typeface="Century Gothic" panose="020B0502020202020204" pitchFamily="34" charset="0"/>
                        </a:rPr>
                      </a:br>
                      <a:r>
                        <a:rPr lang="en-GB" sz="1600" dirty="0">
                          <a:latin typeface="Century Gothic" panose="020B0502020202020204" pitchFamily="34" charset="0"/>
                        </a:rPr>
                        <a:t>you are doing, you are making</a:t>
                      </a:r>
                    </a:p>
                  </a:txBody>
                  <a:tcPr marL="90000" marR="90000" marT="46800" marB="46800" anchor="b"/>
                </a:tc>
                <a:extLst>
                  <a:ext uri="{0D108BD9-81ED-4DB2-BD59-A6C34878D82A}">
                    <a16:rowId xmlns:a16="http://schemas.microsoft.com/office/drawing/2014/main" val="2412285450"/>
                  </a:ext>
                </a:extLst>
              </a:tr>
              <a:tr h="181153">
                <a:tc>
                  <a:txBody>
                    <a:bodyPr/>
                    <a:lstStyle/>
                    <a:p>
                      <a:r>
                        <a:rPr lang="en-GB" sz="1600" dirty="0" err="1">
                          <a:latin typeface="Century Gothic" panose="020B0502020202020204" pitchFamily="34" charset="0"/>
                        </a:rPr>
                        <a:t>il</a:t>
                      </a:r>
                      <a:r>
                        <a:rPr lang="en-GB" sz="1600" dirty="0">
                          <a:latin typeface="Century Gothic" panose="020B0502020202020204" pitchFamily="34" charset="0"/>
                        </a:rPr>
                        <a:t> fait</a:t>
                      </a:r>
                    </a:p>
                  </a:txBody>
                  <a:tcPr marL="90000" marR="90000" marT="46800" marB="46800" anchor="ctr"/>
                </a:tc>
                <a:tc>
                  <a:txBody>
                    <a:bodyPr/>
                    <a:lstStyle/>
                    <a:p>
                      <a:r>
                        <a:rPr lang="en-GB" sz="1600" dirty="0">
                          <a:latin typeface="Century Gothic" panose="020B0502020202020204" pitchFamily="34" charset="0"/>
                        </a:rPr>
                        <a:t>he does,</a:t>
                      </a:r>
                      <a:r>
                        <a:rPr lang="en-GB" sz="1600" baseline="0" dirty="0">
                          <a:latin typeface="Century Gothic" panose="020B0502020202020204" pitchFamily="34" charset="0"/>
                        </a:rPr>
                        <a:t> he </a:t>
                      </a:r>
                      <a:r>
                        <a:rPr lang="en-GB" sz="1600" dirty="0">
                          <a:latin typeface="Century Gothic" panose="020B0502020202020204" pitchFamily="34" charset="0"/>
                        </a:rPr>
                        <a:t>makes / </a:t>
                      </a:r>
                      <a:br>
                        <a:rPr lang="en-GB" sz="1600" dirty="0">
                          <a:latin typeface="Century Gothic" panose="020B0502020202020204" pitchFamily="34" charset="0"/>
                        </a:rPr>
                      </a:br>
                      <a:r>
                        <a:rPr lang="en-GB" sz="1600" dirty="0">
                          <a:latin typeface="Century Gothic" panose="020B0502020202020204" pitchFamily="34" charset="0"/>
                        </a:rPr>
                        <a:t>he is doing, he is making</a:t>
                      </a:r>
                    </a:p>
                  </a:txBody>
                  <a:tcPr marL="90000" marR="90000" marT="46800" marB="46800" anchor="b"/>
                </a:tc>
                <a:extLst>
                  <a:ext uri="{0D108BD9-81ED-4DB2-BD59-A6C34878D82A}">
                    <a16:rowId xmlns:a16="http://schemas.microsoft.com/office/drawing/2014/main" val="10002"/>
                  </a:ext>
                </a:extLst>
              </a:tr>
              <a:tr h="0">
                <a:tc>
                  <a:txBody>
                    <a:bodyPr/>
                    <a:lstStyle/>
                    <a:p>
                      <a:r>
                        <a:rPr lang="en-GB" sz="1600" dirty="0" err="1">
                          <a:latin typeface="Century Gothic" panose="020B0502020202020204" pitchFamily="34" charset="0"/>
                        </a:rPr>
                        <a:t>elle</a:t>
                      </a:r>
                      <a:r>
                        <a:rPr lang="en-GB" sz="1600" dirty="0">
                          <a:latin typeface="Century Gothic" panose="020B0502020202020204" pitchFamily="34" charset="0"/>
                        </a:rPr>
                        <a:t> fait</a:t>
                      </a:r>
                    </a:p>
                  </a:txBody>
                  <a:tcPr marL="90000" marR="90000" marT="46800" marB="46800" anchor="ctr"/>
                </a:tc>
                <a:tc>
                  <a:txBody>
                    <a:bodyPr/>
                    <a:lstStyle/>
                    <a:p>
                      <a:r>
                        <a:rPr lang="en-GB" sz="1600" dirty="0">
                          <a:latin typeface="Century Gothic" panose="020B0502020202020204" pitchFamily="34" charset="0"/>
                        </a:rPr>
                        <a:t>she does, she makes / </a:t>
                      </a:r>
                      <a:br>
                        <a:rPr lang="en-GB" sz="1600" dirty="0">
                          <a:latin typeface="Century Gothic" panose="020B0502020202020204" pitchFamily="34" charset="0"/>
                        </a:rPr>
                      </a:br>
                      <a:r>
                        <a:rPr lang="en-GB" sz="1600" dirty="0">
                          <a:latin typeface="Century Gothic" panose="020B0502020202020204" pitchFamily="34" charset="0"/>
                        </a:rPr>
                        <a:t>she is doing, she is making</a:t>
                      </a:r>
                    </a:p>
                  </a:txBody>
                  <a:tcPr marL="90000" marR="90000" marT="46800" marB="46800" anchor="b"/>
                </a:tc>
                <a:extLst>
                  <a:ext uri="{0D108BD9-81ED-4DB2-BD59-A6C34878D82A}">
                    <a16:rowId xmlns:a16="http://schemas.microsoft.com/office/drawing/2014/main" val="10012"/>
                  </a:ext>
                </a:extLst>
              </a:tr>
              <a:tr h="0">
                <a:tc>
                  <a:txBody>
                    <a:bodyPr/>
                    <a:lstStyle/>
                    <a:p>
                      <a:r>
                        <a:rPr lang="en-GB" sz="1600" dirty="0" err="1">
                          <a:latin typeface="Century Gothic" panose="020B0502020202020204" pitchFamily="34" charset="0"/>
                        </a:rPr>
                        <a:t>ça</a:t>
                      </a:r>
                      <a:endParaRPr lang="en-GB" sz="1600" dirty="0">
                        <a:latin typeface="Century Gothic" panose="020B0502020202020204" pitchFamily="34" charset="0"/>
                      </a:endParaRPr>
                    </a:p>
                  </a:txBody>
                  <a:tcPr marL="90000" marR="90000" marT="46800" marB="46800" anchor="ctr"/>
                </a:tc>
                <a:tc>
                  <a:txBody>
                    <a:bodyPr/>
                    <a:lstStyle/>
                    <a:p>
                      <a:r>
                        <a:rPr lang="en-GB" sz="1600" dirty="0">
                          <a:latin typeface="Century Gothic" panose="020B0502020202020204" pitchFamily="34" charset="0"/>
                        </a:rPr>
                        <a:t>that</a:t>
                      </a:r>
                    </a:p>
                  </a:txBody>
                  <a:tcPr marL="90000" marR="90000" marT="46800" marB="46800" anchor="b"/>
                </a:tc>
                <a:extLst>
                  <a:ext uri="{0D108BD9-81ED-4DB2-BD59-A6C34878D82A}">
                    <a16:rowId xmlns:a16="http://schemas.microsoft.com/office/drawing/2014/main" val="10003"/>
                  </a:ext>
                </a:extLst>
              </a:tr>
              <a:tr h="181153">
                <a:tc>
                  <a:txBody>
                    <a:bodyPr/>
                    <a:lstStyle/>
                    <a:p>
                      <a:r>
                        <a:rPr lang="en-GB" sz="1600" dirty="0" err="1">
                          <a:latin typeface="Century Gothic" panose="020B0502020202020204" pitchFamily="34" charset="0"/>
                        </a:rPr>
                        <a:t>l'activité</a:t>
                      </a:r>
                      <a:r>
                        <a:rPr lang="en-GB" sz="1600" dirty="0">
                          <a:latin typeface="Century Gothic" panose="020B0502020202020204" pitchFamily="34" charset="0"/>
                        </a:rPr>
                        <a:t> (f)</a:t>
                      </a:r>
                    </a:p>
                  </a:txBody>
                  <a:tcPr marL="90000" marR="90000" marT="46800" marB="46800" anchor="ctr"/>
                </a:tc>
                <a:tc>
                  <a:txBody>
                    <a:bodyPr/>
                    <a:lstStyle/>
                    <a:p>
                      <a:r>
                        <a:rPr lang="en-GB" sz="1600" dirty="0">
                          <a:latin typeface="Century Gothic" panose="020B0502020202020204" pitchFamily="34" charset="0"/>
                        </a:rPr>
                        <a:t>activity</a:t>
                      </a:r>
                    </a:p>
                  </a:txBody>
                  <a:tcPr marL="90000" marR="90000" marT="46800" marB="46800" anchor="b"/>
                </a:tc>
                <a:extLst>
                  <a:ext uri="{0D108BD9-81ED-4DB2-BD59-A6C34878D82A}">
                    <a16:rowId xmlns:a16="http://schemas.microsoft.com/office/drawing/2014/main" val="10004"/>
                  </a:ext>
                </a:extLst>
              </a:tr>
              <a:tr h="181153">
                <a:tc>
                  <a:txBody>
                    <a:bodyPr/>
                    <a:lstStyle/>
                    <a:p>
                      <a:r>
                        <a:rPr lang="en-GB" sz="1600" dirty="0">
                          <a:latin typeface="Century Gothic" panose="020B0502020202020204" pitchFamily="34" charset="0"/>
                        </a:rPr>
                        <a:t>les courses (</a:t>
                      </a:r>
                      <a:r>
                        <a:rPr lang="en-GB" sz="1600" dirty="0" err="1">
                          <a:latin typeface="Century Gothic" panose="020B0502020202020204" pitchFamily="34" charset="0"/>
                        </a:rPr>
                        <a:t>fpl</a:t>
                      </a:r>
                      <a:r>
                        <a:rPr lang="en-GB" sz="1600" dirty="0">
                          <a:latin typeface="Century Gothic" panose="020B0502020202020204" pitchFamily="34" charset="0"/>
                        </a:rPr>
                        <a:t>)</a:t>
                      </a:r>
                    </a:p>
                  </a:txBody>
                  <a:tcPr marL="90000" marR="90000" marT="46800" marB="46800" anchor="ctr"/>
                </a:tc>
                <a:tc>
                  <a:txBody>
                    <a:bodyPr/>
                    <a:lstStyle/>
                    <a:p>
                      <a:r>
                        <a:rPr lang="en-GB" sz="1600" dirty="0">
                          <a:latin typeface="Century Gothic" panose="020B0502020202020204" pitchFamily="34" charset="0"/>
                        </a:rPr>
                        <a:t>food shopping</a:t>
                      </a:r>
                    </a:p>
                  </a:txBody>
                  <a:tcPr marL="90000" marR="90000" marT="46800" marB="46800" anchor="b"/>
                </a:tc>
                <a:extLst>
                  <a:ext uri="{0D108BD9-81ED-4DB2-BD59-A6C34878D82A}">
                    <a16:rowId xmlns:a16="http://schemas.microsoft.com/office/drawing/2014/main" val="10005"/>
                  </a:ext>
                </a:extLst>
              </a:tr>
              <a:tr h="181153">
                <a:tc>
                  <a:txBody>
                    <a:bodyPr/>
                    <a:lstStyle/>
                    <a:p>
                      <a:r>
                        <a:rPr lang="en-GB" sz="1600" dirty="0">
                          <a:latin typeface="Century Gothic" panose="020B0502020202020204" pitchFamily="34" charset="0"/>
                        </a:rPr>
                        <a:t>la cuisine</a:t>
                      </a:r>
                    </a:p>
                  </a:txBody>
                  <a:tcPr marL="90000" marR="90000" marT="46800" marB="46800" anchor="ctr"/>
                </a:tc>
                <a:tc>
                  <a:txBody>
                    <a:bodyPr/>
                    <a:lstStyle/>
                    <a:p>
                      <a:r>
                        <a:rPr lang="en-GB" sz="1600" dirty="0">
                          <a:latin typeface="Century Gothic" panose="020B0502020202020204" pitchFamily="34" charset="0"/>
                        </a:rPr>
                        <a:t>cooking</a:t>
                      </a:r>
                    </a:p>
                  </a:txBody>
                  <a:tcPr marL="90000" marR="90000" marT="46800" marB="46800" anchor="b"/>
                </a:tc>
                <a:extLst>
                  <a:ext uri="{0D108BD9-81ED-4DB2-BD59-A6C34878D82A}">
                    <a16:rowId xmlns:a16="http://schemas.microsoft.com/office/drawing/2014/main" val="10006"/>
                  </a:ext>
                </a:extLst>
              </a:tr>
              <a:tr h="181153">
                <a:tc>
                  <a:txBody>
                    <a:bodyPr/>
                    <a:lstStyle/>
                    <a:p>
                      <a:r>
                        <a:rPr lang="en-GB" sz="1600" dirty="0">
                          <a:latin typeface="Century Gothic" panose="020B0502020202020204" pitchFamily="34" charset="0"/>
                        </a:rPr>
                        <a:t>les devoirs (</a:t>
                      </a:r>
                      <a:r>
                        <a:rPr lang="en-GB" sz="1600" dirty="0" err="1">
                          <a:latin typeface="Century Gothic" panose="020B0502020202020204" pitchFamily="34" charset="0"/>
                        </a:rPr>
                        <a:t>mpl</a:t>
                      </a:r>
                      <a:r>
                        <a:rPr lang="en-GB" sz="1600" dirty="0">
                          <a:latin typeface="Century Gothic" panose="020B0502020202020204" pitchFamily="34" charset="0"/>
                        </a:rPr>
                        <a:t>)</a:t>
                      </a:r>
                    </a:p>
                  </a:txBody>
                  <a:tcPr marL="90000" marR="90000" marT="46800" marB="46800" anchor="ctr"/>
                </a:tc>
                <a:tc>
                  <a:txBody>
                    <a:bodyPr/>
                    <a:lstStyle/>
                    <a:p>
                      <a:r>
                        <a:rPr lang="en-GB" sz="1600" dirty="0">
                          <a:latin typeface="Century Gothic" panose="020B0502020202020204" pitchFamily="34" charset="0"/>
                        </a:rPr>
                        <a:t>homework</a:t>
                      </a:r>
                      <a:r>
                        <a:rPr lang="en-GB" sz="1600" baseline="0" dirty="0">
                          <a:latin typeface="Century Gothic" panose="020B0502020202020204" pitchFamily="34" charset="0"/>
                        </a:rPr>
                        <a:t> </a:t>
                      </a:r>
                      <a:endParaRPr lang="en-GB" sz="1600"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10007"/>
                  </a:ext>
                </a:extLst>
              </a:tr>
              <a:tr h="181153">
                <a:tc>
                  <a:txBody>
                    <a:bodyPr/>
                    <a:lstStyle/>
                    <a:p>
                      <a:r>
                        <a:rPr lang="en-GB" sz="1600" dirty="0">
                          <a:latin typeface="Century Gothic" panose="020B0502020202020204" pitchFamily="34" charset="0"/>
                        </a:rPr>
                        <a:t>le lit</a:t>
                      </a:r>
                    </a:p>
                  </a:txBody>
                  <a:tcPr marL="90000" marR="90000" marT="46800" marB="46800" anchor="ctr"/>
                </a:tc>
                <a:tc>
                  <a:txBody>
                    <a:bodyPr/>
                    <a:lstStyle/>
                    <a:p>
                      <a:r>
                        <a:rPr lang="en-GB" sz="1600" dirty="0">
                          <a:latin typeface="Century Gothic" panose="020B0502020202020204" pitchFamily="34" charset="0"/>
                        </a:rPr>
                        <a:t>bed</a:t>
                      </a:r>
                    </a:p>
                  </a:txBody>
                  <a:tcPr marL="90000" marR="90000" marT="46800" marB="46800" anchor="b"/>
                </a:tc>
                <a:extLst>
                  <a:ext uri="{0D108BD9-81ED-4DB2-BD59-A6C34878D82A}">
                    <a16:rowId xmlns:a16="http://schemas.microsoft.com/office/drawing/2014/main" val="10008"/>
                  </a:ext>
                </a:extLst>
              </a:tr>
              <a:tr h="181153">
                <a:tc>
                  <a:txBody>
                    <a:bodyPr/>
                    <a:lstStyle/>
                    <a:p>
                      <a:r>
                        <a:rPr lang="en-GB" sz="1600" dirty="0">
                          <a:latin typeface="Century Gothic" panose="020B0502020202020204" pitchFamily="34" charset="0"/>
                        </a:rPr>
                        <a:t>le ménage</a:t>
                      </a:r>
                    </a:p>
                  </a:txBody>
                  <a:tcPr marL="90000" marR="90000" marT="46800" marB="46800" anchor="ctr"/>
                </a:tc>
                <a:tc>
                  <a:txBody>
                    <a:bodyPr/>
                    <a:lstStyle/>
                    <a:p>
                      <a:r>
                        <a:rPr lang="en-GB" sz="1600" dirty="0">
                          <a:latin typeface="Century Gothic" panose="020B0502020202020204" pitchFamily="34" charset="0"/>
                        </a:rPr>
                        <a:t>housework</a:t>
                      </a:r>
                    </a:p>
                  </a:txBody>
                  <a:tcPr marL="90000" marR="90000" marT="46800" marB="46800" anchor="b"/>
                </a:tc>
                <a:extLst>
                  <a:ext uri="{0D108BD9-81ED-4DB2-BD59-A6C34878D82A}">
                    <a16:rowId xmlns:a16="http://schemas.microsoft.com/office/drawing/2014/main" val="10009"/>
                  </a:ext>
                </a:extLst>
              </a:tr>
              <a:tr h="181153">
                <a:tc>
                  <a:txBody>
                    <a:bodyPr/>
                    <a:lstStyle/>
                    <a:p>
                      <a:r>
                        <a:rPr lang="en-GB" sz="1600" dirty="0">
                          <a:latin typeface="Century Gothic" panose="020B0502020202020204" pitchFamily="34" charset="0"/>
                        </a:rPr>
                        <a:t>le </a:t>
                      </a:r>
                      <a:r>
                        <a:rPr lang="en-GB" sz="1600" dirty="0" err="1">
                          <a:latin typeface="Century Gothic" panose="020B0502020202020204" pitchFamily="34" charset="0"/>
                        </a:rPr>
                        <a:t>modèle</a:t>
                      </a:r>
                      <a:endParaRPr lang="en-GB" sz="1600" dirty="0">
                        <a:latin typeface="Century Gothic" panose="020B0502020202020204" pitchFamily="34" charset="0"/>
                      </a:endParaRPr>
                    </a:p>
                  </a:txBody>
                  <a:tcPr marL="90000" marR="90000" marT="46800" marB="46800" anchor="ctr"/>
                </a:tc>
                <a:tc>
                  <a:txBody>
                    <a:bodyPr/>
                    <a:lstStyle/>
                    <a:p>
                      <a:r>
                        <a:rPr lang="en-GB" sz="1600" dirty="0">
                          <a:latin typeface="Century Gothic" panose="020B0502020202020204" pitchFamily="34" charset="0"/>
                        </a:rPr>
                        <a:t>model</a:t>
                      </a:r>
                    </a:p>
                  </a:txBody>
                  <a:tcPr marL="90000" marR="90000" marT="46800" marB="46800" anchor="b"/>
                </a:tc>
                <a:extLst>
                  <a:ext uri="{0D108BD9-81ED-4DB2-BD59-A6C34878D82A}">
                    <a16:rowId xmlns:a16="http://schemas.microsoft.com/office/drawing/2014/main" val="10010"/>
                  </a:ext>
                </a:extLst>
              </a:tr>
              <a:tr h="119323">
                <a:tc>
                  <a:txBody>
                    <a:bodyPr/>
                    <a:lstStyle/>
                    <a:p>
                      <a:r>
                        <a:rPr lang="en-GB" sz="1600" dirty="0">
                          <a:latin typeface="Century Gothic" panose="020B0502020202020204" pitchFamily="34" charset="0"/>
                        </a:rPr>
                        <a:t>quoi ?</a:t>
                      </a:r>
                    </a:p>
                  </a:txBody>
                  <a:tcPr marL="90000" marR="90000" marT="46800" marB="46800" anchor="ctr"/>
                </a:tc>
                <a:tc>
                  <a:txBody>
                    <a:bodyPr/>
                    <a:lstStyle/>
                    <a:p>
                      <a:r>
                        <a:rPr lang="en-GB" sz="1600" dirty="0">
                          <a:latin typeface="Century Gothic" panose="020B0502020202020204" pitchFamily="34" charset="0"/>
                        </a:rPr>
                        <a:t>what?</a:t>
                      </a:r>
                    </a:p>
                  </a:txBody>
                  <a:tcPr marL="90000" marR="90000" marT="46800" marB="46800" anchor="b"/>
                </a:tc>
                <a:extLst>
                  <a:ext uri="{0D108BD9-81ED-4DB2-BD59-A6C34878D82A}">
                    <a16:rowId xmlns:a16="http://schemas.microsoft.com/office/drawing/2014/main" val="10011"/>
                  </a:ext>
                </a:extLst>
              </a:tr>
            </a:tbl>
          </a:graphicData>
        </a:graphic>
      </p:graphicFrame>
      <p:pic>
        <p:nvPicPr>
          <p:cNvPr id="614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5701" y="3194074"/>
            <a:ext cx="1024841" cy="95321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0" y="45720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a:extLst>
              <a:ext uri="{FF2B5EF4-FFF2-40B4-BE49-F238E27FC236}">
                <a16:creationId xmlns:a16="http://schemas.microsoft.com/office/drawing/2014/main" id="{187D3DE4-1B8E-4EF9-A0F4-FAE19AE97A2E}"/>
              </a:ext>
            </a:extLst>
          </p:cNvPr>
          <p:cNvSpPr/>
          <p:nvPr/>
        </p:nvSpPr>
        <p:spPr>
          <a:xfrm>
            <a:off x="5013176" y="256374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Century Gothic" panose="020B0502020202020204" pitchFamily="34" charset="0"/>
              </a:rPr>
              <a:t>Vocabulaire</a:t>
            </a:r>
            <a:r>
              <a:rPr lang="en-GB" dirty="0">
                <a:latin typeface="Century Gothic" panose="020B0502020202020204" pitchFamily="34" charset="0"/>
              </a:rPr>
              <a:t> </a:t>
            </a:r>
          </a:p>
        </p:txBody>
      </p:sp>
      <p:sp>
        <p:nvSpPr>
          <p:cNvPr id="16" name="Rectangle 15">
            <a:extLst>
              <a:ext uri="{FF2B5EF4-FFF2-40B4-BE49-F238E27FC236}">
                <a16:creationId xmlns:a16="http://schemas.microsoft.com/office/drawing/2014/main" id="{62EBD834-1E2D-44FA-960B-D5E01CB2C65F}"/>
              </a:ext>
            </a:extLst>
          </p:cNvPr>
          <p:cNvSpPr/>
          <p:nvPr/>
        </p:nvSpPr>
        <p:spPr>
          <a:xfrm>
            <a:off x="172381" y="2563744"/>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b="1" dirty="0">
              <a:latin typeface="Century Gothic" panose="020B0502020202020204" pitchFamily="34" charset="0"/>
            </a:endParaRPr>
          </a:p>
        </p:txBody>
      </p:sp>
      <p:sp>
        <p:nvSpPr>
          <p:cNvPr id="17" name="Title 1">
            <a:extLst>
              <a:ext uri="{FF2B5EF4-FFF2-40B4-BE49-F238E27FC236}">
                <a16:creationId xmlns:a16="http://schemas.microsoft.com/office/drawing/2014/main" id="{77AFA1A8-0237-2648-A1C6-9C51792B8E6E}"/>
              </a:ext>
            </a:extLst>
          </p:cNvPr>
          <p:cNvSpPr txBox="1">
            <a:spLocks/>
          </p:cNvSpPr>
          <p:nvPr/>
        </p:nvSpPr>
        <p:spPr bwMode="auto">
          <a:xfrm>
            <a:off x="172381" y="2568358"/>
            <a:ext cx="4696779" cy="4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GB" sz="1800" b="1" kern="0" dirty="0">
                <a:solidFill>
                  <a:schemeClr val="bg1"/>
                </a:solidFill>
                <a:latin typeface="Century Gothic" panose="020B0502020202020204" pitchFamily="34" charset="0"/>
              </a:rPr>
              <a:t>Talking about doing and making things</a:t>
            </a:r>
            <a:endParaRPr lang="en-US" sz="1800" kern="0" dirty="0">
              <a:solidFill>
                <a:schemeClr val="bg1"/>
              </a:solidFill>
            </a:endParaRPr>
          </a:p>
        </p:txBody>
      </p:sp>
      <p:graphicFrame>
        <p:nvGraphicFramePr>
          <p:cNvPr id="18" name="Table 17"/>
          <p:cNvGraphicFramePr>
            <a:graphicFrameLocks noGrp="1"/>
          </p:cNvGraphicFramePr>
          <p:nvPr>
            <p:extLst>
              <p:ext uri="{D42A27DB-BD31-4B8C-83A1-F6EECF244321}">
                <p14:modId xmlns:p14="http://schemas.microsoft.com/office/powerpoint/2010/main" val="497086141"/>
              </p:ext>
            </p:extLst>
          </p:nvPr>
        </p:nvGraphicFramePr>
        <p:xfrm>
          <a:off x="5289" y="3141232"/>
          <a:ext cx="764103" cy="5734819"/>
        </p:xfrm>
        <a:graphic>
          <a:graphicData uri="http://schemas.openxmlformats.org/drawingml/2006/table">
            <a:tbl>
              <a:tblPr firstRow="1" bandRow="1">
                <a:tableStyleId>{5940675A-B579-460E-94D1-54222C63F5DA}</a:tableStyleId>
              </a:tblPr>
              <a:tblGrid>
                <a:gridCol w="764103">
                  <a:extLst>
                    <a:ext uri="{9D8B030D-6E8A-4147-A177-3AD203B41FA5}">
                      <a16:colId xmlns:a16="http://schemas.microsoft.com/office/drawing/2014/main" val="20000"/>
                    </a:ext>
                  </a:extLst>
                </a:gridCol>
              </a:tblGrid>
              <a:tr h="3703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659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788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4384514"/>
                  </a:ext>
                </a:extLst>
              </a:tr>
              <a:tr h="5788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788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36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pron</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36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392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npl</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618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36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nmpl</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336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3392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336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336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bl>
          </a:graphicData>
        </a:graphic>
      </p:graphicFrame>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24841" r="23924"/>
          <a:stretch/>
        </p:blipFill>
        <p:spPr>
          <a:xfrm>
            <a:off x="5856148" y="5340338"/>
            <a:ext cx="883948" cy="862652"/>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9673" y="6286478"/>
            <a:ext cx="975921" cy="648072"/>
          </a:xfrm>
          <a:prstGeom prst="rect">
            <a:avLst/>
          </a:prstGeom>
        </p:spPr>
      </p:pic>
      <p:sp>
        <p:nvSpPr>
          <p:cNvPr id="20"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17</a:t>
            </a:r>
          </a:p>
        </p:txBody>
      </p:sp>
      <p:sp>
        <p:nvSpPr>
          <p:cNvPr id="21" name="Rounded Rectangle 20"/>
          <p:cNvSpPr/>
          <p:nvPr/>
        </p:nvSpPr>
        <p:spPr>
          <a:xfrm>
            <a:off x="5841268" y="4235516"/>
            <a:ext cx="883948" cy="64807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1.1.4</a:t>
            </a:r>
          </a:p>
        </p:txBody>
      </p:sp>
      <p:sp>
        <p:nvSpPr>
          <p:cNvPr id="22" name="Speech Bubble: Rectangle with Corners Rounded 4">
            <a:extLst>
              <a:ext uri="{FF2B5EF4-FFF2-40B4-BE49-F238E27FC236}">
                <a16:creationId xmlns:a16="http://schemas.microsoft.com/office/drawing/2014/main" id="{07751762-8C06-4991-BA0F-83252C08875A}"/>
              </a:ext>
            </a:extLst>
          </p:cNvPr>
          <p:cNvSpPr/>
          <p:nvPr/>
        </p:nvSpPr>
        <p:spPr>
          <a:xfrm>
            <a:off x="3802201" y="7350454"/>
            <a:ext cx="2982704" cy="1337415"/>
          </a:xfrm>
          <a:prstGeom prst="wedgeRoundRectCallou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latin typeface="Century Gothic" panose="020B0502020202020204" pitchFamily="34" charset="0"/>
            </a:endParaRPr>
          </a:p>
        </p:txBody>
      </p:sp>
      <p:sp>
        <p:nvSpPr>
          <p:cNvPr id="24" name="Rectangle 23">
            <a:extLst>
              <a:ext uri="{FF2B5EF4-FFF2-40B4-BE49-F238E27FC236}">
                <a16:creationId xmlns:a16="http://schemas.microsoft.com/office/drawing/2014/main" id="{555CB269-452C-4934-804F-FCD0718D5C29}"/>
              </a:ext>
            </a:extLst>
          </p:cNvPr>
          <p:cNvSpPr/>
          <p:nvPr/>
        </p:nvSpPr>
        <p:spPr>
          <a:xfrm>
            <a:off x="3802200" y="7371158"/>
            <a:ext cx="2947687" cy="1323439"/>
          </a:xfrm>
          <a:prstGeom prst="rect">
            <a:avLst/>
          </a:prstGeom>
        </p:spPr>
        <p:txBody>
          <a:bodyPr wrap="square">
            <a:spAutoFit/>
          </a:bodyPr>
          <a:lstStyle/>
          <a:p>
            <a:pPr lvl="0" algn="ctr"/>
            <a:r>
              <a:rPr lang="en-GB" sz="1600" dirty="0">
                <a:solidFill>
                  <a:srgbClr val="000000"/>
                </a:solidFill>
                <a:latin typeface="Century Gothic" panose="020B0502020202020204" pitchFamily="34" charset="0"/>
              </a:rPr>
              <a:t>To form a question with </a:t>
            </a:r>
            <a:r>
              <a:rPr lang="en-GB" sz="1600" b="1" i="1" dirty="0">
                <a:solidFill>
                  <a:srgbClr val="000000"/>
                </a:solidFill>
                <a:latin typeface="Century Gothic" panose="020B0502020202020204" pitchFamily="34" charset="0"/>
              </a:rPr>
              <a:t>quoi</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(what), put it </a:t>
            </a:r>
            <a:r>
              <a:rPr lang="en-GB" sz="1600" b="1" dirty="0">
                <a:solidFill>
                  <a:srgbClr val="000000"/>
                </a:solidFill>
                <a:latin typeface="Century Gothic" panose="020B0502020202020204" pitchFamily="34" charset="0"/>
              </a:rPr>
              <a:t>after</a:t>
            </a:r>
            <a:r>
              <a:rPr lang="en-GB" sz="1600" dirty="0">
                <a:solidFill>
                  <a:srgbClr val="000000"/>
                </a:solidFill>
                <a:latin typeface="Century Gothic" panose="020B0502020202020204" pitchFamily="34" charset="0"/>
              </a:rPr>
              <a:t> the verb. This is </a:t>
            </a:r>
            <a:r>
              <a:rPr lang="en-GB" sz="1600" b="1" dirty="0">
                <a:solidFill>
                  <a:srgbClr val="000000"/>
                </a:solidFill>
                <a:latin typeface="Century Gothic" panose="020B0502020202020204" pitchFamily="34" charset="0"/>
              </a:rPr>
              <a:t>different </a:t>
            </a:r>
            <a:r>
              <a:rPr lang="en-GB" sz="1600" dirty="0">
                <a:solidFill>
                  <a:srgbClr val="000000"/>
                </a:solidFill>
                <a:latin typeface="Century Gothic" panose="020B0502020202020204" pitchFamily="34" charset="0"/>
              </a:rPr>
              <a:t>from English.</a:t>
            </a:r>
          </a:p>
          <a:p>
            <a:pPr lvl="0" algn="ctr"/>
            <a:r>
              <a:rPr lang="en-GB" sz="1600" b="1" dirty="0">
                <a:solidFill>
                  <a:srgbClr val="000000"/>
                </a:solidFill>
                <a:latin typeface="Century Gothic" panose="020B0502020202020204" pitchFamily="34" charset="0"/>
              </a:rPr>
              <a:t>What</a:t>
            </a:r>
            <a:r>
              <a:rPr lang="en-GB" sz="1600" dirty="0">
                <a:solidFill>
                  <a:srgbClr val="000000"/>
                </a:solidFill>
                <a:latin typeface="Century Gothic" panose="020B0502020202020204" pitchFamily="34" charset="0"/>
              </a:rPr>
              <a:t> is she doing? </a:t>
            </a:r>
          </a:p>
          <a:p>
            <a:pPr lvl="0" algn="ctr"/>
            <a:r>
              <a:rPr lang="en-GB" sz="1600" dirty="0">
                <a:solidFill>
                  <a:srgbClr val="000000"/>
                </a:solidFill>
                <a:latin typeface="Century Gothic" panose="020B0502020202020204" pitchFamily="34" charset="0"/>
              </a:rPr>
              <a:t>Elle fait </a:t>
            </a:r>
            <a:r>
              <a:rPr lang="en-GB" sz="1600" b="1" dirty="0">
                <a:solidFill>
                  <a:srgbClr val="000000"/>
                </a:solidFill>
                <a:latin typeface="Century Gothic" panose="020B0502020202020204" pitchFamily="34" charset="0"/>
              </a:rPr>
              <a:t>quoi </a:t>
            </a:r>
            <a:r>
              <a:rPr lang="en-GB" sz="1600" dirty="0">
                <a:solidFill>
                  <a:srgbClr val="000000"/>
                </a:solidFill>
                <a:latin typeface="Century Gothic" panose="020B0502020202020204" pitchFamily="34" charset="0"/>
              </a:rPr>
              <a:t>?</a:t>
            </a:r>
            <a:endParaRPr lang="en-GB" sz="16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3426133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6" name="Title 5">
            <a:extLst>
              <a:ext uri="{FF2B5EF4-FFF2-40B4-BE49-F238E27FC236}">
                <a16:creationId xmlns:a16="http://schemas.microsoft.com/office/drawing/2014/main" id="{229E6899-F3C5-CA43-8B96-3DECC0B31153}"/>
              </a:ext>
            </a:extLst>
          </p:cNvPr>
          <p:cNvSpPr>
            <a:spLocks noGrp="1"/>
          </p:cNvSpPr>
          <p:nvPr>
            <p:ph type="title"/>
          </p:nvPr>
        </p:nvSpPr>
        <p:spPr>
          <a:xfrm>
            <a:off x="168029" y="148015"/>
            <a:ext cx="2020575" cy="429352"/>
          </a:xfrm>
        </p:spPr>
        <p:txBody>
          <a:bodyPr/>
          <a:lstStyle/>
          <a:p>
            <a:r>
              <a:rPr lang="en-GB" sz="2000" b="1" dirty="0">
                <a:solidFill>
                  <a:srgbClr val="FFFFFF"/>
                </a:solidFill>
                <a:latin typeface="Century Gothic" panose="020B0502020202020204" pitchFamily="34" charset="0"/>
              </a:rPr>
              <a:t>T1.2 </a:t>
            </a:r>
            <a:r>
              <a:rPr lang="en-GB" sz="2000" b="1" dirty="0" err="1">
                <a:solidFill>
                  <a:srgbClr val="FFFFFF"/>
                </a:solidFill>
                <a:latin typeface="Century Gothic" panose="020B0502020202020204" pitchFamily="34" charset="0"/>
              </a:rPr>
              <a:t>Semaine</a:t>
            </a:r>
            <a:r>
              <a:rPr lang="en-GB" sz="2000" b="1" dirty="0">
                <a:solidFill>
                  <a:srgbClr val="FFFFFF"/>
                </a:solidFill>
                <a:latin typeface="Century Gothic" panose="020B0502020202020204" pitchFamily="34" charset="0"/>
              </a:rPr>
              <a:t> 1</a:t>
            </a:r>
            <a:endParaRPr lang="en-US" sz="2000" dirty="0"/>
          </a:p>
        </p:txBody>
      </p:sp>
      <p:sp>
        <p:nvSpPr>
          <p:cNvPr id="4" name="Rectangle 3">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Reading </a:t>
            </a:r>
          </a:p>
        </p:txBody>
      </p:sp>
      <p:graphicFrame>
        <p:nvGraphicFramePr>
          <p:cNvPr id="5" name="Table 4"/>
          <p:cNvGraphicFramePr>
            <a:graphicFrameLocks noGrp="1"/>
          </p:cNvGraphicFramePr>
          <p:nvPr>
            <p:extLst>
              <p:ext uri="{D42A27DB-BD31-4B8C-83A1-F6EECF244321}">
                <p14:modId xmlns:p14="http://schemas.microsoft.com/office/powerpoint/2010/main" val="3605165000"/>
              </p:ext>
            </p:extLst>
          </p:nvPr>
        </p:nvGraphicFramePr>
        <p:xfrm>
          <a:off x="764704" y="943768"/>
          <a:ext cx="5557337" cy="4415040"/>
        </p:xfrm>
        <a:graphic>
          <a:graphicData uri="http://schemas.openxmlformats.org/drawingml/2006/table">
            <a:tbl>
              <a:tblPr>
                <a:tableStyleId>{5940675A-B579-460E-94D1-54222C63F5DA}</a:tableStyleId>
              </a:tblPr>
              <a:tblGrid>
                <a:gridCol w="1878889">
                  <a:extLst>
                    <a:ext uri="{9D8B030D-6E8A-4147-A177-3AD203B41FA5}">
                      <a16:colId xmlns:a16="http://schemas.microsoft.com/office/drawing/2014/main" val="20000"/>
                    </a:ext>
                  </a:extLst>
                </a:gridCol>
                <a:gridCol w="1839224">
                  <a:extLst>
                    <a:ext uri="{9D8B030D-6E8A-4147-A177-3AD203B41FA5}">
                      <a16:colId xmlns:a16="http://schemas.microsoft.com/office/drawing/2014/main" val="20001"/>
                    </a:ext>
                  </a:extLst>
                </a:gridCol>
                <a:gridCol w="1839224">
                  <a:extLst>
                    <a:ext uri="{9D8B030D-6E8A-4147-A177-3AD203B41FA5}">
                      <a16:colId xmlns:a16="http://schemas.microsoft.com/office/drawing/2014/main" val="2173597520"/>
                    </a:ext>
                  </a:extLst>
                </a:gridCol>
              </a:tblGrid>
              <a:tr h="181153">
                <a:tc>
                  <a:txBody>
                    <a:bodyPr/>
                    <a:lstStyle/>
                    <a:p>
                      <a:r>
                        <a:rPr lang="en-GB" dirty="0">
                          <a:latin typeface="Century Gothic" panose="020B0502020202020204" pitchFamily="34" charset="0"/>
                        </a:rPr>
                        <a:t>le </a:t>
                      </a:r>
                      <a:r>
                        <a:rPr lang="en-GB" dirty="0" err="1">
                          <a:latin typeface="Century Gothic" panose="020B0502020202020204" pitchFamily="34" charset="0"/>
                        </a:rPr>
                        <a:t>ciel</a:t>
                      </a:r>
                      <a:endParaRPr lang="en-GB" dirty="0">
                        <a:latin typeface="Century Gothic" panose="020B0502020202020204" pitchFamily="34" charset="0"/>
                      </a:endParaRPr>
                    </a:p>
                  </a:txBody>
                  <a:tcPr marL="90000" marR="90000" marT="46800" marB="46800" anchor="b"/>
                </a:tc>
                <a:tc>
                  <a:txBody>
                    <a:bodyPr/>
                    <a:lstStyle/>
                    <a:p>
                      <a:r>
                        <a:rPr lang="en-GB" dirty="0">
                          <a:latin typeface="Century Gothic" panose="020B0502020202020204" pitchFamily="34" charset="0"/>
                        </a:rPr>
                        <a:t>sky</a:t>
                      </a:r>
                    </a:p>
                  </a:txBody>
                  <a:tcPr marL="90000" marR="90000" marT="46800" marB="46800" anchor="b"/>
                </a:tc>
                <a:tc>
                  <a:txBody>
                    <a:bodyPr/>
                    <a:lstStyle/>
                    <a:p>
                      <a:endParaRPr lang="en-GB"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10000"/>
                  </a:ext>
                </a:extLst>
              </a:tr>
              <a:tr h="181153">
                <a:tc>
                  <a:txBody>
                    <a:bodyPr/>
                    <a:lstStyle/>
                    <a:p>
                      <a:r>
                        <a:rPr lang="en-GB" dirty="0">
                          <a:latin typeface="Century Gothic" panose="020B0502020202020204" pitchFamily="34" charset="0"/>
                        </a:rPr>
                        <a:t>la </a:t>
                      </a:r>
                      <a:r>
                        <a:rPr lang="en-GB" dirty="0" err="1">
                          <a:latin typeface="Century Gothic" panose="020B0502020202020204" pitchFamily="34" charset="0"/>
                        </a:rPr>
                        <a:t>couleur</a:t>
                      </a:r>
                      <a:endParaRPr lang="en-GB" dirty="0">
                        <a:latin typeface="Century Gothic" panose="020B0502020202020204" pitchFamily="34" charset="0"/>
                      </a:endParaRPr>
                    </a:p>
                  </a:txBody>
                  <a:tcPr marL="90000" marR="90000" marT="46800" marB="46800" anchor="b"/>
                </a:tc>
                <a:tc>
                  <a:txBody>
                    <a:bodyPr/>
                    <a:lstStyle/>
                    <a:p>
                      <a:r>
                        <a:rPr lang="en-GB" dirty="0">
                          <a:latin typeface="Century Gothic" panose="020B0502020202020204" pitchFamily="34" charset="0"/>
                        </a:rPr>
                        <a:t>colour</a:t>
                      </a:r>
                    </a:p>
                  </a:txBody>
                  <a:tcPr marL="90000" marR="90000" marT="46800" marB="46800" anchor="b"/>
                </a:tc>
                <a:tc>
                  <a:txBody>
                    <a:bodyPr/>
                    <a:lstStyle/>
                    <a:p>
                      <a:endParaRPr lang="en-GB"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10001"/>
                  </a:ext>
                </a:extLst>
              </a:tr>
              <a:tr h="181153">
                <a:tc>
                  <a:txBody>
                    <a:bodyPr/>
                    <a:lstStyle/>
                    <a:p>
                      <a:r>
                        <a:rPr lang="en-GB" dirty="0">
                          <a:latin typeface="Century Gothic" panose="020B0502020202020204" pitchFamily="34" charset="0"/>
                        </a:rPr>
                        <a:t>le </a:t>
                      </a:r>
                      <a:r>
                        <a:rPr lang="en-GB" dirty="0" err="1">
                          <a:latin typeface="Century Gothic" panose="020B0502020202020204" pitchFamily="34" charset="0"/>
                        </a:rPr>
                        <a:t>poème</a:t>
                      </a:r>
                      <a:endParaRPr lang="en-GB" dirty="0">
                        <a:latin typeface="Century Gothic" panose="020B0502020202020204" pitchFamily="34" charset="0"/>
                      </a:endParaRPr>
                    </a:p>
                  </a:txBody>
                  <a:tcPr marL="90000" marR="90000" marT="46800" marB="46800" anchor="b"/>
                </a:tc>
                <a:tc>
                  <a:txBody>
                    <a:bodyPr/>
                    <a:lstStyle/>
                    <a:p>
                      <a:r>
                        <a:rPr lang="en-GB" dirty="0">
                          <a:latin typeface="Century Gothic" panose="020B0502020202020204" pitchFamily="34" charset="0"/>
                        </a:rPr>
                        <a:t>poem</a:t>
                      </a:r>
                    </a:p>
                  </a:txBody>
                  <a:tcPr marL="90000" marR="90000" marT="46800" marB="46800" anchor="b"/>
                </a:tc>
                <a:tc>
                  <a:txBody>
                    <a:bodyPr/>
                    <a:lstStyle/>
                    <a:p>
                      <a:endParaRPr lang="en-GB"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1114086709"/>
                  </a:ext>
                </a:extLst>
              </a:tr>
              <a:tr h="181153">
                <a:tc>
                  <a:txBody>
                    <a:bodyPr/>
                    <a:lstStyle/>
                    <a:p>
                      <a:r>
                        <a:rPr lang="en-GB" dirty="0">
                          <a:latin typeface="Century Gothic" panose="020B0502020202020204" pitchFamily="34" charset="0"/>
                        </a:rPr>
                        <a:t>le </a:t>
                      </a:r>
                      <a:r>
                        <a:rPr lang="en-GB" dirty="0" err="1">
                          <a:latin typeface="Century Gothic" panose="020B0502020202020204" pitchFamily="34" charset="0"/>
                        </a:rPr>
                        <a:t>poète</a:t>
                      </a:r>
                      <a:endParaRPr lang="en-GB" dirty="0">
                        <a:latin typeface="Century Gothic" panose="020B0502020202020204" pitchFamily="34" charset="0"/>
                      </a:endParaRPr>
                    </a:p>
                  </a:txBody>
                  <a:tcPr marL="90000" marR="90000" marT="46800" marB="46800" anchor="b"/>
                </a:tc>
                <a:tc>
                  <a:txBody>
                    <a:bodyPr/>
                    <a:lstStyle/>
                    <a:p>
                      <a:r>
                        <a:rPr lang="en-GB" dirty="0">
                          <a:latin typeface="Century Gothic" panose="020B0502020202020204" pitchFamily="34" charset="0"/>
                        </a:rPr>
                        <a:t>poet (m)</a:t>
                      </a:r>
                    </a:p>
                  </a:txBody>
                  <a:tcPr marL="90000" marR="90000" marT="46800" marB="46800" anchor="b"/>
                </a:tc>
                <a:tc>
                  <a:txBody>
                    <a:bodyPr/>
                    <a:lstStyle/>
                    <a:p>
                      <a:endParaRPr lang="en-GB"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1646001021"/>
                  </a:ext>
                </a:extLst>
              </a:tr>
              <a:tr h="181153">
                <a:tc>
                  <a:txBody>
                    <a:bodyPr/>
                    <a:lstStyle/>
                    <a:p>
                      <a:r>
                        <a:rPr lang="en-GB" dirty="0">
                          <a:latin typeface="Century Gothic" panose="020B0502020202020204" pitchFamily="34" charset="0"/>
                        </a:rPr>
                        <a:t>la </a:t>
                      </a:r>
                      <a:r>
                        <a:rPr lang="en-GB" dirty="0" err="1">
                          <a:latin typeface="Century Gothic" panose="020B0502020202020204" pitchFamily="34" charset="0"/>
                        </a:rPr>
                        <a:t>poète</a:t>
                      </a:r>
                      <a:endParaRPr lang="en-GB" dirty="0">
                        <a:latin typeface="Century Gothic" panose="020B0502020202020204" pitchFamily="34" charset="0"/>
                      </a:endParaRPr>
                    </a:p>
                  </a:txBody>
                  <a:tcPr marL="90000" marR="90000" marT="46800" marB="46800" anchor="b"/>
                </a:tc>
                <a:tc>
                  <a:txBody>
                    <a:bodyPr/>
                    <a:lstStyle/>
                    <a:p>
                      <a:r>
                        <a:rPr lang="en-GB" dirty="0">
                          <a:latin typeface="Century Gothic" panose="020B0502020202020204" pitchFamily="34" charset="0"/>
                        </a:rPr>
                        <a:t>poet (f)</a:t>
                      </a:r>
                    </a:p>
                  </a:txBody>
                  <a:tcPr marL="90000" marR="90000" marT="46800" marB="46800" anchor="b"/>
                </a:tc>
                <a:tc>
                  <a:txBody>
                    <a:bodyPr/>
                    <a:lstStyle/>
                    <a:p>
                      <a:endParaRPr lang="en-GB"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3997567882"/>
                  </a:ext>
                </a:extLst>
              </a:tr>
              <a:tr h="181153">
                <a:tc>
                  <a:txBody>
                    <a:bodyPr/>
                    <a:lstStyle/>
                    <a:p>
                      <a:r>
                        <a:rPr lang="en-GB" dirty="0">
                          <a:latin typeface="Century Gothic" panose="020B0502020202020204" pitchFamily="34" charset="0"/>
                        </a:rPr>
                        <a:t>le </a:t>
                      </a:r>
                      <a:r>
                        <a:rPr lang="en-GB" dirty="0" err="1">
                          <a:latin typeface="Century Gothic" panose="020B0502020202020204" pitchFamily="34" charset="0"/>
                        </a:rPr>
                        <a:t>rêve</a:t>
                      </a:r>
                      <a:endParaRPr lang="en-GB" dirty="0">
                        <a:latin typeface="Century Gothic" panose="020B0502020202020204" pitchFamily="34" charset="0"/>
                      </a:endParaRPr>
                    </a:p>
                  </a:txBody>
                  <a:tcPr marL="90000" marR="90000" marT="46800" marB="46800" anchor="b"/>
                </a:tc>
                <a:tc>
                  <a:txBody>
                    <a:bodyPr/>
                    <a:lstStyle/>
                    <a:p>
                      <a:r>
                        <a:rPr lang="en-GB" dirty="0">
                          <a:latin typeface="Century Gothic" panose="020B0502020202020204" pitchFamily="34" charset="0"/>
                        </a:rPr>
                        <a:t>dream</a:t>
                      </a:r>
                    </a:p>
                  </a:txBody>
                  <a:tcPr marL="90000" marR="90000" marT="46800" marB="46800" anchor="b"/>
                </a:tc>
                <a:tc>
                  <a:txBody>
                    <a:bodyPr/>
                    <a:lstStyle/>
                    <a:p>
                      <a:endParaRPr lang="en-GB"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10002"/>
                  </a:ext>
                </a:extLst>
              </a:tr>
              <a:tr h="181153">
                <a:tc>
                  <a:txBody>
                    <a:bodyPr/>
                    <a:lstStyle/>
                    <a:p>
                      <a:r>
                        <a:rPr lang="en-GB" dirty="0">
                          <a:latin typeface="Century Gothic" panose="020B0502020202020204" pitchFamily="34" charset="0"/>
                        </a:rPr>
                        <a:t>la vague</a:t>
                      </a:r>
                    </a:p>
                  </a:txBody>
                  <a:tcPr marL="90000" marR="90000" marT="46800" marB="46800" anchor="b"/>
                </a:tc>
                <a:tc>
                  <a:txBody>
                    <a:bodyPr/>
                    <a:lstStyle/>
                    <a:p>
                      <a:r>
                        <a:rPr lang="en-GB" dirty="0">
                          <a:latin typeface="Century Gothic" panose="020B0502020202020204" pitchFamily="34" charset="0"/>
                        </a:rPr>
                        <a:t>wave</a:t>
                      </a:r>
                    </a:p>
                  </a:txBody>
                  <a:tcPr marL="90000" marR="90000" marT="46800" marB="46800" anchor="b"/>
                </a:tc>
                <a:tc>
                  <a:txBody>
                    <a:bodyPr/>
                    <a:lstStyle/>
                    <a:p>
                      <a:endParaRPr lang="en-GB"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10004"/>
                  </a:ext>
                </a:extLst>
              </a:tr>
              <a:tr h="181153">
                <a:tc>
                  <a:txBody>
                    <a:bodyPr/>
                    <a:lstStyle/>
                    <a:p>
                      <a:r>
                        <a:rPr lang="en-GB" dirty="0">
                          <a:latin typeface="Century Gothic" panose="020B0502020202020204" pitchFamily="34" charset="0"/>
                        </a:rPr>
                        <a:t>bleu(e)</a:t>
                      </a:r>
                    </a:p>
                  </a:txBody>
                  <a:tcPr marL="90000" marR="90000" marT="46800" marB="46800" anchor="b"/>
                </a:tc>
                <a:tc>
                  <a:txBody>
                    <a:bodyPr/>
                    <a:lstStyle/>
                    <a:p>
                      <a:r>
                        <a:rPr lang="en-GB" dirty="0">
                          <a:latin typeface="Century Gothic" panose="020B0502020202020204" pitchFamily="34" charset="0"/>
                        </a:rPr>
                        <a:t>blue (m/f)</a:t>
                      </a:r>
                    </a:p>
                  </a:txBody>
                  <a:tcPr marL="90000" marR="90000" marT="46800" marB="46800" anchor="b"/>
                </a:tc>
                <a:tc>
                  <a:txBody>
                    <a:bodyPr/>
                    <a:lstStyle/>
                    <a:p>
                      <a:endParaRPr lang="en-GB"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10005"/>
                  </a:ext>
                </a:extLst>
              </a:tr>
              <a:tr h="181153">
                <a:tc>
                  <a:txBody>
                    <a:bodyPr/>
                    <a:lstStyle/>
                    <a:p>
                      <a:r>
                        <a:rPr lang="en-GB" dirty="0" err="1">
                          <a:latin typeface="Century Gothic" panose="020B0502020202020204" pitchFamily="34" charset="0"/>
                        </a:rPr>
                        <a:t>jaune</a:t>
                      </a:r>
                      <a:endParaRPr lang="en-GB" dirty="0">
                        <a:latin typeface="Century Gothic" panose="020B0502020202020204" pitchFamily="34" charset="0"/>
                      </a:endParaRPr>
                    </a:p>
                  </a:txBody>
                  <a:tcPr marL="90000" marR="90000" marT="46800" marB="46800" anchor="b"/>
                </a:tc>
                <a:tc>
                  <a:txBody>
                    <a:bodyPr/>
                    <a:lstStyle/>
                    <a:p>
                      <a:r>
                        <a:rPr lang="en-GB" dirty="0">
                          <a:latin typeface="Century Gothic" panose="020B0502020202020204" pitchFamily="34" charset="0"/>
                        </a:rPr>
                        <a:t>yellow</a:t>
                      </a:r>
                    </a:p>
                  </a:txBody>
                  <a:tcPr marL="90000" marR="90000" marT="46800" marB="46800" anchor="b"/>
                </a:tc>
                <a:tc>
                  <a:txBody>
                    <a:bodyPr/>
                    <a:lstStyle/>
                    <a:p>
                      <a:endParaRPr lang="en-GB"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10006"/>
                  </a:ext>
                </a:extLst>
              </a:tr>
              <a:tr h="181153">
                <a:tc>
                  <a:txBody>
                    <a:bodyPr/>
                    <a:lstStyle/>
                    <a:p>
                      <a:r>
                        <a:rPr lang="en-GB" dirty="0">
                          <a:latin typeface="Century Gothic" panose="020B0502020202020204" pitchFamily="34" charset="0"/>
                        </a:rPr>
                        <a:t>rouge</a:t>
                      </a:r>
                    </a:p>
                  </a:txBody>
                  <a:tcPr marL="90000" marR="90000" marT="46800" marB="46800" anchor="b"/>
                </a:tc>
                <a:tc>
                  <a:txBody>
                    <a:bodyPr/>
                    <a:lstStyle/>
                    <a:p>
                      <a:r>
                        <a:rPr lang="en-GB" dirty="0">
                          <a:latin typeface="Century Gothic" panose="020B0502020202020204" pitchFamily="34" charset="0"/>
                        </a:rPr>
                        <a:t>red</a:t>
                      </a:r>
                    </a:p>
                  </a:txBody>
                  <a:tcPr marL="90000" marR="90000" marT="46800" marB="46800" anchor="b"/>
                </a:tc>
                <a:tc>
                  <a:txBody>
                    <a:bodyPr/>
                    <a:lstStyle/>
                    <a:p>
                      <a:endParaRPr lang="en-GB"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10007"/>
                  </a:ext>
                </a:extLst>
              </a:tr>
              <a:tr h="181153">
                <a:tc>
                  <a:txBody>
                    <a:bodyPr/>
                    <a:lstStyle/>
                    <a:p>
                      <a:r>
                        <a:rPr lang="en-GB" dirty="0">
                          <a:latin typeface="Century Gothic" panose="020B0502020202020204" pitchFamily="34" charset="0"/>
                        </a:rPr>
                        <a:t>vert(e)</a:t>
                      </a:r>
                    </a:p>
                  </a:txBody>
                  <a:tcPr marL="90000" marR="90000" marT="46800" marB="46800" anchor="b"/>
                </a:tc>
                <a:tc>
                  <a:txBody>
                    <a:bodyPr/>
                    <a:lstStyle/>
                    <a:p>
                      <a:r>
                        <a:rPr lang="en-GB" dirty="0">
                          <a:latin typeface="Century Gothic" panose="020B0502020202020204" pitchFamily="34" charset="0"/>
                        </a:rPr>
                        <a:t>green (m/f)</a:t>
                      </a:r>
                    </a:p>
                  </a:txBody>
                  <a:tcPr marL="90000" marR="90000" marT="46800" marB="46800" anchor="b"/>
                </a:tc>
                <a:tc>
                  <a:txBody>
                    <a:bodyPr/>
                    <a:lstStyle/>
                    <a:p>
                      <a:endParaRPr lang="en-GB"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10008"/>
                  </a:ext>
                </a:extLst>
              </a:tr>
              <a:tr h="181153">
                <a:tc>
                  <a:txBody>
                    <a:bodyPr/>
                    <a:lstStyle/>
                    <a:p>
                      <a:r>
                        <a:rPr lang="en-GB" dirty="0" err="1">
                          <a:latin typeface="Century Gothic" panose="020B0502020202020204" pitchFamily="34" charset="0"/>
                        </a:rPr>
                        <a:t>comme</a:t>
                      </a:r>
                      <a:endParaRPr lang="en-GB" dirty="0">
                        <a:latin typeface="Century Gothic" panose="020B0502020202020204" pitchFamily="34" charset="0"/>
                      </a:endParaRPr>
                    </a:p>
                  </a:txBody>
                  <a:tcPr marL="90000" marR="90000" marT="46800" marB="46800" anchor="b"/>
                </a:tc>
                <a:tc>
                  <a:txBody>
                    <a:bodyPr/>
                    <a:lstStyle/>
                    <a:p>
                      <a:r>
                        <a:rPr lang="en-GB" dirty="0">
                          <a:latin typeface="Century Gothic" panose="020B0502020202020204" pitchFamily="34" charset="0"/>
                        </a:rPr>
                        <a:t>like</a:t>
                      </a:r>
                    </a:p>
                  </a:txBody>
                  <a:tcPr marL="90000" marR="90000" marT="46800" marB="46800" anchor="b"/>
                </a:tc>
                <a:tc>
                  <a:txBody>
                    <a:bodyPr/>
                    <a:lstStyle/>
                    <a:p>
                      <a:endParaRPr lang="en-GB" dirty="0">
                        <a:latin typeface="Century Gothic" panose="020B0502020202020204" pitchFamily="34" charset="0"/>
                      </a:endParaRPr>
                    </a:p>
                  </a:txBody>
                  <a:tcPr marL="90000" marR="90000" marT="46800" marB="46800" anchor="b"/>
                </a:tc>
                <a:extLst>
                  <a:ext uri="{0D108BD9-81ED-4DB2-BD59-A6C34878D82A}">
                    <a16:rowId xmlns:a16="http://schemas.microsoft.com/office/drawing/2014/main" val="10010"/>
                  </a:ext>
                </a:extLst>
              </a:tr>
            </a:tbl>
          </a:graphicData>
        </a:graphic>
      </p:graphicFrame>
      <p:pic>
        <p:nvPicPr>
          <p:cNvPr id="7" name="Picture 6"/>
          <p:cNvPicPr>
            <a:picLocks noChangeAspect="1"/>
          </p:cNvPicPr>
          <p:nvPr/>
        </p:nvPicPr>
        <p:blipFill>
          <a:blip r:embed="rId2"/>
          <a:stretch>
            <a:fillRect/>
          </a:stretch>
        </p:blipFill>
        <p:spPr>
          <a:xfrm>
            <a:off x="1626745" y="6981105"/>
            <a:ext cx="1123717" cy="1586672"/>
          </a:xfrm>
          <a:prstGeom prst="rect">
            <a:avLst/>
          </a:prstGeom>
        </p:spPr>
      </p:pic>
      <p:pic>
        <p:nvPicPr>
          <p:cNvPr id="1024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353" y="6977351"/>
            <a:ext cx="1230160" cy="122288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168030" y="5789929"/>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 name="Picture 9"/>
          <p:cNvPicPr>
            <a:picLocks noChangeAspect="1"/>
          </p:cNvPicPr>
          <p:nvPr/>
        </p:nvPicPr>
        <p:blipFill>
          <a:blip r:embed="rId4"/>
          <a:stretch>
            <a:fillRect/>
          </a:stretch>
        </p:blipFill>
        <p:spPr>
          <a:xfrm>
            <a:off x="1178316" y="5662816"/>
            <a:ext cx="1772746" cy="1168626"/>
          </a:xfrm>
          <a:prstGeom prst="rect">
            <a:avLst/>
          </a:prstGeom>
        </p:spPr>
      </p:pic>
      <p:pic>
        <p:nvPicPr>
          <p:cNvPr id="11" name="Picture 10"/>
          <p:cNvPicPr>
            <a:picLocks noChangeAspect="1"/>
          </p:cNvPicPr>
          <p:nvPr/>
        </p:nvPicPr>
        <p:blipFill>
          <a:blip r:embed="rId5"/>
          <a:stretch>
            <a:fillRect/>
          </a:stretch>
        </p:blipFill>
        <p:spPr>
          <a:xfrm>
            <a:off x="4017780" y="5692227"/>
            <a:ext cx="1772747" cy="1077724"/>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3109452247"/>
              </p:ext>
            </p:extLst>
          </p:nvPr>
        </p:nvGraphicFramePr>
        <p:xfrm>
          <a:off x="601" y="943768"/>
          <a:ext cx="764103" cy="4422780"/>
        </p:xfrm>
        <a:graphic>
          <a:graphicData uri="http://schemas.openxmlformats.org/drawingml/2006/table">
            <a:tbl>
              <a:tblPr firstRow="1" bandRow="1">
                <a:tableStyleId>{5940675A-B579-460E-94D1-54222C63F5DA}</a:tableStyleId>
              </a:tblPr>
              <a:tblGrid>
                <a:gridCol w="764103">
                  <a:extLst>
                    <a:ext uri="{9D8B030D-6E8A-4147-A177-3AD203B41FA5}">
                      <a16:colId xmlns:a16="http://schemas.microsoft.com/office/drawing/2014/main" val="20000"/>
                    </a:ext>
                  </a:extLst>
                </a:gridCol>
              </a:tblGrid>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0399117"/>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530603"/>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nf</a:t>
                      </a:r>
                      <a:endParaRPr lang="en-GB" sz="18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5359355"/>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68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14"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18</a:t>
            </a:r>
          </a:p>
        </p:txBody>
      </p:sp>
      <p:sp>
        <p:nvSpPr>
          <p:cNvPr id="15" name="Rounded Rectangle 14"/>
          <p:cNvSpPr/>
          <p:nvPr/>
        </p:nvSpPr>
        <p:spPr>
          <a:xfrm>
            <a:off x="4383105" y="8256341"/>
            <a:ext cx="1260140" cy="64807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1.1.5</a:t>
            </a:r>
          </a:p>
        </p:txBody>
      </p:sp>
    </p:spTree>
    <p:extLst>
      <p:ext uri="{BB962C8B-B14F-4D97-AF65-F5344CB8AC3E}">
        <p14:creationId xmlns:p14="http://schemas.microsoft.com/office/powerpoint/2010/main" val="1499391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0570" name="Group 698"/>
          <p:cNvGraphicFramePr>
            <a:graphicFrameLocks noGrp="1"/>
          </p:cNvGraphicFramePr>
          <p:nvPr>
            <p:extLst>
              <p:ext uri="{D42A27DB-BD31-4B8C-83A1-F6EECF244321}">
                <p14:modId xmlns:p14="http://schemas.microsoft.com/office/powerpoint/2010/main" val="414959985"/>
              </p:ext>
            </p:extLst>
          </p:nvPr>
        </p:nvGraphicFramePr>
        <p:xfrm>
          <a:off x="188640" y="94837"/>
          <a:ext cx="6587298" cy="8896238"/>
        </p:xfrm>
        <a:graphic>
          <a:graphicData uri="http://schemas.openxmlformats.org/drawingml/2006/table">
            <a:tbl>
              <a:tblPr/>
              <a:tblGrid>
                <a:gridCol w="2808312">
                  <a:extLst>
                    <a:ext uri="{9D8B030D-6E8A-4147-A177-3AD203B41FA5}">
                      <a16:colId xmlns:a16="http://schemas.microsoft.com/office/drawing/2014/main" val="20000"/>
                    </a:ext>
                  </a:extLst>
                </a:gridCol>
                <a:gridCol w="426186">
                  <a:extLst>
                    <a:ext uri="{9D8B030D-6E8A-4147-A177-3AD203B41FA5}">
                      <a16:colId xmlns:a16="http://schemas.microsoft.com/office/drawing/2014/main" val="20001"/>
                    </a:ext>
                  </a:extLst>
                </a:gridCol>
                <a:gridCol w="2886182">
                  <a:extLst>
                    <a:ext uri="{9D8B030D-6E8A-4147-A177-3AD203B41FA5}">
                      <a16:colId xmlns:a16="http://schemas.microsoft.com/office/drawing/2014/main" val="20002"/>
                    </a:ext>
                  </a:extLst>
                </a:gridCol>
                <a:gridCol w="466618">
                  <a:extLst>
                    <a:ext uri="{9D8B030D-6E8A-4147-A177-3AD203B41FA5}">
                      <a16:colId xmlns:a16="http://schemas.microsoft.com/office/drawing/2014/main" val="20003"/>
                    </a:ext>
                  </a:extLst>
                </a:gridCol>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FAIRE [nous, </a:t>
                      </a:r>
                      <a:r>
                        <a:rPr kumimoji="0" lang="en-GB" sz="12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vous</a:t>
                      </a: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b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Saying what people do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0">
                <a:tc>
                  <a:txBody>
                    <a:bodyPr/>
                    <a:lstStyle/>
                    <a:p>
                      <a:pPr marL="0" lvl="0" indent="0">
                        <a:lnSpc>
                          <a:spcPct val="115000"/>
                        </a:lnSpc>
                        <a:spcAft>
                          <a:spcPts val="0"/>
                        </a:spcAft>
                        <a:buFontTx/>
                        <a:buNone/>
                      </a:pPr>
                      <a:r>
                        <a:rPr lang="en-GB" sz="1200" b="1" dirty="0">
                          <a:solidFill>
                            <a:schemeClr val="tx1"/>
                          </a:solidFill>
                          <a:latin typeface="Century Gothic" panose="020B0502020202020204" pitchFamily="34" charset="0"/>
                          <a:cs typeface="Arial" panose="020B0604020202020204" pitchFamily="34" charset="0"/>
                        </a:rPr>
                        <a:t>Phonics</a:t>
                      </a:r>
                      <a:endParaRPr lang="en-GB" sz="1200" dirty="0">
                        <a:solidFill>
                          <a:schemeClr val="tx1"/>
                        </a:solidFill>
                        <a:effectLst/>
                        <a:latin typeface="Century Gothic" panose="020B0502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3-6</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Possessive articles (my and your)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belongings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1984">
                <a:tc>
                  <a:txBody>
                    <a:bodyPr/>
                    <a:lstStyle/>
                    <a:p>
                      <a:pPr marL="0" lvl="0" indent="0">
                        <a:lnSpc>
                          <a:spcPct val="115000"/>
                        </a:lnSpc>
                        <a:spcAft>
                          <a:spcPts val="0"/>
                        </a:spcAft>
                        <a:buFontTx/>
                        <a:buNone/>
                      </a:pPr>
                      <a:r>
                        <a:rPr lang="en-GB" sz="1200" b="1" u="none" strike="noStrike" dirty="0">
                          <a:solidFill>
                            <a:schemeClr val="tx1"/>
                          </a:solidFill>
                          <a:effectLst/>
                          <a:latin typeface="Century Gothic" panose="020B0502020202020204" pitchFamily="34" charset="0"/>
                          <a:cs typeface="Calibri" panose="020F0502020204030204" pitchFamily="34" charset="0"/>
                        </a:rPr>
                        <a:t>ÊTRE</a:t>
                      </a:r>
                      <a:r>
                        <a:rPr lang="en-GB" sz="1200" b="1" u="none" strike="noStrike" dirty="0">
                          <a:solidFill>
                            <a:schemeClr val="tx1"/>
                          </a:solidFill>
                          <a:effectLst/>
                          <a:latin typeface="Century Gothic" panose="020B0502020202020204" pitchFamily="34" charset="0"/>
                        </a:rPr>
                        <a:t> [to be], adjectives</a:t>
                      </a:r>
                      <a:br>
                        <a:rPr lang="en-GB" sz="1200" b="1" u="none" strike="noStrike" dirty="0">
                          <a:solidFill>
                            <a:schemeClr val="tx1"/>
                          </a:solidFill>
                          <a:effectLst/>
                          <a:latin typeface="Century Gothic" panose="020B0502020202020204" pitchFamily="34" charset="0"/>
                        </a:rPr>
                      </a:br>
                      <a:r>
                        <a:rPr lang="en-GB" sz="1200" u="none" strike="noStrike" dirty="0">
                          <a:solidFill>
                            <a:schemeClr val="tx1"/>
                          </a:solidFill>
                          <a:effectLst/>
                          <a:latin typeface="Century Gothic" panose="020B0502020202020204" pitchFamily="34" charset="0"/>
                        </a:rPr>
                        <a:t>Describing a thing</a:t>
                      </a:r>
                      <a:r>
                        <a:rPr lang="en-GB" sz="1200" u="none" strike="noStrike" baseline="0" dirty="0">
                          <a:solidFill>
                            <a:schemeClr val="tx1"/>
                          </a:solidFill>
                          <a:effectLst/>
                          <a:latin typeface="Century Gothic" panose="020B0502020202020204" pitchFamily="34" charset="0"/>
                        </a:rPr>
                        <a:t> or person</a:t>
                      </a:r>
                      <a:endParaRPr lang="en-GB" sz="1200" dirty="0">
                        <a:solidFill>
                          <a:schemeClr val="tx1"/>
                        </a:solidFill>
                        <a:effectLst/>
                        <a:latin typeface="Century Gothic" panose="020B0502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ALLER [to go], à (to)</a:t>
                      </a:r>
                      <a:b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Where people go (places)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34-35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1984">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GB" sz="1200" b="1" u="none" strike="noStrike" dirty="0">
                          <a:solidFill>
                            <a:schemeClr val="tx1"/>
                          </a:solidFill>
                          <a:effectLst/>
                          <a:latin typeface="Century Gothic" panose="020B0502020202020204" pitchFamily="34" charset="0"/>
                          <a:cs typeface="Calibri" panose="020F0502020204030204" pitchFamily="34" charset="0"/>
                        </a:rPr>
                        <a:t>ÊTRE</a:t>
                      </a:r>
                      <a:r>
                        <a:rPr lang="en-GB" sz="1200" b="1" u="none" strike="noStrike" dirty="0">
                          <a:solidFill>
                            <a:schemeClr val="tx1"/>
                          </a:solidFill>
                          <a:effectLst/>
                          <a:latin typeface="Century Gothic" panose="020B0502020202020204" pitchFamily="34" charset="0"/>
                        </a:rPr>
                        <a:t> [to be], intonation questions</a:t>
                      </a:r>
                      <a:br>
                        <a:rPr lang="en-GB" sz="1200" u="none" strike="noStrike" baseline="0" dirty="0">
                          <a:solidFill>
                            <a:schemeClr val="tx1"/>
                          </a:solidFill>
                          <a:effectLst/>
                          <a:latin typeface="Century Gothic" panose="020B0502020202020204" pitchFamily="34" charset="0"/>
                        </a:rPr>
                      </a:br>
                      <a:r>
                        <a:rPr lang="en-GB" sz="1200" u="none" strike="noStrike" baseline="0" dirty="0">
                          <a:solidFill>
                            <a:schemeClr val="tx1"/>
                          </a:solidFill>
                          <a:effectLst/>
                          <a:latin typeface="Century Gothic" panose="020B0502020202020204" pitchFamily="34" charset="0"/>
                        </a:rPr>
                        <a:t>Describing a thing or person [2]</a:t>
                      </a:r>
                      <a:endParaRPr lang="en-GB" sz="1200" dirty="0">
                        <a:solidFill>
                          <a:schemeClr val="tx1"/>
                        </a:solidFill>
                        <a:effectLst/>
                        <a:latin typeface="Century Gothic" panose="020B0502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GB" sz="1200" b="0" u="none" strike="noStrike" kern="1200" dirty="0">
                          <a:solidFill>
                            <a:schemeClr val="tx1"/>
                          </a:solidFill>
                          <a:effectLst/>
                          <a:latin typeface="Century Gothic" panose="020B0502020202020204" pitchFamily="34" charset="0"/>
                          <a:ea typeface="+mn-ea"/>
                          <a:cs typeface="Calibri" panose="020F0502020204030204" pitchFamily="34" charset="0"/>
                        </a:rPr>
                        <a:t>8-9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Saying ‘to the’ [à, </a:t>
                      </a:r>
                      <a:r>
                        <a:rPr kumimoji="0" lang="en-GB" sz="1200" b="1" i="0" u="none" strike="noStrike" kern="1200" cap="none" normalizeH="0" baseline="0" dirty="0" err="1">
                          <a:ln>
                            <a:noFill/>
                          </a:ln>
                          <a:solidFill>
                            <a:schemeClr val="tx1"/>
                          </a:solidFill>
                          <a:effectLst/>
                          <a:latin typeface="Century Gothic" panose="020B0502020202020204" pitchFamily="34" charset="0"/>
                          <a:ea typeface="+mn-ea"/>
                          <a:cs typeface="Arial" panose="020B0604020202020204" pitchFamily="34" charset="0"/>
                        </a:rPr>
                        <a:t>en</a:t>
                      </a:r>
                      <a:r>
                        <a:rPr kumimoji="0" lang="en-GB" sz="12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 chez]</a:t>
                      </a:r>
                      <a:br>
                        <a:rPr kumimoji="0" lang="en-GB" sz="12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br>
                      <a:r>
                        <a:rPr kumimoji="0" lang="en-GB" sz="12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Where people go (on holiday)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35-36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19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entury Gothic" panose="020B0502020202020204" pitchFamily="34" charset="0"/>
                        </a:rPr>
                        <a:t>AVOIR [to have], indefinite</a:t>
                      </a:r>
                      <a:r>
                        <a:rPr lang="en-GB" sz="1200" b="1" baseline="0" dirty="0">
                          <a:latin typeface="Century Gothic" panose="020B0502020202020204" pitchFamily="34" charset="0"/>
                        </a:rPr>
                        <a:t> articles</a:t>
                      </a:r>
                      <a:br>
                        <a:rPr lang="en-GB" sz="1200" dirty="0">
                          <a:latin typeface="Century Gothic" panose="020B0502020202020204" pitchFamily="34" charset="0"/>
                        </a:rPr>
                      </a:br>
                      <a:r>
                        <a:rPr lang="en-GB" sz="1200" dirty="0">
                          <a:latin typeface="Century Gothic" panose="020B0502020202020204" pitchFamily="34" charset="0"/>
                        </a:rPr>
                        <a:t>Saying what people have</a:t>
                      </a:r>
                      <a:endParaRPr lang="en-GB" sz="1200" u="none" strike="noStrike" dirty="0">
                        <a:solidFill>
                          <a:schemeClr val="tx1"/>
                        </a:solidFill>
                        <a:effectLst/>
                        <a:latin typeface="Century Gothic" panose="020B0502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1200" dirty="0">
                          <a:latin typeface="Century Gothic" panose="020B0502020202020204" pitchFamily="34"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Extended reading</a:t>
                      </a:r>
                      <a:b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200" b="0"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Familiale</a:t>
                      </a:r>
                      <a:endParaRPr kumimoji="0" lang="en-GB" sz="1200" b="0" i="1"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37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19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AVOIR, adjectives following nouns </a:t>
                      </a: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Describing what people have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11-12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ALLER [nous, </a:t>
                      </a:r>
                      <a:r>
                        <a:rPr kumimoji="0" lang="en-GB" sz="1200" b="1" i="0" u="none" strike="noStrike" kern="1200" cap="none" normalizeH="0" baseline="0" dirty="0" err="1">
                          <a:ln>
                            <a:noFill/>
                          </a:ln>
                          <a:solidFill>
                            <a:schemeClr val="tx1"/>
                          </a:solidFill>
                          <a:effectLst/>
                          <a:latin typeface="Century Gothic" panose="020B0502020202020204" pitchFamily="34" charset="0"/>
                          <a:ea typeface="+mn-ea"/>
                          <a:cs typeface="Arial" panose="020B0604020202020204" pitchFamily="34" charset="0"/>
                        </a:rPr>
                        <a:t>vous</a:t>
                      </a:r>
                      <a:r>
                        <a:rPr kumimoji="0" lang="en-GB" sz="12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 </a:t>
                      </a:r>
                      <a:r>
                        <a:rPr kumimoji="0" lang="en-GB" sz="1200" b="1" i="0" u="none" strike="noStrike" kern="1200" cap="none" normalizeH="0" baseline="0" dirty="0" err="1">
                          <a:ln>
                            <a:noFill/>
                          </a:ln>
                          <a:solidFill>
                            <a:schemeClr val="tx1"/>
                          </a:solidFill>
                          <a:effectLst/>
                          <a:latin typeface="Century Gothic" panose="020B0502020202020204" pitchFamily="34" charset="0"/>
                          <a:ea typeface="+mn-ea"/>
                          <a:cs typeface="Arial" panose="020B0604020202020204" pitchFamily="34" charset="0"/>
                        </a:rPr>
                        <a:t>ils</a:t>
                      </a:r>
                      <a:r>
                        <a:rPr kumimoji="0" lang="en-GB" sz="12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a:t>
                      </a:r>
                      <a:r>
                        <a:rPr kumimoji="0" lang="en-GB" sz="1200" b="1" i="0" u="none" strike="noStrike" kern="1200" cap="none" normalizeH="0" baseline="0" dirty="0" err="1">
                          <a:ln>
                            <a:noFill/>
                          </a:ln>
                          <a:solidFill>
                            <a:schemeClr val="tx1"/>
                          </a:solidFill>
                          <a:effectLst/>
                          <a:latin typeface="Century Gothic" panose="020B0502020202020204" pitchFamily="34" charset="0"/>
                          <a:ea typeface="+mn-ea"/>
                          <a:cs typeface="Arial" panose="020B0604020202020204" pitchFamily="34" charset="0"/>
                        </a:rPr>
                        <a:t>elles</a:t>
                      </a:r>
                      <a:r>
                        <a:rPr kumimoji="0" lang="en-GB" sz="12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 </a:t>
                      </a:r>
                      <a:br>
                        <a:rPr kumimoji="0" lang="en-GB" sz="12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br>
                      <a:r>
                        <a:rPr kumimoji="0" lang="en-GB" sz="12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Where people go (countries)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38-39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207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AVOIR vs </a:t>
                      </a:r>
                      <a:r>
                        <a:rPr lang="en-GB" sz="1200" b="1" u="none" strike="noStrike" dirty="0">
                          <a:solidFill>
                            <a:schemeClr val="tx1"/>
                          </a:solidFill>
                          <a:effectLst/>
                          <a:latin typeface="Century Gothic" panose="020B0502020202020204" pitchFamily="34" charset="0"/>
                          <a:cs typeface="Calibri" panose="020F0502020204030204" pitchFamily="34" charset="0"/>
                        </a:rPr>
                        <a:t>ÊTRE</a:t>
                      </a:r>
                      <a:r>
                        <a:rPr lang="en-GB" sz="1200" b="1" u="none" strike="noStrike" dirty="0">
                          <a:solidFill>
                            <a:schemeClr val="tx1"/>
                          </a:solidFill>
                          <a:effectLst/>
                          <a:latin typeface="Century Gothic" panose="020B0502020202020204" pitchFamily="34" charset="0"/>
                        </a:rPr>
                        <a:t> </a:t>
                      </a:r>
                      <a:br>
                        <a:rPr lang="en-GB" sz="1200" b="1" u="none" strike="noStrike" dirty="0">
                          <a:solidFill>
                            <a:schemeClr val="tx1"/>
                          </a:solidFill>
                          <a:effectLst/>
                          <a:latin typeface="Century Gothic" panose="020B0502020202020204" pitchFamily="34" charset="0"/>
                        </a:rPr>
                      </a:b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Distinguishing having and being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13-14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-ER regular verbs, saying ‘at the’</a:t>
                      </a:r>
                      <a:b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people’s lives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40-41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71984">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Definite articles, plural nouns </a:t>
                      </a: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a thing or person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15-16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Inversion questions, PRENDRE, DIRE</a:t>
                      </a:r>
                      <a:b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Asking and answering questions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42-43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FAIRE [to do, to make]</a:t>
                      </a:r>
                      <a:b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doing and making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Inversion questions, SORTIR, VENIR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Asking questions about others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44-45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719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Extended reading</a:t>
                      </a:r>
                      <a:b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200" b="0"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Sept </a:t>
                      </a:r>
                      <a:r>
                        <a:rPr kumimoji="0" lang="en-GB" sz="1200" b="0"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couleurs</a:t>
                      </a:r>
                      <a:r>
                        <a:rPr kumimoji="0" lang="en-GB" sz="1200" b="0"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200" b="0"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magiques</a:t>
                      </a:r>
                      <a:endParaRPr kumimoji="0" lang="en-GB" sz="1200" b="0" i="1"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Inversion questions (question words)</a:t>
                      </a:r>
                      <a:b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Using question words</a:t>
                      </a:r>
                      <a:endParaRPr kumimoji="0" lang="en-GB" sz="1200" b="0" i="1"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46-47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719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FAIRE meaning ‘go’ </a:t>
                      </a:r>
                      <a:b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Saying what people do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19-20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GB" sz="1200" b="1" dirty="0">
                          <a:latin typeface="Century Gothic" panose="020B0502020202020204" pitchFamily="34" charset="0"/>
                        </a:rPr>
                        <a:t>Ne…pas</a:t>
                      </a:r>
                    </a:p>
                    <a:p>
                      <a:r>
                        <a:rPr lang="en-GB" sz="1200" b="0" dirty="0">
                          <a:latin typeface="Century Gothic" panose="020B0502020202020204" pitchFamily="34" charset="0"/>
                        </a:rPr>
                        <a:t>Talking about what isn’t happening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48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719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-ER regular verbs [je, </a:t>
                      </a:r>
                      <a:r>
                        <a:rPr kumimoji="0" lang="en-GB" sz="12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tu</a:t>
                      </a: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2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il</a:t>
                      </a: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r>
                        <a:rPr kumimoji="0" lang="en-GB" sz="12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elle</a:t>
                      </a: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b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Saying what people like to do</a:t>
                      </a: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21-22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Negation before nouns: ne…pas de</a:t>
                      </a:r>
                    </a:p>
                    <a:p>
                      <a:r>
                        <a:rPr lang="en-GB" sz="1200" b="0" dirty="0">
                          <a:latin typeface="Century Gothic" panose="020B0502020202020204" pitchFamily="34" charset="0"/>
                        </a:rPr>
                        <a:t>Talking about what isn’t there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49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719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-ER regular verbs [je, </a:t>
                      </a:r>
                      <a:r>
                        <a:rPr kumimoji="0" lang="en-GB" sz="12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tu</a:t>
                      </a: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2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il</a:t>
                      </a: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r>
                        <a:rPr kumimoji="0" lang="en-GB" sz="12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elle</a:t>
                      </a: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b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Saying what people do to others</a:t>
                      </a: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Adjectives before nouns</a:t>
                      </a:r>
                      <a:br>
                        <a:rPr kumimoji="0" lang="en-GB"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Describing more things and people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50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719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-ER regular verbs [nous], à</a:t>
                      </a:r>
                      <a:b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Saying what you do with others</a:t>
                      </a: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ALLER + infinitive [je, </a:t>
                      </a:r>
                      <a:r>
                        <a:rPr kumimoji="0" lang="en-GB" sz="12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tu</a:t>
                      </a: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2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il</a:t>
                      </a: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r>
                        <a:rPr kumimoji="0" lang="en-GB" sz="12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elle</a:t>
                      </a: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b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Expressing future intentions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51-52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719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-ER regular verbs [</a:t>
                      </a:r>
                      <a:r>
                        <a:rPr kumimoji="0" lang="en-GB" sz="12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ils</a:t>
                      </a: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2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elles</a:t>
                      </a: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b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Saying what others do</a:t>
                      </a: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ALLER + inf. [nous, </a:t>
                      </a:r>
                      <a:r>
                        <a:rPr kumimoji="0" lang="en-GB" sz="12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vous</a:t>
                      </a: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2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ils</a:t>
                      </a: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r>
                        <a:rPr kumimoji="0" lang="en-GB" sz="12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elles</a:t>
                      </a: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b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Asking about future intentions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53-54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719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-ER regular verbs [</a:t>
                      </a:r>
                      <a:r>
                        <a:rPr kumimoji="0" lang="en-GB" sz="12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vous</a:t>
                      </a: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b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Saying ‘you’ - singular and plural</a:t>
                      </a:r>
                      <a:endParaRPr kumimoji="0" lang="en-GB" sz="1200" b="0" i="1"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DEVOIR and VOULOIR [je, </a:t>
                      </a:r>
                      <a:r>
                        <a:rPr kumimoji="0" lang="en-GB" sz="12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tu</a:t>
                      </a: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2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il</a:t>
                      </a: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r>
                        <a:rPr kumimoji="0" lang="en-GB" sz="12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elle</a:t>
                      </a: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b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What you want and have to do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55-56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3719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Il y a [+ numbers + nouns]</a:t>
                      </a:r>
                      <a:b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Saying how many there are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POUVOIR and </a:t>
                      </a:r>
                      <a:r>
                        <a:rPr lang="en-GB" sz="1200" b="1" dirty="0">
                          <a:latin typeface="Century Gothic" panose="020B0502020202020204" pitchFamily="34" charset="0"/>
                        </a:rPr>
                        <a:t>SAVOIR</a:t>
                      </a:r>
                      <a:b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W</a:t>
                      </a:r>
                      <a:r>
                        <a:rPr lang="en-GB" sz="1200" dirty="0">
                          <a:latin typeface="Century Gothic" panose="020B0502020202020204" pitchFamily="34" charset="0"/>
                        </a:rPr>
                        <a:t>hat you can and can’t do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1200" dirty="0">
                          <a:latin typeface="Century Gothic" panose="020B0502020202020204" pitchFamily="34" charset="0"/>
                        </a:rPr>
                        <a:t>57-58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3933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GB" sz="1200" b="1" u="none" strike="noStrike" dirty="0">
                          <a:solidFill>
                            <a:schemeClr val="tx1"/>
                          </a:solidFill>
                          <a:effectLst/>
                          <a:latin typeface="Century Gothic" panose="020B0502020202020204" pitchFamily="34" charset="0"/>
                          <a:cs typeface="Calibri" panose="020F0502020204030204" pitchFamily="34" charset="0"/>
                        </a:rPr>
                        <a:t>ÊTRE</a:t>
                      </a:r>
                      <a:r>
                        <a:rPr lang="en-GB" sz="1200" b="1" u="none" strike="noStrike" dirty="0">
                          <a:solidFill>
                            <a:schemeClr val="tx1"/>
                          </a:solidFill>
                          <a:effectLst/>
                          <a:latin typeface="Century Gothic" panose="020B0502020202020204" pitchFamily="34" charset="0"/>
                        </a:rPr>
                        <a:t> [</a:t>
                      </a:r>
                      <a:r>
                        <a:rPr lang="en-GB" sz="1200" b="1" u="none" strike="noStrike" dirty="0" err="1">
                          <a:solidFill>
                            <a:schemeClr val="tx1"/>
                          </a:solidFill>
                          <a:effectLst/>
                          <a:latin typeface="Century Gothic" panose="020B0502020202020204" pitchFamily="34" charset="0"/>
                        </a:rPr>
                        <a:t>nous,vous</a:t>
                      </a:r>
                      <a:r>
                        <a:rPr lang="en-GB" sz="1200" b="1" u="none" strike="noStrike" dirty="0">
                          <a:solidFill>
                            <a:schemeClr val="tx1"/>
                          </a:solidFill>
                          <a:effectLst/>
                          <a:latin typeface="Century Gothic" panose="020B0502020202020204" pitchFamily="34" charset="0"/>
                        </a:rPr>
                        <a:t>], plural adjectives</a:t>
                      </a:r>
                      <a:br>
                        <a:rPr lang="en-GB" sz="1200" u="none" strike="noStrike" baseline="0" dirty="0">
                          <a:solidFill>
                            <a:schemeClr val="tx1"/>
                          </a:solidFill>
                          <a:effectLst/>
                          <a:latin typeface="Century Gothic" panose="020B0502020202020204" pitchFamily="34" charset="0"/>
                        </a:rPr>
                      </a:b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Describing your family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28-29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Extended reading</a:t>
                      </a:r>
                      <a:b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200" b="0"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L'homme</a:t>
                      </a:r>
                      <a:r>
                        <a:rPr kumimoji="0" lang="en-GB" sz="1200" b="0"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qui </a:t>
                      </a:r>
                      <a:r>
                        <a:rPr kumimoji="0" lang="en-GB" sz="1200" b="0"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te</a:t>
                      </a:r>
                      <a:r>
                        <a:rPr kumimoji="0" lang="en-GB" sz="1200" b="0" i="1"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200" b="0" i="1"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rassemble</a:t>
                      </a:r>
                      <a:endPar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59-60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77107719"/>
                  </a:ext>
                </a:extLst>
              </a:tr>
              <a:tr h="2227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AVOIR [nous, </a:t>
                      </a:r>
                      <a:r>
                        <a:rPr kumimoji="0" lang="en-GB" sz="12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vous</a:t>
                      </a: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b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Saying what people have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30-31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Spelling Bee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61-66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25630690"/>
                  </a:ext>
                </a:extLst>
              </a:tr>
            </a:tbl>
          </a:graphicData>
        </a:graphic>
      </p:graphicFrame>
      <p:sp>
        <p:nvSpPr>
          <p:cNvPr id="2" name="Title 1">
            <a:extLst>
              <a:ext uri="{FF2B5EF4-FFF2-40B4-BE49-F238E27FC236}">
                <a16:creationId xmlns:a16="http://schemas.microsoft.com/office/drawing/2014/main" id="{A0EB74B2-D45F-4B44-9EC1-369DB6B7FB4C}"/>
              </a:ext>
            </a:extLst>
          </p:cNvPr>
          <p:cNvSpPr>
            <a:spLocks noGrp="1"/>
          </p:cNvSpPr>
          <p:nvPr>
            <p:ph type="title"/>
          </p:nvPr>
        </p:nvSpPr>
        <p:spPr>
          <a:xfrm>
            <a:off x="188640" y="94836"/>
            <a:ext cx="2808312" cy="444715"/>
          </a:xfrm>
        </p:spPr>
        <p:txBody>
          <a:bodyPr/>
          <a:lstStyle/>
          <a:p>
            <a:pPr algn="l"/>
            <a:r>
              <a:rPr lang="en-GB" sz="1200" b="1" dirty="0">
                <a:solidFill>
                  <a:schemeClr val="tx1"/>
                </a:solidFill>
                <a:latin typeface="Century Gothic" panose="020B0502020202020204" pitchFamily="34" charset="0"/>
                <a:cs typeface="Arial" panose="020B0604020202020204" pitchFamily="34" charset="0"/>
              </a:rPr>
              <a:t>Themes overview</a:t>
            </a:r>
            <a:br>
              <a:rPr lang="en-GB" sz="1200" b="1" dirty="0">
                <a:solidFill>
                  <a:schemeClr val="tx1"/>
                </a:solidFill>
                <a:latin typeface="Century Gothic" panose="020B0502020202020204" pitchFamily="34" charset="0"/>
                <a:cs typeface="Arial" panose="020B0604020202020204" pitchFamily="34" charset="0"/>
              </a:rPr>
            </a:br>
            <a:endParaRPr lang="en-US" sz="1200" dirty="0"/>
          </a:p>
        </p:txBody>
      </p:sp>
    </p:spTree>
    <p:extLst>
      <p:ext uri="{BB962C8B-B14F-4D97-AF65-F5344CB8AC3E}">
        <p14:creationId xmlns:p14="http://schemas.microsoft.com/office/powerpoint/2010/main" val="711772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3" name="Rectangle 2">
            <a:extLst>
              <a:ext uri="{FF2B5EF4-FFF2-40B4-BE49-F238E27FC236}">
                <a16:creationId xmlns:a16="http://schemas.microsoft.com/office/drawing/2014/main" id="{187D3DE4-1B8E-4EF9-A0F4-FAE19AE97A2E}"/>
              </a:ext>
            </a:extLst>
          </p:cNvPr>
          <p:cNvSpPr/>
          <p:nvPr/>
        </p:nvSpPr>
        <p:spPr>
          <a:xfrm>
            <a:off x="5013176" y="14516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6" name="Rectangle 5"/>
          <p:cNvSpPr/>
          <p:nvPr/>
        </p:nvSpPr>
        <p:spPr>
          <a:xfrm>
            <a:off x="94308" y="693427"/>
            <a:ext cx="2489784" cy="369332"/>
          </a:xfrm>
          <a:prstGeom prst="rect">
            <a:avLst/>
          </a:prstGeom>
        </p:spPr>
        <p:txBody>
          <a:bodyPr wrap="none">
            <a:spAutoFit/>
          </a:bodyPr>
          <a:lstStyle/>
          <a:p>
            <a:r>
              <a:rPr lang="en-GB" b="1" dirty="0">
                <a:solidFill>
                  <a:srgbClr val="000000"/>
                </a:solidFill>
                <a:latin typeface="Century Gothic" panose="020B0502020202020204" pitchFamily="34" charset="0"/>
              </a:rPr>
              <a:t>FAIRE - meaning ‘go’</a:t>
            </a:r>
          </a:p>
        </p:txBody>
      </p:sp>
      <p:graphicFrame>
        <p:nvGraphicFramePr>
          <p:cNvPr id="7" name="Table 6"/>
          <p:cNvGraphicFramePr>
            <a:graphicFrameLocks noGrp="1"/>
          </p:cNvGraphicFramePr>
          <p:nvPr>
            <p:extLst>
              <p:ext uri="{D42A27DB-BD31-4B8C-83A1-F6EECF244321}">
                <p14:modId xmlns:p14="http://schemas.microsoft.com/office/powerpoint/2010/main" val="3453848700"/>
              </p:ext>
            </p:extLst>
          </p:nvPr>
        </p:nvGraphicFramePr>
        <p:xfrm>
          <a:off x="172381" y="1772923"/>
          <a:ext cx="3037072" cy="1341120"/>
        </p:xfrm>
        <a:graphic>
          <a:graphicData uri="http://schemas.openxmlformats.org/drawingml/2006/table">
            <a:tbl>
              <a:tblPr firstRow="1" bandRow="1">
                <a:tableStyleId>{5940675A-B579-460E-94D1-54222C63F5DA}</a:tableStyleId>
              </a:tblPr>
              <a:tblGrid>
                <a:gridCol w="1374244">
                  <a:extLst>
                    <a:ext uri="{9D8B030D-6E8A-4147-A177-3AD203B41FA5}">
                      <a16:colId xmlns:a16="http://schemas.microsoft.com/office/drawing/2014/main" val="20000"/>
                    </a:ext>
                  </a:extLst>
                </a:gridCol>
                <a:gridCol w="1662828">
                  <a:extLst>
                    <a:ext uri="{9D8B030D-6E8A-4147-A177-3AD203B41FA5}">
                      <a16:colId xmlns:a16="http://schemas.microsoft.com/office/drawing/2014/main" val="20001"/>
                    </a:ext>
                  </a:extLst>
                </a:gridCol>
              </a:tblGrid>
              <a:tr h="283857">
                <a:tc gridSpan="2">
                  <a:txBody>
                    <a:bodyPr/>
                    <a:lstStyle/>
                    <a:p>
                      <a:pPr algn="ctr"/>
                      <a:r>
                        <a:rPr lang="en-GB" sz="1600" dirty="0">
                          <a:latin typeface="Century Gothic" panose="020B0502020202020204" pitchFamily="34" charset="0"/>
                        </a:rPr>
                        <a:t>verb FAIRE [to do, make]</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283857">
                <a:tc>
                  <a:txBody>
                    <a:bodyPr/>
                    <a:lstStyle/>
                    <a:p>
                      <a:r>
                        <a:rPr lang="en-GB" sz="1600" dirty="0">
                          <a:latin typeface="Century Gothic" panose="020B0502020202020204" pitchFamily="34" charset="0"/>
                        </a:rPr>
                        <a:t>Je</a:t>
                      </a:r>
                      <a:r>
                        <a:rPr lang="en-GB" sz="1600" baseline="0" dirty="0">
                          <a:latin typeface="Century Gothic" panose="020B0502020202020204" pitchFamily="34" charset="0"/>
                        </a:rPr>
                        <a:t> </a:t>
                      </a:r>
                      <a:r>
                        <a:rPr lang="en-GB" sz="1600" baseline="0" dirty="0" err="1">
                          <a:latin typeface="Century Gothic" panose="020B0502020202020204" pitchFamily="34" charset="0"/>
                        </a:rPr>
                        <a:t>fais</a:t>
                      </a:r>
                      <a:endParaRPr lang="en-GB" sz="16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a:t>
                      </a:r>
                      <a:r>
                        <a:rPr lang="en-GB" sz="1600" baseline="0" dirty="0">
                          <a:latin typeface="Century Gothic" panose="020B0502020202020204" pitchFamily="34" charset="0"/>
                        </a:rPr>
                        <a:t> </a:t>
                      </a:r>
                      <a:r>
                        <a:rPr lang="en-GB" sz="1600" dirty="0">
                          <a:latin typeface="Century Gothic" panose="020B0502020202020204" pitchFamily="34" charset="0"/>
                        </a:rPr>
                        <a:t>do</a:t>
                      </a:r>
                    </a:p>
                  </a:txBody>
                  <a:tcPr/>
                </a:tc>
                <a:extLst>
                  <a:ext uri="{0D108BD9-81ED-4DB2-BD59-A6C34878D82A}">
                    <a16:rowId xmlns:a16="http://schemas.microsoft.com/office/drawing/2014/main" val="10001"/>
                  </a:ext>
                </a:extLst>
              </a:tr>
              <a:tr h="283857">
                <a:tc>
                  <a:txBody>
                    <a:bodyPr/>
                    <a:lstStyle/>
                    <a:p>
                      <a:r>
                        <a:rPr lang="en-GB" sz="1600" dirty="0" err="1">
                          <a:latin typeface="Century Gothic" panose="020B0502020202020204" pitchFamily="34" charset="0"/>
                        </a:rPr>
                        <a:t>Tu</a:t>
                      </a:r>
                      <a:r>
                        <a:rPr lang="en-GB" sz="1600" dirty="0">
                          <a:latin typeface="Century Gothic" panose="020B0502020202020204" pitchFamily="34" charset="0"/>
                        </a:rPr>
                        <a:t> </a:t>
                      </a:r>
                      <a:r>
                        <a:rPr lang="en-GB" sz="1600" dirty="0" err="1">
                          <a:latin typeface="Century Gothic" panose="020B0502020202020204" pitchFamily="34" charset="0"/>
                        </a:rPr>
                        <a:t>fais</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you do</a:t>
                      </a:r>
                    </a:p>
                  </a:txBody>
                  <a:tcPr/>
                </a:tc>
                <a:extLst>
                  <a:ext uri="{0D108BD9-81ED-4DB2-BD59-A6C34878D82A}">
                    <a16:rowId xmlns:a16="http://schemas.microsoft.com/office/drawing/2014/main" val="10002"/>
                  </a:ext>
                </a:extLst>
              </a:tr>
              <a:tr h="283857">
                <a:tc>
                  <a:txBody>
                    <a:bodyPr/>
                    <a:lstStyle/>
                    <a:p>
                      <a:r>
                        <a:rPr lang="en-GB" sz="1600" dirty="0">
                          <a:latin typeface="Century Gothic" panose="020B0502020202020204" pitchFamily="34" charset="0"/>
                        </a:rPr>
                        <a:t>Il / </a:t>
                      </a:r>
                      <a:r>
                        <a:rPr lang="en-GB" sz="1600" dirty="0" err="1">
                          <a:latin typeface="Century Gothic" panose="020B0502020202020204" pitchFamily="34" charset="0"/>
                        </a:rPr>
                        <a:t>elle</a:t>
                      </a:r>
                      <a:r>
                        <a:rPr lang="en-GB" sz="1600" dirty="0">
                          <a:latin typeface="Century Gothic" panose="020B0502020202020204" pitchFamily="34" charset="0"/>
                        </a:rPr>
                        <a:t> fait</a:t>
                      </a:r>
                    </a:p>
                  </a:txBody>
                  <a:tcPr/>
                </a:tc>
                <a:tc>
                  <a:txBody>
                    <a:bodyPr/>
                    <a:lstStyle/>
                    <a:p>
                      <a:r>
                        <a:rPr lang="en-GB" sz="1600" dirty="0">
                          <a:latin typeface="Century Gothic" panose="020B0502020202020204" pitchFamily="34" charset="0"/>
                        </a:rPr>
                        <a:t>he/she/it does</a:t>
                      </a:r>
                    </a:p>
                  </a:txBody>
                  <a:tcPr/>
                </a:tc>
                <a:extLst>
                  <a:ext uri="{0D108BD9-81ED-4DB2-BD59-A6C34878D82A}">
                    <a16:rowId xmlns:a16="http://schemas.microsoft.com/office/drawing/2014/main" val="10003"/>
                  </a:ext>
                </a:extLst>
              </a:tr>
            </a:tbl>
          </a:graphicData>
        </a:graphic>
      </p:graphicFrame>
      <p:sp>
        <p:nvSpPr>
          <p:cNvPr id="8" name="TextBox 7"/>
          <p:cNvSpPr txBox="1"/>
          <p:nvPr/>
        </p:nvSpPr>
        <p:spPr>
          <a:xfrm>
            <a:off x="3348261" y="1871295"/>
            <a:ext cx="3672408" cy="338554"/>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Je </a:t>
            </a:r>
            <a:r>
              <a:rPr lang="en-GB" sz="1600" dirty="0" err="1">
                <a:solidFill>
                  <a:srgbClr val="000000"/>
                </a:solidFill>
                <a:latin typeface="Century Gothic" panose="020B0502020202020204" pitchFamily="34" charset="0"/>
              </a:rPr>
              <a:t>fais</a:t>
            </a:r>
            <a:r>
              <a:rPr lang="en-GB" sz="1600" dirty="0">
                <a:solidFill>
                  <a:srgbClr val="000000"/>
                </a:solidFill>
                <a:latin typeface="Century Gothic" panose="020B0502020202020204" pitchFamily="34" charset="0"/>
              </a:rPr>
              <a:t> la cuisine. </a:t>
            </a:r>
            <a:r>
              <a:rPr lang="en-GB" sz="1600" i="1" dirty="0">
                <a:solidFill>
                  <a:srgbClr val="000000"/>
                </a:solidFill>
                <a:latin typeface="Century Gothic" panose="020B0502020202020204" pitchFamily="34" charset="0"/>
              </a:rPr>
              <a:t>I do the cooking.</a:t>
            </a:r>
          </a:p>
        </p:txBody>
      </p:sp>
      <p:sp>
        <p:nvSpPr>
          <p:cNvPr id="9" name="TextBox 8"/>
          <p:cNvSpPr txBox="1"/>
          <p:nvPr/>
        </p:nvSpPr>
        <p:spPr>
          <a:xfrm>
            <a:off x="3394023" y="2196563"/>
            <a:ext cx="3883502" cy="338554"/>
          </a:xfrm>
          <a:prstGeom prst="rect">
            <a:avLst/>
          </a:prstGeom>
          <a:noFill/>
        </p:spPr>
        <p:txBody>
          <a:bodyPr wrap="square" rtlCol="0">
            <a:spAutoFit/>
          </a:bodyPr>
          <a:lstStyle/>
          <a:p>
            <a:r>
              <a:rPr lang="en-GB" sz="1600" dirty="0" err="1">
                <a:solidFill>
                  <a:srgbClr val="000000"/>
                </a:solidFill>
                <a:latin typeface="Century Gothic" panose="020B0502020202020204" pitchFamily="34" charset="0"/>
              </a:rPr>
              <a:t>Tu</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fais</a:t>
            </a:r>
            <a:r>
              <a:rPr lang="en-GB" sz="1600" dirty="0">
                <a:solidFill>
                  <a:srgbClr val="000000"/>
                </a:solidFill>
                <a:latin typeface="Century Gothic" panose="020B0502020202020204" pitchFamily="34" charset="0"/>
              </a:rPr>
              <a:t> le lit.  </a:t>
            </a:r>
            <a:r>
              <a:rPr lang="en-GB" sz="1600" i="1" dirty="0">
                <a:solidFill>
                  <a:srgbClr val="000000"/>
                </a:solidFill>
                <a:latin typeface="Century Gothic" panose="020B0502020202020204" pitchFamily="34" charset="0"/>
              </a:rPr>
              <a:t>You make the bed.</a:t>
            </a:r>
          </a:p>
        </p:txBody>
      </p:sp>
      <p:sp>
        <p:nvSpPr>
          <p:cNvPr id="10" name="TextBox 9"/>
          <p:cNvSpPr txBox="1"/>
          <p:nvPr/>
        </p:nvSpPr>
        <p:spPr>
          <a:xfrm>
            <a:off x="3394023" y="2553923"/>
            <a:ext cx="3739486" cy="584775"/>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Il fait le ménage.  </a:t>
            </a:r>
            <a:br>
              <a:rPr lang="en-GB" sz="1600"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H</a:t>
            </a:r>
            <a:r>
              <a:rPr lang="en-GB" sz="1600" i="1" dirty="0">
                <a:solidFill>
                  <a:srgbClr val="000000"/>
                </a:solidFill>
                <a:latin typeface="Century Gothic" panose="020B0502020202020204" pitchFamily="34" charset="0"/>
              </a:rPr>
              <a:t>e does the housework.</a:t>
            </a:r>
          </a:p>
        </p:txBody>
      </p:sp>
      <p:sp>
        <p:nvSpPr>
          <p:cNvPr id="4" name="Title 3">
            <a:extLst>
              <a:ext uri="{FF2B5EF4-FFF2-40B4-BE49-F238E27FC236}">
                <a16:creationId xmlns:a16="http://schemas.microsoft.com/office/drawing/2014/main" id="{9DA4F609-3A80-C349-9C22-239DAD36F009}"/>
              </a:ext>
            </a:extLst>
          </p:cNvPr>
          <p:cNvSpPr>
            <a:spLocks noGrp="1"/>
          </p:cNvSpPr>
          <p:nvPr>
            <p:ph type="title"/>
          </p:nvPr>
        </p:nvSpPr>
        <p:spPr>
          <a:xfrm>
            <a:off x="172381" y="155594"/>
            <a:ext cx="2016224" cy="452158"/>
          </a:xfrm>
        </p:spPr>
        <p:txBody>
          <a:bodyPr/>
          <a:lstStyle/>
          <a:p>
            <a:r>
              <a:rPr lang="en-GB" sz="2000" b="1" dirty="0">
                <a:solidFill>
                  <a:srgbClr val="FFFFFF"/>
                </a:solidFill>
                <a:latin typeface="Century Gothic" panose="020B0502020202020204" pitchFamily="34" charset="0"/>
              </a:rPr>
              <a:t>T1.2 </a:t>
            </a:r>
            <a:r>
              <a:rPr lang="en-GB" sz="2000" b="1" dirty="0" err="1">
                <a:solidFill>
                  <a:srgbClr val="FFFFFF"/>
                </a:solidFill>
                <a:latin typeface="Century Gothic" panose="020B0502020202020204" pitchFamily="34" charset="0"/>
              </a:rPr>
              <a:t>Semaine</a:t>
            </a:r>
            <a:r>
              <a:rPr lang="en-GB" sz="2000" b="1" dirty="0">
                <a:solidFill>
                  <a:srgbClr val="FFFFFF"/>
                </a:solidFill>
                <a:latin typeface="Century Gothic" panose="020B0502020202020204" pitchFamily="34" charset="0"/>
              </a:rPr>
              <a:t> 2</a:t>
            </a:r>
            <a:endParaRPr lang="en-US" sz="2000" dirty="0"/>
          </a:p>
        </p:txBody>
      </p:sp>
      <p:sp>
        <p:nvSpPr>
          <p:cNvPr id="21" name="TextBox 20"/>
          <p:cNvSpPr txBox="1"/>
          <p:nvPr/>
        </p:nvSpPr>
        <p:spPr>
          <a:xfrm>
            <a:off x="152976" y="3670715"/>
            <a:ext cx="6612305" cy="338554"/>
          </a:xfrm>
          <a:prstGeom prst="rect">
            <a:avLst/>
          </a:prstGeom>
          <a:noFill/>
        </p:spPr>
        <p:txBody>
          <a:bodyPr wrap="square" rtlCol="0">
            <a:spAutoFit/>
          </a:bodyPr>
          <a:lstStyle/>
          <a:p>
            <a:pPr fontAlgn="auto">
              <a:spcBef>
                <a:spcPts val="0"/>
              </a:spcBef>
              <a:spcAft>
                <a:spcPts val="0"/>
              </a:spcAft>
              <a:defRPr/>
            </a:pPr>
            <a:r>
              <a:rPr lang="en-GB" sz="1600" dirty="0">
                <a:solidFill>
                  <a:srgbClr val="000000"/>
                </a:solidFill>
                <a:latin typeface="Century Gothic" panose="020B0502020202020204" pitchFamily="34" charset="0"/>
              </a:rPr>
              <a:t>However, </a:t>
            </a:r>
            <a:r>
              <a:rPr lang="en-GB" sz="1600" b="1" dirty="0">
                <a:solidFill>
                  <a:srgbClr val="000000"/>
                </a:solidFill>
                <a:latin typeface="Century Gothic" panose="020B0502020202020204" pitchFamily="34" charset="0"/>
              </a:rPr>
              <a:t>faire </a:t>
            </a:r>
            <a:r>
              <a:rPr lang="en-GB" sz="1600" dirty="0">
                <a:solidFill>
                  <a:srgbClr val="000000"/>
                </a:solidFill>
                <a:latin typeface="Century Gothic" panose="020B0502020202020204" pitchFamily="34" charset="0"/>
              </a:rPr>
              <a:t>is used with many other meanings in French:</a:t>
            </a:r>
          </a:p>
        </p:txBody>
      </p:sp>
      <p:sp>
        <p:nvSpPr>
          <p:cNvPr id="24" name="TextBox 23"/>
          <p:cNvSpPr txBox="1"/>
          <p:nvPr/>
        </p:nvSpPr>
        <p:spPr>
          <a:xfrm>
            <a:off x="99392" y="984446"/>
            <a:ext cx="6858000" cy="584775"/>
          </a:xfrm>
          <a:prstGeom prst="rect">
            <a:avLst/>
          </a:prstGeom>
          <a:noFill/>
        </p:spPr>
        <p:txBody>
          <a:bodyPr wrap="square" rtlCol="0">
            <a:spAutoFit/>
          </a:bodyPr>
          <a:lstStyle/>
          <a:p>
            <a:pPr fontAlgn="auto">
              <a:spcBef>
                <a:spcPts val="0"/>
              </a:spcBef>
              <a:spcAft>
                <a:spcPts val="0"/>
              </a:spcAft>
              <a:defRPr/>
            </a:pPr>
            <a:r>
              <a:rPr lang="en-GB" sz="1600" dirty="0">
                <a:solidFill>
                  <a:srgbClr val="000000"/>
                </a:solidFill>
                <a:latin typeface="Century Gothic" panose="020B0502020202020204" pitchFamily="34" charset="0"/>
              </a:rPr>
              <a:t>Reminder: </a:t>
            </a:r>
            <a:r>
              <a:rPr lang="en-GB" sz="1600" dirty="0" err="1">
                <a:solidFill>
                  <a:srgbClr val="000000"/>
                </a:solidFill>
                <a:latin typeface="Century Gothic" panose="020B0502020202020204" pitchFamily="34" charset="0"/>
              </a:rPr>
              <a:t>i</a:t>
            </a:r>
            <a:r>
              <a:rPr lang="en-GB" sz="1600" dirty="0">
                <a:solidFill>
                  <a:srgbClr val="000000"/>
                </a:solidFill>
                <a:latin typeface="Century Gothic" panose="020B0502020202020204" pitchFamily="34" charset="0"/>
              </a:rPr>
              <a:t>n French we use the verb </a:t>
            </a:r>
            <a:r>
              <a:rPr lang="en-GB" sz="1600" b="1" dirty="0">
                <a:solidFill>
                  <a:srgbClr val="000000"/>
                </a:solidFill>
                <a:latin typeface="Century Gothic" panose="020B0502020202020204" pitchFamily="34" charset="0"/>
              </a:rPr>
              <a:t>faire </a:t>
            </a:r>
            <a:r>
              <a:rPr lang="en-GB" sz="1600" dirty="0">
                <a:solidFill>
                  <a:srgbClr val="000000"/>
                </a:solidFill>
                <a:latin typeface="Century Gothic" panose="020B0502020202020204" pitchFamily="34" charset="0"/>
              </a:rPr>
              <a:t>to say </a:t>
            </a:r>
            <a:r>
              <a:rPr lang="en-GB" sz="1600" i="1" dirty="0">
                <a:solidFill>
                  <a:srgbClr val="000000"/>
                </a:solidFill>
                <a:latin typeface="Century Gothic" panose="020B0502020202020204" pitchFamily="34" charset="0"/>
              </a:rPr>
              <a:t>to do </a:t>
            </a:r>
            <a:r>
              <a:rPr lang="en-GB" sz="1600" dirty="0">
                <a:solidFill>
                  <a:srgbClr val="000000"/>
                </a:solidFill>
                <a:latin typeface="Century Gothic" panose="020B0502020202020204" pitchFamily="34" charset="0"/>
              </a:rPr>
              <a:t>and </a:t>
            </a:r>
            <a:r>
              <a:rPr lang="en-GB" sz="1600" i="1" dirty="0">
                <a:solidFill>
                  <a:srgbClr val="000000"/>
                </a:solidFill>
                <a:latin typeface="Century Gothic" panose="020B0502020202020204" pitchFamily="34" charset="0"/>
              </a:rPr>
              <a:t>to make</a:t>
            </a:r>
            <a:r>
              <a:rPr lang="en-GB" sz="1600" dirty="0">
                <a:solidFill>
                  <a:srgbClr val="000000"/>
                </a:solidFill>
                <a:latin typeface="Century Gothic" panose="020B0502020202020204" pitchFamily="34" charset="0"/>
              </a:rPr>
              <a:t>. </a:t>
            </a:r>
          </a:p>
        </p:txBody>
      </p:sp>
      <p:sp>
        <p:nvSpPr>
          <p:cNvPr id="26" name="TextBox 25"/>
          <p:cNvSpPr txBox="1"/>
          <p:nvPr/>
        </p:nvSpPr>
        <p:spPr>
          <a:xfrm>
            <a:off x="126837" y="4400851"/>
            <a:ext cx="3221424" cy="338554"/>
          </a:xfrm>
          <a:prstGeom prst="rect">
            <a:avLst/>
          </a:prstGeom>
          <a:solidFill>
            <a:schemeClr val="bg1"/>
          </a:solidFill>
        </p:spPr>
        <p:txBody>
          <a:bodyPr wrap="square" rtlCol="0">
            <a:spAutoFit/>
          </a:bodyPr>
          <a:lstStyle/>
          <a:p>
            <a:r>
              <a:rPr lang="en-GB" sz="1600" b="1" dirty="0">
                <a:solidFill>
                  <a:srgbClr val="000000"/>
                </a:solidFill>
                <a:latin typeface="Century Gothic" panose="020B0502020202020204" pitchFamily="34" charset="0"/>
              </a:rPr>
              <a:t>faire un voyage</a:t>
            </a:r>
          </a:p>
        </p:txBody>
      </p:sp>
      <p:sp>
        <p:nvSpPr>
          <p:cNvPr id="27" name="TextBox 26"/>
          <p:cNvSpPr txBox="1"/>
          <p:nvPr/>
        </p:nvSpPr>
        <p:spPr>
          <a:xfrm>
            <a:off x="3223853" y="4390920"/>
            <a:ext cx="3259612" cy="338554"/>
          </a:xfrm>
          <a:prstGeom prst="rect">
            <a:avLst/>
          </a:prstGeom>
          <a:solidFill>
            <a:schemeClr val="bg1"/>
          </a:solidFill>
        </p:spPr>
        <p:txBody>
          <a:bodyPr wrap="square" rtlCol="0">
            <a:spAutoFit/>
          </a:bodyPr>
          <a:lstStyle/>
          <a:p>
            <a:r>
              <a:rPr lang="en-GB" sz="1600" dirty="0">
                <a:solidFill>
                  <a:srgbClr val="000000"/>
                </a:solidFill>
                <a:latin typeface="Century Gothic" panose="020B0502020202020204" pitchFamily="34" charset="0"/>
              </a:rPr>
              <a:t>to go on a journey</a:t>
            </a:r>
          </a:p>
        </p:txBody>
      </p:sp>
      <p:sp>
        <p:nvSpPr>
          <p:cNvPr id="28" name="TextBox 27"/>
          <p:cNvSpPr txBox="1"/>
          <p:nvPr/>
        </p:nvSpPr>
        <p:spPr>
          <a:xfrm>
            <a:off x="126837" y="5098038"/>
            <a:ext cx="3816424" cy="338554"/>
          </a:xfrm>
          <a:prstGeom prst="rect">
            <a:avLst/>
          </a:prstGeom>
          <a:solidFill>
            <a:schemeClr val="bg1"/>
          </a:solidFill>
        </p:spPr>
        <p:txBody>
          <a:bodyPr wrap="square" rtlCol="0">
            <a:spAutoFit/>
          </a:bodyPr>
          <a:lstStyle/>
          <a:p>
            <a:r>
              <a:rPr lang="en-GB" sz="1600" b="1" dirty="0">
                <a:solidFill>
                  <a:srgbClr val="000000"/>
                </a:solidFill>
                <a:latin typeface="Century Gothic" panose="020B0502020202020204" pitchFamily="34" charset="0"/>
              </a:rPr>
              <a:t>faire </a:t>
            </a:r>
            <a:r>
              <a:rPr lang="en-GB" sz="1600" b="1" dirty="0" err="1">
                <a:solidFill>
                  <a:srgbClr val="000000"/>
                </a:solidFill>
                <a:latin typeface="Century Gothic" panose="020B0502020202020204" pitchFamily="34" charset="0"/>
              </a:rPr>
              <a:t>une</a:t>
            </a:r>
            <a:r>
              <a:rPr lang="en-GB" sz="1600" b="1" dirty="0">
                <a:solidFill>
                  <a:srgbClr val="000000"/>
                </a:solidFill>
                <a:latin typeface="Century Gothic" panose="020B0502020202020204" pitchFamily="34" charset="0"/>
              </a:rPr>
              <a:t> promenade</a:t>
            </a:r>
          </a:p>
        </p:txBody>
      </p:sp>
      <p:sp>
        <p:nvSpPr>
          <p:cNvPr id="29" name="TextBox 28"/>
          <p:cNvSpPr txBox="1"/>
          <p:nvPr/>
        </p:nvSpPr>
        <p:spPr>
          <a:xfrm>
            <a:off x="138398" y="5704961"/>
            <a:ext cx="3793302" cy="338554"/>
          </a:xfrm>
          <a:prstGeom prst="rect">
            <a:avLst/>
          </a:prstGeom>
          <a:solidFill>
            <a:schemeClr val="bg1"/>
          </a:solidFill>
        </p:spPr>
        <p:txBody>
          <a:bodyPr wrap="square" rtlCol="0">
            <a:spAutoFit/>
          </a:bodyPr>
          <a:lstStyle/>
          <a:p>
            <a:r>
              <a:rPr lang="en-GB" sz="1600" b="1" dirty="0">
                <a:solidFill>
                  <a:srgbClr val="000000"/>
                </a:solidFill>
                <a:latin typeface="Century Gothic" panose="020B0502020202020204" pitchFamily="34" charset="0"/>
              </a:rPr>
              <a:t>faire </a:t>
            </a:r>
            <a:r>
              <a:rPr lang="en-GB" sz="1600" b="1" dirty="0" err="1">
                <a:solidFill>
                  <a:srgbClr val="000000"/>
                </a:solidFill>
                <a:latin typeface="Century Gothic" panose="020B0502020202020204" pitchFamily="34" charset="0"/>
              </a:rPr>
              <a:t>une</a:t>
            </a:r>
            <a:r>
              <a:rPr lang="en-GB" sz="1600" b="1"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visite</a:t>
            </a:r>
            <a:r>
              <a:rPr lang="en-GB" sz="1600" b="1" dirty="0">
                <a:solidFill>
                  <a:srgbClr val="000000"/>
                </a:solidFill>
                <a:latin typeface="Century Gothic" panose="020B0502020202020204" pitchFamily="34" charset="0"/>
              </a:rPr>
              <a:t> de</a:t>
            </a:r>
          </a:p>
        </p:txBody>
      </p:sp>
      <p:sp>
        <p:nvSpPr>
          <p:cNvPr id="30" name="TextBox 29"/>
          <p:cNvSpPr txBox="1"/>
          <p:nvPr/>
        </p:nvSpPr>
        <p:spPr>
          <a:xfrm>
            <a:off x="151517" y="6378567"/>
            <a:ext cx="2937346" cy="338554"/>
          </a:xfrm>
          <a:prstGeom prst="rect">
            <a:avLst/>
          </a:prstGeom>
          <a:solidFill>
            <a:schemeClr val="bg1"/>
          </a:solidFill>
        </p:spPr>
        <p:txBody>
          <a:bodyPr wrap="square" rtlCol="0">
            <a:spAutoFit/>
          </a:bodyPr>
          <a:lstStyle/>
          <a:p>
            <a:r>
              <a:rPr lang="en-GB" sz="1600" b="1" dirty="0">
                <a:solidFill>
                  <a:srgbClr val="000000"/>
                </a:solidFill>
                <a:latin typeface="Century Gothic" panose="020B0502020202020204" pitchFamily="34" charset="0"/>
              </a:rPr>
              <a:t>faire les </a:t>
            </a:r>
            <a:r>
              <a:rPr lang="en-GB" sz="1600" b="1" dirty="0" err="1">
                <a:solidFill>
                  <a:srgbClr val="000000"/>
                </a:solidFill>
                <a:latin typeface="Century Gothic" panose="020B0502020202020204" pitchFamily="34" charset="0"/>
              </a:rPr>
              <a:t>magasins</a:t>
            </a:r>
            <a:endParaRPr lang="en-GB" sz="1600" b="1" dirty="0">
              <a:solidFill>
                <a:srgbClr val="000000"/>
              </a:solidFill>
              <a:latin typeface="Century Gothic" panose="020B0502020202020204" pitchFamily="34" charset="0"/>
            </a:endParaRPr>
          </a:p>
        </p:txBody>
      </p:sp>
      <p:sp>
        <p:nvSpPr>
          <p:cNvPr id="31" name="TextBox 30"/>
          <p:cNvSpPr txBox="1"/>
          <p:nvPr/>
        </p:nvSpPr>
        <p:spPr>
          <a:xfrm>
            <a:off x="140856" y="7119763"/>
            <a:ext cx="3295452" cy="338554"/>
          </a:xfrm>
          <a:prstGeom prst="rect">
            <a:avLst/>
          </a:prstGeom>
          <a:solidFill>
            <a:schemeClr val="bg1"/>
          </a:solidFill>
        </p:spPr>
        <p:txBody>
          <a:bodyPr wrap="square" rtlCol="0">
            <a:spAutoFit/>
          </a:bodyPr>
          <a:lstStyle/>
          <a:p>
            <a:r>
              <a:rPr lang="en-GB" sz="1600" b="1" dirty="0">
                <a:solidFill>
                  <a:srgbClr val="000000"/>
                </a:solidFill>
                <a:latin typeface="Century Gothic" panose="020B0502020202020204" pitchFamily="34" charset="0"/>
              </a:rPr>
              <a:t>faire beau</a:t>
            </a:r>
          </a:p>
        </p:txBody>
      </p:sp>
      <p:sp>
        <p:nvSpPr>
          <p:cNvPr id="32" name="TextBox 31"/>
          <p:cNvSpPr txBox="1"/>
          <p:nvPr/>
        </p:nvSpPr>
        <p:spPr>
          <a:xfrm>
            <a:off x="115016" y="7796871"/>
            <a:ext cx="4207435" cy="338554"/>
          </a:xfrm>
          <a:prstGeom prst="rect">
            <a:avLst/>
          </a:prstGeom>
          <a:solidFill>
            <a:schemeClr val="bg1"/>
          </a:solidFill>
        </p:spPr>
        <p:txBody>
          <a:bodyPr wrap="square" rtlCol="0">
            <a:spAutoFit/>
          </a:bodyPr>
          <a:lstStyle/>
          <a:p>
            <a:r>
              <a:rPr lang="en-GB" sz="1600" b="1" dirty="0">
                <a:solidFill>
                  <a:srgbClr val="000000"/>
                </a:solidFill>
                <a:latin typeface="Century Gothic" panose="020B0502020202020204" pitchFamily="34" charset="0"/>
              </a:rPr>
              <a:t>faire </a:t>
            </a:r>
            <a:r>
              <a:rPr lang="en-GB" sz="1600" b="1" dirty="0" err="1">
                <a:solidFill>
                  <a:srgbClr val="000000"/>
                </a:solidFill>
                <a:latin typeface="Century Gothic" panose="020B0502020202020204" pitchFamily="34" charset="0"/>
              </a:rPr>
              <a:t>mauvais</a:t>
            </a:r>
            <a:endParaRPr lang="en-GB" sz="1600" b="1" dirty="0">
              <a:solidFill>
                <a:srgbClr val="000000"/>
              </a:solidFill>
              <a:latin typeface="Century Gothic" panose="020B0502020202020204" pitchFamily="34" charset="0"/>
            </a:endParaRPr>
          </a:p>
        </p:txBody>
      </p:sp>
      <p:sp>
        <p:nvSpPr>
          <p:cNvPr id="33" name="TextBox 32"/>
          <p:cNvSpPr txBox="1"/>
          <p:nvPr/>
        </p:nvSpPr>
        <p:spPr>
          <a:xfrm>
            <a:off x="3210402" y="5046676"/>
            <a:ext cx="3677727" cy="338554"/>
          </a:xfrm>
          <a:prstGeom prst="rect">
            <a:avLst/>
          </a:prstGeom>
          <a:solidFill>
            <a:schemeClr val="bg1"/>
          </a:solidFill>
        </p:spPr>
        <p:txBody>
          <a:bodyPr wrap="square" rtlCol="0">
            <a:spAutoFit/>
          </a:bodyPr>
          <a:lstStyle/>
          <a:p>
            <a:r>
              <a:rPr lang="en-GB" sz="1600" dirty="0">
                <a:solidFill>
                  <a:srgbClr val="000000"/>
                </a:solidFill>
                <a:latin typeface="Century Gothic" panose="020B0502020202020204" pitchFamily="34" charset="0"/>
              </a:rPr>
              <a:t>to go for a walk/ride</a:t>
            </a:r>
          </a:p>
        </p:txBody>
      </p:sp>
      <p:sp>
        <p:nvSpPr>
          <p:cNvPr id="34" name="TextBox 33"/>
          <p:cNvSpPr txBox="1"/>
          <p:nvPr/>
        </p:nvSpPr>
        <p:spPr>
          <a:xfrm>
            <a:off x="3230369" y="5735254"/>
            <a:ext cx="3397112" cy="338554"/>
          </a:xfrm>
          <a:prstGeom prst="rect">
            <a:avLst/>
          </a:prstGeom>
          <a:solidFill>
            <a:schemeClr val="bg1"/>
          </a:solidFill>
        </p:spPr>
        <p:txBody>
          <a:bodyPr wrap="square" rtlCol="0">
            <a:spAutoFit/>
          </a:bodyPr>
          <a:lstStyle/>
          <a:p>
            <a:r>
              <a:rPr lang="en-GB" sz="1600" dirty="0">
                <a:solidFill>
                  <a:srgbClr val="000000"/>
                </a:solidFill>
                <a:latin typeface="Century Gothic" panose="020B0502020202020204" pitchFamily="34" charset="0"/>
              </a:rPr>
              <a:t>to go on a tour of</a:t>
            </a:r>
          </a:p>
        </p:txBody>
      </p:sp>
      <p:sp>
        <p:nvSpPr>
          <p:cNvPr id="35" name="TextBox 34"/>
          <p:cNvSpPr txBox="1"/>
          <p:nvPr/>
        </p:nvSpPr>
        <p:spPr>
          <a:xfrm>
            <a:off x="3204622" y="6393539"/>
            <a:ext cx="3062819" cy="338554"/>
          </a:xfrm>
          <a:prstGeom prst="rect">
            <a:avLst/>
          </a:prstGeom>
          <a:solidFill>
            <a:schemeClr val="bg1"/>
          </a:solidFill>
        </p:spPr>
        <p:txBody>
          <a:bodyPr wrap="square" rtlCol="0">
            <a:spAutoFit/>
          </a:bodyPr>
          <a:lstStyle/>
          <a:p>
            <a:r>
              <a:rPr lang="en-GB" sz="1600" dirty="0">
                <a:solidFill>
                  <a:srgbClr val="000000"/>
                </a:solidFill>
                <a:latin typeface="Century Gothic" panose="020B0502020202020204" pitchFamily="34" charset="0"/>
              </a:rPr>
              <a:t>to do the shopping</a:t>
            </a:r>
          </a:p>
        </p:txBody>
      </p:sp>
      <p:sp>
        <p:nvSpPr>
          <p:cNvPr id="36" name="TextBox 35"/>
          <p:cNvSpPr txBox="1"/>
          <p:nvPr/>
        </p:nvSpPr>
        <p:spPr>
          <a:xfrm>
            <a:off x="3210617" y="7133049"/>
            <a:ext cx="3554664" cy="338554"/>
          </a:xfrm>
          <a:prstGeom prst="rect">
            <a:avLst/>
          </a:prstGeom>
          <a:solidFill>
            <a:schemeClr val="bg1"/>
          </a:solidFill>
        </p:spPr>
        <p:txBody>
          <a:bodyPr wrap="square" rtlCol="0">
            <a:spAutoFit/>
          </a:bodyPr>
          <a:lstStyle/>
          <a:p>
            <a:r>
              <a:rPr lang="en-GB" sz="1600" dirty="0">
                <a:solidFill>
                  <a:srgbClr val="000000"/>
                </a:solidFill>
                <a:latin typeface="Century Gothic" panose="020B0502020202020204" pitchFamily="34" charset="0"/>
              </a:rPr>
              <a:t>to be nice weather</a:t>
            </a:r>
          </a:p>
        </p:txBody>
      </p:sp>
      <p:sp>
        <p:nvSpPr>
          <p:cNvPr id="37" name="TextBox 36"/>
          <p:cNvSpPr txBox="1"/>
          <p:nvPr/>
        </p:nvSpPr>
        <p:spPr>
          <a:xfrm>
            <a:off x="3245550" y="7788080"/>
            <a:ext cx="3381932" cy="338554"/>
          </a:xfrm>
          <a:prstGeom prst="rect">
            <a:avLst/>
          </a:prstGeom>
          <a:solidFill>
            <a:schemeClr val="bg1"/>
          </a:solidFill>
        </p:spPr>
        <p:txBody>
          <a:bodyPr wrap="square" rtlCol="0">
            <a:spAutoFit/>
          </a:bodyPr>
          <a:lstStyle/>
          <a:p>
            <a:r>
              <a:rPr lang="en-GB" sz="1600" dirty="0">
                <a:solidFill>
                  <a:srgbClr val="000000"/>
                </a:solidFill>
                <a:latin typeface="Century Gothic" panose="020B0502020202020204" pitchFamily="34" charset="0"/>
              </a:rPr>
              <a:t>to be bad weather</a:t>
            </a:r>
          </a:p>
        </p:txBody>
      </p:sp>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1417" y="7010013"/>
            <a:ext cx="631382" cy="599376"/>
          </a:xfrm>
          <a:prstGeom prst="rect">
            <a:avLst/>
          </a:prstGeom>
        </p:spPr>
      </p:pic>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1566" y="4790313"/>
            <a:ext cx="441516" cy="601792"/>
          </a:xfrm>
          <a:prstGeom prst="rect">
            <a:avLst/>
          </a:prstGeom>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0653" y="4053846"/>
            <a:ext cx="811115" cy="636728"/>
          </a:xfrm>
          <a:prstGeom prst="rect">
            <a:avLst/>
          </a:prstGeom>
        </p:spPr>
      </p:pic>
      <p:sp>
        <p:nvSpPr>
          <p:cNvPr id="41"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19</a:t>
            </a:r>
          </a:p>
        </p:txBody>
      </p:sp>
      <p:pic>
        <p:nvPicPr>
          <p:cNvPr id="42" name="Picture 41"/>
          <p:cNvPicPr>
            <a:picLocks noChangeAspect="1"/>
          </p:cNvPicPr>
          <p:nvPr/>
        </p:nvPicPr>
        <p:blipFill>
          <a:blip r:embed="rId5"/>
          <a:stretch>
            <a:fillRect/>
          </a:stretch>
        </p:blipFill>
        <p:spPr>
          <a:xfrm>
            <a:off x="5663766" y="6216985"/>
            <a:ext cx="610030" cy="607355"/>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3766" y="5407686"/>
            <a:ext cx="537116" cy="728418"/>
          </a:xfrm>
          <a:prstGeom prst="rect">
            <a:avLst/>
          </a:prstGeom>
        </p:spPr>
      </p:pic>
      <p:pic>
        <p:nvPicPr>
          <p:cNvPr id="44" name="Picture 43"/>
          <p:cNvPicPr>
            <a:picLocks noChangeAspect="1"/>
          </p:cNvPicPr>
          <p:nvPr/>
        </p:nvPicPr>
        <p:blipFill>
          <a:blip r:embed="rId7"/>
          <a:stretch>
            <a:fillRect/>
          </a:stretch>
        </p:blipFill>
        <p:spPr>
          <a:xfrm>
            <a:off x="5602641" y="7778016"/>
            <a:ext cx="708934" cy="536764"/>
          </a:xfrm>
          <a:prstGeom prst="rect">
            <a:avLst/>
          </a:prstGeom>
        </p:spPr>
      </p:pic>
    </p:spTree>
    <p:extLst>
      <p:ext uri="{BB962C8B-B14F-4D97-AF65-F5344CB8AC3E}">
        <p14:creationId xmlns:p14="http://schemas.microsoft.com/office/powerpoint/2010/main" val="1125117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306342" y="5891033"/>
            <a:ext cx="6495291" cy="2800767"/>
          </a:xfrm>
          <a:prstGeom prst="rect">
            <a:avLst/>
          </a:prstGeom>
        </p:spPr>
        <p:txBody>
          <a:bodyPr wrap="square">
            <a:spAutoFit/>
          </a:bodyPr>
          <a:lstStyle/>
          <a:p>
            <a:pPr fontAlgn="auto">
              <a:spcBef>
                <a:spcPts val="0"/>
              </a:spcBef>
              <a:spcAft>
                <a:spcPts val="0"/>
              </a:spcAft>
              <a:defRPr/>
            </a:pPr>
            <a:r>
              <a:rPr lang="en-GB" sz="1600" dirty="0">
                <a:solidFill>
                  <a:srgbClr val="000000"/>
                </a:solidFill>
                <a:latin typeface="Century Gothic" panose="020B0502020202020204" pitchFamily="34" charset="0"/>
              </a:rPr>
              <a:t>Vocabulary learning involves knowing different aspects of a word.</a:t>
            </a:r>
            <a:br>
              <a:rPr lang="en-GB" sz="1600" dirty="0">
                <a:solidFill>
                  <a:srgbClr val="000000"/>
                </a:solidFill>
                <a:latin typeface="Century Gothic" panose="020B0502020202020204" pitchFamily="34" charset="0"/>
              </a:rPr>
            </a:br>
            <a:br>
              <a:rPr lang="en-GB" sz="1600"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Use this checklist:</a:t>
            </a:r>
            <a:br>
              <a:rPr lang="en-GB" sz="1600" dirty="0">
                <a:solidFill>
                  <a:srgbClr val="000000"/>
                </a:solidFill>
                <a:latin typeface="Century Gothic" panose="020B0502020202020204" pitchFamily="34" charset="0"/>
              </a:rPr>
            </a:br>
            <a:endParaRPr lang="en-GB" sz="1600" dirty="0">
              <a:solidFill>
                <a:srgbClr val="000000"/>
              </a:solidFill>
              <a:latin typeface="Century Gothic" panose="020B0502020202020204" pitchFamily="34" charset="0"/>
            </a:endParaRPr>
          </a:p>
          <a:p>
            <a:r>
              <a:rPr lang="en-GB" sz="1600" dirty="0">
                <a:solidFill>
                  <a:srgbClr val="000000"/>
                </a:solidFill>
                <a:latin typeface="Century Gothic" panose="020B0502020202020204" pitchFamily="34" charset="0"/>
              </a:rPr>
              <a:t>1. I have seen this word before.</a:t>
            </a:r>
          </a:p>
          <a:p>
            <a:r>
              <a:rPr lang="en-GB" sz="1600" dirty="0">
                <a:solidFill>
                  <a:srgbClr val="000000"/>
                </a:solidFill>
                <a:latin typeface="Century Gothic" panose="020B0502020202020204" pitchFamily="34" charset="0"/>
              </a:rPr>
              <a:t>2. I know what the word means.</a:t>
            </a:r>
          </a:p>
          <a:p>
            <a:r>
              <a:rPr lang="en-GB" sz="1600" dirty="0">
                <a:solidFill>
                  <a:srgbClr val="000000"/>
                </a:solidFill>
                <a:latin typeface="Century Gothic" panose="020B0502020202020204" pitchFamily="34" charset="0"/>
              </a:rPr>
              <a:t>3. I can read the word aloud.</a:t>
            </a:r>
          </a:p>
          <a:p>
            <a:r>
              <a:rPr lang="en-GB" sz="1600" dirty="0">
                <a:solidFill>
                  <a:srgbClr val="000000"/>
                </a:solidFill>
                <a:latin typeface="Century Gothic" panose="020B0502020202020204" pitchFamily="34" charset="0"/>
              </a:rPr>
              <a:t>4. I can spell the word correctly.</a:t>
            </a:r>
          </a:p>
          <a:p>
            <a:r>
              <a:rPr lang="en-GB" sz="1600" dirty="0">
                <a:solidFill>
                  <a:srgbClr val="000000"/>
                </a:solidFill>
                <a:latin typeface="Century Gothic" panose="020B0502020202020204" pitchFamily="34" charset="0"/>
              </a:rPr>
              <a:t>5. I can use the word in a sentence.</a:t>
            </a:r>
            <a:br>
              <a:rPr lang="en-GB" sz="1600"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6. For nouns, I know the gender and the correct word for ‘the’.</a:t>
            </a:r>
          </a:p>
        </p:txBody>
      </p:sp>
      <p:sp>
        <p:nvSpPr>
          <p:cNvPr id="3" name="Rectangle 2">
            <a:extLst>
              <a:ext uri="{FF2B5EF4-FFF2-40B4-BE49-F238E27FC236}">
                <a16:creationId xmlns:a16="http://schemas.microsoft.com/office/drawing/2014/main" id="{62EBD834-1E2D-44FA-960B-D5E01CB2C65F}"/>
              </a:ext>
            </a:extLst>
          </p:cNvPr>
          <p:cNvSpPr/>
          <p:nvPr/>
        </p:nvSpPr>
        <p:spPr>
          <a:xfrm>
            <a:off x="116632" y="179512"/>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2000" b="1" dirty="0">
              <a:solidFill>
                <a:srgbClr val="FFFFFF"/>
              </a:solidFill>
              <a:latin typeface="Century Gothic" panose="020B0502020202020204" pitchFamily="34" charset="0"/>
            </a:endParaRPr>
          </a:p>
        </p:txBody>
      </p:sp>
      <p:sp>
        <p:nvSpPr>
          <p:cNvPr id="4" name="Rectangle 3">
            <a:extLst>
              <a:ext uri="{FF2B5EF4-FFF2-40B4-BE49-F238E27FC236}">
                <a16:creationId xmlns:a16="http://schemas.microsoft.com/office/drawing/2014/main" id="{187D3DE4-1B8E-4EF9-A0F4-FAE19AE97A2E}"/>
              </a:ext>
            </a:extLst>
          </p:cNvPr>
          <p:cNvSpPr/>
          <p:nvPr/>
        </p:nvSpPr>
        <p:spPr>
          <a:xfrm>
            <a:off x="5004484" y="179512"/>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6" name="Rounded Rectangle 5"/>
          <p:cNvSpPr/>
          <p:nvPr/>
        </p:nvSpPr>
        <p:spPr>
          <a:xfrm>
            <a:off x="5188730" y="3963619"/>
            <a:ext cx="1368152" cy="64807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1.1.6 &amp; 1.1.1</a:t>
            </a:r>
          </a:p>
        </p:txBody>
      </p:sp>
      <p:sp>
        <p:nvSpPr>
          <p:cNvPr id="2" name="Title 1">
            <a:extLst>
              <a:ext uri="{FF2B5EF4-FFF2-40B4-BE49-F238E27FC236}">
                <a16:creationId xmlns:a16="http://schemas.microsoft.com/office/drawing/2014/main" id="{51AE32A3-4878-9444-B2FA-2307295FD235}"/>
              </a:ext>
            </a:extLst>
          </p:cNvPr>
          <p:cNvSpPr>
            <a:spLocks noGrp="1"/>
          </p:cNvSpPr>
          <p:nvPr>
            <p:ph type="title"/>
          </p:nvPr>
        </p:nvSpPr>
        <p:spPr>
          <a:xfrm>
            <a:off x="116632" y="152031"/>
            <a:ext cx="4696779" cy="453359"/>
          </a:xfrm>
        </p:spPr>
        <p:txBody>
          <a:bodyPr/>
          <a:lstStyle/>
          <a:p>
            <a:pPr algn="l"/>
            <a:r>
              <a:rPr lang="en-GB" sz="1800" b="1" dirty="0">
                <a:solidFill>
                  <a:srgbClr val="FFFFFF"/>
                </a:solidFill>
                <a:latin typeface="Century Gothic" panose="020B0502020202020204" pitchFamily="34" charset="0"/>
              </a:rPr>
              <a:t>Saying what people do</a:t>
            </a:r>
            <a:endParaRPr lang="en-US" sz="1800" dirty="0"/>
          </a:p>
        </p:txBody>
      </p:sp>
      <p:sp>
        <p:nvSpPr>
          <p:cNvPr id="12" name="Oval Callout 11"/>
          <p:cNvSpPr/>
          <p:nvPr/>
        </p:nvSpPr>
        <p:spPr>
          <a:xfrm>
            <a:off x="5020513" y="7363280"/>
            <a:ext cx="1531145" cy="852635"/>
          </a:xfrm>
          <a:prstGeom prst="wedgeEllipseCallout">
            <a:avLst>
              <a:gd name="adj1" fmla="val -85896"/>
              <a:gd name="adj2" fmla="val -10767"/>
            </a:avLst>
          </a:prstGeom>
          <a:solidFill>
            <a:srgbClr val="FFF3F3"/>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000000"/>
                </a:solidFill>
                <a:latin typeface="Century Gothic" panose="020B0502020202020204" pitchFamily="34" charset="0"/>
              </a:rPr>
              <a:t>Encore </a:t>
            </a:r>
            <a:r>
              <a:rPr lang="en-GB" sz="1600" b="1" dirty="0" err="1">
                <a:solidFill>
                  <a:srgbClr val="000000"/>
                </a:solidFill>
                <a:latin typeface="Century Gothic" panose="020B0502020202020204" pitchFamily="34" charset="0"/>
              </a:rPr>
              <a:t>une</a:t>
            </a:r>
            <a:r>
              <a:rPr lang="en-GB" sz="1600" b="1"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fois</a:t>
            </a:r>
            <a:r>
              <a:rPr lang="en-GB" sz="1600" b="1" dirty="0">
                <a:solidFill>
                  <a:srgbClr val="000000"/>
                </a:solidFill>
                <a:latin typeface="Century Gothic" panose="020B0502020202020204" pitchFamily="34" charset="0"/>
              </a:rPr>
              <a:t>!</a:t>
            </a:r>
          </a:p>
        </p:txBody>
      </p:sp>
      <p:graphicFrame>
        <p:nvGraphicFramePr>
          <p:cNvPr id="13" name="Table 12"/>
          <p:cNvGraphicFramePr>
            <a:graphicFrameLocks noGrp="1"/>
          </p:cNvGraphicFramePr>
          <p:nvPr>
            <p:extLst>
              <p:ext uri="{D42A27DB-BD31-4B8C-83A1-F6EECF244321}">
                <p14:modId xmlns:p14="http://schemas.microsoft.com/office/powerpoint/2010/main" val="326563305"/>
              </p:ext>
            </p:extLst>
          </p:nvPr>
        </p:nvGraphicFramePr>
        <p:xfrm>
          <a:off x="-2299" y="789741"/>
          <a:ext cx="692696" cy="4524117"/>
        </p:xfrm>
        <a:graphic>
          <a:graphicData uri="http://schemas.openxmlformats.org/drawingml/2006/table">
            <a:tbl>
              <a:tblPr firstRow="1" bandRow="1">
                <a:tableStyleId>{5940675A-B579-460E-94D1-54222C63F5DA}</a:tableStyleId>
              </a:tblPr>
              <a:tblGrid>
                <a:gridCol w="692696">
                  <a:extLst>
                    <a:ext uri="{9D8B030D-6E8A-4147-A177-3AD203B41FA5}">
                      <a16:colId xmlns:a16="http://schemas.microsoft.com/office/drawing/2014/main" val="20000"/>
                    </a:ext>
                  </a:extLst>
                </a:gridCol>
              </a:tblGrid>
              <a:tr h="348009">
                <a:tc>
                  <a:txBody>
                    <a:bodyPr/>
                    <a:lstStyle/>
                    <a:p>
                      <a:pPr algn="ct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480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80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80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80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480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480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480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480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480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480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480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069158"/>
                  </a:ext>
                </a:extLst>
              </a:tr>
              <a:tr h="3480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1433405"/>
                  </a:ext>
                </a:extLst>
              </a:tr>
            </a:tbl>
          </a:graphicData>
        </a:graphic>
      </p:graphicFrame>
      <p:pic>
        <p:nvPicPr>
          <p:cNvPr id="15" name="Picture 14" descr="QR code for audio"/>
          <p:cNvPicPr/>
          <p:nvPr/>
        </p:nvPicPr>
        <p:blipFill>
          <a:blip r:embed="rId3">
            <a:extLst>
              <a:ext uri="{28A0092B-C50C-407E-A947-70E740481C1C}">
                <a14:useLocalDpi xmlns:a14="http://schemas.microsoft.com/office/drawing/2010/main" val="0"/>
              </a:ext>
            </a:extLst>
          </a:blip>
          <a:stretch>
            <a:fillRect/>
          </a:stretch>
        </p:blipFill>
        <p:spPr>
          <a:xfrm>
            <a:off x="5385536" y="4815634"/>
            <a:ext cx="894080" cy="89408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2040" y="2840125"/>
            <a:ext cx="894080" cy="676366"/>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2679369235"/>
              </p:ext>
            </p:extLst>
          </p:nvPr>
        </p:nvGraphicFramePr>
        <p:xfrm>
          <a:off x="607346" y="795911"/>
          <a:ext cx="4189806" cy="4864272"/>
        </p:xfrm>
        <a:graphic>
          <a:graphicData uri="http://schemas.openxmlformats.org/drawingml/2006/table">
            <a:tbl>
              <a:tblPr>
                <a:tableStyleId>{5940675A-B579-460E-94D1-54222C63F5DA}</a:tableStyleId>
              </a:tblPr>
              <a:tblGrid>
                <a:gridCol w="1957558">
                  <a:extLst>
                    <a:ext uri="{9D8B030D-6E8A-4147-A177-3AD203B41FA5}">
                      <a16:colId xmlns:a16="http://schemas.microsoft.com/office/drawing/2014/main" val="970210917"/>
                    </a:ext>
                  </a:extLst>
                </a:gridCol>
                <a:gridCol w="2232248">
                  <a:extLst>
                    <a:ext uri="{9D8B030D-6E8A-4147-A177-3AD203B41FA5}">
                      <a16:colId xmlns:a16="http://schemas.microsoft.com/office/drawing/2014/main" val="3424493007"/>
                    </a:ext>
                  </a:extLst>
                </a:gridCol>
              </a:tblGrid>
              <a:tr h="347448">
                <a:tc>
                  <a:txBody>
                    <a:bodyPr/>
                    <a:lstStyle/>
                    <a:p>
                      <a:pPr algn="l" fontAlgn="b"/>
                      <a:r>
                        <a:rPr lang="en-GB" sz="1600" b="0" i="0" u="none" strike="noStrike" dirty="0">
                          <a:solidFill>
                            <a:srgbClr val="000000"/>
                          </a:solidFill>
                          <a:effectLst/>
                          <a:latin typeface="Century Gothic" panose="020B0502020202020204" pitchFamily="34" charset="0"/>
                        </a:rPr>
                        <a:t>le bateau</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boat, ship</a:t>
                      </a:r>
                    </a:p>
                  </a:txBody>
                  <a:tcPr marL="90000" marR="90000" marT="46800" marB="46800" anchor="b"/>
                </a:tc>
                <a:extLst>
                  <a:ext uri="{0D108BD9-81ED-4DB2-BD59-A6C34878D82A}">
                    <a16:rowId xmlns:a16="http://schemas.microsoft.com/office/drawing/2014/main" val="1892631504"/>
                  </a:ext>
                </a:extLst>
              </a:tr>
              <a:tr h="347448">
                <a:tc>
                  <a:txBody>
                    <a:bodyPr/>
                    <a:lstStyle/>
                    <a:p>
                      <a:pPr algn="l" fontAlgn="b"/>
                      <a:r>
                        <a:rPr lang="en-GB" sz="1600" b="0" i="0" u="none" strike="noStrike" dirty="0">
                          <a:solidFill>
                            <a:srgbClr val="000000"/>
                          </a:solidFill>
                          <a:effectLst/>
                          <a:latin typeface="Century Gothic" panose="020B0502020202020204" pitchFamily="34" charset="0"/>
                        </a:rPr>
                        <a:t>le </a:t>
                      </a:r>
                      <a:r>
                        <a:rPr lang="en-GB" sz="1600" b="0" i="0" u="none" strike="noStrike" dirty="0" err="1">
                          <a:solidFill>
                            <a:srgbClr val="000000"/>
                          </a:solidFill>
                          <a:effectLst/>
                          <a:latin typeface="Century Gothic" panose="020B0502020202020204" pitchFamily="34" charset="0"/>
                        </a:rPr>
                        <a:t>magasin</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shop</a:t>
                      </a:r>
                    </a:p>
                  </a:txBody>
                  <a:tcPr marL="90000" marR="90000" marT="46800" marB="46800" anchor="b"/>
                </a:tc>
                <a:extLst>
                  <a:ext uri="{0D108BD9-81ED-4DB2-BD59-A6C34878D82A}">
                    <a16:rowId xmlns:a16="http://schemas.microsoft.com/office/drawing/2014/main" val="2981179449"/>
                  </a:ext>
                </a:extLst>
              </a:tr>
              <a:tr h="347448">
                <a:tc>
                  <a:txBody>
                    <a:bodyPr/>
                    <a:lstStyle/>
                    <a:p>
                      <a:pPr algn="l" fontAlgn="b"/>
                      <a:r>
                        <a:rPr lang="en-GB" sz="1600" b="0" i="0" u="none" strike="noStrike" dirty="0">
                          <a:solidFill>
                            <a:srgbClr val="000000"/>
                          </a:solidFill>
                          <a:effectLst/>
                          <a:latin typeface="Century Gothic" panose="020B0502020202020204" pitchFamily="34" charset="0"/>
                        </a:rPr>
                        <a:t>le </a:t>
                      </a:r>
                      <a:r>
                        <a:rPr lang="en-GB" sz="1600" b="0" i="0" u="none" strike="noStrike" dirty="0" err="1">
                          <a:solidFill>
                            <a:srgbClr val="000000"/>
                          </a:solidFill>
                          <a:effectLst/>
                          <a:latin typeface="Century Gothic" panose="020B0502020202020204" pitchFamily="34" charset="0"/>
                        </a:rPr>
                        <a:t>numéro</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number</a:t>
                      </a:r>
                    </a:p>
                  </a:txBody>
                  <a:tcPr marL="90000" marR="90000" marT="46800" marB="46800" anchor="b"/>
                </a:tc>
                <a:extLst>
                  <a:ext uri="{0D108BD9-81ED-4DB2-BD59-A6C34878D82A}">
                    <a16:rowId xmlns:a16="http://schemas.microsoft.com/office/drawing/2014/main" val="10002"/>
                  </a:ext>
                </a:extLst>
              </a:tr>
              <a:tr h="347448">
                <a:tc>
                  <a:txBody>
                    <a:bodyPr/>
                    <a:lstStyle/>
                    <a:p>
                      <a:pPr algn="l" fontAlgn="b"/>
                      <a:r>
                        <a:rPr lang="en-GB" sz="1600" b="0" i="0" u="none" strike="noStrike" dirty="0">
                          <a:solidFill>
                            <a:srgbClr val="000000"/>
                          </a:solidFill>
                          <a:effectLst/>
                          <a:latin typeface="Century Gothic" panose="020B0502020202020204" pitchFamily="34" charset="0"/>
                        </a:rPr>
                        <a:t>la promenade</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walk</a:t>
                      </a:r>
                    </a:p>
                  </a:txBody>
                  <a:tcPr marL="90000" marR="90000" marT="46800" marB="46800" anchor="b"/>
                </a:tc>
                <a:extLst>
                  <a:ext uri="{0D108BD9-81ED-4DB2-BD59-A6C34878D82A}">
                    <a16:rowId xmlns:a16="http://schemas.microsoft.com/office/drawing/2014/main" val="2577070439"/>
                  </a:ext>
                </a:extLst>
              </a:tr>
              <a:tr h="347448">
                <a:tc>
                  <a:txBody>
                    <a:bodyPr/>
                    <a:lstStyle/>
                    <a:p>
                      <a:pPr algn="l" fontAlgn="b"/>
                      <a:r>
                        <a:rPr lang="en-GB" sz="1600" b="0" i="0" u="none" strike="noStrike" dirty="0">
                          <a:solidFill>
                            <a:srgbClr val="000000"/>
                          </a:solidFill>
                          <a:effectLst/>
                          <a:latin typeface="Century Gothic" panose="020B0502020202020204" pitchFamily="34" charset="0"/>
                        </a:rPr>
                        <a:t>la question</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question</a:t>
                      </a:r>
                    </a:p>
                  </a:txBody>
                  <a:tcPr marL="90000" marR="90000" marT="46800" marB="46800" anchor="b"/>
                </a:tc>
                <a:extLst>
                  <a:ext uri="{0D108BD9-81ED-4DB2-BD59-A6C34878D82A}">
                    <a16:rowId xmlns:a16="http://schemas.microsoft.com/office/drawing/2014/main" val="3605356300"/>
                  </a:ext>
                </a:extLst>
              </a:tr>
              <a:tr h="347448">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réponse</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answer, response</a:t>
                      </a:r>
                    </a:p>
                  </a:txBody>
                  <a:tcPr marL="90000" marR="90000" marT="46800" marB="46800" anchor="b"/>
                </a:tc>
                <a:extLst>
                  <a:ext uri="{0D108BD9-81ED-4DB2-BD59-A6C34878D82A}">
                    <a16:rowId xmlns:a16="http://schemas.microsoft.com/office/drawing/2014/main" val="1389949890"/>
                  </a:ext>
                </a:extLst>
              </a:tr>
              <a:tr h="347448">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visite</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visit, tour</a:t>
                      </a:r>
                    </a:p>
                  </a:txBody>
                  <a:tcPr marL="90000" marR="90000" marT="46800" marB="46800" anchor="b"/>
                </a:tc>
                <a:extLst>
                  <a:ext uri="{0D108BD9-81ED-4DB2-BD59-A6C34878D82A}">
                    <a16:rowId xmlns:a16="http://schemas.microsoft.com/office/drawing/2014/main" val="217661270"/>
                  </a:ext>
                </a:extLst>
              </a:tr>
              <a:tr h="347448">
                <a:tc>
                  <a:txBody>
                    <a:bodyPr/>
                    <a:lstStyle/>
                    <a:p>
                      <a:pPr algn="l" fontAlgn="b"/>
                      <a:r>
                        <a:rPr lang="en-GB" sz="1600" b="0" i="0" u="none" strike="noStrike" dirty="0">
                          <a:solidFill>
                            <a:srgbClr val="000000"/>
                          </a:solidFill>
                          <a:effectLst/>
                          <a:latin typeface="Century Gothic" panose="020B0502020202020204" pitchFamily="34" charset="0"/>
                        </a:rPr>
                        <a:t>le</a:t>
                      </a:r>
                      <a:r>
                        <a:rPr lang="en-GB" sz="1600" b="0" i="0" u="none" strike="noStrike" baseline="0" dirty="0">
                          <a:solidFill>
                            <a:srgbClr val="000000"/>
                          </a:solidFill>
                          <a:effectLst/>
                          <a:latin typeface="Century Gothic" panose="020B0502020202020204" pitchFamily="34" charset="0"/>
                        </a:rPr>
                        <a:t> voyage</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trip, journey</a:t>
                      </a:r>
                    </a:p>
                  </a:txBody>
                  <a:tcPr marL="90000" marR="90000" marT="46800" marB="46800" anchor="b"/>
                </a:tc>
                <a:extLst>
                  <a:ext uri="{0D108BD9-81ED-4DB2-BD59-A6C34878D82A}">
                    <a16:rowId xmlns:a16="http://schemas.microsoft.com/office/drawing/2014/main" val="184796697"/>
                  </a:ext>
                </a:extLst>
              </a:tr>
              <a:tr h="347448">
                <a:tc>
                  <a:txBody>
                    <a:bodyPr/>
                    <a:lstStyle/>
                    <a:p>
                      <a:pPr algn="l" fontAlgn="b"/>
                      <a:r>
                        <a:rPr lang="en-GB" sz="1600" b="0" i="0" u="none" strike="noStrike" dirty="0">
                          <a:solidFill>
                            <a:srgbClr val="000000"/>
                          </a:solidFill>
                          <a:effectLst/>
                          <a:latin typeface="Century Gothic" panose="020B0502020202020204" pitchFamily="34" charset="0"/>
                        </a:rPr>
                        <a:t>beau</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beautiful</a:t>
                      </a:r>
                      <a:r>
                        <a:rPr lang="en-GB" sz="1600" b="0" i="0" u="none" strike="noStrike" baseline="0" dirty="0">
                          <a:solidFill>
                            <a:srgbClr val="000000"/>
                          </a:solidFill>
                          <a:effectLst/>
                          <a:latin typeface="Century Gothic" panose="020B0502020202020204" pitchFamily="34" charset="0"/>
                        </a:rPr>
                        <a:t> (m)</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131936190"/>
                  </a:ext>
                </a:extLst>
              </a:tr>
              <a:tr h="347448">
                <a:tc>
                  <a:txBody>
                    <a:bodyPr/>
                    <a:lstStyle/>
                    <a:p>
                      <a:pPr algn="l" fontAlgn="b"/>
                      <a:r>
                        <a:rPr lang="en-GB" sz="1600" b="0" i="0" u="none" strike="noStrike" dirty="0" err="1">
                          <a:solidFill>
                            <a:srgbClr val="000000"/>
                          </a:solidFill>
                          <a:effectLst/>
                          <a:latin typeface="Century Gothic" panose="020B0502020202020204" pitchFamily="34" charset="0"/>
                        </a:rPr>
                        <a:t>mauvais</a:t>
                      </a:r>
                      <a:r>
                        <a:rPr lang="en-GB" sz="1600" b="0" i="0" u="none" strike="noStrike" dirty="0">
                          <a:solidFill>
                            <a:srgbClr val="000000"/>
                          </a:solidFill>
                          <a:effectLst/>
                          <a:latin typeface="Century Gothic" panose="020B0502020202020204" pitchFamily="34" charset="0"/>
                        </a:rPr>
                        <a:t>(e)</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bad (m/f)</a:t>
                      </a:r>
                    </a:p>
                  </a:txBody>
                  <a:tcPr marL="90000" marR="90000" marT="46800" marB="46800" anchor="b"/>
                </a:tc>
                <a:extLst>
                  <a:ext uri="{0D108BD9-81ED-4DB2-BD59-A6C34878D82A}">
                    <a16:rowId xmlns:a16="http://schemas.microsoft.com/office/drawing/2014/main" val="2110198652"/>
                  </a:ext>
                </a:extLst>
              </a:tr>
              <a:tr h="347448">
                <a:tc>
                  <a:txBody>
                    <a:bodyPr/>
                    <a:lstStyle/>
                    <a:p>
                      <a:pPr algn="l" fontAlgn="b"/>
                      <a:r>
                        <a:rPr lang="en-GB" sz="1600" b="0" i="0" u="none" strike="noStrike" dirty="0">
                          <a:solidFill>
                            <a:srgbClr val="000000"/>
                          </a:solidFill>
                          <a:effectLst/>
                          <a:latin typeface="Century Gothic" panose="020B0502020202020204" pitchFamily="34" charset="0"/>
                        </a:rPr>
                        <a:t>de</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of</a:t>
                      </a:r>
                    </a:p>
                  </a:txBody>
                  <a:tcPr marL="90000" marR="90000" marT="46800" marB="46800" anchor="b"/>
                </a:tc>
                <a:extLst>
                  <a:ext uri="{0D108BD9-81ED-4DB2-BD59-A6C34878D82A}">
                    <a16:rowId xmlns:a16="http://schemas.microsoft.com/office/drawing/2014/main" val="1284812318"/>
                  </a:ext>
                </a:extLst>
              </a:tr>
              <a:tr h="347448">
                <a:tc>
                  <a:txBody>
                    <a:bodyPr/>
                    <a:lstStyle/>
                    <a:p>
                      <a:pPr algn="l" fontAlgn="b"/>
                      <a:r>
                        <a:rPr lang="en-GB" sz="1600" b="0" i="0" u="none" strike="noStrike" dirty="0" err="1">
                          <a:solidFill>
                            <a:srgbClr val="000000"/>
                          </a:solidFill>
                          <a:effectLst/>
                          <a:latin typeface="Century Gothic" panose="020B0502020202020204" pitchFamily="34" charset="0"/>
                        </a:rPr>
                        <a:t>en</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in, by</a:t>
                      </a:r>
                    </a:p>
                  </a:txBody>
                  <a:tcPr marL="90000" marR="90000" marT="46800" marB="46800" anchor="b"/>
                </a:tc>
                <a:extLst>
                  <a:ext uri="{0D108BD9-81ED-4DB2-BD59-A6C34878D82A}">
                    <a16:rowId xmlns:a16="http://schemas.microsoft.com/office/drawing/2014/main" val="3181700360"/>
                  </a:ext>
                </a:extLst>
              </a:tr>
              <a:tr h="347448">
                <a:tc>
                  <a:txBody>
                    <a:bodyPr/>
                    <a:lstStyle/>
                    <a:p>
                      <a:pPr algn="l" fontAlgn="b"/>
                      <a:r>
                        <a:rPr lang="en-GB" sz="1600" b="0" i="0" u="none" strike="noStrike" dirty="0">
                          <a:solidFill>
                            <a:srgbClr val="000000"/>
                          </a:solidFill>
                          <a:effectLst/>
                          <a:latin typeface="Century Gothic" panose="020B0502020202020204" pitchFamily="34" charset="0"/>
                        </a:rPr>
                        <a:t>Paris</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Paris</a:t>
                      </a:r>
                    </a:p>
                  </a:txBody>
                  <a:tcPr marL="90000" marR="90000" marT="46800" marB="46800" anchor="b"/>
                </a:tc>
                <a:extLst>
                  <a:ext uri="{0D108BD9-81ED-4DB2-BD59-A6C34878D82A}">
                    <a16:rowId xmlns:a16="http://schemas.microsoft.com/office/drawing/2014/main" val="3408047403"/>
                  </a:ext>
                </a:extLst>
              </a:tr>
              <a:tr h="347448">
                <a:tc>
                  <a:txBody>
                    <a:bodyPr/>
                    <a:lstStyle/>
                    <a:p>
                      <a:pPr algn="l" fontAlgn="b"/>
                      <a:r>
                        <a:rPr lang="en-GB" sz="1600" b="0" i="0" u="none" strike="noStrike" dirty="0" err="1">
                          <a:solidFill>
                            <a:srgbClr val="000000"/>
                          </a:solidFill>
                          <a:effectLst/>
                          <a:latin typeface="Century Gothic" panose="020B0502020202020204" pitchFamily="34" charset="0"/>
                        </a:rPr>
                        <a:t>Londres</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London</a:t>
                      </a:r>
                    </a:p>
                  </a:txBody>
                  <a:tcPr marL="90000" marR="90000" marT="46800" marB="46800" anchor="b"/>
                </a:tc>
                <a:extLst>
                  <a:ext uri="{0D108BD9-81ED-4DB2-BD59-A6C34878D82A}">
                    <a16:rowId xmlns:a16="http://schemas.microsoft.com/office/drawing/2014/main" val="1054206235"/>
                  </a:ext>
                </a:extLst>
              </a:tr>
            </a:tbl>
          </a:graphicData>
        </a:graphic>
      </p:graphicFrame>
      <p:pic>
        <p:nvPicPr>
          <p:cNvPr id="18" name="Picture 10" descr="http://www.clker.com/cliparts/9/e/2/3/1206575835462097843yves_guillou_boat.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4255" y="832729"/>
            <a:ext cx="1037103" cy="12346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3978" y="1864660"/>
            <a:ext cx="1134762" cy="744688"/>
          </a:xfrm>
          <a:prstGeom prst="rect">
            <a:avLst/>
          </a:prstGeom>
          <a:effectLst>
            <a:softEdge rad="76200"/>
          </a:effectLst>
        </p:spPr>
      </p:pic>
      <p:sp>
        <p:nvSpPr>
          <p:cNvPr id="19"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20</a:t>
            </a:r>
          </a:p>
        </p:txBody>
      </p:sp>
      <p:pic>
        <p:nvPicPr>
          <p:cNvPr id="20" name="Picture 19"/>
          <p:cNvPicPr>
            <a:picLocks noChangeAspect="1"/>
          </p:cNvPicPr>
          <p:nvPr/>
        </p:nvPicPr>
        <p:blipFill>
          <a:blip r:embed="rId7"/>
          <a:stretch>
            <a:fillRect/>
          </a:stretch>
        </p:blipFill>
        <p:spPr>
          <a:xfrm>
            <a:off x="3682226" y="6678069"/>
            <a:ext cx="991402" cy="704417"/>
          </a:xfrm>
          <a:prstGeom prst="rect">
            <a:avLst/>
          </a:prstGeom>
        </p:spPr>
      </p:pic>
    </p:spTree>
    <p:extLst>
      <p:ext uri="{BB962C8B-B14F-4D97-AF65-F5344CB8AC3E}">
        <p14:creationId xmlns:p14="http://schemas.microsoft.com/office/powerpoint/2010/main" val="2816180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p:cNvSpPr txBox="1"/>
          <p:nvPr/>
        </p:nvSpPr>
        <p:spPr>
          <a:xfrm>
            <a:off x="1078209" y="1436822"/>
            <a:ext cx="4774600" cy="830997"/>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r>
              <a:rPr lang="en-GB" sz="1600" dirty="0">
                <a:solidFill>
                  <a:srgbClr val="000000"/>
                </a:solidFill>
                <a:latin typeface="Century Gothic" panose="020B0502020202020204" pitchFamily="34" charset="0"/>
              </a:rPr>
              <a:t>For example:</a:t>
            </a:r>
          </a:p>
          <a:p>
            <a:r>
              <a:rPr lang="en-GB" sz="1600" dirty="0">
                <a:solidFill>
                  <a:srgbClr val="000000"/>
                </a:solidFill>
                <a:latin typeface="Century Gothic" panose="020B0502020202020204" pitchFamily="34" charset="0"/>
              </a:rPr>
              <a:t>	I </a:t>
            </a:r>
            <a:r>
              <a:rPr lang="en-GB" sz="1600" b="1" dirty="0">
                <a:solidFill>
                  <a:srgbClr val="000000"/>
                </a:solidFill>
                <a:latin typeface="Century Gothic" panose="020B0502020202020204" pitchFamily="34" charset="0"/>
              </a:rPr>
              <a:t>make </a:t>
            </a:r>
            <a:r>
              <a:rPr lang="en-GB" sz="1600" dirty="0">
                <a:solidFill>
                  <a:srgbClr val="000000"/>
                </a:solidFill>
                <a:latin typeface="Century Gothic" panose="020B0502020202020204" pitchFamily="34" charset="0"/>
              </a:rPr>
              <a:t>the bed every week.    </a:t>
            </a:r>
          </a:p>
          <a:p>
            <a:r>
              <a:rPr lang="en-GB" sz="1600" dirty="0">
                <a:solidFill>
                  <a:srgbClr val="000000"/>
                </a:solidFill>
                <a:latin typeface="Century Gothic" panose="020B0502020202020204" pitchFamily="34" charset="0"/>
              </a:rPr>
              <a:t>	I</a:t>
            </a:r>
            <a:r>
              <a:rPr lang="en-GB" sz="1600" b="1" dirty="0">
                <a:solidFill>
                  <a:srgbClr val="000000"/>
                </a:solidFill>
                <a:latin typeface="Century Gothic" panose="020B0502020202020204" pitchFamily="34" charset="0"/>
              </a:rPr>
              <a:t> am</a:t>
            </a:r>
            <a:r>
              <a:rPr lang="en-GB"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making</a:t>
            </a:r>
            <a:r>
              <a:rPr lang="en-GB" sz="1600" dirty="0">
                <a:solidFill>
                  <a:srgbClr val="000000"/>
                </a:solidFill>
                <a:latin typeface="Century Gothic" panose="020B0502020202020204" pitchFamily="34" charset="0"/>
              </a:rPr>
              <a:t> the bed at the moment.</a:t>
            </a:r>
          </a:p>
        </p:txBody>
      </p:sp>
      <p:sp>
        <p:nvSpPr>
          <p:cNvPr id="3" name="Rectangle 2">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4" name="Rectangle 3">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5" name="TextBox 4"/>
          <p:cNvSpPr txBox="1"/>
          <p:nvPr/>
        </p:nvSpPr>
        <p:spPr>
          <a:xfrm>
            <a:off x="67512" y="1040513"/>
            <a:ext cx="11567042" cy="338554"/>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English has </a:t>
            </a:r>
            <a:r>
              <a:rPr lang="en-GB" sz="1600" b="1" dirty="0">
                <a:solidFill>
                  <a:srgbClr val="000000"/>
                </a:solidFill>
                <a:latin typeface="Century Gothic" panose="020B0502020202020204" pitchFamily="34" charset="0"/>
              </a:rPr>
              <a:t>two </a:t>
            </a:r>
            <a:r>
              <a:rPr lang="en-GB" sz="1600" dirty="0">
                <a:solidFill>
                  <a:srgbClr val="000000"/>
                </a:solidFill>
                <a:latin typeface="Century Gothic" panose="020B0502020202020204" pitchFamily="34" charset="0"/>
              </a:rPr>
              <a:t>present tense forms. </a:t>
            </a:r>
          </a:p>
        </p:txBody>
      </p:sp>
      <p:sp>
        <p:nvSpPr>
          <p:cNvPr id="7" name="TextBox 6"/>
          <p:cNvSpPr txBox="1"/>
          <p:nvPr/>
        </p:nvSpPr>
        <p:spPr>
          <a:xfrm>
            <a:off x="27750" y="2339752"/>
            <a:ext cx="10406457" cy="338554"/>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French has </a:t>
            </a:r>
            <a:r>
              <a:rPr lang="en-GB" sz="1600" b="1" dirty="0">
                <a:solidFill>
                  <a:srgbClr val="000000"/>
                </a:solidFill>
                <a:latin typeface="Century Gothic" panose="020B0502020202020204" pitchFamily="34" charset="0"/>
              </a:rPr>
              <a:t>one present tense </a:t>
            </a:r>
            <a:r>
              <a:rPr lang="en-GB" sz="1600" dirty="0">
                <a:solidFill>
                  <a:srgbClr val="000000"/>
                </a:solidFill>
                <a:latin typeface="Century Gothic" panose="020B0502020202020204" pitchFamily="34" charset="0"/>
              </a:rPr>
              <a:t>only. The BE + -</a:t>
            </a:r>
            <a:r>
              <a:rPr lang="en-GB" sz="1600" dirty="0" err="1">
                <a:solidFill>
                  <a:srgbClr val="000000"/>
                </a:solidFill>
                <a:latin typeface="Century Gothic" panose="020B0502020202020204" pitchFamily="34" charset="0"/>
              </a:rPr>
              <a:t>ing</a:t>
            </a:r>
            <a:r>
              <a:rPr lang="en-GB" sz="1600" dirty="0">
                <a:solidFill>
                  <a:srgbClr val="000000"/>
                </a:solidFill>
                <a:latin typeface="Century Gothic" panose="020B0502020202020204" pitchFamily="34" charset="0"/>
              </a:rPr>
              <a:t> form does not exist.</a:t>
            </a:r>
          </a:p>
        </p:txBody>
      </p:sp>
      <p:sp>
        <p:nvSpPr>
          <p:cNvPr id="9" name="TextBox 8"/>
          <p:cNvSpPr txBox="1"/>
          <p:nvPr/>
        </p:nvSpPr>
        <p:spPr>
          <a:xfrm>
            <a:off x="1076433" y="2786761"/>
            <a:ext cx="4774600" cy="830997"/>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r>
              <a:rPr lang="en-GB" sz="1600" dirty="0">
                <a:solidFill>
                  <a:srgbClr val="000000"/>
                </a:solidFill>
                <a:latin typeface="Century Gothic" panose="020B0502020202020204" pitchFamily="34" charset="0"/>
              </a:rPr>
              <a:t>For example:</a:t>
            </a:r>
          </a:p>
          <a:p>
            <a:r>
              <a:rPr lang="en-GB" sz="1600" dirty="0">
                <a:solidFill>
                  <a:srgbClr val="000000"/>
                </a:solidFill>
                <a:latin typeface="Century Gothic" panose="020B0502020202020204" pitchFamily="34" charset="0"/>
              </a:rPr>
              <a:t>	Je </a:t>
            </a:r>
            <a:r>
              <a:rPr lang="en-GB" sz="1600" b="1" dirty="0" err="1">
                <a:solidFill>
                  <a:srgbClr val="000000"/>
                </a:solidFill>
                <a:latin typeface="Century Gothic" panose="020B0502020202020204" pitchFamily="34" charset="0"/>
              </a:rPr>
              <a:t>fais</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le lit </a:t>
            </a:r>
            <a:r>
              <a:rPr lang="en-GB" sz="1600" dirty="0" err="1">
                <a:solidFill>
                  <a:srgbClr val="000000"/>
                </a:solidFill>
                <a:latin typeface="Century Gothic" panose="020B0502020202020204" pitchFamily="34" charset="0"/>
              </a:rPr>
              <a:t>chaque</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semaine</a:t>
            </a:r>
            <a:r>
              <a:rPr lang="en-GB" sz="1600" dirty="0">
                <a:solidFill>
                  <a:srgbClr val="000000"/>
                </a:solidFill>
                <a:latin typeface="Century Gothic" panose="020B0502020202020204" pitchFamily="34" charset="0"/>
              </a:rPr>
              <a:t>.	</a:t>
            </a:r>
          </a:p>
          <a:p>
            <a:r>
              <a:rPr lang="en-GB" sz="1600" dirty="0">
                <a:solidFill>
                  <a:srgbClr val="000000"/>
                </a:solidFill>
                <a:latin typeface="Century Gothic" panose="020B0502020202020204" pitchFamily="34" charset="0"/>
              </a:rPr>
              <a:t>	Je </a:t>
            </a:r>
            <a:r>
              <a:rPr lang="en-GB" sz="1600" b="1" dirty="0" err="1">
                <a:solidFill>
                  <a:srgbClr val="000000"/>
                </a:solidFill>
                <a:latin typeface="Century Gothic" panose="020B0502020202020204" pitchFamily="34" charset="0"/>
              </a:rPr>
              <a:t>fais</a:t>
            </a:r>
            <a:r>
              <a:rPr lang="en-GB" sz="1600" dirty="0">
                <a:solidFill>
                  <a:srgbClr val="000000"/>
                </a:solidFill>
                <a:latin typeface="Century Gothic" panose="020B0502020202020204" pitchFamily="34" charset="0"/>
              </a:rPr>
              <a:t> le lit </a:t>
            </a:r>
            <a:r>
              <a:rPr lang="en-GB" sz="1600" dirty="0" err="1">
                <a:solidFill>
                  <a:srgbClr val="000000"/>
                </a:solidFill>
                <a:latin typeface="Century Gothic" panose="020B0502020202020204" pitchFamily="34" charset="0"/>
              </a:rPr>
              <a:t>en</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ce</a:t>
            </a:r>
            <a:r>
              <a:rPr lang="en-GB" sz="1600" dirty="0">
                <a:solidFill>
                  <a:srgbClr val="000000"/>
                </a:solidFill>
                <a:latin typeface="Century Gothic" panose="020B0502020202020204" pitchFamily="34" charset="0"/>
              </a:rPr>
              <a:t> moment.</a:t>
            </a:r>
          </a:p>
        </p:txBody>
      </p:sp>
      <p:sp>
        <p:nvSpPr>
          <p:cNvPr id="15" name="Rectangle 14"/>
          <p:cNvSpPr/>
          <p:nvPr/>
        </p:nvSpPr>
        <p:spPr>
          <a:xfrm>
            <a:off x="27750" y="695390"/>
            <a:ext cx="4581703" cy="369332"/>
          </a:xfrm>
          <a:prstGeom prst="rect">
            <a:avLst/>
          </a:prstGeom>
        </p:spPr>
        <p:txBody>
          <a:bodyPr wrap="none">
            <a:spAutoFit/>
          </a:bodyPr>
          <a:lstStyle/>
          <a:p>
            <a:r>
              <a:rPr lang="en-GB" b="1" dirty="0">
                <a:solidFill>
                  <a:srgbClr val="000000"/>
                </a:solidFill>
                <a:latin typeface="Century Gothic" panose="020B0502020202020204" pitchFamily="34" charset="0"/>
              </a:rPr>
              <a:t>-</a:t>
            </a:r>
            <a:r>
              <a:rPr lang="en-GB" b="1" dirty="0" err="1">
                <a:solidFill>
                  <a:srgbClr val="000000"/>
                </a:solidFill>
                <a:latin typeface="Century Gothic" panose="020B0502020202020204" pitchFamily="34" charset="0"/>
              </a:rPr>
              <a:t>er</a:t>
            </a:r>
            <a:r>
              <a:rPr lang="en-GB" b="1" dirty="0">
                <a:solidFill>
                  <a:srgbClr val="000000"/>
                </a:solidFill>
                <a:latin typeface="Century Gothic" panose="020B0502020202020204" pitchFamily="34" charset="0"/>
              </a:rPr>
              <a:t> verbs: 1</a:t>
            </a:r>
            <a:r>
              <a:rPr lang="en-GB" b="1" baseline="30000" dirty="0">
                <a:solidFill>
                  <a:srgbClr val="000000"/>
                </a:solidFill>
                <a:latin typeface="Century Gothic" panose="020B0502020202020204" pitchFamily="34" charset="0"/>
              </a:rPr>
              <a:t>st, </a:t>
            </a:r>
            <a:r>
              <a:rPr lang="en-GB" b="1" dirty="0">
                <a:solidFill>
                  <a:srgbClr val="000000"/>
                </a:solidFill>
                <a:latin typeface="Century Gothic" panose="020B0502020202020204" pitchFamily="34" charset="0"/>
              </a:rPr>
              <a:t>2</a:t>
            </a:r>
            <a:r>
              <a:rPr lang="en-GB" b="1" baseline="30000" dirty="0">
                <a:solidFill>
                  <a:srgbClr val="000000"/>
                </a:solidFill>
                <a:latin typeface="Century Gothic" panose="020B0502020202020204" pitchFamily="34" charset="0"/>
              </a:rPr>
              <a:t>nd</a:t>
            </a:r>
            <a:r>
              <a:rPr lang="en-GB" b="1" dirty="0">
                <a:solidFill>
                  <a:srgbClr val="000000"/>
                </a:solidFill>
                <a:latin typeface="Century Gothic" panose="020B0502020202020204" pitchFamily="34" charset="0"/>
              </a:rPr>
              <a:t> and 3</a:t>
            </a:r>
            <a:r>
              <a:rPr lang="en-GB" b="1" baseline="30000" dirty="0">
                <a:solidFill>
                  <a:srgbClr val="000000"/>
                </a:solidFill>
                <a:latin typeface="Century Gothic" panose="020B0502020202020204" pitchFamily="34" charset="0"/>
              </a:rPr>
              <a:t>rd </a:t>
            </a:r>
            <a:r>
              <a:rPr lang="en-GB" b="1" dirty="0">
                <a:solidFill>
                  <a:srgbClr val="000000"/>
                </a:solidFill>
                <a:latin typeface="Century Gothic" panose="020B0502020202020204" pitchFamily="34" charset="0"/>
              </a:rPr>
              <a:t>person singular</a:t>
            </a:r>
          </a:p>
        </p:txBody>
      </p:sp>
      <p:sp>
        <p:nvSpPr>
          <p:cNvPr id="23" name="TextBox 22"/>
          <p:cNvSpPr txBox="1"/>
          <p:nvPr/>
        </p:nvSpPr>
        <p:spPr>
          <a:xfrm>
            <a:off x="62959" y="7167920"/>
            <a:ext cx="6405926" cy="338554"/>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Write in French:</a:t>
            </a:r>
          </a:p>
        </p:txBody>
      </p:sp>
      <p:graphicFrame>
        <p:nvGraphicFramePr>
          <p:cNvPr id="24" name="Table 23"/>
          <p:cNvGraphicFramePr>
            <a:graphicFrameLocks noGrp="1"/>
          </p:cNvGraphicFramePr>
          <p:nvPr>
            <p:extLst>
              <p:ext uri="{D42A27DB-BD31-4B8C-83A1-F6EECF244321}">
                <p14:modId xmlns:p14="http://schemas.microsoft.com/office/powerpoint/2010/main" val="2194420923"/>
              </p:ext>
            </p:extLst>
          </p:nvPr>
        </p:nvGraphicFramePr>
        <p:xfrm>
          <a:off x="135044" y="7516226"/>
          <a:ext cx="6470922" cy="1341120"/>
        </p:xfrm>
        <a:graphic>
          <a:graphicData uri="http://schemas.openxmlformats.org/drawingml/2006/table">
            <a:tbl>
              <a:tblPr firstRow="1" bandRow="1">
                <a:tableStyleId>{5940675A-B579-460E-94D1-54222C63F5DA}</a:tableStyleId>
              </a:tblPr>
              <a:tblGrid>
                <a:gridCol w="2654499">
                  <a:extLst>
                    <a:ext uri="{9D8B030D-6E8A-4147-A177-3AD203B41FA5}">
                      <a16:colId xmlns:a16="http://schemas.microsoft.com/office/drawing/2014/main" val="20000"/>
                    </a:ext>
                  </a:extLst>
                </a:gridCol>
                <a:gridCol w="3816423">
                  <a:extLst>
                    <a:ext uri="{9D8B030D-6E8A-4147-A177-3AD203B41FA5}">
                      <a16:colId xmlns:a16="http://schemas.microsoft.com/office/drawing/2014/main" val="20001"/>
                    </a:ext>
                  </a:extLst>
                </a:gridCol>
              </a:tblGrid>
              <a:tr h="239779">
                <a:tc>
                  <a:txBody>
                    <a:bodyPr/>
                    <a:lstStyle/>
                    <a:p>
                      <a:r>
                        <a:rPr lang="en-GB" sz="1600" dirty="0">
                          <a:latin typeface="Century Gothic" panose="020B0502020202020204" pitchFamily="34" charset="0"/>
                        </a:rPr>
                        <a:t>1 I like the present.</a:t>
                      </a: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10000"/>
                  </a:ext>
                </a:extLst>
              </a:tr>
              <a:tr h="239779">
                <a:tc>
                  <a:txBody>
                    <a:bodyPr/>
                    <a:lstStyle/>
                    <a:p>
                      <a:r>
                        <a:rPr lang="en-GB" sz="1600" dirty="0">
                          <a:latin typeface="Century Gothic" panose="020B0502020202020204" pitchFamily="34" charset="0"/>
                        </a:rPr>
                        <a:t>2 You wear a uniform.</a:t>
                      </a: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10001"/>
                  </a:ext>
                </a:extLst>
              </a:tr>
              <a:tr h="239779">
                <a:tc>
                  <a:txBody>
                    <a:bodyPr/>
                    <a:lstStyle/>
                    <a:p>
                      <a:r>
                        <a:rPr lang="en-GB" sz="1600" dirty="0">
                          <a:latin typeface="Century Gothic" panose="020B0502020202020204" pitchFamily="34" charset="0"/>
                        </a:rPr>
                        <a:t>3 He likes the computers.</a:t>
                      </a: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2236561984"/>
                  </a:ext>
                </a:extLst>
              </a:tr>
              <a:tr h="239779">
                <a:tc>
                  <a:txBody>
                    <a:bodyPr/>
                    <a:lstStyle/>
                    <a:p>
                      <a:r>
                        <a:rPr lang="en-GB" sz="1600" dirty="0">
                          <a:latin typeface="Century Gothic" panose="020B0502020202020204" pitchFamily="34" charset="0"/>
                        </a:rPr>
                        <a:t>4 She likes the car. </a:t>
                      </a: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1280083606"/>
                  </a:ext>
                </a:extLst>
              </a:tr>
            </a:tbl>
          </a:graphicData>
        </a:graphic>
      </p:graphicFrame>
      <p:sp>
        <p:nvSpPr>
          <p:cNvPr id="2" name="Title 1">
            <a:extLst>
              <a:ext uri="{FF2B5EF4-FFF2-40B4-BE49-F238E27FC236}">
                <a16:creationId xmlns:a16="http://schemas.microsoft.com/office/drawing/2014/main" id="{83A95108-F6E1-0449-A880-8320FD163330}"/>
              </a:ext>
            </a:extLst>
          </p:cNvPr>
          <p:cNvSpPr>
            <a:spLocks noGrp="1"/>
          </p:cNvSpPr>
          <p:nvPr>
            <p:ph type="title"/>
          </p:nvPr>
        </p:nvSpPr>
        <p:spPr>
          <a:xfrm>
            <a:off x="181259" y="154769"/>
            <a:ext cx="2007346" cy="437975"/>
          </a:xfrm>
        </p:spPr>
        <p:txBody>
          <a:bodyPr/>
          <a:lstStyle/>
          <a:p>
            <a:r>
              <a:rPr lang="en-GB" sz="2000" b="1" dirty="0">
                <a:solidFill>
                  <a:srgbClr val="FFFFFF"/>
                </a:solidFill>
                <a:latin typeface="Century Gothic" panose="020B0502020202020204" pitchFamily="34" charset="0"/>
              </a:rPr>
              <a:t>T1.2 </a:t>
            </a:r>
            <a:r>
              <a:rPr lang="en-GB" sz="2000" b="1" dirty="0" err="1">
                <a:solidFill>
                  <a:srgbClr val="FFFFFF"/>
                </a:solidFill>
                <a:latin typeface="Century Gothic" panose="020B0502020202020204" pitchFamily="34" charset="0"/>
              </a:rPr>
              <a:t>Semaine</a:t>
            </a:r>
            <a:r>
              <a:rPr lang="en-GB" sz="2000" b="1" dirty="0">
                <a:solidFill>
                  <a:srgbClr val="FFFFFF"/>
                </a:solidFill>
                <a:latin typeface="Century Gothic" panose="020B0502020202020204" pitchFamily="34" charset="0"/>
              </a:rPr>
              <a:t> 3</a:t>
            </a:r>
            <a:endParaRPr lang="en-US" sz="2000" dirty="0"/>
          </a:p>
        </p:txBody>
      </p:sp>
      <p:sp>
        <p:nvSpPr>
          <p:cNvPr id="26" name="TextBox 25">
            <a:extLst>
              <a:ext uri="{FF2B5EF4-FFF2-40B4-BE49-F238E27FC236}">
                <a16:creationId xmlns:a16="http://schemas.microsoft.com/office/drawing/2014/main" id="{9772736D-C1C0-4F4F-A65C-AEB778AD4D28}"/>
              </a:ext>
            </a:extLst>
          </p:cNvPr>
          <p:cNvSpPr txBox="1"/>
          <p:nvPr/>
        </p:nvSpPr>
        <p:spPr>
          <a:xfrm>
            <a:off x="80065" y="3772825"/>
            <a:ext cx="6441332" cy="338554"/>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In French, the </a:t>
            </a:r>
            <a:r>
              <a:rPr lang="en-GB" sz="1600" b="1" dirty="0">
                <a:solidFill>
                  <a:srgbClr val="000000"/>
                </a:solidFill>
                <a:latin typeface="Century Gothic" panose="020B0502020202020204" pitchFamily="34" charset="0"/>
              </a:rPr>
              <a:t>present</a:t>
            </a:r>
            <a:r>
              <a:rPr lang="en-GB"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simple </a:t>
            </a:r>
            <a:r>
              <a:rPr lang="en-GB" sz="1600" dirty="0">
                <a:solidFill>
                  <a:srgbClr val="000000"/>
                </a:solidFill>
                <a:latin typeface="Century Gothic" panose="020B0502020202020204" pitchFamily="34" charset="0"/>
              </a:rPr>
              <a:t>is used with </a:t>
            </a:r>
            <a:r>
              <a:rPr lang="en-GB" sz="1600" b="1" dirty="0">
                <a:solidFill>
                  <a:srgbClr val="000000"/>
                </a:solidFill>
                <a:latin typeface="Century Gothic" panose="020B0502020202020204" pitchFamily="34" charset="0"/>
              </a:rPr>
              <a:t>all verbs</a:t>
            </a:r>
            <a:r>
              <a:rPr lang="en-GB" sz="1600" dirty="0">
                <a:solidFill>
                  <a:srgbClr val="000000"/>
                </a:solidFill>
                <a:latin typeface="Century Gothic" panose="020B0502020202020204" pitchFamily="34" charset="0"/>
              </a:rPr>
              <a:t>.</a:t>
            </a:r>
          </a:p>
        </p:txBody>
      </p:sp>
      <p:sp>
        <p:nvSpPr>
          <p:cNvPr id="22" name="Rectangle 21"/>
          <p:cNvSpPr/>
          <p:nvPr/>
        </p:nvSpPr>
        <p:spPr>
          <a:xfrm>
            <a:off x="62959" y="4200489"/>
            <a:ext cx="6882560" cy="338554"/>
          </a:xfrm>
          <a:prstGeom prst="rect">
            <a:avLst/>
          </a:prstGeom>
        </p:spPr>
        <p:txBody>
          <a:bodyPr wrap="square">
            <a:spAutoFit/>
          </a:bodyPr>
          <a:lstStyle/>
          <a:p>
            <a:r>
              <a:rPr lang="en-GB" sz="1600" dirty="0">
                <a:solidFill>
                  <a:srgbClr val="000000"/>
                </a:solidFill>
                <a:latin typeface="Century Gothic" panose="020B0502020202020204" pitchFamily="34" charset="0"/>
              </a:rPr>
              <a:t>In French, </a:t>
            </a:r>
            <a:r>
              <a:rPr lang="en-GB" sz="1600" b="1" dirty="0">
                <a:solidFill>
                  <a:srgbClr val="000000"/>
                </a:solidFill>
                <a:latin typeface="Century Gothic" panose="020B0502020202020204" pitchFamily="34" charset="0"/>
              </a:rPr>
              <a:t>regular</a:t>
            </a:r>
            <a:r>
              <a:rPr lang="en-GB"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verb endings </a:t>
            </a:r>
            <a:r>
              <a:rPr lang="en-GB" sz="1600" dirty="0">
                <a:solidFill>
                  <a:srgbClr val="000000"/>
                </a:solidFill>
                <a:latin typeface="Century Gothic" panose="020B0502020202020204" pitchFamily="34" charset="0"/>
              </a:rPr>
              <a:t>change to match</a:t>
            </a:r>
            <a:r>
              <a:rPr lang="en-GB" sz="1600" b="1" dirty="0">
                <a:solidFill>
                  <a:srgbClr val="000000"/>
                </a:solidFill>
                <a:latin typeface="Century Gothic" panose="020B0502020202020204" pitchFamily="34" charset="0"/>
              </a:rPr>
              <a:t> pronouns.</a:t>
            </a:r>
          </a:p>
        </p:txBody>
      </p:sp>
      <p:sp>
        <p:nvSpPr>
          <p:cNvPr id="27" name="Rectangle 26"/>
          <p:cNvSpPr/>
          <p:nvPr/>
        </p:nvSpPr>
        <p:spPr>
          <a:xfrm>
            <a:off x="30054" y="4534740"/>
            <a:ext cx="6711313" cy="2554545"/>
          </a:xfrm>
          <a:prstGeom prst="rect">
            <a:avLst/>
          </a:prstGeom>
        </p:spPr>
        <p:txBody>
          <a:bodyPr wrap="square">
            <a:spAutoFit/>
          </a:bodyPr>
          <a:lstStyle/>
          <a:p>
            <a:r>
              <a:rPr lang="en-GB" sz="1600" dirty="0">
                <a:solidFill>
                  <a:srgbClr val="000000"/>
                </a:solidFill>
                <a:latin typeface="Century Gothic" panose="020B0502020202020204" pitchFamily="34" charset="0"/>
              </a:rPr>
              <a:t>To say </a:t>
            </a:r>
            <a:r>
              <a:rPr lang="en-GB" sz="1600" b="1" dirty="0">
                <a:solidFill>
                  <a:srgbClr val="000000"/>
                </a:solidFill>
                <a:latin typeface="Century Gothic" panose="020B0502020202020204" pitchFamily="34" charset="0"/>
              </a:rPr>
              <a:t>‘I’, ‘he’ </a:t>
            </a:r>
            <a:r>
              <a:rPr lang="en-GB" sz="1600" dirty="0">
                <a:solidFill>
                  <a:srgbClr val="000000"/>
                </a:solidFill>
                <a:latin typeface="Century Gothic" panose="020B0502020202020204" pitchFamily="34" charset="0"/>
              </a:rPr>
              <a:t>or </a:t>
            </a:r>
            <a:r>
              <a:rPr lang="en-GB" sz="1600" b="1" dirty="0">
                <a:solidFill>
                  <a:srgbClr val="000000"/>
                </a:solidFill>
                <a:latin typeface="Century Gothic" panose="020B0502020202020204" pitchFamily="34" charset="0"/>
              </a:rPr>
              <a:t>‘she’ + regular -ER verb </a:t>
            </a:r>
            <a:r>
              <a:rPr lang="en-GB" sz="1600" dirty="0">
                <a:solidFill>
                  <a:srgbClr val="000000"/>
                </a:solidFill>
                <a:latin typeface="Century Gothic" panose="020B0502020202020204" pitchFamily="34" charset="0"/>
              </a:rPr>
              <a:t>in French, the verb is in the short form and ends in </a:t>
            </a:r>
            <a:r>
              <a:rPr lang="en-GB" sz="1600" b="1" u="sng" dirty="0">
                <a:solidFill>
                  <a:srgbClr val="000000"/>
                </a:solidFill>
                <a:latin typeface="Century Gothic" panose="020B0502020202020204" pitchFamily="34" charset="0"/>
              </a:rPr>
              <a:t>-e</a:t>
            </a:r>
            <a:r>
              <a:rPr lang="en-GB" sz="1600" dirty="0">
                <a:solidFill>
                  <a:srgbClr val="000000"/>
                </a:solidFill>
                <a:latin typeface="Century Gothic" panose="020B0502020202020204" pitchFamily="34" charset="0"/>
              </a:rPr>
              <a:t>.</a:t>
            </a:r>
          </a:p>
          <a:p>
            <a:endParaRPr lang="en-GB" sz="1600" dirty="0">
              <a:solidFill>
                <a:srgbClr val="000000"/>
              </a:solidFill>
              <a:latin typeface="Century Gothic" panose="020B0502020202020204" pitchFamily="34" charset="0"/>
            </a:endParaRPr>
          </a:p>
          <a:p>
            <a:r>
              <a:rPr lang="en-GB" sz="1600" dirty="0">
                <a:solidFill>
                  <a:srgbClr val="000000"/>
                </a:solidFill>
                <a:latin typeface="Century Gothic" panose="020B0502020202020204" pitchFamily="34" charset="0"/>
              </a:rPr>
              <a:t>	aim</a:t>
            </a:r>
            <a:r>
              <a:rPr lang="en-GB" sz="1600" b="1" dirty="0">
                <a:solidFill>
                  <a:srgbClr val="000000"/>
                </a:solidFill>
                <a:latin typeface="Century Gothic" panose="020B0502020202020204" pitchFamily="34" charset="0"/>
              </a:rPr>
              <a:t>er</a:t>
            </a:r>
            <a:r>
              <a:rPr lang="en-GB" sz="1600" dirty="0">
                <a:solidFill>
                  <a:srgbClr val="000000"/>
                </a:solidFill>
                <a:latin typeface="Century Gothic" panose="020B0502020202020204" pitchFamily="34" charset="0"/>
              </a:rPr>
              <a:t> 	</a:t>
            </a:r>
          </a:p>
          <a:p>
            <a:endParaRPr lang="en-GB" sz="1600" dirty="0">
              <a:solidFill>
                <a:srgbClr val="000000"/>
              </a:solidFill>
              <a:latin typeface="Century Gothic" panose="020B0502020202020204" pitchFamily="34" charset="0"/>
            </a:endParaRPr>
          </a:p>
          <a:p>
            <a:endParaRPr lang="en-GB" sz="1600" dirty="0">
              <a:solidFill>
                <a:srgbClr val="000000"/>
              </a:solidFill>
              <a:latin typeface="Century Gothic" panose="020B0502020202020204" pitchFamily="34" charset="0"/>
            </a:endParaRPr>
          </a:p>
          <a:p>
            <a:endParaRPr lang="en-GB" sz="1600" dirty="0">
              <a:solidFill>
                <a:srgbClr val="000000"/>
              </a:solidFill>
              <a:latin typeface="Century Gothic" panose="020B0502020202020204" pitchFamily="34" charset="0"/>
            </a:endParaRPr>
          </a:p>
          <a:p>
            <a:r>
              <a:rPr lang="en-GB" sz="1600" dirty="0">
                <a:solidFill>
                  <a:srgbClr val="000000"/>
                </a:solidFill>
                <a:latin typeface="Century Gothic" panose="020B0502020202020204" pitchFamily="34" charset="0"/>
              </a:rPr>
              <a:t>To say </a:t>
            </a:r>
            <a:r>
              <a:rPr lang="en-GB" sz="1600" b="1" dirty="0">
                <a:solidFill>
                  <a:srgbClr val="000000"/>
                </a:solidFill>
                <a:latin typeface="Century Gothic" panose="020B0502020202020204" pitchFamily="34" charset="0"/>
              </a:rPr>
              <a:t>‘you (singular)’ + regular –ER verb </a:t>
            </a:r>
            <a:r>
              <a:rPr lang="en-GB" sz="1600" dirty="0">
                <a:solidFill>
                  <a:srgbClr val="000000"/>
                </a:solidFill>
                <a:latin typeface="Century Gothic" panose="020B0502020202020204" pitchFamily="34" charset="0"/>
              </a:rPr>
              <a:t>in French, the verb is in the short form and ends in </a:t>
            </a:r>
            <a:r>
              <a:rPr lang="en-GB" sz="1600" b="1" u="sng" dirty="0">
                <a:solidFill>
                  <a:srgbClr val="000000"/>
                </a:solidFill>
                <a:latin typeface="Century Gothic" panose="020B0502020202020204" pitchFamily="34" charset="0"/>
              </a:rPr>
              <a:t>-</a:t>
            </a:r>
            <a:r>
              <a:rPr lang="en-GB" sz="1600" b="1" u="sng" dirty="0" err="1">
                <a:solidFill>
                  <a:srgbClr val="000000"/>
                </a:solidFill>
                <a:latin typeface="Century Gothic" panose="020B0502020202020204" pitchFamily="34" charset="0"/>
              </a:rPr>
              <a:t>es</a:t>
            </a:r>
            <a:r>
              <a:rPr lang="en-GB" sz="1600" dirty="0">
                <a:solidFill>
                  <a:srgbClr val="000000"/>
                </a:solidFill>
                <a:latin typeface="Century Gothic" panose="020B0502020202020204" pitchFamily="34" charset="0"/>
              </a:rPr>
              <a:t>.</a:t>
            </a:r>
          </a:p>
          <a:p>
            <a:endParaRPr lang="en-GB" sz="1600" dirty="0">
              <a:solidFill>
                <a:srgbClr val="000000"/>
              </a:solidFill>
              <a:latin typeface="Century Gothic" panose="020B0502020202020204" pitchFamily="34" charset="0"/>
            </a:endParaRPr>
          </a:p>
        </p:txBody>
      </p:sp>
      <p:sp>
        <p:nvSpPr>
          <p:cNvPr id="28" name="TextBox 27">
            <a:extLst>
              <a:ext uri="{FF2B5EF4-FFF2-40B4-BE49-F238E27FC236}">
                <a16:creationId xmlns:a16="http://schemas.microsoft.com/office/drawing/2014/main" id="{5A93EC28-0F94-4DAE-9CF6-335A95A2B896}"/>
              </a:ext>
            </a:extLst>
          </p:cNvPr>
          <p:cNvSpPr txBox="1"/>
          <p:nvPr/>
        </p:nvSpPr>
        <p:spPr>
          <a:xfrm>
            <a:off x="1796676" y="5264214"/>
            <a:ext cx="3334113" cy="830997"/>
          </a:xfrm>
          <a:prstGeom prst="rect">
            <a:avLst/>
          </a:prstGeom>
          <a:noFill/>
        </p:spPr>
        <p:txBody>
          <a:bodyPr wrap="square" rtlCol="0">
            <a:spAutoFit/>
          </a:bodyPr>
          <a:lstStyle/>
          <a:p>
            <a:pPr marL="285750" indent="-285750">
              <a:buFont typeface="Wingdings" panose="05000000000000000000" pitchFamily="2" charset="2"/>
              <a:buChar char="à"/>
            </a:pPr>
            <a:r>
              <a:rPr lang="en-GB" sz="1600" dirty="0" err="1">
                <a:solidFill>
                  <a:srgbClr val="000000"/>
                </a:solidFill>
                <a:latin typeface="Century Gothic" panose="020B0502020202020204" pitchFamily="34" charset="0"/>
              </a:rPr>
              <a:t>J’aim</a:t>
            </a:r>
            <a:r>
              <a:rPr lang="en-GB" sz="1600" b="1" u="sng" dirty="0" err="1">
                <a:solidFill>
                  <a:srgbClr val="000000"/>
                </a:solidFill>
                <a:latin typeface="Century Gothic" panose="020B0502020202020204" pitchFamily="34" charset="0"/>
              </a:rPr>
              <a:t>e</a:t>
            </a:r>
            <a:r>
              <a:rPr lang="en-GB" sz="1600" dirty="0">
                <a:solidFill>
                  <a:srgbClr val="000000"/>
                </a:solidFill>
                <a:latin typeface="Century Gothic" panose="020B0502020202020204" pitchFamily="34" charset="0"/>
              </a:rPr>
              <a:t> le </a:t>
            </a:r>
            <a:r>
              <a:rPr lang="en-GB" sz="1600" dirty="0" err="1">
                <a:solidFill>
                  <a:srgbClr val="000000"/>
                </a:solidFill>
                <a:latin typeface="Century Gothic" panose="020B0502020202020204" pitchFamily="34" charset="0"/>
              </a:rPr>
              <a:t>professeur</a:t>
            </a:r>
            <a:r>
              <a:rPr lang="en-GB" sz="1600" dirty="0">
                <a:solidFill>
                  <a:srgbClr val="000000"/>
                </a:solidFill>
                <a:latin typeface="Century Gothic" panose="020B0502020202020204" pitchFamily="34" charset="0"/>
              </a:rPr>
              <a:t>.</a:t>
            </a:r>
          </a:p>
          <a:p>
            <a:pPr marL="285750" indent="-285750">
              <a:buFont typeface="Wingdings" panose="05000000000000000000" pitchFamily="2" charset="2"/>
              <a:buChar char="à"/>
            </a:pPr>
            <a:r>
              <a:rPr lang="en-GB" sz="1600" dirty="0">
                <a:solidFill>
                  <a:srgbClr val="000000"/>
                </a:solidFill>
                <a:latin typeface="Century Gothic" panose="020B0502020202020204" pitchFamily="34" charset="0"/>
              </a:rPr>
              <a:t>Il </a:t>
            </a:r>
            <a:r>
              <a:rPr lang="en-GB" sz="1600" dirty="0" err="1">
                <a:solidFill>
                  <a:srgbClr val="000000"/>
                </a:solidFill>
                <a:latin typeface="Century Gothic" panose="020B0502020202020204" pitchFamily="34" charset="0"/>
              </a:rPr>
              <a:t>aim</a:t>
            </a:r>
            <a:r>
              <a:rPr lang="en-GB" sz="1600" b="1" u="sng" dirty="0" err="1">
                <a:solidFill>
                  <a:srgbClr val="000000"/>
                </a:solidFill>
                <a:latin typeface="Century Gothic" panose="020B0502020202020204" pitchFamily="34" charset="0"/>
              </a:rPr>
              <a:t>e</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l’actrice</a:t>
            </a:r>
            <a:r>
              <a:rPr lang="en-GB" sz="1600" dirty="0">
                <a:solidFill>
                  <a:srgbClr val="000000"/>
                </a:solidFill>
                <a:latin typeface="Century Gothic" panose="020B0502020202020204" pitchFamily="34" charset="0"/>
              </a:rPr>
              <a:t>.</a:t>
            </a:r>
          </a:p>
          <a:p>
            <a:pPr marL="285750" indent="-285750">
              <a:buFont typeface="Wingdings" panose="05000000000000000000" pitchFamily="2" charset="2"/>
              <a:buChar char="à"/>
            </a:pPr>
            <a:r>
              <a:rPr lang="en-GB" sz="1600" dirty="0">
                <a:solidFill>
                  <a:srgbClr val="000000"/>
                </a:solidFill>
                <a:latin typeface="Century Gothic" panose="020B0502020202020204" pitchFamily="34" charset="0"/>
              </a:rPr>
              <a:t>Elle </a:t>
            </a:r>
            <a:r>
              <a:rPr lang="en-GB" sz="1600" dirty="0" err="1">
                <a:solidFill>
                  <a:srgbClr val="000000"/>
                </a:solidFill>
                <a:latin typeface="Century Gothic" panose="020B0502020202020204" pitchFamily="34" charset="0"/>
              </a:rPr>
              <a:t>aim</a:t>
            </a:r>
            <a:r>
              <a:rPr lang="en-GB" sz="1600" b="1" u="sng" dirty="0" err="1">
                <a:solidFill>
                  <a:srgbClr val="000000"/>
                </a:solidFill>
                <a:latin typeface="Century Gothic" panose="020B0502020202020204" pitchFamily="34" charset="0"/>
              </a:rPr>
              <a:t>e</a:t>
            </a:r>
            <a:r>
              <a:rPr lang="en-GB" sz="1600" dirty="0">
                <a:solidFill>
                  <a:srgbClr val="000000"/>
                </a:solidFill>
                <a:latin typeface="Century Gothic" panose="020B0502020202020204" pitchFamily="34" charset="0"/>
              </a:rPr>
              <a:t> le </a:t>
            </a:r>
            <a:r>
              <a:rPr lang="en-GB" sz="1600" dirty="0" err="1">
                <a:solidFill>
                  <a:srgbClr val="000000"/>
                </a:solidFill>
                <a:latin typeface="Century Gothic" panose="020B0502020202020204" pitchFamily="34" charset="0"/>
              </a:rPr>
              <a:t>chien</a:t>
            </a:r>
            <a:r>
              <a:rPr lang="en-GB" sz="1600" dirty="0">
                <a:solidFill>
                  <a:srgbClr val="000000"/>
                </a:solidFill>
                <a:latin typeface="Century Gothic" panose="020B0502020202020204" pitchFamily="34" charset="0"/>
              </a:rPr>
              <a:t>.</a:t>
            </a:r>
          </a:p>
        </p:txBody>
      </p:sp>
      <p:sp>
        <p:nvSpPr>
          <p:cNvPr id="29" name="TextBox 28">
            <a:extLst>
              <a:ext uri="{FF2B5EF4-FFF2-40B4-BE49-F238E27FC236}">
                <a16:creationId xmlns:a16="http://schemas.microsoft.com/office/drawing/2014/main" id="{5A93EC28-0F94-4DAE-9CF6-335A95A2B896}"/>
              </a:ext>
            </a:extLst>
          </p:cNvPr>
          <p:cNvSpPr txBox="1"/>
          <p:nvPr/>
        </p:nvSpPr>
        <p:spPr>
          <a:xfrm>
            <a:off x="1796675" y="6871833"/>
            <a:ext cx="3334113" cy="338554"/>
          </a:xfrm>
          <a:prstGeom prst="rect">
            <a:avLst/>
          </a:prstGeom>
          <a:noFill/>
        </p:spPr>
        <p:txBody>
          <a:bodyPr wrap="square" rtlCol="0">
            <a:spAutoFit/>
          </a:bodyPr>
          <a:lstStyle/>
          <a:p>
            <a:r>
              <a:rPr lang="en-GB" sz="1600" dirty="0">
                <a:solidFill>
                  <a:srgbClr val="000000"/>
                </a:solidFill>
                <a:latin typeface="Century Gothic" panose="020B0502020202020204" pitchFamily="34" charset="0"/>
                <a:sym typeface="Wingdings" panose="05000000000000000000" pitchFamily="2" charset="2"/>
              </a:rPr>
              <a:t> </a:t>
            </a:r>
            <a:r>
              <a:rPr lang="en-GB" sz="1600" dirty="0" err="1">
                <a:solidFill>
                  <a:srgbClr val="000000"/>
                </a:solidFill>
                <a:latin typeface="Century Gothic" panose="020B0502020202020204" pitchFamily="34" charset="0"/>
              </a:rPr>
              <a:t>Tu</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aim</a:t>
            </a:r>
            <a:r>
              <a:rPr lang="en-GB" sz="1600" b="1" u="sng" dirty="0" err="1">
                <a:solidFill>
                  <a:srgbClr val="000000"/>
                </a:solidFill>
                <a:latin typeface="Century Gothic" panose="020B0502020202020204" pitchFamily="34" charset="0"/>
              </a:rPr>
              <a:t>es</a:t>
            </a:r>
            <a:r>
              <a:rPr lang="en-GB" sz="1600" dirty="0">
                <a:solidFill>
                  <a:srgbClr val="000000"/>
                </a:solidFill>
                <a:latin typeface="Century Gothic" panose="020B0502020202020204" pitchFamily="34" charset="0"/>
              </a:rPr>
              <a:t> le </a:t>
            </a:r>
            <a:r>
              <a:rPr lang="en-GB" sz="1600" dirty="0" err="1">
                <a:solidFill>
                  <a:srgbClr val="000000"/>
                </a:solidFill>
                <a:latin typeface="Century Gothic" panose="020B0502020202020204" pitchFamily="34" charset="0"/>
              </a:rPr>
              <a:t>professeur</a:t>
            </a:r>
            <a:r>
              <a:rPr lang="en-GB" sz="1600" dirty="0">
                <a:solidFill>
                  <a:srgbClr val="000000"/>
                </a:solidFill>
                <a:latin typeface="Century Gothic" panose="020B0502020202020204" pitchFamily="34" charset="0"/>
              </a:rPr>
              <a:t>. </a:t>
            </a:r>
          </a:p>
        </p:txBody>
      </p:sp>
      <p:sp>
        <p:nvSpPr>
          <p:cNvPr id="19" name="Oval Callout 18"/>
          <p:cNvSpPr/>
          <p:nvPr/>
        </p:nvSpPr>
        <p:spPr>
          <a:xfrm>
            <a:off x="4547277" y="4965969"/>
            <a:ext cx="2276872" cy="1057426"/>
          </a:xfrm>
          <a:prstGeom prst="wedgeEllipseCallout">
            <a:avLst>
              <a:gd name="adj1" fmla="val -62183"/>
              <a:gd name="adj2" fmla="val -4263"/>
            </a:avLst>
          </a:prstGeom>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entury Gothic" panose="020B0502020202020204" pitchFamily="34" charset="0"/>
            </a:endParaRPr>
          </a:p>
        </p:txBody>
      </p:sp>
      <p:sp>
        <p:nvSpPr>
          <p:cNvPr id="6" name="Rectangle 5"/>
          <p:cNvSpPr/>
          <p:nvPr/>
        </p:nvSpPr>
        <p:spPr>
          <a:xfrm>
            <a:off x="4547277" y="5093620"/>
            <a:ext cx="2276871" cy="830997"/>
          </a:xfrm>
          <a:prstGeom prst="rect">
            <a:avLst/>
          </a:prstGeom>
        </p:spPr>
        <p:txBody>
          <a:bodyPr wrap="square">
            <a:spAutoFit/>
          </a:bodyPr>
          <a:lstStyle/>
          <a:p>
            <a:pPr lvl="0" algn="ctr"/>
            <a:r>
              <a:rPr lang="en-GB" sz="1600" b="1" dirty="0" err="1">
                <a:solidFill>
                  <a:srgbClr val="000000"/>
                </a:solidFill>
                <a:latin typeface="Century Gothic" panose="020B0502020202020204" pitchFamily="34" charset="0"/>
              </a:rPr>
              <a:t>J’</a:t>
            </a:r>
            <a:r>
              <a:rPr lang="en-GB" sz="1600" dirty="0" err="1">
                <a:solidFill>
                  <a:srgbClr val="000000"/>
                </a:solidFill>
                <a:latin typeface="Century Gothic" panose="020B0502020202020204" pitchFamily="34" charset="0"/>
              </a:rPr>
              <a:t>aime</a:t>
            </a:r>
            <a:r>
              <a:rPr lang="en-GB" sz="1600" dirty="0">
                <a:solidFill>
                  <a:srgbClr val="000000"/>
                </a:solidFill>
                <a:latin typeface="Century Gothic" panose="020B0502020202020204" pitchFamily="34" charset="0"/>
              </a:rPr>
              <a:t> = Je + </a:t>
            </a:r>
            <a:r>
              <a:rPr lang="en-GB" sz="1600" dirty="0" err="1">
                <a:solidFill>
                  <a:srgbClr val="000000"/>
                </a:solidFill>
                <a:latin typeface="Century Gothic" panose="020B0502020202020204" pitchFamily="34" charset="0"/>
              </a:rPr>
              <a:t>aime</a:t>
            </a:r>
            <a:br>
              <a:rPr lang="en-GB" sz="1600" dirty="0">
                <a:solidFill>
                  <a:srgbClr val="000000"/>
                </a:solidFill>
                <a:latin typeface="Century Gothic" panose="020B0502020202020204" pitchFamily="34" charset="0"/>
              </a:rPr>
            </a:br>
            <a:r>
              <a:rPr lang="en-GB" sz="1600" b="1" dirty="0">
                <a:solidFill>
                  <a:srgbClr val="000000"/>
                </a:solidFill>
                <a:latin typeface="Century Gothic" panose="020B0502020202020204" pitchFamily="34" charset="0"/>
              </a:rPr>
              <a:t>Je</a:t>
            </a:r>
            <a:r>
              <a:rPr lang="en-GB" sz="1600"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sym typeface="Wingdings" panose="05000000000000000000" pitchFamily="2" charset="2"/>
              </a:rPr>
              <a:t> </a:t>
            </a:r>
            <a:r>
              <a:rPr lang="en-GB" sz="1600" b="1" dirty="0">
                <a:solidFill>
                  <a:srgbClr val="000000"/>
                </a:solidFill>
                <a:latin typeface="Century Gothic" panose="020B0502020202020204" pitchFamily="34" charset="0"/>
                <a:sym typeface="Wingdings" panose="05000000000000000000" pitchFamily="2" charset="2"/>
              </a:rPr>
              <a:t>J’</a:t>
            </a:r>
            <a:br>
              <a:rPr lang="en-GB" sz="1600" dirty="0">
                <a:solidFill>
                  <a:srgbClr val="000000"/>
                </a:solidFill>
                <a:latin typeface="Century Gothic" panose="020B0502020202020204" pitchFamily="34" charset="0"/>
                <a:sym typeface="Wingdings" panose="05000000000000000000" pitchFamily="2" charset="2"/>
              </a:rPr>
            </a:br>
            <a:r>
              <a:rPr lang="en-GB" sz="1600" dirty="0">
                <a:solidFill>
                  <a:srgbClr val="000000"/>
                </a:solidFill>
                <a:latin typeface="Century Gothic" panose="020B0502020202020204" pitchFamily="34" charset="0"/>
                <a:sym typeface="Wingdings" panose="05000000000000000000" pitchFamily="2" charset="2"/>
              </a:rPr>
              <a:t>before a vowel</a:t>
            </a:r>
            <a:endParaRPr lang="en-GB" sz="1600" dirty="0">
              <a:solidFill>
                <a:srgbClr val="000000"/>
              </a:solidFill>
              <a:latin typeface="Century Gothic" panose="020B0502020202020204" pitchFamily="34" charset="0"/>
            </a:endParaRPr>
          </a:p>
        </p:txBody>
      </p:sp>
      <p:sp>
        <p:nvSpPr>
          <p:cNvPr id="20"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21</a:t>
            </a:r>
          </a:p>
        </p:txBody>
      </p:sp>
    </p:spTree>
    <p:extLst>
      <p:ext uri="{BB962C8B-B14F-4D97-AF65-F5344CB8AC3E}">
        <p14:creationId xmlns:p14="http://schemas.microsoft.com/office/powerpoint/2010/main" val="2829987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BD834-1E2D-44FA-960B-D5E01CB2C65F}"/>
              </a:ext>
            </a:extLst>
          </p:cNvPr>
          <p:cNvSpPr/>
          <p:nvPr/>
        </p:nvSpPr>
        <p:spPr>
          <a:xfrm>
            <a:off x="211937" y="3465369"/>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1600" b="1" dirty="0">
              <a:solidFill>
                <a:srgbClr val="FFFFFF"/>
              </a:solidFill>
              <a:latin typeface="Century Gothic" panose="020B0502020202020204" pitchFamily="34" charset="0"/>
            </a:endParaRPr>
          </a:p>
        </p:txBody>
      </p:sp>
      <p:sp>
        <p:nvSpPr>
          <p:cNvPr id="4" name="Rectangle 3">
            <a:extLst>
              <a:ext uri="{FF2B5EF4-FFF2-40B4-BE49-F238E27FC236}">
                <a16:creationId xmlns:a16="http://schemas.microsoft.com/office/drawing/2014/main" id="{187D3DE4-1B8E-4EF9-A0F4-FAE19AE97A2E}"/>
              </a:ext>
            </a:extLst>
          </p:cNvPr>
          <p:cNvSpPr/>
          <p:nvPr/>
        </p:nvSpPr>
        <p:spPr>
          <a:xfrm>
            <a:off x="5099789" y="3465369"/>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6" name="Rounded Rectangle 5"/>
          <p:cNvSpPr/>
          <p:nvPr/>
        </p:nvSpPr>
        <p:spPr>
          <a:xfrm>
            <a:off x="5529399" y="5193636"/>
            <a:ext cx="1272234" cy="699703"/>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400" b="1" dirty="0">
                <a:solidFill>
                  <a:srgbClr val="000000"/>
                </a:solidFill>
                <a:latin typeface="Century Gothic" panose="020B0502020202020204" pitchFamily="34" charset="0"/>
              </a:rPr>
              <a:t>Revisit vocab 1.1.2 &amp; 1.1.7</a:t>
            </a:r>
          </a:p>
        </p:txBody>
      </p:sp>
      <p:sp>
        <p:nvSpPr>
          <p:cNvPr id="2" name="Title 1">
            <a:extLst>
              <a:ext uri="{FF2B5EF4-FFF2-40B4-BE49-F238E27FC236}">
                <a16:creationId xmlns:a16="http://schemas.microsoft.com/office/drawing/2014/main" id="{7C5C7E9F-51B9-4541-A931-8FC849CA79FC}"/>
              </a:ext>
            </a:extLst>
          </p:cNvPr>
          <p:cNvSpPr>
            <a:spLocks noGrp="1"/>
          </p:cNvSpPr>
          <p:nvPr>
            <p:ph type="title"/>
          </p:nvPr>
        </p:nvSpPr>
        <p:spPr>
          <a:xfrm>
            <a:off x="221065" y="3478641"/>
            <a:ext cx="4687651" cy="412606"/>
          </a:xfrm>
        </p:spPr>
        <p:txBody>
          <a:bodyPr/>
          <a:lstStyle/>
          <a:p>
            <a:pPr algn="l"/>
            <a:r>
              <a:rPr lang="en-GB" sz="1800" b="1" dirty="0">
                <a:solidFill>
                  <a:srgbClr val="FFFFFF"/>
                </a:solidFill>
                <a:latin typeface="Century Gothic" panose="020B0502020202020204" pitchFamily="34" charset="0"/>
              </a:rPr>
              <a:t>Saying what people like to do</a:t>
            </a:r>
            <a:endParaRPr lang="en-US" sz="1800" dirty="0"/>
          </a:p>
        </p:txBody>
      </p:sp>
      <p:graphicFrame>
        <p:nvGraphicFramePr>
          <p:cNvPr id="13" name="Table 12"/>
          <p:cNvGraphicFramePr>
            <a:graphicFrameLocks noGrp="1"/>
          </p:cNvGraphicFramePr>
          <p:nvPr>
            <p:extLst>
              <p:ext uri="{D42A27DB-BD31-4B8C-83A1-F6EECF244321}">
                <p14:modId xmlns:p14="http://schemas.microsoft.com/office/powerpoint/2010/main" val="3993777419"/>
              </p:ext>
            </p:extLst>
          </p:nvPr>
        </p:nvGraphicFramePr>
        <p:xfrm>
          <a:off x="106752" y="4098765"/>
          <a:ext cx="692696" cy="4864272"/>
        </p:xfrm>
        <a:graphic>
          <a:graphicData uri="http://schemas.openxmlformats.org/drawingml/2006/table">
            <a:tbl>
              <a:tblPr firstRow="1" bandRow="1">
                <a:tableStyleId>{5940675A-B579-460E-94D1-54222C63F5DA}</a:tableStyleId>
              </a:tblPr>
              <a:tblGrid>
                <a:gridCol w="692696">
                  <a:extLst>
                    <a:ext uri="{9D8B030D-6E8A-4147-A177-3AD203B41FA5}">
                      <a16:colId xmlns:a16="http://schemas.microsoft.com/office/drawing/2014/main" val="20000"/>
                    </a:ext>
                  </a:extLst>
                </a:gridCol>
              </a:tblGrid>
              <a:tr h="347448">
                <a:tc>
                  <a:txBody>
                    <a:bodyPr/>
                    <a:lstStyle/>
                    <a:p>
                      <a:pPr algn="ct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47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7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7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7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47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47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47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47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47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47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47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47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347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564574"/>
                  </a:ext>
                </a:extLst>
              </a:tr>
            </a:tbl>
          </a:graphicData>
        </a:graphic>
      </p:graphicFrame>
      <p:pic>
        <p:nvPicPr>
          <p:cNvPr id="14" name="Picture 13" descr="\\userfs\nef509\w2k\Downloads\frame (3).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7558" y="4184508"/>
            <a:ext cx="935915" cy="967825"/>
          </a:xfrm>
          <a:prstGeom prst="rect">
            <a:avLst/>
          </a:prstGeom>
          <a:noFill/>
          <a:ln>
            <a:noFill/>
          </a:ln>
        </p:spPr>
      </p:pic>
      <p:graphicFrame>
        <p:nvGraphicFramePr>
          <p:cNvPr id="16" name="Table 15"/>
          <p:cNvGraphicFramePr>
            <a:graphicFrameLocks noGrp="1"/>
          </p:cNvGraphicFramePr>
          <p:nvPr>
            <p:extLst>
              <p:ext uri="{D42A27DB-BD31-4B8C-83A1-F6EECF244321}">
                <p14:modId xmlns:p14="http://schemas.microsoft.com/office/powerpoint/2010/main" val="2105742906"/>
              </p:ext>
            </p:extLst>
          </p:nvPr>
        </p:nvGraphicFramePr>
        <p:xfrm>
          <a:off x="772063" y="4098765"/>
          <a:ext cx="4687651" cy="4864272"/>
        </p:xfrm>
        <a:graphic>
          <a:graphicData uri="http://schemas.openxmlformats.org/drawingml/2006/table">
            <a:tbl>
              <a:tblPr>
                <a:tableStyleId>{5940675A-B579-460E-94D1-54222C63F5DA}</a:tableStyleId>
              </a:tblPr>
              <a:tblGrid>
                <a:gridCol w="1619576">
                  <a:extLst>
                    <a:ext uri="{9D8B030D-6E8A-4147-A177-3AD203B41FA5}">
                      <a16:colId xmlns:a16="http://schemas.microsoft.com/office/drawing/2014/main" val="970210917"/>
                    </a:ext>
                  </a:extLst>
                </a:gridCol>
                <a:gridCol w="3068075">
                  <a:extLst>
                    <a:ext uri="{9D8B030D-6E8A-4147-A177-3AD203B41FA5}">
                      <a16:colId xmlns:a16="http://schemas.microsoft.com/office/drawing/2014/main" val="3424493007"/>
                    </a:ext>
                  </a:extLst>
                </a:gridCol>
              </a:tblGrid>
              <a:tr h="347448">
                <a:tc>
                  <a:txBody>
                    <a:bodyPr/>
                    <a:lstStyle/>
                    <a:p>
                      <a:pPr algn="l" fontAlgn="b"/>
                      <a:r>
                        <a:rPr lang="en-GB" sz="1600" b="0" i="0" u="none" strike="noStrike" dirty="0">
                          <a:solidFill>
                            <a:srgbClr val="000000"/>
                          </a:solidFill>
                          <a:effectLst/>
                          <a:latin typeface="Century Gothic" panose="020B0502020202020204" pitchFamily="34" charset="0"/>
                        </a:rPr>
                        <a:t>aimer</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like, liking</a:t>
                      </a:r>
                    </a:p>
                  </a:txBody>
                  <a:tcPr marL="90000" marR="90000" marT="46800" marB="46800" anchor="b"/>
                </a:tc>
                <a:extLst>
                  <a:ext uri="{0D108BD9-81ED-4DB2-BD59-A6C34878D82A}">
                    <a16:rowId xmlns:a16="http://schemas.microsoft.com/office/drawing/2014/main" val="1892631504"/>
                  </a:ext>
                </a:extLst>
              </a:tr>
              <a:tr h="347448">
                <a:tc>
                  <a:txBody>
                    <a:bodyPr/>
                    <a:lstStyle/>
                    <a:p>
                      <a:pPr algn="l" fontAlgn="b"/>
                      <a:r>
                        <a:rPr lang="en-GB" sz="1600" b="0" i="0" u="none" strike="noStrike" dirty="0" err="1">
                          <a:solidFill>
                            <a:srgbClr val="000000"/>
                          </a:solidFill>
                          <a:effectLst/>
                          <a:latin typeface="Century Gothic" panose="020B0502020202020204" pitchFamily="34" charset="0"/>
                        </a:rPr>
                        <a:t>cocher</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tick, ticking</a:t>
                      </a:r>
                    </a:p>
                  </a:txBody>
                  <a:tcPr marL="90000" marR="90000" marT="46800" marB="46800" anchor="b"/>
                </a:tc>
                <a:extLst>
                  <a:ext uri="{0D108BD9-81ED-4DB2-BD59-A6C34878D82A}">
                    <a16:rowId xmlns:a16="http://schemas.microsoft.com/office/drawing/2014/main" val="2981179449"/>
                  </a:ext>
                </a:extLst>
              </a:tr>
              <a:tr h="347448">
                <a:tc>
                  <a:txBody>
                    <a:bodyPr/>
                    <a:lstStyle/>
                    <a:p>
                      <a:pPr algn="l" fontAlgn="b"/>
                      <a:r>
                        <a:rPr lang="en-GB" sz="1600" b="0" i="0" u="none" strike="noStrike" dirty="0">
                          <a:solidFill>
                            <a:srgbClr val="000000"/>
                          </a:solidFill>
                          <a:effectLst/>
                          <a:latin typeface="Century Gothic" panose="020B0502020202020204" pitchFamily="34" charset="0"/>
                        </a:rPr>
                        <a:t>passer</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spend time, spending time</a:t>
                      </a:r>
                    </a:p>
                  </a:txBody>
                  <a:tcPr marL="90000" marR="90000" marT="46800" marB="46800" anchor="b"/>
                </a:tc>
                <a:extLst>
                  <a:ext uri="{0D108BD9-81ED-4DB2-BD59-A6C34878D82A}">
                    <a16:rowId xmlns:a16="http://schemas.microsoft.com/office/drawing/2014/main" val="2577070439"/>
                  </a:ext>
                </a:extLst>
              </a:tr>
              <a:tr h="347448">
                <a:tc>
                  <a:txBody>
                    <a:bodyPr/>
                    <a:lstStyle/>
                    <a:p>
                      <a:pPr algn="l" fontAlgn="b"/>
                      <a:r>
                        <a:rPr lang="en-GB" sz="1600" b="0" i="0" u="none" strike="noStrike" dirty="0">
                          <a:solidFill>
                            <a:srgbClr val="000000"/>
                          </a:solidFill>
                          <a:effectLst/>
                          <a:latin typeface="Century Gothic" panose="020B0502020202020204" pitchFamily="34" charset="0"/>
                        </a:rPr>
                        <a:t>porter</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wear, wearing</a:t>
                      </a:r>
                    </a:p>
                  </a:txBody>
                  <a:tcPr marL="90000" marR="90000" marT="46800" marB="46800" anchor="b"/>
                </a:tc>
                <a:extLst>
                  <a:ext uri="{0D108BD9-81ED-4DB2-BD59-A6C34878D82A}">
                    <a16:rowId xmlns:a16="http://schemas.microsoft.com/office/drawing/2014/main" val="3605356300"/>
                  </a:ext>
                </a:extLst>
              </a:tr>
              <a:tr h="347448">
                <a:tc>
                  <a:txBody>
                    <a:bodyPr/>
                    <a:lstStyle/>
                    <a:p>
                      <a:pPr algn="l" fontAlgn="b"/>
                      <a:r>
                        <a:rPr lang="en-GB" sz="1600" b="0" i="0" u="none" strike="noStrike" dirty="0" err="1">
                          <a:solidFill>
                            <a:srgbClr val="000000"/>
                          </a:solidFill>
                          <a:effectLst/>
                          <a:latin typeface="Century Gothic" panose="020B0502020202020204" pitchFamily="34" charset="0"/>
                        </a:rPr>
                        <a:t>rester</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stay, staying</a:t>
                      </a:r>
                    </a:p>
                  </a:txBody>
                  <a:tcPr marL="90000" marR="90000" marT="46800" marB="46800" anchor="b"/>
                </a:tc>
                <a:extLst>
                  <a:ext uri="{0D108BD9-81ED-4DB2-BD59-A6C34878D82A}">
                    <a16:rowId xmlns:a16="http://schemas.microsoft.com/office/drawing/2014/main" val="1389949890"/>
                  </a:ext>
                </a:extLst>
              </a:tr>
              <a:tr h="347448">
                <a:tc>
                  <a:txBody>
                    <a:bodyPr/>
                    <a:lstStyle/>
                    <a:p>
                      <a:pPr algn="l" fontAlgn="b"/>
                      <a:r>
                        <a:rPr lang="en-GB" sz="1600" b="0" i="0" u="none" strike="noStrike" dirty="0" err="1">
                          <a:solidFill>
                            <a:srgbClr val="000000"/>
                          </a:solidFill>
                          <a:effectLst/>
                          <a:latin typeface="Century Gothic" panose="020B0502020202020204" pitchFamily="34" charset="0"/>
                        </a:rPr>
                        <a:t>trouver</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find, finding</a:t>
                      </a:r>
                    </a:p>
                  </a:txBody>
                  <a:tcPr marL="90000" marR="90000" marT="46800" marB="46800" anchor="b"/>
                </a:tc>
                <a:extLst>
                  <a:ext uri="{0D108BD9-81ED-4DB2-BD59-A6C34878D82A}">
                    <a16:rowId xmlns:a16="http://schemas.microsoft.com/office/drawing/2014/main" val="217661270"/>
                  </a:ext>
                </a:extLst>
              </a:tr>
              <a:tr h="347448">
                <a:tc>
                  <a:txBody>
                    <a:bodyPr/>
                    <a:lstStyle/>
                    <a:p>
                      <a:pPr algn="l" fontAlgn="b"/>
                      <a:r>
                        <a:rPr lang="en-GB" sz="1600" b="0" i="0" u="none" strike="noStrike" dirty="0" err="1">
                          <a:solidFill>
                            <a:srgbClr val="000000"/>
                          </a:solidFill>
                          <a:effectLst/>
                          <a:latin typeface="Century Gothic" panose="020B0502020202020204" pitchFamily="34" charset="0"/>
                        </a:rPr>
                        <a:t>l’école</a:t>
                      </a:r>
                      <a:r>
                        <a:rPr lang="en-GB" sz="1600" b="0" i="0" u="none" strike="noStrike" dirty="0">
                          <a:solidFill>
                            <a:srgbClr val="000000"/>
                          </a:solidFill>
                          <a:effectLst/>
                          <a:latin typeface="Century Gothic" panose="020B0502020202020204" pitchFamily="34" charset="0"/>
                        </a:rPr>
                        <a:t> (m)</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school</a:t>
                      </a:r>
                    </a:p>
                  </a:txBody>
                  <a:tcPr marL="90000" marR="90000" marT="46800" marB="46800" anchor="b"/>
                </a:tc>
                <a:extLst>
                  <a:ext uri="{0D108BD9-81ED-4DB2-BD59-A6C34878D82A}">
                    <a16:rowId xmlns:a16="http://schemas.microsoft.com/office/drawing/2014/main" val="184796697"/>
                  </a:ext>
                </a:extLst>
              </a:tr>
              <a:tr h="347448">
                <a:tc>
                  <a:txBody>
                    <a:bodyPr/>
                    <a:lstStyle/>
                    <a:p>
                      <a:pPr algn="l" fontAlgn="b"/>
                      <a:r>
                        <a:rPr lang="en-GB" sz="1600" b="0" i="0" u="none" strike="noStrike" dirty="0">
                          <a:solidFill>
                            <a:srgbClr val="000000"/>
                          </a:solidFill>
                          <a:effectLst/>
                          <a:latin typeface="Century Gothic" panose="020B0502020202020204" pitchFamily="34" charset="0"/>
                        </a:rPr>
                        <a:t>le moment</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moment</a:t>
                      </a:r>
                    </a:p>
                  </a:txBody>
                  <a:tcPr marL="90000" marR="90000" marT="46800" marB="46800" anchor="b"/>
                </a:tc>
                <a:extLst>
                  <a:ext uri="{0D108BD9-81ED-4DB2-BD59-A6C34878D82A}">
                    <a16:rowId xmlns:a16="http://schemas.microsoft.com/office/drawing/2014/main" val="131936190"/>
                  </a:ext>
                </a:extLst>
              </a:tr>
              <a:tr h="347448">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semaine</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US" sz="1600" b="0" i="0" u="none" strike="noStrike" dirty="0">
                          <a:solidFill>
                            <a:srgbClr val="000000"/>
                          </a:solidFill>
                          <a:effectLst/>
                          <a:latin typeface="Century Gothic" panose="020B0502020202020204" pitchFamily="34" charset="0"/>
                        </a:rPr>
                        <a:t>week</a:t>
                      </a:r>
                    </a:p>
                  </a:txBody>
                  <a:tcPr marL="90000" marR="90000" marT="46800" marB="46800" anchor="b"/>
                </a:tc>
                <a:extLst>
                  <a:ext uri="{0D108BD9-81ED-4DB2-BD59-A6C34878D82A}">
                    <a16:rowId xmlns:a16="http://schemas.microsoft.com/office/drawing/2014/main" val="2110198652"/>
                  </a:ext>
                </a:extLst>
              </a:tr>
              <a:tr h="347448">
                <a:tc>
                  <a:txBody>
                    <a:bodyPr/>
                    <a:lstStyle/>
                    <a:p>
                      <a:pPr algn="l" fontAlgn="b"/>
                      <a:r>
                        <a:rPr lang="en-GB" sz="1600" b="0" i="0" u="none" strike="noStrike" dirty="0">
                          <a:solidFill>
                            <a:srgbClr val="000000"/>
                          </a:solidFill>
                          <a:effectLst/>
                          <a:latin typeface="Century Gothic" panose="020B0502020202020204" pitchFamily="34" charset="0"/>
                        </a:rPr>
                        <a:t>la solution</a:t>
                      </a:r>
                    </a:p>
                  </a:txBody>
                  <a:tcPr marL="90000" marR="90000" marT="46800" marB="46800" anchor="b"/>
                </a:tc>
                <a:tc>
                  <a:txBody>
                    <a:bodyPr/>
                    <a:lstStyle/>
                    <a:p>
                      <a:pPr algn="l" fontAlgn="b"/>
                      <a:r>
                        <a:rPr lang="en-US" sz="1600" b="0" i="0" u="none" strike="noStrike" dirty="0">
                          <a:solidFill>
                            <a:srgbClr val="000000"/>
                          </a:solidFill>
                          <a:effectLst/>
                          <a:latin typeface="Century Gothic" panose="020B0502020202020204" pitchFamily="34" charset="0"/>
                        </a:rPr>
                        <a:t>solution</a:t>
                      </a:r>
                    </a:p>
                  </a:txBody>
                  <a:tcPr marL="90000" marR="90000" marT="46800" marB="46800" anchor="b"/>
                </a:tc>
                <a:extLst>
                  <a:ext uri="{0D108BD9-81ED-4DB2-BD59-A6C34878D82A}">
                    <a16:rowId xmlns:a16="http://schemas.microsoft.com/office/drawing/2014/main" val="3181700360"/>
                  </a:ext>
                </a:extLst>
              </a:tr>
              <a:tr h="347448">
                <a:tc>
                  <a:txBody>
                    <a:bodyPr/>
                    <a:lstStyle/>
                    <a:p>
                      <a:pPr algn="l" fontAlgn="b"/>
                      <a:r>
                        <a:rPr lang="en-GB" sz="1600" b="0" i="0" u="none" strike="noStrike" dirty="0" err="1">
                          <a:solidFill>
                            <a:srgbClr val="000000"/>
                          </a:solidFill>
                          <a:effectLst/>
                          <a:latin typeface="Century Gothic" panose="020B0502020202020204" pitchFamily="34" charset="0"/>
                        </a:rPr>
                        <a:t>l’uniforme</a:t>
                      </a:r>
                      <a:r>
                        <a:rPr lang="en-GB" sz="1600" b="0" i="0" u="none" strike="noStrike" dirty="0">
                          <a:solidFill>
                            <a:srgbClr val="000000"/>
                          </a:solidFill>
                          <a:effectLst/>
                          <a:latin typeface="Century Gothic" panose="020B0502020202020204" pitchFamily="34" charset="0"/>
                        </a:rPr>
                        <a:t> (m)</a:t>
                      </a:r>
                    </a:p>
                  </a:txBody>
                  <a:tcPr marL="90000" marR="90000" marT="46800" marB="46800" anchor="b"/>
                </a:tc>
                <a:tc>
                  <a:txBody>
                    <a:bodyPr/>
                    <a:lstStyle/>
                    <a:p>
                      <a:pPr algn="l" fontAlgn="b"/>
                      <a:r>
                        <a:rPr lang="en-US" sz="1600" b="0" i="0" u="none" strike="noStrike" dirty="0">
                          <a:solidFill>
                            <a:srgbClr val="000000"/>
                          </a:solidFill>
                          <a:effectLst/>
                          <a:latin typeface="Century Gothic" panose="020B0502020202020204" pitchFamily="34" charset="0"/>
                        </a:rPr>
                        <a:t>uniform</a:t>
                      </a:r>
                    </a:p>
                  </a:txBody>
                  <a:tcPr marL="90000" marR="90000" marT="46800" marB="46800" anchor="b"/>
                </a:tc>
                <a:extLst>
                  <a:ext uri="{0D108BD9-81ED-4DB2-BD59-A6C34878D82A}">
                    <a16:rowId xmlns:a16="http://schemas.microsoft.com/office/drawing/2014/main" val="3082494043"/>
                  </a:ext>
                </a:extLst>
              </a:tr>
              <a:tr h="347448">
                <a:tc>
                  <a:txBody>
                    <a:bodyPr/>
                    <a:lstStyle/>
                    <a:p>
                      <a:pPr algn="l" fontAlgn="b"/>
                      <a:r>
                        <a:rPr lang="en-GB" sz="1600" b="0" i="0" u="none" strike="noStrike" dirty="0" err="1">
                          <a:solidFill>
                            <a:srgbClr val="000000"/>
                          </a:solidFill>
                          <a:effectLst/>
                          <a:latin typeface="Century Gothic" panose="020B0502020202020204" pitchFamily="34" charset="0"/>
                        </a:rPr>
                        <a:t>chaque</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US" sz="1600" b="0" i="0" u="none" strike="noStrike" dirty="0">
                          <a:solidFill>
                            <a:srgbClr val="000000"/>
                          </a:solidFill>
                          <a:effectLst/>
                          <a:latin typeface="Century Gothic" panose="020B0502020202020204" pitchFamily="34" charset="0"/>
                        </a:rPr>
                        <a:t>every</a:t>
                      </a:r>
                    </a:p>
                  </a:txBody>
                  <a:tcPr marL="90000" marR="90000" marT="46800" marB="46800" anchor="b"/>
                </a:tc>
                <a:extLst>
                  <a:ext uri="{0D108BD9-81ED-4DB2-BD59-A6C34878D82A}">
                    <a16:rowId xmlns:a16="http://schemas.microsoft.com/office/drawing/2014/main" val="1619781217"/>
                  </a:ext>
                </a:extLst>
              </a:tr>
              <a:tr h="347448">
                <a:tc>
                  <a:txBody>
                    <a:bodyPr/>
                    <a:lstStyle/>
                    <a:p>
                      <a:pPr algn="l" fontAlgn="b"/>
                      <a:r>
                        <a:rPr lang="en-GB" sz="1600" u="none" strike="noStrike" dirty="0">
                          <a:effectLst/>
                          <a:latin typeface="Century Gothic" panose="020B0502020202020204" pitchFamily="34" charset="0"/>
                        </a:rPr>
                        <a:t>à</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dirty="0">
                          <a:effectLst/>
                          <a:latin typeface="Century Gothic" panose="020B0502020202020204" pitchFamily="34" charset="0"/>
                        </a:rPr>
                        <a:t>at</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4097764415"/>
                  </a:ext>
                </a:extLst>
              </a:tr>
              <a:tr h="347448">
                <a:tc>
                  <a:txBody>
                    <a:bodyPr/>
                    <a:lstStyle/>
                    <a:p>
                      <a:pPr algn="l" fontAlgn="b"/>
                      <a:r>
                        <a:rPr lang="en-GB" sz="1600" b="0" i="0" u="none" strike="noStrike" dirty="0">
                          <a:solidFill>
                            <a:srgbClr val="000000"/>
                          </a:solidFill>
                          <a:effectLst/>
                          <a:latin typeface="Century Gothic" panose="020B0502020202020204" pitchFamily="34" charset="0"/>
                        </a:rPr>
                        <a:t>avec</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with</a:t>
                      </a:r>
                    </a:p>
                  </a:txBody>
                  <a:tcPr marL="90000" marR="90000" marT="46800" marB="46800" anchor="b"/>
                </a:tc>
                <a:extLst>
                  <a:ext uri="{0D108BD9-81ED-4DB2-BD59-A6C34878D82A}">
                    <a16:rowId xmlns:a16="http://schemas.microsoft.com/office/drawing/2014/main" val="2587123112"/>
                  </a:ext>
                </a:extLst>
              </a:tr>
            </a:tbl>
          </a:graphicData>
        </a:graphic>
      </p:graphicFrame>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1949" y="6640932"/>
            <a:ext cx="618138" cy="1130310"/>
          </a:xfrm>
          <a:prstGeom prst="rect">
            <a:avLst/>
          </a:prstGeom>
        </p:spPr>
      </p:pic>
      <p:sp>
        <p:nvSpPr>
          <p:cNvPr id="17"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22</a:t>
            </a:r>
          </a:p>
        </p:txBody>
      </p:sp>
      <p:sp>
        <p:nvSpPr>
          <p:cNvPr id="5" name="Rectangle 4">
            <a:extLst>
              <a:ext uri="{FF2B5EF4-FFF2-40B4-BE49-F238E27FC236}">
                <a16:creationId xmlns:a16="http://schemas.microsoft.com/office/drawing/2014/main" id="{42AFD59F-4D55-4DAE-8F4E-403E332681A0}"/>
              </a:ext>
            </a:extLst>
          </p:cNvPr>
          <p:cNvSpPr/>
          <p:nvPr/>
        </p:nvSpPr>
        <p:spPr>
          <a:xfrm>
            <a:off x="116512" y="112839"/>
            <a:ext cx="6552848" cy="369332"/>
          </a:xfrm>
          <a:prstGeom prst="rect">
            <a:avLst/>
          </a:prstGeom>
        </p:spPr>
        <p:txBody>
          <a:bodyPr wrap="square">
            <a:spAutoFit/>
          </a:bodyPr>
          <a:lstStyle/>
          <a:p>
            <a:r>
              <a:rPr lang="en-GB" b="1" dirty="0">
                <a:latin typeface="Century Gothic" panose="020B0502020202020204" pitchFamily="34" charset="0"/>
              </a:rPr>
              <a:t>Two-verb structures (</a:t>
            </a:r>
            <a:r>
              <a:rPr lang="en-GB" b="1" i="1" dirty="0">
                <a:latin typeface="Century Gothic" panose="020B0502020202020204" pitchFamily="34" charset="0"/>
              </a:rPr>
              <a:t>aimer </a:t>
            </a:r>
            <a:r>
              <a:rPr lang="en-GB" b="1" dirty="0">
                <a:latin typeface="Century Gothic" panose="020B0502020202020204" pitchFamily="34" charset="0"/>
              </a:rPr>
              <a:t>+ infinitive)</a:t>
            </a:r>
          </a:p>
        </p:txBody>
      </p:sp>
      <p:sp>
        <p:nvSpPr>
          <p:cNvPr id="25" name="TextBox 24">
            <a:extLst>
              <a:ext uri="{FF2B5EF4-FFF2-40B4-BE49-F238E27FC236}">
                <a16:creationId xmlns:a16="http://schemas.microsoft.com/office/drawing/2014/main" id="{3A29754C-E2E0-41C5-8A56-EAE1F80E40A3}"/>
              </a:ext>
            </a:extLst>
          </p:cNvPr>
          <p:cNvSpPr txBox="1"/>
          <p:nvPr/>
        </p:nvSpPr>
        <p:spPr>
          <a:xfrm>
            <a:off x="109860" y="470656"/>
            <a:ext cx="6660668" cy="553998"/>
          </a:xfrm>
          <a:prstGeom prst="rect">
            <a:avLst/>
          </a:prstGeom>
          <a:noFill/>
        </p:spPr>
        <p:txBody>
          <a:bodyPr wrap="square" rtlCol="0">
            <a:spAutoFit/>
          </a:bodyPr>
          <a:lstStyle/>
          <a:p>
            <a:r>
              <a:rPr lang="en-GB" sz="1500" dirty="0">
                <a:latin typeface="Century Gothic" panose="020B0502020202020204" pitchFamily="34" charset="0"/>
              </a:rPr>
              <a:t>When we use a verb in a sentence with </a:t>
            </a:r>
            <a:r>
              <a:rPr lang="en-GB" sz="1500" b="1" dirty="0">
                <a:latin typeface="Century Gothic" panose="020B0502020202020204" pitchFamily="34" charset="0"/>
              </a:rPr>
              <a:t>je</a:t>
            </a:r>
            <a:r>
              <a:rPr lang="en-GB" sz="1500" dirty="0">
                <a:latin typeface="Century Gothic" panose="020B0502020202020204" pitchFamily="34" charset="0"/>
              </a:rPr>
              <a:t>, </a:t>
            </a:r>
            <a:r>
              <a:rPr lang="en-GB" sz="1500" b="1" dirty="0" err="1">
                <a:latin typeface="Century Gothic" panose="020B0502020202020204" pitchFamily="34" charset="0"/>
              </a:rPr>
              <a:t>tu</a:t>
            </a:r>
            <a:r>
              <a:rPr lang="en-GB" sz="1500" dirty="0">
                <a:latin typeface="Century Gothic" panose="020B0502020202020204" pitchFamily="34" charset="0"/>
              </a:rPr>
              <a:t>, </a:t>
            </a:r>
            <a:r>
              <a:rPr lang="en-GB" sz="1500" b="1" dirty="0" err="1">
                <a:latin typeface="Century Gothic" panose="020B0502020202020204" pitchFamily="34" charset="0"/>
              </a:rPr>
              <a:t>il</a:t>
            </a:r>
            <a:r>
              <a:rPr lang="en-GB" sz="1500" dirty="0">
                <a:latin typeface="Century Gothic" panose="020B0502020202020204" pitchFamily="34" charset="0"/>
              </a:rPr>
              <a:t> or </a:t>
            </a:r>
            <a:r>
              <a:rPr lang="en-GB" sz="1500" b="1" dirty="0" err="1">
                <a:latin typeface="Century Gothic" panose="020B0502020202020204" pitchFamily="34" charset="0"/>
              </a:rPr>
              <a:t>elle</a:t>
            </a:r>
            <a:r>
              <a:rPr lang="en-GB" sz="1500" dirty="0">
                <a:latin typeface="Century Gothic" panose="020B0502020202020204" pitchFamily="34" charset="0"/>
              </a:rPr>
              <a:t>, we use the </a:t>
            </a:r>
            <a:r>
              <a:rPr lang="en-GB" sz="1500" b="1" dirty="0">
                <a:latin typeface="Century Gothic" panose="020B0502020202020204" pitchFamily="34" charset="0"/>
              </a:rPr>
              <a:t>short form </a:t>
            </a:r>
            <a:r>
              <a:rPr lang="en-GB" sz="1500" dirty="0">
                <a:latin typeface="Century Gothic" panose="020B0502020202020204" pitchFamily="34" charset="0"/>
              </a:rPr>
              <a:t>of the verb, with an </a:t>
            </a:r>
            <a:r>
              <a:rPr lang="en-GB" sz="1500" b="1" dirty="0">
                <a:latin typeface="Century Gothic" panose="020B0502020202020204" pitchFamily="34" charset="0"/>
              </a:rPr>
              <a:t>ending</a:t>
            </a:r>
            <a:r>
              <a:rPr lang="en-GB" sz="1500" dirty="0">
                <a:latin typeface="Century Gothic" panose="020B0502020202020204" pitchFamily="34" charset="0"/>
              </a:rPr>
              <a:t> that matches the pronoun: </a:t>
            </a:r>
          </a:p>
        </p:txBody>
      </p:sp>
      <p:sp>
        <p:nvSpPr>
          <p:cNvPr id="26" name="TextBox 25">
            <a:extLst>
              <a:ext uri="{FF2B5EF4-FFF2-40B4-BE49-F238E27FC236}">
                <a16:creationId xmlns:a16="http://schemas.microsoft.com/office/drawing/2014/main" id="{2D39E6E1-10EA-492B-BA6C-7A9883F17118}"/>
              </a:ext>
            </a:extLst>
          </p:cNvPr>
          <p:cNvSpPr txBox="1"/>
          <p:nvPr/>
        </p:nvSpPr>
        <p:spPr>
          <a:xfrm>
            <a:off x="1975831" y="1046281"/>
            <a:ext cx="4296082" cy="553998"/>
          </a:xfrm>
          <a:prstGeom prst="rect">
            <a:avLst/>
          </a:prstGeom>
          <a:noFill/>
        </p:spPr>
        <p:txBody>
          <a:bodyPr wrap="square" rtlCol="0">
            <a:spAutoFit/>
          </a:bodyPr>
          <a:lstStyle/>
          <a:p>
            <a:r>
              <a:rPr lang="en-GB" sz="1500" b="1" dirty="0" err="1">
                <a:latin typeface="Century Gothic" panose="020B0502020202020204" pitchFamily="34" charset="0"/>
                <a:cs typeface="Calibri" panose="020F0502020204030204" pitchFamily="34" charset="0"/>
              </a:rPr>
              <a:t>J’aime</a:t>
            </a:r>
            <a:r>
              <a:rPr lang="en-GB" sz="1500" dirty="0">
                <a:latin typeface="Century Gothic" panose="020B0502020202020204" pitchFamily="34" charset="0"/>
                <a:cs typeface="Calibri" panose="020F0502020204030204" pitchFamily="34" charset="0"/>
              </a:rPr>
              <a:t> le </a:t>
            </a:r>
            <a:r>
              <a:rPr lang="en-GB" sz="1500" dirty="0" err="1">
                <a:latin typeface="Century Gothic" panose="020B0502020202020204" pitchFamily="34" charset="0"/>
                <a:cs typeface="Calibri" panose="020F0502020204030204" pitchFamily="34" charset="0"/>
              </a:rPr>
              <a:t>professeur</a:t>
            </a:r>
            <a:r>
              <a:rPr lang="en-GB" sz="1500" dirty="0">
                <a:latin typeface="Century Gothic" panose="020B0502020202020204" pitchFamily="34" charset="0"/>
                <a:cs typeface="Calibri" panose="020F0502020204030204" pitchFamily="34" charset="0"/>
              </a:rPr>
              <a:t>. </a:t>
            </a:r>
          </a:p>
          <a:p>
            <a:r>
              <a:rPr lang="en-GB" sz="1500" b="1" dirty="0">
                <a:latin typeface="Century Gothic" panose="020B0502020202020204" pitchFamily="34" charset="0"/>
                <a:cs typeface="Calibri" panose="020F0502020204030204" pitchFamily="34" charset="0"/>
              </a:rPr>
              <a:t>Tu </a:t>
            </a:r>
            <a:r>
              <a:rPr lang="en-GB" sz="1500" b="1" dirty="0" err="1">
                <a:latin typeface="Century Gothic" panose="020B0502020202020204" pitchFamily="34" charset="0"/>
                <a:cs typeface="Calibri" panose="020F0502020204030204" pitchFamily="34" charset="0"/>
              </a:rPr>
              <a:t>aimes</a:t>
            </a:r>
            <a:r>
              <a:rPr lang="en-GB" sz="1500" b="1" dirty="0">
                <a:latin typeface="Century Gothic" panose="020B0502020202020204" pitchFamily="34" charset="0"/>
                <a:cs typeface="Calibri" panose="020F0502020204030204" pitchFamily="34" charset="0"/>
              </a:rPr>
              <a:t> </a:t>
            </a:r>
            <a:r>
              <a:rPr lang="en-GB" sz="1500" dirty="0">
                <a:latin typeface="Century Gothic" panose="020B0502020202020204" pitchFamily="34" charset="0"/>
                <a:cs typeface="Calibri" panose="020F0502020204030204" pitchFamily="34" charset="0"/>
              </a:rPr>
              <a:t>le </a:t>
            </a:r>
            <a:r>
              <a:rPr lang="en-GB" sz="1500" dirty="0" err="1">
                <a:latin typeface="Century Gothic" panose="020B0502020202020204" pitchFamily="34" charset="0"/>
                <a:cs typeface="Calibri" panose="020F0502020204030204" pitchFamily="34" charset="0"/>
              </a:rPr>
              <a:t>professeur</a:t>
            </a:r>
            <a:r>
              <a:rPr lang="en-GB" sz="1500" dirty="0">
                <a:latin typeface="Century Gothic" panose="020B0502020202020204" pitchFamily="34" charset="0"/>
                <a:cs typeface="Calibri" panose="020F0502020204030204" pitchFamily="34" charset="0"/>
              </a:rPr>
              <a:t>.</a:t>
            </a:r>
            <a:r>
              <a:rPr lang="en-GB" sz="1500" b="1" dirty="0">
                <a:latin typeface="Century Gothic" panose="020B0502020202020204" pitchFamily="34" charset="0"/>
                <a:cs typeface="Calibri" panose="020F0502020204030204" pitchFamily="34" charset="0"/>
              </a:rPr>
              <a:t> </a:t>
            </a:r>
            <a:endParaRPr lang="en-GB" sz="1500" dirty="0">
              <a:latin typeface="Century Gothic" panose="020B050202020202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133C1FD4-D44A-4BD0-BDC8-482E9DE25702}"/>
              </a:ext>
            </a:extLst>
          </p:cNvPr>
          <p:cNvSpPr txBox="1"/>
          <p:nvPr/>
        </p:nvSpPr>
        <p:spPr>
          <a:xfrm>
            <a:off x="116512" y="1696061"/>
            <a:ext cx="6691774" cy="323165"/>
          </a:xfrm>
          <a:prstGeom prst="rect">
            <a:avLst/>
          </a:prstGeom>
          <a:noFill/>
        </p:spPr>
        <p:txBody>
          <a:bodyPr wrap="square" rtlCol="0">
            <a:spAutoFit/>
          </a:bodyPr>
          <a:lstStyle/>
          <a:p>
            <a:r>
              <a:rPr lang="en-GB" sz="1500" dirty="0">
                <a:latin typeface="Century Gothic" panose="020B0502020202020204" pitchFamily="34" charset="0"/>
              </a:rPr>
              <a:t>If the sentence has </a:t>
            </a:r>
            <a:r>
              <a:rPr lang="en-GB" sz="1500" b="1" dirty="0">
                <a:latin typeface="Century Gothic" panose="020B0502020202020204" pitchFamily="34" charset="0"/>
              </a:rPr>
              <a:t>two verbs</a:t>
            </a:r>
            <a:r>
              <a:rPr lang="en-GB" sz="1500" dirty="0">
                <a:latin typeface="Century Gothic" panose="020B0502020202020204" pitchFamily="34" charset="0"/>
              </a:rPr>
              <a:t>, the </a:t>
            </a:r>
            <a:r>
              <a:rPr lang="en-GB" sz="1500" b="1" dirty="0">
                <a:latin typeface="Century Gothic" panose="020B0502020202020204" pitchFamily="34" charset="0"/>
              </a:rPr>
              <a:t>second verb</a:t>
            </a:r>
            <a:r>
              <a:rPr lang="en-GB" sz="1500" dirty="0">
                <a:latin typeface="Century Gothic" panose="020B0502020202020204" pitchFamily="34" charset="0"/>
              </a:rPr>
              <a:t> is in the </a:t>
            </a:r>
            <a:r>
              <a:rPr lang="en-GB" sz="1500" b="1" dirty="0">
                <a:latin typeface="Century Gothic" panose="020B0502020202020204" pitchFamily="34" charset="0"/>
              </a:rPr>
              <a:t>long form:</a:t>
            </a:r>
            <a:endParaRPr lang="en-GB" sz="1500" dirty="0">
              <a:latin typeface="Century Gothic" panose="020B0502020202020204" pitchFamily="34" charset="0"/>
            </a:endParaRPr>
          </a:p>
        </p:txBody>
      </p:sp>
      <p:sp>
        <p:nvSpPr>
          <p:cNvPr id="28" name="TextBox 27">
            <a:extLst>
              <a:ext uri="{FF2B5EF4-FFF2-40B4-BE49-F238E27FC236}">
                <a16:creationId xmlns:a16="http://schemas.microsoft.com/office/drawing/2014/main" id="{052E33E4-EC1A-4BFE-B49B-80CFA64E0040}"/>
              </a:ext>
            </a:extLst>
          </p:cNvPr>
          <p:cNvSpPr txBox="1"/>
          <p:nvPr/>
        </p:nvSpPr>
        <p:spPr>
          <a:xfrm>
            <a:off x="1975831" y="2123025"/>
            <a:ext cx="3054041" cy="553998"/>
          </a:xfrm>
          <a:prstGeom prst="rect">
            <a:avLst/>
          </a:prstGeom>
          <a:noFill/>
        </p:spPr>
        <p:txBody>
          <a:bodyPr wrap="none" rtlCol="0">
            <a:spAutoFit/>
          </a:bodyPr>
          <a:lstStyle/>
          <a:p>
            <a:r>
              <a:rPr lang="en-GB" sz="1500" b="1" dirty="0" err="1">
                <a:latin typeface="Century Gothic" panose="020B0502020202020204" pitchFamily="34" charset="0"/>
                <a:cs typeface="Calibri" panose="020F0502020204030204" pitchFamily="34" charset="0"/>
              </a:rPr>
              <a:t>J’aime</a:t>
            </a:r>
            <a:r>
              <a:rPr lang="en-GB" sz="1500" b="1" dirty="0">
                <a:latin typeface="Century Gothic" panose="020B0502020202020204" pitchFamily="34" charset="0"/>
                <a:cs typeface="Calibri" panose="020F0502020204030204" pitchFamily="34" charset="0"/>
              </a:rPr>
              <a:t> </a:t>
            </a:r>
            <a:r>
              <a:rPr lang="en-GB" sz="1500" b="1" dirty="0" err="1">
                <a:latin typeface="Century Gothic" panose="020B0502020202020204" pitchFamily="34" charset="0"/>
                <a:cs typeface="Calibri" panose="020F0502020204030204" pitchFamily="34" charset="0"/>
              </a:rPr>
              <a:t>écouter</a:t>
            </a:r>
            <a:r>
              <a:rPr lang="en-GB" sz="1500" b="1" dirty="0">
                <a:latin typeface="Century Gothic" panose="020B0502020202020204" pitchFamily="34" charset="0"/>
                <a:cs typeface="Calibri" panose="020F0502020204030204" pitchFamily="34" charset="0"/>
              </a:rPr>
              <a:t> </a:t>
            </a:r>
            <a:r>
              <a:rPr lang="en-GB" sz="1500" dirty="0">
                <a:latin typeface="Century Gothic" panose="020B0502020202020204" pitchFamily="34" charset="0"/>
                <a:cs typeface="Calibri" panose="020F0502020204030204" pitchFamily="34" charset="0"/>
              </a:rPr>
              <a:t>le </a:t>
            </a:r>
            <a:r>
              <a:rPr lang="en-GB" sz="1500" dirty="0" err="1">
                <a:latin typeface="Century Gothic" panose="020B0502020202020204" pitchFamily="34" charset="0"/>
                <a:cs typeface="Calibri" panose="020F0502020204030204" pitchFamily="34" charset="0"/>
              </a:rPr>
              <a:t>professeur</a:t>
            </a:r>
            <a:r>
              <a:rPr lang="en-GB" sz="1500" dirty="0">
                <a:latin typeface="Century Gothic" panose="020B0502020202020204" pitchFamily="34" charset="0"/>
                <a:cs typeface="Calibri" panose="020F0502020204030204" pitchFamily="34" charset="0"/>
              </a:rPr>
              <a:t>.</a:t>
            </a:r>
          </a:p>
          <a:p>
            <a:r>
              <a:rPr lang="en-GB" sz="1500" b="1" dirty="0">
                <a:latin typeface="Century Gothic" panose="020B0502020202020204" pitchFamily="34" charset="0"/>
                <a:cs typeface="Calibri" panose="020F0502020204030204" pitchFamily="34" charset="0"/>
              </a:rPr>
              <a:t>Tu </a:t>
            </a:r>
            <a:r>
              <a:rPr lang="en-GB" sz="1500" b="1" dirty="0" err="1">
                <a:latin typeface="Century Gothic" panose="020B0502020202020204" pitchFamily="34" charset="0"/>
                <a:cs typeface="Calibri" panose="020F0502020204030204" pitchFamily="34" charset="0"/>
              </a:rPr>
              <a:t>aimes</a:t>
            </a:r>
            <a:r>
              <a:rPr lang="en-GB" sz="1500" b="1" dirty="0">
                <a:latin typeface="Century Gothic" panose="020B0502020202020204" pitchFamily="34" charset="0"/>
                <a:cs typeface="Calibri" panose="020F0502020204030204" pitchFamily="34" charset="0"/>
              </a:rPr>
              <a:t> </a:t>
            </a:r>
            <a:r>
              <a:rPr lang="en-GB" sz="1500" b="1" dirty="0" err="1">
                <a:latin typeface="Century Gothic" panose="020B0502020202020204" pitchFamily="34" charset="0"/>
                <a:cs typeface="Calibri" panose="020F0502020204030204" pitchFamily="34" charset="0"/>
              </a:rPr>
              <a:t>écouter</a:t>
            </a:r>
            <a:r>
              <a:rPr lang="en-GB" sz="1500" dirty="0">
                <a:latin typeface="Century Gothic" panose="020B0502020202020204" pitchFamily="34" charset="0"/>
                <a:cs typeface="Calibri" panose="020F0502020204030204" pitchFamily="34" charset="0"/>
              </a:rPr>
              <a:t> le </a:t>
            </a:r>
            <a:r>
              <a:rPr lang="en-GB" sz="1500" dirty="0" err="1">
                <a:latin typeface="Century Gothic" panose="020B0502020202020204" pitchFamily="34" charset="0"/>
                <a:cs typeface="Calibri" panose="020F0502020204030204" pitchFamily="34" charset="0"/>
              </a:rPr>
              <a:t>professeur</a:t>
            </a:r>
            <a:r>
              <a:rPr lang="en-GB" sz="1500" dirty="0">
                <a:latin typeface="Century Gothic" panose="020B0502020202020204" pitchFamily="34" charset="0"/>
                <a:cs typeface="Calibri" panose="020F0502020204030204" pitchFamily="34" charset="0"/>
              </a:rPr>
              <a:t>.</a:t>
            </a:r>
          </a:p>
        </p:txBody>
      </p:sp>
      <p:sp>
        <p:nvSpPr>
          <p:cNvPr id="31" name="TextBox 30">
            <a:extLst>
              <a:ext uri="{FF2B5EF4-FFF2-40B4-BE49-F238E27FC236}">
                <a16:creationId xmlns:a16="http://schemas.microsoft.com/office/drawing/2014/main" id="{092AAE38-DF60-4BBB-B950-DD19D53FC39D}"/>
              </a:ext>
            </a:extLst>
          </p:cNvPr>
          <p:cNvSpPr txBox="1"/>
          <p:nvPr/>
        </p:nvSpPr>
        <p:spPr>
          <a:xfrm>
            <a:off x="116512" y="2731698"/>
            <a:ext cx="6840880" cy="553998"/>
          </a:xfrm>
          <a:prstGeom prst="rect">
            <a:avLst/>
          </a:prstGeom>
          <a:noFill/>
        </p:spPr>
        <p:txBody>
          <a:bodyPr wrap="square" rtlCol="0">
            <a:spAutoFit/>
          </a:bodyPr>
          <a:lstStyle/>
          <a:p>
            <a:r>
              <a:rPr lang="en-GB" sz="1500" dirty="0">
                <a:latin typeface="Century Gothic" panose="020B0502020202020204" pitchFamily="34" charset="0"/>
              </a:rPr>
              <a:t>In English, the second verb can be in the ‘to’ infinitive </a:t>
            </a:r>
            <a:r>
              <a:rPr lang="en-GB" sz="1500" b="1" dirty="0">
                <a:latin typeface="Century Gothic" panose="020B0502020202020204" pitchFamily="34" charset="0"/>
              </a:rPr>
              <a:t>or</a:t>
            </a:r>
            <a:r>
              <a:rPr lang="en-GB" sz="1500" dirty="0">
                <a:latin typeface="Century Gothic" panose="020B0502020202020204" pitchFamily="34" charset="0"/>
              </a:rPr>
              <a:t> the –</a:t>
            </a:r>
            <a:r>
              <a:rPr lang="en-GB" sz="1500" dirty="0" err="1">
                <a:latin typeface="Century Gothic" panose="020B0502020202020204" pitchFamily="34" charset="0"/>
              </a:rPr>
              <a:t>ing</a:t>
            </a:r>
            <a:r>
              <a:rPr lang="en-GB" sz="1500" dirty="0">
                <a:latin typeface="Century Gothic" panose="020B0502020202020204" pitchFamily="34" charset="0"/>
              </a:rPr>
              <a:t> form:</a:t>
            </a:r>
          </a:p>
          <a:p>
            <a:r>
              <a:rPr lang="en-GB" sz="1500" dirty="0">
                <a:latin typeface="Century Gothic" panose="020B0502020202020204" pitchFamily="34" charset="0"/>
                <a:cs typeface="Calibri" panose="020F0502020204030204" pitchFamily="34" charset="0"/>
              </a:rPr>
              <a:t>I like </a:t>
            </a:r>
            <a:r>
              <a:rPr lang="en-GB" sz="1500" b="1" dirty="0">
                <a:latin typeface="Century Gothic" panose="020B0502020202020204" pitchFamily="34" charset="0"/>
                <a:cs typeface="Calibri" panose="020F0502020204030204" pitchFamily="34" charset="0"/>
              </a:rPr>
              <a:t>to listen to</a:t>
            </a:r>
            <a:r>
              <a:rPr lang="en-GB" sz="1500" dirty="0">
                <a:latin typeface="Century Gothic" panose="020B0502020202020204" pitchFamily="34" charset="0"/>
                <a:cs typeface="Calibri" panose="020F0502020204030204" pitchFamily="34" charset="0"/>
              </a:rPr>
              <a:t> the teacher. I like </a:t>
            </a:r>
            <a:r>
              <a:rPr lang="en-GB" sz="1500" b="1" dirty="0">
                <a:latin typeface="Century Gothic" panose="020B0502020202020204" pitchFamily="34" charset="0"/>
                <a:cs typeface="Calibri" panose="020F0502020204030204" pitchFamily="34" charset="0"/>
              </a:rPr>
              <a:t>listening to</a:t>
            </a:r>
            <a:r>
              <a:rPr lang="en-GB" sz="1500" dirty="0">
                <a:latin typeface="Century Gothic" panose="020B0502020202020204" pitchFamily="34" charset="0"/>
                <a:cs typeface="Calibri" panose="020F0502020204030204" pitchFamily="34" charset="0"/>
              </a:rPr>
              <a:t> the teacher.</a:t>
            </a:r>
          </a:p>
        </p:txBody>
      </p:sp>
    </p:spTree>
    <p:extLst>
      <p:ext uri="{BB962C8B-B14F-4D97-AF65-F5344CB8AC3E}">
        <p14:creationId xmlns:p14="http://schemas.microsoft.com/office/powerpoint/2010/main" val="2859575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4" name="Rectangle 3">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5" name="Rectangle 14"/>
          <p:cNvSpPr/>
          <p:nvPr/>
        </p:nvSpPr>
        <p:spPr>
          <a:xfrm>
            <a:off x="91745" y="756566"/>
            <a:ext cx="5777514" cy="369332"/>
          </a:xfrm>
          <a:prstGeom prst="rect">
            <a:avLst/>
          </a:prstGeom>
        </p:spPr>
        <p:txBody>
          <a:bodyPr wrap="square">
            <a:spAutoFit/>
          </a:bodyPr>
          <a:lstStyle/>
          <a:p>
            <a:r>
              <a:rPr lang="en-GB" b="1" dirty="0">
                <a:solidFill>
                  <a:srgbClr val="000000"/>
                </a:solidFill>
                <a:latin typeface="Century Gothic" panose="020B0502020202020204" pitchFamily="34" charset="0"/>
              </a:rPr>
              <a:t>à with certain verbs (at vs to)</a:t>
            </a:r>
          </a:p>
        </p:txBody>
      </p:sp>
      <p:sp>
        <p:nvSpPr>
          <p:cNvPr id="5" name="Title 4">
            <a:extLst>
              <a:ext uri="{FF2B5EF4-FFF2-40B4-BE49-F238E27FC236}">
                <a16:creationId xmlns:a16="http://schemas.microsoft.com/office/drawing/2014/main" id="{DAB657D7-E5A8-634C-81F8-4E1E23CF8ADC}"/>
              </a:ext>
            </a:extLst>
          </p:cNvPr>
          <p:cNvSpPr>
            <a:spLocks noGrp="1"/>
          </p:cNvSpPr>
          <p:nvPr>
            <p:ph type="title"/>
          </p:nvPr>
        </p:nvSpPr>
        <p:spPr>
          <a:xfrm>
            <a:off x="172381" y="145318"/>
            <a:ext cx="2016224" cy="432048"/>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T1.2 </a:t>
            </a:r>
            <a:r>
              <a:rPr lang="en-GB" sz="2000" b="1" kern="1200" dirty="0" err="1">
                <a:solidFill>
                  <a:srgbClr val="FFFFFF"/>
                </a:solidFill>
                <a:latin typeface="Century Gothic" panose="020B0502020202020204" pitchFamily="34" charset="0"/>
                <a:ea typeface="+mn-ea"/>
                <a:cs typeface="+mn-cs"/>
              </a:rPr>
              <a:t>Semaine</a:t>
            </a:r>
            <a:r>
              <a:rPr lang="en-GB" sz="2000" b="1" kern="1200" dirty="0">
                <a:solidFill>
                  <a:srgbClr val="FFFFFF"/>
                </a:solidFill>
                <a:latin typeface="Century Gothic" panose="020B0502020202020204" pitchFamily="34" charset="0"/>
                <a:ea typeface="+mn-ea"/>
                <a:cs typeface="+mn-cs"/>
              </a:rPr>
              <a:t> 4</a:t>
            </a:r>
            <a:endParaRPr lang="en-US" dirty="0"/>
          </a:p>
        </p:txBody>
      </p:sp>
      <p:sp>
        <p:nvSpPr>
          <p:cNvPr id="6" name="Rectangle 5"/>
          <p:cNvSpPr/>
          <p:nvPr/>
        </p:nvSpPr>
        <p:spPr>
          <a:xfrm>
            <a:off x="136657" y="1227005"/>
            <a:ext cx="6560694" cy="21698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noProof="0" dirty="0">
                <a:ln>
                  <a:noFill/>
                </a:ln>
                <a:effectLst/>
                <a:uLnTx/>
                <a:uFillTx/>
                <a:latin typeface="Century Gothic" panose="020B0502020202020204" pitchFamily="34" charset="0"/>
              </a:rPr>
              <a:t>The preposition </a:t>
            </a:r>
            <a:r>
              <a:rPr lang="en-GB" sz="1500" b="1" dirty="0">
                <a:latin typeface="Century Gothic" panose="020B0502020202020204" pitchFamily="34" charset="0"/>
              </a:rPr>
              <a:t>à </a:t>
            </a:r>
            <a:r>
              <a:rPr lang="en-GB" sz="1500" dirty="0">
                <a:latin typeface="Century Gothic" panose="020B0502020202020204" pitchFamily="34" charset="0"/>
              </a:rPr>
              <a:t>sometimes means ‘</a:t>
            </a:r>
            <a:r>
              <a:rPr lang="en-GB" sz="1500" b="1" dirty="0">
                <a:latin typeface="Century Gothic" panose="020B0502020202020204" pitchFamily="34" charset="0"/>
              </a:rPr>
              <a:t>at</a:t>
            </a:r>
            <a:r>
              <a:rPr lang="en-GB" sz="1500" dirty="0">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a:latin typeface="Century Gothic" panose="020B0502020202020204" pitchFamily="34" charset="0"/>
              </a:rPr>
              <a:t>Il</a:t>
            </a:r>
            <a:r>
              <a:rPr lang="en-GB" sz="1500" b="1" dirty="0">
                <a:latin typeface="Century Gothic" panose="020B0502020202020204" pitchFamily="34" charset="0"/>
              </a:rPr>
              <a:t> </a:t>
            </a:r>
            <a:r>
              <a:rPr lang="en-GB" sz="1500" b="1" dirty="0" err="1">
                <a:latin typeface="Century Gothic" panose="020B0502020202020204" pitchFamily="34" charset="0"/>
              </a:rPr>
              <a:t>reste</a:t>
            </a:r>
            <a:r>
              <a:rPr lang="en-GB" sz="1500" b="1" dirty="0">
                <a:latin typeface="Century Gothic" panose="020B0502020202020204" pitchFamily="34" charset="0"/>
              </a:rPr>
              <a:t> à </a:t>
            </a:r>
            <a:r>
              <a:rPr lang="en-GB" sz="1500" dirty="0" err="1">
                <a:latin typeface="Century Gothic" panose="020B0502020202020204" pitchFamily="34" charset="0"/>
              </a:rPr>
              <a:t>l’école</a:t>
            </a:r>
            <a:r>
              <a:rPr lang="en-GB" sz="1500" dirty="0">
                <a:latin typeface="Century Gothic" panose="020B0502020202020204" pitchFamily="34" charset="0"/>
              </a:rPr>
              <a:t>. </a:t>
            </a:r>
            <a:r>
              <a:rPr lang="en-GB" sz="1500" dirty="0">
                <a:latin typeface="Century Gothic" panose="020B0502020202020204" pitchFamily="34" charset="0"/>
                <a:sym typeface="Wingdings" panose="05000000000000000000" pitchFamily="2" charset="2"/>
              </a:rPr>
              <a:t> He stays/is staying at school.</a:t>
            </a:r>
            <a:endParaRPr kumimoji="0" lang="en-GB" sz="150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500" b="1" dirty="0">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dirty="0">
                <a:latin typeface="Century Gothic" panose="020B0502020202020204" pitchFamily="34" charset="0"/>
                <a:ea typeface="Calibri" panose="020F0502020204030204" pitchFamily="34" charset="0"/>
                <a:cs typeface="Times New Roman" panose="02020603050405020304" pitchFamily="18" charset="0"/>
              </a:rPr>
              <a:t>À </a:t>
            </a:r>
            <a:r>
              <a:rPr lang="en-GB" sz="1500" dirty="0">
                <a:latin typeface="Century Gothic" panose="020B0502020202020204" pitchFamily="34" charset="0"/>
                <a:ea typeface="Calibri" panose="020F0502020204030204" pitchFamily="34" charset="0"/>
                <a:cs typeface="Times New Roman" panose="02020603050405020304" pitchFamily="18" charset="0"/>
              </a:rPr>
              <a:t>can also mean ‘</a:t>
            </a:r>
            <a:r>
              <a:rPr lang="en-GB" sz="1500" b="1" dirty="0">
                <a:latin typeface="Century Gothic" panose="020B0502020202020204" pitchFamily="34" charset="0"/>
                <a:ea typeface="Calibri" panose="020F0502020204030204" pitchFamily="34" charset="0"/>
                <a:cs typeface="Times New Roman" panose="02020603050405020304" pitchFamily="18" charset="0"/>
              </a:rPr>
              <a:t>to</a:t>
            </a:r>
            <a:r>
              <a:rPr lang="en-GB" sz="1500" dirty="0">
                <a:latin typeface="Century Gothic" panose="020B0502020202020204" pitchFamily="34" charset="0"/>
                <a:ea typeface="Calibri" panose="020F0502020204030204" pitchFamily="34" charset="0"/>
                <a:cs typeface="Times New Roman" panose="02020603050405020304" pitchFamily="18" charset="0"/>
              </a:rPr>
              <a:t>’ with certain verbs: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Bilal</a:t>
            </a:r>
            <a:r>
              <a:rPr kumimoji="0" lang="en-GB" sz="1500" b="1" i="0" u="none" strike="noStrike" kern="1200" cap="none" spc="0" normalizeH="0" baseline="0" noProof="0" dirty="0">
                <a:ln>
                  <a:noFill/>
                </a:ln>
                <a:effectLst/>
                <a:uLnTx/>
                <a:uFillTx/>
                <a:latin typeface="Century Gothic" panose="020B0502020202020204" pitchFamily="34" charset="0"/>
              </a:rPr>
              <a:t> </a:t>
            </a:r>
            <a:r>
              <a:rPr kumimoji="0" lang="en-GB" sz="1500" b="1" i="0" u="none" strike="noStrike" kern="1200" cap="none" spc="0" normalizeH="0" baseline="0" noProof="0" dirty="0" err="1">
                <a:ln>
                  <a:noFill/>
                </a:ln>
                <a:effectLst/>
                <a:uLnTx/>
                <a:uFillTx/>
                <a:latin typeface="Century Gothic" panose="020B0502020202020204" pitchFamily="34" charset="0"/>
              </a:rPr>
              <a:t>parle</a:t>
            </a:r>
            <a:r>
              <a:rPr kumimoji="0" lang="en-GB" sz="1500" b="1" i="0" u="none" strike="noStrike" kern="1200" cap="none" spc="0" normalizeH="0" baseline="0" noProof="0" dirty="0">
                <a:ln>
                  <a:noFill/>
                </a:ln>
                <a:effectLst/>
                <a:uLnTx/>
                <a:uFillTx/>
                <a:latin typeface="Century Gothic" panose="020B0502020202020204" pitchFamily="34" charset="0"/>
              </a:rPr>
              <a:t> à </a:t>
            </a:r>
            <a:r>
              <a:rPr kumimoji="0" lang="en-GB" sz="15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Amir. </a:t>
            </a:r>
            <a:r>
              <a:rPr kumimoji="0" lang="en-GB" sz="15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Bilal speaks / is speaking to Amir.</a:t>
            </a:r>
            <a:endParaRPr lang="en-GB" sz="1500" noProof="0" dirty="0">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noProof="0" dirty="0">
                <a:latin typeface="Century Gothic" panose="020B0502020202020204" pitchFamily="34" charset="0"/>
                <a:ea typeface="Calibri" panose="020F0502020204030204" pitchFamily="34" charset="0"/>
                <a:cs typeface="Times New Roman" panose="02020603050405020304" pitchFamily="18" charset="0"/>
              </a:rPr>
              <a:t>	</a:t>
            </a:r>
            <a:endParaRPr kumimoji="0" lang="en-GB" sz="1500" b="0" i="0" u="none" strike="noStrike" kern="1200" cap="none" spc="0" normalizeH="0" baseline="0" noProof="0" dirty="0">
              <a:ln>
                <a:noFill/>
              </a:ln>
              <a:effectLst/>
              <a:uLnTx/>
              <a:uFillTx/>
              <a:latin typeface="Century Gothic" panose="020B0502020202020204" pitchFamily="34" charset="0"/>
              <a:cs typeface="Times New Roman" panose="02020603050405020304" pitchFamily="18" charset="0"/>
            </a:endParaRPr>
          </a:p>
          <a:p>
            <a:r>
              <a:rPr lang="en-GB" sz="1500" dirty="0">
                <a:latin typeface="Century Gothic" panose="020B0502020202020204" pitchFamily="34" charset="0"/>
              </a:rPr>
              <a:t>Sometimes, we leave out the ‘to’ in English. This </a:t>
            </a:r>
            <a:r>
              <a:rPr lang="en-GB" sz="1500" b="1" dirty="0">
                <a:latin typeface="Century Gothic" panose="020B0502020202020204" pitchFamily="34" charset="0"/>
              </a:rPr>
              <a:t>cannot </a:t>
            </a:r>
            <a:r>
              <a:rPr lang="en-GB" sz="1500" dirty="0">
                <a:latin typeface="Century Gothic" panose="020B0502020202020204" pitchFamily="34" charset="0"/>
              </a:rPr>
              <a:t>happen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i="0" u="none" strike="noStrike" kern="1200" cap="none" spc="0" normalizeH="0" baseline="0" noProof="0" dirty="0">
                <a:ln>
                  <a:noFill/>
                </a:ln>
                <a:effectLst/>
                <a:uLnTx/>
                <a:uFillTx/>
                <a:latin typeface="Century Gothic" panose="020B0502020202020204" pitchFamily="34" charset="0"/>
              </a:rPr>
              <a:t>Bilal</a:t>
            </a:r>
            <a:r>
              <a:rPr kumimoji="0" lang="en-GB" sz="1500" b="1" i="0" u="none" strike="noStrike" kern="1200" cap="none" spc="0" normalizeH="0" baseline="0" noProof="0" dirty="0">
                <a:ln>
                  <a:noFill/>
                </a:ln>
                <a:effectLst/>
                <a:uLnTx/>
                <a:uFillTx/>
                <a:latin typeface="Century Gothic" panose="020B0502020202020204" pitchFamily="34" charset="0"/>
              </a:rPr>
              <a:t> </a:t>
            </a:r>
            <a:r>
              <a:rPr kumimoji="0" lang="en-GB" sz="1500" b="1" i="0" u="none" strike="noStrike" kern="1200" cap="none" spc="0" normalizeH="0" baseline="0" noProof="0" dirty="0" err="1">
                <a:ln>
                  <a:noFill/>
                </a:ln>
                <a:effectLst/>
                <a:uLnTx/>
                <a:uFillTx/>
                <a:latin typeface="Century Gothic" panose="020B0502020202020204" pitchFamily="34" charset="0"/>
              </a:rPr>
              <a:t>donne</a:t>
            </a:r>
            <a:r>
              <a:rPr kumimoji="0" lang="en-GB" sz="1500" b="1" i="0" u="none" strike="noStrike" kern="1200" cap="none" spc="0" normalizeH="0" baseline="0" noProof="0" dirty="0">
                <a:ln>
                  <a:noFill/>
                </a:ln>
                <a:effectLst/>
                <a:uLnTx/>
                <a:uFillTx/>
                <a:latin typeface="Century Gothic" panose="020B0502020202020204" pitchFamily="34" charset="0"/>
              </a:rPr>
              <a:t> </a:t>
            </a:r>
            <a:r>
              <a:rPr kumimoji="0" lang="en-GB" sz="1500" i="0" u="none" strike="noStrike" kern="1200" cap="none" spc="0" normalizeH="0" baseline="0" noProof="0" dirty="0">
                <a:ln>
                  <a:noFill/>
                </a:ln>
                <a:effectLst/>
                <a:uLnTx/>
                <a:uFillTx/>
                <a:latin typeface="Century Gothic" panose="020B0502020202020204" pitchFamily="34" charset="0"/>
              </a:rPr>
              <a:t>un </a:t>
            </a:r>
            <a:r>
              <a:rPr kumimoji="0" lang="en-GB" sz="1500" i="0" u="none" strike="noStrike" kern="1200" cap="none" spc="0" normalizeH="0" baseline="0" noProof="0" dirty="0" err="1">
                <a:ln>
                  <a:noFill/>
                </a:ln>
                <a:effectLst/>
                <a:uLnTx/>
                <a:uFillTx/>
                <a:latin typeface="Century Gothic" panose="020B0502020202020204" pitchFamily="34" charset="0"/>
              </a:rPr>
              <a:t>cadeau</a:t>
            </a:r>
            <a:r>
              <a:rPr kumimoji="0" lang="en-GB" sz="1500" i="0" u="none" strike="noStrike" kern="1200" cap="none" spc="0" normalizeH="0" noProof="0" dirty="0">
                <a:ln>
                  <a:noFill/>
                </a:ln>
                <a:effectLst/>
                <a:uLnTx/>
                <a:uFillTx/>
                <a:latin typeface="Century Gothic" panose="020B0502020202020204" pitchFamily="34" charset="0"/>
              </a:rPr>
              <a:t> </a:t>
            </a:r>
            <a:r>
              <a:rPr kumimoji="0" lang="en-GB" sz="1500" b="1" i="0" u="none" strike="noStrike" kern="1200" cap="none" spc="0" normalizeH="0" noProof="0" dirty="0">
                <a:ln>
                  <a:noFill/>
                </a:ln>
                <a:effectLst/>
                <a:uLnTx/>
                <a:uFillTx/>
                <a:latin typeface="Century Gothic" panose="020B0502020202020204" pitchFamily="34" charset="0"/>
              </a:rPr>
              <a:t>à </a:t>
            </a:r>
            <a:r>
              <a:rPr kumimoji="0" lang="en-GB" sz="1500" i="0" u="none" strike="noStrike" kern="1200" cap="none" spc="0" normalizeH="0" noProof="0" dirty="0">
                <a:ln>
                  <a:noFill/>
                </a:ln>
                <a:effectLst/>
                <a:uLnTx/>
                <a:uFillTx/>
                <a:latin typeface="Century Gothic" panose="020B0502020202020204" pitchFamily="34" charset="0"/>
              </a:rPr>
              <a:t>Amir</a:t>
            </a:r>
            <a:r>
              <a:rPr lang="en-GB" sz="1500" dirty="0">
                <a:latin typeface="Century Gothic" panose="020B0502020202020204" pitchFamily="34" charset="0"/>
              </a:rPr>
              <a:t>. </a:t>
            </a:r>
            <a:r>
              <a:rPr lang="en-GB" sz="1500" dirty="0">
                <a:latin typeface="Century Gothic" panose="020B0502020202020204" pitchFamily="34" charset="0"/>
                <a:sym typeface="Wingdings" panose="05000000000000000000" pitchFamily="2" charset="2"/>
              </a:rPr>
              <a:t></a:t>
            </a:r>
            <a:endParaRPr lang="en-GB" sz="1500" dirty="0">
              <a:latin typeface="Century Gothic" panose="020B0502020202020204" pitchFamily="34" charset="0"/>
            </a:endParaRPr>
          </a:p>
        </p:txBody>
      </p:sp>
      <p:sp>
        <p:nvSpPr>
          <p:cNvPr id="32" name="Rectangle 31">
            <a:extLst>
              <a:ext uri="{FF2B5EF4-FFF2-40B4-BE49-F238E27FC236}">
                <a16:creationId xmlns:a16="http://schemas.microsoft.com/office/drawing/2014/main" id="{62EBD834-1E2D-44FA-960B-D5E01CB2C65F}"/>
              </a:ext>
            </a:extLst>
          </p:cNvPr>
          <p:cNvSpPr/>
          <p:nvPr/>
        </p:nvSpPr>
        <p:spPr>
          <a:xfrm>
            <a:off x="136657" y="3959037"/>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b="1" dirty="0">
                <a:solidFill>
                  <a:srgbClr val="FFFFFF"/>
                </a:solidFill>
                <a:latin typeface="Century Gothic" panose="020B0502020202020204" pitchFamily="34" charset="0"/>
              </a:rPr>
              <a:t>Saying what people do to others</a:t>
            </a:r>
          </a:p>
        </p:txBody>
      </p:sp>
      <p:sp>
        <p:nvSpPr>
          <p:cNvPr id="33" name="Rectangle 32">
            <a:extLst>
              <a:ext uri="{FF2B5EF4-FFF2-40B4-BE49-F238E27FC236}">
                <a16:creationId xmlns:a16="http://schemas.microsoft.com/office/drawing/2014/main" id="{187D3DE4-1B8E-4EF9-A0F4-FAE19AE97A2E}"/>
              </a:ext>
            </a:extLst>
          </p:cNvPr>
          <p:cNvSpPr/>
          <p:nvPr/>
        </p:nvSpPr>
        <p:spPr>
          <a:xfrm>
            <a:off x="5039021" y="3965207"/>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34" name="Rounded Rectangle 33"/>
          <p:cNvSpPr/>
          <p:nvPr/>
        </p:nvSpPr>
        <p:spPr>
          <a:xfrm>
            <a:off x="454320" y="7037360"/>
            <a:ext cx="1177327" cy="1005663"/>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1.2.1 &amp; 1.1.3</a:t>
            </a:r>
          </a:p>
        </p:txBody>
      </p:sp>
      <p:graphicFrame>
        <p:nvGraphicFramePr>
          <p:cNvPr id="35" name="Table 34"/>
          <p:cNvGraphicFramePr>
            <a:graphicFrameLocks noGrp="1"/>
          </p:cNvGraphicFramePr>
          <p:nvPr>
            <p:extLst>
              <p:ext uri="{D42A27DB-BD31-4B8C-83A1-F6EECF244321}">
                <p14:modId xmlns:p14="http://schemas.microsoft.com/office/powerpoint/2010/main" val="3994666886"/>
              </p:ext>
            </p:extLst>
          </p:nvPr>
        </p:nvGraphicFramePr>
        <p:xfrm>
          <a:off x="-238800" y="4620039"/>
          <a:ext cx="945698" cy="2043979"/>
        </p:xfrm>
        <a:graphic>
          <a:graphicData uri="http://schemas.openxmlformats.org/drawingml/2006/table">
            <a:tbl>
              <a:tblPr firstRow="1" bandRow="1">
                <a:tableStyleId>{5940675A-B579-460E-94D1-54222C63F5DA}</a:tableStyleId>
              </a:tblPr>
              <a:tblGrid>
                <a:gridCol w="945698">
                  <a:extLst>
                    <a:ext uri="{9D8B030D-6E8A-4147-A177-3AD203B41FA5}">
                      <a16:colId xmlns:a16="http://schemas.microsoft.com/office/drawing/2014/main" val="20000"/>
                    </a:ext>
                  </a:extLst>
                </a:gridCol>
              </a:tblGrid>
              <a:tr h="323436">
                <a:tc>
                  <a:txBody>
                    <a:bodyPr/>
                    <a:lstStyle/>
                    <a:p>
                      <a:pPr algn="ctr"/>
                      <a:r>
                        <a:rPr lang="en-GB" sz="15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234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234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234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234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67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882695342"/>
              </p:ext>
            </p:extLst>
          </p:nvPr>
        </p:nvGraphicFramePr>
        <p:xfrm>
          <a:off x="3701994" y="4607339"/>
          <a:ext cx="669806" cy="1675250"/>
        </p:xfrm>
        <a:graphic>
          <a:graphicData uri="http://schemas.openxmlformats.org/drawingml/2006/table">
            <a:tbl>
              <a:tblPr firstRow="1" bandRow="1">
                <a:tableStyleId>{5940675A-B579-460E-94D1-54222C63F5DA}</a:tableStyleId>
              </a:tblPr>
              <a:tblGrid>
                <a:gridCol w="669806">
                  <a:extLst>
                    <a:ext uri="{9D8B030D-6E8A-4147-A177-3AD203B41FA5}">
                      <a16:colId xmlns:a16="http://schemas.microsoft.com/office/drawing/2014/main" val="1125816894"/>
                    </a:ext>
                  </a:extLst>
                </a:gridCol>
              </a:tblGrid>
              <a:tr h="3350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6577484"/>
                  </a:ext>
                </a:extLst>
              </a:tr>
              <a:tr h="3350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5966845"/>
                  </a:ext>
                </a:extLst>
              </a:tr>
              <a:tr h="3350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1363404"/>
                  </a:ext>
                </a:extLst>
              </a:tr>
              <a:tr h="3350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i="1" dirty="0" err="1">
                          <a:latin typeface="Century Gothic" panose="020B0502020202020204" pitchFamily="34" charset="0"/>
                        </a:rPr>
                        <a:t>conj</a:t>
                      </a:r>
                      <a:endParaRPr lang="en-GB" sz="15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0227119"/>
                  </a:ext>
                </a:extLst>
              </a:tr>
              <a:tr h="3350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37" name="Picture 36" descr="\\userfs\nef509\w2k\Downloads\frame (3).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2472" y="7217923"/>
            <a:ext cx="1055515" cy="952864"/>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3898030652"/>
              </p:ext>
            </p:extLst>
          </p:nvPr>
        </p:nvGraphicFramePr>
        <p:xfrm>
          <a:off x="474526" y="4639089"/>
          <a:ext cx="3299374" cy="1933200"/>
        </p:xfrm>
        <a:graphic>
          <a:graphicData uri="http://schemas.openxmlformats.org/drawingml/2006/table">
            <a:tbl>
              <a:tblPr firstRow="1" firstCol="1" bandRow="1">
                <a:tableStyleId>{5940675A-B579-460E-94D1-54222C63F5DA}</a:tableStyleId>
              </a:tblPr>
              <a:tblGrid>
                <a:gridCol w="1442306">
                  <a:extLst>
                    <a:ext uri="{9D8B030D-6E8A-4147-A177-3AD203B41FA5}">
                      <a16:colId xmlns:a16="http://schemas.microsoft.com/office/drawing/2014/main" val="20000"/>
                    </a:ext>
                  </a:extLst>
                </a:gridCol>
                <a:gridCol w="1857068">
                  <a:extLst>
                    <a:ext uri="{9D8B030D-6E8A-4147-A177-3AD203B41FA5}">
                      <a16:colId xmlns:a16="http://schemas.microsoft.com/office/drawing/2014/main" val="20001"/>
                    </a:ext>
                  </a:extLst>
                </a:gridCol>
              </a:tblGrid>
              <a:tr h="0">
                <a:tc>
                  <a:txBody>
                    <a:bodyPr/>
                    <a:lstStyle/>
                    <a:p>
                      <a:pPr algn="l" fontAlgn="b"/>
                      <a:r>
                        <a:rPr lang="en-GB" sz="1500" b="0" i="0" u="none" strike="noStrike" dirty="0">
                          <a:solidFill>
                            <a:srgbClr val="000000"/>
                          </a:solidFill>
                          <a:effectLst/>
                          <a:latin typeface="Century Gothic" panose="020B0502020202020204" pitchFamily="34" charset="0"/>
                        </a:rPr>
                        <a:t>demander</a:t>
                      </a:r>
                    </a:p>
                  </a:txBody>
                  <a:tcPr marL="90000" marR="90000" marT="46800" marB="46800" anchor="ctr"/>
                </a:tc>
                <a:tc>
                  <a:txBody>
                    <a:bodyPr/>
                    <a:lstStyle/>
                    <a:p>
                      <a:pPr>
                        <a:lnSpc>
                          <a:spcPct val="107000"/>
                        </a:lnSpc>
                        <a:spcAft>
                          <a:spcPts val="0"/>
                        </a:spcAft>
                      </a:pPr>
                      <a:r>
                        <a:rPr lang="en-GB" sz="1500" dirty="0">
                          <a:effectLst/>
                          <a:latin typeface="Century Gothic" panose="020B0502020202020204" pitchFamily="34" charset="0"/>
                        </a:rPr>
                        <a:t>to ask, asking </a:t>
                      </a:r>
                      <a:endParaRPr lang="en-GB" sz="1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extLst>
                  <a:ext uri="{0D108BD9-81ED-4DB2-BD59-A6C34878D82A}">
                    <a16:rowId xmlns:a16="http://schemas.microsoft.com/office/drawing/2014/main" val="10000"/>
                  </a:ext>
                </a:extLst>
              </a:tr>
              <a:tr h="0">
                <a:tc>
                  <a:txBody>
                    <a:bodyPr/>
                    <a:lstStyle/>
                    <a:p>
                      <a:pPr algn="l" fontAlgn="b"/>
                      <a:r>
                        <a:rPr lang="en-GB" sz="1500" b="0" i="0" u="none" strike="noStrike" dirty="0">
                          <a:solidFill>
                            <a:srgbClr val="000000"/>
                          </a:solidFill>
                          <a:effectLst/>
                          <a:latin typeface="Century Gothic" panose="020B0502020202020204" pitchFamily="34" charset="0"/>
                        </a:rPr>
                        <a:t>donner</a:t>
                      </a:r>
                    </a:p>
                  </a:txBody>
                  <a:tcPr marL="90000" marR="90000" marT="46800" marB="46800" anchor="ctr"/>
                </a:tc>
                <a:tc>
                  <a:txBody>
                    <a:bodyPr/>
                    <a:lstStyle/>
                    <a:p>
                      <a:pPr>
                        <a:lnSpc>
                          <a:spcPct val="107000"/>
                        </a:lnSpc>
                        <a:spcAft>
                          <a:spcPts val="0"/>
                        </a:spcAft>
                      </a:pPr>
                      <a:r>
                        <a:rPr lang="en-GB" sz="1500" dirty="0">
                          <a:effectLst/>
                          <a:latin typeface="Century Gothic" panose="020B0502020202020204" pitchFamily="34" charset="0"/>
                          <a:ea typeface="Calibri" panose="020F0502020204030204" pitchFamily="34" charset="0"/>
                          <a:cs typeface="Times New Roman" panose="02020603050405020304" pitchFamily="18" charset="0"/>
                        </a:rPr>
                        <a:t>to give, giving</a:t>
                      </a:r>
                    </a:p>
                  </a:txBody>
                  <a:tcPr marL="90000" marR="90000" marT="46800" marB="46800" anchor="ctr"/>
                </a:tc>
                <a:extLst>
                  <a:ext uri="{0D108BD9-81ED-4DB2-BD59-A6C34878D82A}">
                    <a16:rowId xmlns:a16="http://schemas.microsoft.com/office/drawing/2014/main" val="10001"/>
                  </a:ext>
                </a:extLst>
              </a:tr>
              <a:tr h="0">
                <a:tc>
                  <a:txBody>
                    <a:bodyPr/>
                    <a:lstStyle/>
                    <a:p>
                      <a:pPr algn="l" fontAlgn="b"/>
                      <a:r>
                        <a:rPr lang="en-GB" sz="1500" b="0" i="0" u="none" strike="noStrike" dirty="0" err="1">
                          <a:solidFill>
                            <a:srgbClr val="000000"/>
                          </a:solidFill>
                          <a:effectLst/>
                          <a:latin typeface="Century Gothic" panose="020B0502020202020204" pitchFamily="34" charset="0"/>
                        </a:rPr>
                        <a:t>montrer</a:t>
                      </a:r>
                      <a:endParaRPr lang="en-GB" sz="15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nSpc>
                          <a:spcPct val="107000"/>
                        </a:lnSpc>
                        <a:spcAft>
                          <a:spcPts val="0"/>
                        </a:spcAft>
                      </a:pPr>
                      <a:r>
                        <a:rPr lang="en-GB" sz="1500" dirty="0">
                          <a:effectLst/>
                          <a:latin typeface="Century Gothic" panose="020B0502020202020204" pitchFamily="34" charset="0"/>
                          <a:ea typeface="Calibri" panose="020F0502020204030204" pitchFamily="34" charset="0"/>
                          <a:cs typeface="Times New Roman" panose="02020603050405020304" pitchFamily="18" charset="0"/>
                        </a:rPr>
                        <a:t>to show, showing</a:t>
                      </a:r>
                    </a:p>
                  </a:txBody>
                  <a:tcPr marL="90000" marR="90000" marT="46800" marB="46800" anchor="ctr"/>
                </a:tc>
                <a:extLst>
                  <a:ext uri="{0D108BD9-81ED-4DB2-BD59-A6C34878D82A}">
                    <a16:rowId xmlns:a16="http://schemas.microsoft.com/office/drawing/2014/main" val="10002"/>
                  </a:ext>
                </a:extLst>
              </a:tr>
              <a:tr h="0">
                <a:tc>
                  <a:txBody>
                    <a:bodyPr/>
                    <a:lstStyle/>
                    <a:p>
                      <a:pPr algn="l" fontAlgn="b"/>
                      <a:r>
                        <a:rPr lang="en-GB" sz="1500" b="0" i="0" u="none" strike="noStrike" dirty="0" err="1">
                          <a:solidFill>
                            <a:srgbClr val="000000"/>
                          </a:solidFill>
                          <a:effectLst/>
                          <a:latin typeface="Century Gothic" panose="020B0502020202020204" pitchFamily="34" charset="0"/>
                        </a:rPr>
                        <a:t>penser</a:t>
                      </a:r>
                      <a:endParaRPr lang="en-GB" sz="15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nSpc>
                          <a:spcPct val="107000"/>
                        </a:lnSpc>
                        <a:spcAft>
                          <a:spcPts val="0"/>
                        </a:spcAft>
                      </a:pPr>
                      <a:r>
                        <a:rPr lang="en-GB" sz="1500" dirty="0">
                          <a:effectLst/>
                          <a:latin typeface="Century Gothic" panose="020B0502020202020204" pitchFamily="34" charset="0"/>
                        </a:rPr>
                        <a:t>to</a:t>
                      </a:r>
                      <a:r>
                        <a:rPr lang="en-GB" sz="1500" baseline="0" dirty="0">
                          <a:effectLst/>
                          <a:latin typeface="Century Gothic" panose="020B0502020202020204" pitchFamily="34" charset="0"/>
                        </a:rPr>
                        <a:t> think, thinking</a:t>
                      </a:r>
                      <a:r>
                        <a:rPr lang="en-GB" sz="1500" dirty="0">
                          <a:effectLst/>
                          <a:latin typeface="Century Gothic" panose="020B0502020202020204" pitchFamily="34" charset="0"/>
                        </a:rPr>
                        <a:t> </a:t>
                      </a:r>
                      <a:endParaRPr lang="en-GB" sz="1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extLst>
                  <a:ext uri="{0D108BD9-81ED-4DB2-BD59-A6C34878D82A}">
                    <a16:rowId xmlns:a16="http://schemas.microsoft.com/office/drawing/2014/main" val="10004"/>
                  </a:ext>
                </a:extLst>
              </a:tr>
              <a:tr h="0">
                <a:tc>
                  <a:txBody>
                    <a:bodyPr/>
                    <a:lstStyle/>
                    <a:p>
                      <a:pPr algn="l" fontAlgn="b"/>
                      <a:r>
                        <a:rPr lang="en-GB" sz="1500" b="0" i="0" u="none" strike="noStrike" dirty="0">
                          <a:solidFill>
                            <a:srgbClr val="000000"/>
                          </a:solidFill>
                          <a:effectLst/>
                          <a:latin typeface="Century Gothic" panose="020B0502020202020204" pitchFamily="34" charset="0"/>
                        </a:rPr>
                        <a:t>le </a:t>
                      </a:r>
                      <a:r>
                        <a:rPr lang="en-GB" sz="1500" b="0" i="0" u="none" strike="noStrike" dirty="0" err="1">
                          <a:solidFill>
                            <a:srgbClr val="000000"/>
                          </a:solidFill>
                          <a:effectLst/>
                          <a:latin typeface="Century Gothic" panose="020B0502020202020204" pitchFamily="34" charset="0"/>
                        </a:rPr>
                        <a:t>cadeau</a:t>
                      </a:r>
                      <a:endParaRPr lang="en-GB" sz="15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nSpc>
                          <a:spcPct val="107000"/>
                        </a:lnSpc>
                        <a:spcAft>
                          <a:spcPts val="0"/>
                        </a:spcAft>
                      </a:pPr>
                      <a:r>
                        <a:rPr lang="en-GB" sz="1500" dirty="0">
                          <a:effectLst/>
                          <a:latin typeface="Century Gothic" panose="020B0502020202020204" pitchFamily="34" charset="0"/>
                        </a:rPr>
                        <a:t>present</a:t>
                      </a:r>
                      <a:endParaRPr lang="en-GB" sz="1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extLst>
                  <a:ext uri="{0D108BD9-81ED-4DB2-BD59-A6C34878D82A}">
                    <a16:rowId xmlns:a16="http://schemas.microsoft.com/office/drawing/2014/main" val="10005"/>
                  </a:ext>
                </a:extLst>
              </a:tr>
              <a:tr h="0">
                <a:tc>
                  <a:txBody>
                    <a:bodyPr/>
                    <a:lstStyle/>
                    <a:p>
                      <a:pPr algn="l" fontAlgn="b"/>
                      <a:r>
                        <a:rPr lang="en-GB" sz="1500" b="0" i="0" u="none" strike="noStrike" dirty="0" err="1">
                          <a:solidFill>
                            <a:srgbClr val="000000"/>
                          </a:solidFill>
                          <a:effectLst/>
                          <a:latin typeface="Century Gothic" panose="020B0502020202020204" pitchFamily="34" charset="0"/>
                        </a:rPr>
                        <a:t>l'exemple</a:t>
                      </a:r>
                      <a:r>
                        <a:rPr lang="en-GB" sz="1500" b="0" i="0" u="none" strike="noStrike" dirty="0">
                          <a:solidFill>
                            <a:srgbClr val="000000"/>
                          </a:solidFill>
                          <a:effectLst/>
                          <a:latin typeface="Century Gothic" panose="020B0502020202020204" pitchFamily="34" charset="0"/>
                        </a:rPr>
                        <a:t> (m)</a:t>
                      </a:r>
                    </a:p>
                  </a:txBody>
                  <a:tcPr marL="90000" marR="90000" marT="46800" marB="46800" anchor="ctr"/>
                </a:tc>
                <a:tc>
                  <a:txBody>
                    <a:bodyPr/>
                    <a:lstStyle/>
                    <a:p>
                      <a:pPr>
                        <a:lnSpc>
                          <a:spcPct val="107000"/>
                        </a:lnSpc>
                        <a:spcAft>
                          <a:spcPts val="0"/>
                        </a:spcAft>
                      </a:pPr>
                      <a:r>
                        <a:rPr lang="en-GB" sz="1500" dirty="0">
                          <a:effectLst/>
                          <a:latin typeface="Century Gothic" panose="020B0502020202020204" pitchFamily="34" charset="0"/>
                        </a:rPr>
                        <a:t>example </a:t>
                      </a:r>
                      <a:endParaRPr lang="en-GB" sz="1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extLst>
                  <a:ext uri="{0D108BD9-81ED-4DB2-BD59-A6C34878D82A}">
                    <a16:rowId xmlns:a16="http://schemas.microsoft.com/office/drawing/2014/main" val="10006"/>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007543446"/>
              </p:ext>
            </p:extLst>
          </p:nvPr>
        </p:nvGraphicFramePr>
        <p:xfrm>
          <a:off x="4299894" y="4639089"/>
          <a:ext cx="2511336" cy="2174945"/>
        </p:xfrm>
        <a:graphic>
          <a:graphicData uri="http://schemas.openxmlformats.org/drawingml/2006/table">
            <a:tbl>
              <a:tblPr firstRow="1" firstCol="1" bandRow="1">
                <a:tableStyleId>{5940675A-B579-460E-94D1-54222C63F5DA}</a:tableStyleId>
              </a:tblPr>
              <a:tblGrid>
                <a:gridCol w="1482412">
                  <a:extLst>
                    <a:ext uri="{9D8B030D-6E8A-4147-A177-3AD203B41FA5}">
                      <a16:colId xmlns:a16="http://schemas.microsoft.com/office/drawing/2014/main" val="20000"/>
                    </a:ext>
                  </a:extLst>
                </a:gridCol>
                <a:gridCol w="1028924">
                  <a:extLst>
                    <a:ext uri="{9D8B030D-6E8A-4147-A177-3AD203B41FA5}">
                      <a16:colId xmlns:a16="http://schemas.microsoft.com/office/drawing/2014/main" val="20001"/>
                    </a:ext>
                  </a:extLst>
                </a:gridCol>
              </a:tblGrid>
              <a:tr h="0">
                <a:tc>
                  <a:txBody>
                    <a:bodyPr/>
                    <a:lstStyle/>
                    <a:p>
                      <a:pPr algn="l" fontAlgn="b"/>
                      <a:r>
                        <a:rPr lang="en-GB" sz="1500" b="0" i="0" u="none" strike="noStrike" dirty="0">
                          <a:solidFill>
                            <a:srgbClr val="000000"/>
                          </a:solidFill>
                          <a:effectLst/>
                          <a:latin typeface="Century Gothic" panose="020B0502020202020204" pitchFamily="34" charset="0"/>
                        </a:rPr>
                        <a:t>la raison</a:t>
                      </a:r>
                    </a:p>
                  </a:txBody>
                  <a:tcPr marL="90000" marR="90000" marT="46800" marB="46800" anchor="ctr"/>
                </a:tc>
                <a:tc>
                  <a:txBody>
                    <a:bodyPr/>
                    <a:lstStyle/>
                    <a:p>
                      <a:pPr>
                        <a:lnSpc>
                          <a:spcPct val="107000"/>
                        </a:lnSpc>
                        <a:spcAft>
                          <a:spcPts val="0"/>
                        </a:spcAft>
                      </a:pPr>
                      <a:r>
                        <a:rPr lang="en-GB" sz="1500" dirty="0">
                          <a:effectLst/>
                          <a:latin typeface="Century Gothic" panose="020B0502020202020204" pitchFamily="34" charset="0"/>
                        </a:rPr>
                        <a:t>reason </a:t>
                      </a:r>
                      <a:endParaRPr lang="en-GB" sz="1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extLst>
                  <a:ext uri="{0D108BD9-81ED-4DB2-BD59-A6C34878D82A}">
                    <a16:rowId xmlns:a16="http://schemas.microsoft.com/office/drawing/2014/main" val="10000"/>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500" u="none" strike="noStrike" dirty="0" err="1">
                          <a:effectLst/>
                          <a:latin typeface="Century Gothic" panose="020B0502020202020204" pitchFamily="34" charset="0"/>
                        </a:rPr>
                        <a:t>aujourd’hui</a:t>
                      </a:r>
                      <a:endParaRPr lang="en-GB" sz="15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nSpc>
                          <a:spcPct val="107000"/>
                        </a:lnSpc>
                        <a:spcAft>
                          <a:spcPts val="0"/>
                        </a:spcAft>
                      </a:pPr>
                      <a:r>
                        <a:rPr lang="en-GB" sz="1500" dirty="0">
                          <a:effectLst/>
                          <a:latin typeface="Century Gothic" panose="020B0502020202020204" pitchFamily="34" charset="0"/>
                          <a:ea typeface="+mn-ea"/>
                          <a:cs typeface="+mn-cs"/>
                        </a:rPr>
                        <a:t>today</a:t>
                      </a:r>
                      <a:endParaRPr lang="en-GB" sz="1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extLst>
                  <a:ext uri="{0D108BD9-81ED-4DB2-BD59-A6C34878D82A}">
                    <a16:rowId xmlns:a16="http://schemas.microsoft.com/office/drawing/2014/main" val="10001"/>
                  </a:ext>
                </a:extLst>
              </a:tr>
              <a:tr h="0">
                <a:tc>
                  <a:txBody>
                    <a:bodyPr/>
                    <a:lstStyle/>
                    <a:p>
                      <a:pPr algn="l" fontAlgn="b"/>
                      <a:r>
                        <a:rPr lang="en-GB" sz="1500" b="0" i="0" u="none" strike="noStrike" dirty="0" err="1">
                          <a:solidFill>
                            <a:srgbClr val="000000"/>
                          </a:solidFill>
                          <a:effectLst/>
                          <a:latin typeface="Century Gothic" panose="020B0502020202020204" pitchFamily="34" charset="0"/>
                        </a:rPr>
                        <a:t>normalement</a:t>
                      </a:r>
                      <a:endParaRPr lang="en-GB" sz="15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nSpc>
                          <a:spcPct val="107000"/>
                        </a:lnSpc>
                        <a:spcAft>
                          <a:spcPts val="0"/>
                        </a:spcAft>
                      </a:pPr>
                      <a:r>
                        <a:rPr lang="en-GB" sz="1500" dirty="0">
                          <a:effectLst/>
                          <a:latin typeface="Century Gothic" panose="020B0502020202020204" pitchFamily="34" charset="0"/>
                          <a:ea typeface="Calibri" panose="020F0502020204030204" pitchFamily="34" charset="0"/>
                          <a:cs typeface="Times New Roman" panose="02020603050405020304" pitchFamily="18" charset="0"/>
                        </a:rPr>
                        <a:t>normally</a:t>
                      </a:r>
                    </a:p>
                  </a:txBody>
                  <a:tcPr marL="90000" marR="90000" marT="46800" marB="46800" anchor="ctr"/>
                </a:tc>
                <a:extLst>
                  <a:ext uri="{0D108BD9-81ED-4DB2-BD59-A6C34878D82A}">
                    <a16:rowId xmlns:a16="http://schemas.microsoft.com/office/drawing/2014/main" val="10002"/>
                  </a:ext>
                </a:extLst>
              </a:tr>
              <a:tr h="0">
                <a:tc>
                  <a:txBody>
                    <a:bodyPr/>
                    <a:lstStyle/>
                    <a:p>
                      <a:pPr algn="l" fontAlgn="b"/>
                      <a:r>
                        <a:rPr lang="en-GB" sz="1500" b="0" i="0" u="none" strike="noStrike" dirty="0">
                          <a:solidFill>
                            <a:srgbClr val="000000"/>
                          </a:solidFill>
                          <a:effectLst/>
                          <a:latin typeface="Century Gothic" panose="020B0502020202020204" pitchFamily="34" charset="0"/>
                        </a:rPr>
                        <a:t>que</a:t>
                      </a:r>
                    </a:p>
                  </a:txBody>
                  <a:tcPr marL="90000" marR="90000" marT="46800" marB="46800" anchor="ctr"/>
                </a:tc>
                <a:tc>
                  <a:txBody>
                    <a:bodyPr/>
                    <a:lstStyle/>
                    <a:p>
                      <a:pPr>
                        <a:lnSpc>
                          <a:spcPct val="107000"/>
                        </a:lnSpc>
                        <a:spcAft>
                          <a:spcPts val="0"/>
                        </a:spcAft>
                      </a:pPr>
                      <a:r>
                        <a:rPr lang="en-GB" sz="1500" dirty="0">
                          <a:effectLst/>
                          <a:latin typeface="Century Gothic" panose="020B0502020202020204" pitchFamily="34" charset="0"/>
                          <a:ea typeface="Calibri" panose="020F0502020204030204" pitchFamily="34" charset="0"/>
                          <a:cs typeface="Times New Roman" panose="02020603050405020304" pitchFamily="18" charset="0"/>
                        </a:rPr>
                        <a:t>that</a:t>
                      </a:r>
                    </a:p>
                  </a:txBody>
                  <a:tcPr marL="90000" marR="90000" marT="46800" marB="46800" anchor="ctr"/>
                </a:tc>
                <a:extLst>
                  <a:ext uri="{0D108BD9-81ED-4DB2-BD59-A6C34878D82A}">
                    <a16:rowId xmlns:a16="http://schemas.microsoft.com/office/drawing/2014/main" val="10003"/>
                  </a:ext>
                </a:extLst>
              </a:tr>
              <a:tr h="30340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500" u="none" strike="noStrike" dirty="0">
                          <a:effectLst/>
                          <a:latin typeface="Century Gothic" panose="020B0502020202020204" pitchFamily="34" charset="0"/>
                        </a:rPr>
                        <a:t>à</a:t>
                      </a:r>
                      <a:endParaRPr lang="en-GB" sz="15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nSpc>
                          <a:spcPct val="107000"/>
                        </a:lnSpc>
                        <a:spcAft>
                          <a:spcPts val="0"/>
                        </a:spcAft>
                      </a:pPr>
                      <a:r>
                        <a:rPr lang="en-GB" sz="1500" dirty="0">
                          <a:effectLst/>
                          <a:latin typeface="Century Gothic" panose="020B0502020202020204" pitchFamily="34" charset="0"/>
                          <a:ea typeface="+mn-ea"/>
                          <a:cs typeface="+mn-cs"/>
                        </a:rPr>
                        <a:t>to,</a:t>
                      </a:r>
                      <a:r>
                        <a:rPr lang="en-GB" sz="1500" baseline="0" dirty="0">
                          <a:effectLst/>
                          <a:latin typeface="Century Gothic" panose="020B0502020202020204" pitchFamily="34" charset="0"/>
                          <a:ea typeface="+mn-ea"/>
                          <a:cs typeface="+mn-cs"/>
                        </a:rPr>
                        <a:t> at</a:t>
                      </a:r>
                      <a:endParaRPr lang="en-GB" sz="1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extLst>
                  <a:ext uri="{0D108BD9-81ED-4DB2-BD59-A6C34878D82A}">
                    <a16:rowId xmlns:a16="http://schemas.microsoft.com/office/drawing/2014/main" val="10004"/>
                  </a:ext>
                </a:extLst>
              </a:tr>
              <a:tr h="30340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500" b="0" i="0" u="none" strike="noStrike" dirty="0" err="1">
                          <a:solidFill>
                            <a:srgbClr val="000000"/>
                          </a:solidFill>
                          <a:effectLst/>
                          <a:latin typeface="Century Gothic" panose="020B0502020202020204" pitchFamily="34" charset="0"/>
                        </a:rPr>
                        <a:t>penser</a:t>
                      </a:r>
                      <a:r>
                        <a:rPr lang="en-GB" sz="1500" b="0" i="0" u="none" strike="noStrike" dirty="0">
                          <a:solidFill>
                            <a:srgbClr val="000000"/>
                          </a:solidFill>
                          <a:effectLst/>
                          <a:latin typeface="Century Gothic" panose="020B0502020202020204" pitchFamily="34" charset="0"/>
                        </a:rPr>
                        <a:t> </a:t>
                      </a:r>
                      <a:r>
                        <a:rPr lang="en-GB" sz="1500" u="none" strike="noStrike" dirty="0">
                          <a:effectLst/>
                          <a:latin typeface="Century Gothic" panose="020B0502020202020204" pitchFamily="34" charset="0"/>
                        </a:rPr>
                        <a:t>à</a:t>
                      </a:r>
                      <a:endParaRPr lang="en-GB" sz="15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nSpc>
                          <a:spcPct val="107000"/>
                        </a:lnSpc>
                        <a:spcAft>
                          <a:spcPts val="0"/>
                        </a:spcAft>
                      </a:pPr>
                      <a:r>
                        <a:rPr lang="en-GB" sz="1500" dirty="0">
                          <a:effectLst/>
                          <a:latin typeface="Century Gothic" panose="020B0502020202020204" pitchFamily="34" charset="0"/>
                          <a:ea typeface="Calibri" panose="020F0502020204030204" pitchFamily="34" charset="0"/>
                          <a:cs typeface="Times New Roman" panose="02020603050405020304" pitchFamily="18" charset="0"/>
                        </a:rPr>
                        <a:t>to think about</a:t>
                      </a:r>
                    </a:p>
                  </a:txBody>
                  <a:tcPr marL="90000" marR="90000" marT="46800" marB="46800" anchor="ctr"/>
                </a:tc>
                <a:extLst>
                  <a:ext uri="{0D108BD9-81ED-4DB2-BD59-A6C34878D82A}">
                    <a16:rowId xmlns:a16="http://schemas.microsoft.com/office/drawing/2014/main" val="2686955906"/>
                  </a:ext>
                </a:extLst>
              </a:tr>
            </a:tbl>
          </a:graphicData>
        </a:graphic>
      </p:graphicFrame>
      <p:sp>
        <p:nvSpPr>
          <p:cNvPr id="26"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23</a:t>
            </a:r>
          </a:p>
        </p:txBody>
      </p:sp>
      <p:sp>
        <p:nvSpPr>
          <p:cNvPr id="23" name="TextBox 22">
            <a:extLst>
              <a:ext uri="{FF2B5EF4-FFF2-40B4-BE49-F238E27FC236}">
                <a16:creationId xmlns:a16="http://schemas.microsoft.com/office/drawing/2014/main" id="{C94066D8-6D17-49B1-A257-475674A93F53}"/>
              </a:ext>
            </a:extLst>
          </p:cNvPr>
          <p:cNvSpPr txBox="1"/>
          <p:nvPr/>
        </p:nvSpPr>
        <p:spPr>
          <a:xfrm>
            <a:off x="3212976" y="3054320"/>
            <a:ext cx="644642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i="0" u="none" strike="noStrike" kern="1200" cap="none" spc="0" normalizeH="0" baseline="0" noProof="0" dirty="0">
                <a:ln>
                  <a:noFill/>
                </a:ln>
                <a:effectLst/>
                <a:uLnTx/>
                <a:uFillTx/>
                <a:latin typeface="Century Gothic" panose="020B0502020202020204" pitchFamily="34" charset="0"/>
                <a:cs typeface="Times New Roman" panose="02020603050405020304" pitchFamily="18" charset="0"/>
              </a:rPr>
              <a:t>Bilal</a:t>
            </a:r>
            <a:r>
              <a:rPr kumimoji="0" lang="en-GB" sz="1500" i="0" u="none" strike="noStrike" kern="1200" cap="none" spc="0" normalizeH="0" noProof="0" dirty="0">
                <a:ln>
                  <a:noFill/>
                </a:ln>
                <a:effectLst/>
                <a:uLnTx/>
                <a:uFillTx/>
                <a:latin typeface="Century Gothic" panose="020B0502020202020204" pitchFamily="34" charset="0"/>
                <a:cs typeface="Times New Roman" panose="02020603050405020304" pitchFamily="18" charset="0"/>
              </a:rPr>
              <a:t> gives / is giving a present </a:t>
            </a:r>
            <a:r>
              <a:rPr kumimoji="0" lang="en-GB" sz="1500" b="1" i="0" u="none" strike="noStrike" kern="1200" cap="none" spc="0" normalizeH="0" noProof="0" dirty="0">
                <a:ln>
                  <a:noFill/>
                </a:ln>
                <a:effectLst/>
                <a:uLnTx/>
                <a:uFillTx/>
                <a:latin typeface="Century Gothic" panose="020B0502020202020204" pitchFamily="34" charset="0"/>
                <a:cs typeface="Times New Roman" panose="02020603050405020304" pitchFamily="18" charset="0"/>
              </a:rPr>
              <a:t>to</a:t>
            </a:r>
            <a:r>
              <a:rPr kumimoji="0" lang="en-GB" sz="1500" i="0" u="none" strike="noStrike" kern="1200" cap="none" spc="0" normalizeH="0" noProof="0" dirty="0">
                <a:ln>
                  <a:noFill/>
                </a:ln>
                <a:effectLst/>
                <a:uLnTx/>
                <a:uFillTx/>
                <a:latin typeface="Century Gothic" panose="020B0502020202020204" pitchFamily="34" charset="0"/>
                <a:cs typeface="Times New Roman" panose="02020603050405020304" pitchFamily="18" charset="0"/>
              </a:rPr>
              <a:t> Amir.</a:t>
            </a:r>
            <a:endParaRPr kumimoji="0" lang="en-GB" sz="15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8D2F613D-AA16-4621-BEEC-0B75E3602FCB}"/>
              </a:ext>
            </a:extLst>
          </p:cNvPr>
          <p:cNvSpPr txBox="1"/>
          <p:nvPr/>
        </p:nvSpPr>
        <p:spPr>
          <a:xfrm>
            <a:off x="2890814" y="3345096"/>
            <a:ext cx="644642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effectLst/>
                <a:uLnTx/>
                <a:uFillTx/>
                <a:latin typeface="Century Gothic" panose="020B0502020202020204" pitchFamily="34" charset="0"/>
                <a:cs typeface="Times New Roman" panose="02020603050405020304" pitchFamily="18" charset="0"/>
              </a:rPr>
              <a:t>OR</a:t>
            </a:r>
            <a:r>
              <a:rPr kumimoji="0" lang="en-GB" sz="1500" b="0" i="0" u="none" strike="noStrike" kern="1200" cap="none" spc="0" normalizeH="0" baseline="0" noProof="0" dirty="0">
                <a:ln>
                  <a:noFill/>
                </a:ln>
                <a:effectLst/>
                <a:uLnTx/>
                <a:uFillTx/>
                <a:latin typeface="Century Gothic" panose="020B0502020202020204" pitchFamily="34" charset="0"/>
                <a:cs typeface="Times New Roman" panose="02020603050405020304" pitchFamily="18" charset="0"/>
              </a:rPr>
              <a:t> Bilal gives / is giving Amir a present.</a:t>
            </a:r>
            <a:endParaRPr kumimoji="0" lang="en-GB" sz="15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0" name="Picture 9" descr="A person wearing a suit and tie&#10;&#10;Description automatically generated">
            <a:extLst>
              <a:ext uri="{FF2B5EF4-FFF2-40B4-BE49-F238E27FC236}">
                <a16:creationId xmlns:a16="http://schemas.microsoft.com/office/drawing/2014/main" id="{A017179A-F970-4132-A097-12577A4530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8812" y="7193698"/>
            <a:ext cx="1668423" cy="1668423"/>
          </a:xfrm>
          <a:prstGeom prst="rect">
            <a:avLst/>
          </a:prstGeom>
        </p:spPr>
      </p:pic>
      <p:pic>
        <p:nvPicPr>
          <p:cNvPr id="12" name="Picture 11">
            <a:extLst>
              <a:ext uri="{FF2B5EF4-FFF2-40B4-BE49-F238E27FC236}">
                <a16:creationId xmlns:a16="http://schemas.microsoft.com/office/drawing/2014/main" id="{4F248771-9335-458C-B4E8-D5779FC5A4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9894" y="7193698"/>
            <a:ext cx="708314" cy="673451"/>
          </a:xfrm>
          <a:prstGeom prst="rect">
            <a:avLst/>
          </a:prstGeom>
        </p:spPr>
      </p:pic>
      <p:pic>
        <p:nvPicPr>
          <p:cNvPr id="14" name="Picture 13" descr="A picture containing doll, shirt&#10;&#10;Description automatically generated">
            <a:extLst>
              <a:ext uri="{FF2B5EF4-FFF2-40B4-BE49-F238E27FC236}">
                <a16:creationId xmlns:a16="http://schemas.microsoft.com/office/drawing/2014/main" id="{A4AA0CED-9825-461D-8506-FE7F9CE05A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7496" y="7190688"/>
            <a:ext cx="1675250" cy="1675250"/>
          </a:xfrm>
          <a:prstGeom prst="rect">
            <a:avLst/>
          </a:prstGeom>
        </p:spPr>
      </p:pic>
    </p:spTree>
    <p:extLst>
      <p:ext uri="{BB962C8B-B14F-4D97-AF65-F5344CB8AC3E}">
        <p14:creationId xmlns:p14="http://schemas.microsoft.com/office/powerpoint/2010/main" val="247366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4" name="Rectangle 3">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5" name="Rectangle 14"/>
          <p:cNvSpPr/>
          <p:nvPr/>
        </p:nvSpPr>
        <p:spPr>
          <a:xfrm>
            <a:off x="27750" y="695390"/>
            <a:ext cx="3179075" cy="369332"/>
          </a:xfrm>
          <a:prstGeom prst="rect">
            <a:avLst/>
          </a:prstGeom>
        </p:spPr>
        <p:txBody>
          <a:bodyPr wrap="none">
            <a:spAutoFit/>
          </a:bodyPr>
          <a:lstStyle/>
          <a:p>
            <a:r>
              <a:rPr lang="en-GB" b="1" dirty="0">
                <a:solidFill>
                  <a:srgbClr val="000000"/>
                </a:solidFill>
                <a:latin typeface="Century Gothic" panose="020B0502020202020204" pitchFamily="34" charset="0"/>
              </a:rPr>
              <a:t>-</a:t>
            </a:r>
            <a:r>
              <a:rPr lang="en-GB" b="1" dirty="0" err="1">
                <a:solidFill>
                  <a:srgbClr val="000000"/>
                </a:solidFill>
                <a:latin typeface="Century Gothic" panose="020B0502020202020204" pitchFamily="34" charset="0"/>
              </a:rPr>
              <a:t>er</a:t>
            </a:r>
            <a:r>
              <a:rPr lang="en-GB" b="1" dirty="0">
                <a:solidFill>
                  <a:srgbClr val="000000"/>
                </a:solidFill>
                <a:latin typeface="Century Gothic" panose="020B0502020202020204" pitchFamily="34" charset="0"/>
              </a:rPr>
              <a:t> verbs: 1</a:t>
            </a:r>
            <a:r>
              <a:rPr lang="en-GB" b="1" baseline="30000" dirty="0">
                <a:solidFill>
                  <a:srgbClr val="000000"/>
                </a:solidFill>
                <a:latin typeface="Century Gothic" panose="020B0502020202020204" pitchFamily="34" charset="0"/>
              </a:rPr>
              <a:t>st</a:t>
            </a:r>
            <a:r>
              <a:rPr lang="en-GB" b="1" dirty="0">
                <a:solidFill>
                  <a:srgbClr val="000000"/>
                </a:solidFill>
                <a:latin typeface="Century Gothic" panose="020B0502020202020204" pitchFamily="34" charset="0"/>
              </a:rPr>
              <a:t> person plural</a:t>
            </a:r>
          </a:p>
        </p:txBody>
      </p:sp>
      <p:sp>
        <p:nvSpPr>
          <p:cNvPr id="2" name="Title 1">
            <a:extLst>
              <a:ext uri="{FF2B5EF4-FFF2-40B4-BE49-F238E27FC236}">
                <a16:creationId xmlns:a16="http://schemas.microsoft.com/office/drawing/2014/main" id="{13502BDB-7AC2-E048-B61C-2C386AAF7119}"/>
              </a:ext>
            </a:extLst>
          </p:cNvPr>
          <p:cNvSpPr>
            <a:spLocks noGrp="1"/>
          </p:cNvSpPr>
          <p:nvPr>
            <p:ph type="title"/>
          </p:nvPr>
        </p:nvSpPr>
        <p:spPr>
          <a:xfrm>
            <a:off x="159227" y="152122"/>
            <a:ext cx="2053117" cy="420215"/>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T1.2 </a:t>
            </a:r>
            <a:r>
              <a:rPr lang="en-GB" sz="2000" b="1" kern="1200" dirty="0" err="1">
                <a:solidFill>
                  <a:srgbClr val="FFFFFF"/>
                </a:solidFill>
                <a:latin typeface="Century Gothic" panose="020B0502020202020204" pitchFamily="34" charset="0"/>
                <a:ea typeface="+mn-ea"/>
                <a:cs typeface="+mn-cs"/>
              </a:rPr>
              <a:t>Semaine</a:t>
            </a:r>
            <a:r>
              <a:rPr lang="en-GB" sz="2000" b="1" kern="1200" dirty="0">
                <a:solidFill>
                  <a:srgbClr val="FFFFFF"/>
                </a:solidFill>
                <a:latin typeface="Century Gothic" panose="020B0502020202020204" pitchFamily="34" charset="0"/>
                <a:ea typeface="+mn-ea"/>
                <a:cs typeface="+mn-cs"/>
              </a:rPr>
              <a:t> 5</a:t>
            </a:r>
            <a:endParaRPr lang="en-US" dirty="0"/>
          </a:p>
        </p:txBody>
      </p:sp>
      <p:sp>
        <p:nvSpPr>
          <p:cNvPr id="32" name="Rectangle 31">
            <a:extLst>
              <a:ext uri="{FF2B5EF4-FFF2-40B4-BE49-F238E27FC236}">
                <a16:creationId xmlns:a16="http://schemas.microsoft.com/office/drawing/2014/main" id="{62EBD834-1E2D-44FA-960B-D5E01CB2C65F}"/>
              </a:ext>
            </a:extLst>
          </p:cNvPr>
          <p:cNvSpPr/>
          <p:nvPr/>
        </p:nvSpPr>
        <p:spPr>
          <a:xfrm>
            <a:off x="172381" y="3403211"/>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b="1" dirty="0">
                <a:solidFill>
                  <a:srgbClr val="FFFFFF"/>
                </a:solidFill>
                <a:latin typeface="Century Gothic" panose="020B0502020202020204" pitchFamily="34" charset="0"/>
              </a:rPr>
              <a:t>  Saying what  you do with others</a:t>
            </a:r>
          </a:p>
        </p:txBody>
      </p:sp>
      <p:sp>
        <p:nvSpPr>
          <p:cNvPr id="33" name="Rectangle 32">
            <a:extLst>
              <a:ext uri="{FF2B5EF4-FFF2-40B4-BE49-F238E27FC236}">
                <a16:creationId xmlns:a16="http://schemas.microsoft.com/office/drawing/2014/main" id="{187D3DE4-1B8E-4EF9-A0F4-FAE19AE97A2E}"/>
              </a:ext>
            </a:extLst>
          </p:cNvPr>
          <p:cNvSpPr/>
          <p:nvPr/>
        </p:nvSpPr>
        <p:spPr>
          <a:xfrm>
            <a:off x="5074745" y="3409381"/>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34" name="Rounded Rectangle 33"/>
          <p:cNvSpPr/>
          <p:nvPr/>
        </p:nvSpPr>
        <p:spPr>
          <a:xfrm>
            <a:off x="5252604" y="7888602"/>
            <a:ext cx="1177327" cy="1005663"/>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1.2.2 &amp; 1.1.4</a:t>
            </a:r>
          </a:p>
        </p:txBody>
      </p:sp>
      <p:pic>
        <p:nvPicPr>
          <p:cNvPr id="40" name="Picture 39" descr="\\userfs\nca509\w2k\Downloads\frame (13).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2952" y="6812159"/>
            <a:ext cx="1104096" cy="1016003"/>
          </a:xfrm>
          <a:prstGeom prst="rect">
            <a:avLst/>
          </a:prstGeom>
          <a:noFill/>
          <a:ln>
            <a:noFill/>
          </a:ln>
        </p:spPr>
      </p:pic>
      <p:sp>
        <p:nvSpPr>
          <p:cNvPr id="27" name="TextBox 26"/>
          <p:cNvSpPr txBox="1"/>
          <p:nvPr/>
        </p:nvSpPr>
        <p:spPr>
          <a:xfrm>
            <a:off x="159227" y="1046172"/>
            <a:ext cx="6593018" cy="338554"/>
          </a:xfrm>
          <a:prstGeom prst="rect">
            <a:avLst/>
          </a:prstGeom>
          <a:noFill/>
        </p:spPr>
        <p:txBody>
          <a:bodyPr wrap="square" rtlCol="0">
            <a:spAutoFit/>
          </a:bodyPr>
          <a:lstStyle/>
          <a:p>
            <a:pPr fontAlgn="auto">
              <a:spcBef>
                <a:spcPts val="0"/>
              </a:spcBef>
              <a:spcAft>
                <a:spcPts val="0"/>
              </a:spcAft>
              <a:defRPr/>
            </a:pPr>
            <a:r>
              <a:rPr lang="en-GB" sz="1600" dirty="0">
                <a:solidFill>
                  <a:srgbClr val="000000"/>
                </a:solidFill>
                <a:latin typeface="Century Gothic" panose="020B0502020202020204" pitchFamily="34" charset="0"/>
              </a:rPr>
              <a:t>To say </a:t>
            </a:r>
            <a:r>
              <a:rPr lang="en-GB" sz="1600" b="1" dirty="0">
                <a:solidFill>
                  <a:srgbClr val="000000"/>
                </a:solidFill>
                <a:latin typeface="Century Gothic" panose="020B0502020202020204" pitchFamily="34" charset="0"/>
              </a:rPr>
              <a:t>‘we’ + verb</a:t>
            </a:r>
            <a:r>
              <a:rPr lang="en-GB" sz="1600" dirty="0">
                <a:solidFill>
                  <a:srgbClr val="000000"/>
                </a:solidFill>
                <a:latin typeface="Century Gothic" panose="020B0502020202020204" pitchFamily="34" charset="0"/>
              </a:rPr>
              <a:t>, the verb ends with </a:t>
            </a:r>
            <a:r>
              <a:rPr lang="en-GB" sz="1600" b="1" dirty="0">
                <a:solidFill>
                  <a:srgbClr val="000000"/>
                </a:solidFill>
                <a:latin typeface="Century Gothic" panose="020B0502020202020204" pitchFamily="34" charset="0"/>
              </a:rPr>
              <a:t>-</a:t>
            </a:r>
            <a:r>
              <a:rPr lang="en-GB" sz="1600" b="1" dirty="0" err="1">
                <a:solidFill>
                  <a:srgbClr val="000000"/>
                </a:solidFill>
                <a:latin typeface="Century Gothic" panose="020B0502020202020204" pitchFamily="34" charset="0"/>
              </a:rPr>
              <a:t>ons</a:t>
            </a:r>
            <a:r>
              <a:rPr lang="en-GB" sz="1600" b="1" dirty="0">
                <a:solidFill>
                  <a:srgbClr val="000000"/>
                </a:solidFill>
                <a:latin typeface="Century Gothic" panose="020B0502020202020204" pitchFamily="34" charset="0"/>
              </a:rPr>
              <a:t>. </a:t>
            </a:r>
          </a:p>
        </p:txBody>
      </p:sp>
      <p:sp>
        <p:nvSpPr>
          <p:cNvPr id="31" name="TextBox 30"/>
          <p:cNvSpPr txBox="1"/>
          <p:nvPr/>
        </p:nvSpPr>
        <p:spPr>
          <a:xfrm>
            <a:off x="706706" y="1384726"/>
            <a:ext cx="3092630" cy="338554"/>
          </a:xfrm>
          <a:prstGeom prst="rect">
            <a:avLst/>
          </a:prstGeom>
          <a:noFill/>
        </p:spPr>
        <p:txBody>
          <a:bodyPr wrap="square" rtlCol="0">
            <a:spAutoFit/>
          </a:bodyPr>
          <a:lstStyle/>
          <a:p>
            <a:pPr fontAlgn="auto">
              <a:spcBef>
                <a:spcPts val="0"/>
              </a:spcBef>
              <a:spcAft>
                <a:spcPts val="0"/>
              </a:spcAft>
              <a:defRPr/>
            </a:pPr>
            <a:r>
              <a:rPr lang="en-GB" sz="1600" dirty="0">
                <a:solidFill>
                  <a:srgbClr val="000000"/>
                </a:solidFill>
                <a:latin typeface="Century Gothic" panose="020B0502020202020204" pitchFamily="34" charset="0"/>
              </a:rPr>
              <a:t>Nous </a:t>
            </a:r>
            <a:r>
              <a:rPr lang="en-GB" sz="1600" dirty="0" err="1">
                <a:solidFill>
                  <a:srgbClr val="000000"/>
                </a:solidFill>
                <a:latin typeface="Century Gothic" panose="020B0502020202020204" pitchFamily="34" charset="0"/>
              </a:rPr>
              <a:t>regard</a:t>
            </a:r>
            <a:r>
              <a:rPr lang="en-GB" sz="1600" b="1" dirty="0" err="1">
                <a:solidFill>
                  <a:srgbClr val="000000"/>
                </a:solidFill>
                <a:latin typeface="Century Gothic" panose="020B0502020202020204" pitchFamily="34" charset="0"/>
              </a:rPr>
              <a:t>ons</a:t>
            </a:r>
            <a:r>
              <a:rPr lang="en-GB" sz="1600" dirty="0">
                <a:solidFill>
                  <a:srgbClr val="000000"/>
                </a:solidFill>
                <a:latin typeface="Century Gothic" panose="020B0502020202020204" pitchFamily="34" charset="0"/>
              </a:rPr>
              <a:t>. </a:t>
            </a:r>
          </a:p>
        </p:txBody>
      </p:sp>
      <p:sp>
        <p:nvSpPr>
          <p:cNvPr id="37" name="TextBox 36"/>
          <p:cNvSpPr txBox="1"/>
          <p:nvPr/>
        </p:nvSpPr>
        <p:spPr>
          <a:xfrm>
            <a:off x="3511248" y="1440609"/>
            <a:ext cx="3398018" cy="338554"/>
          </a:xfrm>
          <a:prstGeom prst="rect">
            <a:avLst/>
          </a:prstGeom>
          <a:noFill/>
        </p:spPr>
        <p:txBody>
          <a:bodyPr wrap="square" rtlCol="0">
            <a:spAutoFit/>
          </a:bodyPr>
          <a:lstStyle/>
          <a:p>
            <a:pPr fontAlgn="auto">
              <a:spcBef>
                <a:spcPts val="0"/>
              </a:spcBef>
              <a:spcAft>
                <a:spcPts val="0"/>
              </a:spcAft>
              <a:defRPr/>
            </a:pPr>
            <a:r>
              <a:rPr lang="en-GB" sz="1600" dirty="0">
                <a:solidFill>
                  <a:srgbClr val="000000"/>
                </a:solidFill>
                <a:latin typeface="Century Gothic" panose="020B0502020202020204" pitchFamily="34" charset="0"/>
              </a:rPr>
              <a:t>We watch (or we are watching). </a:t>
            </a:r>
          </a:p>
        </p:txBody>
      </p:sp>
      <p:sp>
        <p:nvSpPr>
          <p:cNvPr id="38" name="TextBox 37"/>
          <p:cNvSpPr txBox="1"/>
          <p:nvPr/>
        </p:nvSpPr>
        <p:spPr>
          <a:xfrm>
            <a:off x="693556" y="1756911"/>
            <a:ext cx="3092630" cy="338554"/>
          </a:xfrm>
          <a:prstGeom prst="rect">
            <a:avLst/>
          </a:prstGeom>
          <a:noFill/>
        </p:spPr>
        <p:txBody>
          <a:bodyPr wrap="square" rtlCol="0">
            <a:spAutoFit/>
          </a:bodyPr>
          <a:lstStyle/>
          <a:p>
            <a:pPr fontAlgn="auto">
              <a:spcBef>
                <a:spcPts val="0"/>
              </a:spcBef>
              <a:spcAft>
                <a:spcPts val="0"/>
              </a:spcAft>
              <a:defRPr/>
            </a:pPr>
            <a:r>
              <a:rPr lang="en-GB" sz="1600" dirty="0">
                <a:solidFill>
                  <a:srgbClr val="000000"/>
                </a:solidFill>
                <a:latin typeface="Century Gothic" panose="020B0502020202020204" pitchFamily="34" charset="0"/>
              </a:rPr>
              <a:t>Nous </a:t>
            </a:r>
            <a:r>
              <a:rPr lang="en-GB" sz="1600" dirty="0" err="1">
                <a:solidFill>
                  <a:srgbClr val="000000"/>
                </a:solidFill>
                <a:latin typeface="Century Gothic" panose="020B0502020202020204" pitchFamily="34" charset="0"/>
              </a:rPr>
              <a:t>travaill</a:t>
            </a:r>
            <a:r>
              <a:rPr lang="en-GB" sz="1600" b="1" dirty="0" err="1">
                <a:solidFill>
                  <a:srgbClr val="000000"/>
                </a:solidFill>
                <a:latin typeface="Century Gothic" panose="020B0502020202020204" pitchFamily="34" charset="0"/>
              </a:rPr>
              <a:t>ons</a:t>
            </a:r>
            <a:r>
              <a:rPr lang="en-GB" sz="1600" dirty="0">
                <a:solidFill>
                  <a:srgbClr val="000000"/>
                </a:solidFill>
                <a:latin typeface="Century Gothic" panose="020B0502020202020204" pitchFamily="34" charset="0"/>
              </a:rPr>
              <a:t>. </a:t>
            </a:r>
          </a:p>
        </p:txBody>
      </p:sp>
      <p:sp>
        <p:nvSpPr>
          <p:cNvPr id="41" name="TextBox 40"/>
          <p:cNvSpPr txBox="1"/>
          <p:nvPr/>
        </p:nvSpPr>
        <p:spPr>
          <a:xfrm>
            <a:off x="3511248" y="1825619"/>
            <a:ext cx="3306144" cy="338554"/>
          </a:xfrm>
          <a:prstGeom prst="rect">
            <a:avLst/>
          </a:prstGeom>
          <a:noFill/>
        </p:spPr>
        <p:txBody>
          <a:bodyPr wrap="square" rtlCol="0">
            <a:spAutoFit/>
          </a:bodyPr>
          <a:lstStyle/>
          <a:p>
            <a:pPr fontAlgn="auto">
              <a:spcBef>
                <a:spcPts val="0"/>
              </a:spcBef>
              <a:spcAft>
                <a:spcPts val="0"/>
              </a:spcAft>
              <a:defRPr/>
            </a:pPr>
            <a:r>
              <a:rPr lang="en-GB" sz="1600" dirty="0">
                <a:solidFill>
                  <a:srgbClr val="000000"/>
                </a:solidFill>
                <a:latin typeface="Century Gothic" panose="020B0502020202020204" pitchFamily="34" charset="0"/>
              </a:rPr>
              <a:t>We work (or we are working). </a:t>
            </a:r>
          </a:p>
        </p:txBody>
      </p:sp>
      <p:sp>
        <p:nvSpPr>
          <p:cNvPr id="20" name="TextBox 19"/>
          <p:cNvSpPr txBox="1"/>
          <p:nvPr/>
        </p:nvSpPr>
        <p:spPr>
          <a:xfrm>
            <a:off x="201615" y="2161539"/>
            <a:ext cx="6405926" cy="338554"/>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Write in French:</a:t>
            </a:r>
          </a:p>
        </p:txBody>
      </p:sp>
      <p:graphicFrame>
        <p:nvGraphicFramePr>
          <p:cNvPr id="21" name="Table 20"/>
          <p:cNvGraphicFramePr>
            <a:graphicFrameLocks noGrp="1"/>
          </p:cNvGraphicFramePr>
          <p:nvPr>
            <p:extLst>
              <p:ext uri="{D42A27DB-BD31-4B8C-83A1-F6EECF244321}">
                <p14:modId xmlns:p14="http://schemas.microsoft.com/office/powerpoint/2010/main" val="774138450"/>
              </p:ext>
            </p:extLst>
          </p:nvPr>
        </p:nvGraphicFramePr>
        <p:xfrm>
          <a:off x="223647" y="2517318"/>
          <a:ext cx="5407981" cy="670560"/>
        </p:xfrm>
        <a:graphic>
          <a:graphicData uri="http://schemas.openxmlformats.org/drawingml/2006/table">
            <a:tbl>
              <a:tblPr firstRow="1" bandRow="1">
                <a:tableStyleId>{5940675A-B579-460E-94D1-54222C63F5DA}</a:tableStyleId>
              </a:tblPr>
              <a:tblGrid>
                <a:gridCol w="2887701">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tblGrid>
              <a:tr h="239779">
                <a:tc>
                  <a:txBody>
                    <a:bodyPr/>
                    <a:lstStyle/>
                    <a:p>
                      <a:r>
                        <a:rPr lang="en-GB" sz="1600" dirty="0">
                          <a:latin typeface="Century Gothic" panose="020B0502020202020204" pitchFamily="34" charset="0"/>
                        </a:rPr>
                        <a:t>1 We like the car.</a:t>
                      </a: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10000"/>
                  </a:ext>
                </a:extLst>
              </a:tr>
              <a:tr h="239779">
                <a:tc>
                  <a:txBody>
                    <a:bodyPr/>
                    <a:lstStyle/>
                    <a:p>
                      <a:r>
                        <a:rPr lang="en-GB" sz="1600" dirty="0">
                          <a:latin typeface="Century Gothic" panose="020B0502020202020204" pitchFamily="34" charset="0"/>
                        </a:rPr>
                        <a:t>2 We</a:t>
                      </a:r>
                      <a:r>
                        <a:rPr lang="en-GB" sz="1600" baseline="0" dirty="0">
                          <a:latin typeface="Century Gothic" panose="020B0502020202020204" pitchFamily="34" charset="0"/>
                        </a:rPr>
                        <a:t> are watching a film</a:t>
                      </a:r>
                      <a:r>
                        <a:rPr lang="en-GB" sz="1600" dirty="0">
                          <a:latin typeface="Century Gothic" panose="020B0502020202020204" pitchFamily="34" charset="0"/>
                        </a:rPr>
                        <a:t>.</a:t>
                      </a: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10001"/>
                  </a:ext>
                </a:extLst>
              </a:tr>
            </a:tbl>
          </a:graphicData>
        </a:graphic>
      </p:graphicFrame>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t="15109"/>
          <a:stretch/>
        </p:blipFill>
        <p:spPr>
          <a:xfrm>
            <a:off x="5730003" y="2389297"/>
            <a:ext cx="793189" cy="849543"/>
          </a:xfrm>
          <a:prstGeom prst="rect">
            <a:avLst/>
          </a:prstGeom>
        </p:spPr>
      </p:pic>
      <p:graphicFrame>
        <p:nvGraphicFramePr>
          <p:cNvPr id="24" name="Table 23"/>
          <p:cNvGraphicFramePr>
            <a:graphicFrameLocks noGrp="1"/>
          </p:cNvGraphicFramePr>
          <p:nvPr>
            <p:extLst>
              <p:ext uri="{D42A27DB-BD31-4B8C-83A1-F6EECF244321}">
                <p14:modId xmlns:p14="http://schemas.microsoft.com/office/powerpoint/2010/main" val="3493105634"/>
              </p:ext>
            </p:extLst>
          </p:nvPr>
        </p:nvGraphicFramePr>
        <p:xfrm>
          <a:off x="682967" y="4012148"/>
          <a:ext cx="4029060" cy="4944912"/>
        </p:xfrm>
        <a:graphic>
          <a:graphicData uri="http://schemas.openxmlformats.org/drawingml/2006/table">
            <a:tbl>
              <a:tblPr firstRow="1" firstCol="1" bandRow="1">
                <a:tableStyleId>{5940675A-B579-460E-94D1-54222C63F5DA}</a:tableStyleId>
              </a:tblPr>
              <a:tblGrid>
                <a:gridCol w="1580788">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tblGrid>
              <a:tr h="353208">
                <a:tc>
                  <a:txBody>
                    <a:bodyPr/>
                    <a:lstStyle/>
                    <a:p>
                      <a:pPr algn="l" fontAlgn="b"/>
                      <a:r>
                        <a:rPr lang="en-GB" sz="1600" b="0" i="0" u="none" strike="noStrike" dirty="0">
                          <a:solidFill>
                            <a:srgbClr val="000000"/>
                          </a:solidFill>
                          <a:effectLst/>
                          <a:latin typeface="Century Gothic" panose="020B0502020202020204" pitchFamily="34" charset="0"/>
                        </a:rPr>
                        <a:t>marcher</a:t>
                      </a:r>
                    </a:p>
                  </a:txBody>
                  <a:tcPr marL="90000" marR="90000" marT="46800" marB="46800" anchor="ctr"/>
                </a:tc>
                <a:tc>
                  <a:txBody>
                    <a:bodyPr/>
                    <a:lstStyle/>
                    <a:p>
                      <a:pPr>
                        <a:lnSpc>
                          <a:spcPct val="107000"/>
                        </a:lnSpc>
                        <a:spcAft>
                          <a:spcPts val="0"/>
                        </a:spcAft>
                      </a:pPr>
                      <a:r>
                        <a:rPr lang="en-GB" sz="1600" dirty="0">
                          <a:effectLst/>
                          <a:latin typeface="Century Gothic" panose="020B0502020202020204" pitchFamily="34" charset="0"/>
                          <a:ea typeface="Calibri" panose="020F0502020204030204" pitchFamily="34" charset="0"/>
                          <a:cs typeface="Times New Roman" panose="02020603050405020304" pitchFamily="18" charset="0"/>
                        </a:rPr>
                        <a:t>to walk, walking</a:t>
                      </a:r>
                    </a:p>
                  </a:txBody>
                  <a:tcPr marL="90000" marR="90000" marT="46800" marB="46800" anchor="ctr"/>
                </a:tc>
                <a:extLst>
                  <a:ext uri="{0D108BD9-81ED-4DB2-BD59-A6C34878D82A}">
                    <a16:rowId xmlns:a16="http://schemas.microsoft.com/office/drawing/2014/main" val="10000"/>
                  </a:ext>
                </a:extLst>
              </a:tr>
              <a:tr h="353208">
                <a:tc>
                  <a:txBody>
                    <a:bodyPr/>
                    <a:lstStyle/>
                    <a:p>
                      <a:pPr algn="l" fontAlgn="b"/>
                      <a:r>
                        <a:rPr lang="en-GB" sz="1600" b="0" i="0" u="none" strike="noStrike" dirty="0">
                          <a:solidFill>
                            <a:srgbClr val="000000"/>
                          </a:solidFill>
                          <a:effectLst/>
                          <a:latin typeface="Century Gothic" panose="020B0502020202020204" pitchFamily="34" charset="0"/>
                        </a:rPr>
                        <a:t>manger</a:t>
                      </a:r>
                    </a:p>
                  </a:txBody>
                  <a:tcPr marL="90000" marR="90000" marT="46800" marB="46800" anchor="ctr"/>
                </a:tc>
                <a:tc>
                  <a:txBody>
                    <a:bodyPr/>
                    <a:lstStyle/>
                    <a:p>
                      <a:pPr>
                        <a:lnSpc>
                          <a:spcPct val="107000"/>
                        </a:lnSpc>
                        <a:spcAft>
                          <a:spcPts val="0"/>
                        </a:spcAft>
                      </a:pPr>
                      <a:r>
                        <a:rPr lang="en-GB" sz="1600" dirty="0">
                          <a:effectLst/>
                          <a:latin typeface="Century Gothic" panose="020B0502020202020204" pitchFamily="34" charset="0"/>
                          <a:ea typeface="Calibri" panose="020F0502020204030204" pitchFamily="34" charset="0"/>
                          <a:cs typeface="Times New Roman" panose="02020603050405020304" pitchFamily="18" charset="0"/>
                        </a:rPr>
                        <a:t>to eat, eating</a:t>
                      </a:r>
                    </a:p>
                  </a:txBody>
                  <a:tcPr marL="90000" marR="90000" marT="46800" marB="46800" anchor="ctr"/>
                </a:tc>
                <a:extLst>
                  <a:ext uri="{0D108BD9-81ED-4DB2-BD59-A6C34878D82A}">
                    <a16:rowId xmlns:a16="http://schemas.microsoft.com/office/drawing/2014/main" val="3658009633"/>
                  </a:ext>
                </a:extLst>
              </a:tr>
              <a:tr h="353208">
                <a:tc>
                  <a:txBody>
                    <a:bodyPr/>
                    <a:lstStyle/>
                    <a:p>
                      <a:pPr algn="l" fontAlgn="b"/>
                      <a:r>
                        <a:rPr lang="en-GB" sz="1600" b="0" i="0" u="none" strike="noStrike" dirty="0" err="1">
                          <a:solidFill>
                            <a:srgbClr val="000000"/>
                          </a:solidFill>
                          <a:effectLst/>
                          <a:latin typeface="Century Gothic" panose="020B0502020202020204" pitchFamily="34" charset="0"/>
                        </a:rPr>
                        <a:t>préparer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nSpc>
                          <a:spcPct val="107000"/>
                        </a:lnSpc>
                        <a:spcAft>
                          <a:spcPts val="0"/>
                        </a:spcAft>
                      </a:pPr>
                      <a:r>
                        <a:rPr lang="en-GB" sz="1600" dirty="0">
                          <a:effectLst/>
                          <a:latin typeface="Century Gothic" panose="020B0502020202020204" pitchFamily="34" charset="0"/>
                          <a:ea typeface="Calibri" panose="020F0502020204030204" pitchFamily="34" charset="0"/>
                          <a:cs typeface="Times New Roman" panose="02020603050405020304" pitchFamily="18" charset="0"/>
                        </a:rPr>
                        <a:t>to prepare, preparing</a:t>
                      </a:r>
                    </a:p>
                  </a:txBody>
                  <a:tcPr marL="90000" marR="90000" marT="46800" marB="46800" anchor="ctr"/>
                </a:tc>
                <a:extLst>
                  <a:ext uri="{0D108BD9-81ED-4DB2-BD59-A6C34878D82A}">
                    <a16:rowId xmlns:a16="http://schemas.microsoft.com/office/drawing/2014/main" val="10001"/>
                  </a:ext>
                </a:extLst>
              </a:tr>
              <a:tr h="353208">
                <a:tc>
                  <a:txBody>
                    <a:bodyPr/>
                    <a:lstStyle/>
                    <a:p>
                      <a:pPr algn="l" fontAlgn="b"/>
                      <a:r>
                        <a:rPr lang="en-GB" sz="1600" b="0" i="0" u="none" strike="noStrike" dirty="0" err="1">
                          <a:solidFill>
                            <a:srgbClr val="000000"/>
                          </a:solidFill>
                          <a:effectLst/>
                          <a:latin typeface="Century Gothic" panose="020B0502020202020204" pitchFamily="34" charset="0"/>
                        </a:rPr>
                        <a:t>regarder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nSpc>
                          <a:spcPct val="107000"/>
                        </a:lnSpc>
                        <a:spcAft>
                          <a:spcPts val="0"/>
                        </a:spcAft>
                      </a:pPr>
                      <a:r>
                        <a:rPr lang="en-GB" sz="1600" dirty="0">
                          <a:effectLst/>
                          <a:latin typeface="Century Gothic" panose="020B0502020202020204" pitchFamily="34" charset="0"/>
                          <a:ea typeface="Calibri" panose="020F0502020204030204" pitchFamily="34" charset="0"/>
                          <a:cs typeface="Times New Roman" panose="02020603050405020304" pitchFamily="18" charset="0"/>
                        </a:rPr>
                        <a:t>to watch, watching</a:t>
                      </a:r>
                    </a:p>
                  </a:txBody>
                  <a:tcPr marL="90000" marR="90000" marT="46800" marB="46800" anchor="ctr"/>
                </a:tc>
                <a:extLst>
                  <a:ext uri="{0D108BD9-81ED-4DB2-BD59-A6C34878D82A}">
                    <a16:rowId xmlns:a16="http://schemas.microsoft.com/office/drawing/2014/main" val="10002"/>
                  </a:ext>
                </a:extLst>
              </a:tr>
              <a:tr h="353208">
                <a:tc>
                  <a:txBody>
                    <a:bodyPr/>
                    <a:lstStyle/>
                    <a:p>
                      <a:pPr algn="l" fontAlgn="b"/>
                      <a:r>
                        <a:rPr lang="en-GB" sz="1600" b="0" i="0" u="none" strike="noStrike" dirty="0" err="1">
                          <a:solidFill>
                            <a:srgbClr val="000000"/>
                          </a:solidFill>
                          <a:effectLst/>
                          <a:latin typeface="Century Gothic" panose="020B0502020202020204" pitchFamily="34" charset="0"/>
                        </a:rPr>
                        <a:t>travailler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nSpc>
                          <a:spcPct val="107000"/>
                        </a:lnSpc>
                        <a:spcAft>
                          <a:spcPts val="0"/>
                        </a:spcAft>
                      </a:pPr>
                      <a:r>
                        <a:rPr lang="en-GB" sz="1600" dirty="0">
                          <a:effectLst/>
                          <a:latin typeface="Century Gothic" panose="020B0502020202020204" pitchFamily="34" charset="0"/>
                          <a:ea typeface="Calibri" panose="020F0502020204030204" pitchFamily="34" charset="0"/>
                          <a:cs typeface="Times New Roman" panose="02020603050405020304" pitchFamily="18" charset="0"/>
                        </a:rPr>
                        <a:t>to work, working</a:t>
                      </a:r>
                    </a:p>
                  </a:txBody>
                  <a:tcPr marL="90000" marR="90000" marT="46800" marB="46800" anchor="ctr"/>
                </a:tc>
                <a:extLst>
                  <a:ext uri="{0D108BD9-81ED-4DB2-BD59-A6C34878D82A}">
                    <a16:rowId xmlns:a16="http://schemas.microsoft.com/office/drawing/2014/main" val="10003"/>
                  </a:ext>
                </a:extLst>
              </a:tr>
              <a:tr h="353208">
                <a:tc>
                  <a:txBody>
                    <a:bodyPr/>
                    <a:lstStyle/>
                    <a:p>
                      <a:pPr algn="l" fontAlgn="b"/>
                      <a:r>
                        <a:rPr lang="en-GB" sz="1600" b="0" i="0" u="none" strike="noStrike" dirty="0">
                          <a:solidFill>
                            <a:srgbClr val="000000"/>
                          </a:solidFill>
                          <a:effectLst/>
                          <a:latin typeface="Century Gothic" panose="020B0502020202020204" pitchFamily="34" charset="0"/>
                        </a:rPr>
                        <a:t>nous</a:t>
                      </a:r>
                    </a:p>
                  </a:txBody>
                  <a:tcPr marL="90000" marR="90000" marT="46800" marB="46800" anchor="ctr"/>
                </a:tc>
                <a:tc>
                  <a:txBody>
                    <a:bodyPr/>
                    <a:lstStyle/>
                    <a:p>
                      <a:pPr>
                        <a:lnSpc>
                          <a:spcPct val="107000"/>
                        </a:lnSpc>
                        <a:spcAft>
                          <a:spcPts val="0"/>
                        </a:spcAft>
                      </a:pPr>
                      <a:r>
                        <a:rPr lang="en-GB" sz="1600" dirty="0">
                          <a:effectLst/>
                          <a:latin typeface="Century Gothic" panose="020B0502020202020204" pitchFamily="34" charset="0"/>
                          <a:ea typeface="Calibri" panose="020F0502020204030204" pitchFamily="34" charset="0"/>
                          <a:cs typeface="Times New Roman" panose="02020603050405020304" pitchFamily="18" charset="0"/>
                        </a:rPr>
                        <a:t>we</a:t>
                      </a:r>
                    </a:p>
                  </a:txBody>
                  <a:tcPr marL="90000" marR="90000" marT="46800" marB="46800" anchor="ctr"/>
                </a:tc>
                <a:extLst>
                  <a:ext uri="{0D108BD9-81ED-4DB2-BD59-A6C34878D82A}">
                    <a16:rowId xmlns:a16="http://schemas.microsoft.com/office/drawing/2014/main" val="10004"/>
                  </a:ext>
                </a:extLst>
              </a:tr>
              <a:tr h="353208">
                <a:tc>
                  <a:txBody>
                    <a:bodyPr/>
                    <a:lstStyle/>
                    <a:p>
                      <a:pPr algn="l" fontAlgn="b"/>
                      <a:r>
                        <a:rPr lang="en-GB" sz="1600" b="0" i="0" u="none" strike="noStrike" dirty="0">
                          <a:solidFill>
                            <a:srgbClr val="000000"/>
                          </a:solidFill>
                          <a:effectLst/>
                          <a:latin typeface="Century Gothic" panose="020B0502020202020204" pitchFamily="34" charset="0"/>
                        </a:rPr>
                        <a:t>le </a:t>
                      </a:r>
                      <a:r>
                        <a:rPr lang="en-GB" sz="1600" b="0" i="0" u="none" strike="noStrike" dirty="0" err="1">
                          <a:solidFill>
                            <a:srgbClr val="000000"/>
                          </a:solidFill>
                          <a:effectLst/>
                          <a:latin typeface="Century Gothic" panose="020B0502020202020204" pitchFamily="34" charset="0"/>
                        </a:rPr>
                        <a:t>déjeuner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nSpc>
                          <a:spcPct val="107000"/>
                        </a:lnSpc>
                        <a:spcAft>
                          <a:spcPts val="0"/>
                        </a:spcAft>
                      </a:pPr>
                      <a:r>
                        <a:rPr lang="en-GB" sz="1600" dirty="0">
                          <a:effectLst/>
                          <a:latin typeface="Century Gothic" panose="020B0502020202020204" pitchFamily="34" charset="0"/>
                          <a:ea typeface="Calibri" panose="020F0502020204030204" pitchFamily="34" charset="0"/>
                          <a:cs typeface="Times New Roman" panose="02020603050405020304" pitchFamily="18" charset="0"/>
                        </a:rPr>
                        <a:t>lunch</a:t>
                      </a:r>
                    </a:p>
                  </a:txBody>
                  <a:tcPr marL="90000" marR="90000" marT="46800" marB="46800" anchor="ctr"/>
                </a:tc>
                <a:extLst>
                  <a:ext uri="{0D108BD9-81ED-4DB2-BD59-A6C34878D82A}">
                    <a16:rowId xmlns:a16="http://schemas.microsoft.com/office/drawing/2014/main" val="10005"/>
                  </a:ext>
                </a:extLst>
              </a:tr>
              <a:tr h="353208">
                <a:tc>
                  <a:txBody>
                    <a:bodyPr/>
                    <a:lstStyle/>
                    <a:p>
                      <a:pPr algn="l" fontAlgn="b"/>
                      <a:r>
                        <a:rPr lang="en-GB" sz="1600" b="0" i="0" u="none" strike="noStrike" dirty="0">
                          <a:solidFill>
                            <a:srgbClr val="000000"/>
                          </a:solidFill>
                          <a:effectLst/>
                          <a:latin typeface="Century Gothic" panose="020B0502020202020204" pitchFamily="34" charset="0"/>
                        </a:rPr>
                        <a:t>le film</a:t>
                      </a:r>
                    </a:p>
                  </a:txBody>
                  <a:tcPr marL="90000" marR="90000" marT="46800" marB="46800" anchor="ctr"/>
                </a:tc>
                <a:tc>
                  <a:txBody>
                    <a:bodyPr/>
                    <a:lstStyle/>
                    <a:p>
                      <a:pPr>
                        <a:lnSpc>
                          <a:spcPct val="107000"/>
                        </a:lnSpc>
                        <a:spcAft>
                          <a:spcPts val="0"/>
                        </a:spcAft>
                      </a:pPr>
                      <a:r>
                        <a:rPr lang="en-GB" sz="1600" dirty="0">
                          <a:effectLst/>
                          <a:latin typeface="Century Gothic" panose="020B0502020202020204" pitchFamily="34" charset="0"/>
                          <a:ea typeface="Calibri" panose="020F0502020204030204" pitchFamily="34" charset="0"/>
                          <a:cs typeface="Times New Roman" panose="02020603050405020304" pitchFamily="18" charset="0"/>
                        </a:rPr>
                        <a:t>film</a:t>
                      </a:r>
                    </a:p>
                  </a:txBody>
                  <a:tcPr marL="90000" marR="90000" marT="46800" marB="46800" anchor="ctr"/>
                </a:tc>
                <a:extLst>
                  <a:ext uri="{0D108BD9-81ED-4DB2-BD59-A6C34878D82A}">
                    <a16:rowId xmlns:a16="http://schemas.microsoft.com/office/drawing/2014/main" val="10006"/>
                  </a:ext>
                </a:extLst>
              </a:tr>
              <a:tr h="353208">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maison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nSpc>
                          <a:spcPct val="107000"/>
                        </a:lnSpc>
                        <a:spcAft>
                          <a:spcPts val="0"/>
                        </a:spcAft>
                      </a:pPr>
                      <a:r>
                        <a:rPr lang="en-GB" sz="1600" dirty="0">
                          <a:effectLst/>
                          <a:latin typeface="Century Gothic" panose="020B0502020202020204" pitchFamily="34" charset="0"/>
                          <a:ea typeface="Calibri" panose="020F0502020204030204" pitchFamily="34" charset="0"/>
                          <a:cs typeface="Times New Roman" panose="02020603050405020304" pitchFamily="18" charset="0"/>
                        </a:rPr>
                        <a:t>house</a:t>
                      </a:r>
                    </a:p>
                  </a:txBody>
                  <a:tcPr marL="90000" marR="90000" marT="46800" marB="46800" anchor="ctr"/>
                </a:tc>
                <a:extLst>
                  <a:ext uri="{0D108BD9-81ED-4DB2-BD59-A6C34878D82A}">
                    <a16:rowId xmlns:a16="http://schemas.microsoft.com/office/drawing/2014/main" val="10007"/>
                  </a:ext>
                </a:extLst>
              </a:tr>
              <a:tr h="353208">
                <a:tc>
                  <a:txBody>
                    <a:bodyPr/>
                    <a:lstStyle/>
                    <a:p>
                      <a:pPr algn="l" fontAlgn="b"/>
                      <a:r>
                        <a:rPr lang="en-GB" sz="1600" b="0" i="0" u="none" strike="noStrike" dirty="0">
                          <a:solidFill>
                            <a:srgbClr val="000000"/>
                          </a:solidFill>
                          <a:effectLst/>
                          <a:latin typeface="Century Gothic" panose="020B0502020202020204" pitchFamily="34" charset="0"/>
                        </a:rPr>
                        <a:t>le </a:t>
                      </a:r>
                      <a:r>
                        <a:rPr lang="en-GB" sz="1600" b="0" i="0" u="none" strike="noStrike" dirty="0" err="1">
                          <a:solidFill>
                            <a:srgbClr val="000000"/>
                          </a:solidFill>
                          <a:effectLst/>
                          <a:latin typeface="Century Gothic" panose="020B0502020202020204" pitchFamily="34" charset="0"/>
                        </a:rPr>
                        <a:t>partenaire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nSpc>
                          <a:spcPct val="107000"/>
                        </a:lnSpc>
                        <a:spcAft>
                          <a:spcPts val="0"/>
                        </a:spcAft>
                      </a:pPr>
                      <a:r>
                        <a:rPr lang="en-GB" sz="1600" dirty="0">
                          <a:effectLst/>
                          <a:latin typeface="Century Gothic" panose="020B0502020202020204" pitchFamily="34" charset="0"/>
                          <a:ea typeface="Calibri" panose="020F0502020204030204" pitchFamily="34" charset="0"/>
                          <a:cs typeface="Times New Roman" panose="02020603050405020304" pitchFamily="18" charset="0"/>
                        </a:rPr>
                        <a:t>male partner</a:t>
                      </a:r>
                    </a:p>
                  </a:txBody>
                  <a:tcPr marL="90000" marR="90000" marT="46800" marB="46800" anchor="ctr"/>
                </a:tc>
                <a:extLst>
                  <a:ext uri="{0D108BD9-81ED-4DB2-BD59-A6C34878D82A}">
                    <a16:rowId xmlns:a16="http://schemas.microsoft.com/office/drawing/2014/main" val="10008"/>
                  </a:ext>
                </a:extLst>
              </a:tr>
              <a:tr h="35320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partenaire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nSpc>
                          <a:spcPct val="107000"/>
                        </a:lnSpc>
                        <a:spcAft>
                          <a:spcPts val="0"/>
                        </a:spcAft>
                      </a:pPr>
                      <a:r>
                        <a:rPr lang="en-GB" sz="1600" dirty="0">
                          <a:effectLst/>
                          <a:latin typeface="Century Gothic" panose="020B0502020202020204" pitchFamily="34" charset="0"/>
                          <a:ea typeface="Calibri" panose="020F0502020204030204" pitchFamily="34" charset="0"/>
                          <a:cs typeface="Times New Roman" panose="02020603050405020304" pitchFamily="18" charset="0"/>
                        </a:rPr>
                        <a:t>female</a:t>
                      </a:r>
                      <a:r>
                        <a:rPr lang="en-GB" sz="1600" baseline="0" dirty="0">
                          <a:effectLst/>
                          <a:latin typeface="Century Gothic" panose="020B0502020202020204" pitchFamily="34" charset="0"/>
                          <a:ea typeface="Calibri" panose="020F0502020204030204" pitchFamily="34" charset="0"/>
                          <a:cs typeface="Times New Roman" panose="02020603050405020304" pitchFamily="18" charset="0"/>
                        </a:rPr>
                        <a:t> partner</a:t>
                      </a:r>
                      <a:endParaRPr lang="en-GB" sz="16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extLst>
                  <a:ext uri="{0D108BD9-81ED-4DB2-BD59-A6C34878D82A}">
                    <a16:rowId xmlns:a16="http://schemas.microsoft.com/office/drawing/2014/main" val="10009"/>
                  </a:ext>
                </a:extLst>
              </a:tr>
              <a:tr h="353208">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télé</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nSpc>
                          <a:spcPct val="107000"/>
                        </a:lnSpc>
                        <a:spcAft>
                          <a:spcPts val="0"/>
                        </a:spcAft>
                      </a:pPr>
                      <a:r>
                        <a:rPr lang="en-GB" sz="1600" dirty="0">
                          <a:effectLst/>
                          <a:latin typeface="Century Gothic" panose="020B0502020202020204" pitchFamily="34" charset="0"/>
                          <a:ea typeface="Calibri" panose="020F0502020204030204" pitchFamily="34" charset="0"/>
                          <a:cs typeface="Times New Roman" panose="02020603050405020304" pitchFamily="18" charset="0"/>
                        </a:rPr>
                        <a:t>television</a:t>
                      </a:r>
                    </a:p>
                  </a:txBody>
                  <a:tcPr marL="90000" marR="90000" marT="46800" marB="46800" anchor="ctr"/>
                </a:tc>
                <a:extLst>
                  <a:ext uri="{0D108BD9-81ED-4DB2-BD59-A6C34878D82A}">
                    <a16:rowId xmlns:a16="http://schemas.microsoft.com/office/drawing/2014/main" val="10010"/>
                  </a:ext>
                </a:extLst>
              </a:tr>
              <a:tr h="353208">
                <a:tc>
                  <a:txBody>
                    <a:bodyPr/>
                    <a:lstStyle/>
                    <a:p>
                      <a:pPr algn="l" fontAlgn="b"/>
                      <a:r>
                        <a:rPr lang="en-GB" sz="1600" b="0" i="0" u="none" strike="noStrike" dirty="0" err="1">
                          <a:solidFill>
                            <a:srgbClr val="000000"/>
                          </a:solidFill>
                          <a:effectLst/>
                          <a:latin typeface="Century Gothic" panose="020B0502020202020204" pitchFamily="34" charset="0"/>
                        </a:rPr>
                        <a:t>dehors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nSpc>
                          <a:spcPct val="107000"/>
                        </a:lnSpc>
                        <a:spcAft>
                          <a:spcPts val="0"/>
                        </a:spcAft>
                      </a:pPr>
                      <a:r>
                        <a:rPr lang="en-GB" sz="1600" dirty="0">
                          <a:effectLst/>
                          <a:latin typeface="Century Gothic" panose="020B0502020202020204" pitchFamily="34" charset="0"/>
                          <a:ea typeface="Calibri" panose="020F0502020204030204" pitchFamily="34" charset="0"/>
                          <a:cs typeface="Times New Roman" panose="02020603050405020304" pitchFamily="18" charset="0"/>
                        </a:rPr>
                        <a:t>outside</a:t>
                      </a:r>
                    </a:p>
                  </a:txBody>
                  <a:tcPr marL="90000" marR="90000" marT="46800" marB="46800" anchor="ctr"/>
                </a:tc>
                <a:extLst>
                  <a:ext uri="{0D108BD9-81ED-4DB2-BD59-A6C34878D82A}">
                    <a16:rowId xmlns:a16="http://schemas.microsoft.com/office/drawing/2014/main" val="10011"/>
                  </a:ext>
                </a:extLst>
              </a:tr>
              <a:tr h="35320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err="1">
                          <a:solidFill>
                            <a:srgbClr val="000000"/>
                          </a:solidFill>
                          <a:effectLst/>
                          <a:latin typeface="Century Gothic" panose="020B0502020202020204" pitchFamily="34" charset="0"/>
                        </a:rPr>
                        <a:t>préféré</a:t>
                      </a:r>
                      <a:r>
                        <a:rPr lang="en-GB" sz="1600" b="0" i="0" u="none" strike="noStrike" dirty="0">
                          <a:solidFill>
                            <a:srgbClr val="000000"/>
                          </a:solidFill>
                          <a:effectLst/>
                          <a:latin typeface="Century Gothic" panose="020B0502020202020204" pitchFamily="34" charset="0"/>
                        </a:rPr>
                        <a:t>(e)</a:t>
                      </a:r>
                    </a:p>
                  </a:txBody>
                  <a:tcPr marL="90000" marR="90000" marT="46800" marB="46800" anchor="ctr"/>
                </a:tc>
                <a:tc>
                  <a:txBody>
                    <a:bodyPr/>
                    <a:lstStyle/>
                    <a:p>
                      <a:pPr>
                        <a:lnSpc>
                          <a:spcPct val="107000"/>
                        </a:lnSpc>
                        <a:spcAft>
                          <a:spcPts val="0"/>
                        </a:spcAft>
                      </a:pPr>
                      <a:r>
                        <a:rPr lang="en-GB" sz="1600" dirty="0">
                          <a:effectLst/>
                          <a:latin typeface="Century Gothic" panose="020B0502020202020204" pitchFamily="34" charset="0"/>
                          <a:ea typeface="Calibri" panose="020F0502020204030204" pitchFamily="34" charset="0"/>
                          <a:cs typeface="Times New Roman" panose="02020603050405020304" pitchFamily="18" charset="0"/>
                        </a:rPr>
                        <a:t>favourite (m/f)</a:t>
                      </a:r>
                    </a:p>
                  </a:txBody>
                  <a:tcPr marL="90000" marR="90000" marT="46800" marB="46800" anchor="ctr"/>
                </a:tc>
                <a:extLst>
                  <a:ext uri="{0D108BD9-81ED-4DB2-BD59-A6C34878D82A}">
                    <a16:rowId xmlns:a16="http://schemas.microsoft.com/office/drawing/2014/main" val="10012"/>
                  </a:ext>
                </a:extLst>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2067696137"/>
              </p:ext>
            </p:extLst>
          </p:nvPr>
        </p:nvGraphicFramePr>
        <p:xfrm>
          <a:off x="-60767" y="4013774"/>
          <a:ext cx="945698" cy="4943162"/>
        </p:xfrm>
        <a:graphic>
          <a:graphicData uri="http://schemas.openxmlformats.org/drawingml/2006/table">
            <a:tbl>
              <a:tblPr firstRow="1" bandRow="1">
                <a:tableStyleId>{5940675A-B579-460E-94D1-54222C63F5DA}</a:tableStyleId>
              </a:tblPr>
              <a:tblGrid>
                <a:gridCol w="945698">
                  <a:extLst>
                    <a:ext uri="{9D8B030D-6E8A-4147-A177-3AD203B41FA5}">
                      <a16:colId xmlns:a16="http://schemas.microsoft.com/office/drawing/2014/main" val="20000"/>
                    </a:ext>
                  </a:extLst>
                </a:gridCol>
              </a:tblGrid>
              <a:tr h="353083">
                <a:tc>
                  <a:txBody>
                    <a:bodyPr/>
                    <a:lstStyle/>
                    <a:p>
                      <a:pPr algn="ct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530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0722419"/>
                  </a:ext>
                </a:extLst>
              </a:tr>
              <a:tr h="3530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30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530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530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pron</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530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530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30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530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530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530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530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530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3922" r="20979" b="61660"/>
          <a:stretch/>
        </p:blipFill>
        <p:spPr>
          <a:xfrm>
            <a:off x="5126555" y="5967572"/>
            <a:ext cx="1429426" cy="841858"/>
          </a:xfrm>
          <a:prstGeom prst="rect">
            <a:avLst/>
          </a:prstGeom>
        </p:spPr>
      </p:pic>
      <p:sp>
        <p:nvSpPr>
          <p:cNvPr id="25" name="Speech Bubble: Rectangle with Corners Rounded 24">
            <a:extLst>
              <a:ext uri="{FF2B5EF4-FFF2-40B4-BE49-F238E27FC236}">
                <a16:creationId xmlns:a16="http://schemas.microsoft.com/office/drawing/2014/main" id="{E7A06EB2-950E-499C-B8CF-A9BC1B32C679}"/>
              </a:ext>
            </a:extLst>
          </p:cNvPr>
          <p:cNvSpPr/>
          <p:nvPr/>
        </p:nvSpPr>
        <p:spPr>
          <a:xfrm>
            <a:off x="5002442" y="4091903"/>
            <a:ext cx="1725117" cy="1812500"/>
          </a:xfrm>
          <a:prstGeom prst="wedgeRoundRectCallout">
            <a:avLst>
              <a:gd name="adj1" fmla="val -71897"/>
              <a:gd name="adj2" fmla="val -2158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manger </a:t>
            </a:r>
            <a:r>
              <a:rPr kumimoji="0" lang="en-GB" sz="15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Wingdings" panose="05000000000000000000" pitchFamily="2" charset="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Wingdings" panose="05000000000000000000" pitchFamily="2" charset="2"/>
              </a:rPr>
              <a:t>nous </a:t>
            </a:r>
            <a:r>
              <a:rPr kumimoji="0" lang="en-GB" sz="15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sym typeface="Wingdings" panose="05000000000000000000" pitchFamily="2" charset="2"/>
              </a:rPr>
              <a:t>mang</a:t>
            </a:r>
            <a:r>
              <a:rPr kumimoji="0" lang="en-GB" sz="15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sym typeface="Wingdings" panose="05000000000000000000" pitchFamily="2" charset="2"/>
              </a:rPr>
              <a:t>e</a:t>
            </a:r>
            <a:r>
              <a:rPr kumimoji="0" lang="en-GB" sz="150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sym typeface="Wingdings" panose="05000000000000000000" pitchFamily="2" charset="2"/>
              </a:rPr>
              <a:t>ons</a:t>
            </a:r>
            <a:endParaRPr kumimoji="0" lang="en-GB" sz="15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We keep the ‘</a:t>
            </a:r>
            <a:r>
              <a:rPr kumimoji="0" lang="en-GB" sz="15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e’ </a:t>
            </a:r>
            <a:r>
              <a:rPr kumimoji="0" lang="en-GB" sz="15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in the </a:t>
            </a:r>
            <a:r>
              <a:rPr kumimoji="0" lang="en-GB" sz="1500" b="0"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nous</a:t>
            </a:r>
            <a:r>
              <a:rPr kumimoji="0" lang="en-GB" sz="15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form</a:t>
            </a:r>
            <a:r>
              <a:rPr kumimoji="0" lang="en-GB" sz="1500" b="0"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5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so that the [g] is still soft.</a:t>
            </a:r>
          </a:p>
        </p:txBody>
      </p:sp>
      <p:sp>
        <p:nvSpPr>
          <p:cNvPr id="6" name="Slide Number Placeholder 1">
            <a:extLst>
              <a:ext uri="{FF2B5EF4-FFF2-40B4-BE49-F238E27FC236}">
                <a16:creationId xmlns:a16="http://schemas.microsoft.com/office/drawing/2014/main" id="{76B6D221-718D-4AED-BBEB-43B9BC3AF94E}"/>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24</a:t>
            </a:r>
          </a:p>
        </p:txBody>
      </p:sp>
    </p:spTree>
    <p:extLst>
      <p:ext uri="{BB962C8B-B14F-4D97-AF65-F5344CB8AC3E}">
        <p14:creationId xmlns:p14="http://schemas.microsoft.com/office/powerpoint/2010/main" val="4276108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4" name="Rectangle 3">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5" name="Rectangle 14"/>
          <p:cNvSpPr/>
          <p:nvPr/>
        </p:nvSpPr>
        <p:spPr>
          <a:xfrm>
            <a:off x="27750" y="695390"/>
            <a:ext cx="3095719" cy="369332"/>
          </a:xfrm>
          <a:prstGeom prst="rect">
            <a:avLst/>
          </a:prstGeom>
        </p:spPr>
        <p:txBody>
          <a:bodyPr wrap="none">
            <a:spAutoFit/>
          </a:bodyPr>
          <a:lstStyle/>
          <a:p>
            <a:r>
              <a:rPr lang="en-GB" b="1" dirty="0">
                <a:solidFill>
                  <a:srgbClr val="000000"/>
                </a:solidFill>
                <a:latin typeface="Century Gothic" panose="020B0502020202020204" pitchFamily="34" charset="0"/>
              </a:rPr>
              <a:t>-</a:t>
            </a:r>
            <a:r>
              <a:rPr lang="en-GB" b="1" dirty="0" err="1">
                <a:solidFill>
                  <a:srgbClr val="000000"/>
                </a:solidFill>
                <a:latin typeface="Century Gothic" panose="020B0502020202020204" pitchFamily="34" charset="0"/>
              </a:rPr>
              <a:t>er</a:t>
            </a:r>
            <a:r>
              <a:rPr lang="en-GB" b="1" dirty="0">
                <a:solidFill>
                  <a:srgbClr val="000000"/>
                </a:solidFill>
                <a:latin typeface="Century Gothic" panose="020B0502020202020204" pitchFamily="34" charset="0"/>
              </a:rPr>
              <a:t> verbs: 3</a:t>
            </a:r>
            <a:r>
              <a:rPr lang="en-GB" b="1" baseline="30000" dirty="0">
                <a:solidFill>
                  <a:srgbClr val="000000"/>
                </a:solidFill>
                <a:latin typeface="Century Gothic" panose="020B0502020202020204" pitchFamily="34" charset="0"/>
              </a:rPr>
              <a:t>rd</a:t>
            </a:r>
            <a:r>
              <a:rPr lang="en-GB" b="1" dirty="0">
                <a:solidFill>
                  <a:srgbClr val="000000"/>
                </a:solidFill>
                <a:latin typeface="Century Gothic" panose="020B0502020202020204" pitchFamily="34" charset="0"/>
              </a:rPr>
              <a:t> person plural</a:t>
            </a:r>
          </a:p>
        </p:txBody>
      </p:sp>
      <p:sp>
        <p:nvSpPr>
          <p:cNvPr id="5" name="Title 4">
            <a:extLst>
              <a:ext uri="{FF2B5EF4-FFF2-40B4-BE49-F238E27FC236}">
                <a16:creationId xmlns:a16="http://schemas.microsoft.com/office/drawing/2014/main" id="{CB8E1820-E849-5F42-9CFE-B42928C09DAE}"/>
              </a:ext>
            </a:extLst>
          </p:cNvPr>
          <p:cNvSpPr>
            <a:spLocks noGrp="1"/>
          </p:cNvSpPr>
          <p:nvPr>
            <p:ph type="title"/>
          </p:nvPr>
        </p:nvSpPr>
        <p:spPr>
          <a:xfrm>
            <a:off x="166420" y="135268"/>
            <a:ext cx="2022185" cy="442098"/>
          </a:xfrm>
        </p:spPr>
        <p:txBody>
          <a:bodyPr/>
          <a:lstStyle/>
          <a:p>
            <a:r>
              <a:rPr lang="en-GB" sz="2000" b="1" dirty="0">
                <a:solidFill>
                  <a:srgbClr val="FFFFFF"/>
                </a:solidFill>
                <a:latin typeface="Century Gothic" panose="020B0502020202020204" pitchFamily="34" charset="0"/>
              </a:rPr>
              <a:t>T1.2 </a:t>
            </a:r>
            <a:r>
              <a:rPr lang="en-GB" sz="2000" b="1" dirty="0" err="1">
                <a:solidFill>
                  <a:srgbClr val="FFFFFF"/>
                </a:solidFill>
                <a:latin typeface="Century Gothic" panose="020B0502020202020204" pitchFamily="34" charset="0"/>
              </a:rPr>
              <a:t>Semaine</a:t>
            </a:r>
            <a:r>
              <a:rPr lang="en-GB" sz="2000" b="1" dirty="0">
                <a:solidFill>
                  <a:srgbClr val="FFFFFF"/>
                </a:solidFill>
                <a:latin typeface="Century Gothic" panose="020B0502020202020204" pitchFamily="34" charset="0"/>
              </a:rPr>
              <a:t> 6</a:t>
            </a:r>
            <a:endParaRPr lang="en-US" sz="2000" dirty="0"/>
          </a:p>
        </p:txBody>
      </p:sp>
      <p:sp>
        <p:nvSpPr>
          <p:cNvPr id="2" name="Rectangle 1"/>
          <p:cNvSpPr/>
          <p:nvPr/>
        </p:nvSpPr>
        <p:spPr>
          <a:xfrm>
            <a:off x="110157" y="1063595"/>
            <a:ext cx="6264696" cy="338554"/>
          </a:xfrm>
          <a:prstGeom prst="rect">
            <a:avLst/>
          </a:prstGeom>
        </p:spPr>
        <p:txBody>
          <a:bodyPr wrap="square">
            <a:spAutoFit/>
          </a:bodyPr>
          <a:lstStyle/>
          <a:p>
            <a:r>
              <a:rPr lang="en-GB" sz="1600" dirty="0">
                <a:solidFill>
                  <a:srgbClr val="000000"/>
                </a:solidFill>
                <a:latin typeface="Century Gothic" panose="020B0502020202020204" pitchFamily="34" charset="0"/>
              </a:rPr>
              <a:t>In French, </a:t>
            </a:r>
            <a:r>
              <a:rPr lang="en-GB" sz="1600" b="1" dirty="0">
                <a:solidFill>
                  <a:srgbClr val="000000"/>
                </a:solidFill>
                <a:latin typeface="Century Gothic" panose="020B0502020202020204" pitchFamily="34" charset="0"/>
              </a:rPr>
              <a:t>regular</a:t>
            </a:r>
            <a:r>
              <a:rPr lang="en-GB"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verb endings </a:t>
            </a:r>
            <a:r>
              <a:rPr lang="en-GB" sz="1600" dirty="0">
                <a:solidFill>
                  <a:srgbClr val="000000"/>
                </a:solidFill>
                <a:latin typeface="Century Gothic" panose="020B0502020202020204" pitchFamily="34" charset="0"/>
              </a:rPr>
              <a:t>change to match</a:t>
            </a:r>
            <a:r>
              <a:rPr lang="en-GB" sz="1600" b="1" dirty="0">
                <a:solidFill>
                  <a:srgbClr val="000000"/>
                </a:solidFill>
                <a:latin typeface="Century Gothic" panose="020B0502020202020204" pitchFamily="34" charset="0"/>
              </a:rPr>
              <a:t> pronouns.</a:t>
            </a:r>
          </a:p>
        </p:txBody>
      </p:sp>
      <p:sp>
        <p:nvSpPr>
          <p:cNvPr id="32" name="Rectangle 31">
            <a:extLst>
              <a:ext uri="{FF2B5EF4-FFF2-40B4-BE49-F238E27FC236}">
                <a16:creationId xmlns:a16="http://schemas.microsoft.com/office/drawing/2014/main" id="{62EBD834-1E2D-44FA-960B-D5E01CB2C65F}"/>
              </a:ext>
            </a:extLst>
          </p:cNvPr>
          <p:cNvSpPr/>
          <p:nvPr/>
        </p:nvSpPr>
        <p:spPr>
          <a:xfrm>
            <a:off x="138803" y="4106737"/>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b="1" dirty="0">
                <a:solidFill>
                  <a:srgbClr val="FFFFFF"/>
                </a:solidFill>
                <a:latin typeface="Century Gothic" panose="020B0502020202020204" pitchFamily="34" charset="0"/>
              </a:rPr>
              <a:t> Saying what others do</a:t>
            </a:r>
          </a:p>
        </p:txBody>
      </p:sp>
      <p:sp>
        <p:nvSpPr>
          <p:cNvPr id="33" name="Rectangle 32">
            <a:extLst>
              <a:ext uri="{FF2B5EF4-FFF2-40B4-BE49-F238E27FC236}">
                <a16:creationId xmlns:a16="http://schemas.microsoft.com/office/drawing/2014/main" id="{187D3DE4-1B8E-4EF9-A0F4-FAE19AE97A2E}"/>
              </a:ext>
            </a:extLst>
          </p:cNvPr>
          <p:cNvSpPr/>
          <p:nvPr/>
        </p:nvSpPr>
        <p:spPr>
          <a:xfrm>
            <a:off x="5041167" y="4112907"/>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34" name="Rounded Rectangle 33"/>
          <p:cNvSpPr/>
          <p:nvPr/>
        </p:nvSpPr>
        <p:spPr>
          <a:xfrm>
            <a:off x="5013176" y="6164527"/>
            <a:ext cx="1177327" cy="1005663"/>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1.2.3 &amp; 1.1.5</a:t>
            </a:r>
          </a:p>
        </p:txBody>
      </p:sp>
      <p:graphicFrame>
        <p:nvGraphicFramePr>
          <p:cNvPr id="35" name="Table 34"/>
          <p:cNvGraphicFramePr>
            <a:graphicFrameLocks noGrp="1"/>
          </p:cNvGraphicFramePr>
          <p:nvPr>
            <p:extLst>
              <p:ext uri="{D42A27DB-BD31-4B8C-83A1-F6EECF244321}">
                <p14:modId xmlns:p14="http://schemas.microsoft.com/office/powerpoint/2010/main" val="2839084908"/>
              </p:ext>
            </p:extLst>
          </p:nvPr>
        </p:nvGraphicFramePr>
        <p:xfrm>
          <a:off x="-25317" y="4730557"/>
          <a:ext cx="945698" cy="4094574"/>
        </p:xfrm>
        <a:graphic>
          <a:graphicData uri="http://schemas.openxmlformats.org/drawingml/2006/table">
            <a:tbl>
              <a:tblPr firstRow="1" bandRow="1">
                <a:tableStyleId>{5940675A-B579-460E-94D1-54222C63F5DA}</a:tableStyleId>
              </a:tblPr>
              <a:tblGrid>
                <a:gridCol w="945698">
                  <a:extLst>
                    <a:ext uri="{9D8B030D-6E8A-4147-A177-3AD203B41FA5}">
                      <a16:colId xmlns:a16="http://schemas.microsoft.com/office/drawing/2014/main" val="20000"/>
                    </a:ext>
                  </a:extLst>
                </a:gridCol>
              </a:tblGrid>
              <a:tr h="372234">
                <a:tc>
                  <a:txBody>
                    <a:bodyPr/>
                    <a:lstStyle/>
                    <a:p>
                      <a:pPr algn="ctr"/>
                      <a:r>
                        <a:rPr lang="en-GB" sz="17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22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22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22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i="1" dirty="0" err="1">
                          <a:latin typeface="Century Gothic" panose="020B0502020202020204" pitchFamily="34" charset="0"/>
                        </a:rPr>
                        <a:t>pron</a:t>
                      </a:r>
                      <a:endParaRPr lang="en-GB" sz="17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22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i="1" dirty="0" err="1">
                          <a:latin typeface="Century Gothic" panose="020B0502020202020204" pitchFamily="34" charset="0"/>
                        </a:rPr>
                        <a:t>pron</a:t>
                      </a:r>
                      <a:endParaRPr lang="en-GB" sz="17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22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4438378"/>
                  </a:ext>
                </a:extLst>
              </a:tr>
              <a:tr h="3722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i="1" dirty="0" err="1">
                          <a:latin typeface="Century Gothic" panose="020B0502020202020204" pitchFamily="34" charset="0"/>
                        </a:rPr>
                        <a:t>nf</a:t>
                      </a:r>
                      <a:endParaRPr lang="en-GB" sz="17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9883988"/>
                  </a:ext>
                </a:extLst>
              </a:tr>
              <a:tr h="3722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22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722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722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3420804"/>
                  </a:ext>
                </a:extLst>
              </a:tr>
            </a:tbl>
          </a:graphicData>
        </a:graphic>
      </p:graphicFrame>
      <p:sp>
        <p:nvSpPr>
          <p:cNvPr id="22" name="TextBox 15"/>
          <p:cNvSpPr txBox="1"/>
          <p:nvPr/>
        </p:nvSpPr>
        <p:spPr>
          <a:xfrm>
            <a:off x="161766" y="1440390"/>
            <a:ext cx="645558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sz="1600" dirty="0">
                <a:solidFill>
                  <a:srgbClr val="000000"/>
                </a:solidFill>
                <a:latin typeface="Century Gothic" panose="020B0502020202020204" pitchFamily="34" charset="0"/>
              </a:rPr>
              <a:t>To say </a:t>
            </a:r>
            <a:r>
              <a:rPr lang="en-GB" sz="1600" b="1" dirty="0">
                <a:solidFill>
                  <a:srgbClr val="000000"/>
                </a:solidFill>
                <a:latin typeface="Century Gothic" panose="020B0502020202020204" pitchFamily="34" charset="0"/>
              </a:rPr>
              <a:t>‘they’ + verb, </a:t>
            </a:r>
            <a:r>
              <a:rPr lang="en-GB" sz="1600" dirty="0">
                <a:solidFill>
                  <a:srgbClr val="000000"/>
                </a:solidFill>
                <a:latin typeface="Century Gothic" panose="020B0502020202020204" pitchFamily="34" charset="0"/>
              </a:rPr>
              <a:t>use </a:t>
            </a:r>
            <a:r>
              <a:rPr lang="en-GB" sz="1600" dirty="0" err="1">
                <a:solidFill>
                  <a:srgbClr val="000000"/>
                </a:solidFill>
                <a:latin typeface="Century Gothic" panose="020B0502020202020204" pitchFamily="34" charset="0"/>
              </a:rPr>
              <a:t>ils</a:t>
            </a:r>
            <a:r>
              <a:rPr lang="en-GB" sz="1600" dirty="0">
                <a:solidFill>
                  <a:srgbClr val="000000"/>
                </a:solidFill>
                <a:latin typeface="Century Gothic" panose="020B0502020202020204" pitchFamily="34" charset="0"/>
              </a:rPr>
              <a:t>/</a:t>
            </a:r>
            <a:r>
              <a:rPr lang="en-GB" sz="1600" dirty="0" err="1">
                <a:solidFill>
                  <a:srgbClr val="000000"/>
                </a:solidFill>
                <a:latin typeface="Century Gothic" panose="020B0502020202020204" pitchFamily="34" charset="0"/>
              </a:rPr>
              <a:t>elles</a:t>
            </a:r>
            <a:r>
              <a:rPr lang="en-GB" sz="1600" dirty="0">
                <a:solidFill>
                  <a:srgbClr val="000000"/>
                </a:solidFill>
                <a:latin typeface="Century Gothic" panose="020B0502020202020204" pitchFamily="34" charset="0"/>
              </a:rPr>
              <a:t> + verb ending with </a:t>
            </a:r>
            <a:r>
              <a:rPr lang="en-GB" sz="1600" b="1" dirty="0">
                <a:solidFill>
                  <a:srgbClr val="000000"/>
                </a:solidFill>
                <a:latin typeface="Century Gothic" panose="020B0502020202020204" pitchFamily="34" charset="0"/>
              </a:rPr>
              <a:t>-</a:t>
            </a:r>
            <a:r>
              <a:rPr lang="en-GB" sz="1600" b="1" dirty="0" err="1">
                <a:solidFill>
                  <a:srgbClr val="000000"/>
                </a:solidFill>
                <a:latin typeface="Century Gothic" panose="020B0502020202020204" pitchFamily="34" charset="0"/>
              </a:rPr>
              <a:t>ent</a:t>
            </a:r>
            <a:r>
              <a:rPr lang="en-GB" sz="1600" b="1" dirty="0">
                <a:solidFill>
                  <a:srgbClr val="000000"/>
                </a:solidFill>
                <a:latin typeface="Century Gothic" panose="020B0502020202020204" pitchFamily="34" charset="0"/>
              </a:rPr>
              <a:t>. </a:t>
            </a:r>
          </a:p>
        </p:txBody>
      </p:sp>
      <p:sp>
        <p:nvSpPr>
          <p:cNvPr id="23" name="Rounded Rectangular Callout 22">
            <a:extLst>
              <a:ext uri="{FF2B5EF4-FFF2-40B4-BE49-F238E27FC236}">
                <a16:creationId xmlns:a16="http://schemas.microsoft.com/office/drawing/2014/main" id="{6F6C4298-185C-BB45-B72A-3D02BB8CC9BF}"/>
              </a:ext>
            </a:extLst>
          </p:cNvPr>
          <p:cNvSpPr/>
          <p:nvPr/>
        </p:nvSpPr>
        <p:spPr>
          <a:xfrm>
            <a:off x="3637011" y="1893985"/>
            <a:ext cx="2808312" cy="362854"/>
          </a:xfrm>
          <a:prstGeom prst="wedgeRoundRectCallout">
            <a:avLst>
              <a:gd name="adj1" fmla="val -37155"/>
              <a:gd name="adj2" fmla="val 116617"/>
              <a:gd name="adj3" fmla="val 16667"/>
            </a:avLst>
          </a:prstGeom>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0000"/>
                </a:solidFill>
                <a:latin typeface="Century Gothic" panose="020B0502020202020204" pitchFamily="34" charset="0"/>
              </a:rPr>
              <a:t>NB: This ending is </a:t>
            </a:r>
            <a:r>
              <a:rPr lang="en-GB" sz="1600" b="1" u="sng" dirty="0">
                <a:solidFill>
                  <a:srgbClr val="000000"/>
                </a:solidFill>
                <a:latin typeface="Century Gothic" panose="020B0502020202020204" pitchFamily="34" charset="0"/>
              </a:rPr>
              <a:t>all</a:t>
            </a:r>
            <a:r>
              <a:rPr lang="en-GB" sz="1600" dirty="0">
                <a:solidFill>
                  <a:srgbClr val="000000"/>
                </a:solidFill>
                <a:latin typeface="Century Gothic" panose="020B0502020202020204" pitchFamily="34" charset="0"/>
              </a:rPr>
              <a:t> silent!</a:t>
            </a:r>
          </a:p>
        </p:txBody>
      </p:sp>
      <p:sp>
        <p:nvSpPr>
          <p:cNvPr id="24" name="Rounded Rectangular Callout 23"/>
          <p:cNvSpPr/>
          <p:nvPr/>
        </p:nvSpPr>
        <p:spPr>
          <a:xfrm>
            <a:off x="138803" y="2462259"/>
            <a:ext cx="2523618" cy="622101"/>
          </a:xfrm>
          <a:prstGeom prst="wedgeRoundRectCallout">
            <a:avLst>
              <a:gd name="adj1" fmla="val 61662"/>
              <a:gd name="adj2" fmla="val -27174"/>
              <a:gd name="adj3" fmla="val 16667"/>
            </a:avLst>
          </a:prstGeom>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0000"/>
                </a:solidFill>
                <a:latin typeface="Century Gothic" panose="020B0502020202020204" pitchFamily="34" charset="0"/>
              </a:rPr>
              <a:t>For either a group of boys or a mixed group. </a:t>
            </a:r>
          </a:p>
        </p:txBody>
      </p:sp>
      <p:sp>
        <p:nvSpPr>
          <p:cNvPr id="26" name="TextBox 25"/>
          <p:cNvSpPr txBox="1"/>
          <p:nvPr/>
        </p:nvSpPr>
        <p:spPr>
          <a:xfrm>
            <a:off x="2927668" y="2403761"/>
            <a:ext cx="3092630" cy="338554"/>
          </a:xfrm>
          <a:prstGeom prst="rect">
            <a:avLst/>
          </a:prstGeom>
          <a:noFill/>
        </p:spPr>
        <p:txBody>
          <a:bodyPr wrap="square" rtlCol="0">
            <a:spAutoFit/>
          </a:bodyPr>
          <a:lstStyle/>
          <a:p>
            <a:pPr fontAlgn="auto">
              <a:spcBef>
                <a:spcPts val="0"/>
              </a:spcBef>
              <a:spcAft>
                <a:spcPts val="0"/>
              </a:spcAft>
              <a:defRPr/>
            </a:pPr>
            <a:r>
              <a:rPr lang="en-GB" sz="1600" dirty="0" err="1">
                <a:solidFill>
                  <a:srgbClr val="000000"/>
                </a:solidFill>
                <a:latin typeface="Century Gothic" panose="020B0502020202020204" pitchFamily="34" charset="0"/>
              </a:rPr>
              <a:t>Ils</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jou</a:t>
            </a:r>
            <a:r>
              <a:rPr lang="en-GB" sz="1600" b="1" dirty="0" err="1">
                <a:solidFill>
                  <a:srgbClr val="000000"/>
                </a:solidFill>
                <a:latin typeface="Century Gothic" panose="020B0502020202020204" pitchFamily="34" charset="0"/>
              </a:rPr>
              <a:t>ent</a:t>
            </a:r>
            <a:r>
              <a:rPr lang="en-GB" sz="1600" dirty="0">
                <a:solidFill>
                  <a:srgbClr val="000000"/>
                </a:solidFill>
                <a:latin typeface="Century Gothic" panose="020B0502020202020204" pitchFamily="34" charset="0"/>
              </a:rPr>
              <a:t>. </a:t>
            </a:r>
          </a:p>
        </p:txBody>
      </p:sp>
      <p:sp>
        <p:nvSpPr>
          <p:cNvPr id="28" name="TextBox 27"/>
          <p:cNvSpPr txBox="1"/>
          <p:nvPr/>
        </p:nvSpPr>
        <p:spPr>
          <a:xfrm>
            <a:off x="2895858" y="3182598"/>
            <a:ext cx="3092630" cy="338554"/>
          </a:xfrm>
          <a:prstGeom prst="rect">
            <a:avLst/>
          </a:prstGeom>
          <a:noFill/>
        </p:spPr>
        <p:txBody>
          <a:bodyPr wrap="square" rtlCol="0">
            <a:spAutoFit/>
          </a:bodyPr>
          <a:lstStyle/>
          <a:p>
            <a:pPr fontAlgn="auto">
              <a:spcBef>
                <a:spcPts val="0"/>
              </a:spcBef>
              <a:spcAft>
                <a:spcPts val="0"/>
              </a:spcAft>
              <a:defRPr/>
            </a:pPr>
            <a:r>
              <a:rPr lang="en-GB" sz="1600" dirty="0" err="1">
                <a:solidFill>
                  <a:srgbClr val="000000"/>
                </a:solidFill>
                <a:latin typeface="Century Gothic" panose="020B0502020202020204" pitchFamily="34" charset="0"/>
              </a:rPr>
              <a:t>Elles</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jou</a:t>
            </a:r>
            <a:r>
              <a:rPr lang="en-GB" sz="1600" b="1" dirty="0" err="1">
                <a:solidFill>
                  <a:srgbClr val="000000"/>
                </a:solidFill>
                <a:latin typeface="Century Gothic" panose="020B0502020202020204" pitchFamily="34" charset="0"/>
              </a:rPr>
              <a:t>ent</a:t>
            </a:r>
            <a:r>
              <a:rPr lang="en-GB" sz="1600" dirty="0">
                <a:solidFill>
                  <a:srgbClr val="000000"/>
                </a:solidFill>
                <a:latin typeface="Century Gothic" panose="020B0502020202020204" pitchFamily="34" charset="0"/>
              </a:rPr>
              <a:t>. </a:t>
            </a:r>
          </a:p>
        </p:txBody>
      </p:sp>
      <p:sp>
        <p:nvSpPr>
          <p:cNvPr id="29" name="TextBox 28"/>
          <p:cNvSpPr txBox="1"/>
          <p:nvPr/>
        </p:nvSpPr>
        <p:spPr>
          <a:xfrm>
            <a:off x="2892447" y="3450843"/>
            <a:ext cx="2272757" cy="338554"/>
          </a:xfrm>
          <a:prstGeom prst="rect">
            <a:avLst/>
          </a:prstGeom>
          <a:noFill/>
        </p:spPr>
        <p:txBody>
          <a:bodyPr wrap="square" rtlCol="0">
            <a:spAutoFit/>
          </a:bodyPr>
          <a:lstStyle/>
          <a:p>
            <a:pPr fontAlgn="auto">
              <a:spcBef>
                <a:spcPts val="0"/>
              </a:spcBef>
              <a:spcAft>
                <a:spcPts val="0"/>
              </a:spcAft>
              <a:defRPr/>
            </a:pPr>
            <a:r>
              <a:rPr lang="en-GB" sz="1600" i="1" dirty="0">
                <a:solidFill>
                  <a:srgbClr val="000000"/>
                </a:solidFill>
                <a:latin typeface="Century Gothic" panose="020B0502020202020204" pitchFamily="34" charset="0"/>
              </a:rPr>
              <a:t>They play. </a:t>
            </a:r>
          </a:p>
        </p:txBody>
      </p:sp>
      <p:sp>
        <p:nvSpPr>
          <p:cNvPr id="30" name="Rounded Rectangular Callout 29"/>
          <p:cNvSpPr/>
          <p:nvPr/>
        </p:nvSpPr>
        <p:spPr>
          <a:xfrm>
            <a:off x="713991" y="3215917"/>
            <a:ext cx="1848127" cy="571967"/>
          </a:xfrm>
          <a:prstGeom prst="wedgeRoundRectCallout">
            <a:avLst>
              <a:gd name="adj1" fmla="val 70179"/>
              <a:gd name="adj2" fmla="val -26507"/>
              <a:gd name="adj3" fmla="val 16667"/>
            </a:avLst>
          </a:prstGeom>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0000"/>
                </a:solidFill>
                <a:latin typeface="Century Gothic" panose="020B0502020202020204" pitchFamily="34" charset="0"/>
              </a:rPr>
              <a:t>For a group of girls only.</a:t>
            </a:r>
          </a:p>
        </p:txBody>
      </p:sp>
      <p:sp>
        <p:nvSpPr>
          <p:cNvPr id="39" name="TextBox 38"/>
          <p:cNvSpPr txBox="1"/>
          <p:nvPr/>
        </p:nvSpPr>
        <p:spPr>
          <a:xfrm>
            <a:off x="2913007" y="2720104"/>
            <a:ext cx="2272757" cy="338554"/>
          </a:xfrm>
          <a:prstGeom prst="rect">
            <a:avLst/>
          </a:prstGeom>
          <a:noFill/>
        </p:spPr>
        <p:txBody>
          <a:bodyPr wrap="square" rtlCol="0">
            <a:spAutoFit/>
          </a:bodyPr>
          <a:lstStyle/>
          <a:p>
            <a:pPr fontAlgn="auto">
              <a:spcBef>
                <a:spcPts val="0"/>
              </a:spcBef>
              <a:spcAft>
                <a:spcPts val="0"/>
              </a:spcAft>
              <a:defRPr/>
            </a:pPr>
            <a:r>
              <a:rPr lang="en-GB" sz="1600" i="1" dirty="0">
                <a:solidFill>
                  <a:srgbClr val="000000"/>
                </a:solidFill>
                <a:latin typeface="Century Gothic" panose="020B0502020202020204" pitchFamily="34" charset="0"/>
              </a:rPr>
              <a:t>They play. </a:t>
            </a:r>
          </a:p>
        </p:txBody>
      </p:sp>
      <p:pic>
        <p:nvPicPr>
          <p:cNvPr id="41" name="Picture 40" descr="\\userfs\nca509\w2k\Downloads\frame (13).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4867" y="4890420"/>
            <a:ext cx="1000054" cy="922471"/>
          </a:xfrm>
          <a:prstGeom prst="rect">
            <a:avLst/>
          </a:prstGeom>
          <a:noFill/>
          <a:ln>
            <a:noFill/>
          </a:ln>
        </p:spPr>
      </p:pic>
      <p:graphicFrame>
        <p:nvGraphicFramePr>
          <p:cNvPr id="38" name="Table 37"/>
          <p:cNvGraphicFramePr>
            <a:graphicFrameLocks noGrp="1"/>
          </p:cNvGraphicFramePr>
          <p:nvPr>
            <p:extLst>
              <p:ext uri="{D42A27DB-BD31-4B8C-83A1-F6EECF244321}">
                <p14:modId xmlns:p14="http://schemas.microsoft.com/office/powerpoint/2010/main" val="2821799043"/>
              </p:ext>
            </p:extLst>
          </p:nvPr>
        </p:nvGraphicFramePr>
        <p:xfrm>
          <a:off x="774613" y="4730557"/>
          <a:ext cx="3775616" cy="4079240"/>
        </p:xfrm>
        <a:graphic>
          <a:graphicData uri="http://schemas.openxmlformats.org/drawingml/2006/table">
            <a:tbl>
              <a:tblPr firstRow="1" bandRow="1">
                <a:tableStyleId>{5940675A-B579-460E-94D1-54222C63F5DA}</a:tableStyleId>
              </a:tblPr>
              <a:tblGrid>
                <a:gridCol w="1480642">
                  <a:extLst>
                    <a:ext uri="{9D8B030D-6E8A-4147-A177-3AD203B41FA5}">
                      <a16:colId xmlns:a16="http://schemas.microsoft.com/office/drawing/2014/main" val="20000"/>
                    </a:ext>
                  </a:extLst>
                </a:gridCol>
                <a:gridCol w="2294974">
                  <a:extLst>
                    <a:ext uri="{9D8B030D-6E8A-4147-A177-3AD203B41FA5}">
                      <a16:colId xmlns:a16="http://schemas.microsoft.com/office/drawing/2014/main" val="20001"/>
                    </a:ext>
                  </a:extLst>
                </a:gridCol>
              </a:tblGrid>
              <a:tr h="370840">
                <a:tc>
                  <a:txBody>
                    <a:bodyPr/>
                    <a:lstStyle/>
                    <a:p>
                      <a:pPr algn="l" fontAlgn="b"/>
                      <a:r>
                        <a:rPr lang="en-GB" sz="1700" u="none" strike="noStrike" dirty="0">
                          <a:effectLst/>
                          <a:latin typeface="Century Gothic" panose="020B0502020202020204" pitchFamily="34" charset="0"/>
                        </a:rPr>
                        <a:t>chanter</a:t>
                      </a:r>
                      <a:endParaRPr lang="en-GB" sz="17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700" b="0" i="0" u="none" strike="noStrike" dirty="0">
                          <a:solidFill>
                            <a:srgbClr val="000000"/>
                          </a:solidFill>
                          <a:effectLst/>
                          <a:latin typeface="Century Gothic" panose="020B0502020202020204" pitchFamily="34" charset="0"/>
                        </a:rPr>
                        <a:t>to sing, singing</a:t>
                      </a:r>
                    </a:p>
                  </a:txBody>
                  <a:tcPr marL="90000" marR="90000" marT="46800" marB="46800" anchor="b"/>
                </a:tc>
                <a:extLst>
                  <a:ext uri="{0D108BD9-81ED-4DB2-BD59-A6C34878D82A}">
                    <a16:rowId xmlns:a16="http://schemas.microsoft.com/office/drawing/2014/main" val="10000"/>
                  </a:ext>
                </a:extLst>
              </a:tr>
              <a:tr h="370840">
                <a:tc>
                  <a:txBody>
                    <a:bodyPr/>
                    <a:lstStyle/>
                    <a:p>
                      <a:pPr algn="l" fontAlgn="b"/>
                      <a:r>
                        <a:rPr lang="en-GB" sz="1700" u="none" strike="noStrike" dirty="0" err="1">
                          <a:effectLst/>
                          <a:latin typeface="Century Gothic" panose="020B0502020202020204" pitchFamily="34" charset="0"/>
                        </a:rPr>
                        <a:t>étudier</a:t>
                      </a:r>
                      <a:r>
                        <a:rPr lang="en-GB" sz="1700" u="none" strike="noStrike" dirty="0">
                          <a:effectLst/>
                          <a:latin typeface="Century Gothic" panose="020B0502020202020204" pitchFamily="34" charset="0"/>
                        </a:rPr>
                        <a:t> </a:t>
                      </a:r>
                      <a:endParaRPr lang="en-GB" sz="17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US" sz="1700" b="0" i="0" u="none" strike="noStrike" dirty="0">
                          <a:solidFill>
                            <a:srgbClr val="000000"/>
                          </a:solidFill>
                          <a:effectLst/>
                          <a:latin typeface="Century Gothic" panose="020B0502020202020204" pitchFamily="34" charset="0"/>
                        </a:rPr>
                        <a:t>to study, studying</a:t>
                      </a:r>
                    </a:p>
                  </a:txBody>
                  <a:tcPr marL="90000" marR="90000" marT="46800" marB="46800" anchor="b"/>
                </a:tc>
                <a:extLst>
                  <a:ext uri="{0D108BD9-81ED-4DB2-BD59-A6C34878D82A}">
                    <a16:rowId xmlns:a16="http://schemas.microsoft.com/office/drawing/2014/main" val="3164525597"/>
                  </a:ext>
                </a:extLst>
              </a:tr>
              <a:tr h="370840">
                <a:tc>
                  <a:txBody>
                    <a:bodyPr/>
                    <a:lstStyle/>
                    <a:p>
                      <a:pPr algn="l" fontAlgn="b"/>
                      <a:r>
                        <a:rPr lang="en-GB" sz="1700" u="none" strike="noStrike" baseline="0" dirty="0" err="1">
                          <a:effectLst/>
                          <a:latin typeface="Century Gothic" panose="020B0502020202020204" pitchFamily="34" charset="0"/>
                        </a:rPr>
                        <a:t>j</a:t>
                      </a:r>
                      <a:r>
                        <a:rPr lang="en-GB" sz="1700" u="none" strike="noStrike" dirty="0" err="1">
                          <a:effectLst/>
                          <a:latin typeface="Century Gothic" panose="020B0502020202020204" pitchFamily="34" charset="0"/>
                        </a:rPr>
                        <a:t>ouer</a:t>
                      </a:r>
                      <a:endParaRPr lang="en-GB" sz="17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US" sz="1700" b="0" i="0" u="none" strike="noStrike" dirty="0">
                          <a:solidFill>
                            <a:srgbClr val="000000"/>
                          </a:solidFill>
                          <a:effectLst/>
                          <a:latin typeface="Century Gothic" panose="020B0502020202020204" pitchFamily="34" charset="0"/>
                        </a:rPr>
                        <a:t>to play, playing</a:t>
                      </a:r>
                    </a:p>
                  </a:txBody>
                  <a:tcPr marL="90000" marR="90000" marT="46800" marB="46800" anchor="b"/>
                </a:tc>
                <a:extLst>
                  <a:ext uri="{0D108BD9-81ED-4DB2-BD59-A6C34878D82A}">
                    <a16:rowId xmlns:a16="http://schemas.microsoft.com/office/drawing/2014/main" val="3567238363"/>
                  </a:ext>
                </a:extLst>
              </a:tr>
              <a:tr h="370840">
                <a:tc>
                  <a:txBody>
                    <a:bodyPr/>
                    <a:lstStyle/>
                    <a:p>
                      <a:pPr algn="l" fontAlgn="b"/>
                      <a:r>
                        <a:rPr lang="en-GB" sz="1700" u="none" strike="noStrike" dirty="0" err="1">
                          <a:effectLst/>
                          <a:latin typeface="Century Gothic" panose="020B0502020202020204" pitchFamily="34" charset="0"/>
                        </a:rPr>
                        <a:t>elles</a:t>
                      </a:r>
                      <a:endParaRPr lang="en-GB" sz="17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700" u="none" strike="noStrike" dirty="0">
                          <a:effectLst/>
                          <a:latin typeface="Century Gothic" panose="020B0502020202020204" pitchFamily="34" charset="0"/>
                        </a:rPr>
                        <a:t>they (f)</a:t>
                      </a:r>
                      <a:endParaRPr lang="en-GB" sz="1700" b="0" i="0" u="none" strike="noStrike" dirty="0">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10001"/>
                  </a:ext>
                </a:extLst>
              </a:tr>
              <a:tr h="370840">
                <a:tc>
                  <a:txBody>
                    <a:bodyPr/>
                    <a:lstStyle/>
                    <a:p>
                      <a:pPr algn="l" fontAlgn="b"/>
                      <a:r>
                        <a:rPr lang="en-GB" sz="1700" u="none" strike="noStrike" baseline="0" dirty="0" err="1">
                          <a:effectLst/>
                          <a:latin typeface="Century Gothic" panose="020B0502020202020204" pitchFamily="34" charset="0"/>
                        </a:rPr>
                        <a:t>i</a:t>
                      </a:r>
                      <a:r>
                        <a:rPr lang="en-GB" sz="1700" u="none" strike="noStrike" dirty="0" err="1">
                          <a:effectLst/>
                          <a:latin typeface="Century Gothic" panose="020B0502020202020204" pitchFamily="34" charset="0"/>
                        </a:rPr>
                        <a:t>ls</a:t>
                      </a:r>
                      <a:endParaRPr lang="en-GB" sz="17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700" u="none" strike="noStrike" dirty="0">
                          <a:effectLst/>
                          <a:latin typeface="Century Gothic" panose="020B0502020202020204" pitchFamily="34" charset="0"/>
                        </a:rPr>
                        <a:t>they (m, m/f)</a:t>
                      </a:r>
                      <a:endParaRPr lang="en-GB" sz="1700" b="0" i="0" u="none" strike="noStrike" dirty="0">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10002"/>
                  </a:ext>
                </a:extLst>
              </a:tr>
              <a:tr h="370840">
                <a:tc>
                  <a:txBody>
                    <a:bodyPr/>
                    <a:lstStyle/>
                    <a:p>
                      <a:pPr algn="l" fontAlgn="b"/>
                      <a:r>
                        <a:rPr lang="en-GB" sz="1700" b="0" i="0" u="none" strike="noStrike" dirty="0">
                          <a:solidFill>
                            <a:srgbClr val="000000"/>
                          </a:solidFill>
                          <a:effectLst/>
                          <a:latin typeface="Century Gothic" panose="020B0502020202020204" pitchFamily="34" charset="0"/>
                        </a:rPr>
                        <a:t>un </a:t>
                      </a:r>
                      <a:r>
                        <a:rPr lang="en-GB" sz="1700" b="0" i="0" u="none" strike="noStrike" dirty="0" err="1">
                          <a:solidFill>
                            <a:srgbClr val="000000"/>
                          </a:solidFill>
                          <a:effectLst/>
                          <a:latin typeface="Century Gothic" panose="020B0502020202020204" pitchFamily="34" charset="0"/>
                        </a:rPr>
                        <a:t>élève</a:t>
                      </a:r>
                      <a:endParaRPr lang="en-GB" sz="17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US" sz="1700" b="0" i="0" u="none" strike="noStrike" dirty="0">
                          <a:solidFill>
                            <a:srgbClr val="000000"/>
                          </a:solidFill>
                          <a:effectLst/>
                          <a:latin typeface="Century Gothic" panose="020B0502020202020204" pitchFamily="34" charset="0"/>
                        </a:rPr>
                        <a:t>pupil (m)</a:t>
                      </a:r>
                    </a:p>
                  </a:txBody>
                  <a:tcPr marL="90000" marR="90000" marT="46800" marB="46800" anchor="b"/>
                </a:tc>
                <a:extLst>
                  <a:ext uri="{0D108BD9-81ED-4DB2-BD59-A6C34878D82A}">
                    <a16:rowId xmlns:a16="http://schemas.microsoft.com/office/drawing/2014/main" val="2438191604"/>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700" b="0" i="0" u="none" strike="noStrike" dirty="0" err="1">
                          <a:solidFill>
                            <a:srgbClr val="000000"/>
                          </a:solidFill>
                          <a:effectLst/>
                          <a:latin typeface="Century Gothic" panose="020B0502020202020204" pitchFamily="34" charset="0"/>
                        </a:rPr>
                        <a:t>une</a:t>
                      </a:r>
                      <a:r>
                        <a:rPr lang="en-GB" sz="1700" b="0" i="0" u="none" strike="noStrike" dirty="0">
                          <a:solidFill>
                            <a:srgbClr val="000000"/>
                          </a:solidFill>
                          <a:effectLst/>
                          <a:latin typeface="Century Gothic" panose="020B0502020202020204" pitchFamily="34" charset="0"/>
                        </a:rPr>
                        <a:t> </a:t>
                      </a:r>
                      <a:r>
                        <a:rPr lang="en-GB" sz="1700" b="0" i="0" u="none" strike="noStrike" dirty="0" err="1">
                          <a:solidFill>
                            <a:srgbClr val="000000"/>
                          </a:solidFill>
                          <a:effectLst/>
                          <a:latin typeface="Century Gothic" panose="020B0502020202020204" pitchFamily="34" charset="0"/>
                        </a:rPr>
                        <a:t>élève</a:t>
                      </a:r>
                      <a:endParaRPr lang="en-GB" sz="17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700" b="0" i="0" u="none" strike="noStrike" dirty="0">
                          <a:solidFill>
                            <a:srgbClr val="000000"/>
                          </a:solidFill>
                          <a:effectLst/>
                          <a:latin typeface="Century Gothic" panose="020B0502020202020204" pitchFamily="34" charset="0"/>
                        </a:rPr>
                        <a:t>pupil (f)</a:t>
                      </a:r>
                    </a:p>
                  </a:txBody>
                  <a:tcPr marL="90000" marR="90000" marT="46800" marB="46800" anchor="b"/>
                </a:tc>
                <a:extLst>
                  <a:ext uri="{0D108BD9-81ED-4DB2-BD59-A6C34878D82A}">
                    <a16:rowId xmlns:a16="http://schemas.microsoft.com/office/drawing/2014/main" val="1080177823"/>
                  </a:ext>
                </a:extLst>
              </a:tr>
              <a:tr h="370840">
                <a:tc>
                  <a:txBody>
                    <a:bodyPr/>
                    <a:lstStyle/>
                    <a:p>
                      <a:pPr algn="l" fontAlgn="b"/>
                      <a:r>
                        <a:rPr lang="en-GB" sz="1700" b="0" i="0" u="none" strike="noStrike" dirty="0" err="1">
                          <a:solidFill>
                            <a:srgbClr val="000000"/>
                          </a:solidFill>
                          <a:effectLst/>
                          <a:latin typeface="Century Gothic" panose="020B0502020202020204" pitchFamily="34" charset="0"/>
                        </a:rPr>
                        <a:t>l’histoire</a:t>
                      </a:r>
                      <a:r>
                        <a:rPr lang="en-GB" sz="1700" b="0" i="0" u="none" strike="noStrike" dirty="0">
                          <a:solidFill>
                            <a:srgbClr val="000000"/>
                          </a:solidFill>
                          <a:effectLst/>
                          <a:latin typeface="Century Gothic" panose="020B0502020202020204" pitchFamily="34" charset="0"/>
                        </a:rPr>
                        <a:t> (f)</a:t>
                      </a:r>
                    </a:p>
                  </a:txBody>
                  <a:tcPr marL="90000" marR="90000" marT="46800" marB="46800" anchor="b"/>
                </a:tc>
                <a:tc>
                  <a:txBody>
                    <a:bodyPr/>
                    <a:lstStyle/>
                    <a:p>
                      <a:pPr algn="l" fontAlgn="b"/>
                      <a:r>
                        <a:rPr lang="en-US" sz="1700" b="0" i="0" u="none" strike="noStrike" dirty="0">
                          <a:solidFill>
                            <a:srgbClr val="000000"/>
                          </a:solidFill>
                          <a:effectLst/>
                          <a:latin typeface="Century Gothic" panose="020B0502020202020204" pitchFamily="34" charset="0"/>
                        </a:rPr>
                        <a:t>history</a:t>
                      </a:r>
                    </a:p>
                  </a:txBody>
                  <a:tcPr marL="90000" marR="90000" marT="46800" marB="46800" anchor="b"/>
                </a:tc>
                <a:extLst>
                  <a:ext uri="{0D108BD9-81ED-4DB2-BD59-A6C34878D82A}">
                    <a16:rowId xmlns:a16="http://schemas.microsoft.com/office/drawing/2014/main" val="10003"/>
                  </a:ext>
                </a:extLst>
              </a:tr>
              <a:tr h="370840">
                <a:tc>
                  <a:txBody>
                    <a:bodyPr/>
                    <a:lstStyle/>
                    <a:p>
                      <a:pPr algn="l" fontAlgn="b"/>
                      <a:r>
                        <a:rPr lang="en-GB" sz="1700" b="0" i="0" u="none" strike="noStrike" dirty="0">
                          <a:solidFill>
                            <a:srgbClr val="000000"/>
                          </a:solidFill>
                          <a:effectLst/>
                          <a:latin typeface="Century Gothic" panose="020B0502020202020204" pitchFamily="34" charset="0"/>
                        </a:rPr>
                        <a:t>le fruit</a:t>
                      </a:r>
                    </a:p>
                  </a:txBody>
                  <a:tcPr marL="90000" marR="90000" marT="46800" marB="46800" anchor="b"/>
                </a:tc>
                <a:tc>
                  <a:txBody>
                    <a:bodyPr/>
                    <a:lstStyle/>
                    <a:p>
                      <a:pPr algn="l" fontAlgn="b"/>
                      <a:r>
                        <a:rPr lang="en-US" sz="1700" b="0" i="0" u="none" strike="noStrike" dirty="0">
                          <a:solidFill>
                            <a:srgbClr val="000000"/>
                          </a:solidFill>
                          <a:effectLst/>
                          <a:latin typeface="Century Gothic" panose="020B0502020202020204" pitchFamily="34" charset="0"/>
                        </a:rPr>
                        <a:t>fruit</a:t>
                      </a:r>
                    </a:p>
                  </a:txBody>
                  <a:tcPr marL="90000" marR="90000" marT="46800" marB="46800" anchor="b"/>
                </a:tc>
                <a:extLst>
                  <a:ext uri="{0D108BD9-81ED-4DB2-BD59-A6C34878D82A}">
                    <a16:rowId xmlns:a16="http://schemas.microsoft.com/office/drawing/2014/main" val="10004"/>
                  </a:ext>
                </a:extLst>
              </a:tr>
              <a:tr h="370840">
                <a:tc>
                  <a:txBody>
                    <a:bodyPr/>
                    <a:lstStyle/>
                    <a:p>
                      <a:pPr algn="l" fontAlgn="b"/>
                      <a:r>
                        <a:rPr lang="en-GB" sz="1700" b="0" i="0" u="none" strike="noStrike" dirty="0">
                          <a:solidFill>
                            <a:srgbClr val="000000"/>
                          </a:solidFill>
                          <a:effectLst/>
                          <a:latin typeface="Century Gothic" panose="020B0502020202020204" pitchFamily="34" charset="0"/>
                        </a:rPr>
                        <a:t>la radio</a:t>
                      </a:r>
                    </a:p>
                  </a:txBody>
                  <a:tcPr marL="90000" marR="90000" marT="46800" marB="46800" anchor="b"/>
                </a:tc>
                <a:tc>
                  <a:txBody>
                    <a:bodyPr/>
                    <a:lstStyle/>
                    <a:p>
                      <a:pPr algn="l" fontAlgn="b"/>
                      <a:r>
                        <a:rPr lang="en-US" sz="1700" b="0" i="0" u="none" strike="noStrike" dirty="0">
                          <a:solidFill>
                            <a:srgbClr val="000000"/>
                          </a:solidFill>
                          <a:effectLst/>
                          <a:latin typeface="Century Gothic" panose="020B0502020202020204" pitchFamily="34" charset="0"/>
                        </a:rPr>
                        <a:t>radio</a:t>
                      </a:r>
                    </a:p>
                  </a:txBody>
                  <a:tcPr marL="90000" marR="90000" marT="46800" marB="46800" anchor="b"/>
                </a:tc>
                <a:extLst>
                  <a:ext uri="{0D108BD9-81ED-4DB2-BD59-A6C34878D82A}">
                    <a16:rowId xmlns:a16="http://schemas.microsoft.com/office/drawing/2014/main" val="10005"/>
                  </a:ext>
                </a:extLst>
              </a:tr>
              <a:tr h="370840">
                <a:tc>
                  <a:txBody>
                    <a:bodyPr/>
                    <a:lstStyle/>
                    <a:p>
                      <a:pPr algn="l" fontAlgn="b"/>
                      <a:r>
                        <a:rPr lang="en-GB" sz="1700" b="0" i="0" u="none" strike="noStrike" dirty="0">
                          <a:solidFill>
                            <a:srgbClr val="000000"/>
                          </a:solidFill>
                          <a:effectLst/>
                          <a:latin typeface="Century Gothic" panose="020B0502020202020204" pitchFamily="34" charset="0"/>
                        </a:rPr>
                        <a:t>ensemble</a:t>
                      </a:r>
                    </a:p>
                  </a:txBody>
                  <a:tcPr marL="90000" marR="90000" marT="46800" marB="46800" anchor="b"/>
                </a:tc>
                <a:tc>
                  <a:txBody>
                    <a:bodyPr/>
                    <a:lstStyle/>
                    <a:p>
                      <a:pPr algn="l" fontAlgn="b"/>
                      <a:r>
                        <a:rPr lang="en-US" sz="1700" b="0" i="0" u="none" strike="noStrike" dirty="0">
                          <a:solidFill>
                            <a:srgbClr val="000000"/>
                          </a:solidFill>
                          <a:effectLst/>
                          <a:latin typeface="Century Gothic" panose="020B0502020202020204" pitchFamily="34" charset="0"/>
                        </a:rPr>
                        <a:t>together</a:t>
                      </a:r>
                    </a:p>
                  </a:txBody>
                  <a:tcPr marL="90000" marR="90000" marT="46800" marB="46800" anchor="b"/>
                </a:tc>
                <a:extLst>
                  <a:ext uri="{0D108BD9-81ED-4DB2-BD59-A6C34878D82A}">
                    <a16:rowId xmlns:a16="http://schemas.microsoft.com/office/drawing/2014/main" val="603710425"/>
                  </a:ext>
                </a:extLst>
              </a:tr>
            </a:tbl>
          </a:graphicData>
        </a:graphic>
      </p:graphicFrame>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25</a:t>
            </a:r>
          </a:p>
        </p:txBody>
      </p:sp>
      <p:pic>
        <p:nvPicPr>
          <p:cNvPr id="7" name="Picture 6" descr="A picture containing doll, shirt&#10;&#10;Description automatically generated">
            <a:extLst>
              <a:ext uri="{FF2B5EF4-FFF2-40B4-BE49-F238E27FC236}">
                <a16:creationId xmlns:a16="http://schemas.microsoft.com/office/drawing/2014/main" id="{D6299BE2-1F52-41E6-BCC3-07FF4B78E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4497" y="2267184"/>
            <a:ext cx="760707" cy="760707"/>
          </a:xfrm>
          <a:prstGeom prst="rect">
            <a:avLst/>
          </a:prstGeom>
        </p:spPr>
      </p:pic>
      <p:pic>
        <p:nvPicPr>
          <p:cNvPr id="9" name="Picture 8" descr="A picture containing shirt&#10;&#10;Description automatically generated">
            <a:extLst>
              <a:ext uri="{FF2B5EF4-FFF2-40B4-BE49-F238E27FC236}">
                <a16:creationId xmlns:a16="http://schemas.microsoft.com/office/drawing/2014/main" id="{3D90F8F6-7287-48B3-AC94-EBE50506B9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7940" y="2267185"/>
            <a:ext cx="751778" cy="751778"/>
          </a:xfrm>
          <a:prstGeom prst="rect">
            <a:avLst/>
          </a:prstGeom>
        </p:spPr>
      </p:pic>
      <p:pic>
        <p:nvPicPr>
          <p:cNvPr id="11" name="Picture 10" descr="A close up of a logo&#10;&#10;Description automatically generated">
            <a:extLst>
              <a:ext uri="{FF2B5EF4-FFF2-40B4-BE49-F238E27FC236}">
                <a16:creationId xmlns:a16="http://schemas.microsoft.com/office/drawing/2014/main" id="{91076188-C886-4D40-9509-4FDDA42BEB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1631" y="2276113"/>
            <a:ext cx="751778" cy="751778"/>
          </a:xfrm>
          <a:prstGeom prst="rect">
            <a:avLst/>
          </a:prstGeom>
        </p:spPr>
      </p:pic>
      <p:pic>
        <p:nvPicPr>
          <p:cNvPr id="12" name="Picture 11" descr="A close up of a logo&#10;&#10;Description automatically generated">
            <a:extLst>
              <a:ext uri="{FF2B5EF4-FFF2-40B4-BE49-F238E27FC236}">
                <a16:creationId xmlns:a16="http://schemas.microsoft.com/office/drawing/2014/main" id="{17B41C32-49EA-4B66-B7E7-02EBF64190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497" y="2999112"/>
            <a:ext cx="751778" cy="751778"/>
          </a:xfrm>
          <a:prstGeom prst="rect">
            <a:avLst/>
          </a:prstGeom>
        </p:spPr>
      </p:pic>
      <p:pic>
        <p:nvPicPr>
          <p:cNvPr id="14" name="Picture 13" descr="A picture containing food, clock, light&#10;&#10;Description automatically generated">
            <a:extLst>
              <a:ext uri="{FF2B5EF4-FFF2-40B4-BE49-F238E27FC236}">
                <a16:creationId xmlns:a16="http://schemas.microsoft.com/office/drawing/2014/main" id="{1F0C6F45-CD61-4C53-92C3-E0A127FD67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7532" y="3010914"/>
            <a:ext cx="739976" cy="739976"/>
          </a:xfrm>
          <a:prstGeom prst="rect">
            <a:avLst/>
          </a:prstGeom>
        </p:spPr>
      </p:pic>
      <p:pic>
        <p:nvPicPr>
          <p:cNvPr id="17" name="Picture 16" descr="A picture containing toy, doll&#10;&#10;Description automatically generated">
            <a:extLst>
              <a:ext uri="{FF2B5EF4-FFF2-40B4-BE49-F238E27FC236}">
                <a16:creationId xmlns:a16="http://schemas.microsoft.com/office/drawing/2014/main" id="{17215D11-1ACB-4662-818F-7EADEC1BD9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1641" y="2903101"/>
            <a:ext cx="844375" cy="844375"/>
          </a:xfrm>
          <a:prstGeom prst="rect">
            <a:avLst/>
          </a:prstGeom>
        </p:spPr>
      </p:pic>
    </p:spTree>
    <p:extLst>
      <p:ext uri="{BB962C8B-B14F-4D97-AF65-F5344CB8AC3E}">
        <p14:creationId xmlns:p14="http://schemas.microsoft.com/office/powerpoint/2010/main" val="515288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4" name="Rectangle 3">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15" name="Rectangle 14"/>
          <p:cNvSpPr/>
          <p:nvPr/>
        </p:nvSpPr>
        <p:spPr>
          <a:xfrm>
            <a:off x="27750" y="695390"/>
            <a:ext cx="3203121" cy="369332"/>
          </a:xfrm>
          <a:prstGeom prst="rect">
            <a:avLst/>
          </a:prstGeom>
        </p:spPr>
        <p:txBody>
          <a:bodyPr wrap="none">
            <a:spAutoFit/>
          </a:bodyPr>
          <a:lstStyle/>
          <a:p>
            <a:r>
              <a:rPr lang="en-GB" b="1" dirty="0">
                <a:solidFill>
                  <a:srgbClr val="000000"/>
                </a:solidFill>
                <a:latin typeface="Century Gothic" panose="020B0502020202020204" pitchFamily="34" charset="0"/>
              </a:rPr>
              <a:t>-</a:t>
            </a:r>
            <a:r>
              <a:rPr lang="en-GB" b="1" dirty="0" err="1">
                <a:solidFill>
                  <a:srgbClr val="000000"/>
                </a:solidFill>
                <a:latin typeface="Century Gothic" panose="020B0502020202020204" pitchFamily="34" charset="0"/>
              </a:rPr>
              <a:t>er</a:t>
            </a:r>
            <a:r>
              <a:rPr lang="en-GB" b="1" dirty="0">
                <a:solidFill>
                  <a:srgbClr val="000000"/>
                </a:solidFill>
                <a:latin typeface="Century Gothic" panose="020B0502020202020204" pitchFamily="34" charset="0"/>
              </a:rPr>
              <a:t> verbs: 2</a:t>
            </a:r>
            <a:r>
              <a:rPr lang="en-GB" b="1" baseline="30000" dirty="0">
                <a:solidFill>
                  <a:srgbClr val="000000"/>
                </a:solidFill>
                <a:latin typeface="Century Gothic" panose="020B0502020202020204" pitchFamily="34" charset="0"/>
              </a:rPr>
              <a:t>nd</a:t>
            </a:r>
            <a:r>
              <a:rPr lang="en-GB" b="1" dirty="0">
                <a:solidFill>
                  <a:srgbClr val="000000"/>
                </a:solidFill>
                <a:latin typeface="Century Gothic" panose="020B0502020202020204" pitchFamily="34" charset="0"/>
              </a:rPr>
              <a:t> person plural</a:t>
            </a:r>
          </a:p>
        </p:txBody>
      </p:sp>
      <p:sp>
        <p:nvSpPr>
          <p:cNvPr id="5" name="Title 4">
            <a:extLst>
              <a:ext uri="{FF2B5EF4-FFF2-40B4-BE49-F238E27FC236}">
                <a16:creationId xmlns:a16="http://schemas.microsoft.com/office/drawing/2014/main" id="{9D20A6FF-64C3-A64E-BAED-106B7DA2EF6A}"/>
              </a:ext>
            </a:extLst>
          </p:cNvPr>
          <p:cNvSpPr>
            <a:spLocks noGrp="1"/>
          </p:cNvSpPr>
          <p:nvPr>
            <p:ph type="title"/>
          </p:nvPr>
        </p:nvSpPr>
        <p:spPr>
          <a:xfrm>
            <a:off x="154913" y="145522"/>
            <a:ext cx="2033692" cy="439642"/>
          </a:xfrm>
        </p:spPr>
        <p:txBody>
          <a:bodyPr/>
          <a:lstStyle/>
          <a:p>
            <a:r>
              <a:rPr lang="en-GB" sz="2000" b="1" dirty="0">
                <a:solidFill>
                  <a:srgbClr val="FFFFFF"/>
                </a:solidFill>
                <a:latin typeface="Century Gothic" panose="020B0502020202020204" pitchFamily="34" charset="0"/>
              </a:rPr>
              <a:t>T1.2 </a:t>
            </a:r>
            <a:r>
              <a:rPr lang="en-GB" sz="2000" b="1" dirty="0" err="1">
                <a:solidFill>
                  <a:srgbClr val="FFFFFF"/>
                </a:solidFill>
                <a:latin typeface="Century Gothic" panose="020B0502020202020204" pitchFamily="34" charset="0"/>
              </a:rPr>
              <a:t>Semaine</a:t>
            </a:r>
            <a:r>
              <a:rPr lang="en-GB" sz="2000" b="1" dirty="0">
                <a:solidFill>
                  <a:srgbClr val="FFFFFF"/>
                </a:solidFill>
                <a:latin typeface="Century Gothic" panose="020B0502020202020204" pitchFamily="34" charset="0"/>
              </a:rPr>
              <a:t> 7</a:t>
            </a:r>
            <a:endParaRPr lang="en-US" sz="2000" dirty="0"/>
          </a:p>
        </p:txBody>
      </p:sp>
      <p:sp>
        <p:nvSpPr>
          <p:cNvPr id="2" name="Rectangle 1"/>
          <p:cNvSpPr/>
          <p:nvPr/>
        </p:nvSpPr>
        <p:spPr>
          <a:xfrm>
            <a:off x="104151" y="1076739"/>
            <a:ext cx="6264696" cy="338554"/>
          </a:xfrm>
          <a:prstGeom prst="rect">
            <a:avLst/>
          </a:prstGeom>
        </p:spPr>
        <p:txBody>
          <a:bodyPr wrap="square">
            <a:spAutoFit/>
          </a:bodyPr>
          <a:lstStyle/>
          <a:p>
            <a:r>
              <a:rPr lang="en-GB" sz="1600" dirty="0">
                <a:solidFill>
                  <a:srgbClr val="000000"/>
                </a:solidFill>
                <a:latin typeface="Century Gothic" panose="020B0502020202020204" pitchFamily="34" charset="0"/>
              </a:rPr>
              <a:t>In French, </a:t>
            </a:r>
            <a:r>
              <a:rPr lang="en-GB" sz="1600" b="1" dirty="0">
                <a:solidFill>
                  <a:srgbClr val="000000"/>
                </a:solidFill>
                <a:latin typeface="Century Gothic" panose="020B0502020202020204" pitchFamily="34" charset="0"/>
              </a:rPr>
              <a:t>regular</a:t>
            </a:r>
            <a:r>
              <a:rPr lang="en-GB"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verb endings change</a:t>
            </a:r>
            <a:r>
              <a:rPr lang="en-GB" sz="1600" dirty="0">
                <a:solidFill>
                  <a:srgbClr val="000000"/>
                </a:solidFill>
                <a:latin typeface="Century Gothic" panose="020B0502020202020204" pitchFamily="34" charset="0"/>
              </a:rPr>
              <a:t> to </a:t>
            </a:r>
            <a:r>
              <a:rPr lang="en-GB" sz="1600" b="1" dirty="0">
                <a:solidFill>
                  <a:srgbClr val="000000"/>
                </a:solidFill>
                <a:latin typeface="Century Gothic" panose="020B0502020202020204" pitchFamily="34" charset="0"/>
              </a:rPr>
              <a:t>match pronouns.</a:t>
            </a:r>
          </a:p>
        </p:txBody>
      </p:sp>
      <p:sp>
        <p:nvSpPr>
          <p:cNvPr id="32" name="Rectangle 31">
            <a:extLst>
              <a:ext uri="{FF2B5EF4-FFF2-40B4-BE49-F238E27FC236}">
                <a16:creationId xmlns:a16="http://schemas.microsoft.com/office/drawing/2014/main" id="{62EBD834-1E2D-44FA-960B-D5E01CB2C65F}"/>
              </a:ext>
            </a:extLst>
          </p:cNvPr>
          <p:cNvSpPr/>
          <p:nvPr/>
        </p:nvSpPr>
        <p:spPr>
          <a:xfrm>
            <a:off x="192960" y="3547965"/>
            <a:ext cx="4620378" cy="444981"/>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sz="1600" b="1" dirty="0">
                <a:solidFill>
                  <a:srgbClr val="FFFFFF"/>
                </a:solidFill>
                <a:latin typeface="Century Gothic" panose="020B0502020202020204" pitchFamily="34" charset="0"/>
              </a:rPr>
              <a:t>Saying ‘you’ meaning more than one person</a:t>
            </a:r>
          </a:p>
        </p:txBody>
      </p:sp>
      <p:sp>
        <p:nvSpPr>
          <p:cNvPr id="33" name="Rectangle 32">
            <a:extLst>
              <a:ext uri="{FF2B5EF4-FFF2-40B4-BE49-F238E27FC236}">
                <a16:creationId xmlns:a16="http://schemas.microsoft.com/office/drawing/2014/main" id="{187D3DE4-1B8E-4EF9-A0F4-FAE19AE97A2E}"/>
              </a:ext>
            </a:extLst>
          </p:cNvPr>
          <p:cNvSpPr/>
          <p:nvPr/>
        </p:nvSpPr>
        <p:spPr>
          <a:xfrm>
            <a:off x="5004917" y="354796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graphicFrame>
        <p:nvGraphicFramePr>
          <p:cNvPr id="35" name="Table 34"/>
          <p:cNvGraphicFramePr>
            <a:graphicFrameLocks noGrp="1"/>
          </p:cNvGraphicFramePr>
          <p:nvPr>
            <p:extLst>
              <p:ext uri="{D42A27DB-BD31-4B8C-83A1-F6EECF244321}">
                <p14:modId xmlns:p14="http://schemas.microsoft.com/office/powerpoint/2010/main" val="1125553972"/>
              </p:ext>
            </p:extLst>
          </p:nvPr>
        </p:nvGraphicFramePr>
        <p:xfrm>
          <a:off x="-7508" y="4440135"/>
          <a:ext cx="892880" cy="4080434"/>
        </p:xfrm>
        <a:graphic>
          <a:graphicData uri="http://schemas.openxmlformats.org/drawingml/2006/table">
            <a:tbl>
              <a:tblPr firstRow="1" bandRow="1">
                <a:tableStyleId>{5940675A-B579-460E-94D1-54222C63F5DA}</a:tableStyleId>
              </a:tblPr>
              <a:tblGrid>
                <a:gridCol w="892880">
                  <a:extLst>
                    <a:ext uri="{9D8B030D-6E8A-4147-A177-3AD203B41FA5}">
                      <a16:colId xmlns:a16="http://schemas.microsoft.com/office/drawing/2014/main" val="20000"/>
                    </a:ext>
                  </a:extLst>
                </a:gridCol>
              </a:tblGrid>
              <a:tr h="361031">
                <a:tc>
                  <a:txBody>
                    <a:bodyPr/>
                    <a:lstStyle/>
                    <a:p>
                      <a:pPr algn="ct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610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10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pron</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10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701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10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610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610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610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610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610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21" name="Rectangle 20"/>
          <p:cNvSpPr/>
          <p:nvPr/>
        </p:nvSpPr>
        <p:spPr>
          <a:xfrm>
            <a:off x="104150" y="2074430"/>
            <a:ext cx="6753850" cy="338554"/>
          </a:xfrm>
          <a:prstGeom prst="rect">
            <a:avLst/>
          </a:prstGeom>
        </p:spPr>
        <p:txBody>
          <a:bodyPr wrap="square">
            <a:spAutoFit/>
          </a:bodyPr>
          <a:lstStyle/>
          <a:p>
            <a:r>
              <a:rPr lang="en-GB" sz="1600" b="1" dirty="0">
                <a:solidFill>
                  <a:srgbClr val="000000"/>
                </a:solidFill>
                <a:latin typeface="Century Gothic" panose="020B0502020202020204" pitchFamily="34" charset="0"/>
              </a:rPr>
              <a:t>          ‘You’ to one person	   </a:t>
            </a:r>
            <a:r>
              <a:rPr lang="fr-FR"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‘You’ to more than one person</a:t>
            </a:r>
            <a:endParaRPr lang="en-GB" sz="1600" dirty="0">
              <a:solidFill>
                <a:srgbClr val="000000"/>
              </a:solidFill>
              <a:latin typeface="Century Gothic" panose="020B0502020202020204" pitchFamily="34" charset="0"/>
            </a:endParaRPr>
          </a:p>
        </p:txBody>
      </p:sp>
      <p:sp>
        <p:nvSpPr>
          <p:cNvPr id="27" name="Rectangle 26"/>
          <p:cNvSpPr/>
          <p:nvPr/>
        </p:nvSpPr>
        <p:spPr>
          <a:xfrm>
            <a:off x="1807201" y="2537490"/>
            <a:ext cx="6858000" cy="338554"/>
          </a:xfrm>
          <a:prstGeom prst="rect">
            <a:avLst/>
          </a:prstGeom>
        </p:spPr>
        <p:txBody>
          <a:bodyPr wrap="square">
            <a:spAutoFit/>
          </a:bodyPr>
          <a:lstStyle/>
          <a:p>
            <a:r>
              <a:rPr lang="fr-FR" sz="1600" dirty="0">
                <a:solidFill>
                  <a:srgbClr val="000000"/>
                </a:solidFill>
                <a:latin typeface="Century Gothic" panose="020B0502020202020204" pitchFamily="34" charset="0"/>
              </a:rPr>
              <a:t>tu joues        →	vous jou</a:t>
            </a:r>
            <a:r>
              <a:rPr lang="fr-FR" sz="1600" b="1" dirty="0">
                <a:solidFill>
                  <a:srgbClr val="000000"/>
                </a:solidFill>
                <a:latin typeface="Century Gothic" panose="020B0502020202020204" pitchFamily="34" charset="0"/>
              </a:rPr>
              <a:t>ez</a:t>
            </a:r>
            <a:endParaRPr lang="en-GB" sz="1600" dirty="0">
              <a:solidFill>
                <a:srgbClr val="000000"/>
              </a:solidFill>
              <a:latin typeface="Century Gothic" panose="020B0502020202020204" pitchFamily="34" charset="0"/>
            </a:endParaRPr>
          </a:p>
        </p:txBody>
      </p:sp>
      <p:sp>
        <p:nvSpPr>
          <p:cNvPr id="31" name="Rectangle 30"/>
          <p:cNvSpPr/>
          <p:nvPr/>
        </p:nvSpPr>
        <p:spPr>
          <a:xfrm>
            <a:off x="104151" y="1387989"/>
            <a:ext cx="6593200" cy="584775"/>
          </a:xfrm>
          <a:prstGeom prst="rect">
            <a:avLst/>
          </a:prstGeom>
        </p:spPr>
        <p:txBody>
          <a:bodyPr wrap="square">
            <a:spAutoFit/>
          </a:bodyPr>
          <a:lstStyle/>
          <a:p>
            <a:r>
              <a:rPr lang="en-GB" sz="1600" dirty="0">
                <a:solidFill>
                  <a:srgbClr val="000000"/>
                </a:solidFill>
                <a:latin typeface="Century Gothic" panose="020B0502020202020204" pitchFamily="34" charset="0"/>
              </a:rPr>
              <a:t>To say </a:t>
            </a:r>
            <a:r>
              <a:rPr lang="en-GB" sz="1600" b="1" dirty="0">
                <a:solidFill>
                  <a:srgbClr val="000000"/>
                </a:solidFill>
                <a:latin typeface="Century Gothic" panose="020B0502020202020204" pitchFamily="34" charset="0"/>
              </a:rPr>
              <a:t>‘you (plural)’ + regular -ER verb</a:t>
            </a:r>
            <a:r>
              <a:rPr lang="en-GB" sz="1600" dirty="0">
                <a:solidFill>
                  <a:srgbClr val="000000"/>
                </a:solidFill>
                <a:latin typeface="Century Gothic" panose="020B0502020202020204" pitchFamily="34" charset="0"/>
              </a:rPr>
              <a:t> in French, the verb is the short form and ends in </a:t>
            </a:r>
            <a:r>
              <a:rPr lang="en-GB" sz="1600" b="1" dirty="0">
                <a:solidFill>
                  <a:srgbClr val="000000"/>
                </a:solidFill>
                <a:latin typeface="Century Gothic" panose="020B0502020202020204" pitchFamily="34" charset="0"/>
              </a:rPr>
              <a:t>-</a:t>
            </a:r>
            <a:r>
              <a:rPr lang="en-GB" sz="1600" b="1" dirty="0" err="1">
                <a:solidFill>
                  <a:srgbClr val="000000"/>
                </a:solidFill>
                <a:latin typeface="Century Gothic" panose="020B0502020202020204" pitchFamily="34" charset="0"/>
              </a:rPr>
              <a:t>ez</a:t>
            </a:r>
            <a:r>
              <a:rPr lang="en-GB" sz="1600" dirty="0" err="1">
                <a:solidFill>
                  <a:srgbClr val="000000"/>
                </a:solidFill>
                <a:latin typeface="Century Gothic" panose="020B0502020202020204" pitchFamily="34" charset="0"/>
              </a:rPr>
              <a:t>.</a:t>
            </a:r>
            <a:endParaRPr lang="en-GB" sz="1600" dirty="0">
              <a:solidFill>
                <a:srgbClr val="000000"/>
              </a:solidFill>
              <a:latin typeface="Century Gothic" panose="020B0502020202020204" pitchFamily="34" charset="0"/>
            </a:endParaRPr>
          </a:p>
        </p:txBody>
      </p:sp>
      <p:sp>
        <p:nvSpPr>
          <p:cNvPr id="37" name="Rectangle 36"/>
          <p:cNvSpPr/>
          <p:nvPr/>
        </p:nvSpPr>
        <p:spPr>
          <a:xfrm>
            <a:off x="1733924" y="2983505"/>
            <a:ext cx="8510952" cy="338554"/>
          </a:xfrm>
          <a:prstGeom prst="rect">
            <a:avLst/>
          </a:prstGeom>
        </p:spPr>
        <p:txBody>
          <a:bodyPr wrap="square">
            <a:spAutoFit/>
          </a:bodyPr>
          <a:lstStyle/>
          <a:p>
            <a:r>
              <a:rPr lang="fr-FR" sz="1600" dirty="0">
                <a:solidFill>
                  <a:srgbClr val="000000"/>
                </a:solidFill>
                <a:latin typeface="Century Gothic" panose="020B0502020202020204" pitchFamily="34" charset="0"/>
              </a:rPr>
              <a:t> tu manges   →	vous mang</a:t>
            </a:r>
            <a:r>
              <a:rPr lang="fr-FR" sz="1600" b="1" dirty="0">
                <a:solidFill>
                  <a:srgbClr val="000000"/>
                </a:solidFill>
                <a:latin typeface="Century Gothic" panose="020B0502020202020204" pitchFamily="34" charset="0"/>
              </a:rPr>
              <a:t>ez</a:t>
            </a:r>
            <a:endParaRPr lang="en-GB" sz="1600" dirty="0">
              <a:solidFill>
                <a:srgbClr val="000000"/>
              </a:solidFill>
              <a:latin typeface="Century Gothic" panose="020B0502020202020204" pitchFamily="34" charset="0"/>
            </a:endParaRPr>
          </a:p>
        </p:txBody>
      </p:sp>
      <p:sp>
        <p:nvSpPr>
          <p:cNvPr id="38" name="TextBox 37"/>
          <p:cNvSpPr txBox="1"/>
          <p:nvPr/>
        </p:nvSpPr>
        <p:spPr>
          <a:xfrm>
            <a:off x="465661" y="2530512"/>
            <a:ext cx="1749672" cy="338554"/>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jouer</a:t>
            </a:r>
          </a:p>
        </p:txBody>
      </p:sp>
      <p:sp>
        <p:nvSpPr>
          <p:cNvPr id="40" name="TextBox 39"/>
          <p:cNvSpPr txBox="1"/>
          <p:nvPr/>
        </p:nvSpPr>
        <p:spPr>
          <a:xfrm>
            <a:off x="438932" y="2967794"/>
            <a:ext cx="1749672" cy="338554"/>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manger</a:t>
            </a:r>
          </a:p>
        </p:txBody>
      </p:sp>
      <p:graphicFrame>
        <p:nvGraphicFramePr>
          <p:cNvPr id="7" name="Table 6"/>
          <p:cNvGraphicFramePr>
            <a:graphicFrameLocks noGrp="1"/>
          </p:cNvGraphicFramePr>
          <p:nvPr>
            <p:extLst>
              <p:ext uri="{D42A27DB-BD31-4B8C-83A1-F6EECF244321}">
                <p14:modId xmlns:p14="http://schemas.microsoft.com/office/powerpoint/2010/main" val="3618178815"/>
              </p:ext>
            </p:extLst>
          </p:nvPr>
        </p:nvGraphicFramePr>
        <p:xfrm>
          <a:off x="720047" y="4441329"/>
          <a:ext cx="3772285" cy="4079240"/>
        </p:xfrm>
        <a:graphic>
          <a:graphicData uri="http://schemas.openxmlformats.org/drawingml/2006/table">
            <a:tbl>
              <a:tblPr firstRow="1" bandRow="1">
                <a:tableStyleId>{5940675A-B579-460E-94D1-54222C63F5DA}</a:tableStyleId>
              </a:tblPr>
              <a:tblGrid>
                <a:gridCol w="1627583">
                  <a:extLst>
                    <a:ext uri="{9D8B030D-6E8A-4147-A177-3AD203B41FA5}">
                      <a16:colId xmlns:a16="http://schemas.microsoft.com/office/drawing/2014/main" val="20000"/>
                    </a:ext>
                  </a:extLst>
                </a:gridCol>
                <a:gridCol w="2144702">
                  <a:extLst>
                    <a:ext uri="{9D8B030D-6E8A-4147-A177-3AD203B41FA5}">
                      <a16:colId xmlns:a16="http://schemas.microsoft.com/office/drawing/2014/main" val="20001"/>
                    </a:ext>
                  </a:extLst>
                </a:gridCol>
              </a:tblGrid>
              <a:tr h="370840">
                <a:tc>
                  <a:txBody>
                    <a:bodyPr/>
                    <a:lstStyle/>
                    <a:p>
                      <a:r>
                        <a:rPr lang="en-GB" sz="1600" dirty="0" err="1">
                          <a:latin typeface="Century Gothic" panose="020B0502020202020204" pitchFamily="34" charset="0"/>
                        </a:rPr>
                        <a:t>fermer</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to close, closing</a:t>
                      </a:r>
                    </a:p>
                  </a:txBody>
                  <a:tcPr/>
                </a:tc>
                <a:extLst>
                  <a:ext uri="{0D108BD9-81ED-4DB2-BD59-A6C34878D82A}">
                    <a16:rowId xmlns:a16="http://schemas.microsoft.com/office/drawing/2014/main" val="10000"/>
                  </a:ext>
                </a:extLst>
              </a:tr>
              <a:tr h="370840">
                <a:tc>
                  <a:txBody>
                    <a:bodyPr/>
                    <a:lstStyle/>
                    <a:p>
                      <a:r>
                        <a:rPr lang="en-GB" sz="1600" dirty="0" err="1">
                          <a:latin typeface="Century Gothic" panose="020B0502020202020204" pitchFamily="34" charset="0"/>
                        </a:rPr>
                        <a:t>regarder</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to watch, to look at</a:t>
                      </a:r>
                    </a:p>
                  </a:txBody>
                  <a:tcPr/>
                </a:tc>
                <a:extLst>
                  <a:ext uri="{0D108BD9-81ED-4DB2-BD59-A6C34878D82A}">
                    <a16:rowId xmlns:a16="http://schemas.microsoft.com/office/drawing/2014/main" val="10001"/>
                  </a:ext>
                </a:extLst>
              </a:tr>
              <a:tr h="370840">
                <a:tc>
                  <a:txBody>
                    <a:bodyPr/>
                    <a:lstStyle/>
                    <a:p>
                      <a:r>
                        <a:rPr lang="en-GB" sz="1600" dirty="0" err="1">
                          <a:latin typeface="Century Gothic" panose="020B0502020202020204" pitchFamily="34" charset="0"/>
                        </a:rPr>
                        <a:t>vous</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you (plural)</a:t>
                      </a:r>
                    </a:p>
                  </a:txBody>
                  <a:tcPr/>
                </a:tc>
                <a:extLst>
                  <a:ext uri="{0D108BD9-81ED-4DB2-BD59-A6C34878D82A}">
                    <a16:rowId xmlns:a16="http://schemas.microsoft.com/office/drawing/2014/main" val="10002"/>
                  </a:ext>
                </a:extLst>
              </a:tr>
              <a:tr h="370840">
                <a:tc>
                  <a:txBody>
                    <a:bodyPr/>
                    <a:lstStyle/>
                    <a:p>
                      <a:r>
                        <a:rPr lang="en-GB" sz="1600" dirty="0">
                          <a:latin typeface="Century Gothic" panose="020B0502020202020204" pitchFamily="34" charset="0"/>
                        </a:rPr>
                        <a:t>la chemise</a:t>
                      </a:r>
                    </a:p>
                  </a:txBody>
                  <a:tcPr/>
                </a:tc>
                <a:tc>
                  <a:txBody>
                    <a:bodyPr/>
                    <a:lstStyle/>
                    <a:p>
                      <a:r>
                        <a:rPr lang="en-GB" sz="1600" dirty="0">
                          <a:latin typeface="Century Gothic" panose="020B0502020202020204" pitchFamily="34" charset="0"/>
                        </a:rPr>
                        <a:t>shirt</a:t>
                      </a:r>
                    </a:p>
                  </a:txBody>
                  <a:tcPr/>
                </a:tc>
                <a:extLst>
                  <a:ext uri="{0D108BD9-81ED-4DB2-BD59-A6C34878D82A}">
                    <a16:rowId xmlns:a16="http://schemas.microsoft.com/office/drawing/2014/main" val="10003"/>
                  </a:ext>
                </a:extLst>
              </a:tr>
              <a:tr h="370840">
                <a:tc>
                  <a:txBody>
                    <a:bodyPr/>
                    <a:lstStyle/>
                    <a:p>
                      <a:r>
                        <a:rPr lang="en-GB" sz="1600" dirty="0">
                          <a:latin typeface="Century Gothic" panose="020B0502020202020204" pitchFamily="34" charset="0"/>
                        </a:rPr>
                        <a:t>la </a:t>
                      </a:r>
                      <a:r>
                        <a:rPr lang="en-GB" sz="1600" dirty="0" err="1">
                          <a:latin typeface="Century Gothic" panose="020B0502020202020204" pitchFamily="34" charset="0"/>
                        </a:rPr>
                        <a:t>classe</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class</a:t>
                      </a:r>
                    </a:p>
                  </a:txBody>
                  <a:tcPr/>
                </a:tc>
                <a:extLst>
                  <a:ext uri="{0D108BD9-81ED-4DB2-BD59-A6C34878D82A}">
                    <a16:rowId xmlns:a16="http://schemas.microsoft.com/office/drawing/2014/main" val="100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la </a:t>
                      </a:r>
                      <a:r>
                        <a:rPr lang="en-GB" sz="1600" u="none" strike="noStrike" baseline="0" dirty="0" err="1">
                          <a:solidFill>
                            <a:schemeClr val="tx1"/>
                          </a:solidFill>
                          <a:effectLst/>
                          <a:latin typeface="Century Gothic" panose="020B0502020202020204" pitchFamily="34" charset="0"/>
                        </a:rPr>
                        <a:t>f</a:t>
                      </a:r>
                      <a:r>
                        <a:rPr lang="en-GB" sz="1600" u="none" strike="noStrike" dirty="0" err="1">
                          <a:solidFill>
                            <a:schemeClr val="tx1"/>
                          </a:solidFill>
                          <a:effectLst/>
                          <a:latin typeface="Century Gothic" panose="020B0502020202020204" pitchFamily="34" charset="0"/>
                        </a:rPr>
                        <a:t>enêtre</a:t>
                      </a:r>
                      <a:endParaRPr lang="en-GB" sz="1600" b="0" i="0" u="none" strike="noStrike" dirty="0">
                        <a:solidFill>
                          <a:schemeClr val="tx1"/>
                        </a:solidFill>
                        <a:effectLst/>
                        <a:latin typeface="Century Gothic" panose="020B0502020202020204" pitchFamily="34" charset="0"/>
                      </a:endParaRPr>
                    </a:p>
                  </a:txBody>
                  <a:tcPr/>
                </a:tc>
                <a:tc>
                  <a:txBody>
                    <a:bodyPr/>
                    <a:lstStyle/>
                    <a:p>
                      <a:r>
                        <a:rPr lang="en-GB" sz="1600" dirty="0">
                          <a:latin typeface="Century Gothic" panose="020B0502020202020204" pitchFamily="34" charset="0"/>
                        </a:rPr>
                        <a:t>window</a:t>
                      </a:r>
                    </a:p>
                  </a:txBody>
                  <a:tcPr/>
                </a:tc>
                <a:extLst>
                  <a:ext uri="{0D108BD9-81ED-4DB2-BD59-A6C34878D82A}">
                    <a16:rowId xmlns:a16="http://schemas.microsoft.com/office/drawing/2014/main" val="10005"/>
                  </a:ext>
                </a:extLst>
              </a:tr>
              <a:tr h="370840">
                <a:tc>
                  <a:txBody>
                    <a:bodyPr/>
                    <a:lstStyle/>
                    <a:p>
                      <a:r>
                        <a:rPr lang="en-GB" sz="1600" dirty="0">
                          <a:latin typeface="Century Gothic" panose="020B0502020202020204" pitchFamily="34" charset="0"/>
                        </a:rPr>
                        <a:t>la </a:t>
                      </a:r>
                      <a:r>
                        <a:rPr lang="en-GB" sz="1600" dirty="0" err="1">
                          <a:latin typeface="Century Gothic" panose="020B0502020202020204" pitchFamily="34" charset="0"/>
                        </a:rPr>
                        <a:t>porte</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door</a:t>
                      </a:r>
                    </a:p>
                  </a:txBody>
                  <a:tcPr/>
                </a:tc>
                <a:extLst>
                  <a:ext uri="{0D108BD9-81ED-4DB2-BD59-A6C34878D82A}">
                    <a16:rowId xmlns:a16="http://schemas.microsoft.com/office/drawing/2014/main" val="10006"/>
                  </a:ext>
                </a:extLst>
              </a:tr>
              <a:tr h="370840">
                <a:tc>
                  <a:txBody>
                    <a:bodyPr/>
                    <a:lstStyle/>
                    <a:p>
                      <a:r>
                        <a:rPr lang="en-GB" sz="1600" dirty="0">
                          <a:latin typeface="Century Gothic" panose="020B0502020202020204" pitchFamily="34" charset="0"/>
                        </a:rPr>
                        <a:t>la </a:t>
                      </a:r>
                      <a:r>
                        <a:rPr lang="en-GB" sz="1600" dirty="0" err="1">
                          <a:latin typeface="Century Gothic" panose="020B0502020202020204" pitchFamily="34" charset="0"/>
                        </a:rPr>
                        <a:t>salle</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room</a:t>
                      </a:r>
                    </a:p>
                  </a:txBody>
                  <a:tcPr/>
                </a:tc>
                <a:extLst>
                  <a:ext uri="{0D108BD9-81ED-4DB2-BD59-A6C34878D82A}">
                    <a16:rowId xmlns:a16="http://schemas.microsoft.com/office/drawing/2014/main" val="10007"/>
                  </a:ext>
                </a:extLst>
              </a:tr>
              <a:tr h="370840">
                <a:tc>
                  <a:txBody>
                    <a:bodyPr/>
                    <a:lstStyle/>
                    <a:p>
                      <a:r>
                        <a:rPr lang="en-GB" sz="1600" dirty="0">
                          <a:latin typeface="Century Gothic" panose="020B0502020202020204" pitchFamily="34" charset="0"/>
                        </a:rPr>
                        <a:t>le silence</a:t>
                      </a:r>
                    </a:p>
                  </a:txBody>
                  <a:tcPr/>
                </a:tc>
                <a:tc>
                  <a:txBody>
                    <a:bodyPr/>
                    <a:lstStyle/>
                    <a:p>
                      <a:r>
                        <a:rPr lang="en-GB" sz="1600" dirty="0">
                          <a:latin typeface="Century Gothic" panose="020B0502020202020204" pitchFamily="34" charset="0"/>
                        </a:rPr>
                        <a:t>silence</a:t>
                      </a:r>
                    </a:p>
                  </a:txBody>
                  <a:tcPr/>
                </a:tc>
                <a:extLst>
                  <a:ext uri="{0D108BD9-81ED-4DB2-BD59-A6C34878D82A}">
                    <a16:rowId xmlns:a16="http://schemas.microsoft.com/office/drawing/2014/main" val="10008"/>
                  </a:ext>
                </a:extLst>
              </a:tr>
              <a:tr h="370840">
                <a:tc>
                  <a:txBody>
                    <a:bodyPr/>
                    <a:lstStyle/>
                    <a:p>
                      <a:r>
                        <a:rPr lang="en-GB" sz="1600" dirty="0">
                          <a:latin typeface="Century Gothic" panose="020B0502020202020204" pitchFamily="34" charset="0"/>
                        </a:rPr>
                        <a:t>le tableau</a:t>
                      </a:r>
                    </a:p>
                  </a:txBody>
                  <a:tcPr/>
                </a:tc>
                <a:tc>
                  <a:txBody>
                    <a:bodyPr/>
                    <a:lstStyle/>
                    <a:p>
                      <a:r>
                        <a:rPr lang="en-GB" sz="1600" dirty="0">
                          <a:latin typeface="Century Gothic" panose="020B0502020202020204" pitchFamily="34" charset="0"/>
                        </a:rPr>
                        <a:t>board</a:t>
                      </a:r>
                    </a:p>
                  </a:txBody>
                  <a:tcPr/>
                </a:tc>
                <a:extLst>
                  <a:ext uri="{0D108BD9-81ED-4DB2-BD59-A6C34878D82A}">
                    <a16:rowId xmlns:a16="http://schemas.microsoft.com/office/drawing/2014/main" val="10009"/>
                  </a:ext>
                </a:extLst>
              </a:tr>
              <a:tr h="370840">
                <a:tc>
                  <a:txBody>
                    <a:bodyPr/>
                    <a:lstStyle/>
                    <a:p>
                      <a:r>
                        <a:rPr lang="en-GB" sz="1600" dirty="0" err="1">
                          <a:latin typeface="Century Gothic" panose="020B0502020202020204" pitchFamily="34" charset="0"/>
                        </a:rPr>
                        <a:t>bien</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good,</a:t>
                      </a:r>
                      <a:r>
                        <a:rPr lang="en-GB" sz="1600" baseline="0" dirty="0">
                          <a:latin typeface="Century Gothic" panose="020B0502020202020204" pitchFamily="34" charset="0"/>
                        </a:rPr>
                        <a:t> well</a:t>
                      </a:r>
                      <a:endParaRPr lang="en-GB" sz="1600" dirty="0">
                        <a:latin typeface="Century Gothic" panose="020B0502020202020204" pitchFamily="34" charset="0"/>
                      </a:endParaRPr>
                    </a:p>
                  </a:txBody>
                  <a:tcPr/>
                </a:tc>
                <a:extLst>
                  <a:ext uri="{0D108BD9-81ED-4DB2-BD59-A6C34878D82A}">
                    <a16:rowId xmlns:a16="http://schemas.microsoft.com/office/drawing/2014/main" val="10010"/>
                  </a:ext>
                </a:extLst>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704" y="4021436"/>
            <a:ext cx="1101127" cy="1101127"/>
          </a:xfrm>
          <a:prstGeom prst="rect">
            <a:avLst/>
          </a:prstGeom>
        </p:spPr>
      </p:pic>
      <p:sp>
        <p:nvSpPr>
          <p:cNvPr id="23"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26</a:t>
            </a:r>
          </a:p>
        </p:txBody>
      </p:sp>
      <p:pic>
        <p:nvPicPr>
          <p:cNvPr id="10" name="Picture 9" descr="A close up of a sign&#10;&#10;Description automatically generated">
            <a:extLst>
              <a:ext uri="{FF2B5EF4-FFF2-40B4-BE49-F238E27FC236}">
                <a16:creationId xmlns:a16="http://schemas.microsoft.com/office/drawing/2014/main" id="{3B69464C-9779-4580-BAF7-FA0434573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4999" y="6360292"/>
            <a:ext cx="2426102" cy="2426102"/>
          </a:xfrm>
          <a:prstGeom prst="rect">
            <a:avLst/>
          </a:prstGeom>
        </p:spPr>
      </p:pic>
      <p:sp>
        <p:nvSpPr>
          <p:cNvPr id="34" name="Rounded Rectangle 33"/>
          <p:cNvSpPr/>
          <p:nvPr/>
        </p:nvSpPr>
        <p:spPr>
          <a:xfrm>
            <a:off x="5235239" y="5102252"/>
            <a:ext cx="1177327" cy="1005663"/>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1.2.4 &amp; 1.1.6</a:t>
            </a:r>
          </a:p>
        </p:txBody>
      </p:sp>
    </p:spTree>
    <p:extLst>
      <p:ext uri="{BB962C8B-B14F-4D97-AF65-F5344CB8AC3E}">
        <p14:creationId xmlns:p14="http://schemas.microsoft.com/office/powerpoint/2010/main" val="1943413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T2.1 </a:t>
            </a:r>
            <a:r>
              <a:rPr lang="en-GB" sz="2000" b="1" kern="1200" dirty="0" err="1">
                <a:solidFill>
                  <a:srgbClr val="FFFFFF"/>
                </a:solidFill>
                <a:latin typeface="Century Gothic" panose="020B0502020202020204" pitchFamily="34" charset="0"/>
                <a:ea typeface="+mn-ea"/>
                <a:cs typeface="+mn-cs"/>
              </a:rPr>
              <a:t>Semaine</a:t>
            </a:r>
            <a:r>
              <a:rPr lang="en-GB" sz="2000" b="1" kern="1200" dirty="0">
                <a:solidFill>
                  <a:srgbClr val="FFFFFF"/>
                </a:solidFill>
                <a:latin typeface="Century Gothic" panose="020B0502020202020204" pitchFamily="34" charset="0"/>
                <a:ea typeface="+mn-ea"/>
                <a:cs typeface="+mn-cs"/>
              </a:rPr>
              <a:t> 1</a:t>
            </a:r>
            <a:endParaRPr lang="en-US" dirty="0"/>
          </a:p>
        </p:txBody>
      </p:sp>
      <p:sp>
        <p:nvSpPr>
          <p:cNvPr id="56" name="Rounded Rectangle 5">
            <a:extLst>
              <a:ext uri="{FF2B5EF4-FFF2-40B4-BE49-F238E27FC236}">
                <a16:creationId xmlns:a16="http://schemas.microsoft.com/office/drawing/2014/main" id="{7D9BEA76-B67A-4060-BD07-B1F72242C6A0}"/>
              </a:ext>
            </a:extLst>
          </p:cNvPr>
          <p:cNvSpPr/>
          <p:nvPr/>
        </p:nvSpPr>
        <p:spPr>
          <a:xfrm>
            <a:off x="5013176" y="7781556"/>
            <a:ext cx="1464746" cy="777084"/>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solidFill>
                  <a:schemeClr val="tx1"/>
                </a:solidFill>
                <a:latin typeface="Century Gothic" panose="020B0502020202020204" pitchFamily="34" charset="0"/>
              </a:rPr>
              <a:t>Revisit</a:t>
            </a:r>
            <a:r>
              <a:rPr lang="fr-FR" sz="1400" b="1" dirty="0">
                <a:solidFill>
                  <a:schemeClr val="tx1"/>
                </a:solidFill>
                <a:latin typeface="Century Gothic" panose="020B0502020202020204" pitchFamily="34" charset="0"/>
              </a:rPr>
              <a:t> </a:t>
            </a:r>
            <a:r>
              <a:rPr lang="fr-FR" sz="1400" b="1" dirty="0" err="1">
                <a:solidFill>
                  <a:schemeClr val="tx1"/>
                </a:solidFill>
                <a:latin typeface="Century Gothic" panose="020B0502020202020204" pitchFamily="34" charset="0"/>
              </a:rPr>
              <a:t>vocab</a:t>
            </a:r>
            <a:r>
              <a:rPr lang="fr-FR" sz="1400" b="1" dirty="0">
                <a:solidFill>
                  <a:schemeClr val="tx1"/>
                </a:solidFill>
                <a:latin typeface="Century Gothic" panose="020B0502020202020204" pitchFamily="34" charset="0"/>
              </a:rPr>
              <a:t> 1.2.5 &amp; 1.1.7</a:t>
            </a:r>
          </a:p>
        </p:txBody>
      </p:sp>
      <p:sp>
        <p:nvSpPr>
          <p:cNvPr id="58" name="Rectangle 57">
            <a:extLst>
              <a:ext uri="{FF2B5EF4-FFF2-40B4-BE49-F238E27FC236}">
                <a16:creationId xmlns:a16="http://schemas.microsoft.com/office/drawing/2014/main" id="{AC5ED25F-DE20-4FCC-A123-269CD3DDC7E4}"/>
              </a:ext>
            </a:extLst>
          </p:cNvPr>
          <p:cNvSpPr/>
          <p:nvPr/>
        </p:nvSpPr>
        <p:spPr>
          <a:xfrm>
            <a:off x="5013176" y="14516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solidFill>
                  <a:srgbClr val="000000"/>
                </a:solidFill>
                <a:latin typeface="Century Gothic" panose="020B0502020202020204" pitchFamily="34" charset="0"/>
              </a:rPr>
              <a:t>Grammaire</a:t>
            </a:r>
          </a:p>
        </p:txBody>
      </p:sp>
      <p:sp>
        <p:nvSpPr>
          <p:cNvPr id="59" name="Rectangle 58">
            <a:extLst>
              <a:ext uri="{FF2B5EF4-FFF2-40B4-BE49-F238E27FC236}">
                <a16:creationId xmlns:a16="http://schemas.microsoft.com/office/drawing/2014/main" id="{CD1C3112-0515-44A5-92E0-A7D8F509B8EE}"/>
              </a:ext>
            </a:extLst>
          </p:cNvPr>
          <p:cNvSpPr/>
          <p:nvPr/>
        </p:nvSpPr>
        <p:spPr>
          <a:xfrm>
            <a:off x="135883" y="622936"/>
            <a:ext cx="3573414" cy="369332"/>
          </a:xfrm>
          <a:prstGeom prst="rect">
            <a:avLst/>
          </a:prstGeom>
        </p:spPr>
        <p:txBody>
          <a:bodyPr wrap="none">
            <a:spAutoFit/>
          </a:bodyPr>
          <a:lstStyle/>
          <a:p>
            <a:pPr lvl="0"/>
            <a:r>
              <a:rPr lang="fr-FR" b="1" dirty="0">
                <a:solidFill>
                  <a:srgbClr val="000000"/>
                </a:solidFill>
                <a:latin typeface="Century Gothic" panose="020B0502020202020204" pitchFamily="34" charset="0"/>
              </a:rPr>
              <a:t>il y a – ‘</a:t>
            </a:r>
            <a:r>
              <a:rPr lang="fr-FR" b="1" dirty="0" err="1">
                <a:solidFill>
                  <a:srgbClr val="000000"/>
                </a:solidFill>
                <a:latin typeface="Century Gothic" panose="020B0502020202020204" pitchFamily="34" charset="0"/>
              </a:rPr>
              <a:t>there</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is</a:t>
            </a:r>
            <a:r>
              <a:rPr lang="fr-FR" b="1" dirty="0">
                <a:solidFill>
                  <a:srgbClr val="000000"/>
                </a:solidFill>
                <a:latin typeface="Century Gothic" panose="020B0502020202020204" pitchFamily="34" charset="0"/>
              </a:rPr>
              <a:t>’ and ‘</a:t>
            </a:r>
            <a:r>
              <a:rPr lang="fr-FR" b="1" dirty="0" err="1">
                <a:solidFill>
                  <a:srgbClr val="000000"/>
                </a:solidFill>
                <a:latin typeface="Century Gothic" panose="020B0502020202020204" pitchFamily="34" charset="0"/>
              </a:rPr>
              <a:t>there</a:t>
            </a:r>
            <a:r>
              <a:rPr lang="fr-FR" b="1" dirty="0">
                <a:solidFill>
                  <a:srgbClr val="000000"/>
                </a:solidFill>
                <a:latin typeface="Century Gothic" panose="020B0502020202020204" pitchFamily="34" charset="0"/>
              </a:rPr>
              <a:t> are’</a:t>
            </a:r>
          </a:p>
        </p:txBody>
      </p:sp>
      <p:sp>
        <p:nvSpPr>
          <p:cNvPr id="60" name="TextBox 59">
            <a:extLst>
              <a:ext uri="{FF2B5EF4-FFF2-40B4-BE49-F238E27FC236}">
                <a16:creationId xmlns:a16="http://schemas.microsoft.com/office/drawing/2014/main" id="{B131B378-EABB-468B-96DB-975EA61C9E54}"/>
              </a:ext>
            </a:extLst>
          </p:cNvPr>
          <p:cNvSpPr txBox="1"/>
          <p:nvPr/>
        </p:nvSpPr>
        <p:spPr>
          <a:xfrm>
            <a:off x="296240" y="1475656"/>
            <a:ext cx="2507658" cy="359457"/>
          </a:xfrm>
          <a:prstGeom prst="rect">
            <a:avLst/>
          </a:prstGeom>
          <a:noFill/>
        </p:spPr>
        <p:txBody>
          <a:bodyPr wrap="square" rtlCol="0">
            <a:spAutoFit/>
          </a:bodyPr>
          <a:lstStyle/>
          <a:p>
            <a:pPr fontAlgn="auto">
              <a:lnSpc>
                <a:spcPct val="120000"/>
              </a:lnSpc>
              <a:spcBef>
                <a:spcPts val="0"/>
              </a:spcBef>
              <a:spcAft>
                <a:spcPts val="0"/>
              </a:spcAft>
            </a:pPr>
            <a:r>
              <a:rPr lang="fr-FR" sz="1600" b="1" dirty="0">
                <a:latin typeface="Century Gothic" panose="020B0502020202020204" pitchFamily="34" charset="0"/>
              </a:rPr>
              <a:t>Il y a </a:t>
            </a:r>
            <a:r>
              <a:rPr lang="fr-FR" sz="1600" dirty="0">
                <a:latin typeface="Century Gothic" panose="020B0502020202020204" pitchFamily="34" charset="0"/>
              </a:rPr>
              <a:t>un livre.</a:t>
            </a:r>
          </a:p>
        </p:txBody>
      </p:sp>
      <p:sp>
        <p:nvSpPr>
          <p:cNvPr id="61" name="TextBox 60">
            <a:extLst>
              <a:ext uri="{FF2B5EF4-FFF2-40B4-BE49-F238E27FC236}">
                <a16:creationId xmlns:a16="http://schemas.microsoft.com/office/drawing/2014/main" id="{E4484499-1849-4375-9986-5EE07DA49009}"/>
              </a:ext>
            </a:extLst>
          </p:cNvPr>
          <p:cNvSpPr txBox="1"/>
          <p:nvPr/>
        </p:nvSpPr>
        <p:spPr>
          <a:xfrm>
            <a:off x="2035438" y="1491438"/>
            <a:ext cx="3193762" cy="360483"/>
          </a:xfrm>
          <a:prstGeom prst="rect">
            <a:avLst/>
          </a:prstGeom>
          <a:noFill/>
        </p:spPr>
        <p:txBody>
          <a:bodyPr wrap="square" rtlCol="0">
            <a:spAutoFit/>
          </a:bodyPr>
          <a:lstStyle/>
          <a:p>
            <a:pPr fontAlgn="auto">
              <a:lnSpc>
                <a:spcPct val="120000"/>
              </a:lnSpc>
              <a:spcBef>
                <a:spcPts val="600"/>
              </a:spcBef>
              <a:spcAft>
                <a:spcPts val="0"/>
              </a:spcAft>
            </a:pPr>
            <a:r>
              <a:rPr lang="fr-FR" sz="1600" kern="0" dirty="0">
                <a:latin typeface="Century Gothic" panose="020B0502020202020204" pitchFamily="34" charset="0"/>
                <a:cs typeface="Arial"/>
                <a:sym typeface="Wingdings" panose="05000000000000000000" pitchFamily="2" charset="2"/>
              </a:rPr>
              <a:t></a:t>
            </a:r>
            <a:r>
              <a:rPr lang="fr-FR" sz="1600" dirty="0">
                <a:latin typeface="Century Gothic" panose="020B0502020202020204" pitchFamily="34" charset="0"/>
              </a:rPr>
              <a:t> </a:t>
            </a:r>
            <a:r>
              <a:rPr lang="fr-FR" sz="1600" i="1" dirty="0">
                <a:latin typeface="Century Gothic" panose="020B0502020202020204" pitchFamily="34" charset="0"/>
              </a:rPr>
              <a:t>There </a:t>
            </a:r>
            <a:r>
              <a:rPr lang="fr-FR" sz="1600" i="1" dirty="0" err="1">
                <a:latin typeface="Century Gothic" panose="020B0502020202020204" pitchFamily="34" charset="0"/>
              </a:rPr>
              <a:t>is</a:t>
            </a:r>
            <a:r>
              <a:rPr lang="fr-FR" sz="1600" i="1" dirty="0">
                <a:latin typeface="Century Gothic" panose="020B0502020202020204" pitchFamily="34" charset="0"/>
              </a:rPr>
              <a:t> a book.</a:t>
            </a:r>
          </a:p>
        </p:txBody>
      </p:sp>
      <p:sp>
        <p:nvSpPr>
          <p:cNvPr id="62" name="TextBox 61">
            <a:extLst>
              <a:ext uri="{FF2B5EF4-FFF2-40B4-BE49-F238E27FC236}">
                <a16:creationId xmlns:a16="http://schemas.microsoft.com/office/drawing/2014/main" id="{DF818F10-1355-4461-ABAD-D17BB049552B}"/>
              </a:ext>
            </a:extLst>
          </p:cNvPr>
          <p:cNvSpPr txBox="1"/>
          <p:nvPr/>
        </p:nvSpPr>
        <p:spPr>
          <a:xfrm>
            <a:off x="135883" y="3707264"/>
            <a:ext cx="6743508" cy="584775"/>
          </a:xfrm>
          <a:prstGeom prst="rect">
            <a:avLst/>
          </a:prstGeom>
          <a:noFill/>
          <a:ln>
            <a:solidFill>
              <a:schemeClr val="bg1"/>
            </a:solidFill>
          </a:ln>
        </p:spPr>
        <p:txBody>
          <a:bodyPr wrap="square" rtlCol="0">
            <a:spAutoFit/>
          </a:bodyPr>
          <a:lstStyle/>
          <a:p>
            <a:r>
              <a:rPr lang="fr-FR" sz="1600" u="sng" dirty="0">
                <a:latin typeface="Century Gothic" panose="020B0502020202020204" pitchFamily="34" charset="0"/>
              </a:rPr>
              <a:t>des</a:t>
            </a:r>
            <a:r>
              <a:rPr lang="fr-FR" sz="1600" dirty="0">
                <a:latin typeface="Century Gothic" panose="020B0502020202020204" pitchFamily="34" charset="0"/>
              </a:rPr>
              <a:t> </a:t>
            </a:r>
            <a:r>
              <a:rPr lang="fr-FR" sz="1600" dirty="0" err="1">
                <a:latin typeface="Century Gothic" panose="020B0502020202020204" pitchFamily="34" charset="0"/>
              </a:rPr>
              <a:t>is</a:t>
            </a:r>
            <a:r>
              <a:rPr lang="fr-FR" sz="1600" dirty="0">
                <a:latin typeface="Century Gothic" panose="020B0502020202020204" pitchFamily="34" charset="0"/>
              </a:rPr>
              <a:t> the plural </a:t>
            </a:r>
            <a:r>
              <a:rPr lang="fr-FR" sz="1600" dirty="0" err="1">
                <a:latin typeface="Century Gothic" panose="020B0502020202020204" pitchFamily="34" charset="0"/>
              </a:rPr>
              <a:t>form</a:t>
            </a:r>
            <a:r>
              <a:rPr lang="fr-FR" sz="1600" dirty="0">
                <a:latin typeface="Century Gothic" panose="020B0502020202020204" pitchFamily="34" charset="0"/>
              </a:rPr>
              <a:t> of the </a:t>
            </a:r>
            <a:r>
              <a:rPr lang="fr-FR" sz="1600" dirty="0" err="1">
                <a:latin typeface="Century Gothic" panose="020B0502020202020204" pitchFamily="34" charset="0"/>
              </a:rPr>
              <a:t>indefinite</a:t>
            </a:r>
            <a:r>
              <a:rPr lang="fr-FR" sz="1600" dirty="0">
                <a:latin typeface="Century Gothic" panose="020B0502020202020204" pitchFamily="34" charset="0"/>
              </a:rPr>
              <a:t> article (=</a:t>
            </a:r>
            <a:r>
              <a:rPr lang="fr-FR" sz="1600" dirty="0" err="1">
                <a:latin typeface="Century Gothic" panose="020B0502020202020204" pitchFamily="34" charset="0"/>
              </a:rPr>
              <a:t>some</a:t>
            </a:r>
            <a:r>
              <a:rPr lang="fr-FR" sz="1600" dirty="0">
                <a:latin typeface="Century Gothic" panose="020B0502020202020204" pitchFamily="34" charset="0"/>
              </a:rPr>
              <a:t>)</a:t>
            </a:r>
          </a:p>
          <a:p>
            <a:r>
              <a:rPr lang="fr-FR" sz="1600" u="sng" dirty="0">
                <a:latin typeface="Century Gothic" panose="020B0502020202020204" pitchFamily="34" charset="0"/>
              </a:rPr>
              <a:t>un/une</a:t>
            </a:r>
            <a:r>
              <a:rPr lang="fr-FR" sz="1600" dirty="0">
                <a:latin typeface="Century Gothic" panose="020B0502020202020204" pitchFamily="34" charset="0"/>
              </a:rPr>
              <a:t> are the </a:t>
            </a:r>
            <a:r>
              <a:rPr lang="fr-FR" sz="1600" dirty="0" err="1">
                <a:latin typeface="Century Gothic" panose="020B0502020202020204" pitchFamily="34" charset="0"/>
              </a:rPr>
              <a:t>singular</a:t>
            </a:r>
            <a:r>
              <a:rPr lang="fr-FR" sz="1600" dirty="0">
                <a:latin typeface="Century Gothic" panose="020B0502020202020204" pitchFamily="34" charset="0"/>
              </a:rPr>
              <a:t> </a:t>
            </a:r>
            <a:r>
              <a:rPr lang="fr-FR" sz="1600" dirty="0" err="1">
                <a:latin typeface="Century Gothic" panose="020B0502020202020204" pitchFamily="34" charset="0"/>
              </a:rPr>
              <a:t>forms</a:t>
            </a:r>
            <a:r>
              <a:rPr lang="fr-FR" sz="1600" dirty="0">
                <a:latin typeface="Century Gothic" panose="020B0502020202020204" pitchFamily="34" charset="0"/>
              </a:rPr>
              <a:t> of the </a:t>
            </a:r>
            <a:r>
              <a:rPr lang="fr-FR" sz="1600" dirty="0" err="1">
                <a:latin typeface="Century Gothic" panose="020B0502020202020204" pitchFamily="34" charset="0"/>
              </a:rPr>
              <a:t>indefinite</a:t>
            </a:r>
            <a:r>
              <a:rPr lang="fr-FR" sz="1600" dirty="0">
                <a:latin typeface="Century Gothic" panose="020B0502020202020204" pitchFamily="34" charset="0"/>
              </a:rPr>
              <a:t> article (=one, a, an)</a:t>
            </a:r>
            <a:endParaRPr lang="fr-FR" sz="2000" dirty="0">
              <a:latin typeface="Century Gothic" panose="020B0502020202020204" pitchFamily="34" charset="0"/>
            </a:endParaRPr>
          </a:p>
        </p:txBody>
      </p:sp>
      <p:sp>
        <p:nvSpPr>
          <p:cNvPr id="63" name="Rectangle 62">
            <a:extLst>
              <a:ext uri="{FF2B5EF4-FFF2-40B4-BE49-F238E27FC236}">
                <a16:creationId xmlns:a16="http://schemas.microsoft.com/office/drawing/2014/main" id="{00C44E60-E618-4855-9EFE-64F736C18D0B}"/>
              </a:ext>
            </a:extLst>
          </p:cNvPr>
          <p:cNvSpPr/>
          <p:nvPr/>
        </p:nvSpPr>
        <p:spPr>
          <a:xfrm>
            <a:off x="150284" y="2195736"/>
            <a:ext cx="2438488" cy="369332"/>
          </a:xfrm>
          <a:prstGeom prst="rect">
            <a:avLst/>
          </a:prstGeom>
        </p:spPr>
        <p:txBody>
          <a:bodyPr wrap="none">
            <a:spAutoFit/>
          </a:bodyPr>
          <a:lstStyle/>
          <a:p>
            <a:pPr lvl="0"/>
            <a:r>
              <a:rPr lang="fr-FR" b="1" dirty="0">
                <a:solidFill>
                  <a:srgbClr val="000000"/>
                </a:solidFill>
                <a:latin typeface="Century Gothic" panose="020B0502020202020204" pitchFamily="34" charset="0"/>
              </a:rPr>
              <a:t>des – ‘</a:t>
            </a:r>
            <a:r>
              <a:rPr lang="fr-FR" b="1" dirty="0" err="1">
                <a:solidFill>
                  <a:srgbClr val="000000"/>
                </a:solidFill>
                <a:latin typeface="Century Gothic" panose="020B0502020202020204" pitchFamily="34" charset="0"/>
              </a:rPr>
              <a:t>some</a:t>
            </a:r>
            <a:r>
              <a:rPr lang="fr-FR" b="1" dirty="0">
                <a:solidFill>
                  <a:srgbClr val="000000"/>
                </a:solidFill>
                <a:latin typeface="Century Gothic" panose="020B0502020202020204" pitchFamily="34" charset="0"/>
              </a:rPr>
              <a:t>’ (plural)</a:t>
            </a:r>
            <a:endParaRPr lang="fr-FR" b="1" u="sng" dirty="0">
              <a:solidFill>
                <a:srgbClr val="000000"/>
              </a:solidFill>
              <a:latin typeface="Century Gothic" panose="020B0502020202020204" pitchFamily="34" charset="0"/>
            </a:endParaRPr>
          </a:p>
        </p:txBody>
      </p:sp>
      <p:sp>
        <p:nvSpPr>
          <p:cNvPr id="64" name="TextBox 63">
            <a:extLst>
              <a:ext uri="{FF2B5EF4-FFF2-40B4-BE49-F238E27FC236}">
                <a16:creationId xmlns:a16="http://schemas.microsoft.com/office/drawing/2014/main" id="{86A754D4-ECF9-433B-BD85-9E62929F701B}"/>
              </a:ext>
            </a:extLst>
          </p:cNvPr>
          <p:cNvSpPr txBox="1"/>
          <p:nvPr/>
        </p:nvSpPr>
        <p:spPr>
          <a:xfrm>
            <a:off x="806113" y="5298478"/>
            <a:ext cx="5245773" cy="830997"/>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r>
              <a:rPr lang="fr-FR" sz="1600" dirty="0"/>
              <a:t>Il y a </a:t>
            </a:r>
            <a:r>
              <a:rPr lang="fr-FR" sz="1600" b="1" dirty="0"/>
              <a:t>deux</a:t>
            </a:r>
            <a:r>
              <a:rPr lang="fr-FR" sz="1600" dirty="0"/>
              <a:t> livre</a:t>
            </a:r>
            <a:r>
              <a:rPr lang="fr-FR" sz="1600" b="1" dirty="0"/>
              <a:t>s.	</a:t>
            </a:r>
            <a:r>
              <a:rPr lang="fr-FR" sz="1600" b="1" i="1" dirty="0"/>
              <a:t>	</a:t>
            </a:r>
            <a:r>
              <a:rPr lang="fr-FR" sz="1600" i="1" dirty="0"/>
              <a:t>There are </a:t>
            </a:r>
            <a:r>
              <a:rPr lang="fr-FR" sz="1600" b="1" i="1" dirty="0" err="1"/>
              <a:t>two</a:t>
            </a:r>
            <a:r>
              <a:rPr lang="fr-FR" sz="1600" i="1" dirty="0"/>
              <a:t> book</a:t>
            </a:r>
            <a:r>
              <a:rPr lang="fr-FR" sz="1600" b="1" i="1" dirty="0"/>
              <a:t>s.</a:t>
            </a:r>
          </a:p>
          <a:p>
            <a:r>
              <a:rPr lang="fr-FR" sz="1600" dirty="0"/>
              <a:t>Il y a </a:t>
            </a:r>
            <a:r>
              <a:rPr lang="fr-FR" sz="1600" b="1" dirty="0"/>
              <a:t>trois</a:t>
            </a:r>
            <a:r>
              <a:rPr lang="fr-FR" sz="1600" dirty="0"/>
              <a:t> maison</a:t>
            </a:r>
            <a:r>
              <a:rPr lang="fr-FR" sz="1600" b="1" dirty="0"/>
              <a:t>s.	</a:t>
            </a:r>
            <a:r>
              <a:rPr lang="fr-FR" sz="1600" b="1" i="1" dirty="0"/>
              <a:t>	</a:t>
            </a:r>
            <a:r>
              <a:rPr lang="fr-FR" sz="1600" i="1" dirty="0"/>
              <a:t>There are </a:t>
            </a:r>
            <a:r>
              <a:rPr lang="fr-FR" sz="1600" b="1" i="1" dirty="0" err="1"/>
              <a:t>three</a:t>
            </a:r>
            <a:r>
              <a:rPr lang="fr-FR" sz="1600" i="1" dirty="0"/>
              <a:t> </a:t>
            </a:r>
            <a:r>
              <a:rPr lang="fr-FR" sz="1600" i="1" dirty="0" err="1"/>
              <a:t>house</a:t>
            </a:r>
            <a:r>
              <a:rPr lang="fr-FR" sz="1600" b="1" i="1" dirty="0" err="1"/>
              <a:t>s</a:t>
            </a:r>
            <a:r>
              <a:rPr lang="fr-FR" sz="1600" b="1" i="1" dirty="0"/>
              <a:t>.</a:t>
            </a:r>
            <a:endParaRPr lang="fr-FR" sz="1600" i="1" dirty="0"/>
          </a:p>
          <a:p>
            <a:r>
              <a:rPr lang="fr-FR" sz="1600" dirty="0"/>
              <a:t>Il y a </a:t>
            </a:r>
            <a:r>
              <a:rPr lang="fr-FR" sz="1600" b="1" dirty="0"/>
              <a:t>des</a:t>
            </a:r>
            <a:r>
              <a:rPr lang="fr-FR" sz="1600" dirty="0"/>
              <a:t> voiture</a:t>
            </a:r>
            <a:r>
              <a:rPr lang="fr-FR" sz="1600" b="1" dirty="0"/>
              <a:t>s.</a:t>
            </a:r>
            <a:r>
              <a:rPr lang="fr-FR" sz="1600" b="1" i="1" dirty="0"/>
              <a:t>		</a:t>
            </a:r>
            <a:r>
              <a:rPr lang="fr-FR" sz="1600" i="1" dirty="0"/>
              <a:t>There are </a:t>
            </a:r>
            <a:r>
              <a:rPr lang="fr-FR" sz="1600" b="1" i="1" dirty="0" err="1"/>
              <a:t>some</a:t>
            </a:r>
            <a:r>
              <a:rPr lang="fr-FR" sz="1600" i="1" dirty="0"/>
              <a:t> car</a:t>
            </a:r>
            <a:r>
              <a:rPr lang="fr-FR" sz="1600" b="1" i="1" dirty="0"/>
              <a:t>s.</a:t>
            </a:r>
            <a:endParaRPr lang="fr-FR" sz="1600" i="1" dirty="0"/>
          </a:p>
        </p:txBody>
      </p:sp>
      <p:sp>
        <p:nvSpPr>
          <p:cNvPr id="65" name="Rectangle 64">
            <a:extLst>
              <a:ext uri="{FF2B5EF4-FFF2-40B4-BE49-F238E27FC236}">
                <a16:creationId xmlns:a16="http://schemas.microsoft.com/office/drawing/2014/main" id="{D9554C43-982D-45EA-B9D6-EC476D2F4278}"/>
              </a:ext>
            </a:extLst>
          </p:cNvPr>
          <p:cNvSpPr/>
          <p:nvPr/>
        </p:nvSpPr>
        <p:spPr>
          <a:xfrm>
            <a:off x="208923" y="6347862"/>
            <a:ext cx="4530360" cy="409962"/>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fr-FR" b="1" dirty="0" err="1">
                <a:solidFill>
                  <a:srgbClr val="FFFFFF"/>
                </a:solidFill>
                <a:latin typeface="Century Gothic" panose="020B0502020202020204" pitchFamily="34" charset="0"/>
              </a:rPr>
              <a:t>Saying</a:t>
            </a:r>
            <a:r>
              <a:rPr lang="fr-FR" b="1" dirty="0">
                <a:solidFill>
                  <a:srgbClr val="FFFFFF"/>
                </a:solidFill>
                <a:latin typeface="Century Gothic" panose="020B0502020202020204" pitchFamily="34" charset="0"/>
              </a:rPr>
              <a:t> how </a:t>
            </a:r>
            <a:r>
              <a:rPr lang="fr-FR" b="1" dirty="0" err="1">
                <a:solidFill>
                  <a:srgbClr val="FFFFFF"/>
                </a:solidFill>
                <a:latin typeface="Century Gothic" panose="020B0502020202020204" pitchFamily="34" charset="0"/>
              </a:rPr>
              <a:t>many</a:t>
            </a:r>
            <a:r>
              <a:rPr lang="fr-FR" b="1" dirty="0">
                <a:solidFill>
                  <a:srgbClr val="FFFFFF"/>
                </a:solidFill>
                <a:latin typeface="Century Gothic" panose="020B0502020202020204" pitchFamily="34" charset="0"/>
              </a:rPr>
              <a:t> </a:t>
            </a:r>
            <a:r>
              <a:rPr lang="fr-FR" b="1" dirty="0" err="1">
                <a:solidFill>
                  <a:srgbClr val="FFFFFF"/>
                </a:solidFill>
                <a:latin typeface="Century Gothic" panose="020B0502020202020204" pitchFamily="34" charset="0"/>
              </a:rPr>
              <a:t>there</a:t>
            </a:r>
            <a:r>
              <a:rPr lang="fr-FR" b="1" dirty="0">
                <a:solidFill>
                  <a:srgbClr val="FFFFFF"/>
                </a:solidFill>
                <a:latin typeface="Century Gothic" panose="020B0502020202020204" pitchFamily="34" charset="0"/>
              </a:rPr>
              <a:t> are</a:t>
            </a:r>
          </a:p>
        </p:txBody>
      </p:sp>
      <p:sp>
        <p:nvSpPr>
          <p:cNvPr id="66" name="Rectangle 65">
            <a:extLst>
              <a:ext uri="{FF2B5EF4-FFF2-40B4-BE49-F238E27FC236}">
                <a16:creationId xmlns:a16="http://schemas.microsoft.com/office/drawing/2014/main" id="{B94045C8-3DC2-4D73-853F-B0CC5720DEB6}"/>
              </a:ext>
            </a:extLst>
          </p:cNvPr>
          <p:cNvSpPr/>
          <p:nvPr/>
        </p:nvSpPr>
        <p:spPr>
          <a:xfrm>
            <a:off x="4977171" y="635923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solidFill>
                  <a:srgbClr val="000000"/>
                </a:solidFill>
                <a:latin typeface="Century Gothic" panose="020B0502020202020204" pitchFamily="34" charset="0"/>
              </a:rPr>
              <a:t>Vocabulaire</a:t>
            </a:r>
          </a:p>
        </p:txBody>
      </p:sp>
      <p:graphicFrame>
        <p:nvGraphicFramePr>
          <p:cNvPr id="67" name="Table 66">
            <a:extLst>
              <a:ext uri="{FF2B5EF4-FFF2-40B4-BE49-F238E27FC236}">
                <a16:creationId xmlns:a16="http://schemas.microsoft.com/office/drawing/2014/main" id="{C8E31131-FE8C-4584-BD51-35178DED2435}"/>
              </a:ext>
            </a:extLst>
          </p:cNvPr>
          <p:cNvGraphicFramePr>
            <a:graphicFrameLocks noGrp="1"/>
          </p:cNvGraphicFramePr>
          <p:nvPr>
            <p:extLst>
              <p:ext uri="{D42A27DB-BD31-4B8C-83A1-F6EECF244321}">
                <p14:modId xmlns:p14="http://schemas.microsoft.com/office/powerpoint/2010/main" val="658400691"/>
              </p:ext>
            </p:extLst>
          </p:nvPr>
        </p:nvGraphicFramePr>
        <p:xfrm>
          <a:off x="172223" y="6863573"/>
          <a:ext cx="1444333" cy="2022480"/>
        </p:xfrm>
        <a:graphic>
          <a:graphicData uri="http://schemas.openxmlformats.org/drawingml/2006/table">
            <a:tbl>
              <a:tblPr firstRow="1" bandRow="1">
                <a:tableStyleId>{5940675A-B579-460E-94D1-54222C63F5DA}</a:tableStyleId>
              </a:tblPr>
              <a:tblGrid>
                <a:gridCol w="1012285">
                  <a:extLst>
                    <a:ext uri="{9D8B030D-6E8A-4147-A177-3AD203B41FA5}">
                      <a16:colId xmlns:a16="http://schemas.microsoft.com/office/drawing/2014/main" val="20000"/>
                    </a:ext>
                  </a:extLst>
                </a:gridCol>
                <a:gridCol w="432048">
                  <a:extLst>
                    <a:ext uri="{9D8B030D-6E8A-4147-A177-3AD203B41FA5}">
                      <a16:colId xmlns:a16="http://schemas.microsoft.com/office/drawing/2014/main" val="20001"/>
                    </a:ext>
                  </a:extLst>
                </a:gridCol>
              </a:tblGrid>
              <a:tr h="261270">
                <a:tc>
                  <a:txBody>
                    <a:bodyPr/>
                    <a:lstStyle/>
                    <a:p>
                      <a:pPr algn="l" fontAlgn="b"/>
                      <a:r>
                        <a:rPr lang="en-GB" sz="1600" b="0" i="0" u="none" strike="noStrike" dirty="0">
                          <a:solidFill>
                            <a:srgbClr val="000000"/>
                          </a:solidFill>
                          <a:effectLst/>
                          <a:latin typeface="Century Gothic" panose="020B0502020202020204" pitchFamily="34" charset="0"/>
                        </a:rPr>
                        <a:t>un</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1</a:t>
                      </a:r>
                    </a:p>
                  </a:txBody>
                  <a:tcPr marL="90000" marR="90000" marT="46800" marB="46800" anchor="ctr"/>
                </a:tc>
                <a:extLst>
                  <a:ext uri="{0D108BD9-81ED-4DB2-BD59-A6C34878D82A}">
                    <a16:rowId xmlns:a16="http://schemas.microsoft.com/office/drawing/2014/main" val="10000"/>
                  </a:ext>
                </a:extLst>
              </a:tr>
              <a:tr h="261270">
                <a:tc>
                  <a:txBody>
                    <a:bodyPr/>
                    <a:lstStyle/>
                    <a:p>
                      <a:pPr algn="l" fontAlgn="b"/>
                      <a:r>
                        <a:rPr lang="en-GB" sz="1600" b="0" i="0" u="none" strike="noStrike" dirty="0">
                          <a:solidFill>
                            <a:srgbClr val="000000"/>
                          </a:solidFill>
                          <a:effectLst/>
                          <a:latin typeface="Century Gothic" panose="020B0502020202020204" pitchFamily="34" charset="0"/>
                        </a:rPr>
                        <a:t>deux</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2</a:t>
                      </a:r>
                    </a:p>
                  </a:txBody>
                  <a:tcPr marL="90000" marR="90000" marT="46800" marB="46800" anchor="ctr"/>
                </a:tc>
                <a:extLst>
                  <a:ext uri="{0D108BD9-81ED-4DB2-BD59-A6C34878D82A}">
                    <a16:rowId xmlns:a16="http://schemas.microsoft.com/office/drawing/2014/main" val="10001"/>
                  </a:ext>
                </a:extLst>
              </a:tr>
              <a:tr h="261270">
                <a:tc>
                  <a:txBody>
                    <a:bodyPr/>
                    <a:lstStyle/>
                    <a:p>
                      <a:pPr algn="l" fontAlgn="b"/>
                      <a:r>
                        <a:rPr lang="en-GB" sz="1600" b="0" i="0" u="none" strike="noStrike" dirty="0">
                          <a:solidFill>
                            <a:srgbClr val="000000"/>
                          </a:solidFill>
                          <a:effectLst/>
                          <a:latin typeface="Century Gothic" panose="020B0502020202020204" pitchFamily="34" charset="0"/>
                        </a:rPr>
                        <a:t>trois</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3</a:t>
                      </a:r>
                    </a:p>
                  </a:txBody>
                  <a:tcPr marL="90000" marR="90000" marT="46800" marB="46800" anchor="ctr"/>
                </a:tc>
                <a:extLst>
                  <a:ext uri="{0D108BD9-81ED-4DB2-BD59-A6C34878D82A}">
                    <a16:rowId xmlns:a16="http://schemas.microsoft.com/office/drawing/2014/main" val="10002"/>
                  </a:ext>
                </a:extLst>
              </a:tr>
              <a:tr h="296507">
                <a:tc>
                  <a:txBody>
                    <a:bodyPr/>
                    <a:lstStyle/>
                    <a:p>
                      <a:pPr algn="l" fontAlgn="b"/>
                      <a:r>
                        <a:rPr lang="en-GB" sz="1600" b="0" i="0" u="none" strike="noStrike" dirty="0" err="1">
                          <a:solidFill>
                            <a:srgbClr val="000000"/>
                          </a:solidFill>
                          <a:effectLst/>
                          <a:latin typeface="Century Gothic" panose="020B0502020202020204" pitchFamily="34" charset="0"/>
                        </a:rPr>
                        <a:t>quatre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4</a:t>
                      </a:r>
                    </a:p>
                  </a:txBody>
                  <a:tcPr marL="90000" marR="90000" marT="46800" marB="46800" anchor="ctr"/>
                </a:tc>
                <a:extLst>
                  <a:ext uri="{0D108BD9-81ED-4DB2-BD59-A6C34878D82A}">
                    <a16:rowId xmlns:a16="http://schemas.microsoft.com/office/drawing/2014/main" val="10003"/>
                  </a:ext>
                </a:extLst>
              </a:tr>
              <a:tr h="259598">
                <a:tc>
                  <a:txBody>
                    <a:bodyPr/>
                    <a:lstStyle/>
                    <a:p>
                      <a:pPr algn="l" fontAlgn="b"/>
                      <a:r>
                        <a:rPr lang="en-GB" sz="1600" b="0" i="0" u="none" strike="noStrike" dirty="0">
                          <a:solidFill>
                            <a:srgbClr val="000000"/>
                          </a:solidFill>
                          <a:effectLst/>
                          <a:latin typeface="Century Gothic" panose="020B0502020202020204" pitchFamily="34" charset="0"/>
                        </a:rPr>
                        <a:t>cinq</a:t>
                      </a:r>
                    </a:p>
                  </a:txBody>
                  <a:tcPr marL="90000" marR="90000" marT="46800" marB="46800" anchor="ctr"/>
                </a:tc>
                <a:tc>
                  <a:txBody>
                    <a:bodyPr/>
                    <a:lstStyle/>
                    <a:p>
                      <a:r>
                        <a:rPr lang="en-GB" sz="1600" dirty="0">
                          <a:latin typeface="Century Gothic" panose="020B0502020202020204" pitchFamily="34" charset="0"/>
                        </a:rPr>
                        <a:t>5</a:t>
                      </a:r>
                    </a:p>
                  </a:txBody>
                  <a:tcPr anchor="ctr"/>
                </a:tc>
                <a:extLst>
                  <a:ext uri="{0D108BD9-81ED-4DB2-BD59-A6C34878D82A}">
                    <a16:rowId xmlns:a16="http://schemas.microsoft.com/office/drawing/2014/main" val="10004"/>
                  </a:ext>
                </a:extLst>
              </a:tr>
              <a:tr h="259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six</a:t>
                      </a:r>
                    </a:p>
                  </a:txBody>
                  <a:tcPr anchor="ctr"/>
                </a:tc>
                <a:tc>
                  <a:txBody>
                    <a:bodyPr/>
                    <a:lstStyle/>
                    <a:p>
                      <a:r>
                        <a:rPr lang="en-GB" sz="1600" dirty="0">
                          <a:latin typeface="Century Gothic" panose="020B0502020202020204" pitchFamily="34" charset="0"/>
                        </a:rPr>
                        <a:t>6</a:t>
                      </a:r>
                    </a:p>
                  </a:txBody>
                  <a:tcPr anchor="ctr"/>
                </a:tc>
                <a:extLst>
                  <a:ext uri="{0D108BD9-81ED-4DB2-BD59-A6C34878D82A}">
                    <a16:rowId xmlns:a16="http://schemas.microsoft.com/office/drawing/2014/main" val="10005"/>
                  </a:ext>
                </a:extLst>
              </a:tr>
            </a:tbl>
          </a:graphicData>
        </a:graphic>
      </p:graphicFrame>
      <p:graphicFrame>
        <p:nvGraphicFramePr>
          <p:cNvPr id="68" name="Table 67">
            <a:extLst>
              <a:ext uri="{FF2B5EF4-FFF2-40B4-BE49-F238E27FC236}">
                <a16:creationId xmlns:a16="http://schemas.microsoft.com/office/drawing/2014/main" id="{630B44B9-F59C-4D8B-9CB9-97F765B83D59}"/>
              </a:ext>
            </a:extLst>
          </p:cNvPr>
          <p:cNvGraphicFramePr>
            <a:graphicFrameLocks noGrp="1"/>
          </p:cNvGraphicFramePr>
          <p:nvPr>
            <p:extLst>
              <p:ext uri="{D42A27DB-BD31-4B8C-83A1-F6EECF244321}">
                <p14:modId xmlns:p14="http://schemas.microsoft.com/office/powerpoint/2010/main" val="3928169673"/>
              </p:ext>
            </p:extLst>
          </p:nvPr>
        </p:nvGraphicFramePr>
        <p:xfrm>
          <a:off x="1744740" y="6863573"/>
          <a:ext cx="1458726" cy="2020320"/>
        </p:xfrm>
        <a:graphic>
          <a:graphicData uri="http://schemas.openxmlformats.org/drawingml/2006/table">
            <a:tbl>
              <a:tblPr firstRow="1" bandRow="1">
                <a:tableStyleId>{5940675A-B579-460E-94D1-54222C63F5DA}</a:tableStyleId>
              </a:tblPr>
              <a:tblGrid>
                <a:gridCol w="1026678">
                  <a:extLst>
                    <a:ext uri="{9D8B030D-6E8A-4147-A177-3AD203B41FA5}">
                      <a16:colId xmlns:a16="http://schemas.microsoft.com/office/drawing/2014/main" val="20000"/>
                    </a:ext>
                  </a:extLst>
                </a:gridCol>
                <a:gridCol w="432048">
                  <a:extLst>
                    <a:ext uri="{9D8B030D-6E8A-4147-A177-3AD203B41FA5}">
                      <a16:colId xmlns:a16="http://schemas.microsoft.com/office/drawing/2014/main" val="20001"/>
                    </a:ext>
                  </a:extLst>
                </a:gridCol>
              </a:tblGrid>
              <a:tr h="261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sept</a:t>
                      </a:r>
                    </a:p>
                  </a:txBody>
                  <a:tcPr anchor="ctr"/>
                </a:tc>
                <a:tc>
                  <a:txBody>
                    <a:bodyPr/>
                    <a:lstStyle/>
                    <a:p>
                      <a:r>
                        <a:rPr lang="en-GB" sz="1600" dirty="0">
                          <a:latin typeface="Century Gothic" panose="020B0502020202020204" pitchFamily="34" charset="0"/>
                        </a:rPr>
                        <a:t>7</a:t>
                      </a:r>
                    </a:p>
                  </a:txBody>
                  <a:tcPr anchor="ctr"/>
                </a:tc>
                <a:extLst>
                  <a:ext uri="{0D108BD9-81ED-4DB2-BD59-A6C34878D82A}">
                    <a16:rowId xmlns:a16="http://schemas.microsoft.com/office/drawing/2014/main" val="10000"/>
                  </a:ext>
                </a:extLst>
              </a:tr>
              <a:tr h="261270">
                <a:tc>
                  <a:txBody>
                    <a:bodyPr/>
                    <a:lstStyle/>
                    <a:p>
                      <a:r>
                        <a:rPr lang="en-GB" sz="1600" b="0" dirty="0" err="1">
                          <a:latin typeface="Century Gothic" panose="020B0502020202020204" pitchFamily="34" charset="0"/>
                        </a:rPr>
                        <a:t>huit</a:t>
                      </a:r>
                      <a:endParaRPr lang="en-GB" sz="1600" b="0" dirty="0">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8</a:t>
                      </a:r>
                    </a:p>
                  </a:txBody>
                  <a:tcPr marL="90000" marR="90000" marT="46800" marB="46800" anchor="ctr"/>
                </a:tc>
                <a:extLst>
                  <a:ext uri="{0D108BD9-81ED-4DB2-BD59-A6C34878D82A}">
                    <a16:rowId xmlns:a16="http://schemas.microsoft.com/office/drawing/2014/main" val="10001"/>
                  </a:ext>
                </a:extLst>
              </a:tr>
              <a:tr h="2612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err="1">
                          <a:solidFill>
                            <a:srgbClr val="000000"/>
                          </a:solidFill>
                          <a:effectLst/>
                          <a:latin typeface="Century Gothic" panose="020B0502020202020204" pitchFamily="34" charset="0"/>
                        </a:rPr>
                        <a:t>neuf</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9</a:t>
                      </a:r>
                    </a:p>
                  </a:txBody>
                  <a:tcPr marL="90000" marR="90000" marT="46800" marB="46800" anchor="ctr"/>
                </a:tc>
                <a:extLst>
                  <a:ext uri="{0D108BD9-81ED-4DB2-BD59-A6C34878D82A}">
                    <a16:rowId xmlns:a16="http://schemas.microsoft.com/office/drawing/2014/main" val="10002"/>
                  </a:ext>
                </a:extLst>
              </a:tr>
              <a:tr h="29866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dix</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10</a:t>
                      </a:r>
                    </a:p>
                  </a:txBody>
                  <a:tcPr marL="90000" marR="90000" marT="46800" marB="46800" anchor="ctr"/>
                </a:tc>
                <a:extLst>
                  <a:ext uri="{0D108BD9-81ED-4DB2-BD59-A6C34878D82A}">
                    <a16:rowId xmlns:a16="http://schemas.microsoft.com/office/drawing/2014/main" val="10003"/>
                  </a:ext>
                </a:extLst>
              </a:tr>
              <a:tr h="259598">
                <a:tc>
                  <a:txBody>
                    <a:bodyPr/>
                    <a:lstStyle/>
                    <a:p>
                      <a:pPr algn="l" fontAlgn="b"/>
                      <a:r>
                        <a:rPr lang="en-GB" sz="1600" b="0" i="0" u="none" strike="noStrike" dirty="0" err="1">
                          <a:solidFill>
                            <a:srgbClr val="000000"/>
                          </a:solidFill>
                          <a:effectLst/>
                          <a:latin typeface="Century Gothic" panose="020B0502020202020204" pitchFamily="34" charset="0"/>
                        </a:rPr>
                        <a:t>onze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r>
                        <a:rPr lang="en-GB" sz="1600" dirty="0">
                          <a:latin typeface="Century Gothic" panose="020B0502020202020204" pitchFamily="34" charset="0"/>
                        </a:rPr>
                        <a:t>11</a:t>
                      </a:r>
                    </a:p>
                  </a:txBody>
                  <a:tcPr anchor="ctr"/>
                </a:tc>
                <a:extLst>
                  <a:ext uri="{0D108BD9-81ED-4DB2-BD59-A6C34878D82A}">
                    <a16:rowId xmlns:a16="http://schemas.microsoft.com/office/drawing/2014/main" val="10004"/>
                  </a:ext>
                </a:extLst>
              </a:tr>
              <a:tr h="259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dirty="0" err="1">
                          <a:solidFill>
                            <a:srgbClr val="000000"/>
                          </a:solidFill>
                          <a:effectLst/>
                          <a:latin typeface="Century Gothic" panose="020B0502020202020204" pitchFamily="34" charset="0"/>
                        </a:rPr>
                        <a:t>douze</a:t>
                      </a:r>
                      <a:endParaRPr lang="en-GB" sz="1600" b="0" i="0" u="none" strike="noStrike" dirty="0">
                        <a:solidFill>
                          <a:srgbClr val="000000"/>
                        </a:solidFill>
                        <a:effectLst/>
                        <a:latin typeface="Century Gothic" panose="020B0502020202020204" pitchFamily="34" charset="0"/>
                      </a:endParaRPr>
                    </a:p>
                  </a:txBody>
                  <a:tcPr anchor="ctr"/>
                </a:tc>
                <a:tc>
                  <a:txBody>
                    <a:bodyPr/>
                    <a:lstStyle/>
                    <a:p>
                      <a:r>
                        <a:rPr lang="en-GB" sz="1600" dirty="0">
                          <a:latin typeface="Century Gothic" panose="020B0502020202020204" pitchFamily="34" charset="0"/>
                        </a:rPr>
                        <a:t>12</a:t>
                      </a:r>
                    </a:p>
                  </a:txBody>
                  <a:tcPr anchor="ctr"/>
                </a:tc>
                <a:extLst>
                  <a:ext uri="{0D108BD9-81ED-4DB2-BD59-A6C34878D82A}">
                    <a16:rowId xmlns:a16="http://schemas.microsoft.com/office/drawing/2014/main" val="10005"/>
                  </a:ext>
                </a:extLst>
              </a:tr>
            </a:tbl>
          </a:graphicData>
        </a:graphic>
      </p:graphicFrame>
      <p:sp>
        <p:nvSpPr>
          <p:cNvPr id="69" name="TextBox 68">
            <a:extLst>
              <a:ext uri="{FF2B5EF4-FFF2-40B4-BE49-F238E27FC236}">
                <a16:creationId xmlns:a16="http://schemas.microsoft.com/office/drawing/2014/main" id="{3141F234-76ED-41FC-B629-159B4D2431DF}"/>
              </a:ext>
            </a:extLst>
          </p:cNvPr>
          <p:cNvSpPr txBox="1"/>
          <p:nvPr/>
        </p:nvSpPr>
        <p:spPr>
          <a:xfrm>
            <a:off x="291606" y="1769199"/>
            <a:ext cx="2507658" cy="359457"/>
          </a:xfrm>
          <a:prstGeom prst="rect">
            <a:avLst/>
          </a:prstGeom>
          <a:noFill/>
        </p:spPr>
        <p:txBody>
          <a:bodyPr wrap="square" rtlCol="0">
            <a:spAutoFit/>
          </a:bodyPr>
          <a:lstStyle/>
          <a:p>
            <a:pPr fontAlgn="auto">
              <a:lnSpc>
                <a:spcPct val="120000"/>
              </a:lnSpc>
              <a:spcBef>
                <a:spcPts val="0"/>
              </a:spcBef>
              <a:spcAft>
                <a:spcPts val="0"/>
              </a:spcAft>
            </a:pPr>
            <a:r>
              <a:rPr lang="fr-FR" sz="1600" b="1" dirty="0">
                <a:latin typeface="Century Gothic" panose="020B0502020202020204" pitchFamily="34" charset="0"/>
              </a:rPr>
              <a:t>Il y a </a:t>
            </a:r>
            <a:r>
              <a:rPr lang="fr-FR" sz="1600" dirty="0">
                <a:latin typeface="Century Gothic" panose="020B0502020202020204" pitchFamily="34" charset="0"/>
              </a:rPr>
              <a:t>une maison.</a:t>
            </a:r>
          </a:p>
        </p:txBody>
      </p:sp>
      <p:sp>
        <p:nvSpPr>
          <p:cNvPr id="70" name="TextBox 69">
            <a:extLst>
              <a:ext uri="{FF2B5EF4-FFF2-40B4-BE49-F238E27FC236}">
                <a16:creationId xmlns:a16="http://schemas.microsoft.com/office/drawing/2014/main" id="{CF9C9A1B-117E-4489-B34D-3E5924FD3358}"/>
              </a:ext>
            </a:extLst>
          </p:cNvPr>
          <p:cNvSpPr txBox="1"/>
          <p:nvPr/>
        </p:nvSpPr>
        <p:spPr>
          <a:xfrm>
            <a:off x="2035438" y="1814417"/>
            <a:ext cx="3193762" cy="360483"/>
          </a:xfrm>
          <a:prstGeom prst="rect">
            <a:avLst/>
          </a:prstGeom>
          <a:noFill/>
        </p:spPr>
        <p:txBody>
          <a:bodyPr wrap="square" rtlCol="0">
            <a:spAutoFit/>
          </a:bodyPr>
          <a:lstStyle/>
          <a:p>
            <a:pPr fontAlgn="auto">
              <a:lnSpc>
                <a:spcPct val="120000"/>
              </a:lnSpc>
              <a:spcBef>
                <a:spcPts val="600"/>
              </a:spcBef>
              <a:spcAft>
                <a:spcPts val="0"/>
              </a:spcAft>
            </a:pPr>
            <a:r>
              <a:rPr lang="fr-FR" sz="1600" kern="0" dirty="0">
                <a:latin typeface="Century Gothic" panose="020B0502020202020204" pitchFamily="34" charset="0"/>
                <a:cs typeface="Arial"/>
                <a:sym typeface="Wingdings" panose="05000000000000000000" pitchFamily="2" charset="2"/>
              </a:rPr>
              <a:t></a:t>
            </a:r>
            <a:r>
              <a:rPr lang="fr-FR" sz="1600" dirty="0">
                <a:latin typeface="Century Gothic" panose="020B0502020202020204" pitchFamily="34" charset="0"/>
              </a:rPr>
              <a:t> </a:t>
            </a:r>
            <a:r>
              <a:rPr lang="fr-FR" sz="1600" i="1" dirty="0">
                <a:latin typeface="Century Gothic" panose="020B0502020202020204" pitchFamily="34" charset="0"/>
              </a:rPr>
              <a:t>There </a:t>
            </a:r>
            <a:r>
              <a:rPr lang="fr-FR" sz="1600" i="1" dirty="0" err="1">
                <a:latin typeface="Century Gothic" panose="020B0502020202020204" pitchFamily="34" charset="0"/>
              </a:rPr>
              <a:t>is</a:t>
            </a:r>
            <a:r>
              <a:rPr lang="fr-FR" sz="1600" i="1" dirty="0">
                <a:latin typeface="Century Gothic" panose="020B0502020202020204" pitchFamily="34" charset="0"/>
              </a:rPr>
              <a:t> a house.</a:t>
            </a:r>
          </a:p>
        </p:txBody>
      </p:sp>
      <p:sp>
        <p:nvSpPr>
          <p:cNvPr id="71" name="TextBox 70">
            <a:extLst>
              <a:ext uri="{FF2B5EF4-FFF2-40B4-BE49-F238E27FC236}">
                <a16:creationId xmlns:a16="http://schemas.microsoft.com/office/drawing/2014/main" id="{1B28F732-0524-4450-B4D0-4189D2002D6D}"/>
              </a:ext>
            </a:extLst>
          </p:cNvPr>
          <p:cNvSpPr txBox="1"/>
          <p:nvPr/>
        </p:nvSpPr>
        <p:spPr>
          <a:xfrm>
            <a:off x="172381" y="2561908"/>
            <a:ext cx="2507658" cy="359457"/>
          </a:xfrm>
          <a:prstGeom prst="rect">
            <a:avLst/>
          </a:prstGeom>
          <a:noFill/>
        </p:spPr>
        <p:txBody>
          <a:bodyPr wrap="square" rtlCol="0">
            <a:spAutoFit/>
          </a:bodyPr>
          <a:lstStyle/>
          <a:p>
            <a:pPr fontAlgn="auto">
              <a:lnSpc>
                <a:spcPct val="120000"/>
              </a:lnSpc>
              <a:spcBef>
                <a:spcPts val="0"/>
              </a:spcBef>
              <a:spcAft>
                <a:spcPts val="0"/>
              </a:spcAft>
            </a:pPr>
            <a:r>
              <a:rPr lang="fr-FR" sz="1600" dirty="0">
                <a:latin typeface="Century Gothic" panose="020B0502020202020204" pitchFamily="34" charset="0"/>
              </a:rPr>
              <a:t>Il y a </a:t>
            </a:r>
            <a:r>
              <a:rPr lang="fr-FR" sz="1600" b="1" dirty="0">
                <a:latin typeface="Century Gothic" panose="020B0502020202020204" pitchFamily="34" charset="0"/>
              </a:rPr>
              <a:t>des</a:t>
            </a:r>
            <a:r>
              <a:rPr lang="fr-FR" sz="1600" dirty="0">
                <a:latin typeface="Century Gothic" panose="020B0502020202020204" pitchFamily="34" charset="0"/>
              </a:rPr>
              <a:t> films.</a:t>
            </a:r>
          </a:p>
        </p:txBody>
      </p:sp>
      <p:sp>
        <p:nvSpPr>
          <p:cNvPr id="72" name="TextBox 71">
            <a:extLst>
              <a:ext uri="{FF2B5EF4-FFF2-40B4-BE49-F238E27FC236}">
                <a16:creationId xmlns:a16="http://schemas.microsoft.com/office/drawing/2014/main" id="{07485699-A491-4699-9224-411B33B9708F}"/>
              </a:ext>
            </a:extLst>
          </p:cNvPr>
          <p:cNvSpPr txBox="1"/>
          <p:nvPr/>
        </p:nvSpPr>
        <p:spPr>
          <a:xfrm>
            <a:off x="1930735" y="2549095"/>
            <a:ext cx="3193762" cy="360483"/>
          </a:xfrm>
          <a:prstGeom prst="rect">
            <a:avLst/>
          </a:prstGeom>
          <a:noFill/>
        </p:spPr>
        <p:txBody>
          <a:bodyPr wrap="square" rtlCol="0">
            <a:spAutoFit/>
          </a:bodyPr>
          <a:lstStyle/>
          <a:p>
            <a:pPr fontAlgn="auto">
              <a:lnSpc>
                <a:spcPct val="120000"/>
              </a:lnSpc>
              <a:spcBef>
                <a:spcPts val="600"/>
              </a:spcBef>
              <a:spcAft>
                <a:spcPts val="0"/>
              </a:spcAft>
            </a:pPr>
            <a:r>
              <a:rPr lang="fr-FR" sz="1600" kern="0" dirty="0">
                <a:latin typeface="Century Gothic" panose="020B0502020202020204" pitchFamily="34" charset="0"/>
                <a:cs typeface="Arial"/>
                <a:sym typeface="Wingdings" panose="05000000000000000000" pitchFamily="2" charset="2"/>
              </a:rPr>
              <a:t></a:t>
            </a:r>
            <a:r>
              <a:rPr lang="fr-FR" sz="1600" dirty="0">
                <a:latin typeface="Century Gothic" panose="020B0502020202020204" pitchFamily="34" charset="0"/>
              </a:rPr>
              <a:t> </a:t>
            </a:r>
            <a:r>
              <a:rPr lang="fr-FR" sz="1600" i="1" dirty="0">
                <a:latin typeface="Century Gothic" panose="020B0502020202020204" pitchFamily="34" charset="0"/>
              </a:rPr>
              <a:t>There are </a:t>
            </a:r>
            <a:r>
              <a:rPr lang="fr-FR" sz="1600" b="1" i="1" dirty="0" err="1">
                <a:latin typeface="Century Gothic" panose="020B0502020202020204" pitchFamily="34" charset="0"/>
              </a:rPr>
              <a:t>some</a:t>
            </a:r>
            <a:r>
              <a:rPr lang="fr-FR" sz="1600" i="1" dirty="0">
                <a:latin typeface="Century Gothic" panose="020B0502020202020204" pitchFamily="34" charset="0"/>
              </a:rPr>
              <a:t> films.</a:t>
            </a:r>
          </a:p>
        </p:txBody>
      </p:sp>
      <p:sp>
        <p:nvSpPr>
          <p:cNvPr id="73" name="Oval Callout 24">
            <a:extLst>
              <a:ext uri="{FF2B5EF4-FFF2-40B4-BE49-F238E27FC236}">
                <a16:creationId xmlns:a16="http://schemas.microsoft.com/office/drawing/2014/main" id="{5AF8DF92-4155-4A16-BB39-99267241FFC9}"/>
              </a:ext>
            </a:extLst>
          </p:cNvPr>
          <p:cNvSpPr/>
          <p:nvPr/>
        </p:nvSpPr>
        <p:spPr>
          <a:xfrm>
            <a:off x="4438393" y="1517923"/>
            <a:ext cx="2230967" cy="1527334"/>
          </a:xfrm>
          <a:prstGeom prst="wedgeEllipseCallout">
            <a:avLst>
              <a:gd name="adj1" fmla="val -64344"/>
              <a:gd name="adj2" fmla="val -26937"/>
            </a:avLst>
          </a:prstGeom>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1400" dirty="0">
              <a:solidFill>
                <a:schemeClr val="tx1"/>
              </a:solidFill>
            </a:endParaRPr>
          </a:p>
        </p:txBody>
      </p:sp>
      <p:sp>
        <p:nvSpPr>
          <p:cNvPr id="74" name="TextBox 73">
            <a:extLst>
              <a:ext uri="{FF2B5EF4-FFF2-40B4-BE49-F238E27FC236}">
                <a16:creationId xmlns:a16="http://schemas.microsoft.com/office/drawing/2014/main" id="{47AB2494-6AF0-44D7-B337-1C5C36564E21}"/>
              </a:ext>
            </a:extLst>
          </p:cNvPr>
          <p:cNvSpPr txBox="1"/>
          <p:nvPr/>
        </p:nvSpPr>
        <p:spPr>
          <a:xfrm>
            <a:off x="115116" y="873872"/>
            <a:ext cx="6603689" cy="584775"/>
          </a:xfrm>
          <a:prstGeom prst="rect">
            <a:avLst/>
          </a:prstGeom>
          <a:noFill/>
        </p:spPr>
        <p:txBody>
          <a:bodyPr wrap="square" rtlCol="0">
            <a:spAutoFit/>
          </a:bodyPr>
          <a:lstStyle/>
          <a:p>
            <a:r>
              <a:rPr lang="fr-FR" sz="1600" dirty="0" err="1">
                <a:latin typeface="Century Gothic" panose="020B0502020202020204" pitchFamily="34" charset="0"/>
              </a:rPr>
              <a:t>These</a:t>
            </a:r>
            <a:r>
              <a:rPr lang="fr-FR" sz="1600" dirty="0">
                <a:latin typeface="Century Gothic" panose="020B0502020202020204" pitchFamily="34" charset="0"/>
              </a:rPr>
              <a:t>  </a:t>
            </a:r>
            <a:r>
              <a:rPr lang="fr-FR" sz="1600" dirty="0" err="1">
                <a:latin typeface="Century Gothic" panose="020B0502020202020204" pitchFamily="34" charset="0"/>
              </a:rPr>
              <a:t>three</a:t>
            </a:r>
            <a:r>
              <a:rPr lang="fr-FR" sz="1600" dirty="0">
                <a:latin typeface="Century Gothic" panose="020B0502020202020204" pitchFamily="34" charset="0"/>
              </a:rPr>
              <a:t> </a:t>
            </a:r>
            <a:r>
              <a:rPr lang="fr-FR" sz="1600" dirty="0" err="1">
                <a:latin typeface="Century Gothic" panose="020B0502020202020204" pitchFamily="34" charset="0"/>
              </a:rPr>
              <a:t>words</a:t>
            </a:r>
            <a:r>
              <a:rPr lang="fr-FR" sz="1600" dirty="0">
                <a:latin typeface="Century Gothic" panose="020B0502020202020204" pitchFamily="34" charset="0"/>
              </a:rPr>
              <a:t> </a:t>
            </a:r>
            <a:r>
              <a:rPr lang="fr-FR" sz="1600" dirty="0" err="1">
                <a:latin typeface="Century Gothic" panose="020B0502020202020204" pitchFamily="34" charset="0"/>
              </a:rPr>
              <a:t>each</a:t>
            </a:r>
            <a:r>
              <a:rPr lang="fr-FR" sz="1600" dirty="0">
                <a:latin typeface="Century Gothic" panose="020B0502020202020204" pitchFamily="34" charset="0"/>
              </a:rPr>
              <a:t> have </a:t>
            </a:r>
            <a:r>
              <a:rPr lang="fr-FR" sz="1600" dirty="0" err="1">
                <a:latin typeface="Century Gothic" panose="020B0502020202020204" pitchFamily="34" charset="0"/>
              </a:rPr>
              <a:t>their</a:t>
            </a:r>
            <a:r>
              <a:rPr lang="fr-FR" sz="1600" dirty="0">
                <a:latin typeface="Century Gothic" panose="020B0502020202020204" pitchFamily="34" charset="0"/>
              </a:rPr>
              <a:t> </a:t>
            </a:r>
            <a:r>
              <a:rPr lang="fr-FR" sz="1600" dirty="0" err="1">
                <a:latin typeface="Century Gothic" panose="020B0502020202020204" pitchFamily="34" charset="0"/>
              </a:rPr>
              <a:t>own</a:t>
            </a:r>
            <a:r>
              <a:rPr lang="fr-FR" sz="1600" dirty="0">
                <a:latin typeface="Century Gothic" panose="020B0502020202020204" pitchFamily="34" charset="0"/>
              </a:rPr>
              <a:t> </a:t>
            </a:r>
            <a:r>
              <a:rPr lang="fr-FR" sz="1600" dirty="0" err="1">
                <a:latin typeface="Century Gothic" panose="020B0502020202020204" pitchFamily="34" charset="0"/>
              </a:rPr>
              <a:t>separate</a:t>
            </a:r>
            <a:r>
              <a:rPr lang="fr-FR" sz="1600" dirty="0">
                <a:latin typeface="Century Gothic" panose="020B0502020202020204" pitchFamily="34" charset="0"/>
              </a:rPr>
              <a:t> </a:t>
            </a:r>
            <a:r>
              <a:rPr lang="fr-FR" sz="1600" dirty="0" err="1">
                <a:latin typeface="Century Gothic" panose="020B0502020202020204" pitchFamily="34" charset="0"/>
              </a:rPr>
              <a:t>meaning</a:t>
            </a:r>
            <a:r>
              <a:rPr lang="fr-FR" sz="1600" dirty="0">
                <a:latin typeface="Century Gothic" panose="020B0502020202020204" pitchFamily="34" charset="0"/>
              </a:rPr>
              <a:t>, but </a:t>
            </a:r>
            <a:r>
              <a:rPr lang="fr-FR" sz="1600" dirty="0" err="1">
                <a:latin typeface="Century Gothic" panose="020B0502020202020204" pitchFamily="34" charset="0"/>
              </a:rPr>
              <a:t>when</a:t>
            </a:r>
            <a:r>
              <a:rPr lang="fr-FR" sz="1600" dirty="0">
                <a:latin typeface="Century Gothic" panose="020B0502020202020204" pitchFamily="34" charset="0"/>
              </a:rPr>
              <a:t> </a:t>
            </a:r>
            <a:r>
              <a:rPr lang="fr-FR" sz="1600" dirty="0" err="1">
                <a:latin typeface="Century Gothic" panose="020B0502020202020204" pitchFamily="34" charset="0"/>
              </a:rPr>
              <a:t>used</a:t>
            </a:r>
            <a:r>
              <a:rPr lang="fr-FR" sz="1600" dirty="0">
                <a:latin typeface="Century Gothic" panose="020B0502020202020204" pitchFamily="34" charset="0"/>
              </a:rPr>
              <a:t> </a:t>
            </a:r>
            <a:r>
              <a:rPr lang="fr-FR" sz="1600" dirty="0" err="1">
                <a:latin typeface="Century Gothic" panose="020B0502020202020204" pitchFamily="34" charset="0"/>
              </a:rPr>
              <a:t>together</a:t>
            </a:r>
            <a:r>
              <a:rPr lang="fr-FR" sz="1600" dirty="0">
                <a:latin typeface="Century Gothic" panose="020B0502020202020204" pitchFamily="34" charset="0"/>
              </a:rPr>
              <a:t>, </a:t>
            </a:r>
            <a:r>
              <a:rPr lang="fr-FR" sz="1600" dirty="0" err="1">
                <a:latin typeface="Century Gothic" panose="020B0502020202020204" pitchFamily="34" charset="0"/>
              </a:rPr>
              <a:t>they</a:t>
            </a:r>
            <a:r>
              <a:rPr lang="fr-FR" sz="1600" dirty="0">
                <a:latin typeface="Century Gothic" panose="020B0502020202020204" pitchFamily="34" charset="0"/>
              </a:rPr>
              <a:t> </a:t>
            </a:r>
            <a:r>
              <a:rPr lang="fr-FR" sz="1600" dirty="0" err="1">
                <a:latin typeface="Century Gothic" panose="020B0502020202020204" pitchFamily="34" charset="0"/>
              </a:rPr>
              <a:t>mean</a:t>
            </a:r>
            <a:r>
              <a:rPr lang="fr-FR" sz="1600" dirty="0">
                <a:latin typeface="Century Gothic" panose="020B0502020202020204" pitchFamily="34" charset="0"/>
              </a:rPr>
              <a:t> "There </a:t>
            </a:r>
            <a:r>
              <a:rPr lang="fr-FR" sz="1600" dirty="0" err="1">
                <a:latin typeface="Century Gothic" panose="020B0502020202020204" pitchFamily="34" charset="0"/>
              </a:rPr>
              <a:t>is</a:t>
            </a:r>
            <a:r>
              <a:rPr lang="fr-FR" sz="1600" dirty="0">
                <a:latin typeface="Century Gothic" panose="020B0502020202020204" pitchFamily="34" charset="0"/>
              </a:rPr>
              <a:t>... / </a:t>
            </a:r>
            <a:r>
              <a:rPr lang="fr-FR" sz="1600" dirty="0" err="1">
                <a:latin typeface="Century Gothic" panose="020B0502020202020204" pitchFamily="34" charset="0"/>
              </a:rPr>
              <a:t>there</a:t>
            </a:r>
            <a:r>
              <a:rPr lang="fr-FR" sz="1600" dirty="0">
                <a:latin typeface="Century Gothic" panose="020B0502020202020204" pitchFamily="34" charset="0"/>
              </a:rPr>
              <a:t> are…"</a:t>
            </a:r>
          </a:p>
        </p:txBody>
      </p:sp>
      <p:sp>
        <p:nvSpPr>
          <p:cNvPr id="75" name="Rectangle 74">
            <a:extLst>
              <a:ext uri="{FF2B5EF4-FFF2-40B4-BE49-F238E27FC236}">
                <a16:creationId xmlns:a16="http://schemas.microsoft.com/office/drawing/2014/main" id="{79EA9F40-A602-46C1-B7DF-CE9570B08CD8}"/>
              </a:ext>
            </a:extLst>
          </p:cNvPr>
          <p:cNvSpPr/>
          <p:nvPr/>
        </p:nvSpPr>
        <p:spPr>
          <a:xfrm>
            <a:off x="4281840" y="1635384"/>
            <a:ext cx="2507658" cy="1284967"/>
          </a:xfrm>
          <a:prstGeom prst="rect">
            <a:avLst/>
          </a:prstGeom>
        </p:spPr>
        <p:txBody>
          <a:bodyPr wrap="square">
            <a:spAutoFit/>
          </a:bodyPr>
          <a:lstStyle/>
          <a:p>
            <a:pPr algn="ctr"/>
            <a:r>
              <a:rPr lang="fr-FR" sz="1500" dirty="0" err="1">
                <a:latin typeface="Century Gothic" panose="020B0502020202020204" pitchFamily="34" charset="0"/>
              </a:rPr>
              <a:t>Remember</a:t>
            </a:r>
            <a:r>
              <a:rPr lang="fr-FR" sz="1500" dirty="0">
                <a:latin typeface="Century Gothic" panose="020B0502020202020204" pitchFamily="34" charset="0"/>
              </a:rPr>
              <a:t>: </a:t>
            </a:r>
          </a:p>
          <a:p>
            <a:pPr algn="ctr"/>
            <a:r>
              <a:rPr lang="fr-FR" sz="1500" dirty="0">
                <a:latin typeface="Century Gothic" panose="020B0502020202020204" pitchFamily="34" charset="0"/>
              </a:rPr>
              <a:t>un/une </a:t>
            </a:r>
            <a:r>
              <a:rPr lang="fr-FR" sz="1500" dirty="0" err="1">
                <a:latin typeface="Century Gothic" panose="020B0502020202020204" pitchFamily="34" charset="0"/>
              </a:rPr>
              <a:t>also</a:t>
            </a:r>
            <a:r>
              <a:rPr lang="fr-FR" sz="1500" dirty="0">
                <a:latin typeface="Century Gothic" panose="020B0502020202020204" pitchFamily="34" charset="0"/>
              </a:rPr>
              <a:t> </a:t>
            </a:r>
            <a:r>
              <a:rPr lang="fr-FR" sz="1500" dirty="0" err="1">
                <a:latin typeface="Century Gothic" panose="020B0502020202020204" pitchFamily="34" charset="0"/>
              </a:rPr>
              <a:t>means</a:t>
            </a:r>
            <a:endParaRPr lang="fr-FR" sz="1500" dirty="0">
              <a:latin typeface="Century Gothic" panose="020B0502020202020204" pitchFamily="34" charset="0"/>
            </a:endParaRPr>
          </a:p>
          <a:p>
            <a:pPr algn="ctr"/>
            <a:r>
              <a:rPr lang="fr-FR" sz="1500" dirty="0">
                <a:latin typeface="Century Gothic" panose="020B0502020202020204" pitchFamily="34" charset="0"/>
              </a:rPr>
              <a:t> ‘one’, </a:t>
            </a:r>
            <a:r>
              <a:rPr lang="fr-FR" sz="1500" dirty="0" err="1">
                <a:latin typeface="Century Gothic" panose="020B0502020202020204" pitchFamily="34" charset="0"/>
              </a:rPr>
              <a:t>so</a:t>
            </a:r>
            <a:r>
              <a:rPr lang="fr-FR" sz="1500" dirty="0">
                <a:latin typeface="Century Gothic" panose="020B0502020202020204" pitchFamily="34" charset="0"/>
              </a:rPr>
              <a:t> </a:t>
            </a:r>
            <a:r>
              <a:rPr lang="fr-FR" sz="1500" dirty="0" err="1">
                <a:latin typeface="Century Gothic" panose="020B0502020202020204" pitchFamily="34" charset="0"/>
              </a:rPr>
              <a:t>this</a:t>
            </a:r>
            <a:r>
              <a:rPr lang="fr-FR" sz="1500" dirty="0">
                <a:latin typeface="Century Gothic" panose="020B0502020202020204" pitchFamily="34" charset="0"/>
              </a:rPr>
              <a:t> can </a:t>
            </a:r>
            <a:r>
              <a:rPr lang="fr-FR" sz="1500" dirty="0" err="1">
                <a:latin typeface="Century Gothic" panose="020B0502020202020204" pitchFamily="34" charset="0"/>
              </a:rPr>
              <a:t>be</a:t>
            </a:r>
            <a:r>
              <a:rPr lang="fr-FR" sz="1500" dirty="0">
                <a:latin typeface="Century Gothic" panose="020B0502020202020204" pitchFamily="34" charset="0"/>
              </a:rPr>
              <a:t> </a:t>
            </a:r>
            <a:r>
              <a:rPr lang="fr-FR" sz="1500" dirty="0" err="1">
                <a:latin typeface="Century Gothic" panose="020B0502020202020204" pitchFamily="34" charset="0"/>
              </a:rPr>
              <a:t>translated</a:t>
            </a:r>
            <a:r>
              <a:rPr lang="fr-FR" sz="1500" dirty="0">
                <a:latin typeface="Century Gothic" panose="020B0502020202020204" pitchFamily="34" charset="0"/>
              </a:rPr>
              <a:t> as ‘</a:t>
            </a:r>
            <a:r>
              <a:rPr lang="fr-FR" sz="1500" dirty="0" err="1">
                <a:latin typeface="Century Gothic" panose="020B0502020202020204" pitchFamily="34" charset="0"/>
              </a:rPr>
              <a:t>there</a:t>
            </a:r>
            <a:r>
              <a:rPr lang="fr-FR" sz="1500" dirty="0">
                <a:latin typeface="Century Gothic" panose="020B0502020202020204" pitchFamily="34" charset="0"/>
              </a:rPr>
              <a:t> </a:t>
            </a:r>
          </a:p>
          <a:p>
            <a:pPr algn="ctr"/>
            <a:r>
              <a:rPr lang="fr-FR" sz="1500" dirty="0" err="1">
                <a:latin typeface="Century Gothic" panose="020B0502020202020204" pitchFamily="34" charset="0"/>
              </a:rPr>
              <a:t>is</a:t>
            </a:r>
            <a:r>
              <a:rPr lang="fr-FR" sz="1500" dirty="0">
                <a:latin typeface="Century Gothic" panose="020B0502020202020204" pitchFamily="34" charset="0"/>
              </a:rPr>
              <a:t> one book’!</a:t>
            </a:r>
          </a:p>
        </p:txBody>
      </p:sp>
      <p:sp>
        <p:nvSpPr>
          <p:cNvPr id="76" name="TextBox 75">
            <a:extLst>
              <a:ext uri="{FF2B5EF4-FFF2-40B4-BE49-F238E27FC236}">
                <a16:creationId xmlns:a16="http://schemas.microsoft.com/office/drawing/2014/main" id="{16A2AD6C-D0BC-4CD0-A042-9B0B71C65896}"/>
              </a:ext>
            </a:extLst>
          </p:cNvPr>
          <p:cNvSpPr txBox="1"/>
          <p:nvPr/>
        </p:nvSpPr>
        <p:spPr>
          <a:xfrm>
            <a:off x="172381" y="2856621"/>
            <a:ext cx="2507658" cy="359457"/>
          </a:xfrm>
          <a:prstGeom prst="rect">
            <a:avLst/>
          </a:prstGeom>
          <a:noFill/>
        </p:spPr>
        <p:txBody>
          <a:bodyPr wrap="square" rtlCol="0">
            <a:spAutoFit/>
          </a:bodyPr>
          <a:lstStyle/>
          <a:p>
            <a:pPr fontAlgn="auto">
              <a:lnSpc>
                <a:spcPct val="120000"/>
              </a:lnSpc>
              <a:spcBef>
                <a:spcPts val="0"/>
              </a:spcBef>
              <a:spcAft>
                <a:spcPts val="0"/>
              </a:spcAft>
            </a:pPr>
            <a:r>
              <a:rPr lang="fr-FR" sz="1600" dirty="0">
                <a:latin typeface="Century Gothic" panose="020B0502020202020204" pitchFamily="34" charset="0"/>
              </a:rPr>
              <a:t>Il y a </a:t>
            </a:r>
            <a:r>
              <a:rPr lang="fr-FR" sz="1600" b="1" dirty="0">
                <a:latin typeface="Century Gothic" panose="020B0502020202020204" pitchFamily="34" charset="0"/>
              </a:rPr>
              <a:t>des</a:t>
            </a:r>
            <a:r>
              <a:rPr lang="fr-FR" sz="1600" dirty="0">
                <a:latin typeface="Century Gothic" panose="020B0502020202020204" pitchFamily="34" charset="0"/>
              </a:rPr>
              <a:t> maisons.</a:t>
            </a:r>
          </a:p>
        </p:txBody>
      </p:sp>
      <p:sp>
        <p:nvSpPr>
          <p:cNvPr id="77" name="TextBox 76">
            <a:extLst>
              <a:ext uri="{FF2B5EF4-FFF2-40B4-BE49-F238E27FC236}">
                <a16:creationId xmlns:a16="http://schemas.microsoft.com/office/drawing/2014/main" id="{28D1D95B-B3B9-474E-9856-AE4B50512F9E}"/>
              </a:ext>
            </a:extLst>
          </p:cNvPr>
          <p:cNvSpPr txBox="1"/>
          <p:nvPr/>
        </p:nvSpPr>
        <p:spPr>
          <a:xfrm>
            <a:off x="1930735" y="2843808"/>
            <a:ext cx="3193762" cy="360483"/>
          </a:xfrm>
          <a:prstGeom prst="rect">
            <a:avLst/>
          </a:prstGeom>
          <a:noFill/>
        </p:spPr>
        <p:txBody>
          <a:bodyPr wrap="square" rtlCol="0">
            <a:spAutoFit/>
          </a:bodyPr>
          <a:lstStyle/>
          <a:p>
            <a:pPr fontAlgn="auto">
              <a:lnSpc>
                <a:spcPct val="120000"/>
              </a:lnSpc>
              <a:spcBef>
                <a:spcPts val="600"/>
              </a:spcBef>
              <a:spcAft>
                <a:spcPts val="0"/>
              </a:spcAft>
            </a:pPr>
            <a:r>
              <a:rPr lang="fr-FR" sz="1600" kern="0" dirty="0">
                <a:latin typeface="Century Gothic" panose="020B0502020202020204" pitchFamily="34" charset="0"/>
                <a:cs typeface="Arial"/>
                <a:sym typeface="Wingdings" panose="05000000000000000000" pitchFamily="2" charset="2"/>
              </a:rPr>
              <a:t></a:t>
            </a:r>
            <a:r>
              <a:rPr lang="fr-FR" sz="1600" dirty="0">
                <a:latin typeface="Century Gothic" panose="020B0502020202020204" pitchFamily="34" charset="0"/>
              </a:rPr>
              <a:t> </a:t>
            </a:r>
            <a:r>
              <a:rPr lang="fr-FR" sz="1600" i="1" dirty="0">
                <a:latin typeface="Century Gothic" panose="020B0502020202020204" pitchFamily="34" charset="0"/>
              </a:rPr>
              <a:t>There are </a:t>
            </a:r>
            <a:r>
              <a:rPr lang="fr-FR" sz="1600" b="1" i="1" dirty="0" err="1">
                <a:latin typeface="Century Gothic" panose="020B0502020202020204" pitchFamily="34" charset="0"/>
              </a:rPr>
              <a:t>some</a:t>
            </a:r>
            <a:r>
              <a:rPr lang="fr-FR" sz="1600" i="1" dirty="0">
                <a:latin typeface="Century Gothic" panose="020B0502020202020204" pitchFamily="34" charset="0"/>
              </a:rPr>
              <a:t> </a:t>
            </a:r>
            <a:r>
              <a:rPr lang="fr-FR" sz="1600" i="1" dirty="0" err="1">
                <a:latin typeface="Century Gothic" panose="020B0502020202020204" pitchFamily="34" charset="0"/>
              </a:rPr>
              <a:t>houses</a:t>
            </a:r>
            <a:r>
              <a:rPr lang="fr-FR" sz="1600" i="1" dirty="0">
                <a:latin typeface="Century Gothic" panose="020B0502020202020204" pitchFamily="34" charset="0"/>
              </a:rPr>
              <a:t>.</a:t>
            </a:r>
          </a:p>
        </p:txBody>
      </p:sp>
      <p:sp>
        <p:nvSpPr>
          <p:cNvPr id="78" name="TextBox 77">
            <a:extLst>
              <a:ext uri="{FF2B5EF4-FFF2-40B4-BE49-F238E27FC236}">
                <a16:creationId xmlns:a16="http://schemas.microsoft.com/office/drawing/2014/main" id="{68573739-01ED-49BD-AFD2-C8656BEF0BBE}"/>
              </a:ext>
            </a:extLst>
          </p:cNvPr>
          <p:cNvSpPr txBox="1"/>
          <p:nvPr/>
        </p:nvSpPr>
        <p:spPr>
          <a:xfrm>
            <a:off x="170770" y="3155830"/>
            <a:ext cx="6603689" cy="338554"/>
          </a:xfrm>
          <a:prstGeom prst="rect">
            <a:avLst/>
          </a:prstGeom>
          <a:noFill/>
        </p:spPr>
        <p:txBody>
          <a:bodyPr wrap="square" rtlCol="0">
            <a:spAutoFit/>
          </a:bodyPr>
          <a:lstStyle/>
          <a:p>
            <a:r>
              <a:rPr lang="fr-FR" sz="1600" dirty="0">
                <a:latin typeface="Century Gothic" panose="020B0502020202020204" pitchFamily="34" charset="0"/>
              </a:rPr>
              <a:t>As in English, </a:t>
            </a:r>
            <a:r>
              <a:rPr lang="fr-FR" sz="1600" dirty="0" err="1">
                <a:latin typeface="Century Gothic" panose="020B0502020202020204" pitchFamily="34" charset="0"/>
              </a:rPr>
              <a:t>we</a:t>
            </a:r>
            <a:r>
              <a:rPr lang="fr-FR" sz="1600" dirty="0">
                <a:latin typeface="Century Gothic" panose="020B0502020202020204" pitchFamily="34" charset="0"/>
              </a:rPr>
              <a:t> </a:t>
            </a:r>
            <a:r>
              <a:rPr lang="fr-FR" sz="1600" dirty="0" err="1">
                <a:latin typeface="Century Gothic" panose="020B0502020202020204" pitchFamily="34" charset="0"/>
              </a:rPr>
              <a:t>add</a:t>
            </a:r>
            <a:r>
              <a:rPr lang="fr-FR" sz="1600" dirty="0">
                <a:latin typeface="Century Gothic" panose="020B0502020202020204" pitchFamily="34" charset="0"/>
              </a:rPr>
              <a:t> –s to the end of the </a:t>
            </a:r>
            <a:r>
              <a:rPr lang="fr-FR" sz="1600" dirty="0" err="1">
                <a:latin typeface="Century Gothic" panose="020B0502020202020204" pitchFamily="34" charset="0"/>
              </a:rPr>
              <a:t>noun</a:t>
            </a:r>
            <a:r>
              <a:rPr lang="fr-FR" sz="1600" dirty="0">
                <a:latin typeface="Century Gothic" panose="020B0502020202020204" pitchFamily="34" charset="0"/>
              </a:rPr>
              <a:t> to </a:t>
            </a:r>
            <a:r>
              <a:rPr lang="fr-FR" sz="1600" dirty="0" err="1">
                <a:latin typeface="Century Gothic" panose="020B0502020202020204" pitchFamily="34" charset="0"/>
              </a:rPr>
              <a:t>make</a:t>
            </a:r>
            <a:r>
              <a:rPr lang="fr-FR" sz="1600" dirty="0">
                <a:latin typeface="Century Gothic" panose="020B0502020202020204" pitchFamily="34" charset="0"/>
              </a:rPr>
              <a:t> </a:t>
            </a:r>
            <a:r>
              <a:rPr lang="fr-FR" sz="1600" dirty="0" err="1">
                <a:latin typeface="Century Gothic" panose="020B0502020202020204" pitchFamily="34" charset="0"/>
              </a:rPr>
              <a:t>it</a:t>
            </a:r>
            <a:r>
              <a:rPr lang="fr-FR" sz="1600" dirty="0">
                <a:latin typeface="Century Gothic" panose="020B0502020202020204" pitchFamily="34" charset="0"/>
              </a:rPr>
              <a:t> plural.</a:t>
            </a:r>
          </a:p>
        </p:txBody>
      </p:sp>
      <p:sp>
        <p:nvSpPr>
          <p:cNvPr id="79" name="Rectangle 78">
            <a:extLst>
              <a:ext uri="{FF2B5EF4-FFF2-40B4-BE49-F238E27FC236}">
                <a16:creationId xmlns:a16="http://schemas.microsoft.com/office/drawing/2014/main" id="{83D5295A-B972-4DEC-AD12-47230E710C63}"/>
              </a:ext>
            </a:extLst>
          </p:cNvPr>
          <p:cNvSpPr/>
          <p:nvPr/>
        </p:nvSpPr>
        <p:spPr>
          <a:xfrm>
            <a:off x="170771" y="4329003"/>
            <a:ext cx="1803699" cy="369332"/>
          </a:xfrm>
          <a:prstGeom prst="rect">
            <a:avLst/>
          </a:prstGeom>
        </p:spPr>
        <p:txBody>
          <a:bodyPr wrap="none">
            <a:spAutoFit/>
          </a:bodyPr>
          <a:lstStyle/>
          <a:p>
            <a:pPr lvl="0"/>
            <a:r>
              <a:rPr lang="fr-FR" b="1" dirty="0">
                <a:solidFill>
                  <a:srgbClr val="000000"/>
                </a:solidFill>
                <a:latin typeface="Century Gothic" panose="020B0502020202020204" pitchFamily="34" charset="0"/>
              </a:rPr>
              <a:t>How </a:t>
            </a:r>
            <a:r>
              <a:rPr lang="fr-FR" b="1" dirty="0" err="1">
                <a:solidFill>
                  <a:srgbClr val="000000"/>
                </a:solidFill>
                <a:latin typeface="Century Gothic" panose="020B0502020202020204" pitchFamily="34" charset="0"/>
              </a:rPr>
              <a:t>many</a:t>
            </a:r>
            <a:r>
              <a:rPr lang="fr-FR" b="1" dirty="0">
                <a:solidFill>
                  <a:srgbClr val="000000"/>
                </a:solidFill>
                <a:latin typeface="Century Gothic" panose="020B0502020202020204" pitchFamily="34" charset="0"/>
              </a:rPr>
              <a:t>…?</a:t>
            </a:r>
            <a:endParaRPr lang="fr-FR" b="1" u="sng" dirty="0">
              <a:solidFill>
                <a:srgbClr val="000000"/>
              </a:solidFill>
              <a:latin typeface="Century Gothic" panose="020B0502020202020204" pitchFamily="34" charset="0"/>
            </a:endParaRPr>
          </a:p>
        </p:txBody>
      </p:sp>
      <p:sp>
        <p:nvSpPr>
          <p:cNvPr id="80" name="TextBox 79">
            <a:extLst>
              <a:ext uri="{FF2B5EF4-FFF2-40B4-BE49-F238E27FC236}">
                <a16:creationId xmlns:a16="http://schemas.microsoft.com/office/drawing/2014/main" id="{57AE39B2-45ED-4114-98D8-F2AF60D85542}"/>
              </a:ext>
            </a:extLst>
          </p:cNvPr>
          <p:cNvSpPr txBox="1"/>
          <p:nvPr/>
        </p:nvSpPr>
        <p:spPr>
          <a:xfrm>
            <a:off x="170771" y="4635710"/>
            <a:ext cx="6603689" cy="584775"/>
          </a:xfrm>
          <a:prstGeom prst="rect">
            <a:avLst/>
          </a:prstGeom>
          <a:noFill/>
        </p:spPr>
        <p:txBody>
          <a:bodyPr wrap="square" rtlCol="0">
            <a:spAutoFit/>
          </a:bodyPr>
          <a:lstStyle/>
          <a:p>
            <a:r>
              <a:rPr lang="fr-FR" sz="1600" dirty="0">
                <a:latin typeface="Century Gothic" panose="020B0502020202020204" pitchFamily="34" charset="0"/>
              </a:rPr>
              <a:t>To </a:t>
            </a:r>
            <a:r>
              <a:rPr lang="fr-FR" sz="1600" dirty="0" err="1">
                <a:latin typeface="Century Gothic" panose="020B0502020202020204" pitchFamily="34" charset="0"/>
              </a:rPr>
              <a:t>say</a:t>
            </a:r>
            <a:r>
              <a:rPr lang="fr-FR" sz="1600" dirty="0">
                <a:latin typeface="Century Gothic" panose="020B0502020202020204" pitchFamily="34" charset="0"/>
              </a:rPr>
              <a:t> how </a:t>
            </a:r>
            <a:r>
              <a:rPr lang="fr-FR" sz="1600" dirty="0" err="1">
                <a:latin typeface="Century Gothic" panose="020B0502020202020204" pitchFamily="34" charset="0"/>
              </a:rPr>
              <a:t>many</a:t>
            </a:r>
            <a:r>
              <a:rPr lang="fr-FR" sz="1600" dirty="0">
                <a:latin typeface="Century Gothic" panose="020B0502020202020204" pitchFamily="34" charset="0"/>
              </a:rPr>
              <a:t> of </a:t>
            </a:r>
            <a:r>
              <a:rPr lang="fr-FR" sz="1600" dirty="0" err="1">
                <a:latin typeface="Century Gothic" panose="020B0502020202020204" pitchFamily="34" charset="0"/>
              </a:rPr>
              <a:t>something</a:t>
            </a:r>
            <a:r>
              <a:rPr lang="fr-FR" sz="1600" dirty="0">
                <a:latin typeface="Century Gothic" panose="020B0502020202020204" pitchFamily="34" charset="0"/>
              </a:rPr>
              <a:t> </a:t>
            </a:r>
            <a:r>
              <a:rPr lang="fr-FR" sz="1600" dirty="0" err="1">
                <a:latin typeface="Century Gothic" panose="020B0502020202020204" pitchFamily="34" charset="0"/>
              </a:rPr>
              <a:t>there</a:t>
            </a:r>
            <a:r>
              <a:rPr lang="fr-FR" sz="1600" dirty="0">
                <a:latin typeface="Century Gothic" panose="020B0502020202020204" pitchFamily="34" charset="0"/>
              </a:rPr>
              <a:t> are, </a:t>
            </a:r>
          </a:p>
          <a:p>
            <a:r>
              <a:rPr lang="fr-FR" sz="1600" dirty="0">
                <a:latin typeface="Century Gothic" panose="020B0502020202020204" pitchFamily="34" charset="0"/>
              </a:rPr>
              <a:t>use ‘</a:t>
            </a:r>
            <a:r>
              <a:rPr lang="fr-FR" sz="1600" b="1" dirty="0">
                <a:latin typeface="Century Gothic" panose="020B0502020202020204" pitchFamily="34" charset="0"/>
              </a:rPr>
              <a:t>il y a</a:t>
            </a:r>
            <a:r>
              <a:rPr lang="fr-FR" sz="1600" dirty="0">
                <a:latin typeface="Century Gothic" panose="020B0502020202020204" pitchFamily="34" charset="0"/>
              </a:rPr>
              <a:t>’ + </a:t>
            </a:r>
            <a:r>
              <a:rPr lang="fr-FR" sz="1600" b="1" i="1" dirty="0" err="1">
                <a:latin typeface="Century Gothic" panose="020B0502020202020204" pitchFamily="34" charset="0"/>
              </a:rPr>
              <a:t>number</a:t>
            </a:r>
            <a:r>
              <a:rPr lang="fr-FR" sz="1600" dirty="0">
                <a:latin typeface="Century Gothic" panose="020B0502020202020204" pitchFamily="34" charset="0"/>
              </a:rPr>
              <a:t> (or the plural article ‘</a:t>
            </a:r>
            <a:r>
              <a:rPr lang="fr-FR" sz="1600" b="1" dirty="0">
                <a:latin typeface="Century Gothic" panose="020B0502020202020204" pitchFamily="34" charset="0"/>
              </a:rPr>
              <a:t>des</a:t>
            </a:r>
            <a:r>
              <a:rPr lang="fr-FR" sz="1600" dirty="0">
                <a:latin typeface="Century Gothic" panose="020B0502020202020204" pitchFamily="34" charset="0"/>
              </a:rPr>
              <a:t>’ = </a:t>
            </a:r>
            <a:r>
              <a:rPr lang="fr-FR" sz="1600" dirty="0" err="1">
                <a:latin typeface="Century Gothic" panose="020B0502020202020204" pitchFamily="34" charset="0"/>
              </a:rPr>
              <a:t>some</a:t>
            </a:r>
            <a:r>
              <a:rPr lang="fr-FR" sz="1600" dirty="0">
                <a:latin typeface="Century Gothic" panose="020B0502020202020204" pitchFamily="34" charset="0"/>
              </a:rPr>
              <a:t>):</a:t>
            </a:r>
          </a:p>
        </p:txBody>
      </p:sp>
      <p:graphicFrame>
        <p:nvGraphicFramePr>
          <p:cNvPr id="81" name="Table 80">
            <a:extLst>
              <a:ext uri="{FF2B5EF4-FFF2-40B4-BE49-F238E27FC236}">
                <a16:creationId xmlns:a16="http://schemas.microsoft.com/office/drawing/2014/main" id="{324F4879-DF58-4957-B362-8DABDB32F63D}"/>
              </a:ext>
            </a:extLst>
          </p:cNvPr>
          <p:cNvGraphicFramePr>
            <a:graphicFrameLocks noGrp="1"/>
          </p:cNvGraphicFramePr>
          <p:nvPr>
            <p:extLst>
              <p:ext uri="{D42A27DB-BD31-4B8C-83A1-F6EECF244321}">
                <p14:modId xmlns:p14="http://schemas.microsoft.com/office/powerpoint/2010/main" val="4004530865"/>
              </p:ext>
            </p:extLst>
          </p:nvPr>
        </p:nvGraphicFramePr>
        <p:xfrm>
          <a:off x="3763210" y="6872322"/>
          <a:ext cx="2835823" cy="672720"/>
        </p:xfrm>
        <a:graphic>
          <a:graphicData uri="http://schemas.openxmlformats.org/drawingml/2006/table">
            <a:tbl>
              <a:tblPr firstRow="1" bandRow="1">
                <a:tableStyleId>{5940675A-B579-460E-94D1-54222C63F5DA}</a:tableStyleId>
              </a:tblPr>
              <a:tblGrid>
                <a:gridCol w="1084793">
                  <a:extLst>
                    <a:ext uri="{9D8B030D-6E8A-4147-A177-3AD203B41FA5}">
                      <a16:colId xmlns:a16="http://schemas.microsoft.com/office/drawing/2014/main" val="20000"/>
                    </a:ext>
                  </a:extLst>
                </a:gridCol>
                <a:gridCol w="1751030">
                  <a:extLst>
                    <a:ext uri="{9D8B030D-6E8A-4147-A177-3AD203B41FA5}">
                      <a16:colId xmlns:a16="http://schemas.microsoft.com/office/drawing/2014/main" val="20001"/>
                    </a:ext>
                  </a:extLst>
                </a:gridCol>
              </a:tblGrid>
              <a:tr h="261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dirty="0" err="1">
                          <a:solidFill>
                            <a:srgbClr val="000000"/>
                          </a:solidFill>
                          <a:effectLst/>
                          <a:latin typeface="Century Gothic" panose="020B0502020202020204" pitchFamily="34" charset="0"/>
                        </a:rPr>
                        <a:t>il</a:t>
                      </a:r>
                      <a:r>
                        <a:rPr lang="en-GB" sz="1600" b="0" i="0" u="none" strike="noStrike" dirty="0">
                          <a:solidFill>
                            <a:srgbClr val="000000"/>
                          </a:solidFill>
                          <a:effectLst/>
                          <a:latin typeface="Century Gothic" panose="020B0502020202020204" pitchFamily="34" charset="0"/>
                        </a:rPr>
                        <a:t> y a</a:t>
                      </a:r>
                    </a:p>
                  </a:txBody>
                  <a:tcPr anchor="ctr"/>
                </a:tc>
                <a:tc>
                  <a:txBody>
                    <a:bodyPr/>
                    <a:lstStyle/>
                    <a:p>
                      <a:r>
                        <a:rPr lang="en-GB" sz="1600" dirty="0">
                          <a:latin typeface="Century Gothic" panose="020B0502020202020204" pitchFamily="34" charset="0"/>
                        </a:rPr>
                        <a:t>there is/are…</a:t>
                      </a:r>
                    </a:p>
                  </a:txBody>
                  <a:tcPr anchor="ctr"/>
                </a:tc>
                <a:extLst>
                  <a:ext uri="{0D108BD9-81ED-4DB2-BD59-A6C34878D82A}">
                    <a16:rowId xmlns:a16="http://schemas.microsoft.com/office/drawing/2014/main" val="10000"/>
                  </a:ext>
                </a:extLst>
              </a:tr>
              <a:tr h="261270">
                <a:tc>
                  <a:txBody>
                    <a:bodyPr/>
                    <a:lstStyle/>
                    <a:p>
                      <a:r>
                        <a:rPr lang="en-GB" sz="1600" b="0" dirty="0">
                          <a:latin typeface="Century Gothic" panose="020B0502020202020204" pitchFamily="34" charset="0"/>
                        </a:rPr>
                        <a:t>des</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some</a:t>
                      </a:r>
                    </a:p>
                  </a:txBody>
                  <a:tcPr marL="90000" marR="90000" marT="46800" marB="46800" anchor="ctr"/>
                </a:tc>
                <a:extLst>
                  <a:ext uri="{0D108BD9-81ED-4DB2-BD59-A6C34878D82A}">
                    <a16:rowId xmlns:a16="http://schemas.microsoft.com/office/drawing/2014/main" val="10001"/>
                  </a:ext>
                </a:extLst>
              </a:tr>
            </a:tbl>
          </a:graphicData>
        </a:graphic>
      </p:graphicFrame>
      <p:pic>
        <p:nvPicPr>
          <p:cNvPr id="82" name="Picture 2">
            <a:extLst>
              <a:ext uri="{FF2B5EF4-FFF2-40B4-BE49-F238E27FC236}">
                <a16:creationId xmlns:a16="http://schemas.microsoft.com/office/drawing/2014/main" id="{D37E0E00-B38B-49C0-BF93-5F877D5F8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8556" y="7696402"/>
            <a:ext cx="973646" cy="9736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3" name="Table 82">
            <a:extLst>
              <a:ext uri="{FF2B5EF4-FFF2-40B4-BE49-F238E27FC236}">
                <a16:creationId xmlns:a16="http://schemas.microsoft.com/office/drawing/2014/main" id="{8137C74F-1B9B-44F7-9312-6B550E8D470E}"/>
              </a:ext>
            </a:extLst>
          </p:cNvPr>
          <p:cNvGraphicFramePr>
            <a:graphicFrameLocks noGrp="1"/>
          </p:cNvGraphicFramePr>
          <p:nvPr>
            <p:extLst>
              <p:ext uri="{D42A27DB-BD31-4B8C-83A1-F6EECF244321}">
                <p14:modId xmlns:p14="http://schemas.microsoft.com/office/powerpoint/2010/main" val="1702380218"/>
              </p:ext>
            </p:extLst>
          </p:nvPr>
        </p:nvGraphicFramePr>
        <p:xfrm>
          <a:off x="3094789" y="6826568"/>
          <a:ext cx="668422" cy="732124"/>
        </p:xfrm>
        <a:graphic>
          <a:graphicData uri="http://schemas.openxmlformats.org/drawingml/2006/table">
            <a:tbl>
              <a:tblPr firstRow="1" bandRow="1">
                <a:tableStyleId>{5940675A-B579-460E-94D1-54222C63F5DA}</a:tableStyleId>
              </a:tblPr>
              <a:tblGrid>
                <a:gridCol w="668422">
                  <a:extLst>
                    <a:ext uri="{9D8B030D-6E8A-4147-A177-3AD203B41FA5}">
                      <a16:colId xmlns:a16="http://schemas.microsoft.com/office/drawing/2014/main" val="20000"/>
                    </a:ext>
                  </a:extLst>
                </a:gridCol>
              </a:tblGrid>
              <a:tr h="3660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60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det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31"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27</a:t>
            </a:r>
          </a:p>
        </p:txBody>
      </p:sp>
    </p:spTree>
    <p:extLst>
      <p:ext uri="{BB962C8B-B14F-4D97-AF65-F5344CB8AC3E}">
        <p14:creationId xmlns:p14="http://schemas.microsoft.com/office/powerpoint/2010/main" val="1777796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BC218069-82F7-4F2C-BD09-310CDC338645}"/>
              </a:ext>
            </a:extLst>
          </p:cNvPr>
          <p:cNvSpPr/>
          <p:nvPr/>
        </p:nvSpPr>
        <p:spPr>
          <a:xfrm>
            <a:off x="3577567" y="1227616"/>
            <a:ext cx="2902028" cy="2062103"/>
          </a:xfrm>
          <a:prstGeom prst="rect">
            <a:avLst/>
          </a:prstGeom>
          <a:ln>
            <a:solidFill>
              <a:schemeClr val="accent1">
                <a:lumMod val="25000"/>
              </a:schemeClr>
            </a:solidFill>
          </a:ln>
        </p:spPr>
        <p:txBody>
          <a:bodyPr wrap="square">
            <a:spAutoFit/>
          </a:bodyPr>
          <a:lstStyle/>
          <a:p>
            <a:pPr fontAlgn="auto">
              <a:spcBef>
                <a:spcPts val="0"/>
              </a:spcBef>
              <a:spcAft>
                <a:spcPts val="0"/>
              </a:spcAft>
            </a:pPr>
            <a:r>
              <a:rPr lang="fr-FR" sz="1600" b="1" dirty="0">
                <a:solidFill>
                  <a:srgbClr val="000000"/>
                </a:solidFill>
                <a:latin typeface="Century Gothic" panose="020B0502020202020204" pitchFamily="34" charset="0"/>
              </a:rPr>
              <a:t>Nous sommes </a:t>
            </a:r>
            <a:r>
              <a:rPr lang="fr-FR" sz="1600" dirty="0">
                <a:solidFill>
                  <a:srgbClr val="000000"/>
                </a:solidFill>
                <a:latin typeface="Century Gothic" panose="020B0502020202020204" pitchFamily="34" charset="0"/>
              </a:rPr>
              <a:t>contents. </a:t>
            </a:r>
          </a:p>
          <a:p>
            <a:pPr fontAlgn="auto">
              <a:spcBef>
                <a:spcPts val="0"/>
              </a:spcBef>
              <a:spcAft>
                <a:spcPts val="0"/>
              </a:spcAft>
            </a:pPr>
            <a:r>
              <a:rPr lang="fr-FR" sz="1600" b="1" i="1" dirty="0" err="1">
                <a:solidFill>
                  <a:srgbClr val="000000"/>
                </a:solidFill>
                <a:latin typeface="Century Gothic" panose="020B0502020202020204" pitchFamily="34" charset="0"/>
              </a:rPr>
              <a:t>We</a:t>
            </a:r>
            <a:r>
              <a:rPr lang="fr-FR" sz="1600" b="1" i="1" dirty="0">
                <a:solidFill>
                  <a:srgbClr val="000000"/>
                </a:solidFill>
                <a:latin typeface="Century Gothic" panose="020B0502020202020204" pitchFamily="34" charset="0"/>
              </a:rPr>
              <a:t> are </a:t>
            </a:r>
            <a:r>
              <a:rPr lang="fr-FR" sz="1600" i="1" dirty="0">
                <a:solidFill>
                  <a:srgbClr val="000000"/>
                </a:solidFill>
                <a:latin typeface="Century Gothic" panose="020B0502020202020204" pitchFamily="34" charset="0"/>
              </a:rPr>
              <a:t>happy.</a:t>
            </a:r>
          </a:p>
          <a:p>
            <a:pPr fontAlgn="auto">
              <a:spcBef>
                <a:spcPts val="0"/>
              </a:spcBef>
              <a:spcAft>
                <a:spcPts val="0"/>
              </a:spcAft>
            </a:pPr>
            <a:br>
              <a:rPr lang="fr-FR" sz="1600" dirty="0">
                <a:solidFill>
                  <a:srgbClr val="000000"/>
                </a:solidFill>
                <a:latin typeface="Century Gothic" panose="020B0502020202020204" pitchFamily="34" charset="0"/>
              </a:rPr>
            </a:br>
            <a:r>
              <a:rPr lang="fr-FR" sz="1600" b="1" dirty="0">
                <a:solidFill>
                  <a:srgbClr val="000000"/>
                </a:solidFill>
                <a:latin typeface="Century Gothic" panose="020B0502020202020204" pitchFamily="34" charset="0"/>
              </a:rPr>
              <a:t>Vous êtes</a:t>
            </a:r>
            <a:r>
              <a:rPr lang="fr-FR" sz="1600" dirty="0">
                <a:solidFill>
                  <a:srgbClr val="000000"/>
                </a:solidFill>
                <a:latin typeface="Century Gothic" panose="020B0502020202020204" pitchFamily="34" charset="0"/>
              </a:rPr>
              <a:t> français.  </a:t>
            </a:r>
          </a:p>
          <a:p>
            <a:pPr fontAlgn="auto">
              <a:spcBef>
                <a:spcPts val="0"/>
              </a:spcBef>
              <a:spcAft>
                <a:spcPts val="0"/>
              </a:spcAft>
            </a:pPr>
            <a:r>
              <a:rPr lang="fr-FR" sz="1600" b="1" i="1" dirty="0">
                <a:solidFill>
                  <a:srgbClr val="000000"/>
                </a:solidFill>
                <a:latin typeface="Century Gothic" panose="020B0502020202020204" pitchFamily="34" charset="0"/>
              </a:rPr>
              <a:t>You are all </a:t>
            </a:r>
            <a:r>
              <a:rPr lang="fr-FR" sz="1600" i="1" dirty="0">
                <a:solidFill>
                  <a:srgbClr val="000000"/>
                </a:solidFill>
                <a:latin typeface="Century Gothic" panose="020B0502020202020204" pitchFamily="34" charset="0"/>
              </a:rPr>
              <a:t>French.</a:t>
            </a:r>
          </a:p>
          <a:p>
            <a:pPr fontAlgn="auto">
              <a:spcBef>
                <a:spcPts val="0"/>
              </a:spcBef>
              <a:spcAft>
                <a:spcPts val="0"/>
              </a:spcAft>
            </a:pPr>
            <a:endParaRPr lang="fr-FR" sz="1600" i="1" dirty="0">
              <a:solidFill>
                <a:srgbClr val="000000"/>
              </a:solidFill>
              <a:latin typeface="Century Gothic" panose="020B0502020202020204" pitchFamily="34" charset="0"/>
            </a:endParaRPr>
          </a:p>
          <a:p>
            <a:pPr fontAlgn="auto">
              <a:spcBef>
                <a:spcPts val="0"/>
              </a:spcBef>
              <a:spcAft>
                <a:spcPts val="0"/>
              </a:spcAft>
              <a:defRPr/>
            </a:pPr>
            <a:r>
              <a:rPr lang="fr-FR" sz="1600" b="1" dirty="0">
                <a:solidFill>
                  <a:srgbClr val="000000"/>
                </a:solidFill>
                <a:latin typeface="Century Gothic" panose="020B0502020202020204" pitchFamily="34" charset="0"/>
              </a:rPr>
              <a:t>Ils/elles sont</a:t>
            </a:r>
            <a:r>
              <a:rPr lang="fr-FR" sz="1600" dirty="0">
                <a:solidFill>
                  <a:srgbClr val="000000"/>
                </a:solidFill>
                <a:latin typeface="Century Gothic" panose="020B0502020202020204" pitchFamily="34" charset="0"/>
              </a:rPr>
              <a:t> jeunes. </a:t>
            </a:r>
          </a:p>
          <a:p>
            <a:pPr fontAlgn="auto">
              <a:spcBef>
                <a:spcPts val="0"/>
              </a:spcBef>
              <a:spcAft>
                <a:spcPts val="0"/>
              </a:spcAft>
              <a:defRPr/>
            </a:pPr>
            <a:r>
              <a:rPr lang="fr-FR" sz="1600" b="1" i="1" dirty="0" err="1">
                <a:solidFill>
                  <a:srgbClr val="000000"/>
                </a:solidFill>
                <a:latin typeface="Century Gothic" panose="020B0502020202020204" pitchFamily="34" charset="0"/>
              </a:rPr>
              <a:t>They</a:t>
            </a:r>
            <a:r>
              <a:rPr lang="fr-FR" sz="1600" b="1" i="1" dirty="0">
                <a:solidFill>
                  <a:srgbClr val="000000"/>
                </a:solidFill>
                <a:latin typeface="Century Gothic" panose="020B0502020202020204" pitchFamily="34" charset="0"/>
              </a:rPr>
              <a:t> are </a:t>
            </a:r>
            <a:r>
              <a:rPr lang="fr-FR" sz="1600" i="1" dirty="0" err="1">
                <a:solidFill>
                  <a:srgbClr val="000000"/>
                </a:solidFill>
                <a:latin typeface="Century Gothic" panose="020B0502020202020204" pitchFamily="34" charset="0"/>
              </a:rPr>
              <a:t>young</a:t>
            </a:r>
            <a:r>
              <a:rPr lang="fr-FR" sz="1600" i="1" dirty="0">
                <a:solidFill>
                  <a:srgbClr val="000000"/>
                </a:solidFill>
                <a:latin typeface="Century Gothic" panose="020B0502020202020204" pitchFamily="34" charset="0"/>
              </a:rPr>
              <a:t>.</a:t>
            </a:r>
          </a:p>
        </p:txBody>
      </p:sp>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T2.1 </a:t>
            </a:r>
            <a:r>
              <a:rPr lang="en-GB" sz="2000" b="1" kern="1200" dirty="0" err="1">
                <a:solidFill>
                  <a:srgbClr val="FFFFFF"/>
                </a:solidFill>
                <a:latin typeface="Century Gothic" panose="020B0502020202020204" pitchFamily="34" charset="0"/>
                <a:ea typeface="+mn-ea"/>
                <a:cs typeface="+mn-cs"/>
              </a:rPr>
              <a:t>Semaine</a:t>
            </a:r>
            <a:r>
              <a:rPr lang="en-GB" sz="2000" b="1" kern="1200" dirty="0">
                <a:solidFill>
                  <a:srgbClr val="FFFFFF"/>
                </a:solidFill>
                <a:latin typeface="Century Gothic" panose="020B0502020202020204" pitchFamily="34" charset="0"/>
                <a:ea typeface="+mn-ea"/>
                <a:cs typeface="+mn-cs"/>
              </a:rPr>
              <a:t> 2</a:t>
            </a:r>
            <a:endParaRPr lang="en-US" dirty="0"/>
          </a:p>
        </p:txBody>
      </p:sp>
      <p:sp>
        <p:nvSpPr>
          <p:cNvPr id="40" name="Rectangle 39">
            <a:extLst>
              <a:ext uri="{FF2B5EF4-FFF2-40B4-BE49-F238E27FC236}">
                <a16:creationId xmlns:a16="http://schemas.microsoft.com/office/drawing/2014/main" id="{69E7C704-2D37-490F-A0AF-8D5BF029EA88}"/>
              </a:ext>
            </a:extLst>
          </p:cNvPr>
          <p:cNvSpPr/>
          <p:nvPr/>
        </p:nvSpPr>
        <p:spPr>
          <a:xfrm>
            <a:off x="4797152" y="14516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fr-FR" dirty="0">
                <a:solidFill>
                  <a:srgbClr val="000000"/>
                </a:solidFill>
                <a:latin typeface="Century Gothic" panose="020B0502020202020204" pitchFamily="34" charset="0"/>
              </a:rPr>
              <a:t>Grammaire</a:t>
            </a:r>
          </a:p>
        </p:txBody>
      </p:sp>
      <p:sp>
        <p:nvSpPr>
          <p:cNvPr id="43" name="Rectangle 42">
            <a:extLst>
              <a:ext uri="{FF2B5EF4-FFF2-40B4-BE49-F238E27FC236}">
                <a16:creationId xmlns:a16="http://schemas.microsoft.com/office/drawing/2014/main" id="{68AB5B41-03E7-4DD5-8403-C9B6DF18281D}"/>
              </a:ext>
            </a:extLst>
          </p:cNvPr>
          <p:cNvSpPr/>
          <p:nvPr/>
        </p:nvSpPr>
        <p:spPr>
          <a:xfrm>
            <a:off x="125097" y="714665"/>
            <a:ext cx="5333511" cy="369332"/>
          </a:xfrm>
          <a:prstGeom prst="rect">
            <a:avLst/>
          </a:prstGeom>
        </p:spPr>
        <p:txBody>
          <a:bodyPr wrap="none">
            <a:spAutoFit/>
          </a:bodyPr>
          <a:lstStyle/>
          <a:p>
            <a:pPr fontAlgn="auto">
              <a:spcBef>
                <a:spcPts val="0"/>
              </a:spcBef>
              <a:spcAft>
                <a:spcPts val="0"/>
              </a:spcAft>
            </a:pPr>
            <a:r>
              <a:rPr lang="fr-FR" b="1" dirty="0" err="1">
                <a:solidFill>
                  <a:srgbClr val="000000"/>
                </a:solidFill>
                <a:latin typeface="Century Gothic" panose="020B0502020202020204" pitchFamily="34" charset="0"/>
              </a:rPr>
              <a:t>Using</a:t>
            </a:r>
            <a:r>
              <a:rPr lang="fr-FR" b="1" dirty="0">
                <a:solidFill>
                  <a:srgbClr val="000000"/>
                </a:solidFill>
                <a:latin typeface="Century Gothic" panose="020B0502020202020204" pitchFamily="34" charset="0"/>
              </a:rPr>
              <a:t> the </a:t>
            </a:r>
            <a:r>
              <a:rPr lang="fr-FR" b="1" dirty="0" err="1">
                <a:solidFill>
                  <a:srgbClr val="000000"/>
                </a:solidFill>
                <a:latin typeface="Century Gothic" panose="020B0502020202020204" pitchFamily="34" charset="0"/>
              </a:rPr>
              <a:t>verb</a:t>
            </a:r>
            <a:r>
              <a:rPr lang="fr-FR" b="1" dirty="0">
                <a:solidFill>
                  <a:srgbClr val="000000"/>
                </a:solidFill>
                <a:latin typeface="Century Gothic" panose="020B0502020202020204" pitchFamily="34" charset="0"/>
              </a:rPr>
              <a:t> “</a:t>
            </a:r>
            <a:r>
              <a:rPr lang="fr-FR" sz="1800" b="1" dirty="0">
                <a:solidFill>
                  <a:srgbClr val="000000"/>
                </a:solidFill>
                <a:latin typeface="Century Gothic" panose="020B0502020202020204" pitchFamily="34" charset="0"/>
              </a:rPr>
              <a:t>ê</a:t>
            </a:r>
            <a:r>
              <a:rPr lang="fr-FR" b="1" dirty="0">
                <a:solidFill>
                  <a:srgbClr val="000000"/>
                </a:solidFill>
                <a:latin typeface="Century Gothic" panose="020B0502020202020204" pitchFamily="34" charset="0"/>
              </a:rPr>
              <a:t>tre” – to </a:t>
            </a:r>
            <a:r>
              <a:rPr lang="fr-FR" b="1" dirty="0" err="1">
                <a:solidFill>
                  <a:srgbClr val="000000"/>
                </a:solidFill>
                <a:latin typeface="Century Gothic" panose="020B0502020202020204" pitchFamily="34" charset="0"/>
              </a:rPr>
              <a:t>be</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singular</a:t>
            </a:r>
            <a:r>
              <a:rPr lang="fr-FR" b="1" dirty="0">
                <a:solidFill>
                  <a:srgbClr val="000000"/>
                </a:solidFill>
                <a:latin typeface="Century Gothic" panose="020B0502020202020204" pitchFamily="34" charset="0"/>
              </a:rPr>
              <a:t> &amp; plural)</a:t>
            </a:r>
          </a:p>
        </p:txBody>
      </p:sp>
      <p:graphicFrame>
        <p:nvGraphicFramePr>
          <p:cNvPr id="44" name="Table 43">
            <a:extLst>
              <a:ext uri="{FF2B5EF4-FFF2-40B4-BE49-F238E27FC236}">
                <a16:creationId xmlns:a16="http://schemas.microsoft.com/office/drawing/2014/main" id="{48C11ED5-400E-44DF-A051-EC21DAE8BD99}"/>
              </a:ext>
            </a:extLst>
          </p:cNvPr>
          <p:cNvGraphicFramePr>
            <a:graphicFrameLocks noGrp="1"/>
          </p:cNvGraphicFramePr>
          <p:nvPr>
            <p:extLst>
              <p:ext uri="{D42A27DB-BD31-4B8C-83A1-F6EECF244321}">
                <p14:modId xmlns:p14="http://schemas.microsoft.com/office/powerpoint/2010/main" val="1943645508"/>
              </p:ext>
            </p:extLst>
          </p:nvPr>
        </p:nvGraphicFramePr>
        <p:xfrm>
          <a:off x="245834" y="1227616"/>
          <a:ext cx="3039984" cy="2346960"/>
        </p:xfrm>
        <a:graphic>
          <a:graphicData uri="http://schemas.openxmlformats.org/drawingml/2006/table">
            <a:tbl>
              <a:tblPr firstRow="1" bandRow="1">
                <a:tableStyleId>{5940675A-B579-460E-94D1-54222C63F5DA}</a:tableStyleId>
              </a:tblPr>
              <a:tblGrid>
                <a:gridCol w="1755443">
                  <a:extLst>
                    <a:ext uri="{9D8B030D-6E8A-4147-A177-3AD203B41FA5}">
                      <a16:colId xmlns:a16="http://schemas.microsoft.com/office/drawing/2014/main" val="20000"/>
                    </a:ext>
                  </a:extLst>
                </a:gridCol>
                <a:gridCol w="1284541">
                  <a:extLst>
                    <a:ext uri="{9D8B030D-6E8A-4147-A177-3AD203B41FA5}">
                      <a16:colId xmlns:a16="http://schemas.microsoft.com/office/drawing/2014/main" val="20001"/>
                    </a:ext>
                  </a:extLst>
                </a:gridCol>
              </a:tblGrid>
              <a:tr h="283857">
                <a:tc gridSpan="2">
                  <a:txBody>
                    <a:bodyPr/>
                    <a:lstStyle/>
                    <a:p>
                      <a:r>
                        <a:rPr lang="en-GB" sz="1600" dirty="0">
                          <a:latin typeface="Century Gothic" panose="020B0502020202020204" pitchFamily="34" charset="0"/>
                        </a:rPr>
                        <a:t>Verb ÊTRE [to be, being]</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283857">
                <a:tc>
                  <a:txBody>
                    <a:bodyPr/>
                    <a:lstStyle/>
                    <a:p>
                      <a:r>
                        <a:rPr lang="fr-FR" sz="1600" noProof="0">
                          <a:latin typeface="Century Gothic" panose="020B0502020202020204" pitchFamily="34" charset="0"/>
                        </a:rPr>
                        <a:t>Je suis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a:t>
                      </a:r>
                      <a:r>
                        <a:rPr lang="en-GB" sz="1600" baseline="0" dirty="0">
                          <a:latin typeface="Century Gothic" panose="020B0502020202020204" pitchFamily="34" charset="0"/>
                        </a:rPr>
                        <a:t> </a:t>
                      </a:r>
                      <a:r>
                        <a:rPr lang="en-GB" sz="1600" dirty="0">
                          <a:latin typeface="Century Gothic" panose="020B0502020202020204" pitchFamily="34" charset="0"/>
                        </a:rPr>
                        <a:t>am</a:t>
                      </a:r>
                    </a:p>
                  </a:txBody>
                  <a:tcPr/>
                </a:tc>
                <a:extLst>
                  <a:ext uri="{0D108BD9-81ED-4DB2-BD59-A6C34878D82A}">
                    <a16:rowId xmlns:a16="http://schemas.microsoft.com/office/drawing/2014/main" val="10001"/>
                  </a:ext>
                </a:extLst>
              </a:tr>
              <a:tr h="283857">
                <a:tc>
                  <a:txBody>
                    <a:bodyPr/>
                    <a:lstStyle/>
                    <a:p>
                      <a:r>
                        <a:rPr lang="fr-FR" sz="1600" noProof="0">
                          <a:latin typeface="Century Gothic" panose="020B0502020202020204" pitchFamily="34" charset="0"/>
                        </a:rPr>
                        <a:t>Tu es</a:t>
                      </a:r>
                    </a:p>
                  </a:txBody>
                  <a:tcPr/>
                </a:tc>
                <a:tc>
                  <a:txBody>
                    <a:bodyPr/>
                    <a:lstStyle/>
                    <a:p>
                      <a:r>
                        <a:rPr lang="en-GB" sz="1600" dirty="0">
                          <a:latin typeface="Century Gothic" panose="020B0502020202020204" pitchFamily="34" charset="0"/>
                        </a:rPr>
                        <a:t>you are</a:t>
                      </a:r>
                    </a:p>
                  </a:txBody>
                  <a:tcPr/>
                </a:tc>
                <a:extLst>
                  <a:ext uri="{0D108BD9-81ED-4DB2-BD59-A6C34878D82A}">
                    <a16:rowId xmlns:a16="http://schemas.microsoft.com/office/drawing/2014/main" val="10002"/>
                  </a:ext>
                </a:extLst>
              </a:tr>
              <a:tr h="283857">
                <a:tc>
                  <a:txBody>
                    <a:bodyPr/>
                    <a:lstStyle/>
                    <a:p>
                      <a:r>
                        <a:rPr lang="fr-FR" sz="1600" noProof="0" dirty="0">
                          <a:latin typeface="Century Gothic" panose="020B0502020202020204" pitchFamily="34" charset="0"/>
                        </a:rPr>
                        <a:t>Il / elle est</a:t>
                      </a:r>
                    </a:p>
                  </a:txBody>
                  <a:tcPr/>
                </a:tc>
                <a:tc>
                  <a:txBody>
                    <a:bodyPr/>
                    <a:lstStyle/>
                    <a:p>
                      <a:r>
                        <a:rPr lang="en-GB" sz="1600" dirty="0">
                          <a:latin typeface="Century Gothic" panose="020B0502020202020204" pitchFamily="34" charset="0"/>
                        </a:rPr>
                        <a:t>he/she/it is</a:t>
                      </a:r>
                    </a:p>
                  </a:txBody>
                  <a:tcPr/>
                </a:tc>
                <a:extLst>
                  <a:ext uri="{0D108BD9-81ED-4DB2-BD59-A6C34878D82A}">
                    <a16:rowId xmlns:a16="http://schemas.microsoft.com/office/drawing/2014/main" val="10003"/>
                  </a:ext>
                </a:extLst>
              </a:tr>
              <a:tr h="283857">
                <a:tc>
                  <a:txBody>
                    <a:bodyPr/>
                    <a:lstStyle/>
                    <a:p>
                      <a:r>
                        <a:rPr lang="fr-FR" sz="1600" noProof="0" dirty="0">
                          <a:latin typeface="Century Gothic" panose="020B0502020202020204" pitchFamily="34" charset="0"/>
                        </a:rPr>
                        <a:t>Nous </a:t>
                      </a:r>
                      <a:r>
                        <a:rPr lang="fr-FR" sz="1600" b="1" noProof="0" dirty="0">
                          <a:latin typeface="Century Gothic" panose="020B0502020202020204" pitchFamily="34" charset="0"/>
                        </a:rPr>
                        <a:t>sommes</a:t>
                      </a:r>
                    </a:p>
                  </a:txBody>
                  <a:tcPr/>
                </a:tc>
                <a:tc>
                  <a:txBody>
                    <a:bodyPr/>
                    <a:lstStyle/>
                    <a:p>
                      <a:r>
                        <a:rPr lang="en-GB" sz="1600" dirty="0">
                          <a:latin typeface="Century Gothic" panose="020B0502020202020204" pitchFamily="34" charset="0"/>
                        </a:rPr>
                        <a:t>we are</a:t>
                      </a:r>
                    </a:p>
                  </a:txBody>
                  <a:tcPr/>
                </a:tc>
                <a:extLst>
                  <a:ext uri="{0D108BD9-81ED-4DB2-BD59-A6C34878D82A}">
                    <a16:rowId xmlns:a16="http://schemas.microsoft.com/office/drawing/2014/main" val="10004"/>
                  </a:ext>
                </a:extLst>
              </a:tr>
              <a:tr h="2838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noProof="0">
                          <a:latin typeface="Century Gothic" panose="020B0502020202020204" pitchFamily="34" charset="0"/>
                        </a:rPr>
                        <a:t>Vous </a:t>
                      </a:r>
                      <a:r>
                        <a:rPr lang="fr-FR" sz="1600" b="1" noProof="0">
                          <a:latin typeface="Century Gothic" panose="020B0502020202020204" pitchFamily="34" charset="0"/>
                        </a:rPr>
                        <a:t>êtes</a:t>
                      </a:r>
                    </a:p>
                  </a:txBody>
                  <a:tcPr/>
                </a:tc>
                <a:tc>
                  <a:txBody>
                    <a:bodyPr/>
                    <a:lstStyle/>
                    <a:p>
                      <a:r>
                        <a:rPr lang="en-GB" sz="1600" dirty="0">
                          <a:latin typeface="Century Gothic" panose="020B0502020202020204" pitchFamily="34" charset="0"/>
                        </a:rPr>
                        <a:t>you all are</a:t>
                      </a:r>
                    </a:p>
                  </a:txBody>
                  <a:tcPr/>
                </a:tc>
                <a:extLst>
                  <a:ext uri="{0D108BD9-81ED-4DB2-BD59-A6C34878D82A}">
                    <a16:rowId xmlns:a16="http://schemas.microsoft.com/office/drawing/2014/main" val="577524759"/>
                  </a:ext>
                </a:extLst>
              </a:tr>
              <a:tr h="2838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noProof="0" dirty="0">
                          <a:latin typeface="Century Gothic" panose="020B0502020202020204" pitchFamily="34" charset="0"/>
                        </a:rPr>
                        <a:t>Ils/elles </a:t>
                      </a:r>
                      <a:r>
                        <a:rPr lang="fr-FR" sz="1600" b="1" noProof="0" dirty="0">
                          <a:latin typeface="Century Gothic" panose="020B0502020202020204" pitchFamily="34" charset="0"/>
                        </a:rPr>
                        <a:t>sont</a:t>
                      </a:r>
                    </a:p>
                  </a:txBody>
                  <a:tcPr/>
                </a:tc>
                <a:tc>
                  <a:txBody>
                    <a:bodyPr/>
                    <a:lstStyle/>
                    <a:p>
                      <a:r>
                        <a:rPr lang="en-GB" sz="1600" dirty="0">
                          <a:latin typeface="Century Gothic" panose="020B0502020202020204" pitchFamily="34" charset="0"/>
                        </a:rPr>
                        <a:t>they are</a:t>
                      </a:r>
                    </a:p>
                  </a:txBody>
                  <a:tcPr/>
                </a:tc>
                <a:extLst>
                  <a:ext uri="{0D108BD9-81ED-4DB2-BD59-A6C34878D82A}">
                    <a16:rowId xmlns:a16="http://schemas.microsoft.com/office/drawing/2014/main" val="10005"/>
                  </a:ext>
                </a:extLst>
              </a:tr>
            </a:tbl>
          </a:graphicData>
        </a:graphic>
      </p:graphicFrame>
      <p:pic>
        <p:nvPicPr>
          <p:cNvPr id="52" name="Picture 51" descr="Click To Download">
            <a:extLst>
              <a:ext uri="{FF2B5EF4-FFF2-40B4-BE49-F238E27FC236}">
                <a16:creationId xmlns:a16="http://schemas.microsoft.com/office/drawing/2014/main" id="{9B1AF3F9-5684-4F7B-A7BF-CE667369E37D}"/>
              </a:ext>
            </a:extLst>
          </p:cNvPr>
          <p:cNvPicPr/>
          <p:nvPr/>
        </p:nvPicPr>
        <p:blipFill rotWithShape="1">
          <a:blip r:embed="rId3" cstate="print">
            <a:extLst>
              <a:ext uri="{28A0092B-C50C-407E-A947-70E740481C1C}">
                <a14:useLocalDpi xmlns:a14="http://schemas.microsoft.com/office/drawing/2010/main" val="0"/>
              </a:ext>
            </a:extLst>
          </a:blip>
          <a:srcRect t="14625" r="-3416"/>
          <a:stretch/>
        </p:blipFill>
        <p:spPr bwMode="auto">
          <a:xfrm rot="21098620">
            <a:off x="3787860" y="3537867"/>
            <a:ext cx="544195" cy="448945"/>
          </a:xfrm>
          <a:prstGeom prst="rect">
            <a:avLst/>
          </a:prstGeom>
          <a:noFill/>
          <a:ln>
            <a:noFill/>
          </a:ln>
          <a:extLst>
            <a:ext uri="{53640926-AAD7-44D8-BBD7-CCE9431645EC}">
              <a14:shadowObscured xmlns:a14="http://schemas.microsoft.com/office/drawing/2010/main"/>
            </a:ext>
          </a:extLst>
        </p:spPr>
      </p:pic>
      <p:pic>
        <p:nvPicPr>
          <p:cNvPr id="53" name="Picture 52" descr="Click To Download">
            <a:extLst>
              <a:ext uri="{FF2B5EF4-FFF2-40B4-BE49-F238E27FC236}">
                <a16:creationId xmlns:a16="http://schemas.microsoft.com/office/drawing/2014/main" id="{016175EF-F30C-477C-9EB3-24EAD80662E1}"/>
              </a:ext>
            </a:extLst>
          </p:cNvPr>
          <p:cNvPicPr/>
          <p:nvPr/>
        </p:nvPicPr>
        <p:blipFill rotWithShape="1">
          <a:blip r:embed="rId3" cstate="print">
            <a:extLst>
              <a:ext uri="{28A0092B-C50C-407E-A947-70E740481C1C}">
                <a14:useLocalDpi xmlns:a14="http://schemas.microsoft.com/office/drawing/2010/main" val="0"/>
              </a:ext>
            </a:extLst>
          </a:blip>
          <a:srcRect t="14625" r="-3416"/>
          <a:stretch/>
        </p:blipFill>
        <p:spPr bwMode="auto">
          <a:xfrm rot="608868">
            <a:off x="5729435" y="3505056"/>
            <a:ext cx="544195" cy="448945"/>
          </a:xfrm>
          <a:prstGeom prst="rect">
            <a:avLst/>
          </a:prstGeom>
          <a:noFill/>
          <a:ln>
            <a:noFill/>
          </a:ln>
          <a:extLst>
            <a:ext uri="{53640926-AAD7-44D8-BBD7-CCE9431645EC}">
              <a14:shadowObscured xmlns:a14="http://schemas.microsoft.com/office/drawing/2010/main"/>
            </a:ext>
          </a:extLst>
        </p:spPr>
      </p:pic>
      <p:sp>
        <p:nvSpPr>
          <p:cNvPr id="54" name="Rectangle 53">
            <a:extLst>
              <a:ext uri="{FF2B5EF4-FFF2-40B4-BE49-F238E27FC236}">
                <a16:creationId xmlns:a16="http://schemas.microsoft.com/office/drawing/2014/main" id="{D36F7624-1218-4018-9F6A-D2264D926C3D}"/>
              </a:ext>
            </a:extLst>
          </p:cNvPr>
          <p:cNvSpPr/>
          <p:nvPr/>
        </p:nvSpPr>
        <p:spPr>
          <a:xfrm>
            <a:off x="125097" y="4303460"/>
            <a:ext cx="6662670" cy="4062651"/>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pPr fontAlgn="auto">
              <a:spcBef>
                <a:spcPts val="0"/>
              </a:spcBef>
              <a:spcAft>
                <a:spcPts val="0"/>
              </a:spcAft>
            </a:pPr>
            <a:r>
              <a:rPr lang="fr-FR" b="1" dirty="0" err="1">
                <a:solidFill>
                  <a:srgbClr val="000000"/>
                </a:solidFill>
                <a:latin typeface="Century Gothic" panose="020B0502020202020204" pitchFamily="34" charset="0"/>
              </a:rPr>
              <a:t>Describing</a:t>
            </a:r>
            <a:r>
              <a:rPr lang="fr-FR" b="1" dirty="0">
                <a:solidFill>
                  <a:srgbClr val="000000"/>
                </a:solidFill>
                <a:latin typeface="Century Gothic" panose="020B0502020202020204" pitchFamily="34" charset="0"/>
              </a:rPr>
              <a:t> more </a:t>
            </a:r>
            <a:r>
              <a:rPr lang="fr-FR" b="1" dirty="0" err="1">
                <a:solidFill>
                  <a:srgbClr val="000000"/>
                </a:solidFill>
                <a:latin typeface="Century Gothic" panose="020B0502020202020204" pitchFamily="34" charset="0"/>
              </a:rPr>
              <a:t>than</a:t>
            </a:r>
            <a:r>
              <a:rPr lang="fr-FR" b="1" dirty="0">
                <a:solidFill>
                  <a:srgbClr val="000000"/>
                </a:solidFill>
                <a:latin typeface="Century Gothic" panose="020B0502020202020204" pitchFamily="34" charset="0"/>
              </a:rPr>
              <a:t> one </a:t>
            </a:r>
            <a:r>
              <a:rPr lang="fr-FR" b="1" dirty="0" err="1">
                <a:solidFill>
                  <a:srgbClr val="000000"/>
                </a:solidFill>
                <a:latin typeface="Century Gothic" panose="020B0502020202020204" pitchFamily="34" charset="0"/>
              </a:rPr>
              <a:t>thing</a:t>
            </a:r>
            <a:endParaRPr lang="fr-FR" b="1" dirty="0">
              <a:solidFill>
                <a:srgbClr val="000000"/>
              </a:solidFill>
              <a:latin typeface="Century Gothic" panose="020B0502020202020204" pitchFamily="34" charset="0"/>
            </a:endParaRPr>
          </a:p>
          <a:p>
            <a:pPr fontAlgn="auto">
              <a:spcBef>
                <a:spcPts val="0"/>
              </a:spcBef>
              <a:spcAft>
                <a:spcPts val="0"/>
              </a:spcAft>
            </a:pPr>
            <a:br>
              <a:rPr lang="fr-FR" sz="1600" dirty="0">
                <a:solidFill>
                  <a:srgbClr val="000000"/>
                </a:solidFill>
                <a:latin typeface="Century Gothic" panose="020B0502020202020204" pitchFamily="34" charset="0"/>
              </a:rPr>
            </a:br>
            <a:r>
              <a:rPr lang="fr-FR" sz="1600" dirty="0" err="1">
                <a:solidFill>
                  <a:srgbClr val="000000"/>
                </a:solidFill>
                <a:latin typeface="Century Gothic" panose="020B0502020202020204" pitchFamily="34" charset="0"/>
              </a:rPr>
              <a:t>We</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add</a:t>
            </a:r>
            <a:r>
              <a:rPr lang="fr-FR" sz="1600" dirty="0">
                <a:solidFill>
                  <a:srgbClr val="000000"/>
                </a:solidFill>
                <a:latin typeface="Century Gothic" panose="020B0502020202020204" pitchFamily="34" charset="0"/>
              </a:rPr>
              <a:t> </a:t>
            </a:r>
            <a:r>
              <a:rPr lang="fr-FR" sz="1600" b="1" dirty="0">
                <a:solidFill>
                  <a:srgbClr val="000000"/>
                </a:solidFill>
                <a:latin typeface="Century Gothic" panose="020B0502020202020204" pitchFamily="34" charset="0"/>
              </a:rPr>
              <a:t>–s </a:t>
            </a:r>
            <a:r>
              <a:rPr lang="fr-FR" sz="1600" dirty="0">
                <a:solidFill>
                  <a:srgbClr val="000000"/>
                </a:solidFill>
                <a:latin typeface="Century Gothic" panose="020B0502020202020204" pitchFamily="34" charset="0"/>
              </a:rPr>
              <a:t>to </a:t>
            </a:r>
            <a:r>
              <a:rPr lang="fr-FR" sz="1600" dirty="0" err="1">
                <a:solidFill>
                  <a:srgbClr val="000000"/>
                </a:solidFill>
                <a:latin typeface="Century Gothic" panose="020B0502020202020204" pitchFamily="34" charset="0"/>
              </a:rPr>
              <a:t>make</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nouns</a:t>
            </a:r>
            <a:r>
              <a:rPr lang="fr-FR" sz="1600" dirty="0">
                <a:solidFill>
                  <a:srgbClr val="000000"/>
                </a:solidFill>
                <a:latin typeface="Century Gothic" panose="020B0502020202020204" pitchFamily="34" charset="0"/>
              </a:rPr>
              <a:t> plural:    	un livre = </a:t>
            </a:r>
            <a:r>
              <a:rPr lang="fr-FR" sz="1600" i="1" dirty="0">
                <a:solidFill>
                  <a:srgbClr val="000000"/>
                </a:solidFill>
                <a:latin typeface="Century Gothic" panose="020B0502020202020204" pitchFamily="34" charset="0"/>
              </a:rPr>
              <a:t>a book</a:t>
            </a:r>
          </a:p>
          <a:p>
            <a:pPr fontAlgn="auto">
              <a:spcBef>
                <a:spcPts val="0"/>
              </a:spcBef>
              <a:spcAft>
                <a:spcPts val="0"/>
              </a:spcAft>
            </a:pPr>
            <a:r>
              <a:rPr lang="fr-FR" sz="1600" dirty="0">
                <a:solidFill>
                  <a:srgbClr val="000000"/>
                </a:solidFill>
                <a:latin typeface="Century Gothic" panose="020B0502020202020204" pitchFamily="34" charset="0"/>
              </a:rPr>
              <a:t>				deux livre</a:t>
            </a:r>
            <a:r>
              <a:rPr lang="fr-FR" sz="1600" b="1" u="sng" dirty="0">
                <a:solidFill>
                  <a:srgbClr val="000000"/>
                </a:solidFill>
                <a:latin typeface="Century Gothic" panose="020B0502020202020204" pitchFamily="34" charset="0"/>
              </a:rPr>
              <a:t>s</a:t>
            </a:r>
            <a:r>
              <a:rPr lang="fr-FR" sz="1600" dirty="0">
                <a:solidFill>
                  <a:srgbClr val="000000"/>
                </a:solidFill>
                <a:latin typeface="Century Gothic" panose="020B0502020202020204" pitchFamily="34" charset="0"/>
              </a:rPr>
              <a:t> = </a:t>
            </a:r>
            <a:r>
              <a:rPr lang="fr-FR" sz="1600" i="1" dirty="0" err="1">
                <a:solidFill>
                  <a:srgbClr val="000000"/>
                </a:solidFill>
                <a:latin typeface="Century Gothic" panose="020B0502020202020204" pitchFamily="34" charset="0"/>
              </a:rPr>
              <a:t>two</a:t>
            </a:r>
            <a:r>
              <a:rPr lang="fr-FR" sz="1600" i="1" dirty="0">
                <a:solidFill>
                  <a:srgbClr val="000000"/>
                </a:solidFill>
                <a:latin typeface="Century Gothic" panose="020B0502020202020204" pitchFamily="34" charset="0"/>
              </a:rPr>
              <a:t> book</a:t>
            </a:r>
            <a:r>
              <a:rPr lang="fr-FR" sz="1600" b="1" i="1" u="sng" dirty="0">
                <a:solidFill>
                  <a:srgbClr val="000000"/>
                </a:solidFill>
                <a:latin typeface="Century Gothic" panose="020B0502020202020204" pitchFamily="34" charset="0"/>
              </a:rPr>
              <a:t>s</a:t>
            </a:r>
          </a:p>
          <a:p>
            <a:pPr fontAlgn="auto">
              <a:spcBef>
                <a:spcPts val="0"/>
              </a:spcBef>
              <a:spcAft>
                <a:spcPts val="0"/>
              </a:spcAft>
            </a:pPr>
            <a:br>
              <a:rPr lang="fr-FR" sz="1600" dirty="0">
                <a:solidFill>
                  <a:srgbClr val="000000"/>
                </a:solidFill>
                <a:latin typeface="Century Gothic" panose="020B0502020202020204" pitchFamily="34" charset="0"/>
              </a:rPr>
            </a:br>
            <a:r>
              <a:rPr lang="fr-FR" sz="1600" dirty="0">
                <a:solidFill>
                  <a:srgbClr val="000000"/>
                </a:solidFill>
                <a:latin typeface="Century Gothic" panose="020B0502020202020204" pitchFamily="34" charset="0"/>
              </a:rPr>
              <a:t>Adjectives </a:t>
            </a:r>
            <a:r>
              <a:rPr lang="fr-FR" sz="1600" dirty="0" err="1">
                <a:solidFill>
                  <a:srgbClr val="000000"/>
                </a:solidFill>
                <a:latin typeface="Century Gothic" panose="020B0502020202020204" pitchFamily="34" charset="0"/>
              </a:rPr>
              <a:t>also</a:t>
            </a:r>
            <a:r>
              <a:rPr lang="fr-FR" sz="1600" dirty="0">
                <a:solidFill>
                  <a:srgbClr val="000000"/>
                </a:solidFill>
                <a:latin typeface="Century Gothic" panose="020B0502020202020204" pitchFamily="34" charset="0"/>
              </a:rPr>
              <a:t> have to match </a:t>
            </a:r>
            <a:r>
              <a:rPr lang="fr-FR" sz="1600" dirty="0" err="1">
                <a:solidFill>
                  <a:srgbClr val="000000"/>
                </a:solidFill>
                <a:latin typeface="Century Gothic" panose="020B0502020202020204" pitchFamily="34" charset="0"/>
              </a:rPr>
              <a:t>their</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nouns</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adding</a:t>
            </a:r>
            <a:r>
              <a:rPr lang="fr-FR" sz="1600" dirty="0">
                <a:solidFill>
                  <a:srgbClr val="000000"/>
                </a:solidFill>
                <a:latin typeface="Century Gothic" panose="020B0502020202020204" pitchFamily="34" charset="0"/>
              </a:rPr>
              <a:t> </a:t>
            </a:r>
            <a:r>
              <a:rPr lang="fr-FR" sz="1600" b="1" dirty="0">
                <a:solidFill>
                  <a:srgbClr val="000000"/>
                </a:solidFill>
                <a:latin typeface="Century Gothic" panose="020B0502020202020204" pitchFamily="34" charset="0"/>
              </a:rPr>
              <a:t>–s </a:t>
            </a:r>
            <a:r>
              <a:rPr lang="fr-FR" sz="1600" dirty="0">
                <a:solidFill>
                  <a:srgbClr val="000000"/>
                </a:solidFill>
                <a:latin typeface="Century Gothic" panose="020B0502020202020204" pitchFamily="34" charset="0"/>
              </a:rPr>
              <a:t>for plural:</a:t>
            </a:r>
          </a:p>
          <a:p>
            <a:pPr fontAlgn="auto">
              <a:spcBef>
                <a:spcPts val="0"/>
              </a:spcBef>
              <a:spcAft>
                <a:spcPts val="0"/>
              </a:spcAft>
            </a:pPr>
            <a:br>
              <a:rPr lang="fr-FR" sz="1600" dirty="0">
                <a:solidFill>
                  <a:srgbClr val="000000"/>
                </a:solidFill>
                <a:latin typeface="Century Gothic" panose="020B0502020202020204" pitchFamily="34" charset="0"/>
              </a:rPr>
            </a:br>
            <a:r>
              <a:rPr lang="fr-FR" sz="1600" dirty="0">
                <a:solidFill>
                  <a:srgbClr val="000000"/>
                </a:solidFill>
                <a:latin typeface="Century Gothic" panose="020B0502020202020204" pitchFamily="34" charset="0"/>
              </a:rPr>
              <a:t>Il y a des livre</a:t>
            </a:r>
            <a:r>
              <a:rPr lang="fr-FR" sz="1600" b="1" u="sng" dirty="0">
                <a:solidFill>
                  <a:srgbClr val="000000"/>
                </a:solidFill>
                <a:latin typeface="Century Gothic" panose="020B0502020202020204" pitchFamily="34" charset="0"/>
              </a:rPr>
              <a:t>s</a:t>
            </a:r>
            <a:r>
              <a:rPr lang="fr-FR" sz="1600" dirty="0">
                <a:solidFill>
                  <a:srgbClr val="000000"/>
                </a:solidFill>
                <a:latin typeface="Century Gothic" panose="020B0502020202020204" pitchFamily="34" charset="0"/>
              </a:rPr>
              <a:t> cher</a:t>
            </a:r>
            <a:r>
              <a:rPr lang="fr-FR" sz="1600" b="1" u="sng" dirty="0">
                <a:solidFill>
                  <a:srgbClr val="000000"/>
                </a:solidFill>
                <a:latin typeface="Century Gothic" panose="020B0502020202020204" pitchFamily="34" charset="0"/>
              </a:rPr>
              <a:t>s</a:t>
            </a:r>
            <a:r>
              <a:rPr lang="fr-FR" sz="1600" b="1" dirty="0">
                <a:solidFill>
                  <a:srgbClr val="000000"/>
                </a:solidFill>
                <a:latin typeface="Century Gothic" panose="020B0502020202020204" pitchFamily="34" charset="0"/>
              </a:rPr>
              <a:t>.</a:t>
            </a:r>
            <a:r>
              <a:rPr lang="fr-FR" sz="1600" dirty="0">
                <a:solidFill>
                  <a:srgbClr val="000000"/>
                </a:solidFill>
                <a:latin typeface="Century Gothic" panose="020B0502020202020204" pitchFamily="34" charset="0"/>
              </a:rPr>
              <a:t> = </a:t>
            </a:r>
            <a:r>
              <a:rPr lang="fr-FR" sz="1600" i="1" dirty="0">
                <a:solidFill>
                  <a:srgbClr val="000000"/>
                </a:solidFill>
                <a:latin typeface="Century Gothic" panose="020B0502020202020204" pitchFamily="34" charset="0"/>
              </a:rPr>
              <a:t>There are </a:t>
            </a:r>
            <a:r>
              <a:rPr lang="fr-FR" sz="1600" i="1" dirty="0" err="1">
                <a:solidFill>
                  <a:srgbClr val="000000"/>
                </a:solidFill>
                <a:latin typeface="Century Gothic" panose="020B0502020202020204" pitchFamily="34" charset="0"/>
              </a:rPr>
              <a:t>some</a:t>
            </a:r>
            <a:r>
              <a:rPr lang="fr-FR" sz="1600" i="1" dirty="0">
                <a:solidFill>
                  <a:srgbClr val="000000"/>
                </a:solidFill>
                <a:latin typeface="Century Gothic" panose="020B0502020202020204" pitchFamily="34" charset="0"/>
              </a:rPr>
              <a:t> </a:t>
            </a:r>
            <a:r>
              <a:rPr lang="fr-FR" sz="1600" i="1" dirty="0" err="1">
                <a:solidFill>
                  <a:srgbClr val="000000"/>
                </a:solidFill>
                <a:latin typeface="Century Gothic" panose="020B0502020202020204" pitchFamily="34" charset="0"/>
              </a:rPr>
              <a:t>expensive</a:t>
            </a:r>
            <a:r>
              <a:rPr lang="fr-FR" sz="1600" i="1" dirty="0">
                <a:solidFill>
                  <a:srgbClr val="000000"/>
                </a:solidFill>
                <a:latin typeface="Century Gothic" panose="020B0502020202020204" pitchFamily="34" charset="0"/>
              </a:rPr>
              <a:t> book</a:t>
            </a:r>
            <a:r>
              <a:rPr lang="fr-FR" sz="1600" b="1" i="1" u="sng" dirty="0">
                <a:solidFill>
                  <a:srgbClr val="000000"/>
                </a:solidFill>
                <a:latin typeface="Century Gothic" panose="020B0502020202020204" pitchFamily="34" charset="0"/>
              </a:rPr>
              <a:t>s</a:t>
            </a:r>
            <a:r>
              <a:rPr lang="fr-FR" sz="1600" b="1" i="1" dirty="0">
                <a:solidFill>
                  <a:srgbClr val="000000"/>
                </a:solidFill>
                <a:latin typeface="Century Gothic" panose="020B0502020202020204" pitchFamily="34" charset="0"/>
              </a:rPr>
              <a:t>.</a:t>
            </a:r>
          </a:p>
          <a:p>
            <a:pPr fontAlgn="auto">
              <a:spcBef>
                <a:spcPts val="0"/>
              </a:spcBef>
              <a:spcAft>
                <a:spcPts val="0"/>
              </a:spcAft>
            </a:pPr>
            <a:endParaRPr lang="fr-FR" sz="1600" b="1" i="1" dirty="0">
              <a:solidFill>
                <a:srgbClr val="000000"/>
              </a:solidFill>
              <a:latin typeface="Century Gothic" panose="020B0502020202020204" pitchFamily="34" charset="0"/>
            </a:endParaRPr>
          </a:p>
          <a:p>
            <a:pPr fontAlgn="auto">
              <a:spcBef>
                <a:spcPts val="0"/>
              </a:spcBef>
              <a:spcAft>
                <a:spcPts val="0"/>
              </a:spcAft>
            </a:pPr>
            <a:br>
              <a:rPr lang="fr-FR" sz="1600" b="1" i="1" dirty="0">
                <a:solidFill>
                  <a:srgbClr val="000000"/>
                </a:solidFill>
                <a:latin typeface="Century Gothic" panose="020B0502020202020204" pitchFamily="34" charset="0"/>
              </a:rPr>
            </a:br>
            <a:endParaRPr lang="fr-FR" sz="1600" b="1" i="1" dirty="0">
              <a:solidFill>
                <a:srgbClr val="000000"/>
              </a:solidFill>
              <a:latin typeface="Century Gothic" panose="020B0502020202020204" pitchFamily="34" charset="0"/>
            </a:endParaRPr>
          </a:p>
          <a:p>
            <a:pPr fontAlgn="auto">
              <a:spcBef>
                <a:spcPts val="0"/>
              </a:spcBef>
              <a:spcAft>
                <a:spcPts val="0"/>
              </a:spcAft>
            </a:pPr>
            <a:endParaRPr lang="fr-FR" sz="1600" b="1" i="1" dirty="0">
              <a:solidFill>
                <a:srgbClr val="000000"/>
              </a:solidFill>
              <a:latin typeface="Century Gothic" panose="020B0502020202020204" pitchFamily="34" charset="0"/>
            </a:endParaRPr>
          </a:p>
          <a:p>
            <a:pPr fontAlgn="auto">
              <a:spcBef>
                <a:spcPts val="0"/>
              </a:spcBef>
              <a:spcAft>
                <a:spcPts val="0"/>
              </a:spcAft>
            </a:pPr>
            <a:br>
              <a:rPr lang="fr-FR" sz="1600" b="1" i="1" dirty="0">
                <a:solidFill>
                  <a:srgbClr val="000000"/>
                </a:solidFill>
                <a:latin typeface="Century Gothic" panose="020B0502020202020204" pitchFamily="34" charset="0"/>
              </a:rPr>
            </a:br>
            <a:r>
              <a:rPr lang="fr-FR" sz="1600" dirty="0">
                <a:solidFill>
                  <a:srgbClr val="000000"/>
                </a:solidFill>
                <a:latin typeface="Century Gothic" panose="020B0502020202020204" pitchFamily="34" charset="0"/>
              </a:rPr>
              <a:t>This </a:t>
            </a:r>
            <a:r>
              <a:rPr lang="fr-FR" sz="1600" dirty="0" err="1">
                <a:solidFill>
                  <a:srgbClr val="000000"/>
                </a:solidFill>
                <a:latin typeface="Century Gothic" panose="020B0502020202020204" pitchFamily="34" charset="0"/>
              </a:rPr>
              <a:t>is</a:t>
            </a:r>
            <a:r>
              <a:rPr lang="fr-FR" sz="1600" dirty="0">
                <a:solidFill>
                  <a:srgbClr val="000000"/>
                </a:solidFill>
                <a:latin typeface="Century Gothic" panose="020B0502020202020204" pitchFamily="34" charset="0"/>
              </a:rPr>
              <a:t> </a:t>
            </a:r>
            <a:r>
              <a:rPr lang="fr-FR" sz="1600" b="1" dirty="0">
                <a:solidFill>
                  <a:srgbClr val="000000"/>
                </a:solidFill>
                <a:latin typeface="Century Gothic" panose="020B0502020202020204" pitchFamily="34" charset="0"/>
              </a:rPr>
              <a:t>adjective agreement </a:t>
            </a:r>
            <a:r>
              <a:rPr lang="fr-FR" sz="1600" dirty="0">
                <a:solidFill>
                  <a:srgbClr val="000000"/>
                </a:solidFill>
                <a:latin typeface="Century Gothic" panose="020B0502020202020204" pitchFamily="34" charset="0"/>
              </a:rPr>
              <a:t>(like the –e on </a:t>
            </a:r>
            <a:r>
              <a:rPr lang="fr-FR" sz="1600" dirty="0" err="1">
                <a:solidFill>
                  <a:srgbClr val="000000"/>
                </a:solidFill>
                <a:latin typeface="Century Gothic" panose="020B0502020202020204" pitchFamily="34" charset="0"/>
              </a:rPr>
              <a:t>feminine</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forms</a:t>
            </a:r>
            <a:r>
              <a:rPr lang="fr-FR" sz="1600" dirty="0">
                <a:solidFill>
                  <a:srgbClr val="000000"/>
                </a:solidFill>
                <a:latin typeface="Century Gothic" panose="020B0502020202020204" pitchFamily="34" charset="0"/>
              </a:rPr>
              <a:t>).</a:t>
            </a:r>
          </a:p>
          <a:p>
            <a:pPr fontAlgn="auto">
              <a:spcBef>
                <a:spcPts val="0"/>
              </a:spcBef>
              <a:spcAft>
                <a:spcPts val="0"/>
              </a:spcAft>
            </a:pPr>
            <a:br>
              <a:rPr lang="fr-FR" sz="1600" dirty="0">
                <a:solidFill>
                  <a:srgbClr val="000000"/>
                </a:solidFill>
                <a:latin typeface="Century Gothic" panose="020B0502020202020204" pitchFamily="34" charset="0"/>
              </a:rPr>
            </a:br>
            <a:r>
              <a:rPr lang="fr-FR" sz="1600" dirty="0">
                <a:solidFill>
                  <a:srgbClr val="000000"/>
                </a:solidFill>
                <a:latin typeface="Century Gothic" panose="020B0502020202020204" pitchFamily="34" charset="0"/>
              </a:rPr>
              <a:t>*The </a:t>
            </a:r>
            <a:r>
              <a:rPr lang="fr-FR" sz="1600" b="1" dirty="0">
                <a:solidFill>
                  <a:srgbClr val="000000"/>
                </a:solidFill>
                <a:latin typeface="Century Gothic" panose="020B0502020202020204" pitchFamily="34" charset="0"/>
              </a:rPr>
              <a:t>–s </a:t>
            </a:r>
            <a:r>
              <a:rPr lang="fr-FR" sz="1600" dirty="0" err="1">
                <a:solidFill>
                  <a:srgbClr val="000000"/>
                </a:solidFill>
                <a:latin typeface="Century Gothic" panose="020B0502020202020204" pitchFamily="34" charset="0"/>
              </a:rPr>
              <a:t>is</a:t>
            </a:r>
            <a:r>
              <a:rPr lang="fr-FR" sz="1600" dirty="0">
                <a:solidFill>
                  <a:srgbClr val="000000"/>
                </a:solidFill>
                <a:latin typeface="Century Gothic" panose="020B0502020202020204" pitchFamily="34" charset="0"/>
              </a:rPr>
              <a:t> not </a:t>
            </a:r>
            <a:r>
              <a:rPr lang="fr-FR" sz="1600" dirty="0" err="1">
                <a:solidFill>
                  <a:srgbClr val="000000"/>
                </a:solidFill>
                <a:latin typeface="Century Gothic" panose="020B0502020202020204" pitchFamily="34" charset="0"/>
              </a:rPr>
              <a:t>pronounced</a:t>
            </a:r>
            <a:r>
              <a:rPr lang="fr-FR" sz="1600" dirty="0">
                <a:solidFill>
                  <a:srgbClr val="000000"/>
                </a:solidFill>
                <a:latin typeface="Century Gothic" panose="020B0502020202020204" pitchFamily="34" charset="0"/>
              </a:rPr>
              <a:t> – </a:t>
            </a:r>
            <a:r>
              <a:rPr lang="fr-FR" sz="1600" dirty="0" err="1">
                <a:solidFill>
                  <a:srgbClr val="000000"/>
                </a:solidFill>
                <a:latin typeface="Century Gothic" panose="020B0502020202020204" pitchFamily="34" charset="0"/>
              </a:rPr>
              <a:t>it’s</a:t>
            </a:r>
            <a:r>
              <a:rPr lang="fr-FR" sz="1600" dirty="0">
                <a:solidFill>
                  <a:srgbClr val="000000"/>
                </a:solidFill>
                <a:latin typeface="Century Gothic" panose="020B0502020202020204" pitchFamily="34" charset="0"/>
              </a:rPr>
              <a:t> a silent final consonant (SFC).</a:t>
            </a:r>
          </a:p>
        </p:txBody>
      </p:sp>
      <p:sp>
        <p:nvSpPr>
          <p:cNvPr id="13"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28</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7118" y="6057949"/>
            <a:ext cx="683610" cy="1294715"/>
          </a:xfrm>
          <a:prstGeom prst="rect">
            <a:avLst/>
          </a:prstGeom>
        </p:spPr>
      </p:pic>
      <p:pic>
        <p:nvPicPr>
          <p:cNvPr id="5" name="Picture 4"/>
          <p:cNvPicPr>
            <a:picLocks noChangeAspect="1"/>
          </p:cNvPicPr>
          <p:nvPr/>
        </p:nvPicPr>
        <p:blipFill>
          <a:blip r:embed="rId5">
            <a:clrChange>
              <a:clrFrom>
                <a:srgbClr val="FCFCFC"/>
              </a:clrFrom>
              <a:clrTo>
                <a:srgbClr val="FCFCFC">
                  <a:alpha val="0"/>
                </a:srgbClr>
              </a:clrTo>
            </a:clrChange>
          </a:blip>
          <a:stretch>
            <a:fillRect/>
          </a:stretch>
        </p:blipFill>
        <p:spPr>
          <a:xfrm>
            <a:off x="5973533" y="4253884"/>
            <a:ext cx="670779" cy="790324"/>
          </a:xfrm>
          <a:prstGeom prst="rect">
            <a:avLst/>
          </a:prstGeom>
        </p:spPr>
      </p:pic>
      <p:pic>
        <p:nvPicPr>
          <p:cNvPr id="6" name="Picture 5" descr="A close up of a logo&#10;&#10;Description automatically generated">
            <a:extLst>
              <a:ext uri="{FF2B5EF4-FFF2-40B4-BE49-F238E27FC236}">
                <a16:creationId xmlns:a16="http://schemas.microsoft.com/office/drawing/2014/main" id="{68E7AC34-DF3E-4AEA-A5E9-6823AD749C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1681" y="3296110"/>
            <a:ext cx="867607" cy="867607"/>
          </a:xfrm>
          <a:prstGeom prst="rect">
            <a:avLst/>
          </a:prstGeom>
        </p:spPr>
      </p:pic>
      <p:pic>
        <p:nvPicPr>
          <p:cNvPr id="8" name="Picture 7" descr="A picture containing doll, shirt&#10;&#10;Description automatically generated">
            <a:extLst>
              <a:ext uri="{FF2B5EF4-FFF2-40B4-BE49-F238E27FC236}">
                <a16:creationId xmlns:a16="http://schemas.microsoft.com/office/drawing/2014/main" id="{75948895-97D8-445E-B98E-228FA65390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0190" y="3188792"/>
            <a:ext cx="974924" cy="974924"/>
          </a:xfrm>
          <a:prstGeom prst="rect">
            <a:avLst/>
          </a:prstGeom>
        </p:spPr>
      </p:pic>
    </p:spTree>
    <p:extLst>
      <p:ext uri="{BB962C8B-B14F-4D97-AF65-F5344CB8AC3E}">
        <p14:creationId xmlns:p14="http://schemas.microsoft.com/office/powerpoint/2010/main" val="652814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395840881"/>
              </p:ext>
            </p:extLst>
          </p:nvPr>
        </p:nvGraphicFramePr>
        <p:xfrm>
          <a:off x="82871" y="179513"/>
          <a:ext cx="6692258" cy="8568951"/>
        </p:xfrm>
        <a:graphic>
          <a:graphicData uri="http://schemas.openxmlformats.org/drawingml/2006/table">
            <a:tbl>
              <a:tblPr firstRow="1" bandRow="1"/>
              <a:tblGrid>
                <a:gridCol w="1041873">
                  <a:extLst>
                    <a:ext uri="{9D8B030D-6E8A-4147-A177-3AD203B41FA5}">
                      <a16:colId xmlns:a16="http://schemas.microsoft.com/office/drawing/2014/main" val="20000"/>
                    </a:ext>
                  </a:extLst>
                </a:gridCol>
                <a:gridCol w="5650385">
                  <a:extLst>
                    <a:ext uri="{9D8B030D-6E8A-4147-A177-3AD203B41FA5}">
                      <a16:colId xmlns:a16="http://schemas.microsoft.com/office/drawing/2014/main" val="20001"/>
                    </a:ext>
                  </a:extLst>
                </a:gridCol>
              </a:tblGrid>
              <a:tr h="386025">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lang="en-GB" sz="1400" baseline="0" dirty="0">
                          <a:solidFill>
                            <a:schemeClr val="tx1"/>
                          </a:solidFill>
                          <a:latin typeface="Century Gothic" panose="020B0502020202020204" pitchFamily="34" charset="0"/>
                          <a:cs typeface="Arial" panose="020B0604020202020204" pitchFamily="34" charset="0"/>
                        </a:rPr>
                        <a:t> </a:t>
                      </a:r>
                      <a:endParaRPr lang="en-GB" sz="1400" dirty="0">
                        <a:solidFill>
                          <a:schemeClr val="tx1"/>
                        </a:solidFill>
                        <a:latin typeface="Century Gothic" panose="020B0502020202020204" pitchFamily="34" charset="0"/>
                        <a:cs typeface="Arial" panose="020B0604020202020204" pitchFamily="34" charset="0"/>
                      </a:endParaRP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lang="en-GB" sz="1400" dirty="0">
                          <a:solidFill>
                            <a:schemeClr val="tx1"/>
                          </a:solidFill>
                          <a:latin typeface="Century Gothic" panose="020B0502020202020204" pitchFamily="34" charset="0"/>
                          <a:cs typeface="Arial" panose="020B0604020202020204" pitchFamily="34" charset="0"/>
                        </a:rPr>
                        <a:t>Theme / Topic</a:t>
                      </a: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71415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a:solidFill>
                            <a:schemeClr val="tx1"/>
                          </a:solidFill>
                          <a:latin typeface="Century Gothic" panose="020B0502020202020204" pitchFamily="34" charset="0"/>
                          <a:cs typeface="Arial" panose="020B0604020202020204" pitchFamily="34" charset="0"/>
                        </a:rPr>
                        <a:t>Autumn </a:t>
                      </a:r>
                      <a:r>
                        <a:rPr lang="en-GB" sz="1400" baseline="0" dirty="0">
                          <a:solidFill>
                            <a:schemeClr val="tx1"/>
                          </a:solidFill>
                          <a:latin typeface="Century Gothic" panose="020B0502020202020204" pitchFamily="34" charset="0"/>
                          <a:cs typeface="Arial" panose="020B0604020202020204" pitchFamily="34" charset="0"/>
                        </a:rPr>
                        <a:t> Term 1</a:t>
                      </a:r>
                      <a:br>
                        <a:rPr lang="en-GB" sz="1400" dirty="0">
                          <a:solidFill>
                            <a:schemeClr val="tx1"/>
                          </a:solidFill>
                          <a:latin typeface="Century Gothic" panose="020B0502020202020204" pitchFamily="34" charset="0"/>
                          <a:cs typeface="Arial" panose="020B0604020202020204" pitchFamily="34" charset="0"/>
                        </a:rPr>
                      </a:br>
                      <a:endParaRPr lang="en-GB" sz="1400" dirty="0">
                        <a:solidFill>
                          <a:schemeClr val="tx1"/>
                        </a:solidFill>
                        <a:latin typeface="Century Gothic" panose="020B0502020202020204" pitchFamily="34" charset="0"/>
                        <a:cs typeface="Arial" panose="020B0604020202020204" pitchFamily="34" charset="0"/>
                      </a:endParaRPr>
                    </a:p>
                  </a:txBody>
                  <a:tcP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0" indent="0">
                        <a:lnSpc>
                          <a:spcPct val="115000"/>
                        </a:lnSpc>
                        <a:spcAft>
                          <a:spcPts val="0"/>
                        </a:spcAft>
                        <a:buFontTx/>
                        <a:buNone/>
                      </a:pPr>
                      <a:r>
                        <a:rPr lang="en-GB" sz="1400" u="none" strike="noStrike" dirty="0">
                          <a:solidFill>
                            <a:schemeClr val="tx1"/>
                          </a:solidFill>
                          <a:effectLst/>
                          <a:latin typeface="Century Gothic" panose="020B0502020202020204" pitchFamily="34" charset="0"/>
                        </a:rPr>
                        <a:t>Describing a thing</a:t>
                      </a:r>
                      <a:r>
                        <a:rPr lang="en-GB" sz="1400" u="none" strike="noStrike" baseline="0" dirty="0">
                          <a:solidFill>
                            <a:schemeClr val="tx1"/>
                          </a:solidFill>
                          <a:effectLst/>
                          <a:latin typeface="Century Gothic" panose="020B0502020202020204" pitchFamily="34" charset="0"/>
                        </a:rPr>
                        <a:t> or person</a:t>
                      </a:r>
                      <a:br>
                        <a:rPr lang="en-GB" sz="1400" u="none" strike="noStrike" baseline="0" dirty="0">
                          <a:solidFill>
                            <a:schemeClr val="tx1"/>
                          </a:solidFill>
                          <a:effectLst/>
                          <a:latin typeface="Century Gothic" panose="020B0502020202020204" pitchFamily="34" charset="0"/>
                        </a:rPr>
                      </a:br>
                      <a:r>
                        <a:rPr lang="en-GB" sz="1400" u="none" strike="noStrike" baseline="0" dirty="0">
                          <a:solidFill>
                            <a:schemeClr val="tx1"/>
                          </a:solidFill>
                          <a:effectLst/>
                          <a:latin typeface="Century Gothic" panose="020B0502020202020204" pitchFamily="34" charset="0"/>
                        </a:rPr>
                        <a:t>Asking yes/no questions with raised intonation</a:t>
                      </a:r>
                      <a:endParaRPr lang="en-GB" sz="1400" dirty="0">
                        <a:solidFill>
                          <a:schemeClr val="tx1"/>
                        </a:solidFill>
                        <a:effectLst/>
                        <a:latin typeface="Century Gothic" panose="020B0502020202020204" pitchFamily="34" charset="0"/>
                      </a:endParaRPr>
                    </a:p>
                    <a:p>
                      <a:pPr marL="0" lvl="0" indent="0">
                        <a:lnSpc>
                          <a:spcPct val="115000"/>
                        </a:lnSpc>
                        <a:spcAft>
                          <a:spcPts val="0"/>
                        </a:spcAft>
                        <a:buFontTx/>
                        <a:buNone/>
                      </a:pPr>
                      <a:r>
                        <a:rPr lang="en-GB" sz="1400" u="none" strike="noStrike" dirty="0">
                          <a:solidFill>
                            <a:schemeClr val="tx1"/>
                          </a:solidFill>
                          <a:effectLst/>
                          <a:latin typeface="Century Gothic" panose="020B0502020202020204" pitchFamily="34" charset="0"/>
                        </a:rPr>
                        <a:t>Saying what people have</a:t>
                      </a:r>
                      <a:endParaRPr lang="en-GB" sz="1400" dirty="0">
                        <a:solidFill>
                          <a:schemeClr val="tx1"/>
                        </a:solidFill>
                        <a:effectLst/>
                        <a:latin typeface="Century Gothic" panose="020B0502020202020204" pitchFamily="34" charset="0"/>
                      </a:endParaRPr>
                    </a:p>
                    <a:p>
                      <a:pPr marL="0" lvl="0" indent="0">
                        <a:lnSpc>
                          <a:spcPct val="115000"/>
                        </a:lnSpc>
                        <a:spcAft>
                          <a:spcPts val="0"/>
                        </a:spcAft>
                        <a:buFontTx/>
                        <a:buNone/>
                      </a:pPr>
                      <a:r>
                        <a:rPr lang="en-GB" sz="1400" u="none" strike="noStrike" dirty="0">
                          <a:solidFill>
                            <a:schemeClr val="tx1"/>
                          </a:solidFill>
                          <a:effectLst/>
                          <a:latin typeface="Century Gothic" panose="020B0502020202020204" pitchFamily="34" charset="0"/>
                        </a:rPr>
                        <a:t>Describing what people have</a:t>
                      </a:r>
                    </a:p>
                    <a:p>
                      <a:pPr marL="0" lvl="0" indent="0">
                        <a:lnSpc>
                          <a:spcPct val="115000"/>
                        </a:lnSpc>
                        <a:spcAft>
                          <a:spcPts val="0"/>
                        </a:spcAft>
                        <a:buFontTx/>
                        <a:buNone/>
                      </a:pPr>
                      <a:r>
                        <a:rPr lang="en-GB" sz="1400" u="none" strike="noStrike" dirty="0">
                          <a:solidFill>
                            <a:schemeClr val="tx1"/>
                          </a:solidFill>
                          <a:effectLst/>
                          <a:latin typeface="Century Gothic" panose="020B0502020202020204" pitchFamily="34" charset="0"/>
                        </a:rPr>
                        <a:t>Distinguishing between having and being</a:t>
                      </a:r>
                    </a:p>
                    <a:p>
                      <a:pPr marL="0" lvl="0" indent="0">
                        <a:lnSpc>
                          <a:spcPct val="115000"/>
                        </a:lnSpc>
                        <a:spcAft>
                          <a:spcPts val="0"/>
                        </a:spcAft>
                        <a:buFontTx/>
                        <a:buNone/>
                      </a:pPr>
                      <a:r>
                        <a:rPr lang="en-GB" sz="1400" u="none" strike="noStrike" dirty="0">
                          <a:solidFill>
                            <a:schemeClr val="tx1"/>
                          </a:solidFill>
                          <a:effectLst/>
                          <a:latin typeface="Century Gothic" panose="020B0502020202020204" pitchFamily="34" charset="0"/>
                        </a:rPr>
                        <a:t>Talking about a thing or person</a:t>
                      </a:r>
                      <a:br>
                        <a:rPr lang="en-GB" sz="1400" u="none" strike="noStrike" dirty="0">
                          <a:solidFill>
                            <a:schemeClr val="tx1"/>
                          </a:solidFill>
                          <a:effectLst/>
                          <a:latin typeface="Century Gothic" panose="020B0502020202020204" pitchFamily="34" charset="0"/>
                        </a:rPr>
                      </a:br>
                      <a:r>
                        <a:rPr lang="en-GB" sz="1400" u="none" strike="noStrike" dirty="0">
                          <a:solidFill>
                            <a:schemeClr val="tx1"/>
                          </a:solidFill>
                          <a:effectLst/>
                          <a:latin typeface="Century Gothic" panose="020B0502020202020204" pitchFamily="34" charset="0"/>
                        </a:rPr>
                        <a:t>Talking about doing and making things</a:t>
                      </a:r>
                    </a:p>
                  </a:txBody>
                  <a:tcP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1"/>
                  </a:ext>
                </a:extLst>
              </a:tr>
              <a:tr h="12434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a:solidFill>
                            <a:schemeClr val="tx1"/>
                          </a:solidFill>
                          <a:latin typeface="Century Gothic" panose="020B0502020202020204" pitchFamily="34" charset="0"/>
                          <a:cs typeface="Arial" panose="020B0604020202020204" pitchFamily="34" charset="0"/>
                        </a:rPr>
                        <a:t>Autumn </a:t>
                      </a:r>
                      <a:r>
                        <a:rPr lang="en-GB" sz="1400" baseline="0" dirty="0">
                          <a:solidFill>
                            <a:schemeClr val="tx1"/>
                          </a:solidFill>
                          <a:latin typeface="Century Gothic" panose="020B0502020202020204" pitchFamily="34" charset="0"/>
                          <a:cs typeface="Arial" panose="020B0604020202020204" pitchFamily="34" charset="0"/>
                        </a:rPr>
                        <a:t> Term 2</a:t>
                      </a:r>
                      <a:endParaRPr lang="en-GB" sz="1400" dirty="0">
                        <a:solidFill>
                          <a:schemeClr val="tx1"/>
                        </a:solidFill>
                        <a:latin typeface="Century Gothic" panose="020B0502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0" indent="0" algn="l" defTabSz="914400" rtl="0" eaLnBrk="1" latinLnBrk="0" hangingPunct="1">
                        <a:lnSpc>
                          <a:spcPct val="115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Saying what people do/like to do</a:t>
                      </a:r>
                    </a:p>
                    <a:p>
                      <a:pPr marL="0" lvl="0" indent="0" algn="l" defTabSz="914400" rtl="0" eaLnBrk="1" latinLnBrk="0" hangingPunct="1">
                        <a:lnSpc>
                          <a:spcPct val="115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Saying what people do to others</a:t>
                      </a:r>
                      <a:br>
                        <a:rPr lang="en-GB" sz="1400" u="none" strike="noStrike" kern="1200" dirty="0">
                          <a:solidFill>
                            <a:schemeClr val="tx1"/>
                          </a:solidFill>
                          <a:effectLst/>
                          <a:latin typeface="Century Gothic" panose="020B0502020202020204" pitchFamily="34" charset="0"/>
                          <a:ea typeface="+mn-ea"/>
                          <a:cs typeface="+mn-cs"/>
                        </a:rPr>
                      </a:br>
                      <a:r>
                        <a:rPr lang="en-GB" sz="1400" u="none" strike="noStrike" kern="1200" dirty="0">
                          <a:solidFill>
                            <a:schemeClr val="tx1"/>
                          </a:solidFill>
                          <a:effectLst/>
                          <a:latin typeface="Century Gothic" panose="020B0502020202020204" pitchFamily="34" charset="0"/>
                          <a:ea typeface="+mn-ea"/>
                          <a:cs typeface="+mn-cs"/>
                        </a:rPr>
                        <a:t>Saying</a:t>
                      </a:r>
                      <a:r>
                        <a:rPr lang="en-GB" sz="1400" u="none" strike="noStrike" kern="1200" baseline="0" dirty="0">
                          <a:solidFill>
                            <a:schemeClr val="tx1"/>
                          </a:solidFill>
                          <a:effectLst/>
                          <a:latin typeface="Century Gothic" panose="020B0502020202020204" pitchFamily="34" charset="0"/>
                          <a:ea typeface="+mn-ea"/>
                          <a:cs typeface="+mn-cs"/>
                        </a:rPr>
                        <a:t> what you do with others</a:t>
                      </a:r>
                      <a:br>
                        <a:rPr lang="en-GB" sz="1400" u="none" strike="noStrike" kern="1200" baseline="0" dirty="0">
                          <a:solidFill>
                            <a:schemeClr val="tx1"/>
                          </a:solidFill>
                          <a:effectLst/>
                          <a:latin typeface="Century Gothic" panose="020B0502020202020204" pitchFamily="34" charset="0"/>
                          <a:ea typeface="+mn-ea"/>
                          <a:cs typeface="+mn-cs"/>
                        </a:rPr>
                      </a:br>
                      <a:r>
                        <a:rPr lang="en-GB" sz="1400" u="none" strike="noStrike" kern="1200" baseline="0" dirty="0">
                          <a:solidFill>
                            <a:schemeClr val="tx1"/>
                          </a:solidFill>
                          <a:effectLst/>
                          <a:latin typeface="Century Gothic" panose="020B0502020202020204" pitchFamily="34" charset="0"/>
                          <a:ea typeface="+mn-ea"/>
                          <a:cs typeface="+mn-cs"/>
                        </a:rPr>
                        <a:t>Saying what others do</a:t>
                      </a:r>
                      <a:br>
                        <a:rPr lang="en-GB" sz="1400" u="none" strike="noStrike" kern="1200" baseline="0" dirty="0">
                          <a:solidFill>
                            <a:schemeClr val="tx1"/>
                          </a:solidFill>
                          <a:effectLst/>
                          <a:latin typeface="Century Gothic" panose="020B0502020202020204" pitchFamily="34" charset="0"/>
                          <a:ea typeface="+mn-ea"/>
                          <a:cs typeface="+mn-cs"/>
                        </a:rPr>
                      </a:br>
                      <a:r>
                        <a:rPr lang="en-GB" sz="1400" u="none" strike="noStrike" kern="1200" baseline="0" dirty="0">
                          <a:solidFill>
                            <a:schemeClr val="tx1"/>
                          </a:solidFill>
                          <a:effectLst/>
                          <a:latin typeface="Century Gothic" panose="020B0502020202020204" pitchFamily="34" charset="0"/>
                          <a:ea typeface="+mn-ea"/>
                          <a:cs typeface="+mn-cs"/>
                        </a:rPr>
                        <a:t>Saying ‘you’ to one and more than one person</a:t>
                      </a:r>
                      <a:endParaRPr lang="en-GB" sz="1400" u="none" strike="noStrike" kern="1200" dirty="0">
                        <a:solidFill>
                          <a:schemeClr val="tx1"/>
                        </a:solidFill>
                        <a:effectLst/>
                        <a:latin typeface="Century Gothic" panose="020B0502020202020204" pitchFamily="34" charset="0"/>
                        <a:ea typeface="+mn-ea"/>
                        <a:cs typeface="+mn-cs"/>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0368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a:solidFill>
                            <a:schemeClr val="tx1"/>
                          </a:solidFill>
                          <a:latin typeface="Century Gothic" panose="020B0502020202020204" pitchFamily="34" charset="0"/>
                          <a:cs typeface="Arial" panose="020B0604020202020204" pitchFamily="34" charset="0"/>
                        </a:rPr>
                        <a:t>Spring </a:t>
                      </a:r>
                      <a:br>
                        <a:rPr lang="en-GB" sz="1400" dirty="0">
                          <a:solidFill>
                            <a:schemeClr val="tx1"/>
                          </a:solidFill>
                          <a:latin typeface="Century Gothic" panose="020B0502020202020204" pitchFamily="34" charset="0"/>
                          <a:cs typeface="Arial" panose="020B0604020202020204" pitchFamily="34" charset="0"/>
                        </a:rPr>
                      </a:br>
                      <a:r>
                        <a:rPr lang="en-GB" sz="1400" dirty="0">
                          <a:solidFill>
                            <a:schemeClr val="tx1"/>
                          </a:solidFill>
                          <a:latin typeface="Century Gothic" panose="020B0502020202020204" pitchFamily="34" charset="0"/>
                          <a:cs typeface="Arial" panose="020B0604020202020204" pitchFamily="34" charset="0"/>
                        </a:rPr>
                        <a:t>Term 1</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dirty="0">
                          <a:solidFill>
                            <a:schemeClr val="tx1"/>
                          </a:solidFill>
                          <a:effectLst/>
                          <a:latin typeface="Century Gothic" panose="020B0502020202020204" pitchFamily="34" charset="0"/>
                        </a:rPr>
                        <a:t>Saying how many there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dirty="0">
                          <a:solidFill>
                            <a:schemeClr val="tx1"/>
                          </a:solidFill>
                          <a:effectLst/>
                          <a:latin typeface="Century Gothic" panose="020B0502020202020204" pitchFamily="34" charset="0"/>
                        </a:rPr>
                        <a:t>Describing your family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dirty="0">
                          <a:solidFill>
                            <a:schemeClr val="tx1"/>
                          </a:solidFill>
                          <a:effectLst/>
                          <a:latin typeface="Century Gothic" panose="020B0502020202020204" pitchFamily="34" charset="0"/>
                        </a:rPr>
                        <a:t>Talking about belongings</a:t>
                      </a:r>
                      <a:endParaRPr lang="en-GB" sz="1400" dirty="0">
                        <a:solidFill>
                          <a:schemeClr val="tx1"/>
                        </a:solidFill>
                        <a:effectLst/>
                        <a:latin typeface="Century Gothic" panose="020B0502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3"/>
                  </a:ext>
                </a:extLst>
              </a:tr>
              <a:tr h="13367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cs typeface="Arial" panose="020B0604020202020204" pitchFamily="34" charset="0"/>
                        </a:rPr>
                        <a:t>Spring </a:t>
                      </a:r>
                      <a:br>
                        <a:rPr lang="en-GB" sz="1400" dirty="0">
                          <a:solidFill>
                            <a:schemeClr val="tx1"/>
                          </a:solidFill>
                          <a:latin typeface="Century Gothic" panose="020B0502020202020204" pitchFamily="34" charset="0"/>
                          <a:cs typeface="Arial" panose="020B0604020202020204" pitchFamily="34" charset="0"/>
                        </a:rPr>
                      </a:br>
                      <a:r>
                        <a:rPr lang="en-GB" sz="1400" dirty="0">
                          <a:solidFill>
                            <a:schemeClr val="tx1"/>
                          </a:solidFill>
                          <a:latin typeface="Century Gothic" panose="020B0502020202020204" pitchFamily="34" charset="0"/>
                          <a:cs typeface="Arial" panose="020B0604020202020204" pitchFamily="34" charset="0"/>
                        </a:rPr>
                        <a:t>Term 2</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400" u="none" strike="noStrike" dirty="0">
                          <a:solidFill>
                            <a:schemeClr val="tx1"/>
                          </a:solidFill>
                          <a:effectLst/>
                          <a:latin typeface="Century Gothic" panose="020B0502020202020204" pitchFamily="34" charset="0"/>
                          <a:cs typeface="Arial" panose="020B0604020202020204" pitchFamily="34" charset="0"/>
                        </a:rPr>
                        <a:t>Saying</a:t>
                      </a:r>
                      <a:r>
                        <a:rPr lang="en-GB" sz="1400" u="none" strike="noStrike" baseline="0" dirty="0">
                          <a:solidFill>
                            <a:schemeClr val="tx1"/>
                          </a:solidFill>
                          <a:effectLst/>
                          <a:latin typeface="Century Gothic" panose="020B0502020202020204" pitchFamily="34" charset="0"/>
                          <a:cs typeface="Arial" panose="020B0604020202020204" pitchFamily="34" charset="0"/>
                        </a:rPr>
                        <a:t> where people go (places, holidays, countries)</a:t>
                      </a:r>
                      <a:br>
                        <a:rPr lang="en-GB" sz="1400" u="none" strike="noStrike" baseline="0" dirty="0">
                          <a:solidFill>
                            <a:schemeClr val="tx1"/>
                          </a:solidFill>
                          <a:effectLst/>
                          <a:latin typeface="Century Gothic" panose="020B0502020202020204" pitchFamily="34" charset="0"/>
                          <a:cs typeface="Arial" panose="020B0604020202020204" pitchFamily="34" charset="0"/>
                        </a:rPr>
                      </a:br>
                      <a:r>
                        <a:rPr lang="en-GB" sz="1400" u="none" strike="noStrike" baseline="0" dirty="0">
                          <a:solidFill>
                            <a:schemeClr val="tx1"/>
                          </a:solidFill>
                          <a:effectLst/>
                          <a:latin typeface="Century Gothic" panose="020B0502020202020204" pitchFamily="34" charset="0"/>
                          <a:cs typeface="Arial" panose="020B0604020202020204" pitchFamily="34" charset="0"/>
                        </a:rPr>
                        <a:t>Saying where you are and where you are going</a:t>
                      </a:r>
                    </a:p>
                    <a:p>
                      <a:pPr marL="0" marR="0" lvl="0" indent="0" algn="l" defTabSz="914400" rtl="0" eaLnBrk="1" fontAlgn="auto" latinLnBrk="0" hangingPunct="1">
                        <a:lnSpc>
                          <a:spcPct val="115000"/>
                        </a:lnSpc>
                        <a:spcBef>
                          <a:spcPts val="0"/>
                        </a:spcBef>
                        <a:spcAft>
                          <a:spcPts val="0"/>
                        </a:spcAft>
                        <a:buClrTx/>
                        <a:buSzTx/>
                        <a:buFontTx/>
                        <a:buNone/>
                        <a:tabLst/>
                        <a:defRPr/>
                      </a:pPr>
                      <a:r>
                        <a:rPr lang="en-GB" sz="1400" u="none" strike="noStrike" baseline="0" dirty="0">
                          <a:solidFill>
                            <a:schemeClr val="tx1"/>
                          </a:solidFill>
                          <a:effectLst/>
                          <a:latin typeface="Century Gothic" panose="020B0502020202020204" pitchFamily="34" charset="0"/>
                          <a:cs typeface="Arial" panose="020B0604020202020204" pitchFamily="34" charset="0"/>
                        </a:rPr>
                        <a:t>Talking about people’s lives</a:t>
                      </a:r>
                      <a:endParaRPr lang="en-GB" sz="1400" dirty="0">
                        <a:solidFill>
                          <a:schemeClr val="tx1"/>
                        </a:solidFill>
                        <a:latin typeface="Century Gothic" panose="020B0502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2434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a:solidFill>
                            <a:schemeClr val="tx1"/>
                          </a:solidFill>
                          <a:latin typeface="Century Gothic" panose="020B0502020202020204" pitchFamily="34" charset="0"/>
                          <a:cs typeface="Arial" panose="020B0604020202020204" pitchFamily="34" charset="0"/>
                        </a:rPr>
                        <a:t>Summer Term 1</a:t>
                      </a:r>
                    </a:p>
                  </a:txBody>
                  <a:tcPr>
                    <a:lnL w="12700" cmpd="sng">
                      <a:solidFill>
                        <a:srgbClr val="A5A5A5"/>
                      </a:solidFill>
                    </a:lnL>
                    <a:lnR w="12700" cap="flat" cmpd="sng" algn="ctr">
                      <a:solidFill>
                        <a:srgbClr val="A5A5A5"/>
                      </a:solidFill>
                      <a:prstDash val="solid"/>
                      <a:round/>
                      <a:headEnd type="none" w="med" len="med"/>
                      <a:tailEnd type="none" w="med" len="med"/>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0" indent="0" algn="l" defTabSz="914400" rtl="0" eaLnBrk="1" latinLnBrk="0" hangingPunct="1">
                        <a:lnSpc>
                          <a:spcPct val="115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Asking and answering questions</a:t>
                      </a:r>
                      <a:br>
                        <a:rPr lang="en-GB" sz="1400" u="none" strike="noStrike" kern="1200" dirty="0">
                          <a:solidFill>
                            <a:schemeClr val="tx1"/>
                          </a:solidFill>
                          <a:effectLst/>
                          <a:latin typeface="Century Gothic" panose="020B0502020202020204" pitchFamily="34" charset="0"/>
                          <a:ea typeface="+mn-ea"/>
                          <a:cs typeface="+mn-cs"/>
                        </a:rPr>
                      </a:br>
                      <a:r>
                        <a:rPr lang="en-GB" sz="1400" u="none" strike="noStrike" kern="1200" dirty="0">
                          <a:solidFill>
                            <a:schemeClr val="tx1"/>
                          </a:solidFill>
                          <a:effectLst/>
                          <a:latin typeface="Century Gothic" panose="020B0502020202020204" pitchFamily="34" charset="0"/>
                          <a:ea typeface="+mn-ea"/>
                          <a:cs typeface="+mn-cs"/>
                        </a:rPr>
                        <a:t>Using question words</a:t>
                      </a:r>
                      <a:br>
                        <a:rPr lang="en-GB" sz="1400" u="none" strike="noStrike" kern="1200" dirty="0">
                          <a:solidFill>
                            <a:schemeClr val="tx1"/>
                          </a:solidFill>
                          <a:effectLst/>
                          <a:latin typeface="Century Gothic" panose="020B0502020202020204" pitchFamily="34" charset="0"/>
                          <a:ea typeface="+mn-ea"/>
                          <a:cs typeface="+mn-cs"/>
                        </a:rPr>
                      </a:br>
                      <a:r>
                        <a:rPr lang="en-GB" sz="1400" u="none" strike="noStrike" kern="1200" dirty="0">
                          <a:solidFill>
                            <a:schemeClr val="tx1"/>
                          </a:solidFill>
                          <a:effectLst/>
                          <a:latin typeface="Century Gothic" panose="020B0502020202020204" pitchFamily="34" charset="0"/>
                          <a:ea typeface="+mn-ea"/>
                          <a:cs typeface="+mn-cs"/>
                        </a:rPr>
                        <a:t>Talking about what isn’t happening</a:t>
                      </a:r>
                    </a:p>
                    <a:p>
                      <a:pPr marL="0" lvl="0" indent="0" algn="l" defTabSz="914400" rtl="0" eaLnBrk="1" latinLnBrk="0" hangingPunct="1">
                        <a:lnSpc>
                          <a:spcPct val="115000"/>
                        </a:lnSpc>
                        <a:spcAft>
                          <a:spcPts val="0"/>
                        </a:spcAft>
                        <a:buFontTx/>
                        <a:buNone/>
                      </a:pPr>
                      <a:r>
                        <a:rPr lang="en-GB" sz="1400" u="none" strike="noStrike" kern="1200" baseline="0" dirty="0">
                          <a:solidFill>
                            <a:schemeClr val="tx1"/>
                          </a:solidFill>
                          <a:effectLst/>
                          <a:latin typeface="Century Gothic" panose="020B0502020202020204" pitchFamily="34" charset="0"/>
                          <a:ea typeface="+mn-ea"/>
                          <a:cs typeface="+mn-cs"/>
                        </a:rPr>
                        <a:t>Talking about what isn’t there</a:t>
                      </a:r>
                    </a:p>
                    <a:p>
                      <a:pPr marL="0" lvl="0" indent="0" algn="l" defTabSz="914400" rtl="0" eaLnBrk="1" latinLnBrk="0" hangingPunct="1">
                        <a:lnSpc>
                          <a:spcPct val="115000"/>
                        </a:lnSpc>
                        <a:spcAft>
                          <a:spcPts val="0"/>
                        </a:spcAft>
                        <a:buFontTx/>
                        <a:buNone/>
                      </a:pPr>
                      <a:r>
                        <a:rPr lang="en-GB" sz="1400" u="none" strike="noStrike" kern="1200" baseline="0" dirty="0">
                          <a:solidFill>
                            <a:schemeClr val="tx1"/>
                          </a:solidFill>
                          <a:effectLst/>
                          <a:latin typeface="Century Gothic" panose="020B0502020202020204" pitchFamily="34" charset="0"/>
                          <a:ea typeface="+mn-ea"/>
                          <a:cs typeface="+mn-cs"/>
                        </a:rPr>
                        <a:t>Describing more things and people</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5"/>
                  </a:ext>
                </a:extLst>
              </a:tr>
              <a:tr h="126274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cs typeface="Arial" panose="020B0604020202020204" pitchFamily="34" charset="0"/>
                        </a:rPr>
                        <a:t>Summer Term 2</a:t>
                      </a:r>
                    </a:p>
                    <a:p>
                      <a:endParaRPr lang="en-GB" sz="1400" dirty="0">
                        <a:solidFill>
                          <a:schemeClr val="tx1"/>
                        </a:solidFill>
                        <a:latin typeface="Century Gothic" panose="020B0502020202020204" pitchFamily="34" charset="0"/>
                        <a:cs typeface="Arial" panose="020B0604020202020204" pitchFamily="34" charset="0"/>
                      </a:endParaRPr>
                    </a:p>
                  </a:txBody>
                  <a:tcPr>
                    <a:lnL w="12700" cmpd="sng">
                      <a:solidFill>
                        <a:srgbClr val="A5A5A5"/>
                      </a:solidFill>
                    </a:lnL>
                    <a:lnR w="12700" cap="flat" cmpd="sng" algn="ctr">
                      <a:solidFill>
                        <a:srgbClr val="A5A5A5"/>
                      </a:solidFill>
                      <a:prstDash val="solid"/>
                      <a:round/>
                      <a:headEnd type="none" w="med" len="med"/>
                      <a:tailEnd type="none" w="med" len="med"/>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400" u="none" strike="noStrike" kern="1200" baseline="0" dirty="0">
                          <a:solidFill>
                            <a:schemeClr val="tx1"/>
                          </a:solidFill>
                          <a:effectLst/>
                          <a:latin typeface="Century Gothic" panose="020B0502020202020204" pitchFamily="34" charset="0"/>
                          <a:ea typeface="+mn-ea"/>
                          <a:cs typeface="+mn-cs"/>
                        </a:rPr>
                        <a:t>Expressing future intentions</a:t>
                      </a:r>
                    </a:p>
                    <a:p>
                      <a:pPr marL="0" marR="0" lvl="0" indent="0" algn="l" defTabSz="914400" rtl="0" eaLnBrk="1" fontAlgn="auto" latinLnBrk="0" hangingPunct="1">
                        <a:lnSpc>
                          <a:spcPct val="115000"/>
                        </a:lnSpc>
                        <a:spcBef>
                          <a:spcPts val="0"/>
                        </a:spcBef>
                        <a:spcAft>
                          <a:spcPts val="0"/>
                        </a:spcAft>
                        <a:buClrTx/>
                        <a:buSzTx/>
                        <a:buFontTx/>
                        <a:buNone/>
                        <a:tabLst/>
                        <a:defRPr/>
                      </a:pPr>
                      <a:r>
                        <a:rPr lang="en-GB" sz="1400" u="none" strike="noStrike" kern="1200" baseline="0" dirty="0">
                          <a:solidFill>
                            <a:schemeClr val="tx1"/>
                          </a:solidFill>
                          <a:effectLst/>
                          <a:latin typeface="Century Gothic" panose="020B0502020202020204" pitchFamily="34" charset="0"/>
                          <a:ea typeface="+mn-ea"/>
                          <a:cs typeface="+mn-cs"/>
                        </a:rPr>
                        <a:t>Asking about future intentions</a:t>
                      </a:r>
                    </a:p>
                    <a:p>
                      <a:pPr marL="0" marR="0" lvl="0" indent="0" algn="l" defTabSz="914400" rtl="0" eaLnBrk="1" fontAlgn="auto" latinLnBrk="0" hangingPunct="1">
                        <a:lnSpc>
                          <a:spcPct val="115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Talking</a:t>
                      </a:r>
                      <a:r>
                        <a:rPr lang="en-GB" sz="1400" u="none" strike="noStrike" kern="1200" baseline="0" dirty="0">
                          <a:solidFill>
                            <a:schemeClr val="tx1"/>
                          </a:solidFill>
                          <a:effectLst/>
                          <a:latin typeface="Century Gothic" panose="020B0502020202020204" pitchFamily="34" charset="0"/>
                          <a:ea typeface="+mn-ea"/>
                          <a:cs typeface="+mn-cs"/>
                        </a:rPr>
                        <a:t> about what people </a:t>
                      </a:r>
                      <a:r>
                        <a:rPr lang="en-GB" sz="1400" i="0" u="none" strike="noStrike" kern="1200" baseline="0" dirty="0">
                          <a:solidFill>
                            <a:schemeClr val="tx1"/>
                          </a:solidFill>
                          <a:effectLst/>
                          <a:latin typeface="Century Gothic" panose="020B0502020202020204" pitchFamily="34" charset="0"/>
                          <a:ea typeface="+mn-ea"/>
                          <a:cs typeface="+mn-cs"/>
                        </a:rPr>
                        <a:t>want and have to do</a:t>
                      </a:r>
                      <a:br>
                        <a:rPr lang="en-GB" sz="1400" u="none" strike="noStrike" kern="1200" baseline="0" dirty="0">
                          <a:solidFill>
                            <a:schemeClr val="tx1"/>
                          </a:solidFill>
                          <a:effectLst/>
                          <a:latin typeface="Century Gothic" panose="020B0502020202020204" pitchFamily="34" charset="0"/>
                          <a:ea typeface="+mn-ea"/>
                          <a:cs typeface="+mn-cs"/>
                        </a:rPr>
                      </a:br>
                      <a:r>
                        <a:rPr lang="en-GB" sz="1400" dirty="0">
                          <a:solidFill>
                            <a:schemeClr val="tx1"/>
                          </a:solidFill>
                          <a:effectLst/>
                          <a:latin typeface="Century Gothic" panose="020B0502020202020204" pitchFamily="34" charset="0"/>
                          <a:ea typeface="Calibri" panose="020F0502020204030204" pitchFamily="34" charset="0"/>
                        </a:rPr>
                        <a:t>Talking about people can and can’t do</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3" name="Slide Number Placeholder 1">
            <a:extLst>
              <a:ext uri="{FF2B5EF4-FFF2-40B4-BE49-F238E27FC236}">
                <a16:creationId xmlns:a16="http://schemas.microsoft.com/office/drawing/2014/main" id="{C914A513-A831-4F6D-B81A-CFE038E35A64}"/>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2</a:t>
            </a:r>
          </a:p>
        </p:txBody>
      </p:sp>
      <p:sp>
        <p:nvSpPr>
          <p:cNvPr id="2" name="Title 1">
            <a:extLst>
              <a:ext uri="{FF2B5EF4-FFF2-40B4-BE49-F238E27FC236}">
                <a16:creationId xmlns:a16="http://schemas.microsoft.com/office/drawing/2014/main" id="{E72D972B-5074-9041-97F5-8A339AD802DD}"/>
              </a:ext>
            </a:extLst>
          </p:cNvPr>
          <p:cNvSpPr>
            <a:spLocks noGrp="1"/>
          </p:cNvSpPr>
          <p:nvPr>
            <p:ph type="title"/>
          </p:nvPr>
        </p:nvSpPr>
        <p:spPr>
          <a:xfrm>
            <a:off x="101808" y="200976"/>
            <a:ext cx="1022936" cy="338576"/>
          </a:xfrm>
        </p:spPr>
        <p:txBody>
          <a:bodyPr/>
          <a:lstStyle/>
          <a:p>
            <a:pPr algn="l"/>
            <a:r>
              <a:rPr lang="en-US" sz="1400" b="1" dirty="0">
                <a:latin typeface="Century Gothic" panose="020B0502020202020204" pitchFamily="34" charset="0"/>
              </a:rPr>
              <a:t>Overview</a:t>
            </a:r>
          </a:p>
        </p:txBody>
      </p:sp>
    </p:spTree>
    <p:extLst>
      <p:ext uri="{BB962C8B-B14F-4D97-AF65-F5344CB8AC3E}">
        <p14:creationId xmlns:p14="http://schemas.microsoft.com/office/powerpoint/2010/main" val="2262722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BD834-1E2D-44FA-960B-D5E01CB2C65F}"/>
              </a:ext>
            </a:extLst>
          </p:cNvPr>
          <p:cNvSpPr/>
          <p:nvPr/>
        </p:nvSpPr>
        <p:spPr>
          <a:xfrm>
            <a:off x="116632" y="179512"/>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1600" b="1" dirty="0">
              <a:solidFill>
                <a:srgbClr val="FFFFFF"/>
              </a:solidFill>
              <a:latin typeface="Century Gothic" panose="020B0502020202020204" pitchFamily="34" charset="0"/>
            </a:endParaRPr>
          </a:p>
        </p:txBody>
      </p:sp>
      <p:sp>
        <p:nvSpPr>
          <p:cNvPr id="4" name="Rectangle 3">
            <a:extLst>
              <a:ext uri="{FF2B5EF4-FFF2-40B4-BE49-F238E27FC236}">
                <a16:creationId xmlns:a16="http://schemas.microsoft.com/office/drawing/2014/main" id="{187D3DE4-1B8E-4EF9-A0F4-FAE19AE97A2E}"/>
              </a:ext>
            </a:extLst>
          </p:cNvPr>
          <p:cNvSpPr/>
          <p:nvPr/>
        </p:nvSpPr>
        <p:spPr>
          <a:xfrm>
            <a:off x="5004484" y="179512"/>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2" name="Title 1">
            <a:extLst>
              <a:ext uri="{FF2B5EF4-FFF2-40B4-BE49-F238E27FC236}">
                <a16:creationId xmlns:a16="http://schemas.microsoft.com/office/drawing/2014/main" id="{7C5C7E9F-51B9-4541-A931-8FC849CA79FC}"/>
              </a:ext>
            </a:extLst>
          </p:cNvPr>
          <p:cNvSpPr>
            <a:spLocks noGrp="1"/>
          </p:cNvSpPr>
          <p:nvPr>
            <p:ph type="title"/>
          </p:nvPr>
        </p:nvSpPr>
        <p:spPr>
          <a:xfrm>
            <a:off x="125760" y="192784"/>
            <a:ext cx="4687651" cy="412606"/>
          </a:xfrm>
        </p:spPr>
        <p:txBody>
          <a:bodyPr/>
          <a:lstStyle/>
          <a:p>
            <a:pPr algn="l" fontAlgn="auto">
              <a:spcBef>
                <a:spcPts val="0"/>
              </a:spcBef>
              <a:spcAft>
                <a:spcPts val="0"/>
              </a:spcAft>
            </a:pPr>
            <a:r>
              <a:rPr lang="fr-FR" sz="1800" b="1" dirty="0" err="1">
                <a:solidFill>
                  <a:srgbClr val="FFFFFF"/>
                </a:solidFill>
                <a:latin typeface="Century Gothic" panose="020B0502020202020204" pitchFamily="34" charset="0"/>
              </a:rPr>
              <a:t>Describing</a:t>
            </a:r>
            <a:r>
              <a:rPr lang="fr-FR" sz="1800" b="1" dirty="0">
                <a:solidFill>
                  <a:srgbClr val="FFFFFF"/>
                </a:solidFill>
                <a:latin typeface="Century Gothic" panose="020B0502020202020204" pitchFamily="34" charset="0"/>
              </a:rPr>
              <a:t> </a:t>
            </a:r>
            <a:r>
              <a:rPr lang="fr-FR" sz="1800" b="1" dirty="0" err="1">
                <a:solidFill>
                  <a:srgbClr val="FFFFFF"/>
                </a:solidFill>
                <a:latin typeface="Century Gothic" panose="020B0502020202020204" pitchFamily="34" charset="0"/>
              </a:rPr>
              <a:t>your</a:t>
            </a:r>
            <a:r>
              <a:rPr lang="fr-FR" sz="1800" b="1" dirty="0">
                <a:solidFill>
                  <a:srgbClr val="FFFFFF"/>
                </a:solidFill>
                <a:latin typeface="Century Gothic" panose="020B0502020202020204" pitchFamily="34" charset="0"/>
              </a:rPr>
              <a:t> </a:t>
            </a:r>
            <a:r>
              <a:rPr lang="fr-FR" sz="1800" b="1" dirty="0" err="1">
                <a:solidFill>
                  <a:srgbClr val="FFFFFF"/>
                </a:solidFill>
                <a:latin typeface="Century Gothic" panose="020B0502020202020204" pitchFamily="34" charset="0"/>
              </a:rPr>
              <a:t>family</a:t>
            </a:r>
            <a:endParaRPr lang="fr-FR" sz="1800" b="1" dirty="0">
              <a:solidFill>
                <a:srgbClr val="FFFFFF"/>
              </a:solidFill>
              <a:latin typeface="Century Gothic" panose="020B0502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2002204243"/>
              </p:ext>
            </p:extLst>
          </p:nvPr>
        </p:nvGraphicFramePr>
        <p:xfrm>
          <a:off x="0" y="857167"/>
          <a:ext cx="692696" cy="4772755"/>
        </p:xfrm>
        <a:graphic>
          <a:graphicData uri="http://schemas.openxmlformats.org/drawingml/2006/table">
            <a:tbl>
              <a:tblPr firstRow="1" bandRow="1">
                <a:tableStyleId>{5940675A-B579-460E-94D1-54222C63F5DA}</a:tableStyleId>
              </a:tblPr>
              <a:tblGrid>
                <a:gridCol w="692696">
                  <a:extLst>
                    <a:ext uri="{9D8B030D-6E8A-4147-A177-3AD203B41FA5}">
                      <a16:colId xmlns:a16="http://schemas.microsoft.com/office/drawing/2014/main" val="20000"/>
                    </a:ext>
                  </a:extLst>
                </a:gridCol>
              </a:tblGrid>
              <a:tr h="367135">
                <a:tc>
                  <a:txBody>
                    <a:bodyPr/>
                    <a:lstStyle/>
                    <a:p>
                      <a:pPr algn="ctr"/>
                      <a:r>
                        <a:rPr lang="en-GB" sz="18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adj</a:t>
                      </a:r>
                      <a:endParaRPr lang="en-GB" sz="18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7518495"/>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adj</a:t>
                      </a:r>
                      <a:endParaRPr lang="en-GB" sz="18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3112972"/>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935202112"/>
              </p:ext>
            </p:extLst>
          </p:nvPr>
        </p:nvGraphicFramePr>
        <p:xfrm>
          <a:off x="665312" y="857167"/>
          <a:ext cx="5849788" cy="4774320"/>
        </p:xfrm>
        <a:graphic>
          <a:graphicData uri="http://schemas.openxmlformats.org/drawingml/2006/table">
            <a:tbl>
              <a:tblPr>
                <a:tableStyleId>{5940675A-B579-460E-94D1-54222C63F5DA}</a:tableStyleId>
              </a:tblPr>
              <a:tblGrid>
                <a:gridCol w="1881032">
                  <a:extLst>
                    <a:ext uri="{9D8B030D-6E8A-4147-A177-3AD203B41FA5}">
                      <a16:colId xmlns:a16="http://schemas.microsoft.com/office/drawing/2014/main" val="970210917"/>
                    </a:ext>
                  </a:extLst>
                </a:gridCol>
                <a:gridCol w="3968756">
                  <a:extLst>
                    <a:ext uri="{9D8B030D-6E8A-4147-A177-3AD203B41FA5}">
                      <a16:colId xmlns:a16="http://schemas.microsoft.com/office/drawing/2014/main" val="3424493007"/>
                    </a:ext>
                  </a:extLst>
                </a:gridCol>
              </a:tblGrid>
              <a:tr h="347448">
                <a:tc>
                  <a:txBody>
                    <a:bodyPr/>
                    <a:lstStyle/>
                    <a:p>
                      <a:r>
                        <a:rPr lang="fr-FR" sz="1800" b="0" noProof="0" dirty="0">
                          <a:latin typeface="Century Gothic" panose="020B0502020202020204" pitchFamily="34" charset="0"/>
                        </a:rPr>
                        <a:t>nous sommes</a:t>
                      </a:r>
                    </a:p>
                  </a:txBody>
                  <a:tcPr/>
                </a:tc>
                <a:tc>
                  <a:txBody>
                    <a:bodyPr/>
                    <a:lstStyle/>
                    <a:p>
                      <a:r>
                        <a:rPr lang="en-GB" sz="1800" b="0" dirty="0">
                          <a:latin typeface="Century Gothic" panose="020B0502020202020204" pitchFamily="34" charset="0"/>
                        </a:rPr>
                        <a:t>we are, we are being</a:t>
                      </a:r>
                    </a:p>
                  </a:txBody>
                  <a:tcPr/>
                </a:tc>
                <a:extLst>
                  <a:ext uri="{0D108BD9-81ED-4DB2-BD59-A6C34878D82A}">
                    <a16:rowId xmlns:a16="http://schemas.microsoft.com/office/drawing/2014/main" val="1892631504"/>
                  </a:ext>
                </a:extLst>
              </a:tr>
              <a:tr h="347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noProof="0" dirty="0">
                          <a:latin typeface="Century Gothic" panose="020B0502020202020204" pitchFamily="34" charset="0"/>
                        </a:rPr>
                        <a:t>vous êtes</a:t>
                      </a:r>
                    </a:p>
                  </a:txBody>
                  <a:tcPr/>
                </a:tc>
                <a:tc>
                  <a:txBody>
                    <a:bodyPr/>
                    <a:lstStyle/>
                    <a:p>
                      <a:r>
                        <a:rPr lang="en-GB" sz="1800" b="0" dirty="0">
                          <a:latin typeface="Century Gothic" panose="020B0502020202020204" pitchFamily="34" charset="0"/>
                        </a:rPr>
                        <a:t>you are, you are being (plural)</a:t>
                      </a:r>
                    </a:p>
                  </a:txBody>
                  <a:tcPr/>
                </a:tc>
                <a:extLst>
                  <a:ext uri="{0D108BD9-81ED-4DB2-BD59-A6C34878D82A}">
                    <a16:rowId xmlns:a16="http://schemas.microsoft.com/office/drawing/2014/main" val="2981179449"/>
                  </a:ext>
                </a:extLst>
              </a:tr>
              <a:tr h="347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noProof="0" dirty="0">
                          <a:latin typeface="Century Gothic" panose="020B0502020202020204" pitchFamily="34" charset="0"/>
                        </a:rPr>
                        <a:t>ils sont</a:t>
                      </a:r>
                    </a:p>
                  </a:txBody>
                  <a:tcPr/>
                </a:tc>
                <a:tc>
                  <a:txBody>
                    <a:bodyPr/>
                    <a:lstStyle/>
                    <a:p>
                      <a:r>
                        <a:rPr lang="en-GB" sz="1800" b="0" dirty="0">
                          <a:latin typeface="Century Gothic" panose="020B0502020202020204" pitchFamily="34" charset="0"/>
                        </a:rPr>
                        <a:t>they are, they are being (m/mf)</a:t>
                      </a:r>
                    </a:p>
                  </a:txBody>
                  <a:tcPr/>
                </a:tc>
                <a:extLst>
                  <a:ext uri="{0D108BD9-81ED-4DB2-BD59-A6C34878D82A}">
                    <a16:rowId xmlns:a16="http://schemas.microsoft.com/office/drawing/2014/main" val="2577070439"/>
                  </a:ext>
                </a:extLst>
              </a:tr>
              <a:tr h="347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noProof="0" dirty="0">
                          <a:latin typeface="Century Gothic" panose="020B0502020202020204" pitchFamily="34" charset="0"/>
                        </a:rPr>
                        <a:t>elles sont</a:t>
                      </a:r>
                    </a:p>
                  </a:txBody>
                  <a:tcPr/>
                </a:tc>
                <a:tc>
                  <a:txBody>
                    <a:bodyPr/>
                    <a:lstStyle/>
                    <a:p>
                      <a:r>
                        <a:rPr lang="en-GB" sz="1800" b="0" dirty="0">
                          <a:latin typeface="Century Gothic" panose="020B0502020202020204" pitchFamily="34" charset="0"/>
                        </a:rPr>
                        <a:t>they are, they are being (f)</a:t>
                      </a:r>
                    </a:p>
                  </a:txBody>
                  <a:tcPr/>
                </a:tc>
                <a:extLst>
                  <a:ext uri="{0D108BD9-81ED-4DB2-BD59-A6C34878D82A}">
                    <a16:rowId xmlns:a16="http://schemas.microsoft.com/office/drawing/2014/main" val="3605356300"/>
                  </a:ext>
                </a:extLst>
              </a:tr>
              <a:tr h="347448">
                <a:tc>
                  <a:txBody>
                    <a:bodyPr/>
                    <a:lstStyle/>
                    <a:p>
                      <a:pPr algn="l" fontAlgn="b"/>
                      <a:r>
                        <a:rPr lang="fr-FR" sz="1800" b="0" i="0" u="none" strike="noStrike" noProof="0" dirty="0">
                          <a:solidFill>
                            <a:srgbClr val="000000"/>
                          </a:solidFill>
                          <a:effectLst/>
                          <a:latin typeface="Century Gothic" panose="020B0502020202020204" pitchFamily="34" charset="0"/>
                        </a:rPr>
                        <a:t>le frère</a:t>
                      </a:r>
                    </a:p>
                  </a:txBody>
                  <a:tcPr marL="90000" marR="90000" marT="46800" marB="46800" anchor="b"/>
                </a:tc>
                <a:tc>
                  <a:txBody>
                    <a:bodyPr/>
                    <a:lstStyle/>
                    <a:p>
                      <a:pPr algn="l" fontAlgn="b"/>
                      <a:r>
                        <a:rPr lang="en-US" sz="1800" b="0" i="0" u="none" strike="noStrike" dirty="0">
                          <a:solidFill>
                            <a:srgbClr val="000000"/>
                          </a:solidFill>
                          <a:effectLst/>
                          <a:latin typeface="Century Gothic" panose="020B0502020202020204" pitchFamily="34" charset="0"/>
                        </a:rPr>
                        <a:t>brother</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1389949890"/>
                  </a:ext>
                </a:extLst>
              </a:tr>
              <a:tr h="347448">
                <a:tc>
                  <a:txBody>
                    <a:bodyPr/>
                    <a:lstStyle/>
                    <a:p>
                      <a:pPr algn="l" fontAlgn="b"/>
                      <a:r>
                        <a:rPr lang="fr-FR" sz="1800" b="0" i="0" u="none" strike="noStrike" noProof="0" dirty="0">
                          <a:solidFill>
                            <a:srgbClr val="000000"/>
                          </a:solidFill>
                          <a:effectLst/>
                          <a:latin typeface="Century Gothic" panose="020B0502020202020204" pitchFamily="34" charset="0"/>
                        </a:rPr>
                        <a:t>le parent</a:t>
                      </a:r>
                    </a:p>
                  </a:txBody>
                  <a:tcPr marL="90000" marR="90000" marT="46800" marB="46800" anchor="b"/>
                </a:tc>
                <a:tc>
                  <a:txBody>
                    <a:bodyPr/>
                    <a:lstStyle/>
                    <a:p>
                      <a:pPr algn="l" fontAlgn="b"/>
                      <a:r>
                        <a:rPr lang="en-US" sz="1800" b="0" i="0" u="none" strike="noStrike" dirty="0">
                          <a:solidFill>
                            <a:srgbClr val="000000"/>
                          </a:solidFill>
                          <a:effectLst/>
                          <a:latin typeface="Century Gothic" panose="020B0502020202020204" pitchFamily="34" charset="0"/>
                        </a:rPr>
                        <a:t>parent</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217661270"/>
                  </a:ext>
                </a:extLst>
              </a:tr>
              <a:tr h="347448">
                <a:tc>
                  <a:txBody>
                    <a:bodyPr/>
                    <a:lstStyle/>
                    <a:p>
                      <a:pPr algn="l" fontAlgn="b"/>
                      <a:r>
                        <a:rPr lang="fr-FR" sz="1800" b="0" i="0" u="none" strike="noStrike" noProof="0" dirty="0">
                          <a:solidFill>
                            <a:srgbClr val="000000"/>
                          </a:solidFill>
                          <a:effectLst/>
                          <a:latin typeface="Century Gothic" panose="020B0502020202020204" pitchFamily="34" charset="0"/>
                        </a:rPr>
                        <a:t>la sœur </a:t>
                      </a:r>
                    </a:p>
                  </a:txBody>
                  <a:tcPr marL="90000" marR="90000" marT="46800" marB="46800" anchor="b"/>
                </a:tc>
                <a:tc>
                  <a:txBody>
                    <a:bodyPr/>
                    <a:lstStyle/>
                    <a:p>
                      <a:pPr algn="l" fontAlgn="b"/>
                      <a:r>
                        <a:rPr lang="en-US" sz="1800" b="0" i="0" u="none" strike="noStrike" dirty="0">
                          <a:solidFill>
                            <a:srgbClr val="000000"/>
                          </a:solidFill>
                          <a:effectLst/>
                          <a:latin typeface="Century Gothic" panose="020B0502020202020204" pitchFamily="34" charset="0"/>
                        </a:rPr>
                        <a:t>sister</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184796697"/>
                  </a:ext>
                </a:extLst>
              </a:tr>
              <a:tr h="347448">
                <a:tc>
                  <a:txBody>
                    <a:bodyPr/>
                    <a:lstStyle/>
                    <a:p>
                      <a:pPr algn="l" fontAlgn="b"/>
                      <a:r>
                        <a:rPr lang="fr-FR" sz="1800" b="0" i="0" u="none" strike="noStrike" noProof="0" dirty="0">
                          <a:solidFill>
                            <a:srgbClr val="000000"/>
                          </a:solidFill>
                          <a:effectLst/>
                          <a:latin typeface="Century Gothic" panose="020B0502020202020204" pitchFamily="34" charset="0"/>
                        </a:rPr>
                        <a:t>grand(e)</a:t>
                      </a: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tall, big (m/f)</a:t>
                      </a:r>
                    </a:p>
                  </a:txBody>
                  <a:tcPr marL="90000" marR="90000" marT="46800" marB="46800" anchor="b"/>
                </a:tc>
                <a:extLst>
                  <a:ext uri="{0D108BD9-81ED-4DB2-BD59-A6C34878D82A}">
                    <a16:rowId xmlns:a16="http://schemas.microsoft.com/office/drawing/2014/main" val="1743566363"/>
                  </a:ext>
                </a:extLst>
              </a:tr>
              <a:tr h="347448">
                <a:tc>
                  <a:txBody>
                    <a:bodyPr/>
                    <a:lstStyle/>
                    <a:p>
                      <a:pPr algn="l" fontAlgn="b"/>
                      <a:r>
                        <a:rPr lang="fr-FR" sz="1800" b="0" i="0" u="none" strike="noStrike" noProof="0" dirty="0">
                          <a:solidFill>
                            <a:srgbClr val="000000"/>
                          </a:solidFill>
                          <a:effectLst/>
                          <a:latin typeface="Century Gothic" panose="020B0502020202020204" pitchFamily="34" charset="0"/>
                        </a:rPr>
                        <a:t>jeune</a:t>
                      </a:r>
                    </a:p>
                  </a:txBody>
                  <a:tcPr marL="90000" marR="90000" marT="46800" marB="46800" anchor="b"/>
                </a:tc>
                <a:tc>
                  <a:txBody>
                    <a:bodyPr/>
                    <a:lstStyle/>
                    <a:p>
                      <a:pPr algn="l" fontAlgn="b"/>
                      <a:r>
                        <a:rPr lang="en-US" sz="1800" b="0" i="0" u="none" strike="noStrike" dirty="0">
                          <a:solidFill>
                            <a:srgbClr val="000000"/>
                          </a:solidFill>
                          <a:effectLst/>
                          <a:latin typeface="Century Gothic" panose="020B0502020202020204" pitchFamily="34" charset="0"/>
                        </a:rPr>
                        <a:t>young</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131936190"/>
                  </a:ext>
                </a:extLst>
              </a:tr>
              <a:tr h="347448">
                <a:tc>
                  <a:txBody>
                    <a:bodyPr/>
                    <a:lstStyle/>
                    <a:p>
                      <a:pPr algn="l" fontAlgn="b"/>
                      <a:r>
                        <a:rPr lang="fr-FR" sz="1800" b="0" i="0" u="none" strike="noStrike" noProof="0" dirty="0">
                          <a:solidFill>
                            <a:srgbClr val="000000"/>
                          </a:solidFill>
                          <a:effectLst/>
                          <a:latin typeface="Century Gothic" panose="020B0502020202020204" pitchFamily="34" charset="0"/>
                        </a:rPr>
                        <a:t>ouvert(e)</a:t>
                      </a:r>
                    </a:p>
                  </a:txBody>
                  <a:tcPr marL="90000" marR="90000" marT="46800" marB="46800" anchor="b"/>
                </a:tc>
                <a:tc>
                  <a:txBody>
                    <a:bodyPr/>
                    <a:lstStyle/>
                    <a:p>
                      <a:pPr algn="l" fontAlgn="b"/>
                      <a:r>
                        <a:rPr lang="en-US" sz="1800" b="0" i="0" u="none" strike="noStrike" dirty="0">
                          <a:solidFill>
                            <a:srgbClr val="000000"/>
                          </a:solidFill>
                          <a:effectLst/>
                          <a:latin typeface="Century Gothic" panose="020B0502020202020204" pitchFamily="34" charset="0"/>
                        </a:rPr>
                        <a:t>open (m/f)</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2110198652"/>
                  </a:ext>
                </a:extLst>
              </a:tr>
              <a:tr h="347448">
                <a:tc>
                  <a:txBody>
                    <a:bodyPr/>
                    <a:lstStyle/>
                    <a:p>
                      <a:pPr algn="l" fontAlgn="b"/>
                      <a:r>
                        <a:rPr lang="fr-FR" sz="1800" b="0" i="0" u="none" strike="noStrike" noProof="0" dirty="0">
                          <a:solidFill>
                            <a:srgbClr val="000000"/>
                          </a:solidFill>
                          <a:effectLst/>
                          <a:latin typeface="Century Gothic" panose="020B0502020202020204" pitchFamily="34" charset="0"/>
                        </a:rPr>
                        <a:t>petit(e)</a:t>
                      </a: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short, small (m/f)</a:t>
                      </a:r>
                    </a:p>
                  </a:txBody>
                  <a:tcPr marL="90000" marR="90000" marT="46800" marB="46800" anchor="b"/>
                </a:tc>
                <a:extLst>
                  <a:ext uri="{0D108BD9-81ED-4DB2-BD59-A6C34878D82A}">
                    <a16:rowId xmlns:a16="http://schemas.microsoft.com/office/drawing/2014/main" val="2033829173"/>
                  </a:ext>
                </a:extLst>
              </a:tr>
              <a:tr h="347448">
                <a:tc>
                  <a:txBody>
                    <a:bodyPr/>
                    <a:lstStyle/>
                    <a:p>
                      <a:pPr algn="l" fontAlgn="b"/>
                      <a:r>
                        <a:rPr lang="fr-FR" sz="1800" b="0" i="0" u="none" strike="noStrike" noProof="0" dirty="0">
                          <a:solidFill>
                            <a:srgbClr val="000000"/>
                          </a:solidFill>
                          <a:effectLst/>
                          <a:latin typeface="Century Gothic" panose="020B0502020202020204" pitchFamily="34" charset="0"/>
                        </a:rPr>
                        <a:t>sage</a:t>
                      </a:r>
                    </a:p>
                  </a:txBody>
                  <a:tcPr marL="90000" marR="90000" marT="46800" marB="46800" anchor="b"/>
                </a:tc>
                <a:tc>
                  <a:txBody>
                    <a:bodyPr/>
                    <a:lstStyle/>
                    <a:p>
                      <a:pPr algn="l" fontAlgn="b"/>
                      <a:r>
                        <a:rPr lang="en-US" sz="1800" b="0" i="0" u="none" strike="noStrike" dirty="0">
                          <a:solidFill>
                            <a:srgbClr val="000000"/>
                          </a:solidFill>
                          <a:effectLst/>
                          <a:latin typeface="Century Gothic" panose="020B0502020202020204" pitchFamily="34" charset="0"/>
                        </a:rPr>
                        <a:t>wise/well-behaved</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3181700360"/>
                  </a:ext>
                </a:extLst>
              </a:tr>
              <a:tr h="347448">
                <a:tc>
                  <a:txBody>
                    <a:bodyPr/>
                    <a:lstStyle/>
                    <a:p>
                      <a:pPr algn="l" fontAlgn="b"/>
                      <a:r>
                        <a:rPr lang="fr-FR" sz="1800" b="0" i="0" u="none" strike="noStrike" noProof="0" dirty="0">
                          <a:solidFill>
                            <a:srgbClr val="000000"/>
                          </a:solidFill>
                          <a:effectLst/>
                          <a:latin typeface="Century Gothic" panose="020B0502020202020204" pitchFamily="34" charset="0"/>
                        </a:rPr>
                        <a:t>strict(e)</a:t>
                      </a:r>
                    </a:p>
                  </a:txBody>
                  <a:tcPr marL="90000" marR="90000" marT="46800" marB="46800" anchor="b"/>
                </a:tc>
                <a:tc>
                  <a:txBody>
                    <a:bodyPr/>
                    <a:lstStyle/>
                    <a:p>
                      <a:pPr algn="l" fontAlgn="b"/>
                      <a:r>
                        <a:rPr lang="en-US" sz="1800" b="0" i="0" u="none" strike="noStrike" dirty="0">
                          <a:solidFill>
                            <a:srgbClr val="000000"/>
                          </a:solidFill>
                          <a:effectLst/>
                          <a:latin typeface="Century Gothic" panose="020B0502020202020204" pitchFamily="34" charset="0"/>
                        </a:rPr>
                        <a:t>strict (m/f)</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3082494043"/>
                  </a:ext>
                </a:extLst>
              </a:tr>
            </a:tbl>
          </a:graphicData>
        </a:graphic>
      </p:graphicFrame>
      <p:sp>
        <p:nvSpPr>
          <p:cNvPr id="18" name="Rounded Rectangle 11">
            <a:extLst>
              <a:ext uri="{FF2B5EF4-FFF2-40B4-BE49-F238E27FC236}">
                <a16:creationId xmlns:a16="http://schemas.microsoft.com/office/drawing/2014/main" id="{DD451E5A-47F9-4408-8379-C20DC728037C}"/>
              </a:ext>
            </a:extLst>
          </p:cNvPr>
          <p:cNvSpPr/>
          <p:nvPr/>
        </p:nvSpPr>
        <p:spPr>
          <a:xfrm>
            <a:off x="4821176" y="6338835"/>
            <a:ext cx="1693924" cy="917610"/>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1600" b="1" dirty="0" err="1">
                <a:solidFill>
                  <a:srgbClr val="000000"/>
                </a:solidFill>
                <a:latin typeface="Century Gothic" panose="020B0502020202020204" pitchFamily="34" charset="0"/>
              </a:rPr>
              <a:t>Revisit</a:t>
            </a:r>
            <a:r>
              <a:rPr lang="fr-FR" sz="1600" b="1" dirty="0">
                <a:solidFill>
                  <a:srgbClr val="000000"/>
                </a:solidFill>
                <a:latin typeface="Century Gothic" panose="020B0502020202020204" pitchFamily="34" charset="0"/>
              </a:rPr>
              <a:t> </a:t>
            </a:r>
            <a:r>
              <a:rPr lang="fr-FR" sz="1600" b="1" dirty="0" err="1">
                <a:solidFill>
                  <a:srgbClr val="000000"/>
                </a:solidFill>
                <a:latin typeface="Century Gothic" panose="020B0502020202020204" pitchFamily="34" charset="0"/>
              </a:rPr>
              <a:t>vocab</a:t>
            </a:r>
            <a:r>
              <a:rPr lang="fr-FR" sz="1600" b="1" dirty="0">
                <a:solidFill>
                  <a:srgbClr val="000000"/>
                </a:solidFill>
                <a:latin typeface="Century Gothic" panose="020B0502020202020204" pitchFamily="34" charset="0"/>
              </a:rPr>
              <a:t> 1.2.6 &amp; 1.2.1</a:t>
            </a:r>
          </a:p>
        </p:txBody>
      </p:sp>
      <p:pic>
        <p:nvPicPr>
          <p:cNvPr id="19" name="Picture 2">
            <a:extLst>
              <a:ext uri="{FF2B5EF4-FFF2-40B4-BE49-F238E27FC236}">
                <a16:creationId xmlns:a16="http://schemas.microsoft.com/office/drawing/2014/main" id="{18504DCE-556A-4E40-BF80-0018A4015C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906" y="7544219"/>
            <a:ext cx="1420269" cy="1420269"/>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29</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6462" y="7796281"/>
            <a:ext cx="1020722" cy="10207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8610" y="7527077"/>
            <a:ext cx="1559130" cy="155913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461" y="7634224"/>
            <a:ext cx="1221559" cy="1344836"/>
          </a:xfrm>
          <a:prstGeom prst="rect">
            <a:avLst/>
          </a:prstGeom>
        </p:spPr>
      </p:pic>
      <p:sp>
        <p:nvSpPr>
          <p:cNvPr id="8" name="TextBox 7"/>
          <p:cNvSpPr txBox="1"/>
          <p:nvPr/>
        </p:nvSpPr>
        <p:spPr>
          <a:xfrm>
            <a:off x="148372" y="5850340"/>
            <a:ext cx="4160475" cy="1569660"/>
          </a:xfrm>
          <a:prstGeom prst="rect">
            <a:avLst/>
          </a:prstGeom>
          <a:noFill/>
        </p:spPr>
        <p:txBody>
          <a:bodyPr wrap="square" rtlCol="0">
            <a:spAutoFit/>
          </a:bodyPr>
          <a:lstStyle/>
          <a:p>
            <a:r>
              <a:rPr lang="en-GB" sz="1600" b="1" dirty="0">
                <a:latin typeface="Century Gothic" panose="020B0502020202020204" pitchFamily="34" charset="0"/>
              </a:rPr>
              <a:t>Write in French:</a:t>
            </a:r>
            <a:br>
              <a:rPr lang="en-GB" sz="1600" dirty="0">
                <a:latin typeface="Century Gothic" panose="020B0502020202020204" pitchFamily="34" charset="0"/>
              </a:rPr>
            </a:br>
            <a:r>
              <a:rPr lang="en-GB" sz="1600" dirty="0">
                <a:latin typeface="Century Gothic" panose="020B0502020202020204" pitchFamily="34" charset="0"/>
              </a:rPr>
              <a:t>1 The sisters are young.</a:t>
            </a:r>
            <a:br>
              <a:rPr lang="en-GB" sz="1600" dirty="0">
                <a:latin typeface="Century Gothic" panose="020B0502020202020204" pitchFamily="34" charset="0"/>
              </a:rPr>
            </a:br>
            <a:r>
              <a:rPr lang="en-GB" sz="1600" dirty="0">
                <a:latin typeface="Century Gothic" panose="020B0502020202020204" pitchFamily="34" charset="0"/>
              </a:rPr>
              <a:t>2 You are all well-behaved.</a:t>
            </a:r>
            <a:br>
              <a:rPr lang="en-GB" sz="1600" dirty="0">
                <a:latin typeface="Century Gothic" panose="020B0502020202020204" pitchFamily="34" charset="0"/>
              </a:rPr>
            </a:br>
            <a:r>
              <a:rPr lang="en-GB" sz="1600" dirty="0">
                <a:latin typeface="Century Gothic" panose="020B0502020202020204" pitchFamily="34" charset="0"/>
              </a:rPr>
              <a:t>3  The parents are strict.</a:t>
            </a:r>
            <a:br>
              <a:rPr lang="en-GB" sz="1600" dirty="0">
                <a:latin typeface="Century Gothic" panose="020B0502020202020204" pitchFamily="34" charset="0"/>
              </a:rPr>
            </a:br>
            <a:r>
              <a:rPr lang="en-GB" sz="1600" dirty="0">
                <a:latin typeface="Century Gothic" panose="020B0502020202020204" pitchFamily="34" charset="0"/>
              </a:rPr>
              <a:t>4  We are happy.</a:t>
            </a:r>
            <a:br>
              <a:rPr lang="en-GB" sz="1600" dirty="0">
                <a:latin typeface="Century Gothic" panose="020B0502020202020204" pitchFamily="34" charset="0"/>
              </a:rPr>
            </a:br>
            <a:r>
              <a:rPr lang="en-GB" sz="1600" dirty="0">
                <a:latin typeface="Century Gothic" panose="020B0502020202020204" pitchFamily="34" charset="0"/>
              </a:rPr>
              <a:t>5  The schools are open!</a:t>
            </a:r>
          </a:p>
        </p:txBody>
      </p:sp>
    </p:spTree>
    <p:extLst>
      <p:ext uri="{BB962C8B-B14F-4D97-AF65-F5344CB8AC3E}">
        <p14:creationId xmlns:p14="http://schemas.microsoft.com/office/powerpoint/2010/main" val="2811811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T2.1 </a:t>
            </a:r>
            <a:r>
              <a:rPr lang="en-GB" sz="2000" b="1" kern="1200" dirty="0" err="1">
                <a:solidFill>
                  <a:srgbClr val="FFFFFF"/>
                </a:solidFill>
                <a:latin typeface="Century Gothic" panose="020B0502020202020204" pitchFamily="34" charset="0"/>
                <a:ea typeface="+mn-ea"/>
                <a:cs typeface="+mn-cs"/>
              </a:rPr>
              <a:t>Semaine</a:t>
            </a:r>
            <a:r>
              <a:rPr lang="en-GB" sz="2000" b="1" kern="1200" dirty="0">
                <a:solidFill>
                  <a:srgbClr val="FFFFFF"/>
                </a:solidFill>
                <a:latin typeface="Century Gothic" panose="020B0502020202020204" pitchFamily="34" charset="0"/>
                <a:ea typeface="+mn-ea"/>
                <a:cs typeface="+mn-cs"/>
              </a:rPr>
              <a:t> 3</a:t>
            </a:r>
            <a:endParaRPr lang="en-US" dirty="0"/>
          </a:p>
        </p:txBody>
      </p:sp>
      <p:sp>
        <p:nvSpPr>
          <p:cNvPr id="17" name="Rectangle 16">
            <a:extLst>
              <a:ext uri="{FF2B5EF4-FFF2-40B4-BE49-F238E27FC236}">
                <a16:creationId xmlns:a16="http://schemas.microsoft.com/office/drawing/2014/main" id="{9DE76F78-9971-477E-AE81-10845451A428}"/>
              </a:ext>
            </a:extLst>
          </p:cNvPr>
          <p:cNvSpPr/>
          <p:nvPr/>
        </p:nvSpPr>
        <p:spPr>
          <a:xfrm>
            <a:off x="5013176" y="14516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23" name="Rectangle 22">
            <a:extLst>
              <a:ext uri="{FF2B5EF4-FFF2-40B4-BE49-F238E27FC236}">
                <a16:creationId xmlns:a16="http://schemas.microsoft.com/office/drawing/2014/main" id="{E8C562A0-C920-4A33-BB90-0D6C3794A213}"/>
              </a:ext>
            </a:extLst>
          </p:cNvPr>
          <p:cNvSpPr/>
          <p:nvPr/>
        </p:nvSpPr>
        <p:spPr>
          <a:xfrm>
            <a:off x="44624" y="603100"/>
            <a:ext cx="5723042" cy="369332"/>
          </a:xfrm>
          <a:prstGeom prst="rect">
            <a:avLst/>
          </a:prstGeom>
        </p:spPr>
        <p:txBody>
          <a:bodyPr wrap="none">
            <a:spAutoFit/>
          </a:bodyPr>
          <a:lstStyle/>
          <a:p>
            <a:pPr fontAlgn="auto">
              <a:spcBef>
                <a:spcPts val="0"/>
              </a:spcBef>
              <a:spcAft>
                <a:spcPts val="0"/>
              </a:spcAft>
            </a:pPr>
            <a:r>
              <a:rPr lang="fr-FR" b="1" dirty="0" err="1">
                <a:solidFill>
                  <a:srgbClr val="000000"/>
                </a:solidFill>
                <a:latin typeface="Century Gothic" panose="020B0502020202020204" pitchFamily="34" charset="0"/>
              </a:rPr>
              <a:t>Using</a:t>
            </a:r>
            <a:r>
              <a:rPr lang="fr-FR" b="1" dirty="0">
                <a:solidFill>
                  <a:srgbClr val="000000"/>
                </a:solidFill>
                <a:latin typeface="Century Gothic" panose="020B0502020202020204" pitchFamily="34" charset="0"/>
              </a:rPr>
              <a:t> the </a:t>
            </a:r>
            <a:r>
              <a:rPr lang="fr-FR" b="1" dirty="0" err="1">
                <a:solidFill>
                  <a:srgbClr val="000000"/>
                </a:solidFill>
                <a:latin typeface="Century Gothic" panose="020B0502020202020204" pitchFamily="34" charset="0"/>
              </a:rPr>
              <a:t>verb</a:t>
            </a:r>
            <a:r>
              <a:rPr lang="fr-FR" b="1" dirty="0">
                <a:solidFill>
                  <a:srgbClr val="000000"/>
                </a:solidFill>
                <a:latin typeface="Century Gothic" panose="020B0502020202020204" pitchFamily="34" charset="0"/>
              </a:rPr>
              <a:t> “avoir” – to have (</a:t>
            </a:r>
            <a:r>
              <a:rPr lang="fr-FR" b="1" dirty="0" err="1">
                <a:solidFill>
                  <a:srgbClr val="000000"/>
                </a:solidFill>
                <a:latin typeface="Century Gothic" panose="020B0502020202020204" pitchFamily="34" charset="0"/>
              </a:rPr>
              <a:t>singular</a:t>
            </a:r>
            <a:r>
              <a:rPr lang="fr-FR" b="1" dirty="0">
                <a:solidFill>
                  <a:srgbClr val="000000"/>
                </a:solidFill>
                <a:latin typeface="Century Gothic" panose="020B0502020202020204" pitchFamily="34" charset="0"/>
              </a:rPr>
              <a:t> &amp; plural)</a:t>
            </a:r>
          </a:p>
        </p:txBody>
      </p:sp>
      <p:graphicFrame>
        <p:nvGraphicFramePr>
          <p:cNvPr id="24" name="Table 23">
            <a:extLst>
              <a:ext uri="{FF2B5EF4-FFF2-40B4-BE49-F238E27FC236}">
                <a16:creationId xmlns:a16="http://schemas.microsoft.com/office/drawing/2014/main" id="{0ED03AE7-81BF-4C5B-9B56-9568F914A55C}"/>
              </a:ext>
            </a:extLst>
          </p:cNvPr>
          <p:cNvGraphicFramePr>
            <a:graphicFrameLocks noGrp="1"/>
          </p:cNvGraphicFramePr>
          <p:nvPr>
            <p:extLst>
              <p:ext uri="{D42A27DB-BD31-4B8C-83A1-F6EECF244321}">
                <p14:modId xmlns:p14="http://schemas.microsoft.com/office/powerpoint/2010/main" val="708289766"/>
              </p:ext>
            </p:extLst>
          </p:nvPr>
        </p:nvGraphicFramePr>
        <p:xfrm>
          <a:off x="172381" y="1017882"/>
          <a:ext cx="3197952" cy="2346960"/>
        </p:xfrm>
        <a:graphic>
          <a:graphicData uri="http://schemas.openxmlformats.org/drawingml/2006/table">
            <a:tbl>
              <a:tblPr firstRow="1" bandRow="1">
                <a:tableStyleId>{5940675A-B579-460E-94D1-54222C63F5DA}</a:tableStyleId>
              </a:tblPr>
              <a:tblGrid>
                <a:gridCol w="1846662">
                  <a:extLst>
                    <a:ext uri="{9D8B030D-6E8A-4147-A177-3AD203B41FA5}">
                      <a16:colId xmlns:a16="http://schemas.microsoft.com/office/drawing/2014/main" val="20000"/>
                    </a:ext>
                  </a:extLst>
                </a:gridCol>
                <a:gridCol w="1351290">
                  <a:extLst>
                    <a:ext uri="{9D8B030D-6E8A-4147-A177-3AD203B41FA5}">
                      <a16:colId xmlns:a16="http://schemas.microsoft.com/office/drawing/2014/main" val="20001"/>
                    </a:ext>
                  </a:extLst>
                </a:gridCol>
              </a:tblGrid>
              <a:tr h="283857">
                <a:tc gridSpan="2">
                  <a:txBody>
                    <a:bodyPr/>
                    <a:lstStyle/>
                    <a:p>
                      <a:r>
                        <a:rPr lang="en-GB" sz="1600" dirty="0">
                          <a:latin typeface="Century Gothic" panose="020B0502020202020204" pitchFamily="34" charset="0"/>
                        </a:rPr>
                        <a:t>Verb AVOIR [to have, having]</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283857">
                <a:tc>
                  <a:txBody>
                    <a:bodyPr/>
                    <a:lstStyle/>
                    <a:p>
                      <a:r>
                        <a:rPr lang="fr-FR" sz="1600" noProof="0" dirty="0">
                          <a:latin typeface="Century Gothic" panose="020B0502020202020204" pitchFamily="34" charset="0"/>
                        </a:rPr>
                        <a:t>J’ai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a:t>
                      </a:r>
                      <a:r>
                        <a:rPr lang="en-GB" sz="1600" baseline="0" dirty="0">
                          <a:latin typeface="Century Gothic" panose="020B0502020202020204" pitchFamily="34" charset="0"/>
                        </a:rPr>
                        <a:t> </a:t>
                      </a:r>
                      <a:r>
                        <a:rPr lang="en-GB" sz="1600" dirty="0">
                          <a:latin typeface="Century Gothic" panose="020B0502020202020204" pitchFamily="34" charset="0"/>
                        </a:rPr>
                        <a:t>am</a:t>
                      </a:r>
                    </a:p>
                  </a:txBody>
                  <a:tcPr/>
                </a:tc>
                <a:extLst>
                  <a:ext uri="{0D108BD9-81ED-4DB2-BD59-A6C34878D82A}">
                    <a16:rowId xmlns:a16="http://schemas.microsoft.com/office/drawing/2014/main" val="10001"/>
                  </a:ext>
                </a:extLst>
              </a:tr>
              <a:tr h="283857">
                <a:tc>
                  <a:txBody>
                    <a:bodyPr/>
                    <a:lstStyle/>
                    <a:p>
                      <a:r>
                        <a:rPr lang="fr-FR" sz="1600" noProof="0" dirty="0">
                          <a:latin typeface="Century Gothic" panose="020B0502020202020204" pitchFamily="34" charset="0"/>
                        </a:rPr>
                        <a:t>Tu as</a:t>
                      </a:r>
                    </a:p>
                  </a:txBody>
                  <a:tcPr/>
                </a:tc>
                <a:tc>
                  <a:txBody>
                    <a:bodyPr/>
                    <a:lstStyle/>
                    <a:p>
                      <a:r>
                        <a:rPr lang="en-GB" sz="1600" dirty="0">
                          <a:latin typeface="Century Gothic" panose="020B0502020202020204" pitchFamily="34" charset="0"/>
                        </a:rPr>
                        <a:t>you are</a:t>
                      </a:r>
                    </a:p>
                  </a:txBody>
                  <a:tcPr/>
                </a:tc>
                <a:extLst>
                  <a:ext uri="{0D108BD9-81ED-4DB2-BD59-A6C34878D82A}">
                    <a16:rowId xmlns:a16="http://schemas.microsoft.com/office/drawing/2014/main" val="10002"/>
                  </a:ext>
                </a:extLst>
              </a:tr>
              <a:tr h="283857">
                <a:tc>
                  <a:txBody>
                    <a:bodyPr/>
                    <a:lstStyle/>
                    <a:p>
                      <a:r>
                        <a:rPr lang="fr-FR" sz="1600" noProof="0" dirty="0">
                          <a:latin typeface="Century Gothic" panose="020B0502020202020204" pitchFamily="34" charset="0"/>
                        </a:rPr>
                        <a:t>Il / elle a</a:t>
                      </a:r>
                    </a:p>
                  </a:txBody>
                  <a:tcPr/>
                </a:tc>
                <a:tc>
                  <a:txBody>
                    <a:bodyPr/>
                    <a:lstStyle/>
                    <a:p>
                      <a:r>
                        <a:rPr lang="en-GB" sz="1600" dirty="0">
                          <a:latin typeface="Century Gothic" panose="020B0502020202020204" pitchFamily="34" charset="0"/>
                        </a:rPr>
                        <a:t>he/she/it is</a:t>
                      </a:r>
                    </a:p>
                  </a:txBody>
                  <a:tcPr/>
                </a:tc>
                <a:extLst>
                  <a:ext uri="{0D108BD9-81ED-4DB2-BD59-A6C34878D82A}">
                    <a16:rowId xmlns:a16="http://schemas.microsoft.com/office/drawing/2014/main" val="10003"/>
                  </a:ext>
                </a:extLst>
              </a:tr>
              <a:tr h="283857">
                <a:tc>
                  <a:txBody>
                    <a:bodyPr/>
                    <a:lstStyle/>
                    <a:p>
                      <a:r>
                        <a:rPr lang="fr-FR" sz="1600" noProof="0" dirty="0">
                          <a:latin typeface="Century Gothic" panose="020B0502020202020204" pitchFamily="34" charset="0"/>
                        </a:rPr>
                        <a:t>Nous </a:t>
                      </a:r>
                      <a:r>
                        <a:rPr lang="fr-FR" sz="1600" b="1" noProof="0" dirty="0">
                          <a:latin typeface="Century Gothic" panose="020B0502020202020204" pitchFamily="34" charset="0"/>
                        </a:rPr>
                        <a:t>avons</a:t>
                      </a:r>
                    </a:p>
                  </a:txBody>
                  <a:tcPr/>
                </a:tc>
                <a:tc>
                  <a:txBody>
                    <a:bodyPr/>
                    <a:lstStyle/>
                    <a:p>
                      <a:r>
                        <a:rPr lang="en-GB" sz="1600" dirty="0">
                          <a:latin typeface="Century Gothic" panose="020B0502020202020204" pitchFamily="34" charset="0"/>
                        </a:rPr>
                        <a:t>we are</a:t>
                      </a:r>
                    </a:p>
                  </a:txBody>
                  <a:tcPr/>
                </a:tc>
                <a:extLst>
                  <a:ext uri="{0D108BD9-81ED-4DB2-BD59-A6C34878D82A}">
                    <a16:rowId xmlns:a16="http://schemas.microsoft.com/office/drawing/2014/main" val="10004"/>
                  </a:ext>
                </a:extLst>
              </a:tr>
              <a:tr h="2838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noProof="0" dirty="0">
                          <a:latin typeface="Century Gothic" panose="020B0502020202020204" pitchFamily="34" charset="0"/>
                        </a:rPr>
                        <a:t>Vous </a:t>
                      </a:r>
                      <a:r>
                        <a:rPr lang="fr-FR" sz="1600" b="1" noProof="0" dirty="0">
                          <a:latin typeface="Century Gothic" panose="020B0502020202020204" pitchFamily="34" charset="0"/>
                        </a:rPr>
                        <a:t>avez</a:t>
                      </a:r>
                    </a:p>
                  </a:txBody>
                  <a:tcPr/>
                </a:tc>
                <a:tc>
                  <a:txBody>
                    <a:bodyPr/>
                    <a:lstStyle/>
                    <a:p>
                      <a:r>
                        <a:rPr lang="en-GB" sz="1600" dirty="0">
                          <a:latin typeface="Century Gothic" panose="020B0502020202020204" pitchFamily="34" charset="0"/>
                        </a:rPr>
                        <a:t>You all are</a:t>
                      </a:r>
                    </a:p>
                  </a:txBody>
                  <a:tcPr/>
                </a:tc>
                <a:extLst>
                  <a:ext uri="{0D108BD9-81ED-4DB2-BD59-A6C34878D82A}">
                    <a16:rowId xmlns:a16="http://schemas.microsoft.com/office/drawing/2014/main" val="577524759"/>
                  </a:ext>
                </a:extLst>
              </a:tr>
              <a:tr h="2838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noProof="0" dirty="0">
                          <a:latin typeface="Century Gothic" panose="020B0502020202020204" pitchFamily="34" charset="0"/>
                        </a:rPr>
                        <a:t>Ils/elles </a:t>
                      </a:r>
                      <a:r>
                        <a:rPr lang="fr-FR" sz="1600" b="1" noProof="0" dirty="0">
                          <a:latin typeface="Century Gothic" panose="020B0502020202020204" pitchFamily="34" charset="0"/>
                        </a:rPr>
                        <a:t>ont</a:t>
                      </a:r>
                    </a:p>
                  </a:txBody>
                  <a:tcPr/>
                </a:tc>
                <a:tc>
                  <a:txBody>
                    <a:bodyPr/>
                    <a:lstStyle/>
                    <a:p>
                      <a:r>
                        <a:rPr lang="en-GB" sz="1600" dirty="0">
                          <a:latin typeface="Century Gothic" panose="020B0502020202020204" pitchFamily="34" charset="0"/>
                        </a:rPr>
                        <a:t>they are</a:t>
                      </a:r>
                    </a:p>
                  </a:txBody>
                  <a:tcPr/>
                </a:tc>
                <a:extLst>
                  <a:ext uri="{0D108BD9-81ED-4DB2-BD59-A6C34878D82A}">
                    <a16:rowId xmlns:a16="http://schemas.microsoft.com/office/drawing/2014/main" val="10005"/>
                  </a:ext>
                </a:extLst>
              </a:tr>
            </a:tbl>
          </a:graphicData>
        </a:graphic>
      </p:graphicFrame>
      <p:sp>
        <p:nvSpPr>
          <p:cNvPr id="25" name="Rectangle 24">
            <a:extLst>
              <a:ext uri="{FF2B5EF4-FFF2-40B4-BE49-F238E27FC236}">
                <a16:creationId xmlns:a16="http://schemas.microsoft.com/office/drawing/2014/main" id="{32CE143C-E0CF-412F-A816-33D7232C0DD4}"/>
              </a:ext>
            </a:extLst>
          </p:cNvPr>
          <p:cNvSpPr/>
          <p:nvPr/>
        </p:nvSpPr>
        <p:spPr>
          <a:xfrm>
            <a:off x="3576612" y="1196814"/>
            <a:ext cx="2976355" cy="2062103"/>
          </a:xfrm>
          <a:prstGeom prst="rect">
            <a:avLst/>
          </a:prstGeom>
          <a:ln>
            <a:solidFill>
              <a:schemeClr val="accent1">
                <a:lumMod val="25000"/>
              </a:schemeClr>
            </a:solidFill>
          </a:ln>
        </p:spPr>
        <p:txBody>
          <a:bodyPr wrap="square">
            <a:spAutoFit/>
          </a:bodyPr>
          <a:lstStyle/>
          <a:p>
            <a:pPr fontAlgn="auto">
              <a:spcBef>
                <a:spcPts val="0"/>
              </a:spcBef>
              <a:spcAft>
                <a:spcPts val="0"/>
              </a:spcAft>
            </a:pPr>
            <a:r>
              <a:rPr lang="fr-FR" sz="1600" b="1" dirty="0">
                <a:solidFill>
                  <a:srgbClr val="000000"/>
                </a:solidFill>
                <a:latin typeface="Century Gothic" panose="020B0502020202020204" pitchFamily="34" charset="0"/>
              </a:rPr>
              <a:t>Nous avons </a:t>
            </a:r>
            <a:r>
              <a:rPr lang="fr-FR" sz="1600" dirty="0">
                <a:solidFill>
                  <a:srgbClr val="000000"/>
                </a:solidFill>
                <a:latin typeface="Century Gothic" panose="020B0502020202020204" pitchFamily="34" charset="0"/>
              </a:rPr>
              <a:t>un enfant. </a:t>
            </a:r>
          </a:p>
          <a:p>
            <a:pPr fontAlgn="auto">
              <a:spcBef>
                <a:spcPts val="0"/>
              </a:spcBef>
              <a:spcAft>
                <a:spcPts val="0"/>
              </a:spcAft>
            </a:pPr>
            <a:r>
              <a:rPr lang="fr-FR" sz="1600" b="1" i="1" dirty="0" err="1">
                <a:solidFill>
                  <a:srgbClr val="000000"/>
                </a:solidFill>
                <a:latin typeface="Century Gothic" panose="020B0502020202020204" pitchFamily="34" charset="0"/>
              </a:rPr>
              <a:t>We</a:t>
            </a:r>
            <a:r>
              <a:rPr lang="fr-FR" sz="1600" b="1" i="1" dirty="0">
                <a:solidFill>
                  <a:srgbClr val="000000"/>
                </a:solidFill>
                <a:latin typeface="Century Gothic" panose="020B0502020202020204" pitchFamily="34" charset="0"/>
              </a:rPr>
              <a:t> have </a:t>
            </a:r>
            <a:r>
              <a:rPr lang="fr-FR" sz="1600" i="1" dirty="0">
                <a:solidFill>
                  <a:srgbClr val="000000"/>
                </a:solidFill>
                <a:latin typeface="Century Gothic" panose="020B0502020202020204" pitchFamily="34" charset="0"/>
              </a:rPr>
              <a:t>a </a:t>
            </a:r>
            <a:r>
              <a:rPr lang="fr-FR" sz="1600" i="1" dirty="0" err="1">
                <a:solidFill>
                  <a:srgbClr val="000000"/>
                </a:solidFill>
                <a:latin typeface="Century Gothic" panose="020B0502020202020204" pitchFamily="34" charset="0"/>
              </a:rPr>
              <a:t>child</a:t>
            </a:r>
            <a:r>
              <a:rPr lang="fr-FR" sz="1600" i="1" dirty="0">
                <a:solidFill>
                  <a:srgbClr val="000000"/>
                </a:solidFill>
                <a:latin typeface="Century Gothic" panose="020B0502020202020204" pitchFamily="34" charset="0"/>
              </a:rPr>
              <a:t>.</a:t>
            </a:r>
          </a:p>
          <a:p>
            <a:pPr fontAlgn="auto">
              <a:spcBef>
                <a:spcPts val="0"/>
              </a:spcBef>
              <a:spcAft>
                <a:spcPts val="0"/>
              </a:spcAft>
            </a:pPr>
            <a:br>
              <a:rPr lang="fr-FR" sz="1600" dirty="0">
                <a:solidFill>
                  <a:srgbClr val="000000"/>
                </a:solidFill>
                <a:latin typeface="Century Gothic" panose="020B0502020202020204" pitchFamily="34" charset="0"/>
              </a:rPr>
            </a:br>
            <a:r>
              <a:rPr lang="fr-FR" sz="1600" b="1" dirty="0">
                <a:solidFill>
                  <a:srgbClr val="000000"/>
                </a:solidFill>
                <a:latin typeface="Century Gothic" panose="020B0502020202020204" pitchFamily="34" charset="0"/>
              </a:rPr>
              <a:t>Vous avez</a:t>
            </a:r>
            <a:r>
              <a:rPr lang="fr-FR" sz="1600" dirty="0">
                <a:solidFill>
                  <a:srgbClr val="000000"/>
                </a:solidFill>
                <a:latin typeface="Century Gothic" panose="020B0502020202020204" pitchFamily="34" charset="0"/>
              </a:rPr>
              <a:t> un problème.  </a:t>
            </a:r>
          </a:p>
          <a:p>
            <a:pPr fontAlgn="auto">
              <a:spcBef>
                <a:spcPts val="0"/>
              </a:spcBef>
              <a:spcAft>
                <a:spcPts val="0"/>
              </a:spcAft>
            </a:pPr>
            <a:r>
              <a:rPr lang="fr-FR" sz="1600" b="1" i="1" dirty="0">
                <a:solidFill>
                  <a:srgbClr val="000000"/>
                </a:solidFill>
                <a:latin typeface="Century Gothic" panose="020B0502020202020204" pitchFamily="34" charset="0"/>
              </a:rPr>
              <a:t>You are have </a:t>
            </a:r>
            <a:r>
              <a:rPr lang="fr-FR" sz="1600" i="1" dirty="0">
                <a:solidFill>
                  <a:srgbClr val="000000"/>
                </a:solidFill>
                <a:latin typeface="Century Gothic" panose="020B0502020202020204" pitchFamily="34" charset="0"/>
              </a:rPr>
              <a:t>a </a:t>
            </a:r>
            <a:r>
              <a:rPr lang="fr-FR" sz="1600" i="1" dirty="0" err="1">
                <a:solidFill>
                  <a:srgbClr val="000000"/>
                </a:solidFill>
                <a:latin typeface="Century Gothic" panose="020B0502020202020204" pitchFamily="34" charset="0"/>
              </a:rPr>
              <a:t>problem</a:t>
            </a:r>
            <a:r>
              <a:rPr lang="fr-FR" sz="1600" i="1" dirty="0">
                <a:solidFill>
                  <a:srgbClr val="000000"/>
                </a:solidFill>
                <a:latin typeface="Century Gothic" panose="020B0502020202020204" pitchFamily="34" charset="0"/>
              </a:rPr>
              <a:t>.</a:t>
            </a:r>
          </a:p>
          <a:p>
            <a:pPr fontAlgn="auto">
              <a:spcBef>
                <a:spcPts val="0"/>
              </a:spcBef>
              <a:spcAft>
                <a:spcPts val="0"/>
              </a:spcAft>
            </a:pPr>
            <a:endParaRPr lang="fr-FR" sz="1600" i="1" dirty="0">
              <a:solidFill>
                <a:srgbClr val="000000"/>
              </a:solidFill>
              <a:latin typeface="Century Gothic" panose="020B0502020202020204" pitchFamily="34" charset="0"/>
            </a:endParaRPr>
          </a:p>
          <a:p>
            <a:pPr fontAlgn="auto">
              <a:spcBef>
                <a:spcPts val="0"/>
              </a:spcBef>
              <a:spcAft>
                <a:spcPts val="0"/>
              </a:spcAft>
              <a:defRPr/>
            </a:pPr>
            <a:r>
              <a:rPr lang="fr-FR" sz="1600" b="1" dirty="0">
                <a:solidFill>
                  <a:srgbClr val="000000"/>
                </a:solidFill>
                <a:latin typeface="Century Gothic" panose="020B0502020202020204" pitchFamily="34" charset="0"/>
              </a:rPr>
              <a:t>Ils/elles ont</a:t>
            </a:r>
            <a:r>
              <a:rPr lang="fr-FR" sz="1600" dirty="0">
                <a:solidFill>
                  <a:srgbClr val="000000"/>
                </a:solidFill>
                <a:latin typeface="Century Gothic" panose="020B0502020202020204" pitchFamily="34" charset="0"/>
              </a:rPr>
              <a:t> des chiens. </a:t>
            </a:r>
          </a:p>
          <a:p>
            <a:pPr fontAlgn="auto">
              <a:spcBef>
                <a:spcPts val="0"/>
              </a:spcBef>
              <a:spcAft>
                <a:spcPts val="0"/>
              </a:spcAft>
              <a:defRPr/>
            </a:pPr>
            <a:r>
              <a:rPr lang="fr-FR" sz="1600" b="1" i="1" dirty="0" err="1">
                <a:solidFill>
                  <a:srgbClr val="000000"/>
                </a:solidFill>
                <a:latin typeface="Century Gothic" panose="020B0502020202020204" pitchFamily="34" charset="0"/>
              </a:rPr>
              <a:t>They</a:t>
            </a:r>
            <a:r>
              <a:rPr lang="fr-FR" sz="1600" b="1" i="1" dirty="0">
                <a:solidFill>
                  <a:srgbClr val="000000"/>
                </a:solidFill>
                <a:latin typeface="Century Gothic" panose="020B0502020202020204" pitchFamily="34" charset="0"/>
              </a:rPr>
              <a:t> have </a:t>
            </a:r>
            <a:r>
              <a:rPr lang="fr-FR" sz="1600" i="1" dirty="0" err="1">
                <a:solidFill>
                  <a:srgbClr val="000000"/>
                </a:solidFill>
                <a:latin typeface="Century Gothic" panose="020B0502020202020204" pitchFamily="34" charset="0"/>
              </a:rPr>
              <a:t>some</a:t>
            </a:r>
            <a:r>
              <a:rPr lang="fr-FR" sz="1600" i="1" dirty="0">
                <a:solidFill>
                  <a:srgbClr val="000000"/>
                </a:solidFill>
                <a:latin typeface="Century Gothic" panose="020B0502020202020204" pitchFamily="34" charset="0"/>
              </a:rPr>
              <a:t> </a:t>
            </a:r>
            <a:r>
              <a:rPr lang="fr-FR" sz="1600" i="1" dirty="0" err="1">
                <a:solidFill>
                  <a:srgbClr val="000000"/>
                </a:solidFill>
                <a:latin typeface="Century Gothic" panose="020B0502020202020204" pitchFamily="34" charset="0"/>
              </a:rPr>
              <a:t>dogs</a:t>
            </a:r>
            <a:r>
              <a:rPr lang="fr-FR" sz="1600" i="1" dirty="0">
                <a:solidFill>
                  <a:srgbClr val="000000"/>
                </a:solidFill>
                <a:latin typeface="Century Gothic" panose="020B0502020202020204" pitchFamily="34" charset="0"/>
              </a:rPr>
              <a:t>.</a:t>
            </a:r>
          </a:p>
        </p:txBody>
      </p:sp>
      <p:sp>
        <p:nvSpPr>
          <p:cNvPr id="26" name="Rectangle 25">
            <a:extLst>
              <a:ext uri="{FF2B5EF4-FFF2-40B4-BE49-F238E27FC236}">
                <a16:creationId xmlns:a16="http://schemas.microsoft.com/office/drawing/2014/main" id="{7A36BB45-7682-4B71-85CC-350A7C982943}"/>
              </a:ext>
            </a:extLst>
          </p:cNvPr>
          <p:cNvSpPr/>
          <p:nvPr/>
        </p:nvSpPr>
        <p:spPr>
          <a:xfrm>
            <a:off x="55652" y="4194112"/>
            <a:ext cx="6415091" cy="1323439"/>
          </a:xfrm>
          <a:prstGeom prst="rect">
            <a:avLst/>
          </a:prstGeom>
        </p:spPr>
        <p:txBody>
          <a:bodyPr wrap="square">
            <a:spAutoFit/>
          </a:bodyPr>
          <a:lstStyle/>
          <a:p>
            <a:pPr fontAlgn="auto">
              <a:spcBef>
                <a:spcPts val="0"/>
              </a:spcBef>
              <a:spcAft>
                <a:spcPts val="0"/>
              </a:spcAft>
            </a:pPr>
            <a:r>
              <a:rPr lang="fr-FR" sz="1600" dirty="0" err="1">
                <a:solidFill>
                  <a:srgbClr val="000000"/>
                </a:solidFill>
                <a:latin typeface="Century Gothic" panose="020B0502020202020204" pitchFamily="34" charset="0"/>
              </a:rPr>
              <a:t>We</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don’t</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usually</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pronounce</a:t>
            </a:r>
            <a:r>
              <a:rPr lang="fr-FR" sz="1600" dirty="0">
                <a:solidFill>
                  <a:srgbClr val="000000"/>
                </a:solidFill>
                <a:latin typeface="Century Gothic" panose="020B0502020202020204" pitchFamily="34" charset="0"/>
              </a:rPr>
              <a:t> the </a:t>
            </a:r>
            <a:r>
              <a:rPr lang="fr-FR" sz="1600" b="1" u="sng" dirty="0">
                <a:solidFill>
                  <a:srgbClr val="000000"/>
                </a:solidFill>
                <a:latin typeface="Century Gothic" panose="020B0502020202020204" pitchFamily="34" charset="0"/>
              </a:rPr>
              <a:t>–s</a:t>
            </a:r>
            <a:r>
              <a:rPr lang="fr-FR" sz="1600" b="1" dirty="0">
                <a:solidFill>
                  <a:srgbClr val="000000"/>
                </a:solidFill>
                <a:latin typeface="Century Gothic" panose="020B0502020202020204" pitchFamily="34" charset="0"/>
              </a:rPr>
              <a:t> </a:t>
            </a:r>
            <a:r>
              <a:rPr lang="fr-FR" sz="1600" dirty="0">
                <a:solidFill>
                  <a:srgbClr val="000000"/>
                </a:solidFill>
                <a:latin typeface="Century Gothic" panose="020B0502020202020204" pitchFamily="34" charset="0"/>
              </a:rPr>
              <a:t>at the end of a </a:t>
            </a:r>
            <a:r>
              <a:rPr lang="fr-FR" sz="1600" dirty="0" err="1">
                <a:solidFill>
                  <a:srgbClr val="000000"/>
                </a:solidFill>
                <a:latin typeface="Century Gothic" panose="020B0502020202020204" pitchFamily="34" charset="0"/>
              </a:rPr>
              <a:t>word</a:t>
            </a:r>
            <a:r>
              <a:rPr lang="fr-FR" sz="1600" dirty="0">
                <a:solidFill>
                  <a:srgbClr val="000000"/>
                </a:solidFill>
                <a:latin typeface="Century Gothic" panose="020B0502020202020204" pitchFamily="34" charset="0"/>
              </a:rPr>
              <a:t>, but if </a:t>
            </a:r>
            <a:r>
              <a:rPr lang="fr-FR" sz="1600" dirty="0" err="1">
                <a:solidFill>
                  <a:srgbClr val="000000"/>
                </a:solidFill>
                <a:latin typeface="Century Gothic" panose="020B0502020202020204" pitchFamily="34" charset="0"/>
              </a:rPr>
              <a:t>it’s</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followed</a:t>
            </a:r>
            <a:r>
              <a:rPr lang="fr-FR" sz="1600" dirty="0">
                <a:solidFill>
                  <a:srgbClr val="000000"/>
                </a:solidFill>
                <a:latin typeface="Century Gothic" panose="020B0502020202020204" pitchFamily="34" charset="0"/>
              </a:rPr>
              <a:t> by a </a:t>
            </a:r>
            <a:r>
              <a:rPr lang="fr-FR" sz="1600" dirty="0" err="1">
                <a:solidFill>
                  <a:srgbClr val="000000"/>
                </a:solidFill>
                <a:latin typeface="Century Gothic" panose="020B0502020202020204" pitchFamily="34" charset="0"/>
              </a:rPr>
              <a:t>vowel</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we</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pronounce</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it</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like</a:t>
            </a:r>
            <a:r>
              <a:rPr lang="fr-FR" sz="1600" dirty="0">
                <a:solidFill>
                  <a:srgbClr val="000000"/>
                </a:solidFill>
                <a:latin typeface="Century Gothic" panose="020B0502020202020204" pitchFamily="34" charset="0"/>
              </a:rPr>
              <a:t> a </a:t>
            </a:r>
            <a:r>
              <a:rPr lang="fr-FR" sz="1600" b="1" dirty="0">
                <a:solidFill>
                  <a:srgbClr val="000000"/>
                </a:solidFill>
                <a:latin typeface="Century Gothic" panose="020B0502020202020204" pitchFamily="34" charset="0"/>
              </a:rPr>
              <a:t>-z</a:t>
            </a:r>
            <a:r>
              <a:rPr lang="fr-FR" sz="1600" dirty="0">
                <a:solidFill>
                  <a:srgbClr val="000000"/>
                </a:solidFill>
                <a:latin typeface="Century Gothic" panose="020B0502020202020204" pitchFamily="34" charset="0"/>
              </a:rPr>
              <a:t>. </a:t>
            </a:r>
          </a:p>
          <a:p>
            <a:pPr algn="just" fontAlgn="auto">
              <a:spcBef>
                <a:spcPts val="0"/>
              </a:spcBef>
              <a:spcAft>
                <a:spcPts val="0"/>
              </a:spcAft>
            </a:pPr>
            <a:endParaRPr lang="fr-FR" sz="1600" dirty="0">
              <a:solidFill>
                <a:srgbClr val="000000"/>
              </a:solidFill>
              <a:latin typeface="Century Gothic" panose="020B0502020202020204" pitchFamily="34" charset="0"/>
            </a:endParaRPr>
          </a:p>
          <a:p>
            <a:pPr algn="just" fontAlgn="auto">
              <a:spcBef>
                <a:spcPts val="0"/>
              </a:spcBef>
              <a:spcAft>
                <a:spcPts val="0"/>
              </a:spcAft>
            </a:pPr>
            <a:endParaRPr lang="fr-FR" sz="1600" dirty="0">
              <a:solidFill>
                <a:srgbClr val="000000"/>
              </a:solidFill>
              <a:latin typeface="Century Gothic" panose="020B0502020202020204" pitchFamily="34" charset="0"/>
            </a:endParaRPr>
          </a:p>
          <a:p>
            <a:pPr algn="just" fontAlgn="auto">
              <a:spcBef>
                <a:spcPts val="0"/>
              </a:spcBef>
              <a:spcAft>
                <a:spcPts val="0"/>
              </a:spcAft>
            </a:pPr>
            <a:endParaRPr lang="fr-FR" sz="1600" dirty="0">
              <a:solidFill>
                <a:srgbClr val="000000"/>
              </a:solidFill>
              <a:latin typeface="Century Gothic" panose="020B0502020202020204" pitchFamily="34" charset="0"/>
            </a:endParaRPr>
          </a:p>
        </p:txBody>
      </p:sp>
      <p:pic>
        <p:nvPicPr>
          <p:cNvPr id="28" name="Picture 27">
            <a:extLst>
              <a:ext uri="{FF2B5EF4-FFF2-40B4-BE49-F238E27FC236}">
                <a16:creationId xmlns:a16="http://schemas.microsoft.com/office/drawing/2014/main" id="{F1356E08-C805-4B21-8C46-228EF699E49D}"/>
              </a:ext>
            </a:extLst>
          </p:cNvPr>
          <p:cNvPicPr>
            <a:picLocks noChangeAspect="1"/>
          </p:cNvPicPr>
          <p:nvPr/>
        </p:nvPicPr>
        <p:blipFill>
          <a:blip r:embed="rId3"/>
          <a:stretch>
            <a:fillRect/>
          </a:stretch>
        </p:blipFill>
        <p:spPr>
          <a:xfrm>
            <a:off x="2541045" y="6586522"/>
            <a:ext cx="1478130" cy="534142"/>
          </a:xfrm>
          <a:prstGeom prst="rect">
            <a:avLst/>
          </a:prstGeom>
        </p:spPr>
      </p:pic>
      <p:pic>
        <p:nvPicPr>
          <p:cNvPr id="29" name="Picture 28">
            <a:extLst>
              <a:ext uri="{FF2B5EF4-FFF2-40B4-BE49-F238E27FC236}">
                <a16:creationId xmlns:a16="http://schemas.microsoft.com/office/drawing/2014/main" id="{693DAED0-0180-4786-A53D-852371E8A224}"/>
              </a:ext>
            </a:extLst>
          </p:cNvPr>
          <p:cNvPicPr>
            <a:picLocks noChangeAspect="1"/>
          </p:cNvPicPr>
          <p:nvPr/>
        </p:nvPicPr>
        <p:blipFill>
          <a:blip r:embed="rId4"/>
          <a:stretch>
            <a:fillRect/>
          </a:stretch>
        </p:blipFill>
        <p:spPr>
          <a:xfrm>
            <a:off x="2901085" y="6032979"/>
            <a:ext cx="1228325" cy="526425"/>
          </a:xfrm>
          <a:prstGeom prst="rect">
            <a:avLst/>
          </a:prstGeom>
        </p:spPr>
      </p:pic>
      <p:pic>
        <p:nvPicPr>
          <p:cNvPr id="30" name="Picture 29">
            <a:extLst>
              <a:ext uri="{FF2B5EF4-FFF2-40B4-BE49-F238E27FC236}">
                <a16:creationId xmlns:a16="http://schemas.microsoft.com/office/drawing/2014/main" id="{2EEF8921-0BCA-4B76-BBD1-4FCE811BDCA8}"/>
              </a:ext>
            </a:extLst>
          </p:cNvPr>
          <p:cNvPicPr>
            <a:picLocks noChangeAspect="1"/>
          </p:cNvPicPr>
          <p:nvPr/>
        </p:nvPicPr>
        <p:blipFill>
          <a:blip r:embed="rId5"/>
          <a:stretch>
            <a:fillRect/>
          </a:stretch>
        </p:blipFill>
        <p:spPr>
          <a:xfrm>
            <a:off x="2541045" y="5497579"/>
            <a:ext cx="1751988" cy="484452"/>
          </a:xfrm>
          <a:prstGeom prst="rect">
            <a:avLst/>
          </a:prstGeom>
        </p:spPr>
      </p:pic>
      <p:pic>
        <p:nvPicPr>
          <p:cNvPr id="31" name="Picture 30">
            <a:extLst>
              <a:ext uri="{FF2B5EF4-FFF2-40B4-BE49-F238E27FC236}">
                <a16:creationId xmlns:a16="http://schemas.microsoft.com/office/drawing/2014/main" id="{671E62E3-6AB1-4F00-BB0F-96C8E24FE31D}"/>
              </a:ext>
            </a:extLst>
          </p:cNvPr>
          <p:cNvPicPr>
            <a:picLocks noChangeAspect="1"/>
          </p:cNvPicPr>
          <p:nvPr/>
        </p:nvPicPr>
        <p:blipFill>
          <a:blip r:embed="rId6"/>
          <a:stretch>
            <a:fillRect/>
          </a:stretch>
        </p:blipFill>
        <p:spPr>
          <a:xfrm>
            <a:off x="524821" y="8035028"/>
            <a:ext cx="2645378" cy="532882"/>
          </a:xfrm>
          <a:prstGeom prst="rect">
            <a:avLst/>
          </a:prstGeom>
        </p:spPr>
      </p:pic>
      <p:pic>
        <p:nvPicPr>
          <p:cNvPr id="32" name="Picture 31">
            <a:extLst>
              <a:ext uri="{FF2B5EF4-FFF2-40B4-BE49-F238E27FC236}">
                <a16:creationId xmlns:a16="http://schemas.microsoft.com/office/drawing/2014/main" id="{FAFD2D5D-EA71-4E45-A53A-C18893F11CF3}"/>
              </a:ext>
            </a:extLst>
          </p:cNvPr>
          <p:cNvPicPr>
            <a:picLocks noChangeAspect="1"/>
          </p:cNvPicPr>
          <p:nvPr/>
        </p:nvPicPr>
        <p:blipFill>
          <a:blip r:embed="rId7"/>
          <a:stretch>
            <a:fillRect/>
          </a:stretch>
        </p:blipFill>
        <p:spPr>
          <a:xfrm>
            <a:off x="3552753" y="8035028"/>
            <a:ext cx="3077553" cy="553327"/>
          </a:xfrm>
          <a:prstGeom prst="rect">
            <a:avLst/>
          </a:prstGeom>
        </p:spPr>
      </p:pic>
      <p:pic>
        <p:nvPicPr>
          <p:cNvPr id="33" name="Picture 32">
            <a:extLst>
              <a:ext uri="{FF2B5EF4-FFF2-40B4-BE49-F238E27FC236}">
                <a16:creationId xmlns:a16="http://schemas.microsoft.com/office/drawing/2014/main" id="{41A03D67-816C-4CD7-BFDD-CA918FA74433}"/>
              </a:ext>
            </a:extLst>
          </p:cNvPr>
          <p:cNvPicPr>
            <a:picLocks noChangeAspect="1"/>
          </p:cNvPicPr>
          <p:nvPr/>
        </p:nvPicPr>
        <p:blipFill>
          <a:blip r:embed="rId8"/>
          <a:stretch>
            <a:fillRect/>
          </a:stretch>
        </p:blipFill>
        <p:spPr>
          <a:xfrm>
            <a:off x="2541045" y="4942142"/>
            <a:ext cx="1906117" cy="461991"/>
          </a:xfrm>
          <a:prstGeom prst="rect">
            <a:avLst/>
          </a:prstGeom>
        </p:spPr>
      </p:pic>
      <p:sp>
        <p:nvSpPr>
          <p:cNvPr id="39" name="Rectangle 38">
            <a:extLst>
              <a:ext uri="{FF2B5EF4-FFF2-40B4-BE49-F238E27FC236}">
                <a16:creationId xmlns:a16="http://schemas.microsoft.com/office/drawing/2014/main" id="{E8C562A0-C920-4A33-BB90-0D6C3794A213}"/>
              </a:ext>
            </a:extLst>
          </p:cNvPr>
          <p:cNvSpPr/>
          <p:nvPr/>
        </p:nvSpPr>
        <p:spPr>
          <a:xfrm>
            <a:off x="55652" y="3594811"/>
            <a:ext cx="936475" cy="369332"/>
          </a:xfrm>
          <a:prstGeom prst="rect">
            <a:avLst/>
          </a:prstGeom>
        </p:spPr>
        <p:txBody>
          <a:bodyPr wrap="none">
            <a:spAutoFit/>
          </a:bodyPr>
          <a:lstStyle/>
          <a:p>
            <a:pPr fontAlgn="auto">
              <a:spcBef>
                <a:spcPts val="0"/>
              </a:spcBef>
              <a:spcAft>
                <a:spcPts val="0"/>
              </a:spcAft>
            </a:pPr>
            <a:r>
              <a:rPr lang="fr-FR" b="1" dirty="0">
                <a:solidFill>
                  <a:srgbClr val="000000"/>
                </a:solidFill>
                <a:latin typeface="Century Gothic" panose="020B0502020202020204" pitchFamily="34" charset="0"/>
              </a:rPr>
              <a:t>Liaison</a:t>
            </a:r>
          </a:p>
        </p:txBody>
      </p:sp>
      <p:sp>
        <p:nvSpPr>
          <p:cNvPr id="3" name="Rectangle 2"/>
          <p:cNvSpPr/>
          <p:nvPr/>
        </p:nvSpPr>
        <p:spPr>
          <a:xfrm>
            <a:off x="70279" y="7229347"/>
            <a:ext cx="6020497" cy="830997"/>
          </a:xfrm>
          <a:prstGeom prst="rect">
            <a:avLst/>
          </a:prstGeom>
        </p:spPr>
        <p:txBody>
          <a:bodyPr wrap="square">
            <a:spAutoFit/>
          </a:bodyPr>
          <a:lstStyle/>
          <a:p>
            <a:pPr fontAlgn="auto">
              <a:spcBef>
                <a:spcPts val="0"/>
              </a:spcBef>
              <a:spcAft>
                <a:spcPts val="0"/>
              </a:spcAft>
            </a:pPr>
            <a:r>
              <a:rPr lang="fr-FR" sz="1600" dirty="0" err="1">
                <a:solidFill>
                  <a:srgbClr val="000000"/>
                </a:solidFill>
                <a:latin typeface="Century Gothic" panose="020B0502020202020204" pitchFamily="34" charset="0"/>
              </a:rPr>
              <a:t>Similarly</a:t>
            </a:r>
            <a:r>
              <a:rPr lang="fr-FR" sz="1600" dirty="0">
                <a:solidFill>
                  <a:srgbClr val="000000"/>
                </a:solidFill>
                <a:latin typeface="Century Gothic" panose="020B0502020202020204" pitchFamily="34" charset="0"/>
              </a:rPr>
              <a:t>, the </a:t>
            </a:r>
            <a:r>
              <a:rPr lang="fr-FR" sz="1600" b="1" u="sng" dirty="0">
                <a:solidFill>
                  <a:srgbClr val="000000"/>
                </a:solidFill>
                <a:latin typeface="Century Gothic" panose="020B0502020202020204" pitchFamily="34" charset="0"/>
              </a:rPr>
              <a:t>–t </a:t>
            </a:r>
            <a:r>
              <a:rPr lang="fr-FR" sz="1600" dirty="0" err="1">
                <a:solidFill>
                  <a:srgbClr val="000000"/>
                </a:solidFill>
                <a:latin typeface="Century Gothic" panose="020B0502020202020204" pitchFamily="34" charset="0"/>
              </a:rPr>
              <a:t>is</a:t>
            </a:r>
            <a:r>
              <a:rPr lang="fr-FR" sz="1600" dirty="0">
                <a:solidFill>
                  <a:srgbClr val="000000"/>
                </a:solidFill>
                <a:latin typeface="Century Gothic" panose="020B0502020202020204" pitchFamily="34" charset="0"/>
              </a:rPr>
              <a:t> not </a:t>
            </a:r>
            <a:r>
              <a:rPr lang="fr-FR" sz="1600" dirty="0" err="1">
                <a:solidFill>
                  <a:srgbClr val="000000"/>
                </a:solidFill>
                <a:latin typeface="Century Gothic" panose="020B0502020202020204" pitchFamily="34" charset="0"/>
              </a:rPr>
              <a:t>silent</a:t>
            </a:r>
            <a:r>
              <a:rPr lang="fr-FR" sz="1600" dirty="0">
                <a:solidFill>
                  <a:srgbClr val="000000"/>
                </a:solidFill>
                <a:latin typeface="Century Gothic" panose="020B0502020202020204" pitchFamily="34" charset="0"/>
              </a:rPr>
              <a:t> if </a:t>
            </a:r>
            <a:r>
              <a:rPr lang="fr-FR" sz="1600" dirty="0" err="1">
                <a:solidFill>
                  <a:srgbClr val="000000"/>
                </a:solidFill>
                <a:latin typeface="Century Gothic" panose="020B0502020202020204" pitchFamily="34" charset="0"/>
              </a:rPr>
              <a:t>followed</a:t>
            </a:r>
            <a:r>
              <a:rPr lang="fr-FR" sz="1600" dirty="0">
                <a:solidFill>
                  <a:srgbClr val="000000"/>
                </a:solidFill>
                <a:latin typeface="Century Gothic" panose="020B0502020202020204" pitchFamily="34" charset="0"/>
              </a:rPr>
              <a:t> by a </a:t>
            </a:r>
            <a:r>
              <a:rPr lang="fr-FR" sz="1600" dirty="0" err="1">
                <a:solidFill>
                  <a:srgbClr val="000000"/>
                </a:solidFill>
                <a:latin typeface="Century Gothic" panose="020B0502020202020204" pitchFamily="34" charset="0"/>
              </a:rPr>
              <a:t>vowel</a:t>
            </a:r>
            <a:r>
              <a:rPr lang="fr-FR" sz="1600" dirty="0">
                <a:solidFill>
                  <a:srgbClr val="000000"/>
                </a:solidFill>
                <a:latin typeface="Century Gothic" panose="020B0502020202020204" pitchFamily="34" charset="0"/>
              </a:rPr>
              <a:t>. </a:t>
            </a:r>
            <a:br>
              <a:rPr lang="fr-FR" sz="1600" dirty="0">
                <a:solidFill>
                  <a:srgbClr val="000000"/>
                </a:solidFill>
                <a:latin typeface="Century Gothic" panose="020B0502020202020204" pitchFamily="34" charset="0"/>
              </a:rPr>
            </a:br>
            <a:r>
              <a:rPr lang="fr-FR" sz="1600" dirty="0" err="1">
                <a:solidFill>
                  <a:srgbClr val="000000"/>
                </a:solidFill>
                <a:latin typeface="Century Gothic" panose="020B0502020202020204" pitchFamily="34" charset="0"/>
              </a:rPr>
              <a:t>We</a:t>
            </a:r>
            <a:r>
              <a:rPr lang="fr-FR" sz="1600" dirty="0">
                <a:solidFill>
                  <a:srgbClr val="000000"/>
                </a:solidFill>
                <a:latin typeface="Century Gothic" panose="020B0502020202020204" pitchFamily="34" charset="0"/>
              </a:rPr>
              <a:t> call </a:t>
            </a:r>
            <a:r>
              <a:rPr lang="fr-FR" sz="1600" dirty="0" err="1">
                <a:solidFill>
                  <a:srgbClr val="000000"/>
                </a:solidFill>
                <a:latin typeface="Century Gothic" panose="020B0502020202020204" pitchFamily="34" charset="0"/>
              </a:rPr>
              <a:t>this</a:t>
            </a:r>
            <a:r>
              <a:rPr lang="fr-FR" sz="1600" dirty="0">
                <a:solidFill>
                  <a:srgbClr val="000000"/>
                </a:solidFill>
                <a:latin typeface="Century Gothic" panose="020B0502020202020204" pitchFamily="34" charset="0"/>
              </a:rPr>
              <a:t> «  </a:t>
            </a:r>
            <a:r>
              <a:rPr lang="fr-FR" sz="1600" b="1" u="sng" dirty="0">
                <a:solidFill>
                  <a:srgbClr val="000000"/>
                </a:solidFill>
                <a:latin typeface="Century Gothic" panose="020B0502020202020204" pitchFamily="34" charset="0"/>
              </a:rPr>
              <a:t>la liaison</a:t>
            </a:r>
            <a:r>
              <a:rPr lang="fr-FR" sz="1600" b="1" dirty="0">
                <a:solidFill>
                  <a:srgbClr val="000000"/>
                </a:solidFill>
                <a:latin typeface="Century Gothic" panose="020B0502020202020204" pitchFamily="34" charset="0"/>
              </a:rPr>
              <a:t>  </a:t>
            </a:r>
            <a:r>
              <a:rPr lang="fr-FR" sz="1600" dirty="0">
                <a:solidFill>
                  <a:srgbClr val="000000"/>
                </a:solidFill>
                <a:latin typeface="Century Gothic" panose="020B0502020202020204" pitchFamily="34" charset="0"/>
              </a:rPr>
              <a:t>». </a:t>
            </a:r>
          </a:p>
          <a:p>
            <a:pPr lvl="0" fontAlgn="auto">
              <a:spcBef>
                <a:spcPts val="0"/>
              </a:spcBef>
              <a:spcAft>
                <a:spcPts val="0"/>
              </a:spcAft>
            </a:pPr>
            <a:endParaRPr lang="fr-FR" sz="1600" dirty="0">
              <a:solidFill>
                <a:srgbClr val="000000"/>
              </a:solidFill>
              <a:latin typeface="Century Gothic" panose="020B0502020202020204" pitchFamily="34" charset="0"/>
            </a:endParaRPr>
          </a:p>
        </p:txBody>
      </p:sp>
      <p:sp>
        <p:nvSpPr>
          <p:cNvPr id="18" name="Slide Number Placeholder 1">
            <a:extLst>
              <a:ext uri="{FF2B5EF4-FFF2-40B4-BE49-F238E27FC236}">
                <a16:creationId xmlns:a16="http://schemas.microsoft.com/office/drawing/2014/main" id="{EA873768-414D-45EC-BC1F-B9BBCEE38269}"/>
              </a:ext>
            </a:extLst>
          </p:cNvPr>
          <p:cNvSpPr txBox="1">
            <a:spLocks/>
          </p:cNvSpPr>
          <p:nvPr/>
        </p:nvSpPr>
        <p:spPr>
          <a:xfrm>
            <a:off x="5196738" y="8862036"/>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30</a:t>
            </a:r>
          </a:p>
        </p:txBody>
      </p:sp>
      <p:pic>
        <p:nvPicPr>
          <p:cNvPr id="19" name="Picture 18"/>
          <p:cNvPicPr>
            <a:picLocks noChangeAspect="1"/>
          </p:cNvPicPr>
          <p:nvPr/>
        </p:nvPicPr>
        <p:blipFill>
          <a:blip r:embed="rId9"/>
          <a:stretch>
            <a:fillRect/>
          </a:stretch>
        </p:blipFill>
        <p:spPr>
          <a:xfrm>
            <a:off x="5321708" y="4657789"/>
            <a:ext cx="991402" cy="704417"/>
          </a:xfrm>
          <a:prstGeom prst="rect">
            <a:avLst/>
          </a:prstGeom>
        </p:spPr>
      </p:pic>
      <p:sp>
        <p:nvSpPr>
          <p:cNvPr id="5" name="Rectangle 4">
            <a:extLst>
              <a:ext uri="{FF2B5EF4-FFF2-40B4-BE49-F238E27FC236}">
                <a16:creationId xmlns:a16="http://schemas.microsoft.com/office/drawing/2014/main" id="{62CEA0CC-B6AF-4DFE-99E5-81E39C2F664F}"/>
              </a:ext>
            </a:extLst>
          </p:cNvPr>
          <p:cNvSpPr/>
          <p:nvPr/>
        </p:nvSpPr>
        <p:spPr>
          <a:xfrm>
            <a:off x="4708287" y="3599127"/>
            <a:ext cx="1827161" cy="39156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Prononciation</a:t>
            </a:r>
            <a:endParaRPr lang="en-GB"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010924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ext uri="{D42A27DB-BD31-4B8C-83A1-F6EECF244321}">
                <p14:modId xmlns:p14="http://schemas.microsoft.com/office/powerpoint/2010/main" val="3860163246"/>
              </p:ext>
            </p:extLst>
          </p:nvPr>
        </p:nvGraphicFramePr>
        <p:xfrm>
          <a:off x="692696" y="742558"/>
          <a:ext cx="6048671" cy="5142240"/>
        </p:xfrm>
        <a:graphic>
          <a:graphicData uri="http://schemas.openxmlformats.org/drawingml/2006/table">
            <a:tbl>
              <a:tblPr>
                <a:tableStyleId>{5940675A-B579-460E-94D1-54222C63F5DA}</a:tableStyleId>
              </a:tblPr>
              <a:tblGrid>
                <a:gridCol w="1872208">
                  <a:extLst>
                    <a:ext uri="{9D8B030D-6E8A-4147-A177-3AD203B41FA5}">
                      <a16:colId xmlns:a16="http://schemas.microsoft.com/office/drawing/2014/main" val="970210917"/>
                    </a:ext>
                  </a:extLst>
                </a:gridCol>
                <a:gridCol w="4176463">
                  <a:extLst>
                    <a:ext uri="{9D8B030D-6E8A-4147-A177-3AD203B41FA5}">
                      <a16:colId xmlns:a16="http://schemas.microsoft.com/office/drawing/2014/main" val="3424493007"/>
                    </a:ext>
                  </a:extLst>
                </a:gridCol>
              </a:tblGrid>
              <a:tr h="347448">
                <a:tc>
                  <a:txBody>
                    <a:bodyPr/>
                    <a:lstStyle/>
                    <a:p>
                      <a:r>
                        <a:rPr lang="fr-FR" sz="1800" b="0" noProof="0" dirty="0">
                          <a:latin typeface="Century Gothic" panose="020B0502020202020204" pitchFamily="34" charset="0"/>
                        </a:rPr>
                        <a:t>nous avons</a:t>
                      </a:r>
                    </a:p>
                  </a:txBody>
                  <a:tcPr/>
                </a:tc>
                <a:tc>
                  <a:txBody>
                    <a:bodyPr/>
                    <a:lstStyle/>
                    <a:p>
                      <a:r>
                        <a:rPr lang="en-GB" sz="1800" b="0" dirty="0">
                          <a:latin typeface="Century Gothic" panose="020B0502020202020204" pitchFamily="34" charset="0"/>
                        </a:rPr>
                        <a:t>we have, we are having</a:t>
                      </a:r>
                    </a:p>
                  </a:txBody>
                  <a:tcPr/>
                </a:tc>
                <a:extLst>
                  <a:ext uri="{0D108BD9-81ED-4DB2-BD59-A6C34878D82A}">
                    <a16:rowId xmlns:a16="http://schemas.microsoft.com/office/drawing/2014/main" val="1892631504"/>
                  </a:ext>
                </a:extLst>
              </a:tr>
              <a:tr h="347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noProof="0" dirty="0">
                          <a:latin typeface="Century Gothic" panose="020B0502020202020204" pitchFamily="34" charset="0"/>
                        </a:rPr>
                        <a:t>vous avez</a:t>
                      </a:r>
                    </a:p>
                  </a:txBody>
                  <a:tcPr/>
                </a:tc>
                <a:tc>
                  <a:txBody>
                    <a:bodyPr/>
                    <a:lstStyle/>
                    <a:p>
                      <a:r>
                        <a:rPr lang="en-GB" sz="1800" b="0" dirty="0">
                          <a:latin typeface="Century Gothic" panose="020B0502020202020204" pitchFamily="34" charset="0"/>
                        </a:rPr>
                        <a:t>you have, you are having (</a:t>
                      </a:r>
                      <a:r>
                        <a:rPr lang="en-GB" sz="1800" b="0" dirty="0" err="1">
                          <a:latin typeface="Century Gothic" panose="020B0502020202020204" pitchFamily="34" charset="0"/>
                        </a:rPr>
                        <a:t>pl</a:t>
                      </a:r>
                      <a:r>
                        <a:rPr lang="en-GB" sz="1800" b="0" dirty="0">
                          <a:latin typeface="Century Gothic" panose="020B0502020202020204" pitchFamily="34" charset="0"/>
                        </a:rPr>
                        <a:t>)</a:t>
                      </a:r>
                    </a:p>
                  </a:txBody>
                  <a:tcPr/>
                </a:tc>
                <a:extLst>
                  <a:ext uri="{0D108BD9-81ED-4DB2-BD59-A6C34878D82A}">
                    <a16:rowId xmlns:a16="http://schemas.microsoft.com/office/drawing/2014/main" val="2981179449"/>
                  </a:ext>
                </a:extLst>
              </a:tr>
              <a:tr h="347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noProof="0" dirty="0">
                          <a:latin typeface="Century Gothic" panose="020B0502020202020204" pitchFamily="34" charset="0"/>
                        </a:rPr>
                        <a:t>ils ont</a:t>
                      </a:r>
                    </a:p>
                  </a:txBody>
                  <a:tcPr/>
                </a:tc>
                <a:tc>
                  <a:txBody>
                    <a:bodyPr/>
                    <a:lstStyle/>
                    <a:p>
                      <a:r>
                        <a:rPr lang="en-GB" sz="1800" b="0" dirty="0">
                          <a:latin typeface="Century Gothic" panose="020B0502020202020204" pitchFamily="34" charset="0"/>
                        </a:rPr>
                        <a:t>they have, they are having (m, m/f)</a:t>
                      </a:r>
                    </a:p>
                  </a:txBody>
                  <a:tcPr/>
                </a:tc>
                <a:extLst>
                  <a:ext uri="{0D108BD9-81ED-4DB2-BD59-A6C34878D82A}">
                    <a16:rowId xmlns:a16="http://schemas.microsoft.com/office/drawing/2014/main" val="2577070439"/>
                  </a:ext>
                </a:extLst>
              </a:tr>
              <a:tr h="347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noProof="0" dirty="0">
                          <a:latin typeface="Century Gothic" panose="020B0502020202020204" pitchFamily="34" charset="0"/>
                        </a:rPr>
                        <a:t>elles ont</a:t>
                      </a:r>
                    </a:p>
                  </a:txBody>
                  <a:tcPr/>
                </a:tc>
                <a:tc>
                  <a:txBody>
                    <a:bodyPr/>
                    <a:lstStyle/>
                    <a:p>
                      <a:r>
                        <a:rPr lang="en-GB" sz="1800" b="0" dirty="0">
                          <a:latin typeface="Century Gothic" panose="020B0502020202020204" pitchFamily="34" charset="0"/>
                        </a:rPr>
                        <a:t>they have, they are having (f)</a:t>
                      </a:r>
                    </a:p>
                  </a:txBody>
                  <a:tcPr/>
                </a:tc>
                <a:extLst>
                  <a:ext uri="{0D108BD9-81ED-4DB2-BD59-A6C34878D82A}">
                    <a16:rowId xmlns:a16="http://schemas.microsoft.com/office/drawing/2014/main" val="3605356300"/>
                  </a:ext>
                </a:extLst>
              </a:tr>
              <a:tr h="347448">
                <a:tc>
                  <a:txBody>
                    <a:bodyPr/>
                    <a:lstStyle/>
                    <a:p>
                      <a:pPr algn="l" fontAlgn="b"/>
                      <a:r>
                        <a:rPr lang="en-GB" sz="1800" b="0" i="0" u="none" strike="noStrike" dirty="0">
                          <a:solidFill>
                            <a:srgbClr val="000000"/>
                          </a:solidFill>
                          <a:effectLst/>
                          <a:latin typeface="Century Gothic" panose="020B0502020202020204" pitchFamily="34" charset="0"/>
                        </a:rPr>
                        <a:t>un enfant</a:t>
                      </a: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a child (m)</a:t>
                      </a:r>
                    </a:p>
                  </a:txBody>
                  <a:tcPr marL="90000" marR="90000" marT="46800" marB="46800" anchor="ctr"/>
                </a:tc>
                <a:extLst>
                  <a:ext uri="{0D108BD9-81ED-4DB2-BD59-A6C34878D82A}">
                    <a16:rowId xmlns:a16="http://schemas.microsoft.com/office/drawing/2014/main" val="1389949890"/>
                  </a:ext>
                </a:extLst>
              </a:tr>
              <a:tr h="347448">
                <a:tc>
                  <a:txBody>
                    <a:bodyPr/>
                    <a:lstStyle/>
                    <a:p>
                      <a:pPr algn="l" fontAlgn="b"/>
                      <a:r>
                        <a:rPr lang="en-GB" sz="1800" b="0" i="0" u="none" strike="noStrike" dirty="0" err="1">
                          <a:solidFill>
                            <a:srgbClr val="000000"/>
                          </a:solidFill>
                          <a:effectLst/>
                          <a:latin typeface="Century Gothic" panose="020B0502020202020204" pitchFamily="34" charset="0"/>
                        </a:rPr>
                        <a:t>une</a:t>
                      </a:r>
                      <a:r>
                        <a:rPr lang="en-GB" sz="1800" b="0" i="0" u="none" strike="noStrike" dirty="0">
                          <a:solidFill>
                            <a:srgbClr val="000000"/>
                          </a:solidFill>
                          <a:effectLst/>
                          <a:latin typeface="Century Gothic" panose="020B0502020202020204" pitchFamily="34" charset="0"/>
                        </a:rPr>
                        <a:t> enfant</a:t>
                      </a: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a child (f)</a:t>
                      </a:r>
                    </a:p>
                  </a:txBody>
                  <a:tcPr marL="90000" marR="90000" marT="46800" marB="46800" anchor="ctr"/>
                </a:tc>
                <a:extLst>
                  <a:ext uri="{0D108BD9-81ED-4DB2-BD59-A6C34878D82A}">
                    <a16:rowId xmlns:a16="http://schemas.microsoft.com/office/drawing/2014/main" val="1917283956"/>
                  </a:ext>
                </a:extLst>
              </a:tr>
              <a:tr h="347448">
                <a:tc>
                  <a:txBody>
                    <a:bodyPr/>
                    <a:lstStyle/>
                    <a:p>
                      <a:pPr algn="l" fontAlgn="b"/>
                      <a:r>
                        <a:rPr lang="en-GB" sz="1800" b="0" i="0" u="none" strike="noStrike" dirty="0">
                          <a:solidFill>
                            <a:srgbClr val="000000"/>
                          </a:solidFill>
                          <a:effectLst/>
                          <a:latin typeface="Century Gothic" panose="020B0502020202020204" pitchFamily="34" charset="0"/>
                        </a:rPr>
                        <a:t>la </a:t>
                      </a:r>
                      <a:r>
                        <a:rPr lang="en-GB" sz="1800" b="0" i="0" u="none" strike="noStrike" dirty="0" err="1">
                          <a:solidFill>
                            <a:srgbClr val="000000"/>
                          </a:solidFill>
                          <a:effectLst/>
                          <a:latin typeface="Century Gothic" panose="020B0502020202020204" pitchFamily="34" charset="0"/>
                        </a:rPr>
                        <a:t>famille</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family</a:t>
                      </a:r>
                    </a:p>
                  </a:txBody>
                  <a:tcPr marL="90000" marR="90000" marT="46800" marB="46800" anchor="ctr"/>
                </a:tc>
                <a:extLst>
                  <a:ext uri="{0D108BD9-81ED-4DB2-BD59-A6C34878D82A}">
                    <a16:rowId xmlns:a16="http://schemas.microsoft.com/office/drawing/2014/main" val="217661270"/>
                  </a:ext>
                </a:extLst>
              </a:tr>
              <a:tr h="347448">
                <a:tc>
                  <a:txBody>
                    <a:bodyPr/>
                    <a:lstStyle/>
                    <a:p>
                      <a:pPr algn="l" fontAlgn="b"/>
                      <a:r>
                        <a:rPr lang="en-GB" sz="1800" b="0" i="0" u="none" strike="noStrike" dirty="0">
                          <a:solidFill>
                            <a:srgbClr val="000000"/>
                          </a:solidFill>
                          <a:effectLst/>
                          <a:latin typeface="Century Gothic" panose="020B0502020202020204" pitchFamily="34" charset="0"/>
                        </a:rPr>
                        <a:t>le </a:t>
                      </a:r>
                      <a:r>
                        <a:rPr lang="en-GB" sz="1800" b="0" i="0" u="none" strike="noStrike" dirty="0" err="1">
                          <a:solidFill>
                            <a:srgbClr val="000000"/>
                          </a:solidFill>
                          <a:effectLst/>
                          <a:latin typeface="Century Gothic" panose="020B0502020202020204" pitchFamily="34" charset="0"/>
                        </a:rPr>
                        <a:t>problème</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problem</a:t>
                      </a:r>
                    </a:p>
                  </a:txBody>
                  <a:tcPr marL="90000" marR="90000" marT="46800" marB="46800" anchor="ctr"/>
                </a:tc>
                <a:extLst>
                  <a:ext uri="{0D108BD9-81ED-4DB2-BD59-A6C34878D82A}">
                    <a16:rowId xmlns:a16="http://schemas.microsoft.com/office/drawing/2014/main" val="184796697"/>
                  </a:ext>
                </a:extLst>
              </a:tr>
              <a:tr h="347448">
                <a:tc>
                  <a:txBody>
                    <a:bodyPr/>
                    <a:lstStyle/>
                    <a:p>
                      <a:pPr algn="l" fontAlgn="b"/>
                      <a:r>
                        <a:rPr lang="en-GB" sz="1800" b="0" i="0" u="none" strike="noStrike" dirty="0">
                          <a:solidFill>
                            <a:srgbClr val="000000"/>
                          </a:solidFill>
                          <a:effectLst/>
                          <a:latin typeface="Century Gothic" panose="020B0502020202020204" pitchFamily="34" charset="0"/>
                        </a:rPr>
                        <a:t>difficile</a:t>
                      </a: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difficult</a:t>
                      </a:r>
                    </a:p>
                  </a:txBody>
                  <a:tcPr marL="90000" marR="90000" marT="46800" marB="46800" anchor="ctr"/>
                </a:tc>
                <a:extLst>
                  <a:ext uri="{0D108BD9-81ED-4DB2-BD59-A6C34878D82A}">
                    <a16:rowId xmlns:a16="http://schemas.microsoft.com/office/drawing/2014/main" val="131936190"/>
                  </a:ext>
                </a:extLst>
              </a:tr>
              <a:tr h="347448">
                <a:tc>
                  <a:txBody>
                    <a:bodyPr/>
                    <a:lstStyle/>
                    <a:p>
                      <a:pPr algn="l" fontAlgn="b"/>
                      <a:r>
                        <a:rPr lang="en-GB" sz="1800" b="0" i="0" u="none" strike="noStrike" dirty="0" err="1">
                          <a:solidFill>
                            <a:srgbClr val="000000"/>
                          </a:solidFill>
                          <a:effectLst/>
                          <a:latin typeface="Century Gothic" panose="020B0502020202020204" pitchFamily="34" charset="0"/>
                        </a:rPr>
                        <a:t>ici</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here</a:t>
                      </a:r>
                    </a:p>
                  </a:txBody>
                  <a:tcPr marL="90000" marR="90000" marT="46800" marB="46800" anchor="ctr"/>
                </a:tc>
                <a:extLst>
                  <a:ext uri="{0D108BD9-81ED-4DB2-BD59-A6C34878D82A}">
                    <a16:rowId xmlns:a16="http://schemas.microsoft.com/office/drawing/2014/main" val="2110198652"/>
                  </a:ext>
                </a:extLst>
              </a:tr>
              <a:tr h="347448">
                <a:tc>
                  <a:txBody>
                    <a:bodyPr/>
                    <a:lstStyle/>
                    <a:p>
                      <a:pPr algn="l" fontAlgn="b"/>
                      <a:r>
                        <a:rPr lang="en-GB" sz="1800" b="0" i="0" u="none" strike="noStrike" dirty="0" err="1">
                          <a:solidFill>
                            <a:srgbClr val="000000"/>
                          </a:solidFill>
                          <a:effectLst/>
                          <a:latin typeface="Century Gothic" panose="020B0502020202020204" pitchFamily="34" charset="0"/>
                        </a:rPr>
                        <a:t>très</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very</a:t>
                      </a:r>
                    </a:p>
                  </a:txBody>
                  <a:tcPr marL="90000" marR="90000" marT="46800" marB="46800" anchor="ctr"/>
                </a:tc>
                <a:extLst>
                  <a:ext uri="{0D108BD9-81ED-4DB2-BD59-A6C34878D82A}">
                    <a16:rowId xmlns:a16="http://schemas.microsoft.com/office/drawing/2014/main" val="10009"/>
                  </a:ext>
                </a:extLst>
              </a:tr>
              <a:tr h="347448">
                <a:tc>
                  <a:txBody>
                    <a:bodyPr/>
                    <a:lstStyle/>
                    <a:p>
                      <a:pPr algn="l" fontAlgn="b"/>
                      <a:r>
                        <a:rPr lang="en-GB" sz="1800" b="0" i="0" u="none" strike="noStrike" dirty="0" err="1">
                          <a:solidFill>
                            <a:srgbClr val="000000"/>
                          </a:solidFill>
                          <a:effectLst/>
                          <a:latin typeface="Century Gothic" panose="020B0502020202020204" pitchFamily="34" charset="0"/>
                        </a:rPr>
                        <a:t>aussi</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also</a:t>
                      </a:r>
                    </a:p>
                  </a:txBody>
                  <a:tcPr marL="90000" marR="90000" marT="46800" marB="46800" anchor="ctr"/>
                </a:tc>
                <a:extLst>
                  <a:ext uri="{0D108BD9-81ED-4DB2-BD59-A6C34878D82A}">
                    <a16:rowId xmlns:a16="http://schemas.microsoft.com/office/drawing/2014/main" val="10010"/>
                  </a:ext>
                </a:extLst>
              </a:tr>
              <a:tr h="347448">
                <a:tc>
                  <a:txBody>
                    <a:bodyPr/>
                    <a:lstStyle/>
                    <a:p>
                      <a:pPr algn="l" fontAlgn="b"/>
                      <a:r>
                        <a:rPr lang="en-GB" sz="1800" b="0" i="0" u="none" strike="noStrike" dirty="0">
                          <a:solidFill>
                            <a:srgbClr val="000000"/>
                          </a:solidFill>
                          <a:effectLst/>
                          <a:latin typeface="Century Gothic" panose="020B0502020202020204" pitchFamily="34" charset="0"/>
                        </a:rPr>
                        <a:t>pour</a:t>
                      </a: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for</a:t>
                      </a:r>
                    </a:p>
                  </a:txBody>
                  <a:tcPr marL="90000" marR="90000" marT="46800" marB="46800" anchor="ctr"/>
                </a:tc>
                <a:extLst>
                  <a:ext uri="{0D108BD9-81ED-4DB2-BD59-A6C34878D82A}">
                    <a16:rowId xmlns:a16="http://schemas.microsoft.com/office/drawing/2014/main" val="10011"/>
                  </a:ext>
                </a:extLst>
              </a:tr>
              <a:tr h="347448">
                <a:tc>
                  <a:txBody>
                    <a:bodyPr/>
                    <a:lstStyle/>
                    <a:p>
                      <a:pPr algn="l" fontAlgn="b"/>
                      <a:r>
                        <a:rPr lang="en-GB" sz="1800" b="0" i="0" u="none" strike="noStrike" dirty="0">
                          <a:solidFill>
                            <a:srgbClr val="000000"/>
                          </a:solidFill>
                          <a:effectLst/>
                          <a:latin typeface="Century Gothic" panose="020B0502020202020204" pitchFamily="34" charset="0"/>
                        </a:rPr>
                        <a:t>dans</a:t>
                      </a: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in, inside</a:t>
                      </a:r>
                    </a:p>
                  </a:txBody>
                  <a:tcPr marL="90000" marR="90000" marT="46800" marB="46800" anchor="ctr"/>
                </a:tc>
                <a:extLst>
                  <a:ext uri="{0D108BD9-81ED-4DB2-BD59-A6C34878D82A}">
                    <a16:rowId xmlns:a16="http://schemas.microsoft.com/office/drawing/2014/main" val="676770157"/>
                  </a:ext>
                </a:extLst>
              </a:tr>
            </a:tbl>
          </a:graphicData>
        </a:graphic>
      </p:graphicFrame>
      <p:pic>
        <p:nvPicPr>
          <p:cNvPr id="12" name="Picture 11" descr="A picture containing shirt&#10;&#10;Description automatically generated">
            <a:extLst>
              <a:ext uri="{FF2B5EF4-FFF2-40B4-BE49-F238E27FC236}">
                <a16:creationId xmlns:a16="http://schemas.microsoft.com/office/drawing/2014/main" id="{216282CB-4EF8-42FF-9D0B-2C639EA380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484" y="3109263"/>
            <a:ext cx="1388838" cy="1388838"/>
          </a:xfrm>
          <a:prstGeom prst="rect">
            <a:avLst/>
          </a:prstGeom>
        </p:spPr>
      </p:pic>
      <p:sp>
        <p:nvSpPr>
          <p:cNvPr id="3" name="Rectangle 2">
            <a:extLst>
              <a:ext uri="{FF2B5EF4-FFF2-40B4-BE49-F238E27FC236}">
                <a16:creationId xmlns:a16="http://schemas.microsoft.com/office/drawing/2014/main" id="{62EBD834-1E2D-44FA-960B-D5E01CB2C65F}"/>
              </a:ext>
            </a:extLst>
          </p:cNvPr>
          <p:cNvSpPr/>
          <p:nvPr/>
        </p:nvSpPr>
        <p:spPr>
          <a:xfrm>
            <a:off x="116632" y="179512"/>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1600" b="1" dirty="0">
              <a:solidFill>
                <a:srgbClr val="FFFFFF"/>
              </a:solidFill>
              <a:latin typeface="Century Gothic" panose="020B0502020202020204" pitchFamily="34" charset="0"/>
            </a:endParaRPr>
          </a:p>
        </p:txBody>
      </p:sp>
      <p:sp>
        <p:nvSpPr>
          <p:cNvPr id="4" name="Rectangle 3">
            <a:extLst>
              <a:ext uri="{FF2B5EF4-FFF2-40B4-BE49-F238E27FC236}">
                <a16:creationId xmlns:a16="http://schemas.microsoft.com/office/drawing/2014/main" id="{187D3DE4-1B8E-4EF9-A0F4-FAE19AE97A2E}"/>
              </a:ext>
            </a:extLst>
          </p:cNvPr>
          <p:cNvSpPr/>
          <p:nvPr/>
        </p:nvSpPr>
        <p:spPr>
          <a:xfrm>
            <a:off x="5004484" y="179512"/>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2" name="Title 1">
            <a:extLst>
              <a:ext uri="{FF2B5EF4-FFF2-40B4-BE49-F238E27FC236}">
                <a16:creationId xmlns:a16="http://schemas.microsoft.com/office/drawing/2014/main" id="{7C5C7E9F-51B9-4541-A931-8FC849CA79FC}"/>
              </a:ext>
            </a:extLst>
          </p:cNvPr>
          <p:cNvSpPr>
            <a:spLocks noGrp="1"/>
          </p:cNvSpPr>
          <p:nvPr>
            <p:ph type="title"/>
          </p:nvPr>
        </p:nvSpPr>
        <p:spPr>
          <a:xfrm>
            <a:off x="125760" y="192784"/>
            <a:ext cx="4687651" cy="412606"/>
          </a:xfrm>
        </p:spPr>
        <p:txBody>
          <a:bodyPr/>
          <a:lstStyle/>
          <a:p>
            <a:pPr algn="l" fontAlgn="auto">
              <a:spcBef>
                <a:spcPts val="0"/>
              </a:spcBef>
              <a:spcAft>
                <a:spcPts val="0"/>
              </a:spcAft>
            </a:pPr>
            <a:r>
              <a:rPr lang="fr-FR" sz="1800" b="1" dirty="0" err="1">
                <a:solidFill>
                  <a:srgbClr val="FFFFFF"/>
                </a:solidFill>
                <a:latin typeface="Century Gothic" panose="020B0502020202020204" pitchFamily="34" charset="0"/>
              </a:rPr>
              <a:t>Saying</a:t>
            </a:r>
            <a:r>
              <a:rPr lang="fr-FR" sz="1800" b="1" dirty="0">
                <a:solidFill>
                  <a:srgbClr val="FFFFFF"/>
                </a:solidFill>
                <a:latin typeface="Century Gothic" panose="020B0502020202020204" pitchFamily="34" charset="0"/>
              </a:rPr>
              <a:t> </a:t>
            </a:r>
            <a:r>
              <a:rPr lang="fr-FR" sz="1800" b="1" dirty="0" err="1">
                <a:solidFill>
                  <a:srgbClr val="FFFFFF"/>
                </a:solidFill>
                <a:latin typeface="Century Gothic" panose="020B0502020202020204" pitchFamily="34" charset="0"/>
              </a:rPr>
              <a:t>what</a:t>
            </a:r>
            <a:r>
              <a:rPr lang="fr-FR" sz="1800" b="1" dirty="0">
                <a:solidFill>
                  <a:srgbClr val="FFFFFF"/>
                </a:solidFill>
                <a:latin typeface="Century Gothic" panose="020B0502020202020204" pitchFamily="34" charset="0"/>
              </a:rPr>
              <a:t> people have</a:t>
            </a:r>
          </a:p>
        </p:txBody>
      </p:sp>
      <p:sp>
        <p:nvSpPr>
          <p:cNvPr id="25" name="Rounded Rectangle 24">
            <a:extLst>
              <a:ext uri="{FF2B5EF4-FFF2-40B4-BE49-F238E27FC236}">
                <a16:creationId xmlns:a16="http://schemas.microsoft.com/office/drawing/2014/main" id="{B241EE2F-755F-498F-8D62-04C2F8B5B93C}"/>
              </a:ext>
            </a:extLst>
          </p:cNvPr>
          <p:cNvSpPr/>
          <p:nvPr/>
        </p:nvSpPr>
        <p:spPr>
          <a:xfrm>
            <a:off x="4924316" y="7618771"/>
            <a:ext cx="1693924" cy="917610"/>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1600" b="1" dirty="0">
                <a:solidFill>
                  <a:srgbClr val="000000"/>
                </a:solidFill>
                <a:latin typeface="Century Gothic" panose="020B0502020202020204" pitchFamily="34" charset="0"/>
              </a:rPr>
              <a:t>Revisit vocab 1.2.7 &amp; 1.2.2</a:t>
            </a:r>
          </a:p>
        </p:txBody>
      </p:sp>
      <p:pic>
        <p:nvPicPr>
          <p:cNvPr id="30" name="Picture 29">
            <a:extLst>
              <a:ext uri="{FF2B5EF4-FFF2-40B4-BE49-F238E27FC236}">
                <a16:creationId xmlns:a16="http://schemas.microsoft.com/office/drawing/2014/main" id="{2BC60CF4-81E6-4BE5-AEBC-AAB9E17EFA9A}"/>
              </a:ext>
            </a:extLst>
          </p:cNvPr>
          <p:cNvPicPr>
            <a:picLocks noChangeAspect="1"/>
          </p:cNvPicPr>
          <p:nvPr/>
        </p:nvPicPr>
        <p:blipFill>
          <a:blip r:embed="rId4"/>
          <a:stretch>
            <a:fillRect/>
          </a:stretch>
        </p:blipFill>
        <p:spPr>
          <a:xfrm>
            <a:off x="5400026" y="6475849"/>
            <a:ext cx="993296" cy="973430"/>
          </a:xfrm>
          <a:prstGeom prst="rect">
            <a:avLst/>
          </a:prstGeom>
        </p:spPr>
      </p:pic>
      <p:graphicFrame>
        <p:nvGraphicFramePr>
          <p:cNvPr id="31" name="Table 30"/>
          <p:cNvGraphicFramePr>
            <a:graphicFrameLocks noGrp="1"/>
          </p:cNvGraphicFramePr>
          <p:nvPr>
            <p:extLst>
              <p:ext uri="{D42A27DB-BD31-4B8C-83A1-F6EECF244321}">
                <p14:modId xmlns:p14="http://schemas.microsoft.com/office/powerpoint/2010/main" val="3754333440"/>
              </p:ext>
            </p:extLst>
          </p:nvPr>
        </p:nvGraphicFramePr>
        <p:xfrm>
          <a:off x="-51691" y="736388"/>
          <a:ext cx="823020" cy="5139890"/>
        </p:xfrm>
        <a:graphic>
          <a:graphicData uri="http://schemas.openxmlformats.org/drawingml/2006/table">
            <a:tbl>
              <a:tblPr firstRow="1" bandRow="1">
                <a:tableStyleId>{5940675A-B579-460E-94D1-54222C63F5DA}</a:tableStyleId>
              </a:tblPr>
              <a:tblGrid>
                <a:gridCol w="823020">
                  <a:extLst>
                    <a:ext uri="{9D8B030D-6E8A-4147-A177-3AD203B41FA5}">
                      <a16:colId xmlns:a16="http://schemas.microsoft.com/office/drawing/2014/main" val="20000"/>
                    </a:ext>
                  </a:extLst>
                </a:gridCol>
              </a:tblGrid>
              <a:tr h="367135">
                <a:tc>
                  <a:txBody>
                    <a:bodyPr/>
                    <a:lstStyle/>
                    <a:p>
                      <a:pPr algn="ctr"/>
                      <a:r>
                        <a:rPr lang="en-GB" sz="18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nf</a:t>
                      </a:r>
                      <a:endParaRPr lang="en-GB" sz="18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6037823"/>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conj</a:t>
                      </a:r>
                      <a:endParaRPr lang="en-GB" sz="18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prep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8069600"/>
                  </a:ext>
                </a:extLst>
              </a:tr>
            </a:tbl>
          </a:graphicData>
        </a:graphic>
      </p:graphicFrame>
      <p:sp>
        <p:nvSpPr>
          <p:cNvPr id="15"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31</a:t>
            </a:r>
          </a:p>
        </p:txBody>
      </p:sp>
      <p:sp>
        <p:nvSpPr>
          <p:cNvPr id="17" name="Rectangle 16"/>
          <p:cNvSpPr/>
          <p:nvPr/>
        </p:nvSpPr>
        <p:spPr>
          <a:xfrm>
            <a:off x="244564" y="5959726"/>
            <a:ext cx="3816423" cy="3046988"/>
          </a:xfrm>
          <a:prstGeom prst="rect">
            <a:avLst/>
          </a:prstGeom>
        </p:spPr>
        <p:txBody>
          <a:bodyPr wrap="square">
            <a:spAutoFit/>
          </a:bodyPr>
          <a:lstStyle/>
          <a:p>
            <a:pPr lvl="0" fontAlgn="auto">
              <a:spcBef>
                <a:spcPts val="0"/>
              </a:spcBef>
              <a:spcAft>
                <a:spcPts val="0"/>
              </a:spcAft>
              <a:defRPr/>
            </a:pPr>
            <a:r>
              <a:rPr lang="en-GB" sz="1600" dirty="0">
                <a:latin typeface="Century Gothic" panose="020B0502020202020204" pitchFamily="34" charset="0"/>
              </a:rPr>
              <a:t>Vocabulary learning involves knowing different aspects of a word.</a:t>
            </a:r>
            <a:br>
              <a:rPr lang="en-GB" sz="1600" dirty="0">
                <a:latin typeface="Century Gothic" panose="020B0502020202020204" pitchFamily="34" charset="0"/>
              </a:rPr>
            </a:br>
            <a:br>
              <a:rPr lang="en-GB" sz="1600" dirty="0">
                <a:latin typeface="Century Gothic" panose="020B0502020202020204" pitchFamily="34" charset="0"/>
              </a:rPr>
            </a:br>
            <a:r>
              <a:rPr lang="en-GB" sz="1600" dirty="0">
                <a:latin typeface="Century Gothic" panose="020B0502020202020204" pitchFamily="34" charset="0"/>
              </a:rPr>
              <a:t>Use this checklist:</a:t>
            </a:r>
            <a:br>
              <a:rPr lang="en-GB" sz="1600" dirty="0">
                <a:latin typeface="Century Gothic" panose="020B0502020202020204" pitchFamily="34" charset="0"/>
              </a:rPr>
            </a:br>
            <a:endParaRPr lang="en-GB" sz="1600" dirty="0">
              <a:latin typeface="Century Gothic" panose="020B0502020202020204" pitchFamily="34" charset="0"/>
            </a:endParaRPr>
          </a:p>
          <a:p>
            <a:r>
              <a:rPr lang="en-GB" sz="1600" dirty="0">
                <a:latin typeface="Century Gothic" panose="020B0502020202020204" pitchFamily="34" charset="0"/>
              </a:rPr>
              <a:t>1. I have seen this word before.</a:t>
            </a:r>
          </a:p>
          <a:p>
            <a:r>
              <a:rPr lang="en-GB" sz="1600" dirty="0">
                <a:latin typeface="Century Gothic" panose="020B0502020202020204" pitchFamily="34" charset="0"/>
              </a:rPr>
              <a:t>2. I know what the word means.</a:t>
            </a:r>
          </a:p>
          <a:p>
            <a:r>
              <a:rPr lang="en-GB" sz="1600" dirty="0">
                <a:latin typeface="Century Gothic" panose="020B0502020202020204" pitchFamily="34" charset="0"/>
              </a:rPr>
              <a:t>3. I can read the word aloud.</a:t>
            </a:r>
          </a:p>
          <a:p>
            <a:r>
              <a:rPr lang="en-GB" sz="1600" dirty="0">
                <a:latin typeface="Century Gothic" panose="020B0502020202020204" pitchFamily="34" charset="0"/>
              </a:rPr>
              <a:t>4. I can spell the word correctly.</a:t>
            </a:r>
          </a:p>
          <a:p>
            <a:r>
              <a:rPr lang="en-GB" sz="1600" dirty="0">
                <a:latin typeface="Century Gothic" panose="020B0502020202020204" pitchFamily="34" charset="0"/>
              </a:rPr>
              <a:t>5. I can use the word in a sentence.</a:t>
            </a:r>
            <a:br>
              <a:rPr lang="en-GB" sz="1600" dirty="0">
                <a:latin typeface="Century Gothic" panose="020B0502020202020204" pitchFamily="34" charset="0"/>
              </a:rPr>
            </a:br>
            <a:r>
              <a:rPr lang="en-GB" sz="1600" dirty="0">
                <a:latin typeface="Century Gothic" panose="020B0502020202020204" pitchFamily="34" charset="0"/>
              </a:rPr>
              <a:t>6. For nouns, I know the gender and the correct word for ‘the’.</a:t>
            </a:r>
          </a:p>
        </p:txBody>
      </p:sp>
      <p:pic>
        <p:nvPicPr>
          <p:cNvPr id="18" name="Picture 17"/>
          <p:cNvPicPr>
            <a:picLocks noChangeAspect="1"/>
          </p:cNvPicPr>
          <p:nvPr/>
        </p:nvPicPr>
        <p:blipFill>
          <a:blip r:embed="rId5">
            <a:clrChange>
              <a:clrFrom>
                <a:srgbClr val="FFFFFF"/>
              </a:clrFrom>
              <a:clrTo>
                <a:srgbClr val="FFFFFF">
                  <a:alpha val="0"/>
                </a:srgbClr>
              </a:clrTo>
            </a:clrChange>
          </a:blip>
          <a:stretch>
            <a:fillRect/>
          </a:stretch>
        </p:blipFill>
        <p:spPr>
          <a:xfrm>
            <a:off x="3649477" y="6864502"/>
            <a:ext cx="823020" cy="584777"/>
          </a:xfrm>
          <a:prstGeom prst="rect">
            <a:avLst/>
          </a:prstGeom>
        </p:spPr>
      </p:pic>
      <p:pic>
        <p:nvPicPr>
          <p:cNvPr id="6" name="Picture 5" descr="A picture containing shirt&#10;&#10;Description automatically generated">
            <a:extLst>
              <a:ext uri="{FF2B5EF4-FFF2-40B4-BE49-F238E27FC236}">
                <a16:creationId xmlns:a16="http://schemas.microsoft.com/office/drawing/2014/main" id="{ACA32545-941C-4590-8042-6FA0838244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23682" y="3139843"/>
            <a:ext cx="1393427" cy="1393427"/>
          </a:xfrm>
          <a:prstGeom prst="rect">
            <a:avLst/>
          </a:prstGeom>
        </p:spPr>
      </p:pic>
      <p:pic>
        <p:nvPicPr>
          <p:cNvPr id="8" name="Picture 7" descr="A picture containing food, clock, light&#10;&#10;Description automatically generated">
            <a:extLst>
              <a:ext uri="{FF2B5EF4-FFF2-40B4-BE49-F238E27FC236}">
                <a16:creationId xmlns:a16="http://schemas.microsoft.com/office/drawing/2014/main" id="{7A72A5F7-5AB2-40C0-9EE4-4D626446F7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9273" y="3900000"/>
            <a:ext cx="1280560" cy="1280560"/>
          </a:xfrm>
          <a:prstGeom prst="rect">
            <a:avLst/>
          </a:prstGeom>
        </p:spPr>
      </p:pic>
      <p:pic>
        <p:nvPicPr>
          <p:cNvPr id="9" name="Picture 8" descr="A close up of a logo&#10;&#10;Description automatically generated">
            <a:extLst>
              <a:ext uri="{FF2B5EF4-FFF2-40B4-BE49-F238E27FC236}">
                <a16:creationId xmlns:a16="http://schemas.microsoft.com/office/drawing/2014/main" id="{420CF263-B334-4989-A532-1EBB7795EC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4139" y="4050479"/>
            <a:ext cx="1130081" cy="1130081"/>
          </a:xfrm>
          <a:prstGeom prst="rect">
            <a:avLst/>
          </a:prstGeom>
        </p:spPr>
      </p:pic>
      <p:pic>
        <p:nvPicPr>
          <p:cNvPr id="10" name="Picture 9" descr="A picture containing shirt&#10;&#10;Description automatically generated">
            <a:extLst>
              <a:ext uri="{FF2B5EF4-FFF2-40B4-BE49-F238E27FC236}">
                <a16:creationId xmlns:a16="http://schemas.microsoft.com/office/drawing/2014/main" id="{C27ECEA6-B58A-478C-B944-9C724F4710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69663" y="3791723"/>
            <a:ext cx="1388838" cy="1388838"/>
          </a:xfrm>
          <a:prstGeom prst="rect">
            <a:avLst/>
          </a:prstGeom>
        </p:spPr>
      </p:pic>
    </p:spTree>
    <p:extLst>
      <p:ext uri="{BB962C8B-B14F-4D97-AF65-F5344CB8AC3E}">
        <p14:creationId xmlns:p14="http://schemas.microsoft.com/office/powerpoint/2010/main" val="4008409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Picture 4" descr="Balloons Clip Art">
            <a:extLst>
              <a:ext uri="{FF2B5EF4-FFF2-40B4-BE49-F238E27FC236}">
                <a16:creationId xmlns:a16="http://schemas.microsoft.com/office/drawing/2014/main" id="{7936119C-6996-4CB6-BCA0-548CB1A4CE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7722" y="3578454"/>
            <a:ext cx="1001765" cy="104002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T2.1 </a:t>
            </a:r>
            <a:r>
              <a:rPr lang="en-GB" sz="2000" b="1" kern="1200" dirty="0" err="1">
                <a:solidFill>
                  <a:srgbClr val="FFFFFF"/>
                </a:solidFill>
                <a:latin typeface="Century Gothic" panose="020B0502020202020204" pitchFamily="34" charset="0"/>
                <a:ea typeface="+mn-ea"/>
                <a:cs typeface="+mn-cs"/>
              </a:rPr>
              <a:t>Semaine</a:t>
            </a:r>
            <a:r>
              <a:rPr lang="en-GB" sz="2000" b="1" kern="1200" dirty="0">
                <a:solidFill>
                  <a:srgbClr val="FFFFFF"/>
                </a:solidFill>
                <a:latin typeface="Century Gothic" panose="020B0502020202020204" pitchFamily="34" charset="0"/>
                <a:ea typeface="+mn-ea"/>
                <a:cs typeface="+mn-cs"/>
              </a:rPr>
              <a:t> 4</a:t>
            </a:r>
            <a:endParaRPr lang="en-US" dirty="0"/>
          </a:p>
        </p:txBody>
      </p:sp>
      <p:sp>
        <p:nvSpPr>
          <p:cNvPr id="58" name="Rectangle 57">
            <a:extLst>
              <a:ext uri="{FF2B5EF4-FFF2-40B4-BE49-F238E27FC236}">
                <a16:creationId xmlns:a16="http://schemas.microsoft.com/office/drawing/2014/main" id="{AC5ED25F-DE20-4FCC-A123-269CD3DDC7E4}"/>
              </a:ext>
            </a:extLst>
          </p:cNvPr>
          <p:cNvSpPr/>
          <p:nvPr/>
        </p:nvSpPr>
        <p:spPr>
          <a:xfrm>
            <a:off x="5013176" y="14516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fr-FR" dirty="0">
                <a:solidFill>
                  <a:srgbClr val="000000"/>
                </a:solidFill>
                <a:latin typeface="Century Gothic" panose="020B0502020202020204" pitchFamily="34" charset="0"/>
              </a:rPr>
              <a:t>Grammaire</a:t>
            </a:r>
          </a:p>
        </p:txBody>
      </p:sp>
      <p:sp>
        <p:nvSpPr>
          <p:cNvPr id="59" name="Rectangle 58">
            <a:extLst>
              <a:ext uri="{FF2B5EF4-FFF2-40B4-BE49-F238E27FC236}">
                <a16:creationId xmlns:a16="http://schemas.microsoft.com/office/drawing/2014/main" id="{CD1C3112-0515-44A5-92E0-A7D8F509B8EE}"/>
              </a:ext>
            </a:extLst>
          </p:cNvPr>
          <p:cNvSpPr/>
          <p:nvPr/>
        </p:nvSpPr>
        <p:spPr>
          <a:xfrm>
            <a:off x="165163" y="612659"/>
            <a:ext cx="6853417" cy="369332"/>
          </a:xfrm>
          <a:prstGeom prst="rect">
            <a:avLst/>
          </a:prstGeom>
        </p:spPr>
        <p:txBody>
          <a:bodyPr wrap="square">
            <a:spAutoFit/>
          </a:bodyPr>
          <a:lstStyle/>
          <a:p>
            <a:pPr fontAlgn="auto">
              <a:spcBef>
                <a:spcPts val="0"/>
              </a:spcBef>
              <a:spcAft>
                <a:spcPts val="0"/>
              </a:spcAft>
            </a:pPr>
            <a:r>
              <a:rPr lang="fr-FR" b="1" dirty="0">
                <a:solidFill>
                  <a:srgbClr val="000000"/>
                </a:solidFill>
                <a:latin typeface="Century Gothic" panose="020B0502020202020204" pitchFamily="34" charset="0"/>
              </a:rPr>
              <a:t>faire - ‘to do/</a:t>
            </a:r>
            <a:r>
              <a:rPr lang="fr-FR" b="1" dirty="0" err="1">
                <a:solidFill>
                  <a:srgbClr val="000000"/>
                </a:solidFill>
                <a:latin typeface="Century Gothic" panose="020B0502020202020204" pitchFamily="34" charset="0"/>
              </a:rPr>
              <a:t>make</a:t>
            </a:r>
            <a:r>
              <a:rPr lang="fr-FR" b="1" dirty="0">
                <a:solidFill>
                  <a:srgbClr val="000000"/>
                </a:solidFill>
                <a:latin typeface="Century Gothic" panose="020B0502020202020204" pitchFamily="34" charset="0"/>
              </a:rPr>
              <a:t>’ and ‘</a:t>
            </a:r>
            <a:r>
              <a:rPr lang="fr-FR" b="1" dirty="0" err="1">
                <a:solidFill>
                  <a:srgbClr val="000000"/>
                </a:solidFill>
                <a:latin typeface="Century Gothic" panose="020B0502020202020204" pitchFamily="34" charset="0"/>
              </a:rPr>
              <a:t>doing</a:t>
            </a:r>
            <a:r>
              <a:rPr lang="fr-FR" b="1" dirty="0">
                <a:solidFill>
                  <a:srgbClr val="000000"/>
                </a:solidFill>
                <a:latin typeface="Century Gothic" panose="020B0502020202020204" pitchFamily="34" charset="0"/>
              </a:rPr>
              <a:t>/</a:t>
            </a:r>
            <a:r>
              <a:rPr lang="fr-FR" b="1" dirty="0" err="1">
                <a:solidFill>
                  <a:srgbClr val="000000"/>
                </a:solidFill>
                <a:latin typeface="Century Gothic" panose="020B0502020202020204" pitchFamily="34" charset="0"/>
              </a:rPr>
              <a:t>making</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singular</a:t>
            </a:r>
            <a:r>
              <a:rPr lang="fr-FR" b="1" dirty="0">
                <a:solidFill>
                  <a:srgbClr val="000000"/>
                </a:solidFill>
                <a:latin typeface="Century Gothic" panose="020B0502020202020204" pitchFamily="34" charset="0"/>
              </a:rPr>
              <a:t> &amp; plural)</a:t>
            </a:r>
          </a:p>
        </p:txBody>
      </p:sp>
      <p:graphicFrame>
        <p:nvGraphicFramePr>
          <p:cNvPr id="85" name="Table 84">
            <a:extLst>
              <a:ext uri="{FF2B5EF4-FFF2-40B4-BE49-F238E27FC236}">
                <a16:creationId xmlns:a16="http://schemas.microsoft.com/office/drawing/2014/main" id="{FC9686E6-B4CF-4534-94A4-A0ADDBD28BB8}"/>
              </a:ext>
            </a:extLst>
          </p:cNvPr>
          <p:cNvGraphicFramePr>
            <a:graphicFrameLocks noGrp="1"/>
          </p:cNvGraphicFramePr>
          <p:nvPr>
            <p:extLst>
              <p:ext uri="{D42A27DB-BD31-4B8C-83A1-F6EECF244321}">
                <p14:modId xmlns:p14="http://schemas.microsoft.com/office/powerpoint/2010/main" val="387721135"/>
              </p:ext>
            </p:extLst>
          </p:nvPr>
        </p:nvGraphicFramePr>
        <p:xfrm>
          <a:off x="201133" y="1078398"/>
          <a:ext cx="3253922" cy="2346960"/>
        </p:xfrm>
        <a:graphic>
          <a:graphicData uri="http://schemas.openxmlformats.org/drawingml/2006/table">
            <a:tbl>
              <a:tblPr firstRow="1" bandRow="1">
                <a:tableStyleId>{5940675A-B579-460E-94D1-54222C63F5DA}</a:tableStyleId>
              </a:tblPr>
              <a:tblGrid>
                <a:gridCol w="1561184">
                  <a:extLst>
                    <a:ext uri="{9D8B030D-6E8A-4147-A177-3AD203B41FA5}">
                      <a16:colId xmlns:a16="http://schemas.microsoft.com/office/drawing/2014/main" val="20000"/>
                    </a:ext>
                  </a:extLst>
                </a:gridCol>
                <a:gridCol w="1692738">
                  <a:extLst>
                    <a:ext uri="{9D8B030D-6E8A-4147-A177-3AD203B41FA5}">
                      <a16:colId xmlns:a16="http://schemas.microsoft.com/office/drawing/2014/main" val="20001"/>
                    </a:ext>
                  </a:extLst>
                </a:gridCol>
              </a:tblGrid>
              <a:tr h="283857">
                <a:tc gridSpan="2">
                  <a:txBody>
                    <a:bodyPr/>
                    <a:lstStyle/>
                    <a:p>
                      <a:r>
                        <a:rPr lang="en-GB" sz="1600" dirty="0">
                          <a:latin typeface="Century Gothic" panose="020B0502020202020204" pitchFamily="34" charset="0"/>
                        </a:rPr>
                        <a:t>Verb FAIRE [to do, doing]</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283857">
                <a:tc>
                  <a:txBody>
                    <a:bodyPr/>
                    <a:lstStyle/>
                    <a:p>
                      <a:r>
                        <a:rPr lang="fr-FR" sz="1600" noProof="0" dirty="0">
                          <a:latin typeface="Century Gothic" panose="020B0502020202020204" pitchFamily="34" charset="0"/>
                        </a:rPr>
                        <a:t>Je fais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a:t>
                      </a:r>
                      <a:r>
                        <a:rPr lang="en-GB" sz="1600" baseline="0" dirty="0">
                          <a:latin typeface="Century Gothic" panose="020B0502020202020204" pitchFamily="34" charset="0"/>
                        </a:rPr>
                        <a:t> </a:t>
                      </a:r>
                      <a:r>
                        <a:rPr lang="en-GB" sz="1600" dirty="0">
                          <a:latin typeface="Century Gothic" panose="020B0502020202020204" pitchFamily="34" charset="0"/>
                        </a:rPr>
                        <a:t>do</a:t>
                      </a:r>
                    </a:p>
                  </a:txBody>
                  <a:tcPr/>
                </a:tc>
                <a:extLst>
                  <a:ext uri="{0D108BD9-81ED-4DB2-BD59-A6C34878D82A}">
                    <a16:rowId xmlns:a16="http://schemas.microsoft.com/office/drawing/2014/main" val="10001"/>
                  </a:ext>
                </a:extLst>
              </a:tr>
              <a:tr h="283857">
                <a:tc>
                  <a:txBody>
                    <a:bodyPr/>
                    <a:lstStyle/>
                    <a:p>
                      <a:r>
                        <a:rPr lang="fr-FR" sz="1600" noProof="0" dirty="0">
                          <a:latin typeface="Century Gothic" panose="020B0502020202020204" pitchFamily="34" charset="0"/>
                        </a:rPr>
                        <a:t>Tu fais</a:t>
                      </a:r>
                    </a:p>
                  </a:txBody>
                  <a:tcPr/>
                </a:tc>
                <a:tc>
                  <a:txBody>
                    <a:bodyPr/>
                    <a:lstStyle/>
                    <a:p>
                      <a:r>
                        <a:rPr lang="en-GB" sz="1600" dirty="0">
                          <a:latin typeface="Century Gothic" panose="020B0502020202020204" pitchFamily="34" charset="0"/>
                        </a:rPr>
                        <a:t>you do</a:t>
                      </a:r>
                    </a:p>
                  </a:txBody>
                  <a:tcPr/>
                </a:tc>
                <a:extLst>
                  <a:ext uri="{0D108BD9-81ED-4DB2-BD59-A6C34878D82A}">
                    <a16:rowId xmlns:a16="http://schemas.microsoft.com/office/drawing/2014/main" val="10002"/>
                  </a:ext>
                </a:extLst>
              </a:tr>
              <a:tr h="283857">
                <a:tc>
                  <a:txBody>
                    <a:bodyPr/>
                    <a:lstStyle/>
                    <a:p>
                      <a:r>
                        <a:rPr lang="fr-FR" sz="1600" noProof="0" dirty="0">
                          <a:latin typeface="Century Gothic" panose="020B0502020202020204" pitchFamily="34" charset="0"/>
                        </a:rPr>
                        <a:t>Il / elle fait</a:t>
                      </a:r>
                    </a:p>
                  </a:txBody>
                  <a:tcPr/>
                </a:tc>
                <a:tc>
                  <a:txBody>
                    <a:bodyPr/>
                    <a:lstStyle/>
                    <a:p>
                      <a:r>
                        <a:rPr lang="en-GB" sz="1600" dirty="0">
                          <a:latin typeface="Century Gothic" panose="020B0502020202020204" pitchFamily="34" charset="0"/>
                        </a:rPr>
                        <a:t>he/she/it does</a:t>
                      </a:r>
                    </a:p>
                  </a:txBody>
                  <a:tcPr/>
                </a:tc>
                <a:extLst>
                  <a:ext uri="{0D108BD9-81ED-4DB2-BD59-A6C34878D82A}">
                    <a16:rowId xmlns:a16="http://schemas.microsoft.com/office/drawing/2014/main" val="10003"/>
                  </a:ext>
                </a:extLst>
              </a:tr>
              <a:tr h="283857">
                <a:tc>
                  <a:txBody>
                    <a:bodyPr/>
                    <a:lstStyle/>
                    <a:p>
                      <a:r>
                        <a:rPr lang="fr-FR" sz="1600" noProof="0" dirty="0">
                          <a:latin typeface="Century Gothic" panose="020B0502020202020204" pitchFamily="34" charset="0"/>
                        </a:rPr>
                        <a:t>Nous </a:t>
                      </a:r>
                      <a:r>
                        <a:rPr lang="fr-FR" sz="1600" b="1" noProof="0" dirty="0">
                          <a:latin typeface="Century Gothic" panose="020B0502020202020204" pitchFamily="34" charset="0"/>
                        </a:rPr>
                        <a:t>faisons</a:t>
                      </a:r>
                    </a:p>
                  </a:txBody>
                  <a:tcPr/>
                </a:tc>
                <a:tc>
                  <a:txBody>
                    <a:bodyPr/>
                    <a:lstStyle/>
                    <a:p>
                      <a:r>
                        <a:rPr lang="en-GB" sz="1600" dirty="0">
                          <a:latin typeface="Century Gothic" panose="020B0502020202020204" pitchFamily="34" charset="0"/>
                        </a:rPr>
                        <a:t>we do</a:t>
                      </a:r>
                    </a:p>
                  </a:txBody>
                  <a:tcPr/>
                </a:tc>
                <a:extLst>
                  <a:ext uri="{0D108BD9-81ED-4DB2-BD59-A6C34878D82A}">
                    <a16:rowId xmlns:a16="http://schemas.microsoft.com/office/drawing/2014/main" val="10004"/>
                  </a:ext>
                </a:extLst>
              </a:tr>
              <a:tr h="2838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noProof="0" dirty="0">
                          <a:latin typeface="Century Gothic" panose="020B0502020202020204" pitchFamily="34" charset="0"/>
                        </a:rPr>
                        <a:t>Vous </a:t>
                      </a:r>
                      <a:r>
                        <a:rPr lang="fr-FR" sz="1600" b="1" noProof="0" dirty="0">
                          <a:latin typeface="Century Gothic" panose="020B0502020202020204" pitchFamily="34" charset="0"/>
                        </a:rPr>
                        <a:t>faites</a:t>
                      </a:r>
                    </a:p>
                  </a:txBody>
                  <a:tcPr/>
                </a:tc>
                <a:tc>
                  <a:txBody>
                    <a:bodyPr/>
                    <a:lstStyle/>
                    <a:p>
                      <a:r>
                        <a:rPr lang="en-GB" sz="1600" dirty="0">
                          <a:latin typeface="Century Gothic" panose="020B0502020202020204" pitchFamily="34" charset="0"/>
                        </a:rPr>
                        <a:t>You all do</a:t>
                      </a:r>
                    </a:p>
                  </a:txBody>
                  <a:tcPr/>
                </a:tc>
                <a:extLst>
                  <a:ext uri="{0D108BD9-81ED-4DB2-BD59-A6C34878D82A}">
                    <a16:rowId xmlns:a16="http://schemas.microsoft.com/office/drawing/2014/main" val="577524759"/>
                  </a:ext>
                </a:extLst>
              </a:tr>
              <a:tr h="2838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noProof="0" dirty="0">
                          <a:latin typeface="Century Gothic" panose="020B0502020202020204" pitchFamily="34" charset="0"/>
                        </a:rPr>
                        <a:t>Ils/elles </a:t>
                      </a:r>
                      <a:r>
                        <a:rPr lang="fr-FR" sz="1600" b="1" noProof="0" dirty="0">
                          <a:latin typeface="Century Gothic" panose="020B0502020202020204" pitchFamily="34" charset="0"/>
                        </a:rPr>
                        <a:t>font</a:t>
                      </a:r>
                    </a:p>
                  </a:txBody>
                  <a:tcPr/>
                </a:tc>
                <a:tc>
                  <a:txBody>
                    <a:bodyPr/>
                    <a:lstStyle/>
                    <a:p>
                      <a:r>
                        <a:rPr lang="en-GB" sz="1600" dirty="0">
                          <a:latin typeface="Century Gothic" panose="020B0502020202020204" pitchFamily="34" charset="0"/>
                        </a:rPr>
                        <a:t>they do</a:t>
                      </a:r>
                    </a:p>
                  </a:txBody>
                  <a:tcPr/>
                </a:tc>
                <a:extLst>
                  <a:ext uri="{0D108BD9-81ED-4DB2-BD59-A6C34878D82A}">
                    <a16:rowId xmlns:a16="http://schemas.microsoft.com/office/drawing/2014/main" val="10005"/>
                  </a:ext>
                </a:extLst>
              </a:tr>
            </a:tbl>
          </a:graphicData>
        </a:graphic>
      </p:graphicFrame>
      <p:sp>
        <p:nvSpPr>
          <p:cNvPr id="86" name="Rectangle 85">
            <a:extLst>
              <a:ext uri="{FF2B5EF4-FFF2-40B4-BE49-F238E27FC236}">
                <a16:creationId xmlns:a16="http://schemas.microsoft.com/office/drawing/2014/main" id="{9CBC478B-EA3C-4B0E-BE50-8C3796FF90ED}"/>
              </a:ext>
            </a:extLst>
          </p:cNvPr>
          <p:cNvSpPr/>
          <p:nvPr/>
        </p:nvSpPr>
        <p:spPr>
          <a:xfrm>
            <a:off x="3501008" y="1078398"/>
            <a:ext cx="3266129" cy="3293209"/>
          </a:xfrm>
          <a:prstGeom prst="rect">
            <a:avLst/>
          </a:prstGeom>
          <a:ln>
            <a:solidFill>
              <a:schemeClr val="accent1">
                <a:lumMod val="25000"/>
              </a:schemeClr>
            </a:solidFill>
          </a:ln>
        </p:spPr>
        <p:txBody>
          <a:bodyPr wrap="square">
            <a:spAutoFit/>
          </a:bodyPr>
          <a:lstStyle/>
          <a:p>
            <a:pPr fontAlgn="auto">
              <a:spcBef>
                <a:spcPts val="0"/>
              </a:spcBef>
              <a:spcAft>
                <a:spcPts val="0"/>
              </a:spcAft>
            </a:pPr>
            <a:r>
              <a:rPr lang="fr-FR" sz="1600" b="1" dirty="0">
                <a:solidFill>
                  <a:srgbClr val="000000"/>
                </a:solidFill>
                <a:latin typeface="Century Gothic" panose="020B0502020202020204" pitchFamily="34" charset="0"/>
              </a:rPr>
              <a:t>Nous faisons </a:t>
            </a:r>
            <a:r>
              <a:rPr lang="fr-FR" sz="1600" dirty="0">
                <a:solidFill>
                  <a:srgbClr val="000000"/>
                </a:solidFill>
                <a:latin typeface="Century Gothic" panose="020B0502020202020204" pitchFamily="34" charset="0"/>
              </a:rPr>
              <a:t>le lit. </a:t>
            </a:r>
          </a:p>
          <a:p>
            <a:pPr fontAlgn="auto">
              <a:spcBef>
                <a:spcPts val="0"/>
              </a:spcBef>
              <a:spcAft>
                <a:spcPts val="0"/>
              </a:spcAft>
            </a:pPr>
            <a:r>
              <a:rPr lang="fr-FR" sz="1600" b="1" i="1" dirty="0" err="1">
                <a:solidFill>
                  <a:srgbClr val="000000"/>
                </a:solidFill>
                <a:latin typeface="Century Gothic" panose="020B0502020202020204" pitchFamily="34" charset="0"/>
              </a:rPr>
              <a:t>We</a:t>
            </a:r>
            <a:r>
              <a:rPr lang="fr-FR" sz="1600" b="1" i="1" dirty="0">
                <a:solidFill>
                  <a:srgbClr val="000000"/>
                </a:solidFill>
                <a:latin typeface="Century Gothic" panose="020B0502020202020204" pitchFamily="34" charset="0"/>
              </a:rPr>
              <a:t> </a:t>
            </a:r>
            <a:r>
              <a:rPr lang="fr-FR" sz="1600" b="1" i="1" dirty="0" err="1">
                <a:solidFill>
                  <a:srgbClr val="000000"/>
                </a:solidFill>
                <a:latin typeface="Century Gothic" panose="020B0502020202020204" pitchFamily="34" charset="0"/>
              </a:rPr>
              <a:t>make</a:t>
            </a:r>
            <a:r>
              <a:rPr lang="fr-FR" sz="1600" b="1" i="1" dirty="0">
                <a:solidFill>
                  <a:srgbClr val="000000"/>
                </a:solidFill>
                <a:latin typeface="Century Gothic" panose="020B0502020202020204" pitchFamily="34" charset="0"/>
              </a:rPr>
              <a:t>/are </a:t>
            </a:r>
            <a:r>
              <a:rPr lang="fr-FR" sz="1600" b="1" i="1" dirty="0" err="1">
                <a:solidFill>
                  <a:srgbClr val="000000"/>
                </a:solidFill>
                <a:latin typeface="Century Gothic" panose="020B0502020202020204" pitchFamily="34" charset="0"/>
              </a:rPr>
              <a:t>making</a:t>
            </a:r>
            <a:r>
              <a:rPr lang="fr-FR" sz="1600" b="1" i="1" dirty="0">
                <a:solidFill>
                  <a:srgbClr val="000000"/>
                </a:solidFill>
                <a:latin typeface="Century Gothic" panose="020B0502020202020204" pitchFamily="34" charset="0"/>
              </a:rPr>
              <a:t> </a:t>
            </a:r>
            <a:r>
              <a:rPr lang="fr-FR" sz="1600" i="1" dirty="0">
                <a:solidFill>
                  <a:srgbClr val="000000"/>
                </a:solidFill>
                <a:latin typeface="Century Gothic" panose="020B0502020202020204" pitchFamily="34" charset="0"/>
              </a:rPr>
              <a:t>the </a:t>
            </a:r>
            <a:r>
              <a:rPr lang="fr-FR" sz="1600" i="1" dirty="0" err="1">
                <a:solidFill>
                  <a:srgbClr val="000000"/>
                </a:solidFill>
                <a:latin typeface="Century Gothic" panose="020B0502020202020204" pitchFamily="34" charset="0"/>
              </a:rPr>
              <a:t>bed</a:t>
            </a:r>
            <a:r>
              <a:rPr lang="fr-FR" sz="1600" i="1" dirty="0">
                <a:solidFill>
                  <a:srgbClr val="000000"/>
                </a:solidFill>
                <a:latin typeface="Century Gothic" panose="020B0502020202020204" pitchFamily="34" charset="0"/>
              </a:rPr>
              <a:t>.</a:t>
            </a:r>
            <a:br>
              <a:rPr lang="fr-FR" sz="1600" i="1" dirty="0">
                <a:solidFill>
                  <a:srgbClr val="000000"/>
                </a:solidFill>
                <a:latin typeface="Century Gothic" panose="020B0502020202020204" pitchFamily="34" charset="0"/>
              </a:rPr>
            </a:br>
            <a:br>
              <a:rPr lang="fr-FR" sz="1600" dirty="0">
                <a:solidFill>
                  <a:srgbClr val="000000"/>
                </a:solidFill>
                <a:latin typeface="Century Gothic" panose="020B0502020202020204" pitchFamily="34" charset="0"/>
              </a:rPr>
            </a:br>
            <a:r>
              <a:rPr lang="fr-FR" sz="1600" b="1" dirty="0">
                <a:solidFill>
                  <a:srgbClr val="000000"/>
                </a:solidFill>
                <a:latin typeface="Century Gothic" panose="020B0502020202020204" pitchFamily="34" charset="0"/>
              </a:rPr>
              <a:t>Vous faites</a:t>
            </a:r>
            <a:r>
              <a:rPr lang="fr-FR" sz="1600" dirty="0">
                <a:solidFill>
                  <a:srgbClr val="000000"/>
                </a:solidFill>
                <a:latin typeface="Century Gothic" panose="020B0502020202020204" pitchFamily="34" charset="0"/>
              </a:rPr>
              <a:t> un effort.  </a:t>
            </a:r>
          </a:p>
          <a:p>
            <a:pPr fontAlgn="auto">
              <a:spcBef>
                <a:spcPts val="0"/>
              </a:spcBef>
              <a:spcAft>
                <a:spcPts val="0"/>
              </a:spcAft>
            </a:pPr>
            <a:r>
              <a:rPr lang="fr-FR" sz="1600" b="1" i="1" dirty="0">
                <a:solidFill>
                  <a:srgbClr val="000000"/>
                </a:solidFill>
                <a:latin typeface="Century Gothic" panose="020B0502020202020204" pitchFamily="34" charset="0"/>
              </a:rPr>
              <a:t>You all </a:t>
            </a:r>
            <a:r>
              <a:rPr lang="fr-FR" sz="1600" b="1" i="1" dirty="0" err="1">
                <a:solidFill>
                  <a:srgbClr val="000000"/>
                </a:solidFill>
                <a:latin typeface="Century Gothic" panose="020B0502020202020204" pitchFamily="34" charset="0"/>
              </a:rPr>
              <a:t>make</a:t>
            </a:r>
            <a:r>
              <a:rPr lang="fr-FR" sz="1600" b="1" i="1" dirty="0">
                <a:solidFill>
                  <a:srgbClr val="000000"/>
                </a:solidFill>
                <a:latin typeface="Century Gothic" panose="020B0502020202020204" pitchFamily="34" charset="0"/>
              </a:rPr>
              <a:t>/are </a:t>
            </a:r>
            <a:r>
              <a:rPr lang="fr-FR" sz="1600" b="1" i="1" dirty="0" err="1">
                <a:solidFill>
                  <a:srgbClr val="000000"/>
                </a:solidFill>
                <a:latin typeface="Century Gothic" panose="020B0502020202020204" pitchFamily="34" charset="0"/>
              </a:rPr>
              <a:t>making</a:t>
            </a:r>
            <a:r>
              <a:rPr lang="fr-FR" sz="1600" b="1" i="1" dirty="0">
                <a:solidFill>
                  <a:srgbClr val="000000"/>
                </a:solidFill>
                <a:latin typeface="Century Gothic" panose="020B0502020202020204" pitchFamily="34" charset="0"/>
              </a:rPr>
              <a:t> </a:t>
            </a:r>
            <a:r>
              <a:rPr lang="fr-FR" sz="1600" i="1" dirty="0">
                <a:solidFill>
                  <a:srgbClr val="000000"/>
                </a:solidFill>
                <a:latin typeface="Century Gothic" panose="020B0502020202020204" pitchFamily="34" charset="0"/>
              </a:rPr>
              <a:t>an effort.</a:t>
            </a:r>
          </a:p>
          <a:p>
            <a:pPr fontAlgn="auto">
              <a:spcBef>
                <a:spcPts val="0"/>
              </a:spcBef>
              <a:spcAft>
                <a:spcPts val="0"/>
              </a:spcAft>
            </a:pPr>
            <a:endParaRPr lang="fr-FR" sz="1600" i="1" dirty="0">
              <a:solidFill>
                <a:srgbClr val="000000"/>
              </a:solidFill>
              <a:latin typeface="Century Gothic" panose="020B0502020202020204" pitchFamily="34" charset="0"/>
            </a:endParaRPr>
          </a:p>
          <a:p>
            <a:pPr fontAlgn="auto">
              <a:spcBef>
                <a:spcPts val="0"/>
              </a:spcBef>
              <a:spcAft>
                <a:spcPts val="0"/>
              </a:spcAft>
              <a:defRPr/>
            </a:pPr>
            <a:r>
              <a:rPr lang="fr-FR" sz="1600" b="1" dirty="0">
                <a:solidFill>
                  <a:srgbClr val="000000"/>
                </a:solidFill>
                <a:latin typeface="Century Gothic" panose="020B0502020202020204" pitchFamily="34" charset="0"/>
              </a:rPr>
              <a:t>Ils font</a:t>
            </a:r>
            <a:r>
              <a:rPr lang="fr-FR" sz="1600" dirty="0">
                <a:solidFill>
                  <a:srgbClr val="000000"/>
                </a:solidFill>
                <a:latin typeface="Century Gothic" panose="020B0502020202020204" pitchFamily="34" charset="0"/>
              </a:rPr>
              <a:t> la cuisine. </a:t>
            </a:r>
          </a:p>
          <a:p>
            <a:pPr fontAlgn="auto">
              <a:spcBef>
                <a:spcPts val="0"/>
              </a:spcBef>
              <a:spcAft>
                <a:spcPts val="0"/>
              </a:spcAft>
            </a:pPr>
            <a:r>
              <a:rPr lang="fr-FR" sz="1600" b="1" i="1" dirty="0" err="1">
                <a:solidFill>
                  <a:srgbClr val="000000"/>
                </a:solidFill>
                <a:latin typeface="Century Gothic" panose="020B0502020202020204" pitchFamily="34" charset="0"/>
              </a:rPr>
              <a:t>They</a:t>
            </a:r>
            <a:r>
              <a:rPr lang="fr-FR" sz="1600" b="1" i="1" dirty="0">
                <a:solidFill>
                  <a:srgbClr val="000000"/>
                </a:solidFill>
                <a:latin typeface="Century Gothic" panose="020B0502020202020204" pitchFamily="34" charset="0"/>
              </a:rPr>
              <a:t> do/are </a:t>
            </a:r>
            <a:r>
              <a:rPr lang="fr-FR" sz="1600" b="1" i="1" dirty="0" err="1">
                <a:solidFill>
                  <a:srgbClr val="000000"/>
                </a:solidFill>
                <a:latin typeface="Century Gothic" panose="020B0502020202020204" pitchFamily="34" charset="0"/>
              </a:rPr>
              <a:t>doing</a:t>
            </a:r>
            <a:r>
              <a:rPr lang="fr-FR" sz="1600" b="1" i="1" dirty="0">
                <a:solidFill>
                  <a:srgbClr val="000000"/>
                </a:solidFill>
                <a:latin typeface="Century Gothic" panose="020B0502020202020204" pitchFamily="34" charset="0"/>
              </a:rPr>
              <a:t> </a:t>
            </a:r>
            <a:r>
              <a:rPr lang="fr-FR" sz="1600" i="1" dirty="0">
                <a:solidFill>
                  <a:srgbClr val="000000"/>
                </a:solidFill>
                <a:latin typeface="Century Gothic" panose="020B0502020202020204" pitchFamily="34" charset="0"/>
              </a:rPr>
              <a:t>the cooking.</a:t>
            </a:r>
          </a:p>
          <a:p>
            <a:pPr fontAlgn="auto">
              <a:spcBef>
                <a:spcPts val="0"/>
              </a:spcBef>
              <a:spcAft>
                <a:spcPts val="0"/>
              </a:spcAft>
            </a:pPr>
            <a:endParaRPr lang="fr-FR" sz="1600" i="1" dirty="0">
              <a:solidFill>
                <a:srgbClr val="000000"/>
              </a:solidFill>
              <a:latin typeface="Century Gothic" panose="020B0502020202020204" pitchFamily="34" charset="0"/>
            </a:endParaRPr>
          </a:p>
          <a:p>
            <a:pPr fontAlgn="auto">
              <a:spcBef>
                <a:spcPts val="0"/>
              </a:spcBef>
              <a:spcAft>
                <a:spcPts val="0"/>
              </a:spcAft>
              <a:defRPr/>
            </a:pPr>
            <a:r>
              <a:rPr lang="fr-FR" sz="1600" b="1" dirty="0">
                <a:solidFill>
                  <a:srgbClr val="000000"/>
                </a:solidFill>
                <a:latin typeface="Century Gothic" panose="020B0502020202020204" pitchFamily="34" charset="0"/>
              </a:rPr>
              <a:t>Elles font</a:t>
            </a:r>
            <a:r>
              <a:rPr lang="fr-FR" sz="1600" dirty="0">
                <a:solidFill>
                  <a:srgbClr val="000000"/>
                </a:solidFill>
                <a:latin typeface="Century Gothic" panose="020B0502020202020204" pitchFamily="34" charset="0"/>
              </a:rPr>
              <a:t> un exercice. </a:t>
            </a:r>
          </a:p>
          <a:p>
            <a:pPr fontAlgn="auto">
              <a:spcBef>
                <a:spcPts val="0"/>
              </a:spcBef>
              <a:spcAft>
                <a:spcPts val="0"/>
              </a:spcAft>
              <a:defRPr/>
            </a:pPr>
            <a:r>
              <a:rPr lang="fr-FR" sz="1600" b="1" i="1" dirty="0" err="1">
                <a:solidFill>
                  <a:srgbClr val="000000"/>
                </a:solidFill>
                <a:latin typeface="Century Gothic" panose="020B0502020202020204" pitchFamily="34" charset="0"/>
              </a:rPr>
              <a:t>They</a:t>
            </a:r>
            <a:r>
              <a:rPr lang="fr-FR" sz="1600" b="1" i="1" dirty="0">
                <a:solidFill>
                  <a:srgbClr val="000000"/>
                </a:solidFill>
                <a:latin typeface="Century Gothic" panose="020B0502020202020204" pitchFamily="34" charset="0"/>
              </a:rPr>
              <a:t> do/are </a:t>
            </a:r>
            <a:r>
              <a:rPr lang="fr-FR" sz="1600" b="1" i="1" dirty="0" err="1">
                <a:solidFill>
                  <a:srgbClr val="000000"/>
                </a:solidFill>
                <a:latin typeface="Century Gothic" panose="020B0502020202020204" pitchFamily="34" charset="0"/>
              </a:rPr>
              <a:t>doing</a:t>
            </a:r>
            <a:r>
              <a:rPr lang="fr-FR" sz="1600" b="1" i="1" dirty="0">
                <a:solidFill>
                  <a:srgbClr val="000000"/>
                </a:solidFill>
                <a:latin typeface="Century Gothic" panose="020B0502020202020204" pitchFamily="34" charset="0"/>
              </a:rPr>
              <a:t> </a:t>
            </a:r>
            <a:r>
              <a:rPr lang="fr-FR" sz="1600" i="1" dirty="0">
                <a:solidFill>
                  <a:srgbClr val="000000"/>
                </a:solidFill>
                <a:latin typeface="Century Gothic" panose="020B0502020202020204" pitchFamily="34" charset="0"/>
              </a:rPr>
              <a:t>an </a:t>
            </a:r>
            <a:r>
              <a:rPr lang="fr-FR" sz="1600" i="1" dirty="0" err="1">
                <a:solidFill>
                  <a:srgbClr val="000000"/>
                </a:solidFill>
                <a:latin typeface="Century Gothic" panose="020B0502020202020204" pitchFamily="34" charset="0"/>
              </a:rPr>
              <a:t>exercise</a:t>
            </a:r>
            <a:r>
              <a:rPr lang="fr-FR" sz="1600" i="1" dirty="0">
                <a:solidFill>
                  <a:srgbClr val="000000"/>
                </a:solidFill>
                <a:latin typeface="Century Gothic" panose="020B0502020202020204" pitchFamily="34" charset="0"/>
              </a:rPr>
              <a:t>.</a:t>
            </a:r>
          </a:p>
        </p:txBody>
      </p:sp>
      <p:sp>
        <p:nvSpPr>
          <p:cNvPr id="20" name="Rectangle 19">
            <a:extLst>
              <a:ext uri="{FF2B5EF4-FFF2-40B4-BE49-F238E27FC236}">
                <a16:creationId xmlns:a16="http://schemas.microsoft.com/office/drawing/2014/main" id="{62EBD834-1E2D-44FA-960B-D5E01CB2C65F}"/>
              </a:ext>
            </a:extLst>
          </p:cNvPr>
          <p:cNvSpPr/>
          <p:nvPr/>
        </p:nvSpPr>
        <p:spPr>
          <a:xfrm>
            <a:off x="163253" y="4665783"/>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1600" b="1" dirty="0">
              <a:solidFill>
                <a:srgbClr val="FFFFFF"/>
              </a:solidFill>
              <a:latin typeface="Century Gothic" panose="020B0502020202020204" pitchFamily="34" charset="0"/>
            </a:endParaRPr>
          </a:p>
        </p:txBody>
      </p:sp>
      <p:sp>
        <p:nvSpPr>
          <p:cNvPr id="21" name="Rectangle 20">
            <a:extLst>
              <a:ext uri="{FF2B5EF4-FFF2-40B4-BE49-F238E27FC236}">
                <a16:creationId xmlns:a16="http://schemas.microsoft.com/office/drawing/2014/main" id="{187D3DE4-1B8E-4EF9-A0F4-FAE19AE97A2E}"/>
              </a:ext>
            </a:extLst>
          </p:cNvPr>
          <p:cNvSpPr/>
          <p:nvPr/>
        </p:nvSpPr>
        <p:spPr>
          <a:xfrm>
            <a:off x="5051105" y="4665783"/>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22" name="Title 1">
            <a:extLst>
              <a:ext uri="{FF2B5EF4-FFF2-40B4-BE49-F238E27FC236}">
                <a16:creationId xmlns:a16="http://schemas.microsoft.com/office/drawing/2014/main" id="{7C5C7E9F-51B9-4541-A931-8FC849CA79FC}"/>
              </a:ext>
            </a:extLst>
          </p:cNvPr>
          <p:cNvSpPr txBox="1">
            <a:spLocks/>
          </p:cNvSpPr>
          <p:nvPr/>
        </p:nvSpPr>
        <p:spPr bwMode="auto">
          <a:xfrm>
            <a:off x="172381" y="4679055"/>
            <a:ext cx="4687651" cy="4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fontAlgn="auto">
              <a:spcBef>
                <a:spcPts val="0"/>
              </a:spcBef>
              <a:spcAft>
                <a:spcPts val="0"/>
              </a:spcAft>
            </a:pPr>
            <a:r>
              <a:rPr lang="fr-FR" sz="1800" b="1" kern="0">
                <a:solidFill>
                  <a:srgbClr val="FFFFFF"/>
                </a:solidFill>
                <a:latin typeface="Century Gothic" panose="020B0502020202020204" pitchFamily="34" charset="0"/>
              </a:rPr>
              <a:t>Saying what people do</a:t>
            </a:r>
            <a:endParaRPr lang="fr-FR" sz="1800" b="1" kern="0" dirty="0">
              <a:solidFill>
                <a:srgbClr val="FFFFFF"/>
              </a:solidFill>
              <a:latin typeface="Century Gothic" panose="020B0502020202020204" pitchFamily="34"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2754609918"/>
              </p:ext>
            </p:extLst>
          </p:nvPr>
        </p:nvGraphicFramePr>
        <p:xfrm>
          <a:off x="723356" y="5317885"/>
          <a:ext cx="4478077" cy="3474480"/>
        </p:xfrm>
        <a:graphic>
          <a:graphicData uri="http://schemas.openxmlformats.org/drawingml/2006/table">
            <a:tbl>
              <a:tblPr>
                <a:tableStyleId>{5940675A-B579-460E-94D1-54222C63F5DA}</a:tableStyleId>
              </a:tblPr>
              <a:tblGrid>
                <a:gridCol w="1591631">
                  <a:extLst>
                    <a:ext uri="{9D8B030D-6E8A-4147-A177-3AD203B41FA5}">
                      <a16:colId xmlns:a16="http://schemas.microsoft.com/office/drawing/2014/main" val="970210917"/>
                    </a:ext>
                  </a:extLst>
                </a:gridCol>
                <a:gridCol w="2886446">
                  <a:extLst>
                    <a:ext uri="{9D8B030D-6E8A-4147-A177-3AD203B41FA5}">
                      <a16:colId xmlns:a16="http://schemas.microsoft.com/office/drawing/2014/main" val="3424493007"/>
                    </a:ext>
                  </a:extLst>
                </a:gridCol>
              </a:tblGrid>
              <a:tr h="347448">
                <a:tc>
                  <a:txBody>
                    <a:bodyPr/>
                    <a:lstStyle/>
                    <a:p>
                      <a:r>
                        <a:rPr lang="fr-FR" sz="1600" b="0" noProof="0" dirty="0">
                          <a:latin typeface="Century Gothic" panose="020B0502020202020204" pitchFamily="34" charset="0"/>
                        </a:rPr>
                        <a:t>nous faisons</a:t>
                      </a:r>
                    </a:p>
                  </a:txBody>
                  <a:tcPr/>
                </a:tc>
                <a:tc>
                  <a:txBody>
                    <a:bodyPr/>
                    <a:lstStyle/>
                    <a:p>
                      <a:r>
                        <a:rPr lang="en-GB" sz="1600" b="0" dirty="0">
                          <a:latin typeface="Century Gothic" panose="020B0502020202020204" pitchFamily="34" charset="0"/>
                        </a:rPr>
                        <a:t>we do, we make</a:t>
                      </a:r>
                    </a:p>
                  </a:txBody>
                  <a:tcPr/>
                </a:tc>
                <a:extLst>
                  <a:ext uri="{0D108BD9-81ED-4DB2-BD59-A6C34878D82A}">
                    <a16:rowId xmlns:a16="http://schemas.microsoft.com/office/drawing/2014/main" val="1892631504"/>
                  </a:ext>
                </a:extLst>
              </a:tr>
              <a:tr h="347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0" noProof="0" dirty="0">
                          <a:latin typeface="Century Gothic" panose="020B0502020202020204" pitchFamily="34" charset="0"/>
                        </a:rPr>
                        <a:t>vous faites</a:t>
                      </a:r>
                    </a:p>
                  </a:txBody>
                  <a:tcPr/>
                </a:tc>
                <a:tc>
                  <a:txBody>
                    <a:bodyPr/>
                    <a:lstStyle/>
                    <a:p>
                      <a:r>
                        <a:rPr lang="en-GB" sz="1600" b="0" dirty="0">
                          <a:latin typeface="Century Gothic" panose="020B0502020202020204" pitchFamily="34" charset="0"/>
                        </a:rPr>
                        <a:t>you do, you make (pl)</a:t>
                      </a:r>
                    </a:p>
                  </a:txBody>
                  <a:tcPr/>
                </a:tc>
                <a:extLst>
                  <a:ext uri="{0D108BD9-81ED-4DB2-BD59-A6C34878D82A}">
                    <a16:rowId xmlns:a16="http://schemas.microsoft.com/office/drawing/2014/main" val="2981179449"/>
                  </a:ext>
                </a:extLst>
              </a:tr>
              <a:tr h="347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0" noProof="0" dirty="0">
                          <a:latin typeface="Century Gothic" panose="020B0502020202020204" pitchFamily="34" charset="0"/>
                        </a:rPr>
                        <a:t>ils font</a:t>
                      </a:r>
                    </a:p>
                  </a:txBody>
                  <a:tcPr/>
                </a:tc>
                <a:tc>
                  <a:txBody>
                    <a:bodyPr/>
                    <a:lstStyle/>
                    <a:p>
                      <a:r>
                        <a:rPr lang="en-GB" sz="1600" b="0" dirty="0">
                          <a:latin typeface="Century Gothic" panose="020B0502020202020204" pitchFamily="34" charset="0"/>
                        </a:rPr>
                        <a:t>they do, they make</a:t>
                      </a:r>
                      <a:r>
                        <a:rPr lang="en-GB" sz="1600" b="0" baseline="0" dirty="0">
                          <a:latin typeface="Century Gothic" panose="020B0502020202020204" pitchFamily="34" charset="0"/>
                        </a:rPr>
                        <a:t> </a:t>
                      </a:r>
                      <a:r>
                        <a:rPr lang="en-GB" sz="1600" b="0" dirty="0">
                          <a:latin typeface="Century Gothic" panose="020B0502020202020204" pitchFamily="34" charset="0"/>
                        </a:rPr>
                        <a:t>(m/mf)</a:t>
                      </a:r>
                    </a:p>
                  </a:txBody>
                  <a:tcPr/>
                </a:tc>
                <a:extLst>
                  <a:ext uri="{0D108BD9-81ED-4DB2-BD59-A6C34878D82A}">
                    <a16:rowId xmlns:a16="http://schemas.microsoft.com/office/drawing/2014/main" val="2577070439"/>
                  </a:ext>
                </a:extLst>
              </a:tr>
              <a:tr h="347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0" noProof="0" dirty="0">
                          <a:latin typeface="Century Gothic" panose="020B0502020202020204" pitchFamily="34" charset="0"/>
                        </a:rPr>
                        <a:t>elles font</a:t>
                      </a:r>
                    </a:p>
                  </a:txBody>
                  <a:tcPr/>
                </a:tc>
                <a:tc>
                  <a:txBody>
                    <a:bodyPr/>
                    <a:lstStyle/>
                    <a:p>
                      <a:r>
                        <a:rPr lang="en-GB" sz="1600" b="0" dirty="0">
                          <a:latin typeface="Century Gothic" panose="020B0502020202020204" pitchFamily="34" charset="0"/>
                        </a:rPr>
                        <a:t>they do, they make</a:t>
                      </a:r>
                      <a:r>
                        <a:rPr lang="en-GB" sz="1600" b="0" baseline="0" dirty="0">
                          <a:latin typeface="Century Gothic" panose="020B0502020202020204" pitchFamily="34" charset="0"/>
                        </a:rPr>
                        <a:t> </a:t>
                      </a:r>
                      <a:r>
                        <a:rPr lang="en-GB" sz="1600" b="0" dirty="0">
                          <a:latin typeface="Century Gothic" panose="020B0502020202020204" pitchFamily="34" charset="0"/>
                        </a:rPr>
                        <a:t>(f)</a:t>
                      </a:r>
                    </a:p>
                  </a:txBody>
                  <a:tcPr/>
                </a:tc>
                <a:extLst>
                  <a:ext uri="{0D108BD9-81ED-4DB2-BD59-A6C34878D82A}">
                    <a16:rowId xmlns:a16="http://schemas.microsoft.com/office/drawing/2014/main" val="3605356300"/>
                  </a:ext>
                </a:extLst>
              </a:tr>
              <a:tr h="347448">
                <a:tc>
                  <a:txBody>
                    <a:bodyPr/>
                    <a:lstStyle/>
                    <a:p>
                      <a:pPr algn="l" fontAlgn="b"/>
                      <a:r>
                        <a:rPr lang="en-GB" sz="1600" b="0" i="0" u="none" strike="noStrike" dirty="0" err="1">
                          <a:solidFill>
                            <a:srgbClr val="000000"/>
                          </a:solidFill>
                          <a:effectLst/>
                          <a:latin typeface="Century Gothic" panose="020B0502020202020204" pitchFamily="34" charset="0"/>
                        </a:rPr>
                        <a:t>l’attention</a:t>
                      </a:r>
                      <a:r>
                        <a:rPr lang="en-GB" sz="1600" b="0" i="0" u="none" strike="noStrike" dirty="0">
                          <a:solidFill>
                            <a:srgbClr val="000000"/>
                          </a:solidFill>
                          <a:effectLst/>
                          <a:latin typeface="Century Gothic" panose="020B0502020202020204" pitchFamily="34" charset="0"/>
                        </a:rPr>
                        <a:t> (f)</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attention</a:t>
                      </a:r>
                    </a:p>
                  </a:txBody>
                  <a:tcPr marL="90000" marR="90000" marT="46800" marB="46800" anchor="ctr"/>
                </a:tc>
                <a:extLst>
                  <a:ext uri="{0D108BD9-81ED-4DB2-BD59-A6C34878D82A}">
                    <a16:rowId xmlns:a16="http://schemas.microsoft.com/office/drawing/2014/main" val="1389949890"/>
                  </a:ext>
                </a:extLst>
              </a:tr>
              <a:tr h="347448">
                <a:tc>
                  <a:txBody>
                    <a:bodyPr/>
                    <a:lstStyle/>
                    <a:p>
                      <a:pPr algn="l" fontAlgn="b"/>
                      <a:r>
                        <a:rPr lang="en-GB" sz="1600" b="0" i="0" u="none" strike="noStrike" dirty="0" err="1">
                          <a:solidFill>
                            <a:srgbClr val="000000"/>
                          </a:solidFill>
                          <a:effectLst/>
                          <a:latin typeface="Century Gothic" panose="020B0502020202020204" pitchFamily="34" charset="0"/>
                        </a:rPr>
                        <a:t>l'effort</a:t>
                      </a:r>
                      <a:r>
                        <a:rPr lang="en-GB" sz="1600" b="0" i="0" u="none" strike="noStrike" dirty="0">
                          <a:solidFill>
                            <a:srgbClr val="000000"/>
                          </a:solidFill>
                          <a:effectLst/>
                          <a:latin typeface="Century Gothic" panose="020B0502020202020204" pitchFamily="34" charset="0"/>
                        </a:rPr>
                        <a:t> (m)</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effort</a:t>
                      </a:r>
                    </a:p>
                  </a:txBody>
                  <a:tcPr marL="90000" marR="90000" marT="46800" marB="46800" anchor="ctr"/>
                </a:tc>
                <a:extLst>
                  <a:ext uri="{0D108BD9-81ED-4DB2-BD59-A6C34878D82A}">
                    <a16:rowId xmlns:a16="http://schemas.microsoft.com/office/drawing/2014/main" val="217661270"/>
                  </a:ext>
                </a:extLst>
              </a:tr>
              <a:tr h="347448">
                <a:tc>
                  <a:txBody>
                    <a:bodyPr/>
                    <a:lstStyle/>
                    <a:p>
                      <a:pPr algn="l" fontAlgn="b"/>
                      <a:r>
                        <a:rPr lang="en-GB" sz="1600" b="0" i="0" u="none" strike="noStrike" dirty="0" err="1">
                          <a:solidFill>
                            <a:srgbClr val="000000"/>
                          </a:solidFill>
                          <a:effectLst/>
                          <a:latin typeface="Century Gothic" panose="020B0502020202020204" pitchFamily="34" charset="0"/>
                        </a:rPr>
                        <a:t>l'exercice</a:t>
                      </a:r>
                      <a:r>
                        <a:rPr lang="en-GB" sz="1600" b="0" i="0" u="none" strike="noStrike" dirty="0">
                          <a:solidFill>
                            <a:srgbClr val="000000"/>
                          </a:solidFill>
                          <a:effectLst/>
                          <a:latin typeface="Century Gothic" panose="020B0502020202020204" pitchFamily="34" charset="0"/>
                        </a:rPr>
                        <a:t> (m)</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written exercise</a:t>
                      </a:r>
                    </a:p>
                  </a:txBody>
                  <a:tcPr marL="90000" marR="90000" marT="46800" marB="46800" anchor="ctr"/>
                </a:tc>
                <a:extLst>
                  <a:ext uri="{0D108BD9-81ED-4DB2-BD59-A6C34878D82A}">
                    <a16:rowId xmlns:a16="http://schemas.microsoft.com/office/drawing/2014/main" val="184796697"/>
                  </a:ext>
                </a:extLst>
              </a:tr>
              <a:tr h="347448">
                <a:tc>
                  <a:txBody>
                    <a:bodyPr/>
                    <a:lstStyle/>
                    <a:p>
                      <a:pPr algn="l" fontAlgn="b"/>
                      <a:r>
                        <a:rPr lang="en-GB" sz="1600" b="0" i="0" u="none" strike="noStrike" dirty="0">
                          <a:solidFill>
                            <a:srgbClr val="000000"/>
                          </a:solidFill>
                          <a:effectLst/>
                          <a:latin typeface="Century Gothic" panose="020B0502020202020204" pitchFamily="34" charset="0"/>
                        </a:rPr>
                        <a:t>la fête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party</a:t>
                      </a:r>
                    </a:p>
                  </a:txBody>
                  <a:tcPr marL="90000" marR="90000" marT="46800" marB="46800" anchor="ctr"/>
                </a:tc>
                <a:extLst>
                  <a:ext uri="{0D108BD9-81ED-4DB2-BD59-A6C34878D82A}">
                    <a16:rowId xmlns:a16="http://schemas.microsoft.com/office/drawing/2014/main" val="131936190"/>
                  </a:ext>
                </a:extLst>
              </a:tr>
              <a:tr h="347448">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liste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list</a:t>
                      </a:r>
                    </a:p>
                  </a:txBody>
                  <a:tcPr marL="90000" marR="90000" marT="46800" marB="46800" anchor="ctr"/>
                </a:tc>
                <a:extLst>
                  <a:ext uri="{0D108BD9-81ED-4DB2-BD59-A6C34878D82A}">
                    <a16:rowId xmlns:a16="http://schemas.microsoft.com/office/drawing/2014/main" val="3467059408"/>
                  </a:ext>
                </a:extLst>
              </a:tr>
              <a:tr h="347448">
                <a:tc>
                  <a:txBody>
                    <a:bodyPr/>
                    <a:lstStyle/>
                    <a:p>
                      <a:pPr algn="l" fontAlgn="b"/>
                      <a:r>
                        <a:rPr lang="en-GB" sz="1600" b="0" i="0" u="none" strike="noStrike" dirty="0" err="1">
                          <a:solidFill>
                            <a:srgbClr val="000000"/>
                          </a:solidFill>
                          <a:effectLst/>
                          <a:latin typeface="Century Gothic" panose="020B0502020202020204" pitchFamily="34" charset="0"/>
                        </a:rPr>
                        <a:t>d’accord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okay, alright</a:t>
                      </a:r>
                    </a:p>
                  </a:txBody>
                  <a:tcPr marL="90000" marR="90000" marT="46800" marB="46800" anchor="ctr"/>
                </a:tc>
                <a:extLst>
                  <a:ext uri="{0D108BD9-81ED-4DB2-BD59-A6C34878D82A}">
                    <a16:rowId xmlns:a16="http://schemas.microsoft.com/office/drawing/2014/main" val="2110198652"/>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3090970658"/>
              </p:ext>
            </p:extLst>
          </p:nvPr>
        </p:nvGraphicFramePr>
        <p:xfrm>
          <a:off x="-36290" y="5311715"/>
          <a:ext cx="823020" cy="3474330"/>
        </p:xfrm>
        <a:graphic>
          <a:graphicData uri="http://schemas.openxmlformats.org/drawingml/2006/table">
            <a:tbl>
              <a:tblPr firstRow="1" bandRow="1">
                <a:tableStyleId>{5940675A-B579-460E-94D1-54222C63F5DA}</a:tableStyleId>
              </a:tblPr>
              <a:tblGrid>
                <a:gridCol w="823020">
                  <a:extLst>
                    <a:ext uri="{9D8B030D-6E8A-4147-A177-3AD203B41FA5}">
                      <a16:colId xmlns:a16="http://schemas.microsoft.com/office/drawing/2014/main" val="20000"/>
                    </a:ext>
                  </a:extLst>
                </a:gridCol>
              </a:tblGrid>
              <a:tr h="347433">
                <a:tc>
                  <a:txBody>
                    <a:bodyPr/>
                    <a:lstStyle/>
                    <a:p>
                      <a:pPr algn="ct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474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74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74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74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474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474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474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474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 </a:t>
                      </a: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474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8525922"/>
                  </a:ext>
                </a:extLst>
              </a:tr>
            </a:tbl>
          </a:graphicData>
        </a:graphic>
      </p:graphicFrame>
      <p:sp>
        <p:nvSpPr>
          <p:cNvPr id="25" name="Rounded Rectangle 5">
            <a:extLst>
              <a:ext uri="{FF2B5EF4-FFF2-40B4-BE49-F238E27FC236}">
                <a16:creationId xmlns:a16="http://schemas.microsoft.com/office/drawing/2014/main" id="{7D9BEA76-B67A-4060-BD07-B1F72242C6A0}"/>
              </a:ext>
            </a:extLst>
          </p:cNvPr>
          <p:cNvSpPr/>
          <p:nvPr/>
        </p:nvSpPr>
        <p:spPr>
          <a:xfrm>
            <a:off x="5497073" y="7903537"/>
            <a:ext cx="858315" cy="932168"/>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1400" b="1" dirty="0" err="1">
                <a:solidFill>
                  <a:srgbClr val="000000"/>
                </a:solidFill>
                <a:latin typeface="Century Gothic" panose="020B0502020202020204" pitchFamily="34" charset="0"/>
              </a:rPr>
              <a:t>Revisit</a:t>
            </a:r>
            <a:r>
              <a:rPr lang="fr-FR" sz="1400" b="1" dirty="0">
                <a:solidFill>
                  <a:srgbClr val="000000"/>
                </a:solidFill>
                <a:latin typeface="Century Gothic" panose="020B0502020202020204" pitchFamily="34" charset="0"/>
              </a:rPr>
              <a:t> </a:t>
            </a:r>
            <a:r>
              <a:rPr lang="fr-FR" sz="1400" b="1" dirty="0" err="1">
                <a:solidFill>
                  <a:srgbClr val="000000"/>
                </a:solidFill>
                <a:latin typeface="Century Gothic" panose="020B0502020202020204" pitchFamily="34" charset="0"/>
              </a:rPr>
              <a:t>vocab</a:t>
            </a:r>
            <a:r>
              <a:rPr lang="fr-FR" sz="1400" b="1" dirty="0">
                <a:solidFill>
                  <a:srgbClr val="000000"/>
                </a:solidFill>
                <a:latin typeface="Century Gothic" panose="020B0502020202020204" pitchFamily="34" charset="0"/>
              </a:rPr>
              <a:t> 2.1.1 &amp; 1.2.3</a:t>
            </a:r>
          </a:p>
        </p:txBody>
      </p:sp>
      <p:pic>
        <p:nvPicPr>
          <p:cNvPr id="26" name="Picture 2">
            <a:extLst>
              <a:ext uri="{FF2B5EF4-FFF2-40B4-BE49-F238E27FC236}">
                <a16:creationId xmlns:a16="http://schemas.microsoft.com/office/drawing/2014/main" id="{4EE6C455-C4EE-4009-8E82-C8086FC09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3257" y="5652120"/>
            <a:ext cx="1341283" cy="13412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043" y="3639242"/>
            <a:ext cx="858315" cy="766762"/>
          </a:xfrm>
          <a:prstGeom prst="rect">
            <a:avLst/>
          </a:prstGeom>
        </p:spPr>
      </p:pic>
      <p:sp>
        <p:nvSpPr>
          <p:cNvPr id="19"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32</a:t>
            </a:r>
          </a:p>
        </p:txBody>
      </p:sp>
    </p:spTree>
    <p:extLst>
      <p:ext uri="{BB962C8B-B14F-4D97-AF65-F5344CB8AC3E}">
        <p14:creationId xmlns:p14="http://schemas.microsoft.com/office/powerpoint/2010/main" val="1191278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T2.1 </a:t>
            </a:r>
            <a:r>
              <a:rPr lang="en-GB" sz="2000" b="1" kern="1200" dirty="0" err="1">
                <a:solidFill>
                  <a:srgbClr val="FFFFFF"/>
                </a:solidFill>
                <a:latin typeface="Century Gothic" panose="020B0502020202020204" pitchFamily="34" charset="0"/>
                <a:ea typeface="+mn-ea"/>
                <a:cs typeface="+mn-cs"/>
              </a:rPr>
              <a:t>Semaine</a:t>
            </a:r>
            <a:r>
              <a:rPr lang="en-GB" sz="2000" b="1" kern="1200" dirty="0">
                <a:solidFill>
                  <a:srgbClr val="FFFFFF"/>
                </a:solidFill>
                <a:latin typeface="Century Gothic" panose="020B0502020202020204" pitchFamily="34" charset="0"/>
                <a:ea typeface="+mn-ea"/>
                <a:cs typeface="+mn-cs"/>
              </a:rPr>
              <a:t> 5</a:t>
            </a:r>
            <a:endParaRPr lang="en-US" dirty="0"/>
          </a:p>
        </p:txBody>
      </p:sp>
      <p:sp>
        <p:nvSpPr>
          <p:cNvPr id="58" name="Rectangle 57">
            <a:extLst>
              <a:ext uri="{FF2B5EF4-FFF2-40B4-BE49-F238E27FC236}">
                <a16:creationId xmlns:a16="http://schemas.microsoft.com/office/drawing/2014/main" id="{AC5ED25F-DE20-4FCC-A123-269CD3DDC7E4}"/>
              </a:ext>
            </a:extLst>
          </p:cNvPr>
          <p:cNvSpPr/>
          <p:nvPr/>
        </p:nvSpPr>
        <p:spPr>
          <a:xfrm>
            <a:off x="5013176" y="14516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Grammaire</a:t>
            </a:r>
          </a:p>
        </p:txBody>
      </p:sp>
      <p:sp>
        <p:nvSpPr>
          <p:cNvPr id="59" name="Rectangle 58">
            <a:extLst>
              <a:ext uri="{FF2B5EF4-FFF2-40B4-BE49-F238E27FC236}">
                <a16:creationId xmlns:a16="http://schemas.microsoft.com/office/drawing/2014/main" id="{CD1C3112-0515-44A5-92E0-A7D8F509B8EE}"/>
              </a:ext>
            </a:extLst>
          </p:cNvPr>
          <p:cNvSpPr/>
          <p:nvPr/>
        </p:nvSpPr>
        <p:spPr>
          <a:xfrm>
            <a:off x="116632" y="1368470"/>
            <a:ext cx="685341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Possessive adjectives (mon, ma, mes, ton, ta, tes)</a:t>
            </a:r>
          </a:p>
        </p:txBody>
      </p:sp>
      <p:sp>
        <p:nvSpPr>
          <p:cNvPr id="19"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33</a:t>
            </a:r>
          </a:p>
        </p:txBody>
      </p:sp>
      <p:sp>
        <p:nvSpPr>
          <p:cNvPr id="3" name="TextBox 2">
            <a:extLst>
              <a:ext uri="{FF2B5EF4-FFF2-40B4-BE49-F238E27FC236}">
                <a16:creationId xmlns:a16="http://schemas.microsoft.com/office/drawing/2014/main" id="{50B936CB-7933-43FE-ADED-F0FA5257823E}"/>
              </a:ext>
            </a:extLst>
          </p:cNvPr>
          <p:cNvSpPr txBox="1"/>
          <p:nvPr/>
        </p:nvSpPr>
        <p:spPr>
          <a:xfrm>
            <a:off x="119447" y="1737802"/>
            <a:ext cx="6660668" cy="553998"/>
          </a:xfrm>
          <a:prstGeom prst="rect">
            <a:avLst/>
          </a:prstGeom>
          <a:noFill/>
        </p:spPr>
        <p:txBody>
          <a:bodyPr wrap="square" rtlCol="0">
            <a:spAutoFit/>
          </a:bodyPr>
          <a:lstStyle/>
          <a:p>
            <a:r>
              <a:rPr lang="en-GB" sz="1500" dirty="0">
                <a:latin typeface="Century Gothic" panose="020B0502020202020204" pitchFamily="34" charset="0"/>
              </a:rPr>
              <a:t>All nouns in French are either </a:t>
            </a:r>
            <a:r>
              <a:rPr lang="en-GB" sz="1500" b="1" dirty="0">
                <a:latin typeface="Century Gothic" panose="020B0502020202020204" pitchFamily="34" charset="0"/>
              </a:rPr>
              <a:t>masculine</a:t>
            </a:r>
            <a:r>
              <a:rPr lang="en-GB" sz="1500" dirty="0">
                <a:latin typeface="Century Gothic" panose="020B0502020202020204" pitchFamily="34" charset="0"/>
              </a:rPr>
              <a:t> or </a:t>
            </a:r>
            <a:r>
              <a:rPr lang="en-GB" sz="1500" b="1" dirty="0">
                <a:latin typeface="Century Gothic" panose="020B0502020202020204" pitchFamily="34" charset="0"/>
              </a:rPr>
              <a:t>feminine</a:t>
            </a:r>
            <a:r>
              <a:rPr lang="en-GB" sz="1500" dirty="0">
                <a:latin typeface="Century Gothic" panose="020B0502020202020204" pitchFamily="34" charset="0"/>
              </a:rPr>
              <a:t>, and there are different words for ‘the’ because of this:</a:t>
            </a:r>
          </a:p>
        </p:txBody>
      </p:sp>
      <p:sp>
        <p:nvSpPr>
          <p:cNvPr id="48" name="TextBox 47">
            <a:extLst>
              <a:ext uri="{FF2B5EF4-FFF2-40B4-BE49-F238E27FC236}">
                <a16:creationId xmlns:a16="http://schemas.microsoft.com/office/drawing/2014/main" id="{CDE6DAAC-B6CF-4B74-A960-9438D1358D26}"/>
              </a:ext>
            </a:extLst>
          </p:cNvPr>
          <p:cNvSpPr txBox="1"/>
          <p:nvPr/>
        </p:nvSpPr>
        <p:spPr>
          <a:xfrm>
            <a:off x="119447" y="2263478"/>
            <a:ext cx="6045595" cy="323165"/>
          </a:xfrm>
          <a:prstGeom prst="rect">
            <a:avLst/>
          </a:prstGeom>
          <a:noFill/>
        </p:spPr>
        <p:txBody>
          <a:bodyPr wrap="square" rtlCol="0">
            <a:spAutoFit/>
          </a:bodyPr>
          <a:lstStyle/>
          <a:p>
            <a:r>
              <a:rPr lang="en-GB" sz="1500" b="1" dirty="0">
                <a:latin typeface="Century Gothic" panose="020B0502020202020204" pitchFamily="34" charset="0"/>
              </a:rPr>
              <a:t>le</a:t>
            </a:r>
            <a:r>
              <a:rPr lang="en-GB" sz="1500" dirty="0">
                <a:latin typeface="Century Gothic" panose="020B0502020202020204" pitchFamily="34" charset="0"/>
              </a:rPr>
              <a:t> frère (m) </a:t>
            </a:r>
            <a:r>
              <a:rPr lang="en-GB" sz="1500" dirty="0">
                <a:latin typeface="Century Gothic" panose="020B0502020202020204" pitchFamily="34" charset="0"/>
                <a:sym typeface="Wingdings" panose="05000000000000000000" pitchFamily="2" charset="2"/>
              </a:rPr>
              <a:t> </a:t>
            </a:r>
            <a:r>
              <a:rPr lang="en-GB" sz="1500" b="1" dirty="0">
                <a:latin typeface="Century Gothic" panose="020B0502020202020204" pitchFamily="34" charset="0"/>
                <a:sym typeface="Wingdings" panose="05000000000000000000" pitchFamily="2" charset="2"/>
              </a:rPr>
              <a:t>the</a:t>
            </a:r>
            <a:r>
              <a:rPr lang="en-GB" sz="1500" dirty="0">
                <a:latin typeface="Century Gothic" panose="020B0502020202020204" pitchFamily="34" charset="0"/>
                <a:sym typeface="Wingdings" panose="05000000000000000000" pitchFamily="2" charset="2"/>
              </a:rPr>
              <a:t> brother	  	</a:t>
            </a:r>
            <a:r>
              <a:rPr lang="en-GB" sz="1500" b="1" dirty="0">
                <a:latin typeface="Century Gothic" panose="020B0502020202020204" pitchFamily="34" charset="0"/>
                <a:sym typeface="Wingdings" panose="05000000000000000000" pitchFamily="2" charset="2"/>
              </a:rPr>
              <a:t>la </a:t>
            </a:r>
            <a:r>
              <a:rPr lang="en-GB" sz="1500" dirty="0" err="1">
                <a:latin typeface="Century Gothic" panose="020B0502020202020204" pitchFamily="34" charset="0"/>
                <a:sym typeface="Wingdings" panose="05000000000000000000" pitchFamily="2" charset="2"/>
              </a:rPr>
              <a:t>sœur</a:t>
            </a:r>
            <a:r>
              <a:rPr lang="en-GB" sz="1500" dirty="0">
                <a:latin typeface="Century Gothic" panose="020B0502020202020204" pitchFamily="34" charset="0"/>
                <a:sym typeface="Wingdings" panose="05000000000000000000" pitchFamily="2" charset="2"/>
              </a:rPr>
              <a:t> (f)  </a:t>
            </a:r>
            <a:r>
              <a:rPr lang="en-GB" sz="1500" b="1" dirty="0">
                <a:latin typeface="Century Gothic" panose="020B0502020202020204" pitchFamily="34" charset="0"/>
                <a:sym typeface="Wingdings" panose="05000000000000000000" pitchFamily="2" charset="2"/>
              </a:rPr>
              <a:t>the </a:t>
            </a:r>
            <a:r>
              <a:rPr lang="en-GB" sz="1500" dirty="0">
                <a:latin typeface="Century Gothic" panose="020B0502020202020204" pitchFamily="34" charset="0"/>
                <a:sym typeface="Wingdings" panose="05000000000000000000" pitchFamily="2" charset="2"/>
              </a:rPr>
              <a:t>sister</a:t>
            </a:r>
            <a:endParaRPr lang="en-GB" sz="1500" dirty="0">
              <a:latin typeface="Century Gothic" panose="020B0502020202020204" pitchFamily="34" charset="0"/>
            </a:endParaRPr>
          </a:p>
        </p:txBody>
      </p:sp>
      <p:sp>
        <p:nvSpPr>
          <p:cNvPr id="4" name="TextBox 3">
            <a:extLst>
              <a:ext uri="{FF2B5EF4-FFF2-40B4-BE49-F238E27FC236}">
                <a16:creationId xmlns:a16="http://schemas.microsoft.com/office/drawing/2014/main" id="{CA57D02A-B94E-42D5-B98F-734750519F75}"/>
              </a:ext>
            </a:extLst>
          </p:cNvPr>
          <p:cNvSpPr txBox="1"/>
          <p:nvPr/>
        </p:nvSpPr>
        <p:spPr>
          <a:xfrm>
            <a:off x="109240" y="2661132"/>
            <a:ext cx="6660668" cy="323165"/>
          </a:xfrm>
          <a:prstGeom prst="rect">
            <a:avLst/>
          </a:prstGeom>
          <a:noFill/>
        </p:spPr>
        <p:txBody>
          <a:bodyPr wrap="square" rtlCol="0">
            <a:spAutoFit/>
          </a:bodyPr>
          <a:lstStyle/>
          <a:p>
            <a:r>
              <a:rPr lang="en-GB" sz="1500" dirty="0">
                <a:latin typeface="Century Gothic" panose="020B0502020202020204" pitchFamily="34" charset="0"/>
              </a:rPr>
              <a:t>For the same reason, there are also different words for </a:t>
            </a:r>
            <a:r>
              <a:rPr lang="en-GB" sz="1500" b="1" dirty="0">
                <a:latin typeface="Century Gothic" panose="020B0502020202020204" pitchFamily="34" charset="0"/>
              </a:rPr>
              <a:t>my </a:t>
            </a:r>
            <a:r>
              <a:rPr lang="en-GB" sz="1500" dirty="0">
                <a:latin typeface="Century Gothic" panose="020B0502020202020204" pitchFamily="34" charset="0"/>
              </a:rPr>
              <a:t>and </a:t>
            </a:r>
            <a:r>
              <a:rPr lang="en-GB" sz="1500" b="1" dirty="0">
                <a:latin typeface="Century Gothic" panose="020B0502020202020204" pitchFamily="34" charset="0"/>
              </a:rPr>
              <a:t>your</a:t>
            </a:r>
            <a:r>
              <a:rPr lang="en-GB" sz="1500" dirty="0">
                <a:latin typeface="Century Gothic" panose="020B0502020202020204" pitchFamily="34" charset="0"/>
              </a:rPr>
              <a:t>:</a:t>
            </a:r>
          </a:p>
        </p:txBody>
      </p:sp>
      <p:sp>
        <p:nvSpPr>
          <p:cNvPr id="57" name="TextBox 56">
            <a:extLst>
              <a:ext uri="{FF2B5EF4-FFF2-40B4-BE49-F238E27FC236}">
                <a16:creationId xmlns:a16="http://schemas.microsoft.com/office/drawing/2014/main" id="{20D1EF8B-2C3B-47D9-9E58-4207881A3329}"/>
              </a:ext>
            </a:extLst>
          </p:cNvPr>
          <p:cNvSpPr txBox="1"/>
          <p:nvPr/>
        </p:nvSpPr>
        <p:spPr>
          <a:xfrm>
            <a:off x="119447" y="3053547"/>
            <a:ext cx="6045595" cy="553998"/>
          </a:xfrm>
          <a:prstGeom prst="rect">
            <a:avLst/>
          </a:prstGeom>
          <a:noFill/>
        </p:spPr>
        <p:txBody>
          <a:bodyPr wrap="square" rtlCol="0">
            <a:spAutoFit/>
          </a:bodyPr>
          <a:lstStyle/>
          <a:p>
            <a:r>
              <a:rPr lang="en-GB" sz="1500" b="1" dirty="0">
                <a:latin typeface="Century Gothic" panose="020B0502020202020204" pitchFamily="34" charset="0"/>
              </a:rPr>
              <a:t>mon</a:t>
            </a:r>
            <a:r>
              <a:rPr lang="en-GB" sz="1500" dirty="0">
                <a:latin typeface="Century Gothic" panose="020B0502020202020204" pitchFamily="34" charset="0"/>
              </a:rPr>
              <a:t> frère (m) </a:t>
            </a:r>
            <a:r>
              <a:rPr lang="en-GB" sz="1500" dirty="0">
                <a:latin typeface="Century Gothic" panose="020B0502020202020204" pitchFamily="34" charset="0"/>
                <a:sym typeface="Wingdings" panose="05000000000000000000" pitchFamily="2" charset="2"/>
              </a:rPr>
              <a:t> </a:t>
            </a:r>
            <a:r>
              <a:rPr lang="en-GB" sz="1500" b="1" dirty="0">
                <a:latin typeface="Century Gothic" panose="020B0502020202020204" pitchFamily="34" charset="0"/>
                <a:sym typeface="Wingdings" panose="05000000000000000000" pitchFamily="2" charset="2"/>
              </a:rPr>
              <a:t>my</a:t>
            </a:r>
            <a:r>
              <a:rPr lang="en-GB" sz="1500" dirty="0">
                <a:latin typeface="Century Gothic" panose="020B0502020202020204" pitchFamily="34" charset="0"/>
                <a:sym typeface="Wingdings" panose="05000000000000000000" pitchFamily="2" charset="2"/>
              </a:rPr>
              <a:t> brother	  	</a:t>
            </a:r>
            <a:r>
              <a:rPr lang="en-GB" sz="1500" b="1" dirty="0">
                <a:latin typeface="Century Gothic" panose="020B0502020202020204" pitchFamily="34" charset="0"/>
                <a:sym typeface="Wingdings" panose="05000000000000000000" pitchFamily="2" charset="2"/>
              </a:rPr>
              <a:t>ma </a:t>
            </a:r>
            <a:r>
              <a:rPr lang="en-GB" sz="1500" dirty="0" err="1">
                <a:latin typeface="Century Gothic" panose="020B0502020202020204" pitchFamily="34" charset="0"/>
                <a:sym typeface="Wingdings" panose="05000000000000000000" pitchFamily="2" charset="2"/>
              </a:rPr>
              <a:t>sœur</a:t>
            </a:r>
            <a:r>
              <a:rPr lang="en-GB" sz="1500" dirty="0">
                <a:latin typeface="Century Gothic" panose="020B0502020202020204" pitchFamily="34" charset="0"/>
                <a:sym typeface="Wingdings" panose="05000000000000000000" pitchFamily="2" charset="2"/>
              </a:rPr>
              <a:t> (f)  </a:t>
            </a:r>
            <a:r>
              <a:rPr lang="en-GB" sz="1500" b="1" dirty="0">
                <a:latin typeface="Century Gothic" panose="020B0502020202020204" pitchFamily="34" charset="0"/>
                <a:sym typeface="Wingdings" panose="05000000000000000000" pitchFamily="2" charset="2"/>
              </a:rPr>
              <a:t>my </a:t>
            </a:r>
            <a:r>
              <a:rPr lang="en-GB" sz="1500" dirty="0">
                <a:latin typeface="Century Gothic" panose="020B0502020202020204" pitchFamily="34" charset="0"/>
                <a:sym typeface="Wingdings" panose="05000000000000000000" pitchFamily="2" charset="2"/>
              </a:rPr>
              <a:t>sister</a:t>
            </a:r>
          </a:p>
          <a:p>
            <a:r>
              <a:rPr lang="en-GB" sz="1500" b="1" dirty="0">
                <a:latin typeface="Century Gothic" panose="020B0502020202020204" pitchFamily="34" charset="0"/>
              </a:rPr>
              <a:t>ton</a:t>
            </a:r>
            <a:r>
              <a:rPr lang="en-GB" sz="1500" dirty="0">
                <a:latin typeface="Century Gothic" panose="020B0502020202020204" pitchFamily="34" charset="0"/>
              </a:rPr>
              <a:t> frère (m) </a:t>
            </a:r>
            <a:r>
              <a:rPr lang="en-GB" sz="1500" dirty="0">
                <a:latin typeface="Century Gothic" panose="020B0502020202020204" pitchFamily="34" charset="0"/>
                <a:sym typeface="Wingdings" panose="05000000000000000000" pitchFamily="2" charset="2"/>
              </a:rPr>
              <a:t> </a:t>
            </a:r>
            <a:r>
              <a:rPr lang="en-GB" sz="1500" b="1" dirty="0">
                <a:latin typeface="Century Gothic" panose="020B0502020202020204" pitchFamily="34" charset="0"/>
                <a:sym typeface="Wingdings" panose="05000000000000000000" pitchFamily="2" charset="2"/>
              </a:rPr>
              <a:t>your</a:t>
            </a:r>
            <a:r>
              <a:rPr lang="en-GB" sz="1500" dirty="0">
                <a:latin typeface="Century Gothic" panose="020B0502020202020204" pitchFamily="34" charset="0"/>
                <a:sym typeface="Wingdings" panose="05000000000000000000" pitchFamily="2" charset="2"/>
              </a:rPr>
              <a:t> brother		 </a:t>
            </a:r>
            <a:r>
              <a:rPr lang="en-GB" sz="1500" b="1" dirty="0">
                <a:latin typeface="Century Gothic" panose="020B0502020202020204" pitchFamily="34" charset="0"/>
                <a:sym typeface="Wingdings" panose="05000000000000000000" pitchFamily="2" charset="2"/>
              </a:rPr>
              <a:t>ta </a:t>
            </a:r>
            <a:r>
              <a:rPr lang="en-GB" sz="1500" dirty="0" err="1">
                <a:latin typeface="Century Gothic" panose="020B0502020202020204" pitchFamily="34" charset="0"/>
                <a:sym typeface="Wingdings" panose="05000000000000000000" pitchFamily="2" charset="2"/>
              </a:rPr>
              <a:t>sœur</a:t>
            </a:r>
            <a:r>
              <a:rPr lang="en-GB" sz="1500" dirty="0">
                <a:latin typeface="Century Gothic" panose="020B0502020202020204" pitchFamily="34" charset="0"/>
                <a:sym typeface="Wingdings" panose="05000000000000000000" pitchFamily="2" charset="2"/>
              </a:rPr>
              <a:t> (f)  </a:t>
            </a:r>
            <a:r>
              <a:rPr lang="en-GB" sz="1500" b="1" dirty="0">
                <a:latin typeface="Century Gothic" panose="020B0502020202020204" pitchFamily="34" charset="0"/>
                <a:sym typeface="Wingdings" panose="05000000000000000000" pitchFamily="2" charset="2"/>
              </a:rPr>
              <a:t>your </a:t>
            </a:r>
            <a:r>
              <a:rPr lang="en-GB" sz="1500" dirty="0">
                <a:latin typeface="Century Gothic" panose="020B0502020202020204" pitchFamily="34" charset="0"/>
                <a:sym typeface="Wingdings" panose="05000000000000000000" pitchFamily="2" charset="2"/>
              </a:rPr>
              <a:t>sister</a:t>
            </a:r>
            <a:endParaRPr lang="en-GB" sz="1500" dirty="0">
              <a:latin typeface="Century Gothic" panose="020B0502020202020204" pitchFamily="34" charset="0"/>
            </a:endParaRPr>
          </a:p>
        </p:txBody>
      </p:sp>
      <p:sp>
        <p:nvSpPr>
          <p:cNvPr id="5" name="TextBox 4">
            <a:extLst>
              <a:ext uri="{FF2B5EF4-FFF2-40B4-BE49-F238E27FC236}">
                <a16:creationId xmlns:a16="http://schemas.microsoft.com/office/drawing/2014/main" id="{59CBED6B-938F-49A7-A599-D5AE9AADC435}"/>
              </a:ext>
            </a:extLst>
          </p:cNvPr>
          <p:cNvSpPr txBox="1"/>
          <p:nvPr/>
        </p:nvSpPr>
        <p:spPr>
          <a:xfrm>
            <a:off x="119447" y="4939455"/>
            <a:ext cx="6660668" cy="553998"/>
          </a:xfrm>
          <a:prstGeom prst="rect">
            <a:avLst/>
          </a:prstGeom>
          <a:noFill/>
        </p:spPr>
        <p:txBody>
          <a:bodyPr wrap="square" rtlCol="0">
            <a:spAutoFit/>
          </a:bodyPr>
          <a:lstStyle/>
          <a:p>
            <a:r>
              <a:rPr lang="en-GB" sz="1500" dirty="0">
                <a:latin typeface="Century Gothic" panose="020B0502020202020204" pitchFamily="34" charset="0"/>
              </a:rPr>
              <a:t>If a noun begins with a vowel or h-, we use </a:t>
            </a:r>
            <a:r>
              <a:rPr lang="en-GB" sz="1500" b="1" dirty="0">
                <a:latin typeface="Century Gothic" panose="020B0502020202020204" pitchFamily="34" charset="0"/>
              </a:rPr>
              <a:t>mon</a:t>
            </a:r>
            <a:r>
              <a:rPr lang="en-GB" sz="1500" dirty="0">
                <a:latin typeface="Century Gothic" panose="020B0502020202020204" pitchFamily="34" charset="0"/>
              </a:rPr>
              <a:t> or </a:t>
            </a:r>
            <a:r>
              <a:rPr lang="en-GB" sz="1500" b="1" dirty="0">
                <a:latin typeface="Century Gothic" panose="020B0502020202020204" pitchFamily="34" charset="0"/>
              </a:rPr>
              <a:t>ton</a:t>
            </a:r>
            <a:r>
              <a:rPr lang="en-GB" sz="1500" dirty="0">
                <a:latin typeface="Century Gothic" panose="020B0502020202020204" pitchFamily="34" charset="0"/>
              </a:rPr>
              <a:t> for </a:t>
            </a:r>
            <a:r>
              <a:rPr lang="en-GB" sz="1500" b="1" dirty="0">
                <a:latin typeface="Century Gothic" panose="020B0502020202020204" pitchFamily="34" charset="0"/>
              </a:rPr>
              <a:t>both masculine and feminine:</a:t>
            </a:r>
          </a:p>
        </p:txBody>
      </p:sp>
      <p:sp>
        <p:nvSpPr>
          <p:cNvPr id="61" name="TextBox 60">
            <a:extLst>
              <a:ext uri="{FF2B5EF4-FFF2-40B4-BE49-F238E27FC236}">
                <a16:creationId xmlns:a16="http://schemas.microsoft.com/office/drawing/2014/main" id="{A075FE08-1EB8-4654-83A5-FC60075B1EAC}"/>
              </a:ext>
            </a:extLst>
          </p:cNvPr>
          <p:cNvSpPr txBox="1"/>
          <p:nvPr/>
        </p:nvSpPr>
        <p:spPr>
          <a:xfrm>
            <a:off x="137579" y="5562703"/>
            <a:ext cx="6477808" cy="553998"/>
          </a:xfrm>
          <a:prstGeom prst="rect">
            <a:avLst/>
          </a:prstGeom>
          <a:noFill/>
        </p:spPr>
        <p:txBody>
          <a:bodyPr wrap="square" rtlCol="0">
            <a:spAutoFit/>
          </a:bodyPr>
          <a:lstStyle/>
          <a:p>
            <a:r>
              <a:rPr lang="en-GB" sz="1500" b="1" dirty="0">
                <a:latin typeface="Century Gothic" panose="020B0502020202020204" pitchFamily="34" charset="0"/>
              </a:rPr>
              <a:t>mon</a:t>
            </a:r>
            <a:r>
              <a:rPr lang="en-GB" sz="1500" dirty="0">
                <a:latin typeface="Century Gothic" panose="020B0502020202020204" pitchFamily="34" charset="0"/>
              </a:rPr>
              <a:t> </a:t>
            </a:r>
            <a:r>
              <a:rPr lang="en-GB" sz="1500" dirty="0" err="1">
                <a:latin typeface="Century Gothic" panose="020B0502020202020204" pitchFamily="34" charset="0"/>
              </a:rPr>
              <a:t>ami</a:t>
            </a:r>
            <a:r>
              <a:rPr lang="en-GB" sz="1500" dirty="0">
                <a:latin typeface="Century Gothic" panose="020B0502020202020204" pitchFamily="34" charset="0"/>
              </a:rPr>
              <a:t> </a:t>
            </a:r>
            <a:r>
              <a:rPr lang="en-GB" sz="1500" dirty="0">
                <a:latin typeface="Century Gothic" panose="020B0502020202020204" pitchFamily="34" charset="0"/>
                <a:sym typeface="Wingdings" panose="05000000000000000000" pitchFamily="2" charset="2"/>
              </a:rPr>
              <a:t> </a:t>
            </a:r>
            <a:r>
              <a:rPr lang="en-GB" sz="1500" b="1" dirty="0">
                <a:latin typeface="Century Gothic" panose="020B0502020202020204" pitchFamily="34" charset="0"/>
                <a:sym typeface="Wingdings" panose="05000000000000000000" pitchFamily="2" charset="2"/>
              </a:rPr>
              <a:t>my</a:t>
            </a:r>
            <a:r>
              <a:rPr lang="en-GB" sz="1500" dirty="0">
                <a:latin typeface="Century Gothic" panose="020B0502020202020204" pitchFamily="34" charset="0"/>
                <a:sym typeface="Wingdings" panose="05000000000000000000" pitchFamily="2" charset="2"/>
              </a:rPr>
              <a:t> friend (m)	  	</a:t>
            </a:r>
            <a:r>
              <a:rPr lang="en-GB" sz="1500" b="1" dirty="0">
                <a:latin typeface="Century Gothic" panose="020B0502020202020204" pitchFamily="34" charset="0"/>
                <a:sym typeface="Wingdings" panose="05000000000000000000" pitchFamily="2" charset="2"/>
              </a:rPr>
              <a:t>mon </a:t>
            </a:r>
            <a:r>
              <a:rPr lang="en-GB" sz="1500" dirty="0">
                <a:latin typeface="Century Gothic" panose="020B0502020202020204" pitchFamily="34" charset="0"/>
                <a:sym typeface="Wingdings" panose="05000000000000000000" pitchFamily="2" charset="2"/>
              </a:rPr>
              <a:t>amie  </a:t>
            </a:r>
            <a:r>
              <a:rPr lang="en-GB" sz="1500" b="1" dirty="0">
                <a:latin typeface="Century Gothic" panose="020B0502020202020204" pitchFamily="34" charset="0"/>
                <a:sym typeface="Wingdings" panose="05000000000000000000" pitchFamily="2" charset="2"/>
              </a:rPr>
              <a:t>my </a:t>
            </a:r>
            <a:r>
              <a:rPr lang="en-GB" sz="1500" dirty="0">
                <a:latin typeface="Century Gothic" panose="020B0502020202020204" pitchFamily="34" charset="0"/>
                <a:sym typeface="Wingdings" panose="05000000000000000000" pitchFamily="2" charset="2"/>
              </a:rPr>
              <a:t>friend (f)</a:t>
            </a:r>
          </a:p>
          <a:p>
            <a:r>
              <a:rPr lang="en-GB" sz="1500" b="1" dirty="0">
                <a:latin typeface="Century Gothic" panose="020B0502020202020204" pitchFamily="34" charset="0"/>
                <a:sym typeface="Wingdings" panose="05000000000000000000" pitchFamily="2" charset="2"/>
              </a:rPr>
              <a:t>ton</a:t>
            </a:r>
            <a:r>
              <a:rPr lang="en-GB" sz="1500" dirty="0">
                <a:latin typeface="Century Gothic" panose="020B0502020202020204" pitchFamily="34" charset="0"/>
                <a:sym typeface="Wingdings" panose="05000000000000000000" pitchFamily="2" charset="2"/>
              </a:rPr>
              <a:t> homme  </a:t>
            </a:r>
            <a:r>
              <a:rPr lang="en-GB" sz="1500" b="1" dirty="0">
                <a:latin typeface="Century Gothic" panose="020B0502020202020204" pitchFamily="34" charset="0"/>
                <a:sym typeface="Wingdings" panose="05000000000000000000" pitchFamily="2" charset="2"/>
              </a:rPr>
              <a:t>your</a:t>
            </a:r>
            <a:r>
              <a:rPr lang="en-GB" sz="1500" dirty="0">
                <a:latin typeface="Century Gothic" panose="020B0502020202020204" pitchFamily="34" charset="0"/>
                <a:sym typeface="Wingdings" panose="05000000000000000000" pitchFamily="2" charset="2"/>
              </a:rPr>
              <a:t> man	  	</a:t>
            </a:r>
            <a:r>
              <a:rPr lang="en-GB" sz="1500" b="1" dirty="0">
                <a:latin typeface="Century Gothic" panose="020B0502020202020204" pitchFamily="34" charset="0"/>
                <a:sym typeface="Wingdings" panose="05000000000000000000" pitchFamily="2" charset="2"/>
              </a:rPr>
              <a:t>ton</a:t>
            </a:r>
            <a:r>
              <a:rPr lang="en-GB" sz="1500" dirty="0">
                <a:latin typeface="Century Gothic" panose="020B0502020202020204" pitchFamily="34" charset="0"/>
                <a:sym typeface="Wingdings" panose="05000000000000000000" pitchFamily="2" charset="2"/>
              </a:rPr>
              <a:t> idée  </a:t>
            </a:r>
            <a:r>
              <a:rPr lang="en-GB" sz="1500" b="1" dirty="0">
                <a:latin typeface="Century Gothic" panose="020B0502020202020204" pitchFamily="34" charset="0"/>
                <a:sym typeface="Wingdings" panose="05000000000000000000" pitchFamily="2" charset="2"/>
              </a:rPr>
              <a:t>your </a:t>
            </a:r>
            <a:r>
              <a:rPr lang="en-GB" sz="1500" dirty="0">
                <a:latin typeface="Century Gothic" panose="020B0502020202020204" pitchFamily="34" charset="0"/>
                <a:sym typeface="Wingdings" panose="05000000000000000000" pitchFamily="2" charset="2"/>
              </a:rPr>
              <a:t>idea</a:t>
            </a:r>
            <a:endParaRPr lang="en-GB" sz="1500" b="1" dirty="0">
              <a:latin typeface="Century Gothic" panose="020B0502020202020204" pitchFamily="34" charset="0"/>
            </a:endParaRPr>
          </a:p>
        </p:txBody>
      </p:sp>
      <p:sp>
        <p:nvSpPr>
          <p:cNvPr id="6" name="TextBox 5">
            <a:extLst>
              <a:ext uri="{FF2B5EF4-FFF2-40B4-BE49-F238E27FC236}">
                <a16:creationId xmlns:a16="http://schemas.microsoft.com/office/drawing/2014/main" id="{0D0AFFFC-C787-4291-99E7-C5A7A18C9168}"/>
              </a:ext>
            </a:extLst>
          </p:cNvPr>
          <p:cNvSpPr txBox="1"/>
          <p:nvPr/>
        </p:nvSpPr>
        <p:spPr>
          <a:xfrm>
            <a:off x="119447" y="6185951"/>
            <a:ext cx="6660668" cy="323165"/>
          </a:xfrm>
          <a:prstGeom prst="rect">
            <a:avLst/>
          </a:prstGeom>
          <a:noFill/>
        </p:spPr>
        <p:txBody>
          <a:bodyPr wrap="square" rtlCol="0">
            <a:spAutoFit/>
          </a:bodyPr>
          <a:lstStyle/>
          <a:p>
            <a:r>
              <a:rPr lang="en-GB" sz="1500" dirty="0">
                <a:latin typeface="Century Gothic" panose="020B0502020202020204" pitchFamily="34" charset="0"/>
              </a:rPr>
              <a:t>If a noun is </a:t>
            </a:r>
            <a:r>
              <a:rPr lang="en-GB" sz="1500" b="1" dirty="0">
                <a:latin typeface="Century Gothic" panose="020B0502020202020204" pitchFamily="34" charset="0"/>
              </a:rPr>
              <a:t>plural</a:t>
            </a:r>
            <a:r>
              <a:rPr lang="en-GB" sz="1500" dirty="0">
                <a:latin typeface="Century Gothic" panose="020B0502020202020204" pitchFamily="34" charset="0"/>
              </a:rPr>
              <a:t>, we use </a:t>
            </a:r>
            <a:r>
              <a:rPr lang="en-GB" sz="1500" b="1" dirty="0" err="1">
                <a:latin typeface="Century Gothic" panose="020B0502020202020204" pitchFamily="34" charset="0"/>
              </a:rPr>
              <a:t>mes</a:t>
            </a:r>
            <a:r>
              <a:rPr lang="en-GB" sz="1500" dirty="0">
                <a:latin typeface="Century Gothic" panose="020B0502020202020204" pitchFamily="34" charset="0"/>
              </a:rPr>
              <a:t> or </a:t>
            </a:r>
            <a:r>
              <a:rPr lang="en-GB" sz="1500" b="1" dirty="0" err="1">
                <a:latin typeface="Century Gothic" panose="020B0502020202020204" pitchFamily="34" charset="0"/>
              </a:rPr>
              <a:t>tes</a:t>
            </a:r>
            <a:r>
              <a:rPr lang="en-GB" sz="1500" b="1" dirty="0">
                <a:latin typeface="Century Gothic" panose="020B0502020202020204" pitchFamily="34" charset="0"/>
              </a:rPr>
              <a:t> </a:t>
            </a:r>
            <a:r>
              <a:rPr lang="en-GB" sz="1500" dirty="0">
                <a:latin typeface="Century Gothic" panose="020B0502020202020204" pitchFamily="34" charset="0"/>
              </a:rPr>
              <a:t>for masculine and feminine:</a:t>
            </a:r>
          </a:p>
        </p:txBody>
      </p:sp>
      <p:sp>
        <p:nvSpPr>
          <p:cNvPr id="63" name="TextBox 62">
            <a:extLst>
              <a:ext uri="{FF2B5EF4-FFF2-40B4-BE49-F238E27FC236}">
                <a16:creationId xmlns:a16="http://schemas.microsoft.com/office/drawing/2014/main" id="{F591DFD0-10A7-469E-A981-F6B6D5DE4632}"/>
              </a:ext>
            </a:extLst>
          </p:cNvPr>
          <p:cNvSpPr txBox="1"/>
          <p:nvPr/>
        </p:nvSpPr>
        <p:spPr>
          <a:xfrm>
            <a:off x="146707" y="6578366"/>
            <a:ext cx="6477808" cy="553998"/>
          </a:xfrm>
          <a:prstGeom prst="rect">
            <a:avLst/>
          </a:prstGeom>
          <a:noFill/>
        </p:spPr>
        <p:txBody>
          <a:bodyPr wrap="square" rtlCol="0">
            <a:spAutoFit/>
          </a:bodyPr>
          <a:lstStyle/>
          <a:p>
            <a:r>
              <a:rPr lang="en-GB" sz="1500" b="1" dirty="0" err="1">
                <a:latin typeface="Century Gothic" panose="020B0502020202020204" pitchFamily="34" charset="0"/>
              </a:rPr>
              <a:t>mes</a:t>
            </a:r>
            <a:r>
              <a:rPr lang="en-GB" sz="1500" dirty="0">
                <a:latin typeface="Century Gothic" panose="020B0502020202020204" pitchFamily="34" charset="0"/>
              </a:rPr>
              <a:t> </a:t>
            </a:r>
            <a:r>
              <a:rPr lang="en-GB" sz="1500" dirty="0" err="1">
                <a:latin typeface="Century Gothic" panose="020B0502020202020204" pitchFamily="34" charset="0"/>
              </a:rPr>
              <a:t>amis</a:t>
            </a:r>
            <a:r>
              <a:rPr lang="en-GB" sz="1500" dirty="0">
                <a:latin typeface="Century Gothic" panose="020B0502020202020204" pitchFamily="34" charset="0"/>
              </a:rPr>
              <a:t> </a:t>
            </a:r>
            <a:r>
              <a:rPr lang="en-GB" sz="1500" dirty="0">
                <a:latin typeface="Century Gothic" panose="020B0502020202020204" pitchFamily="34" charset="0"/>
                <a:sym typeface="Wingdings" panose="05000000000000000000" pitchFamily="2" charset="2"/>
              </a:rPr>
              <a:t> </a:t>
            </a:r>
            <a:r>
              <a:rPr lang="en-GB" sz="1500" b="1" dirty="0">
                <a:latin typeface="Century Gothic" panose="020B0502020202020204" pitchFamily="34" charset="0"/>
                <a:sym typeface="Wingdings" panose="05000000000000000000" pitchFamily="2" charset="2"/>
              </a:rPr>
              <a:t>my</a:t>
            </a:r>
            <a:r>
              <a:rPr lang="en-GB" sz="1500" dirty="0">
                <a:latin typeface="Century Gothic" panose="020B0502020202020204" pitchFamily="34" charset="0"/>
                <a:sym typeface="Wingdings" panose="05000000000000000000" pitchFamily="2" charset="2"/>
              </a:rPr>
              <a:t> friends (m)	 	</a:t>
            </a:r>
            <a:r>
              <a:rPr lang="en-GB" sz="1500" b="1" dirty="0" err="1">
                <a:latin typeface="Century Gothic" panose="020B0502020202020204" pitchFamily="34" charset="0"/>
                <a:sym typeface="Wingdings" panose="05000000000000000000" pitchFamily="2" charset="2"/>
              </a:rPr>
              <a:t>mes</a:t>
            </a:r>
            <a:r>
              <a:rPr lang="en-GB" sz="1500" b="1" dirty="0">
                <a:latin typeface="Century Gothic" panose="020B0502020202020204" pitchFamily="34" charset="0"/>
                <a:sym typeface="Wingdings" panose="05000000000000000000" pitchFamily="2" charset="2"/>
              </a:rPr>
              <a:t> </a:t>
            </a:r>
            <a:r>
              <a:rPr lang="en-GB" sz="1500" dirty="0">
                <a:latin typeface="Century Gothic" panose="020B0502020202020204" pitchFamily="34" charset="0"/>
                <a:sym typeface="Wingdings" panose="05000000000000000000" pitchFamily="2" charset="2"/>
              </a:rPr>
              <a:t>amies  </a:t>
            </a:r>
            <a:r>
              <a:rPr lang="en-GB" sz="1500" b="1" dirty="0">
                <a:latin typeface="Century Gothic" panose="020B0502020202020204" pitchFamily="34" charset="0"/>
                <a:sym typeface="Wingdings" panose="05000000000000000000" pitchFamily="2" charset="2"/>
              </a:rPr>
              <a:t>my </a:t>
            </a:r>
            <a:r>
              <a:rPr lang="en-GB" sz="1500" dirty="0">
                <a:latin typeface="Century Gothic" panose="020B0502020202020204" pitchFamily="34" charset="0"/>
                <a:sym typeface="Wingdings" panose="05000000000000000000" pitchFamily="2" charset="2"/>
              </a:rPr>
              <a:t>friends (f)</a:t>
            </a:r>
          </a:p>
          <a:p>
            <a:r>
              <a:rPr lang="en-GB" sz="1500" b="1" dirty="0" err="1">
                <a:latin typeface="Century Gothic" panose="020B0502020202020204" pitchFamily="34" charset="0"/>
              </a:rPr>
              <a:t>tes</a:t>
            </a:r>
            <a:r>
              <a:rPr lang="en-GB" sz="1500" dirty="0">
                <a:latin typeface="Century Gothic" panose="020B0502020202020204" pitchFamily="34" charset="0"/>
              </a:rPr>
              <a:t> parents </a:t>
            </a:r>
            <a:r>
              <a:rPr lang="en-GB" sz="1500" dirty="0">
                <a:latin typeface="Century Gothic" panose="020B0502020202020204" pitchFamily="34" charset="0"/>
                <a:sym typeface="Wingdings" panose="05000000000000000000" pitchFamily="2" charset="2"/>
              </a:rPr>
              <a:t> </a:t>
            </a:r>
            <a:r>
              <a:rPr lang="en-GB" sz="1500" b="1" dirty="0">
                <a:latin typeface="Century Gothic" panose="020B0502020202020204" pitchFamily="34" charset="0"/>
                <a:sym typeface="Wingdings" panose="05000000000000000000" pitchFamily="2" charset="2"/>
              </a:rPr>
              <a:t>your</a:t>
            </a:r>
            <a:r>
              <a:rPr lang="en-GB" sz="1500" dirty="0">
                <a:latin typeface="Century Gothic" panose="020B0502020202020204" pitchFamily="34" charset="0"/>
                <a:sym typeface="Wingdings" panose="05000000000000000000" pitchFamily="2" charset="2"/>
              </a:rPr>
              <a:t> parents	  	</a:t>
            </a:r>
            <a:r>
              <a:rPr lang="en-GB" sz="1500" b="1" dirty="0" err="1">
                <a:latin typeface="Century Gothic" panose="020B0502020202020204" pitchFamily="34" charset="0"/>
                <a:sym typeface="Wingdings" panose="05000000000000000000" pitchFamily="2" charset="2"/>
              </a:rPr>
              <a:t>tes</a:t>
            </a:r>
            <a:r>
              <a:rPr lang="en-GB" sz="1500" b="1" dirty="0">
                <a:latin typeface="Century Gothic" panose="020B0502020202020204" pitchFamily="34" charset="0"/>
                <a:sym typeface="Wingdings" panose="05000000000000000000" pitchFamily="2" charset="2"/>
              </a:rPr>
              <a:t> </a:t>
            </a:r>
            <a:r>
              <a:rPr lang="en-GB" sz="1500" dirty="0" err="1">
                <a:latin typeface="Century Gothic" panose="020B0502020202020204" pitchFamily="34" charset="0"/>
                <a:sym typeface="Wingdings" panose="05000000000000000000" pitchFamily="2" charset="2"/>
              </a:rPr>
              <a:t>filles</a:t>
            </a:r>
            <a:r>
              <a:rPr lang="en-GB" sz="1500" dirty="0">
                <a:latin typeface="Century Gothic" panose="020B0502020202020204" pitchFamily="34" charset="0"/>
                <a:sym typeface="Wingdings" panose="05000000000000000000" pitchFamily="2" charset="2"/>
              </a:rPr>
              <a:t>  </a:t>
            </a:r>
            <a:r>
              <a:rPr lang="en-GB" sz="1500" b="1" dirty="0">
                <a:latin typeface="Century Gothic" panose="020B0502020202020204" pitchFamily="34" charset="0"/>
                <a:sym typeface="Wingdings" panose="05000000000000000000" pitchFamily="2" charset="2"/>
              </a:rPr>
              <a:t>your </a:t>
            </a:r>
            <a:r>
              <a:rPr lang="en-GB" sz="1500" dirty="0">
                <a:latin typeface="Century Gothic" panose="020B0502020202020204" pitchFamily="34" charset="0"/>
                <a:sym typeface="Wingdings" panose="05000000000000000000" pitchFamily="2" charset="2"/>
              </a:rPr>
              <a:t>girls</a:t>
            </a:r>
            <a:endParaRPr lang="en-GB" sz="1500" dirty="0">
              <a:latin typeface="Century Gothic" panose="020B0502020202020204" pitchFamily="34" charset="0"/>
            </a:endParaRPr>
          </a:p>
        </p:txBody>
      </p:sp>
      <p:sp>
        <p:nvSpPr>
          <p:cNvPr id="7" name="Rectangle 6">
            <a:extLst>
              <a:ext uri="{FF2B5EF4-FFF2-40B4-BE49-F238E27FC236}">
                <a16:creationId xmlns:a16="http://schemas.microsoft.com/office/drawing/2014/main" id="{D02D67D7-4A2C-43E7-955F-B4A82FC2CE8B}"/>
              </a:ext>
            </a:extLst>
          </p:cNvPr>
          <p:cNvSpPr/>
          <p:nvPr/>
        </p:nvSpPr>
        <p:spPr>
          <a:xfrm>
            <a:off x="1021060" y="7865069"/>
            <a:ext cx="4729101" cy="343376"/>
          </a:xfrm>
          <a:prstGeom prst="rect">
            <a:avLst/>
          </a:prstGeom>
          <a:solidFill>
            <a:schemeClr val="bg1">
              <a:lumMod val="9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T2.1 </a:t>
            </a:r>
            <a:r>
              <a:rPr lang="en-GB" sz="1600" b="1" dirty="0" err="1">
                <a:solidFill>
                  <a:schemeClr val="tx1"/>
                </a:solidFill>
                <a:latin typeface="Century Gothic" panose="020B0502020202020204" pitchFamily="34" charset="0"/>
              </a:rPr>
              <a:t>Semaine</a:t>
            </a:r>
            <a:r>
              <a:rPr lang="en-GB" sz="1600" b="1" dirty="0">
                <a:solidFill>
                  <a:schemeClr val="tx1"/>
                </a:solidFill>
                <a:latin typeface="Century Gothic" panose="020B0502020202020204" pitchFamily="34" charset="0"/>
              </a:rPr>
              <a:t> 6: Assessment</a:t>
            </a:r>
          </a:p>
        </p:txBody>
      </p:sp>
      <p:sp>
        <p:nvSpPr>
          <p:cNvPr id="17" name="Rectangle 16">
            <a:extLst>
              <a:ext uri="{FF2B5EF4-FFF2-40B4-BE49-F238E27FC236}">
                <a16:creationId xmlns:a16="http://schemas.microsoft.com/office/drawing/2014/main" id="{02FBCA55-2228-428C-8DFA-AD26695D9897}"/>
              </a:ext>
            </a:extLst>
          </p:cNvPr>
          <p:cNvSpPr/>
          <p:nvPr/>
        </p:nvSpPr>
        <p:spPr>
          <a:xfrm>
            <a:off x="184200" y="849227"/>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1600" b="1" dirty="0">
              <a:solidFill>
                <a:srgbClr val="FFFFFF"/>
              </a:solidFill>
              <a:latin typeface="Century Gothic" panose="020B0502020202020204" pitchFamily="34" charset="0"/>
            </a:endParaRPr>
          </a:p>
        </p:txBody>
      </p:sp>
      <p:sp>
        <p:nvSpPr>
          <p:cNvPr id="18" name="Title 1">
            <a:extLst>
              <a:ext uri="{FF2B5EF4-FFF2-40B4-BE49-F238E27FC236}">
                <a16:creationId xmlns:a16="http://schemas.microsoft.com/office/drawing/2014/main" id="{429CA779-F3FE-4035-8012-9623B178B575}"/>
              </a:ext>
            </a:extLst>
          </p:cNvPr>
          <p:cNvSpPr txBox="1">
            <a:spLocks/>
          </p:cNvSpPr>
          <p:nvPr/>
        </p:nvSpPr>
        <p:spPr bwMode="auto">
          <a:xfrm>
            <a:off x="193328" y="862499"/>
            <a:ext cx="4687651" cy="4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fontAlgn="auto">
              <a:spcBef>
                <a:spcPts val="0"/>
              </a:spcBef>
              <a:spcAft>
                <a:spcPts val="0"/>
              </a:spcAft>
            </a:pPr>
            <a:r>
              <a:rPr lang="fr-FR" sz="1800" b="1" kern="0" dirty="0" err="1">
                <a:solidFill>
                  <a:srgbClr val="FFFFFF"/>
                </a:solidFill>
                <a:latin typeface="Century Gothic" panose="020B0502020202020204" pitchFamily="34" charset="0"/>
              </a:rPr>
              <a:t>Talking</a:t>
            </a:r>
            <a:r>
              <a:rPr lang="fr-FR" sz="1800" b="1" kern="0" dirty="0">
                <a:solidFill>
                  <a:srgbClr val="FFFFFF"/>
                </a:solidFill>
                <a:latin typeface="Century Gothic" panose="020B0502020202020204" pitchFamily="34" charset="0"/>
              </a:rPr>
              <a:t> about </a:t>
            </a:r>
            <a:r>
              <a:rPr lang="fr-FR" sz="1800" b="1" kern="0" dirty="0" err="1">
                <a:solidFill>
                  <a:srgbClr val="FFFFFF"/>
                </a:solidFill>
                <a:latin typeface="Century Gothic" panose="020B0502020202020204" pitchFamily="34" charset="0"/>
              </a:rPr>
              <a:t>belongings</a:t>
            </a:r>
            <a:endParaRPr lang="fr-FR" sz="1800" b="1" kern="0" dirty="0">
              <a:solidFill>
                <a:srgbClr val="FFFFFF"/>
              </a:solidFill>
              <a:latin typeface="Century Gothic" panose="020B0502020202020204" pitchFamily="34" charset="0"/>
            </a:endParaRPr>
          </a:p>
        </p:txBody>
      </p:sp>
      <p:pic>
        <p:nvPicPr>
          <p:cNvPr id="8" name="Picture 7" descr="A close up of a logo&#10;&#10;Description automatically generated">
            <a:extLst>
              <a:ext uri="{FF2B5EF4-FFF2-40B4-BE49-F238E27FC236}">
                <a16:creationId xmlns:a16="http://schemas.microsoft.com/office/drawing/2014/main" id="{9E770E45-EB56-471B-8C82-730D91D73B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925" y="3628438"/>
            <a:ext cx="1130081" cy="1130081"/>
          </a:xfrm>
          <a:prstGeom prst="rect">
            <a:avLst/>
          </a:prstGeom>
        </p:spPr>
      </p:pic>
      <p:pic>
        <p:nvPicPr>
          <p:cNvPr id="10" name="Picture 9" descr="A picture containing shirt&#10;&#10;Description automatically generated">
            <a:extLst>
              <a:ext uri="{FF2B5EF4-FFF2-40B4-BE49-F238E27FC236}">
                <a16:creationId xmlns:a16="http://schemas.microsoft.com/office/drawing/2014/main" id="{8BC614F4-8819-449D-9893-E3A76CFECA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449" y="3369682"/>
            <a:ext cx="1388838" cy="1388838"/>
          </a:xfrm>
          <a:prstGeom prst="rect">
            <a:avLst/>
          </a:prstGeom>
        </p:spPr>
      </p:pic>
      <p:pic>
        <p:nvPicPr>
          <p:cNvPr id="12" name="Picture 11" descr="A picture containing doll, shirt&#10;&#10;Description automatically generated">
            <a:extLst>
              <a:ext uri="{FF2B5EF4-FFF2-40B4-BE49-F238E27FC236}">
                <a16:creationId xmlns:a16="http://schemas.microsoft.com/office/drawing/2014/main" id="{B36004AB-D342-4313-8C75-E8018C8C0B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6971" y="3510518"/>
            <a:ext cx="1252330" cy="1252330"/>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E38A8AC4-F091-4E1B-92EA-5E05782B9D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0979" y="3775636"/>
            <a:ext cx="974301" cy="974301"/>
          </a:xfrm>
          <a:prstGeom prst="rect">
            <a:avLst/>
          </a:prstGeom>
        </p:spPr>
      </p:pic>
    </p:spTree>
    <p:extLst>
      <p:ext uri="{BB962C8B-B14F-4D97-AF65-F5344CB8AC3E}">
        <p14:creationId xmlns:p14="http://schemas.microsoft.com/office/powerpoint/2010/main" val="3694705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T2.2 </a:t>
            </a:r>
            <a:r>
              <a:rPr lang="en-GB" sz="2000" b="1" kern="1200" dirty="0" err="1">
                <a:solidFill>
                  <a:srgbClr val="FFFFFF"/>
                </a:solidFill>
                <a:latin typeface="Century Gothic" panose="020B0502020202020204" pitchFamily="34" charset="0"/>
                <a:ea typeface="+mn-ea"/>
                <a:cs typeface="+mn-cs"/>
              </a:rPr>
              <a:t>Semaine</a:t>
            </a:r>
            <a:r>
              <a:rPr lang="en-GB" sz="2000" b="1" kern="1200" dirty="0">
                <a:solidFill>
                  <a:srgbClr val="FFFFFF"/>
                </a:solidFill>
                <a:latin typeface="Century Gothic" panose="020B0502020202020204" pitchFamily="34" charset="0"/>
                <a:ea typeface="+mn-ea"/>
                <a:cs typeface="+mn-cs"/>
              </a:rPr>
              <a:t> 1</a:t>
            </a:r>
            <a:endParaRPr lang="en-US" dirty="0"/>
          </a:p>
        </p:txBody>
      </p:sp>
      <p:sp>
        <p:nvSpPr>
          <p:cNvPr id="58" name="Rectangle 57">
            <a:extLst>
              <a:ext uri="{FF2B5EF4-FFF2-40B4-BE49-F238E27FC236}">
                <a16:creationId xmlns:a16="http://schemas.microsoft.com/office/drawing/2014/main" id="{AC5ED25F-DE20-4FCC-A123-269CD3DDC7E4}"/>
              </a:ext>
            </a:extLst>
          </p:cNvPr>
          <p:cNvSpPr/>
          <p:nvPr/>
        </p:nvSpPr>
        <p:spPr>
          <a:xfrm>
            <a:off x="5013176" y="14516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fr-FR" dirty="0">
                <a:solidFill>
                  <a:srgbClr val="000000"/>
                </a:solidFill>
                <a:latin typeface="Century Gothic" panose="020B0502020202020204" pitchFamily="34" charset="0"/>
              </a:rPr>
              <a:t>Grammaire</a:t>
            </a:r>
          </a:p>
        </p:txBody>
      </p:sp>
      <p:sp>
        <p:nvSpPr>
          <p:cNvPr id="13" name="Rectangle 12">
            <a:extLst>
              <a:ext uri="{FF2B5EF4-FFF2-40B4-BE49-F238E27FC236}">
                <a16:creationId xmlns:a16="http://schemas.microsoft.com/office/drawing/2014/main" id="{A9B03D42-68EE-407D-AE70-221941191B20}"/>
              </a:ext>
            </a:extLst>
          </p:cNvPr>
          <p:cNvSpPr/>
          <p:nvPr/>
        </p:nvSpPr>
        <p:spPr>
          <a:xfrm>
            <a:off x="83128" y="612741"/>
            <a:ext cx="6853417" cy="369332"/>
          </a:xfrm>
          <a:prstGeom prst="rect">
            <a:avLst/>
          </a:prstGeom>
        </p:spPr>
        <p:txBody>
          <a:bodyPr wrap="square">
            <a:spAutoFit/>
          </a:bodyPr>
          <a:lstStyle/>
          <a:p>
            <a:pPr fontAlgn="auto">
              <a:spcBef>
                <a:spcPts val="0"/>
              </a:spcBef>
              <a:spcAft>
                <a:spcPts val="0"/>
              </a:spcAft>
            </a:pPr>
            <a:r>
              <a:rPr lang="fr-FR" b="1" dirty="0">
                <a:solidFill>
                  <a:srgbClr val="000000"/>
                </a:solidFill>
                <a:latin typeface="Century Gothic" panose="020B0502020202020204" pitchFamily="34" charset="0"/>
              </a:rPr>
              <a:t>The </a:t>
            </a:r>
            <a:r>
              <a:rPr lang="fr-FR" b="1" dirty="0" err="1">
                <a:solidFill>
                  <a:srgbClr val="000000"/>
                </a:solidFill>
                <a:latin typeface="Century Gothic" panose="020B0502020202020204" pitchFamily="34" charset="0"/>
              </a:rPr>
              <a:t>verb</a:t>
            </a:r>
            <a:r>
              <a:rPr lang="fr-FR" b="1" dirty="0">
                <a:solidFill>
                  <a:srgbClr val="000000"/>
                </a:solidFill>
                <a:latin typeface="Century Gothic" panose="020B0502020202020204" pitchFamily="34" charset="0"/>
              </a:rPr>
              <a:t> aller - ‘to go’ and ‘</a:t>
            </a:r>
            <a:r>
              <a:rPr lang="fr-FR" b="1" dirty="0" err="1">
                <a:solidFill>
                  <a:srgbClr val="000000"/>
                </a:solidFill>
                <a:latin typeface="Century Gothic" panose="020B0502020202020204" pitchFamily="34" charset="0"/>
              </a:rPr>
              <a:t>going</a:t>
            </a:r>
            <a:r>
              <a:rPr lang="fr-FR" b="1" dirty="0">
                <a:solidFill>
                  <a:srgbClr val="000000"/>
                </a:solidFill>
                <a:latin typeface="Century Gothic" panose="020B0502020202020204" pitchFamily="34" charset="0"/>
              </a:rPr>
              <a:t>’ (</a:t>
            </a:r>
            <a:r>
              <a:rPr lang="fr-FR" b="1" dirty="0" err="1">
                <a:solidFill>
                  <a:srgbClr val="000000"/>
                </a:solidFill>
                <a:latin typeface="Century Gothic" panose="020B0502020202020204" pitchFamily="34" charset="0"/>
              </a:rPr>
              <a:t>singular</a:t>
            </a:r>
            <a:r>
              <a:rPr lang="fr-FR" b="1" dirty="0">
                <a:solidFill>
                  <a:srgbClr val="000000"/>
                </a:solidFill>
                <a:latin typeface="Century Gothic" panose="020B0502020202020204" pitchFamily="34" charset="0"/>
              </a:rPr>
              <a:t>)</a:t>
            </a:r>
          </a:p>
        </p:txBody>
      </p:sp>
      <p:graphicFrame>
        <p:nvGraphicFramePr>
          <p:cNvPr id="14" name="Table 13">
            <a:extLst>
              <a:ext uri="{FF2B5EF4-FFF2-40B4-BE49-F238E27FC236}">
                <a16:creationId xmlns:a16="http://schemas.microsoft.com/office/drawing/2014/main" id="{1BBF865D-911E-4FCF-9179-FC76A4D2D6B4}"/>
              </a:ext>
            </a:extLst>
          </p:cNvPr>
          <p:cNvGraphicFramePr>
            <a:graphicFrameLocks noGrp="1"/>
          </p:cNvGraphicFramePr>
          <p:nvPr>
            <p:extLst>
              <p:ext uri="{D42A27DB-BD31-4B8C-83A1-F6EECF244321}">
                <p14:modId xmlns:p14="http://schemas.microsoft.com/office/powerpoint/2010/main" val="2996686833"/>
              </p:ext>
            </p:extLst>
          </p:nvPr>
        </p:nvGraphicFramePr>
        <p:xfrm>
          <a:off x="188247" y="982073"/>
          <a:ext cx="3039984" cy="1341120"/>
        </p:xfrm>
        <a:graphic>
          <a:graphicData uri="http://schemas.openxmlformats.org/drawingml/2006/table">
            <a:tbl>
              <a:tblPr firstRow="1" bandRow="1">
                <a:tableStyleId>{5940675A-B579-460E-94D1-54222C63F5DA}</a:tableStyleId>
              </a:tblPr>
              <a:tblGrid>
                <a:gridCol w="1258123">
                  <a:extLst>
                    <a:ext uri="{9D8B030D-6E8A-4147-A177-3AD203B41FA5}">
                      <a16:colId xmlns:a16="http://schemas.microsoft.com/office/drawing/2014/main" val="20000"/>
                    </a:ext>
                  </a:extLst>
                </a:gridCol>
                <a:gridCol w="1781861">
                  <a:extLst>
                    <a:ext uri="{9D8B030D-6E8A-4147-A177-3AD203B41FA5}">
                      <a16:colId xmlns:a16="http://schemas.microsoft.com/office/drawing/2014/main" val="20001"/>
                    </a:ext>
                  </a:extLst>
                </a:gridCol>
              </a:tblGrid>
              <a:tr h="283857">
                <a:tc gridSpan="2">
                  <a:txBody>
                    <a:bodyPr/>
                    <a:lstStyle/>
                    <a:p>
                      <a:r>
                        <a:rPr lang="en-GB" sz="1600" dirty="0">
                          <a:latin typeface="Century Gothic" panose="020B0502020202020204" pitchFamily="34" charset="0"/>
                        </a:rPr>
                        <a:t>Verb </a:t>
                      </a:r>
                      <a:r>
                        <a:rPr lang="en-GB" sz="1600" b="1" dirty="0">
                          <a:latin typeface="Century Gothic" panose="020B0502020202020204" pitchFamily="34" charset="0"/>
                        </a:rPr>
                        <a:t>ALLER</a:t>
                      </a:r>
                      <a:r>
                        <a:rPr lang="en-GB" sz="1600" dirty="0">
                          <a:latin typeface="Century Gothic" panose="020B0502020202020204" pitchFamily="34" charset="0"/>
                        </a:rPr>
                        <a:t> [to go, going]</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283857">
                <a:tc>
                  <a:txBody>
                    <a:bodyPr/>
                    <a:lstStyle/>
                    <a:p>
                      <a:r>
                        <a:rPr lang="fr-FR" sz="1600" noProof="0" dirty="0">
                          <a:latin typeface="Century Gothic" panose="020B0502020202020204" pitchFamily="34" charset="0"/>
                        </a:rPr>
                        <a:t>je </a:t>
                      </a:r>
                      <a:r>
                        <a:rPr lang="fr-FR" sz="1600" b="1" noProof="0" dirty="0">
                          <a:latin typeface="Century Gothic" panose="020B0502020202020204" pitchFamily="34" charset="0"/>
                        </a:rPr>
                        <a:t>vais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a:t>
                      </a:r>
                      <a:r>
                        <a:rPr lang="en-GB" sz="1600" baseline="0" dirty="0">
                          <a:latin typeface="Century Gothic" panose="020B0502020202020204" pitchFamily="34" charset="0"/>
                        </a:rPr>
                        <a:t> g</a:t>
                      </a:r>
                      <a:r>
                        <a:rPr lang="en-GB" sz="1600" dirty="0">
                          <a:latin typeface="Century Gothic" panose="020B0502020202020204" pitchFamily="34" charset="0"/>
                        </a:rPr>
                        <a:t>o</a:t>
                      </a:r>
                    </a:p>
                  </a:txBody>
                  <a:tcPr/>
                </a:tc>
                <a:extLst>
                  <a:ext uri="{0D108BD9-81ED-4DB2-BD59-A6C34878D82A}">
                    <a16:rowId xmlns:a16="http://schemas.microsoft.com/office/drawing/2014/main" val="10001"/>
                  </a:ext>
                </a:extLst>
              </a:tr>
              <a:tr h="283857">
                <a:tc>
                  <a:txBody>
                    <a:bodyPr/>
                    <a:lstStyle/>
                    <a:p>
                      <a:r>
                        <a:rPr lang="fr-FR" sz="1600" noProof="0" dirty="0">
                          <a:latin typeface="Century Gothic" panose="020B0502020202020204" pitchFamily="34" charset="0"/>
                        </a:rPr>
                        <a:t>tu </a:t>
                      </a:r>
                      <a:r>
                        <a:rPr lang="fr-FR" sz="1600" b="1" noProof="0" dirty="0">
                          <a:latin typeface="Century Gothic" panose="020B0502020202020204" pitchFamily="34" charset="0"/>
                        </a:rPr>
                        <a:t>vas</a:t>
                      </a:r>
                    </a:p>
                  </a:txBody>
                  <a:tcPr/>
                </a:tc>
                <a:tc>
                  <a:txBody>
                    <a:bodyPr/>
                    <a:lstStyle/>
                    <a:p>
                      <a:r>
                        <a:rPr lang="en-GB" sz="1600" dirty="0">
                          <a:latin typeface="Century Gothic" panose="020B0502020202020204" pitchFamily="34" charset="0"/>
                        </a:rPr>
                        <a:t>you go</a:t>
                      </a:r>
                    </a:p>
                  </a:txBody>
                  <a:tcPr/>
                </a:tc>
                <a:extLst>
                  <a:ext uri="{0D108BD9-81ED-4DB2-BD59-A6C34878D82A}">
                    <a16:rowId xmlns:a16="http://schemas.microsoft.com/office/drawing/2014/main" val="10002"/>
                  </a:ext>
                </a:extLst>
              </a:tr>
              <a:tr h="283857">
                <a:tc>
                  <a:txBody>
                    <a:bodyPr/>
                    <a:lstStyle/>
                    <a:p>
                      <a:r>
                        <a:rPr lang="fr-FR" sz="1600" noProof="0" dirty="0">
                          <a:latin typeface="Century Gothic" panose="020B0502020202020204" pitchFamily="34" charset="0"/>
                        </a:rPr>
                        <a:t>il / elle </a:t>
                      </a:r>
                      <a:r>
                        <a:rPr lang="fr-FR" sz="1600" b="1" noProof="0" dirty="0">
                          <a:latin typeface="Century Gothic" panose="020B0502020202020204" pitchFamily="34" charset="0"/>
                        </a:rPr>
                        <a:t>va</a:t>
                      </a:r>
                    </a:p>
                  </a:txBody>
                  <a:tcPr/>
                </a:tc>
                <a:tc>
                  <a:txBody>
                    <a:bodyPr/>
                    <a:lstStyle/>
                    <a:p>
                      <a:r>
                        <a:rPr lang="en-GB" sz="1600" dirty="0">
                          <a:latin typeface="Century Gothic" panose="020B0502020202020204" pitchFamily="34" charset="0"/>
                        </a:rPr>
                        <a:t>he/she/it goes</a:t>
                      </a:r>
                    </a:p>
                  </a:txBody>
                  <a:tcPr/>
                </a:tc>
                <a:extLst>
                  <a:ext uri="{0D108BD9-81ED-4DB2-BD59-A6C34878D82A}">
                    <a16:rowId xmlns:a16="http://schemas.microsoft.com/office/drawing/2014/main" val="10003"/>
                  </a:ext>
                </a:extLst>
              </a:tr>
            </a:tbl>
          </a:graphicData>
        </a:graphic>
      </p:graphicFrame>
      <p:sp>
        <p:nvSpPr>
          <p:cNvPr id="15" name="Rectangle 14">
            <a:extLst>
              <a:ext uri="{FF2B5EF4-FFF2-40B4-BE49-F238E27FC236}">
                <a16:creationId xmlns:a16="http://schemas.microsoft.com/office/drawing/2014/main" id="{02E5C288-D43F-43CF-BC87-D13BB74229B9}"/>
              </a:ext>
            </a:extLst>
          </p:cNvPr>
          <p:cNvSpPr/>
          <p:nvPr/>
        </p:nvSpPr>
        <p:spPr>
          <a:xfrm>
            <a:off x="3362502" y="990599"/>
            <a:ext cx="3372001" cy="2062103"/>
          </a:xfrm>
          <a:prstGeom prst="rect">
            <a:avLst/>
          </a:prstGeom>
          <a:ln>
            <a:solidFill>
              <a:schemeClr val="accent1">
                <a:lumMod val="25000"/>
              </a:schemeClr>
            </a:solidFill>
          </a:ln>
        </p:spPr>
        <p:txBody>
          <a:bodyPr wrap="square" lIns="36000" rIns="36000">
            <a:spAutoFit/>
          </a:bodyPr>
          <a:lstStyle/>
          <a:p>
            <a:pPr fontAlgn="auto">
              <a:spcBef>
                <a:spcPts val="0"/>
              </a:spcBef>
              <a:spcAft>
                <a:spcPts val="0"/>
              </a:spcAft>
            </a:pPr>
            <a:r>
              <a:rPr lang="fr-FR" sz="1600" b="1" dirty="0">
                <a:solidFill>
                  <a:srgbClr val="000000"/>
                </a:solidFill>
                <a:latin typeface="Century Gothic" panose="020B0502020202020204" pitchFamily="34" charset="0"/>
              </a:rPr>
              <a:t>Je vais </a:t>
            </a:r>
            <a:r>
              <a:rPr lang="fr-FR" sz="1600" dirty="0">
                <a:solidFill>
                  <a:srgbClr val="000000"/>
                </a:solidFill>
                <a:latin typeface="Century Gothic" panose="020B0502020202020204" pitchFamily="34" charset="0"/>
              </a:rPr>
              <a:t>à la poste. </a:t>
            </a:r>
          </a:p>
          <a:p>
            <a:pPr fontAlgn="auto">
              <a:spcBef>
                <a:spcPts val="0"/>
              </a:spcBef>
              <a:spcAft>
                <a:spcPts val="0"/>
              </a:spcAft>
            </a:pPr>
            <a:r>
              <a:rPr lang="fr-FR" sz="1600" b="1" i="1" dirty="0">
                <a:solidFill>
                  <a:srgbClr val="000000"/>
                </a:solidFill>
                <a:latin typeface="Century Gothic" panose="020B0502020202020204" pitchFamily="34" charset="0"/>
              </a:rPr>
              <a:t>I go/</a:t>
            </a:r>
            <a:r>
              <a:rPr lang="fr-FR" sz="1600" b="1" i="1" dirty="0" err="1">
                <a:solidFill>
                  <a:srgbClr val="000000"/>
                </a:solidFill>
                <a:latin typeface="Century Gothic" panose="020B0502020202020204" pitchFamily="34" charset="0"/>
              </a:rPr>
              <a:t>am</a:t>
            </a:r>
            <a:r>
              <a:rPr lang="fr-FR" sz="1600" b="1" i="1" dirty="0">
                <a:solidFill>
                  <a:srgbClr val="000000"/>
                </a:solidFill>
                <a:latin typeface="Century Gothic" panose="020B0502020202020204" pitchFamily="34" charset="0"/>
              </a:rPr>
              <a:t> </a:t>
            </a:r>
            <a:r>
              <a:rPr lang="fr-FR" sz="1600" b="1" i="1" dirty="0" err="1">
                <a:solidFill>
                  <a:srgbClr val="000000"/>
                </a:solidFill>
                <a:latin typeface="Century Gothic" panose="020B0502020202020204" pitchFamily="34" charset="0"/>
              </a:rPr>
              <a:t>going</a:t>
            </a:r>
            <a:r>
              <a:rPr lang="fr-FR" sz="1600" b="1" i="1" dirty="0">
                <a:solidFill>
                  <a:srgbClr val="000000"/>
                </a:solidFill>
                <a:latin typeface="Century Gothic" panose="020B0502020202020204" pitchFamily="34" charset="0"/>
              </a:rPr>
              <a:t> </a:t>
            </a:r>
            <a:r>
              <a:rPr lang="fr-FR" sz="1600" i="1" dirty="0">
                <a:solidFill>
                  <a:srgbClr val="000000"/>
                </a:solidFill>
                <a:latin typeface="Century Gothic" panose="020B0502020202020204" pitchFamily="34" charset="0"/>
              </a:rPr>
              <a:t>to the post office.</a:t>
            </a:r>
          </a:p>
          <a:p>
            <a:pPr fontAlgn="auto">
              <a:spcBef>
                <a:spcPts val="0"/>
              </a:spcBef>
              <a:spcAft>
                <a:spcPts val="0"/>
              </a:spcAft>
            </a:pPr>
            <a:br>
              <a:rPr lang="fr-FR" sz="1600" dirty="0">
                <a:solidFill>
                  <a:srgbClr val="000000"/>
                </a:solidFill>
                <a:latin typeface="Century Gothic" panose="020B0502020202020204" pitchFamily="34" charset="0"/>
              </a:rPr>
            </a:br>
            <a:r>
              <a:rPr lang="fr-FR" sz="1600" b="1" dirty="0">
                <a:solidFill>
                  <a:srgbClr val="000000"/>
                </a:solidFill>
                <a:latin typeface="Century Gothic" panose="020B0502020202020204" pitchFamily="34" charset="0"/>
              </a:rPr>
              <a:t>Tu vas</a:t>
            </a:r>
            <a:r>
              <a:rPr lang="fr-FR" sz="1600" dirty="0">
                <a:solidFill>
                  <a:srgbClr val="000000"/>
                </a:solidFill>
                <a:latin typeface="Century Gothic" panose="020B0502020202020204" pitchFamily="34" charset="0"/>
              </a:rPr>
              <a:t> au collège.  </a:t>
            </a:r>
          </a:p>
          <a:p>
            <a:pPr fontAlgn="auto">
              <a:spcBef>
                <a:spcPts val="0"/>
              </a:spcBef>
              <a:spcAft>
                <a:spcPts val="0"/>
              </a:spcAft>
            </a:pPr>
            <a:r>
              <a:rPr lang="fr-FR" sz="1600" b="1" i="1" dirty="0">
                <a:solidFill>
                  <a:srgbClr val="000000"/>
                </a:solidFill>
                <a:latin typeface="Century Gothic" panose="020B0502020202020204" pitchFamily="34" charset="0"/>
              </a:rPr>
              <a:t>You go/are </a:t>
            </a:r>
            <a:r>
              <a:rPr lang="fr-FR" sz="1600" b="1" i="1" dirty="0" err="1">
                <a:solidFill>
                  <a:srgbClr val="000000"/>
                </a:solidFill>
                <a:latin typeface="Century Gothic" panose="020B0502020202020204" pitchFamily="34" charset="0"/>
              </a:rPr>
              <a:t>going</a:t>
            </a:r>
            <a:r>
              <a:rPr lang="fr-FR" sz="1600" b="1" i="1" dirty="0">
                <a:solidFill>
                  <a:srgbClr val="000000"/>
                </a:solidFill>
                <a:latin typeface="Century Gothic" panose="020B0502020202020204" pitchFamily="34" charset="0"/>
              </a:rPr>
              <a:t> </a:t>
            </a:r>
            <a:r>
              <a:rPr lang="fr-FR" sz="1600" i="1" dirty="0">
                <a:solidFill>
                  <a:srgbClr val="000000"/>
                </a:solidFill>
                <a:latin typeface="Century Gothic" panose="020B0502020202020204" pitchFamily="34" charset="0"/>
              </a:rPr>
              <a:t>to (the) </a:t>
            </a:r>
            <a:r>
              <a:rPr lang="fr-FR" sz="1600" i="1" dirty="0" err="1">
                <a:solidFill>
                  <a:srgbClr val="000000"/>
                </a:solidFill>
                <a:latin typeface="Century Gothic" panose="020B0502020202020204" pitchFamily="34" charset="0"/>
              </a:rPr>
              <a:t>school</a:t>
            </a:r>
            <a:r>
              <a:rPr lang="fr-FR" sz="1600" i="1" dirty="0">
                <a:solidFill>
                  <a:srgbClr val="000000"/>
                </a:solidFill>
                <a:latin typeface="Century Gothic" panose="020B0502020202020204" pitchFamily="34" charset="0"/>
              </a:rPr>
              <a:t>.</a:t>
            </a:r>
          </a:p>
          <a:p>
            <a:pPr fontAlgn="auto">
              <a:spcBef>
                <a:spcPts val="0"/>
              </a:spcBef>
              <a:spcAft>
                <a:spcPts val="0"/>
              </a:spcAft>
            </a:pPr>
            <a:endParaRPr lang="fr-FR" sz="1600" i="1" dirty="0">
              <a:solidFill>
                <a:srgbClr val="000000"/>
              </a:solidFill>
              <a:latin typeface="Century Gothic" panose="020B0502020202020204" pitchFamily="34" charset="0"/>
            </a:endParaRPr>
          </a:p>
          <a:p>
            <a:pPr fontAlgn="auto">
              <a:spcBef>
                <a:spcPts val="0"/>
              </a:spcBef>
              <a:spcAft>
                <a:spcPts val="0"/>
              </a:spcAft>
              <a:defRPr/>
            </a:pPr>
            <a:r>
              <a:rPr lang="fr-FR" sz="1600" b="1" dirty="0">
                <a:solidFill>
                  <a:srgbClr val="000000"/>
                </a:solidFill>
                <a:latin typeface="Century Gothic" panose="020B0502020202020204" pitchFamily="34" charset="0"/>
              </a:rPr>
              <a:t>Elle va</a:t>
            </a:r>
            <a:r>
              <a:rPr lang="fr-FR" sz="1600" dirty="0">
                <a:solidFill>
                  <a:srgbClr val="000000"/>
                </a:solidFill>
                <a:latin typeface="Century Gothic" panose="020B0502020202020204" pitchFamily="34" charset="0"/>
              </a:rPr>
              <a:t> au parc. </a:t>
            </a:r>
          </a:p>
          <a:p>
            <a:pPr fontAlgn="auto">
              <a:spcBef>
                <a:spcPts val="0"/>
              </a:spcBef>
              <a:spcAft>
                <a:spcPts val="0"/>
              </a:spcAft>
            </a:pPr>
            <a:r>
              <a:rPr lang="fr-FR" sz="1600" b="1" i="1" dirty="0" err="1">
                <a:solidFill>
                  <a:srgbClr val="000000"/>
                </a:solidFill>
                <a:latin typeface="Century Gothic" panose="020B0502020202020204" pitchFamily="34" charset="0"/>
              </a:rPr>
              <a:t>She</a:t>
            </a:r>
            <a:r>
              <a:rPr lang="fr-FR" sz="1600" b="1" i="1" dirty="0">
                <a:solidFill>
                  <a:srgbClr val="000000"/>
                </a:solidFill>
                <a:latin typeface="Century Gothic" panose="020B0502020202020204" pitchFamily="34" charset="0"/>
              </a:rPr>
              <a:t> </a:t>
            </a:r>
            <a:r>
              <a:rPr lang="fr-FR" sz="1600" b="1" i="1" dirty="0" err="1">
                <a:solidFill>
                  <a:srgbClr val="000000"/>
                </a:solidFill>
                <a:latin typeface="Century Gothic" panose="020B0502020202020204" pitchFamily="34" charset="0"/>
              </a:rPr>
              <a:t>goes</a:t>
            </a:r>
            <a:r>
              <a:rPr lang="fr-FR" sz="1600" b="1" i="1" dirty="0">
                <a:solidFill>
                  <a:srgbClr val="000000"/>
                </a:solidFill>
                <a:latin typeface="Century Gothic" panose="020B0502020202020204" pitchFamily="34" charset="0"/>
              </a:rPr>
              <a:t>/</a:t>
            </a:r>
            <a:r>
              <a:rPr lang="fr-FR" sz="1600" b="1" i="1" dirty="0" err="1">
                <a:solidFill>
                  <a:srgbClr val="000000"/>
                </a:solidFill>
                <a:latin typeface="Century Gothic" panose="020B0502020202020204" pitchFamily="34" charset="0"/>
              </a:rPr>
              <a:t>is</a:t>
            </a:r>
            <a:r>
              <a:rPr lang="fr-FR" sz="1600" b="1" i="1" dirty="0">
                <a:solidFill>
                  <a:srgbClr val="000000"/>
                </a:solidFill>
                <a:latin typeface="Century Gothic" panose="020B0502020202020204" pitchFamily="34" charset="0"/>
              </a:rPr>
              <a:t> </a:t>
            </a:r>
            <a:r>
              <a:rPr lang="fr-FR" sz="1600" b="1" i="1" dirty="0" err="1">
                <a:solidFill>
                  <a:srgbClr val="000000"/>
                </a:solidFill>
                <a:latin typeface="Century Gothic" panose="020B0502020202020204" pitchFamily="34" charset="0"/>
              </a:rPr>
              <a:t>going</a:t>
            </a:r>
            <a:r>
              <a:rPr lang="fr-FR" sz="1600" b="1" i="1" dirty="0">
                <a:solidFill>
                  <a:srgbClr val="000000"/>
                </a:solidFill>
                <a:latin typeface="Century Gothic" panose="020B0502020202020204" pitchFamily="34" charset="0"/>
              </a:rPr>
              <a:t> </a:t>
            </a:r>
            <a:r>
              <a:rPr lang="fr-FR" sz="1600" i="1" dirty="0">
                <a:solidFill>
                  <a:srgbClr val="000000"/>
                </a:solidFill>
                <a:latin typeface="Century Gothic" panose="020B0502020202020204" pitchFamily="34" charset="0"/>
              </a:rPr>
              <a:t>to the </a:t>
            </a:r>
            <a:r>
              <a:rPr lang="fr-FR" sz="1600" i="1" dirty="0" err="1">
                <a:solidFill>
                  <a:srgbClr val="000000"/>
                </a:solidFill>
                <a:latin typeface="Century Gothic" panose="020B0502020202020204" pitchFamily="34" charset="0"/>
              </a:rPr>
              <a:t>park</a:t>
            </a:r>
            <a:r>
              <a:rPr lang="fr-FR" sz="1600" i="1" dirty="0">
                <a:solidFill>
                  <a:srgbClr val="000000"/>
                </a:solidFill>
                <a:latin typeface="Century Gothic" panose="020B0502020202020204" pitchFamily="34" charset="0"/>
              </a:rPr>
              <a:t>.</a:t>
            </a:r>
          </a:p>
        </p:txBody>
      </p:sp>
      <p:sp>
        <p:nvSpPr>
          <p:cNvPr id="22" name="Rectangle 21">
            <a:extLst>
              <a:ext uri="{FF2B5EF4-FFF2-40B4-BE49-F238E27FC236}">
                <a16:creationId xmlns:a16="http://schemas.microsoft.com/office/drawing/2014/main" id="{DC8ACBB8-A944-4C0B-8452-E9EEC912E463}"/>
              </a:ext>
            </a:extLst>
          </p:cNvPr>
          <p:cNvSpPr/>
          <p:nvPr/>
        </p:nvSpPr>
        <p:spPr>
          <a:xfrm>
            <a:off x="90283" y="2809349"/>
            <a:ext cx="6669360" cy="338554"/>
          </a:xfrm>
          <a:prstGeom prst="rect">
            <a:avLst/>
          </a:prstGeom>
        </p:spPr>
        <p:txBody>
          <a:bodyPr wrap="square">
            <a:spAutoFit/>
          </a:bodyPr>
          <a:lstStyle/>
          <a:p>
            <a:pPr fontAlgn="auto">
              <a:spcBef>
                <a:spcPts val="0"/>
              </a:spcBef>
              <a:spcAft>
                <a:spcPts val="0"/>
              </a:spcAft>
            </a:pPr>
            <a:r>
              <a:rPr lang="fr-FR" sz="1600" dirty="0">
                <a:solidFill>
                  <a:srgbClr val="000000"/>
                </a:solidFill>
                <a:latin typeface="Century Gothic" panose="020B0502020202020204" pitchFamily="34" charset="0"/>
              </a:rPr>
              <a:t>Tu va</a:t>
            </a:r>
            <a:r>
              <a:rPr lang="fr-FR" sz="1600" b="1" dirty="0">
                <a:solidFill>
                  <a:srgbClr val="000000"/>
                </a:solidFill>
                <a:latin typeface="Century Gothic" panose="020B0502020202020204" pitchFamily="34" charset="0"/>
              </a:rPr>
              <a:t>s</a:t>
            </a:r>
            <a:r>
              <a:rPr lang="fr-FR" sz="1600" dirty="0">
                <a:solidFill>
                  <a:srgbClr val="000000"/>
                </a:solidFill>
                <a:latin typeface="Century Gothic" panose="020B0502020202020204" pitchFamily="34" charset="0"/>
              </a:rPr>
              <a:t> dehors.   </a:t>
            </a:r>
            <a:r>
              <a:rPr lang="fr-FR" sz="1600" i="1" dirty="0">
                <a:solidFill>
                  <a:srgbClr val="000000"/>
                </a:solidFill>
                <a:latin typeface="Century Gothic" panose="020B0502020202020204" pitchFamily="34" charset="0"/>
              </a:rPr>
              <a:t>You go </a:t>
            </a:r>
            <a:r>
              <a:rPr lang="fr-FR" sz="1600" i="1" dirty="0" err="1">
                <a:solidFill>
                  <a:srgbClr val="000000"/>
                </a:solidFill>
                <a:latin typeface="Century Gothic" panose="020B0502020202020204" pitchFamily="34" charset="0"/>
              </a:rPr>
              <a:t>outside</a:t>
            </a:r>
            <a:r>
              <a:rPr lang="fr-FR" sz="1600" i="1" dirty="0">
                <a:solidFill>
                  <a:srgbClr val="000000"/>
                </a:solidFill>
                <a:latin typeface="Century Gothic" panose="020B0502020202020204" pitchFamily="34" charset="0"/>
              </a:rPr>
              <a:t>.</a:t>
            </a:r>
          </a:p>
        </p:txBody>
      </p:sp>
      <p:sp>
        <p:nvSpPr>
          <p:cNvPr id="23" name="Rectangle 22">
            <a:extLst>
              <a:ext uri="{FF2B5EF4-FFF2-40B4-BE49-F238E27FC236}">
                <a16:creationId xmlns:a16="http://schemas.microsoft.com/office/drawing/2014/main" id="{3C5050DF-9696-4054-BF53-CD0692388C12}"/>
              </a:ext>
            </a:extLst>
          </p:cNvPr>
          <p:cNvSpPr/>
          <p:nvPr/>
        </p:nvSpPr>
        <p:spPr>
          <a:xfrm>
            <a:off x="83127" y="4670268"/>
            <a:ext cx="6669360" cy="338554"/>
          </a:xfrm>
          <a:prstGeom prst="rect">
            <a:avLst/>
          </a:prstGeom>
        </p:spPr>
        <p:txBody>
          <a:bodyPr wrap="square">
            <a:spAutoFit/>
          </a:bodyPr>
          <a:lstStyle/>
          <a:p>
            <a:pPr fontAlgn="auto">
              <a:spcBef>
                <a:spcPts val="0"/>
              </a:spcBef>
              <a:spcAft>
                <a:spcPts val="0"/>
              </a:spcAft>
            </a:pPr>
            <a:r>
              <a:rPr lang="fr-FR" sz="1600" dirty="0">
                <a:solidFill>
                  <a:srgbClr val="000000"/>
                </a:solidFill>
                <a:latin typeface="Century Gothic" panose="020B0502020202020204" pitchFamily="34" charset="0"/>
              </a:rPr>
              <a:t>To </a:t>
            </a:r>
            <a:r>
              <a:rPr lang="fr-FR" sz="1600" dirty="0" err="1">
                <a:solidFill>
                  <a:srgbClr val="000000"/>
                </a:solidFill>
                <a:latin typeface="Century Gothic" panose="020B0502020202020204" pitchFamily="34" charset="0"/>
              </a:rPr>
              <a:t>say</a:t>
            </a:r>
            <a:r>
              <a:rPr lang="fr-FR" sz="1600" dirty="0">
                <a:solidFill>
                  <a:srgbClr val="000000"/>
                </a:solidFill>
                <a:latin typeface="Century Gothic" panose="020B0502020202020204" pitchFamily="34" charset="0"/>
              </a:rPr>
              <a:t> ‘to…’ in French </a:t>
            </a:r>
            <a:r>
              <a:rPr lang="fr-FR" sz="1600" dirty="0" err="1">
                <a:solidFill>
                  <a:srgbClr val="000000"/>
                </a:solidFill>
                <a:latin typeface="Century Gothic" panose="020B0502020202020204" pitchFamily="34" charset="0"/>
              </a:rPr>
              <a:t>before</a:t>
            </a:r>
            <a:r>
              <a:rPr lang="fr-FR" sz="1600" dirty="0">
                <a:solidFill>
                  <a:srgbClr val="000000"/>
                </a:solidFill>
                <a:latin typeface="Century Gothic" panose="020B0502020202020204" pitchFamily="34" charset="0"/>
              </a:rPr>
              <a:t> a </a:t>
            </a:r>
            <a:r>
              <a:rPr lang="fr-FR" sz="1600" dirty="0" err="1">
                <a:solidFill>
                  <a:srgbClr val="000000"/>
                </a:solidFill>
                <a:latin typeface="Century Gothic" panose="020B0502020202020204" pitchFamily="34" charset="0"/>
              </a:rPr>
              <a:t>town</a:t>
            </a:r>
            <a:r>
              <a:rPr lang="fr-FR" sz="1600" dirty="0">
                <a:solidFill>
                  <a:srgbClr val="000000"/>
                </a:solidFill>
                <a:latin typeface="Century Gothic" panose="020B0502020202020204" pitchFamily="34" charset="0"/>
              </a:rPr>
              <a:t>/city, use </a:t>
            </a:r>
            <a:r>
              <a:rPr lang="fr-FR" sz="1600" b="1" dirty="0">
                <a:solidFill>
                  <a:srgbClr val="000000"/>
                </a:solidFill>
                <a:latin typeface="Century Gothic" panose="020B0502020202020204" pitchFamily="34" charset="0"/>
              </a:rPr>
              <a:t>à</a:t>
            </a:r>
            <a:r>
              <a:rPr lang="fr-FR" sz="1600" dirty="0">
                <a:solidFill>
                  <a:srgbClr val="000000"/>
                </a:solidFill>
                <a:latin typeface="Century Gothic" panose="020B0502020202020204" pitchFamily="34" charset="0"/>
              </a:rPr>
              <a:t> – je vais </a:t>
            </a:r>
            <a:r>
              <a:rPr lang="fr-FR" sz="1600" b="1" dirty="0">
                <a:solidFill>
                  <a:srgbClr val="000000"/>
                </a:solidFill>
                <a:latin typeface="Century Gothic" panose="020B0502020202020204" pitchFamily="34" charset="0"/>
              </a:rPr>
              <a:t>à</a:t>
            </a:r>
            <a:r>
              <a:rPr lang="fr-FR" sz="1600" dirty="0">
                <a:solidFill>
                  <a:srgbClr val="000000"/>
                </a:solidFill>
                <a:latin typeface="Century Gothic" panose="020B0502020202020204" pitchFamily="34" charset="0"/>
              </a:rPr>
              <a:t> Paris.</a:t>
            </a:r>
            <a:endParaRPr lang="fr-FR" sz="1600" b="1" i="1" dirty="0">
              <a:solidFill>
                <a:srgbClr val="000000"/>
              </a:solidFill>
              <a:latin typeface="Century Gothic" panose="020B0502020202020204" pitchFamily="34" charset="0"/>
            </a:endParaRPr>
          </a:p>
        </p:txBody>
      </p:sp>
      <p:sp>
        <p:nvSpPr>
          <p:cNvPr id="28" name="Rectangle 27">
            <a:extLst>
              <a:ext uri="{FF2B5EF4-FFF2-40B4-BE49-F238E27FC236}">
                <a16:creationId xmlns:a16="http://schemas.microsoft.com/office/drawing/2014/main" id="{D97C93E9-EDAD-4763-9D6F-E41479400862}"/>
              </a:ext>
            </a:extLst>
          </p:cNvPr>
          <p:cNvSpPr/>
          <p:nvPr/>
        </p:nvSpPr>
        <p:spPr>
          <a:xfrm>
            <a:off x="83127" y="6858315"/>
            <a:ext cx="6853417" cy="830997"/>
          </a:xfrm>
          <a:prstGeom prst="rect">
            <a:avLst/>
          </a:prstGeom>
        </p:spPr>
        <p:txBody>
          <a:bodyPr wrap="square">
            <a:spAutoFit/>
          </a:bodyPr>
          <a:lstStyle/>
          <a:p>
            <a:pPr fontAlgn="auto">
              <a:spcBef>
                <a:spcPts val="0"/>
              </a:spcBef>
              <a:spcAft>
                <a:spcPts val="0"/>
              </a:spcAft>
            </a:pPr>
            <a:r>
              <a:rPr lang="fr-FR" sz="1600" dirty="0" err="1">
                <a:solidFill>
                  <a:srgbClr val="000000">
                    <a:lumMod val="95000"/>
                    <a:lumOff val="5000"/>
                  </a:srgbClr>
                </a:solidFill>
                <a:latin typeface="Century Gothic" panose="020B0502020202020204" pitchFamily="34" charset="0"/>
              </a:rPr>
              <a:t>Remember</a:t>
            </a:r>
            <a:r>
              <a:rPr lang="fr-FR" sz="1600" dirty="0">
                <a:solidFill>
                  <a:srgbClr val="000000">
                    <a:lumMod val="95000"/>
                    <a:lumOff val="5000"/>
                  </a:srgbClr>
                </a:solidFill>
                <a:latin typeface="Century Gothic" panose="020B0502020202020204" pitchFamily="34" charset="0"/>
              </a:rPr>
              <a:t>, </a:t>
            </a:r>
            <a:r>
              <a:rPr lang="fr-FR" sz="1600" dirty="0" err="1">
                <a:solidFill>
                  <a:srgbClr val="000000">
                    <a:lumMod val="95000"/>
                    <a:lumOff val="5000"/>
                  </a:srgbClr>
                </a:solidFill>
                <a:latin typeface="Century Gothic" panose="020B0502020202020204" pitchFamily="34" charset="0"/>
              </a:rPr>
              <a:t>we</a:t>
            </a:r>
            <a:r>
              <a:rPr lang="fr-FR" sz="1600" dirty="0">
                <a:solidFill>
                  <a:srgbClr val="000000">
                    <a:lumMod val="95000"/>
                    <a:lumOff val="5000"/>
                  </a:srgbClr>
                </a:solidFill>
                <a:latin typeface="Century Gothic" panose="020B0502020202020204" pitchFamily="34" charset="0"/>
              </a:rPr>
              <a:t> can use intonation to </a:t>
            </a:r>
            <a:r>
              <a:rPr lang="fr-FR" sz="1600" dirty="0" err="1">
                <a:solidFill>
                  <a:srgbClr val="000000">
                    <a:lumMod val="95000"/>
                    <a:lumOff val="5000"/>
                  </a:srgbClr>
                </a:solidFill>
                <a:latin typeface="Century Gothic" panose="020B0502020202020204" pitchFamily="34" charset="0"/>
              </a:rPr>
              <a:t>form</a:t>
            </a:r>
            <a:r>
              <a:rPr lang="fr-FR" sz="1600" dirty="0">
                <a:solidFill>
                  <a:srgbClr val="000000">
                    <a:lumMod val="95000"/>
                    <a:lumOff val="5000"/>
                  </a:srgbClr>
                </a:solidFill>
                <a:latin typeface="Century Gothic" panose="020B0502020202020204" pitchFamily="34" charset="0"/>
              </a:rPr>
              <a:t> questions in French.</a:t>
            </a:r>
            <a:br>
              <a:rPr lang="fr-FR" sz="1600" dirty="0">
                <a:solidFill>
                  <a:srgbClr val="000000">
                    <a:lumMod val="95000"/>
                    <a:lumOff val="5000"/>
                  </a:srgbClr>
                </a:solidFill>
                <a:latin typeface="Century Gothic" panose="020B0502020202020204" pitchFamily="34" charset="0"/>
              </a:rPr>
            </a:br>
            <a:r>
              <a:rPr lang="fr-FR" sz="1600" dirty="0" err="1">
                <a:solidFill>
                  <a:srgbClr val="000000">
                    <a:lumMod val="95000"/>
                    <a:lumOff val="5000"/>
                  </a:srgbClr>
                </a:solidFill>
                <a:latin typeface="Century Gothic" panose="020B0502020202020204" pitchFamily="34" charset="0"/>
              </a:rPr>
              <a:t>E.g</a:t>
            </a:r>
            <a:r>
              <a:rPr lang="fr-FR" sz="1600" dirty="0">
                <a:solidFill>
                  <a:srgbClr val="000000">
                    <a:lumMod val="95000"/>
                    <a:lumOff val="5000"/>
                  </a:srgbClr>
                </a:solidFill>
                <a:latin typeface="Century Gothic" panose="020B0502020202020204" pitchFamily="34" charset="0"/>
              </a:rPr>
              <a:t>., Tu as un animal </a:t>
            </a:r>
            <a:r>
              <a:rPr lang="fr-FR" sz="1600" i="1" dirty="0">
                <a:solidFill>
                  <a:srgbClr val="000000">
                    <a:lumMod val="95000"/>
                    <a:lumOff val="5000"/>
                  </a:srgbClr>
                </a:solidFill>
                <a:latin typeface="Century Gothic" panose="020B0502020202020204" pitchFamily="34" charset="0"/>
              </a:rPr>
              <a:t>? Do </a:t>
            </a:r>
            <a:r>
              <a:rPr lang="fr-FR" sz="1600" i="1" dirty="0" err="1">
                <a:solidFill>
                  <a:srgbClr val="000000">
                    <a:lumMod val="95000"/>
                    <a:lumOff val="5000"/>
                  </a:srgbClr>
                </a:solidFill>
                <a:latin typeface="Century Gothic" panose="020B0502020202020204" pitchFamily="34" charset="0"/>
              </a:rPr>
              <a:t>you</a:t>
            </a:r>
            <a:r>
              <a:rPr lang="fr-FR" sz="1600" i="1" dirty="0">
                <a:solidFill>
                  <a:srgbClr val="000000">
                    <a:lumMod val="95000"/>
                    <a:lumOff val="5000"/>
                  </a:srgbClr>
                </a:solidFill>
                <a:latin typeface="Century Gothic" panose="020B0502020202020204" pitchFamily="34" charset="0"/>
              </a:rPr>
              <a:t> have an animal?</a:t>
            </a:r>
            <a:br>
              <a:rPr lang="fr-FR" sz="1600" i="1" dirty="0">
                <a:solidFill>
                  <a:srgbClr val="000000">
                    <a:lumMod val="95000"/>
                    <a:lumOff val="5000"/>
                  </a:srgbClr>
                </a:solidFill>
                <a:latin typeface="Century Gothic" panose="020B0502020202020204" pitchFamily="34" charset="0"/>
              </a:rPr>
            </a:br>
            <a:r>
              <a:rPr lang="fr-FR" sz="1600" i="1" dirty="0" err="1">
                <a:solidFill>
                  <a:srgbClr val="000000">
                    <a:lumMod val="95000"/>
                    <a:lumOff val="5000"/>
                  </a:srgbClr>
                </a:solidFill>
                <a:latin typeface="Century Gothic" panose="020B0502020202020204" pitchFamily="34" charset="0"/>
              </a:rPr>
              <a:t>Literally</a:t>
            </a:r>
            <a:r>
              <a:rPr lang="fr-FR" sz="1600" i="1" dirty="0">
                <a:solidFill>
                  <a:srgbClr val="000000">
                    <a:lumMod val="95000"/>
                    <a:lumOff val="5000"/>
                  </a:srgbClr>
                </a:solidFill>
                <a:latin typeface="Century Gothic" panose="020B0502020202020204" pitchFamily="34" charset="0"/>
              </a:rPr>
              <a:t>: You have an animal? </a:t>
            </a:r>
            <a:r>
              <a:rPr lang="fr-FR" sz="1600" dirty="0">
                <a:solidFill>
                  <a:srgbClr val="000000">
                    <a:lumMod val="95000"/>
                    <a:lumOff val="5000"/>
                  </a:srgbClr>
                </a:solidFill>
                <a:latin typeface="Century Gothic" panose="020B0502020202020204" pitchFamily="34" charset="0"/>
              </a:rPr>
              <a:t>‘Do’ </a:t>
            </a:r>
            <a:r>
              <a:rPr lang="fr-FR" sz="1600" dirty="0" err="1">
                <a:solidFill>
                  <a:srgbClr val="000000">
                    <a:lumMod val="95000"/>
                    <a:lumOff val="5000"/>
                  </a:srgbClr>
                </a:solidFill>
                <a:latin typeface="Century Gothic" panose="020B0502020202020204" pitchFamily="34" charset="0"/>
              </a:rPr>
              <a:t>is</a:t>
            </a:r>
            <a:r>
              <a:rPr lang="fr-FR" sz="1600" dirty="0">
                <a:solidFill>
                  <a:srgbClr val="000000">
                    <a:lumMod val="95000"/>
                    <a:lumOff val="5000"/>
                  </a:srgbClr>
                </a:solidFill>
                <a:latin typeface="Century Gothic" panose="020B0502020202020204" pitchFamily="34" charset="0"/>
              </a:rPr>
              <a:t> not </a:t>
            </a:r>
            <a:r>
              <a:rPr lang="fr-FR" sz="1600" dirty="0" err="1">
                <a:solidFill>
                  <a:srgbClr val="000000">
                    <a:lumMod val="95000"/>
                    <a:lumOff val="5000"/>
                  </a:srgbClr>
                </a:solidFill>
                <a:latin typeface="Century Gothic" panose="020B0502020202020204" pitchFamily="34" charset="0"/>
              </a:rPr>
              <a:t>used</a:t>
            </a:r>
            <a:r>
              <a:rPr lang="fr-FR" sz="1600" dirty="0">
                <a:solidFill>
                  <a:srgbClr val="000000">
                    <a:lumMod val="95000"/>
                    <a:lumOff val="5000"/>
                  </a:srgbClr>
                </a:solidFill>
                <a:latin typeface="Century Gothic" panose="020B0502020202020204" pitchFamily="34" charset="0"/>
              </a:rPr>
              <a:t> in French!</a:t>
            </a:r>
          </a:p>
        </p:txBody>
      </p:sp>
      <p:sp>
        <p:nvSpPr>
          <p:cNvPr id="26" name="Rectangle 25">
            <a:extLst>
              <a:ext uri="{FF2B5EF4-FFF2-40B4-BE49-F238E27FC236}">
                <a16:creationId xmlns:a16="http://schemas.microsoft.com/office/drawing/2014/main" id="{A9B03D42-68EE-407D-AE70-221941191B20}"/>
              </a:ext>
            </a:extLst>
          </p:cNvPr>
          <p:cNvSpPr/>
          <p:nvPr/>
        </p:nvSpPr>
        <p:spPr>
          <a:xfrm>
            <a:off x="83127" y="2553960"/>
            <a:ext cx="1001096" cy="369332"/>
          </a:xfrm>
          <a:prstGeom prst="rect">
            <a:avLst/>
          </a:prstGeom>
        </p:spPr>
        <p:txBody>
          <a:bodyPr wrap="square">
            <a:spAutoFit/>
          </a:bodyPr>
          <a:lstStyle/>
          <a:p>
            <a:pPr fontAlgn="auto">
              <a:spcBef>
                <a:spcPts val="0"/>
              </a:spcBef>
              <a:spcAft>
                <a:spcPts val="0"/>
              </a:spcAft>
            </a:pPr>
            <a:r>
              <a:rPr lang="fr-FR" b="1" dirty="0">
                <a:solidFill>
                  <a:srgbClr val="000000"/>
                </a:solidFill>
                <a:latin typeface="Century Gothic" panose="020B0502020202020204" pitchFamily="34" charset="0"/>
              </a:rPr>
              <a:t>Liaison</a:t>
            </a:r>
          </a:p>
        </p:txBody>
      </p:sp>
      <p:sp>
        <p:nvSpPr>
          <p:cNvPr id="27" name="Rectangle 26">
            <a:extLst>
              <a:ext uri="{FF2B5EF4-FFF2-40B4-BE49-F238E27FC236}">
                <a16:creationId xmlns:a16="http://schemas.microsoft.com/office/drawing/2014/main" id="{A9B03D42-68EE-407D-AE70-221941191B20}"/>
              </a:ext>
            </a:extLst>
          </p:cNvPr>
          <p:cNvSpPr/>
          <p:nvPr/>
        </p:nvSpPr>
        <p:spPr>
          <a:xfrm>
            <a:off x="90283" y="6478011"/>
            <a:ext cx="6853417" cy="369332"/>
          </a:xfrm>
          <a:prstGeom prst="rect">
            <a:avLst/>
          </a:prstGeom>
        </p:spPr>
        <p:txBody>
          <a:bodyPr wrap="square">
            <a:spAutoFit/>
          </a:bodyPr>
          <a:lstStyle/>
          <a:p>
            <a:pPr fontAlgn="auto">
              <a:spcBef>
                <a:spcPts val="0"/>
              </a:spcBef>
              <a:spcAft>
                <a:spcPts val="0"/>
              </a:spcAft>
            </a:pPr>
            <a:r>
              <a:rPr lang="fr-FR" b="1" dirty="0" err="1">
                <a:solidFill>
                  <a:srgbClr val="000000"/>
                </a:solidFill>
                <a:latin typeface="Century Gothic" panose="020B0502020202020204" pitchFamily="34" charset="0"/>
              </a:rPr>
              <a:t>Asking</a:t>
            </a:r>
            <a:r>
              <a:rPr lang="fr-FR" b="1" dirty="0">
                <a:solidFill>
                  <a:srgbClr val="000000"/>
                </a:solidFill>
                <a:latin typeface="Century Gothic" panose="020B0502020202020204" pitchFamily="34" charset="0"/>
              </a:rPr>
              <a:t> questions </a:t>
            </a:r>
            <a:r>
              <a:rPr lang="fr-FR" b="1" dirty="0" err="1">
                <a:solidFill>
                  <a:srgbClr val="000000"/>
                </a:solidFill>
                <a:latin typeface="Century Gothic" panose="020B0502020202020204" pitchFamily="34" charset="0"/>
              </a:rPr>
              <a:t>with</a:t>
            </a:r>
            <a:r>
              <a:rPr lang="fr-FR" b="1" dirty="0">
                <a:solidFill>
                  <a:srgbClr val="000000"/>
                </a:solidFill>
                <a:latin typeface="Century Gothic" panose="020B0502020202020204" pitchFamily="34" charset="0"/>
              </a:rPr>
              <a:t> intonation</a:t>
            </a:r>
          </a:p>
        </p:txBody>
      </p:sp>
      <p:sp>
        <p:nvSpPr>
          <p:cNvPr id="29" name="Rectangle 28">
            <a:extLst>
              <a:ext uri="{FF2B5EF4-FFF2-40B4-BE49-F238E27FC236}">
                <a16:creationId xmlns:a16="http://schemas.microsoft.com/office/drawing/2014/main" id="{A9B03D42-68EE-407D-AE70-221941191B20}"/>
              </a:ext>
            </a:extLst>
          </p:cNvPr>
          <p:cNvSpPr/>
          <p:nvPr/>
        </p:nvSpPr>
        <p:spPr>
          <a:xfrm>
            <a:off x="83127" y="4401462"/>
            <a:ext cx="6853417" cy="369332"/>
          </a:xfrm>
          <a:prstGeom prst="rect">
            <a:avLst/>
          </a:prstGeom>
        </p:spPr>
        <p:txBody>
          <a:bodyPr wrap="square">
            <a:spAutoFit/>
          </a:bodyPr>
          <a:lstStyle/>
          <a:p>
            <a:pPr fontAlgn="auto">
              <a:spcBef>
                <a:spcPts val="0"/>
              </a:spcBef>
              <a:spcAft>
                <a:spcPts val="0"/>
              </a:spcAft>
            </a:pPr>
            <a:r>
              <a:rPr lang="fr-FR" b="1" dirty="0" err="1">
                <a:solidFill>
                  <a:srgbClr val="000000"/>
                </a:solidFill>
                <a:latin typeface="Century Gothic" panose="020B0502020202020204" pitchFamily="34" charset="0"/>
              </a:rPr>
              <a:t>Saying</a:t>
            </a:r>
            <a:r>
              <a:rPr lang="fr-FR" b="1" dirty="0">
                <a:solidFill>
                  <a:srgbClr val="000000"/>
                </a:solidFill>
                <a:latin typeface="Century Gothic" panose="020B0502020202020204" pitchFamily="34" charset="0"/>
              </a:rPr>
              <a:t> ‘to (the)…’ in French</a:t>
            </a:r>
          </a:p>
        </p:txBody>
      </p:sp>
      <p:sp>
        <p:nvSpPr>
          <p:cNvPr id="30" name="Rectangle 29">
            <a:extLst>
              <a:ext uri="{FF2B5EF4-FFF2-40B4-BE49-F238E27FC236}">
                <a16:creationId xmlns:a16="http://schemas.microsoft.com/office/drawing/2014/main" id="{D97C93E9-EDAD-4763-9D6F-E41479400862}"/>
              </a:ext>
            </a:extLst>
          </p:cNvPr>
          <p:cNvSpPr/>
          <p:nvPr/>
        </p:nvSpPr>
        <p:spPr>
          <a:xfrm>
            <a:off x="75971" y="7784513"/>
            <a:ext cx="6658532" cy="1077218"/>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pPr fontAlgn="auto">
              <a:spcBef>
                <a:spcPts val="0"/>
              </a:spcBef>
              <a:spcAft>
                <a:spcPts val="0"/>
              </a:spcAft>
            </a:pPr>
            <a:r>
              <a:rPr lang="fr-FR" sz="1600" dirty="0" err="1">
                <a:solidFill>
                  <a:srgbClr val="000000">
                    <a:lumMod val="95000"/>
                    <a:lumOff val="5000"/>
                  </a:srgbClr>
                </a:solidFill>
                <a:latin typeface="Century Gothic" panose="020B0502020202020204" pitchFamily="34" charset="0"/>
              </a:rPr>
              <a:t>We</a:t>
            </a:r>
            <a:r>
              <a:rPr lang="fr-FR" sz="1600" dirty="0">
                <a:solidFill>
                  <a:srgbClr val="000000">
                    <a:lumMod val="95000"/>
                    <a:lumOff val="5000"/>
                  </a:srgbClr>
                </a:solidFill>
                <a:latin typeface="Century Gothic" panose="020B0502020202020204" pitchFamily="34" charset="0"/>
              </a:rPr>
              <a:t> </a:t>
            </a:r>
            <a:r>
              <a:rPr lang="fr-FR" sz="1600" dirty="0" err="1">
                <a:solidFill>
                  <a:srgbClr val="000000">
                    <a:lumMod val="95000"/>
                    <a:lumOff val="5000"/>
                  </a:srgbClr>
                </a:solidFill>
                <a:latin typeface="Century Gothic" panose="020B0502020202020204" pitchFamily="34" charset="0"/>
              </a:rPr>
              <a:t>can</a:t>
            </a:r>
            <a:r>
              <a:rPr lang="fr-FR" sz="1600" dirty="0">
                <a:solidFill>
                  <a:srgbClr val="000000">
                    <a:lumMod val="95000"/>
                    <a:lumOff val="5000"/>
                  </a:srgbClr>
                </a:solidFill>
                <a:latin typeface="Century Gothic" panose="020B0502020202020204" pitchFamily="34" charset="0"/>
              </a:rPr>
              <a:t> </a:t>
            </a:r>
            <a:r>
              <a:rPr lang="fr-FR" sz="1600" dirty="0" err="1">
                <a:solidFill>
                  <a:srgbClr val="000000">
                    <a:lumMod val="95000"/>
                    <a:lumOff val="5000"/>
                  </a:srgbClr>
                </a:solidFill>
                <a:latin typeface="Century Gothic" panose="020B0502020202020204" pitchFamily="34" charset="0"/>
              </a:rPr>
              <a:t>add</a:t>
            </a:r>
            <a:r>
              <a:rPr lang="fr-FR" sz="1600" dirty="0">
                <a:solidFill>
                  <a:srgbClr val="000000">
                    <a:lumMod val="95000"/>
                    <a:lumOff val="5000"/>
                  </a:srgbClr>
                </a:solidFill>
                <a:latin typeface="Century Gothic" panose="020B0502020202020204" pitchFamily="34" charset="0"/>
              </a:rPr>
              <a:t> a question </a:t>
            </a:r>
            <a:r>
              <a:rPr lang="fr-FR" sz="1600" dirty="0" err="1">
                <a:solidFill>
                  <a:srgbClr val="000000">
                    <a:lumMod val="95000"/>
                    <a:lumOff val="5000"/>
                  </a:srgbClr>
                </a:solidFill>
                <a:latin typeface="Century Gothic" panose="020B0502020202020204" pitchFamily="34" charset="0"/>
              </a:rPr>
              <a:t>word</a:t>
            </a:r>
            <a:r>
              <a:rPr lang="fr-FR" sz="1600" dirty="0">
                <a:solidFill>
                  <a:srgbClr val="000000">
                    <a:lumMod val="95000"/>
                    <a:lumOff val="5000"/>
                  </a:srgbClr>
                </a:solidFill>
                <a:latin typeface="Century Gothic" panose="020B0502020202020204" pitchFamily="34" charset="0"/>
              </a:rPr>
              <a:t> </a:t>
            </a:r>
            <a:r>
              <a:rPr lang="fr-FR" sz="1600" u="sng" dirty="0">
                <a:solidFill>
                  <a:srgbClr val="000000">
                    <a:lumMod val="95000"/>
                    <a:lumOff val="5000"/>
                  </a:srgbClr>
                </a:solidFill>
                <a:latin typeface="Century Gothic" panose="020B0502020202020204" pitchFamily="34" charset="0"/>
              </a:rPr>
              <a:t>at the end</a:t>
            </a:r>
            <a:r>
              <a:rPr lang="fr-FR" sz="1600" dirty="0">
                <a:solidFill>
                  <a:srgbClr val="000000">
                    <a:lumMod val="95000"/>
                    <a:lumOff val="5000"/>
                  </a:srgbClr>
                </a:solidFill>
                <a:latin typeface="Century Gothic" panose="020B0502020202020204" pitchFamily="34" charset="0"/>
              </a:rPr>
              <a:t>, </a:t>
            </a:r>
            <a:r>
              <a:rPr lang="fr-FR" sz="1600" dirty="0" err="1">
                <a:solidFill>
                  <a:srgbClr val="000000">
                    <a:lumMod val="95000"/>
                    <a:lumOff val="5000"/>
                  </a:srgbClr>
                </a:solidFill>
                <a:latin typeface="Century Gothic" panose="020B0502020202020204" pitchFamily="34" charset="0"/>
              </a:rPr>
              <a:t>too</a:t>
            </a:r>
            <a:r>
              <a:rPr lang="fr-FR" sz="1600" dirty="0">
                <a:solidFill>
                  <a:srgbClr val="000000">
                    <a:lumMod val="95000"/>
                    <a:lumOff val="5000"/>
                  </a:srgbClr>
                </a:solidFill>
                <a:latin typeface="Century Gothic" panose="020B0502020202020204" pitchFamily="34" charset="0"/>
              </a:rPr>
              <a:t>:</a:t>
            </a:r>
            <a:br>
              <a:rPr lang="fr-FR" sz="1600" dirty="0">
                <a:solidFill>
                  <a:srgbClr val="000000">
                    <a:lumMod val="95000"/>
                    <a:lumOff val="5000"/>
                  </a:srgbClr>
                </a:solidFill>
                <a:latin typeface="Century Gothic" panose="020B0502020202020204" pitchFamily="34" charset="0"/>
              </a:rPr>
            </a:br>
            <a:r>
              <a:rPr lang="fr-FR" sz="1600" dirty="0" err="1">
                <a:solidFill>
                  <a:srgbClr val="000000"/>
                </a:solidFill>
                <a:latin typeface="Century Gothic" panose="020B0502020202020204" pitchFamily="34" charset="0"/>
              </a:rPr>
              <a:t>e.g</a:t>
            </a:r>
            <a:r>
              <a:rPr lang="fr-FR" sz="1600" dirty="0">
                <a:solidFill>
                  <a:srgbClr val="000000"/>
                </a:solidFill>
                <a:latin typeface="Century Gothic" panose="020B0502020202020204" pitchFamily="34" charset="0"/>
              </a:rPr>
              <a:t>. Elle va au parc </a:t>
            </a:r>
            <a:r>
              <a:rPr lang="fr-FR" sz="1600" b="1" dirty="0">
                <a:solidFill>
                  <a:srgbClr val="000000"/>
                </a:solidFill>
                <a:latin typeface="Century Gothic" panose="020B0502020202020204" pitchFamily="34" charset="0"/>
              </a:rPr>
              <a:t>comment </a:t>
            </a:r>
            <a:r>
              <a:rPr lang="fr-FR" sz="1600" dirty="0">
                <a:solidFill>
                  <a:srgbClr val="000000"/>
                </a:solidFill>
                <a:latin typeface="Century Gothic" panose="020B0502020202020204" pitchFamily="34" charset="0"/>
              </a:rPr>
              <a:t>?  </a:t>
            </a:r>
            <a:r>
              <a:rPr lang="fr-FR" sz="1600" b="1" dirty="0">
                <a:solidFill>
                  <a:srgbClr val="000000"/>
                </a:solidFill>
                <a:latin typeface="Century Gothic" panose="020B0502020202020204" pitchFamily="34" charset="0"/>
              </a:rPr>
              <a:t>How</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is</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she</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going</a:t>
            </a:r>
            <a:r>
              <a:rPr lang="fr-FR" sz="1600" dirty="0">
                <a:solidFill>
                  <a:srgbClr val="000000"/>
                </a:solidFill>
                <a:latin typeface="Century Gothic" panose="020B0502020202020204" pitchFamily="34" charset="0"/>
              </a:rPr>
              <a:t> to the </a:t>
            </a:r>
            <a:r>
              <a:rPr lang="fr-FR" sz="1600" dirty="0" err="1">
                <a:solidFill>
                  <a:srgbClr val="000000"/>
                </a:solidFill>
                <a:latin typeface="Century Gothic" panose="020B0502020202020204" pitchFamily="34" charset="0"/>
              </a:rPr>
              <a:t>park</a:t>
            </a:r>
            <a:r>
              <a:rPr lang="fr-FR" sz="1600" dirty="0">
                <a:solidFill>
                  <a:srgbClr val="000000"/>
                </a:solidFill>
                <a:latin typeface="Century Gothic" panose="020B0502020202020204" pitchFamily="34" charset="0"/>
              </a:rPr>
              <a:t>?</a:t>
            </a:r>
            <a:br>
              <a:rPr lang="fr-FR" sz="1600" dirty="0">
                <a:solidFill>
                  <a:srgbClr val="000000"/>
                </a:solidFill>
                <a:latin typeface="Century Gothic" panose="020B0502020202020204" pitchFamily="34" charset="0"/>
              </a:rPr>
            </a:br>
            <a:r>
              <a:rPr lang="fr-FR" sz="1600" dirty="0">
                <a:solidFill>
                  <a:srgbClr val="000000"/>
                </a:solidFill>
                <a:latin typeface="Century Gothic" panose="020B0502020202020204" pitchFamily="34" charset="0"/>
              </a:rPr>
              <a:t>       Tu vas </a:t>
            </a:r>
            <a:r>
              <a:rPr lang="fr-FR" sz="1600" b="1" dirty="0">
                <a:solidFill>
                  <a:srgbClr val="000000"/>
                </a:solidFill>
                <a:latin typeface="Century Gothic" panose="020B0502020202020204" pitchFamily="34" charset="0"/>
              </a:rPr>
              <a:t>où </a:t>
            </a:r>
            <a:r>
              <a:rPr lang="fr-FR" sz="1600" dirty="0">
                <a:solidFill>
                  <a:srgbClr val="000000"/>
                </a:solidFill>
                <a:latin typeface="Century Gothic" panose="020B0502020202020204" pitchFamily="34" charset="0"/>
              </a:rPr>
              <a:t>? 		       </a:t>
            </a:r>
            <a:r>
              <a:rPr lang="fr-FR" sz="1600" b="1" dirty="0" err="1">
                <a:solidFill>
                  <a:srgbClr val="000000"/>
                </a:solidFill>
                <a:latin typeface="Century Gothic" panose="020B0502020202020204" pitchFamily="34" charset="0"/>
              </a:rPr>
              <a:t>Where</a:t>
            </a:r>
            <a:r>
              <a:rPr lang="fr-FR" sz="1600" dirty="0">
                <a:solidFill>
                  <a:srgbClr val="000000"/>
                </a:solidFill>
                <a:latin typeface="Century Gothic" panose="020B0502020202020204" pitchFamily="34" charset="0"/>
              </a:rPr>
              <a:t> are </a:t>
            </a:r>
            <a:r>
              <a:rPr lang="fr-FR" sz="1600" dirty="0" err="1">
                <a:solidFill>
                  <a:srgbClr val="000000"/>
                </a:solidFill>
                <a:latin typeface="Century Gothic" panose="020B0502020202020204" pitchFamily="34" charset="0"/>
              </a:rPr>
              <a:t>you</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going</a:t>
            </a:r>
            <a:r>
              <a:rPr lang="fr-FR" sz="1600" dirty="0">
                <a:solidFill>
                  <a:srgbClr val="000000"/>
                </a:solidFill>
                <a:latin typeface="Century Gothic" panose="020B0502020202020204" pitchFamily="34" charset="0"/>
              </a:rPr>
              <a:t>?</a:t>
            </a:r>
            <a:br>
              <a:rPr lang="fr-FR" sz="1600" dirty="0">
                <a:solidFill>
                  <a:srgbClr val="000000"/>
                </a:solidFill>
                <a:latin typeface="Century Gothic" panose="020B0502020202020204" pitchFamily="34" charset="0"/>
              </a:rPr>
            </a:br>
            <a:r>
              <a:rPr lang="fr-FR" sz="1600" dirty="0">
                <a:solidFill>
                  <a:srgbClr val="000000"/>
                </a:solidFill>
                <a:latin typeface="Century Gothic" panose="020B0502020202020204" pitchFamily="34" charset="0"/>
              </a:rPr>
              <a:t>       Il va à Londres </a:t>
            </a:r>
            <a:r>
              <a:rPr lang="fr-FR" sz="1600" b="1" dirty="0">
                <a:solidFill>
                  <a:srgbClr val="000000"/>
                </a:solidFill>
                <a:latin typeface="Century Gothic" panose="020B0502020202020204" pitchFamily="34" charset="0"/>
              </a:rPr>
              <a:t>quand </a:t>
            </a:r>
            <a:r>
              <a:rPr lang="fr-FR" sz="1600" dirty="0">
                <a:solidFill>
                  <a:srgbClr val="000000"/>
                </a:solidFill>
                <a:latin typeface="Century Gothic" panose="020B0502020202020204" pitchFamily="34" charset="0"/>
              </a:rPr>
              <a:t>?	       </a:t>
            </a:r>
            <a:r>
              <a:rPr lang="fr-FR" sz="1600" b="1" dirty="0" err="1">
                <a:solidFill>
                  <a:srgbClr val="000000"/>
                </a:solidFill>
                <a:latin typeface="Century Gothic" panose="020B0502020202020204" pitchFamily="34" charset="0"/>
              </a:rPr>
              <a:t>When</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is</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he</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going</a:t>
            </a:r>
            <a:r>
              <a:rPr lang="fr-FR" sz="1600" dirty="0">
                <a:solidFill>
                  <a:srgbClr val="000000"/>
                </a:solidFill>
                <a:latin typeface="Century Gothic" panose="020B0502020202020204" pitchFamily="34" charset="0"/>
              </a:rPr>
              <a:t> to London?</a:t>
            </a:r>
          </a:p>
        </p:txBody>
      </p:sp>
      <p:sp>
        <p:nvSpPr>
          <p:cNvPr id="3" name="Rectangle 2"/>
          <p:cNvSpPr/>
          <p:nvPr/>
        </p:nvSpPr>
        <p:spPr>
          <a:xfrm>
            <a:off x="91477" y="5050971"/>
            <a:ext cx="6666972" cy="1323439"/>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pPr fontAlgn="auto">
              <a:spcBef>
                <a:spcPts val="0"/>
              </a:spcBef>
              <a:spcAft>
                <a:spcPts val="0"/>
              </a:spcAft>
            </a:pPr>
            <a:r>
              <a:rPr lang="fr-FR" sz="1600" dirty="0" err="1">
                <a:solidFill>
                  <a:srgbClr val="000000"/>
                </a:solidFill>
                <a:latin typeface="Century Gothic" panose="020B0502020202020204" pitchFamily="34" charset="0"/>
              </a:rPr>
              <a:t>When</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we</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say</a:t>
            </a:r>
            <a:r>
              <a:rPr lang="fr-FR" sz="1600" dirty="0">
                <a:solidFill>
                  <a:srgbClr val="000000"/>
                </a:solidFill>
                <a:latin typeface="Century Gothic" panose="020B0502020202020204" pitchFamily="34" charset="0"/>
              </a:rPr>
              <a:t> </a:t>
            </a:r>
            <a:r>
              <a:rPr lang="fr-FR" sz="1600" b="1" dirty="0">
                <a:solidFill>
                  <a:srgbClr val="000000"/>
                </a:solidFill>
                <a:latin typeface="Century Gothic" panose="020B0502020202020204" pitchFamily="34" charset="0"/>
              </a:rPr>
              <a:t>‘to (the)…’ </a:t>
            </a:r>
            <a:r>
              <a:rPr lang="fr-FR" sz="1600" dirty="0">
                <a:solidFill>
                  <a:srgbClr val="000000"/>
                </a:solidFill>
                <a:latin typeface="Century Gothic" panose="020B0502020202020204" pitchFamily="34" charset="0"/>
              </a:rPr>
              <a:t>in French </a:t>
            </a:r>
            <a:r>
              <a:rPr lang="fr-FR" sz="1600" dirty="0" err="1">
                <a:solidFill>
                  <a:srgbClr val="000000"/>
                </a:solidFill>
                <a:latin typeface="Century Gothic" panose="020B0502020202020204" pitchFamily="34" charset="0"/>
              </a:rPr>
              <a:t>before</a:t>
            </a:r>
            <a:r>
              <a:rPr lang="fr-FR" sz="1600" dirty="0">
                <a:solidFill>
                  <a:srgbClr val="000000"/>
                </a:solidFill>
                <a:latin typeface="Century Gothic" panose="020B0502020202020204" pitchFamily="34" charset="0"/>
              </a:rPr>
              <a:t> a </a:t>
            </a:r>
            <a:r>
              <a:rPr lang="fr-FR" sz="1600" dirty="0" err="1">
                <a:solidFill>
                  <a:srgbClr val="000000"/>
                </a:solidFill>
                <a:latin typeface="Century Gothic" panose="020B0502020202020204" pitchFamily="34" charset="0"/>
              </a:rPr>
              <a:t>noun</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we</a:t>
            </a:r>
            <a:r>
              <a:rPr lang="fr-FR" sz="1600" dirty="0">
                <a:solidFill>
                  <a:srgbClr val="000000"/>
                </a:solidFill>
                <a:latin typeface="Century Gothic" panose="020B0502020202020204" pitchFamily="34" charset="0"/>
              </a:rPr>
              <a:t> use:</a:t>
            </a:r>
          </a:p>
          <a:p>
            <a:pPr fontAlgn="auto">
              <a:spcBef>
                <a:spcPts val="0"/>
              </a:spcBef>
              <a:spcAft>
                <a:spcPts val="0"/>
              </a:spcAft>
            </a:pPr>
            <a:r>
              <a:rPr lang="fr-FR" sz="1600" b="1" dirty="0">
                <a:solidFill>
                  <a:srgbClr val="000000"/>
                </a:solidFill>
                <a:latin typeface="Century Gothic" panose="020B0502020202020204" pitchFamily="34" charset="0"/>
              </a:rPr>
              <a:t>     au</a:t>
            </a:r>
            <a:r>
              <a:rPr lang="fr-FR" sz="1600" dirty="0">
                <a:solidFill>
                  <a:srgbClr val="000000"/>
                </a:solidFill>
                <a:latin typeface="Century Gothic" panose="020B0502020202020204" pitchFamily="34" charset="0"/>
              </a:rPr>
              <a:t> – if the </a:t>
            </a:r>
            <a:r>
              <a:rPr lang="fr-FR" sz="1600" dirty="0" err="1">
                <a:solidFill>
                  <a:srgbClr val="000000"/>
                </a:solidFill>
                <a:latin typeface="Century Gothic" panose="020B0502020202020204" pitchFamily="34" charset="0"/>
              </a:rPr>
              <a:t>noun</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is</a:t>
            </a:r>
            <a:r>
              <a:rPr lang="fr-FR" sz="1600" dirty="0">
                <a:solidFill>
                  <a:srgbClr val="000000"/>
                </a:solidFill>
                <a:latin typeface="Century Gothic" panose="020B0502020202020204" pitchFamily="34" charset="0"/>
              </a:rPr>
              <a:t> </a:t>
            </a:r>
            <a:r>
              <a:rPr lang="fr-FR" sz="1600" b="1" i="1" dirty="0">
                <a:solidFill>
                  <a:srgbClr val="000000"/>
                </a:solidFill>
                <a:latin typeface="Century Gothic" panose="020B0502020202020204" pitchFamily="34" charset="0"/>
              </a:rPr>
              <a:t>masculine</a:t>
            </a:r>
            <a:r>
              <a:rPr lang="fr-FR" sz="1600" b="1" dirty="0">
                <a:solidFill>
                  <a:srgbClr val="000000"/>
                </a:solidFill>
                <a:latin typeface="Century Gothic" panose="020B0502020202020204" pitchFamily="34" charset="0"/>
              </a:rPr>
              <a:t>        à la </a:t>
            </a:r>
            <a:r>
              <a:rPr lang="fr-FR" sz="1600" dirty="0">
                <a:solidFill>
                  <a:srgbClr val="000000"/>
                </a:solidFill>
                <a:latin typeface="Century Gothic" panose="020B0502020202020204" pitchFamily="34" charset="0"/>
              </a:rPr>
              <a:t>– if the </a:t>
            </a:r>
            <a:r>
              <a:rPr lang="fr-FR" sz="1600" dirty="0" err="1">
                <a:solidFill>
                  <a:srgbClr val="000000"/>
                </a:solidFill>
                <a:latin typeface="Century Gothic" panose="020B0502020202020204" pitchFamily="34" charset="0"/>
              </a:rPr>
              <a:t>noun</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is</a:t>
            </a:r>
            <a:r>
              <a:rPr lang="fr-FR" sz="1600" dirty="0">
                <a:solidFill>
                  <a:srgbClr val="000000"/>
                </a:solidFill>
                <a:latin typeface="Century Gothic" panose="020B0502020202020204" pitchFamily="34" charset="0"/>
              </a:rPr>
              <a:t> </a:t>
            </a:r>
            <a:r>
              <a:rPr lang="fr-FR" sz="1600" b="1" i="1" dirty="0" err="1">
                <a:solidFill>
                  <a:srgbClr val="000000"/>
                </a:solidFill>
                <a:latin typeface="Century Gothic" panose="020B0502020202020204" pitchFamily="34" charset="0"/>
              </a:rPr>
              <a:t>feminine</a:t>
            </a:r>
            <a:r>
              <a:rPr lang="fr-FR" sz="1600" dirty="0">
                <a:solidFill>
                  <a:srgbClr val="000000"/>
                </a:solidFill>
                <a:latin typeface="Century Gothic" panose="020B0502020202020204" pitchFamily="34" charset="0"/>
              </a:rPr>
              <a:t> </a:t>
            </a:r>
          </a:p>
          <a:p>
            <a:pPr fontAlgn="auto">
              <a:spcBef>
                <a:spcPts val="0"/>
              </a:spcBef>
              <a:spcAft>
                <a:spcPts val="0"/>
              </a:spcAft>
            </a:pPr>
            <a:r>
              <a:rPr lang="fr-FR" sz="1600" i="1" dirty="0">
                <a:solidFill>
                  <a:srgbClr val="000000"/>
                </a:solidFill>
                <a:latin typeface="Century Gothic" panose="020B0502020202020204" pitchFamily="34" charset="0"/>
              </a:rPr>
              <a:t>This </a:t>
            </a:r>
            <a:r>
              <a:rPr lang="fr-FR" sz="1600" i="1" dirty="0" err="1">
                <a:solidFill>
                  <a:srgbClr val="000000"/>
                </a:solidFill>
                <a:latin typeface="Century Gothic" panose="020B0502020202020204" pitchFamily="34" charset="0"/>
              </a:rPr>
              <a:t>can</a:t>
            </a:r>
            <a:r>
              <a:rPr lang="fr-FR" sz="1600" i="1" dirty="0">
                <a:solidFill>
                  <a:srgbClr val="000000"/>
                </a:solidFill>
                <a:latin typeface="Century Gothic" panose="020B0502020202020204" pitchFamily="34" charset="0"/>
              </a:rPr>
              <a:t> </a:t>
            </a:r>
            <a:r>
              <a:rPr lang="fr-FR" sz="1600" i="1" dirty="0" err="1">
                <a:solidFill>
                  <a:srgbClr val="000000"/>
                </a:solidFill>
                <a:latin typeface="Century Gothic" panose="020B0502020202020204" pitchFamily="34" charset="0"/>
              </a:rPr>
              <a:t>also</a:t>
            </a:r>
            <a:r>
              <a:rPr lang="fr-FR" sz="1600" i="1" dirty="0">
                <a:solidFill>
                  <a:srgbClr val="000000"/>
                </a:solidFill>
                <a:latin typeface="Century Gothic" panose="020B0502020202020204" pitchFamily="34" charset="0"/>
              </a:rPr>
              <a:t> </a:t>
            </a:r>
            <a:r>
              <a:rPr lang="fr-FR" sz="1600" i="1" dirty="0" err="1">
                <a:solidFill>
                  <a:srgbClr val="000000"/>
                </a:solidFill>
                <a:latin typeface="Century Gothic" panose="020B0502020202020204" pitchFamily="34" charset="0"/>
              </a:rPr>
              <a:t>mean</a:t>
            </a:r>
            <a:r>
              <a:rPr lang="fr-FR" sz="1600" i="1" dirty="0">
                <a:solidFill>
                  <a:srgbClr val="000000"/>
                </a:solidFill>
                <a:latin typeface="Century Gothic" panose="020B0502020202020204" pitchFamily="34" charset="0"/>
              </a:rPr>
              <a:t> ‘at the’.</a:t>
            </a:r>
          </a:p>
          <a:p>
            <a:pPr algn="ctr" fontAlgn="auto">
              <a:spcBef>
                <a:spcPts val="0"/>
              </a:spcBef>
              <a:spcAft>
                <a:spcPts val="0"/>
              </a:spcAft>
            </a:pPr>
            <a:r>
              <a:rPr lang="fr-FR" sz="1600" i="1" dirty="0" err="1">
                <a:solidFill>
                  <a:srgbClr val="000000"/>
                </a:solidFill>
                <a:latin typeface="Century Gothic" panose="020B0502020202020204" pitchFamily="34" charset="0"/>
              </a:rPr>
              <a:t>e.g</a:t>
            </a:r>
            <a:r>
              <a:rPr lang="fr-FR" sz="1600" i="1" dirty="0">
                <a:solidFill>
                  <a:srgbClr val="000000"/>
                </a:solidFill>
                <a:latin typeface="Century Gothic" panose="020B0502020202020204" pitchFamily="34" charset="0"/>
              </a:rPr>
              <a:t>. Je vais </a:t>
            </a:r>
            <a:r>
              <a:rPr lang="fr-FR" sz="1600" b="1" i="1" dirty="0">
                <a:solidFill>
                  <a:srgbClr val="000000"/>
                </a:solidFill>
                <a:latin typeface="Century Gothic" panose="020B0502020202020204" pitchFamily="34" charset="0"/>
              </a:rPr>
              <a:t>au</a:t>
            </a:r>
            <a:r>
              <a:rPr lang="fr-FR" sz="1600" i="1" dirty="0">
                <a:solidFill>
                  <a:srgbClr val="000000"/>
                </a:solidFill>
                <a:latin typeface="Century Gothic" panose="020B0502020202020204" pitchFamily="34" charset="0"/>
              </a:rPr>
              <a:t> collège.	Je suis </a:t>
            </a:r>
            <a:r>
              <a:rPr lang="fr-FR" sz="1600" b="1" i="1" dirty="0">
                <a:solidFill>
                  <a:srgbClr val="000000"/>
                </a:solidFill>
                <a:latin typeface="Century Gothic" panose="020B0502020202020204" pitchFamily="34" charset="0"/>
              </a:rPr>
              <a:t>au</a:t>
            </a:r>
            <a:r>
              <a:rPr lang="fr-FR" sz="1600" i="1" dirty="0">
                <a:solidFill>
                  <a:srgbClr val="000000"/>
                </a:solidFill>
                <a:latin typeface="Century Gothic" panose="020B0502020202020204" pitchFamily="34" charset="0"/>
              </a:rPr>
              <a:t> collège.</a:t>
            </a:r>
          </a:p>
          <a:p>
            <a:pPr fontAlgn="auto">
              <a:spcBef>
                <a:spcPts val="0"/>
              </a:spcBef>
              <a:spcAft>
                <a:spcPts val="0"/>
              </a:spcAft>
            </a:pPr>
            <a:r>
              <a:rPr lang="fr-FR" sz="1600" i="1" dirty="0">
                <a:solidFill>
                  <a:srgbClr val="000000"/>
                </a:solidFill>
                <a:latin typeface="Century Gothic" panose="020B0502020202020204" pitchFamily="34" charset="0"/>
              </a:rPr>
              <a:t>	         I go </a:t>
            </a:r>
            <a:r>
              <a:rPr lang="fr-FR" sz="1600" b="1" i="1" dirty="0">
                <a:solidFill>
                  <a:srgbClr val="000000"/>
                </a:solidFill>
                <a:latin typeface="Century Gothic" panose="020B0502020202020204" pitchFamily="34" charset="0"/>
              </a:rPr>
              <a:t>to (the) </a:t>
            </a:r>
            <a:r>
              <a:rPr lang="fr-FR" sz="1600" i="1" dirty="0" err="1">
                <a:solidFill>
                  <a:srgbClr val="000000"/>
                </a:solidFill>
                <a:latin typeface="Century Gothic" panose="020B0502020202020204" pitchFamily="34" charset="0"/>
              </a:rPr>
              <a:t>school</a:t>
            </a:r>
            <a:r>
              <a:rPr lang="fr-FR" sz="1600" i="1" dirty="0">
                <a:solidFill>
                  <a:srgbClr val="000000"/>
                </a:solidFill>
                <a:latin typeface="Century Gothic" panose="020B0502020202020204" pitchFamily="34" charset="0"/>
              </a:rPr>
              <a:t>         I </a:t>
            </a:r>
            <a:r>
              <a:rPr lang="fr-FR" sz="1600" i="1" dirty="0" err="1">
                <a:solidFill>
                  <a:srgbClr val="000000"/>
                </a:solidFill>
                <a:latin typeface="Century Gothic" panose="020B0502020202020204" pitchFamily="34" charset="0"/>
              </a:rPr>
              <a:t>am</a:t>
            </a:r>
            <a:r>
              <a:rPr lang="fr-FR" sz="1600" i="1" dirty="0">
                <a:solidFill>
                  <a:srgbClr val="000000"/>
                </a:solidFill>
                <a:latin typeface="Century Gothic" panose="020B0502020202020204" pitchFamily="34" charset="0"/>
              </a:rPr>
              <a:t> </a:t>
            </a:r>
            <a:r>
              <a:rPr lang="fr-FR" sz="1600" b="1" i="1" dirty="0">
                <a:solidFill>
                  <a:srgbClr val="000000"/>
                </a:solidFill>
                <a:latin typeface="Century Gothic" panose="020B0502020202020204" pitchFamily="34" charset="0"/>
              </a:rPr>
              <a:t>at (the) </a:t>
            </a:r>
            <a:r>
              <a:rPr lang="fr-FR" sz="1600" i="1" dirty="0" err="1">
                <a:solidFill>
                  <a:srgbClr val="000000"/>
                </a:solidFill>
                <a:latin typeface="Century Gothic" panose="020B0502020202020204" pitchFamily="34" charset="0"/>
              </a:rPr>
              <a:t>school</a:t>
            </a:r>
            <a:r>
              <a:rPr lang="fr-FR" sz="1600" i="1" dirty="0">
                <a:solidFill>
                  <a:srgbClr val="000000"/>
                </a:solidFill>
                <a:latin typeface="Century Gothic" panose="020B0502020202020204" pitchFamily="34" charset="0"/>
              </a:rPr>
              <a:t>.</a:t>
            </a:r>
          </a:p>
        </p:txBody>
      </p:sp>
      <p:sp>
        <p:nvSpPr>
          <p:cNvPr id="4" name="Rectangle 3"/>
          <p:cNvSpPr/>
          <p:nvPr/>
        </p:nvSpPr>
        <p:spPr>
          <a:xfrm>
            <a:off x="83127" y="3136611"/>
            <a:ext cx="6774873" cy="338554"/>
          </a:xfrm>
          <a:prstGeom prst="rect">
            <a:avLst/>
          </a:prstGeom>
        </p:spPr>
        <p:txBody>
          <a:bodyPr wrap="square">
            <a:spAutoFit/>
          </a:bodyPr>
          <a:lstStyle/>
          <a:p>
            <a:pPr lvl="0" fontAlgn="auto">
              <a:spcBef>
                <a:spcPts val="0"/>
              </a:spcBef>
              <a:spcAft>
                <a:spcPts val="0"/>
              </a:spcAft>
              <a:buClr>
                <a:srgbClr val="000000"/>
              </a:buClr>
              <a:defRPr/>
            </a:pPr>
            <a:r>
              <a:rPr lang="en-GB" sz="1600" kern="0" dirty="0">
                <a:latin typeface="Century Gothic" panose="020B0502020202020204" pitchFamily="34" charset="0"/>
                <a:cs typeface="Arial"/>
                <a:sym typeface="Arial"/>
              </a:rPr>
              <a:t>The final –</a:t>
            </a:r>
            <a:r>
              <a:rPr lang="en-GB" sz="1600" b="1" kern="0" dirty="0">
                <a:latin typeface="Century Gothic" panose="020B0502020202020204" pitchFamily="34" charset="0"/>
                <a:cs typeface="Arial"/>
                <a:sym typeface="Arial"/>
              </a:rPr>
              <a:t>s</a:t>
            </a:r>
            <a:r>
              <a:rPr lang="en-GB" sz="1600" kern="0" dirty="0">
                <a:latin typeface="Century Gothic" panose="020B0502020202020204" pitchFamily="34" charset="0"/>
                <a:cs typeface="Arial"/>
                <a:sym typeface="Arial"/>
              </a:rPr>
              <a:t> in </a:t>
            </a:r>
            <a:r>
              <a:rPr lang="en-GB" sz="1600" i="1" kern="0" dirty="0">
                <a:latin typeface="Century Gothic" panose="020B0502020202020204" pitchFamily="34" charset="0"/>
                <a:cs typeface="Arial"/>
                <a:sym typeface="Arial"/>
              </a:rPr>
              <a:t>va</a:t>
            </a:r>
            <a:r>
              <a:rPr lang="en-GB" sz="1600" b="1" i="1" kern="0" dirty="0">
                <a:latin typeface="Century Gothic" panose="020B0502020202020204" pitchFamily="34" charset="0"/>
                <a:cs typeface="Arial"/>
                <a:sym typeface="Arial"/>
              </a:rPr>
              <a:t>s</a:t>
            </a:r>
            <a:r>
              <a:rPr lang="en-GB" sz="1600" kern="0" dirty="0">
                <a:latin typeface="Century Gothic" panose="020B0502020202020204" pitchFamily="34" charset="0"/>
                <a:cs typeface="Arial"/>
                <a:sym typeface="Arial"/>
              </a:rPr>
              <a:t> is a </a:t>
            </a:r>
            <a:r>
              <a:rPr lang="en-GB" sz="1600" b="1" kern="0" dirty="0">
                <a:latin typeface="Century Gothic" panose="020B0502020202020204" pitchFamily="34" charset="0"/>
                <a:cs typeface="Arial"/>
                <a:sym typeface="Arial"/>
              </a:rPr>
              <a:t>Silent Final Consonant</a:t>
            </a:r>
            <a:r>
              <a:rPr lang="en-GB" sz="1600" kern="0" dirty="0">
                <a:latin typeface="Century Gothic" panose="020B0502020202020204" pitchFamily="34" charset="0"/>
                <a:cs typeface="Arial"/>
                <a:sym typeface="Arial"/>
              </a:rPr>
              <a:t>.</a:t>
            </a:r>
          </a:p>
        </p:txBody>
      </p:sp>
      <p:pic>
        <p:nvPicPr>
          <p:cNvPr id="31" name="Picture 2" descr="Quiet Sign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1128" y="3150295"/>
            <a:ext cx="246709" cy="348917"/>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83127" y="3414385"/>
            <a:ext cx="6774873" cy="338554"/>
          </a:xfrm>
          <a:prstGeom prst="rect">
            <a:avLst/>
          </a:prstGeom>
        </p:spPr>
        <p:txBody>
          <a:bodyPr wrap="square">
            <a:spAutoFit/>
          </a:bodyPr>
          <a:lstStyle/>
          <a:p>
            <a:pPr lvl="0" fontAlgn="auto">
              <a:spcBef>
                <a:spcPts val="0"/>
              </a:spcBef>
              <a:spcAft>
                <a:spcPts val="0"/>
              </a:spcAft>
              <a:buClr>
                <a:srgbClr val="000000"/>
              </a:buClr>
              <a:defRPr/>
            </a:pPr>
            <a:r>
              <a:rPr lang="en-GB" sz="1600" kern="0" dirty="0">
                <a:latin typeface="Century Gothic" panose="020B0502020202020204" pitchFamily="34" charset="0"/>
                <a:cs typeface="Arial"/>
                <a:sym typeface="Arial"/>
              </a:rPr>
              <a:t>But remember, when </a:t>
            </a:r>
            <a:r>
              <a:rPr lang="en-GB" sz="1600" b="1" kern="0" dirty="0">
                <a:latin typeface="Century Gothic" panose="020B0502020202020204" pitchFamily="34" charset="0"/>
                <a:cs typeface="Arial"/>
                <a:sym typeface="Arial"/>
              </a:rPr>
              <a:t>-s </a:t>
            </a:r>
            <a:r>
              <a:rPr lang="en-GB" sz="1600" kern="0" dirty="0">
                <a:latin typeface="Century Gothic" panose="020B0502020202020204" pitchFamily="34" charset="0"/>
                <a:cs typeface="Arial"/>
                <a:sym typeface="Arial"/>
              </a:rPr>
              <a:t>is followed by a vowel, pronounce it like -z.</a:t>
            </a:r>
          </a:p>
        </p:txBody>
      </p:sp>
      <p:sp>
        <p:nvSpPr>
          <p:cNvPr id="34" name="Rectangle 33"/>
          <p:cNvSpPr/>
          <p:nvPr/>
        </p:nvSpPr>
        <p:spPr>
          <a:xfrm>
            <a:off x="90283" y="3710279"/>
            <a:ext cx="6713769"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pPr lvl="0" fontAlgn="auto">
              <a:spcBef>
                <a:spcPts val="0"/>
              </a:spcBef>
              <a:spcAft>
                <a:spcPts val="0"/>
              </a:spcAft>
              <a:buClr>
                <a:srgbClr val="000000"/>
              </a:buClr>
              <a:defRPr/>
            </a:pPr>
            <a:r>
              <a:rPr lang="en-GB" sz="1600" kern="0" dirty="0">
                <a:latin typeface="Century Gothic" panose="020B0502020202020204" pitchFamily="34" charset="0"/>
                <a:cs typeface="Arial"/>
                <a:sym typeface="Arial"/>
              </a:rPr>
              <a:t>Je </a:t>
            </a:r>
            <a:r>
              <a:rPr lang="en-GB" sz="1600" kern="0" dirty="0" err="1">
                <a:latin typeface="Century Gothic" panose="020B0502020202020204" pitchFamily="34" charset="0"/>
                <a:cs typeface="Arial"/>
                <a:sym typeface="Arial"/>
              </a:rPr>
              <a:t>vai</a:t>
            </a:r>
            <a:r>
              <a:rPr lang="en-GB" sz="1600" b="1" kern="0" dirty="0" err="1">
                <a:latin typeface="Century Gothic" panose="020B0502020202020204" pitchFamily="34" charset="0"/>
                <a:cs typeface="Arial"/>
                <a:sym typeface="Arial"/>
              </a:rPr>
              <a:t>s</a:t>
            </a:r>
            <a:r>
              <a:rPr lang="en-GB" sz="1600" kern="0" dirty="0">
                <a:latin typeface="Century Gothic" panose="020B0502020202020204" pitchFamily="34" charset="0"/>
                <a:cs typeface="Arial"/>
                <a:sym typeface="Arial"/>
              </a:rPr>
              <a:t> </a:t>
            </a:r>
            <a:r>
              <a:rPr lang="en-GB" sz="1600" b="1" kern="0" dirty="0">
                <a:latin typeface="Century Gothic" panose="020B0502020202020204" pitchFamily="34" charset="0"/>
                <a:cs typeface="Arial"/>
                <a:sym typeface="Arial"/>
              </a:rPr>
              <a:t>à</a:t>
            </a:r>
            <a:r>
              <a:rPr lang="en-GB" sz="1600" kern="0" dirty="0">
                <a:latin typeface="Century Gothic" panose="020B0502020202020204" pitchFamily="34" charset="0"/>
                <a:cs typeface="Arial"/>
                <a:sym typeface="Arial"/>
              </a:rPr>
              <a:t> </a:t>
            </a:r>
            <a:r>
              <a:rPr lang="en-GB" sz="1600" kern="0" dirty="0" err="1">
                <a:latin typeface="Century Gothic" panose="020B0502020202020204" pitchFamily="34" charset="0"/>
                <a:cs typeface="Arial"/>
                <a:sym typeface="Arial"/>
              </a:rPr>
              <a:t>Londres</a:t>
            </a:r>
            <a:r>
              <a:rPr lang="en-GB" sz="1600" kern="0" dirty="0">
                <a:latin typeface="Century Gothic" panose="020B0502020202020204" pitchFamily="34" charset="0"/>
                <a:cs typeface="Arial"/>
                <a:sym typeface="Arial"/>
              </a:rPr>
              <a:t>.  </a:t>
            </a:r>
            <a:r>
              <a:rPr lang="en-GB" sz="1600" i="1" kern="0" dirty="0">
                <a:latin typeface="Century Gothic" panose="020B0502020202020204" pitchFamily="34" charset="0"/>
                <a:cs typeface="Arial"/>
                <a:sym typeface="Arial"/>
              </a:rPr>
              <a:t>I go to London</a:t>
            </a:r>
            <a:r>
              <a:rPr lang="en-GB" sz="1600" kern="0" dirty="0">
                <a:latin typeface="Century Gothic" panose="020B0502020202020204" pitchFamily="34" charset="0"/>
                <a:cs typeface="Arial"/>
                <a:sym typeface="Arial"/>
              </a:rPr>
              <a:t>.  </a:t>
            </a:r>
            <a:br>
              <a:rPr lang="en-GB" sz="1600" kern="0" dirty="0">
                <a:latin typeface="Century Gothic" panose="020B0502020202020204" pitchFamily="34" charset="0"/>
                <a:cs typeface="Arial"/>
                <a:sym typeface="Arial"/>
              </a:rPr>
            </a:br>
            <a:r>
              <a:rPr lang="en-GB" sz="1600" kern="0" dirty="0" err="1">
                <a:latin typeface="Century Gothic" panose="020B0502020202020204" pitchFamily="34" charset="0"/>
                <a:cs typeface="Arial"/>
                <a:sym typeface="Arial"/>
              </a:rPr>
              <a:t>Tu</a:t>
            </a:r>
            <a:r>
              <a:rPr lang="en-GB" sz="1600" kern="0" dirty="0">
                <a:latin typeface="Century Gothic" panose="020B0502020202020204" pitchFamily="34" charset="0"/>
                <a:cs typeface="Arial"/>
                <a:sym typeface="Arial"/>
              </a:rPr>
              <a:t> va</a:t>
            </a:r>
            <a:r>
              <a:rPr lang="en-GB" sz="1600" b="1" kern="0" dirty="0">
                <a:latin typeface="Century Gothic" panose="020B0502020202020204" pitchFamily="34" charset="0"/>
                <a:cs typeface="Arial"/>
                <a:sym typeface="Arial"/>
              </a:rPr>
              <a:t>s</a:t>
            </a:r>
            <a:r>
              <a:rPr lang="en-GB" sz="1600" kern="0" dirty="0">
                <a:latin typeface="Century Gothic" panose="020B0502020202020204" pitchFamily="34" charset="0"/>
                <a:cs typeface="Arial"/>
                <a:sym typeface="Arial"/>
              </a:rPr>
              <a:t> </a:t>
            </a:r>
            <a:r>
              <a:rPr lang="en-GB" sz="1600" b="1" kern="0" dirty="0">
                <a:latin typeface="Century Gothic" panose="020B0502020202020204" pitchFamily="34" charset="0"/>
                <a:cs typeface="Arial"/>
                <a:sym typeface="Arial"/>
              </a:rPr>
              <a:t>à </a:t>
            </a:r>
            <a:r>
              <a:rPr lang="en-GB" sz="1600" kern="0" dirty="0">
                <a:latin typeface="Century Gothic" panose="020B0502020202020204" pitchFamily="34" charset="0"/>
                <a:cs typeface="Arial"/>
                <a:sym typeface="Arial"/>
              </a:rPr>
              <a:t>la </a:t>
            </a:r>
            <a:r>
              <a:rPr lang="en-GB" sz="1600" kern="0" dirty="0" err="1">
                <a:latin typeface="Century Gothic" panose="020B0502020202020204" pitchFamily="34" charset="0"/>
                <a:cs typeface="Arial"/>
                <a:sym typeface="Arial"/>
              </a:rPr>
              <a:t>caisse</a:t>
            </a:r>
            <a:r>
              <a:rPr lang="en-GB" sz="1600" b="1" kern="0" dirty="0">
                <a:latin typeface="Century Gothic" panose="020B0502020202020204" pitchFamily="34" charset="0"/>
                <a:cs typeface="Arial"/>
                <a:sym typeface="Arial"/>
              </a:rPr>
              <a:t>. </a:t>
            </a:r>
            <a:r>
              <a:rPr lang="en-GB" sz="1600" i="1" kern="0" dirty="0">
                <a:latin typeface="Century Gothic" panose="020B0502020202020204" pitchFamily="34" charset="0"/>
                <a:cs typeface="Arial"/>
                <a:sym typeface="Arial"/>
              </a:rPr>
              <a:t>You go to the checkout.  </a:t>
            </a:r>
          </a:p>
        </p:txBody>
      </p:sp>
      <p:sp>
        <p:nvSpPr>
          <p:cNvPr id="20"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34</a:t>
            </a:r>
          </a:p>
        </p:txBody>
      </p:sp>
    </p:spTree>
    <p:extLst>
      <p:ext uri="{BB962C8B-B14F-4D97-AF65-F5344CB8AC3E}">
        <p14:creationId xmlns:p14="http://schemas.microsoft.com/office/powerpoint/2010/main" val="625975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BD834-1E2D-44FA-960B-D5E01CB2C65F}"/>
              </a:ext>
            </a:extLst>
          </p:cNvPr>
          <p:cNvSpPr/>
          <p:nvPr/>
        </p:nvSpPr>
        <p:spPr>
          <a:xfrm>
            <a:off x="116632" y="179512"/>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1600" b="1" dirty="0">
              <a:solidFill>
                <a:srgbClr val="FFFFFF"/>
              </a:solidFill>
              <a:latin typeface="Century Gothic" panose="020B0502020202020204" pitchFamily="34" charset="0"/>
            </a:endParaRPr>
          </a:p>
        </p:txBody>
      </p:sp>
      <p:sp>
        <p:nvSpPr>
          <p:cNvPr id="4" name="Rectangle 3">
            <a:extLst>
              <a:ext uri="{FF2B5EF4-FFF2-40B4-BE49-F238E27FC236}">
                <a16:creationId xmlns:a16="http://schemas.microsoft.com/office/drawing/2014/main" id="{187D3DE4-1B8E-4EF9-A0F4-FAE19AE97A2E}"/>
              </a:ext>
            </a:extLst>
          </p:cNvPr>
          <p:cNvSpPr/>
          <p:nvPr/>
        </p:nvSpPr>
        <p:spPr>
          <a:xfrm>
            <a:off x="5004484" y="179512"/>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2" name="Title 1">
            <a:extLst>
              <a:ext uri="{FF2B5EF4-FFF2-40B4-BE49-F238E27FC236}">
                <a16:creationId xmlns:a16="http://schemas.microsoft.com/office/drawing/2014/main" id="{7C5C7E9F-51B9-4541-A931-8FC849CA79FC}"/>
              </a:ext>
            </a:extLst>
          </p:cNvPr>
          <p:cNvSpPr>
            <a:spLocks noGrp="1"/>
          </p:cNvSpPr>
          <p:nvPr>
            <p:ph type="title"/>
          </p:nvPr>
        </p:nvSpPr>
        <p:spPr>
          <a:xfrm>
            <a:off x="125760" y="192784"/>
            <a:ext cx="4687651" cy="412606"/>
          </a:xfrm>
        </p:spPr>
        <p:txBody>
          <a:bodyPr/>
          <a:lstStyle/>
          <a:p>
            <a:pPr algn="l" fontAlgn="auto">
              <a:spcBef>
                <a:spcPts val="0"/>
              </a:spcBef>
              <a:spcAft>
                <a:spcPts val="0"/>
              </a:spcAft>
            </a:pPr>
            <a:r>
              <a:rPr lang="fr-FR" sz="1800" b="1" dirty="0" err="1">
                <a:solidFill>
                  <a:srgbClr val="FFFFFF"/>
                </a:solidFill>
                <a:latin typeface="Century Gothic" panose="020B0502020202020204" pitchFamily="34" charset="0"/>
              </a:rPr>
              <a:t>Where</a:t>
            </a:r>
            <a:r>
              <a:rPr lang="fr-FR" sz="1800" b="1" dirty="0">
                <a:solidFill>
                  <a:srgbClr val="FFFFFF"/>
                </a:solidFill>
                <a:latin typeface="Century Gothic" panose="020B0502020202020204" pitchFamily="34" charset="0"/>
              </a:rPr>
              <a:t> people go (places)</a:t>
            </a:r>
          </a:p>
        </p:txBody>
      </p:sp>
      <p:graphicFrame>
        <p:nvGraphicFramePr>
          <p:cNvPr id="16" name="Table 15"/>
          <p:cNvGraphicFramePr>
            <a:graphicFrameLocks noGrp="1"/>
          </p:cNvGraphicFramePr>
          <p:nvPr>
            <p:extLst>
              <p:ext uri="{D42A27DB-BD31-4B8C-83A1-F6EECF244321}">
                <p14:modId xmlns:p14="http://schemas.microsoft.com/office/powerpoint/2010/main" val="2951643669"/>
              </p:ext>
            </p:extLst>
          </p:nvPr>
        </p:nvGraphicFramePr>
        <p:xfrm>
          <a:off x="692696" y="742558"/>
          <a:ext cx="4248472" cy="5510160"/>
        </p:xfrm>
        <a:graphic>
          <a:graphicData uri="http://schemas.openxmlformats.org/drawingml/2006/table">
            <a:tbl>
              <a:tblPr>
                <a:tableStyleId>{5940675A-B579-460E-94D1-54222C63F5DA}</a:tableStyleId>
              </a:tblPr>
              <a:tblGrid>
                <a:gridCol w="1584176">
                  <a:extLst>
                    <a:ext uri="{9D8B030D-6E8A-4147-A177-3AD203B41FA5}">
                      <a16:colId xmlns:a16="http://schemas.microsoft.com/office/drawing/2014/main" val="970210917"/>
                    </a:ext>
                  </a:extLst>
                </a:gridCol>
                <a:gridCol w="2664296">
                  <a:extLst>
                    <a:ext uri="{9D8B030D-6E8A-4147-A177-3AD203B41FA5}">
                      <a16:colId xmlns:a16="http://schemas.microsoft.com/office/drawing/2014/main" val="3424493007"/>
                    </a:ext>
                  </a:extLst>
                </a:gridCol>
              </a:tblGrid>
              <a:tr h="347448">
                <a:tc>
                  <a:txBody>
                    <a:bodyPr/>
                    <a:lstStyle/>
                    <a:p>
                      <a:r>
                        <a:rPr lang="fr-FR" sz="1800" b="0" noProof="0" dirty="0">
                          <a:latin typeface="Century Gothic" panose="020B0502020202020204" pitchFamily="34" charset="0"/>
                        </a:rPr>
                        <a:t>aller</a:t>
                      </a:r>
                    </a:p>
                  </a:txBody>
                  <a:tcPr/>
                </a:tc>
                <a:tc>
                  <a:txBody>
                    <a:bodyPr/>
                    <a:lstStyle/>
                    <a:p>
                      <a:r>
                        <a:rPr lang="en-GB" sz="1800" b="0" dirty="0">
                          <a:latin typeface="Century Gothic" panose="020B0502020202020204" pitchFamily="34" charset="0"/>
                        </a:rPr>
                        <a:t>to go, going</a:t>
                      </a:r>
                    </a:p>
                  </a:txBody>
                  <a:tcPr/>
                </a:tc>
                <a:extLst>
                  <a:ext uri="{0D108BD9-81ED-4DB2-BD59-A6C34878D82A}">
                    <a16:rowId xmlns:a16="http://schemas.microsoft.com/office/drawing/2014/main" val="1892631504"/>
                  </a:ext>
                </a:extLst>
              </a:tr>
              <a:tr h="347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noProof="0" dirty="0">
                          <a:latin typeface="Century Gothic" panose="020B0502020202020204" pitchFamily="34" charset="0"/>
                        </a:rPr>
                        <a:t>je vais</a:t>
                      </a:r>
                    </a:p>
                  </a:txBody>
                  <a:tcPr/>
                </a:tc>
                <a:tc>
                  <a:txBody>
                    <a:bodyPr/>
                    <a:lstStyle/>
                    <a:p>
                      <a:r>
                        <a:rPr lang="en-GB" sz="1800" b="0" dirty="0">
                          <a:latin typeface="Century Gothic" panose="020B0502020202020204" pitchFamily="34" charset="0"/>
                        </a:rPr>
                        <a:t>I go, I am going</a:t>
                      </a:r>
                    </a:p>
                  </a:txBody>
                  <a:tcPr/>
                </a:tc>
                <a:extLst>
                  <a:ext uri="{0D108BD9-81ED-4DB2-BD59-A6C34878D82A}">
                    <a16:rowId xmlns:a16="http://schemas.microsoft.com/office/drawing/2014/main" val="2981179449"/>
                  </a:ext>
                </a:extLst>
              </a:tr>
              <a:tr h="347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noProof="0" dirty="0">
                          <a:latin typeface="Century Gothic" panose="020B0502020202020204" pitchFamily="34" charset="0"/>
                        </a:rPr>
                        <a:t>tu vas</a:t>
                      </a:r>
                    </a:p>
                  </a:txBody>
                  <a:tcPr/>
                </a:tc>
                <a:tc>
                  <a:txBody>
                    <a:bodyPr/>
                    <a:lstStyle/>
                    <a:p>
                      <a:r>
                        <a:rPr lang="en-GB" sz="1800" b="0" dirty="0">
                          <a:latin typeface="Century Gothic" panose="020B0502020202020204" pitchFamily="34" charset="0"/>
                        </a:rPr>
                        <a:t>you go, you are going</a:t>
                      </a:r>
                    </a:p>
                  </a:txBody>
                  <a:tcPr/>
                </a:tc>
                <a:extLst>
                  <a:ext uri="{0D108BD9-81ED-4DB2-BD59-A6C34878D82A}">
                    <a16:rowId xmlns:a16="http://schemas.microsoft.com/office/drawing/2014/main" val="2577070439"/>
                  </a:ext>
                </a:extLst>
              </a:tr>
              <a:tr h="347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noProof="0" dirty="0">
                          <a:latin typeface="Century Gothic" panose="020B0502020202020204" pitchFamily="34" charset="0"/>
                        </a:rPr>
                        <a:t>il va</a:t>
                      </a:r>
                    </a:p>
                  </a:txBody>
                  <a:tcPr/>
                </a:tc>
                <a:tc>
                  <a:txBody>
                    <a:bodyPr/>
                    <a:lstStyle/>
                    <a:p>
                      <a:r>
                        <a:rPr lang="en-GB" sz="1800" b="0" dirty="0">
                          <a:latin typeface="Century Gothic" panose="020B0502020202020204" pitchFamily="34" charset="0"/>
                        </a:rPr>
                        <a:t>he goes, he is going</a:t>
                      </a:r>
                    </a:p>
                  </a:txBody>
                  <a:tcPr/>
                </a:tc>
                <a:extLst>
                  <a:ext uri="{0D108BD9-81ED-4DB2-BD59-A6C34878D82A}">
                    <a16:rowId xmlns:a16="http://schemas.microsoft.com/office/drawing/2014/main" val="3605356300"/>
                  </a:ext>
                </a:extLst>
              </a:tr>
              <a:tr h="347448">
                <a:tc>
                  <a:txBody>
                    <a:bodyPr/>
                    <a:lstStyle/>
                    <a:p>
                      <a:pPr algn="l" fontAlgn="b"/>
                      <a:r>
                        <a:rPr lang="en-GB" sz="1800" b="0" i="0" u="none" strike="noStrike" dirty="0" err="1">
                          <a:solidFill>
                            <a:srgbClr val="000000"/>
                          </a:solidFill>
                          <a:effectLst/>
                          <a:latin typeface="Century Gothic" panose="020B0502020202020204" pitchFamily="34" charset="0"/>
                        </a:rPr>
                        <a:t>elle</a:t>
                      </a:r>
                      <a:r>
                        <a:rPr lang="en-GB" sz="1800" b="0" i="0" u="none" strike="noStrike" dirty="0">
                          <a:solidFill>
                            <a:srgbClr val="000000"/>
                          </a:solidFill>
                          <a:effectLst/>
                          <a:latin typeface="Century Gothic" panose="020B0502020202020204" pitchFamily="34" charset="0"/>
                        </a:rPr>
                        <a:t> </a:t>
                      </a:r>
                      <a:r>
                        <a:rPr lang="en-GB" sz="1800" b="0" i="0" u="none" strike="noStrike" dirty="0" err="1">
                          <a:solidFill>
                            <a:srgbClr val="000000"/>
                          </a:solidFill>
                          <a:effectLst/>
                          <a:latin typeface="Century Gothic" panose="020B0502020202020204" pitchFamily="34" charset="0"/>
                        </a:rPr>
                        <a:t>va</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she</a:t>
                      </a:r>
                      <a:r>
                        <a:rPr lang="en-GB" sz="1800" b="0" i="0" u="none" strike="noStrike" baseline="0" dirty="0">
                          <a:solidFill>
                            <a:srgbClr val="000000"/>
                          </a:solidFill>
                          <a:effectLst/>
                          <a:latin typeface="Century Gothic" panose="020B0502020202020204" pitchFamily="34" charset="0"/>
                        </a:rPr>
                        <a:t> goes, she is going</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389949890"/>
                  </a:ext>
                </a:extLst>
              </a:tr>
              <a:tr h="347448">
                <a:tc>
                  <a:txBody>
                    <a:bodyPr/>
                    <a:lstStyle/>
                    <a:p>
                      <a:pPr algn="l" fontAlgn="b"/>
                      <a:r>
                        <a:rPr lang="en-GB" sz="1800" b="0" i="0" u="none" strike="noStrike" dirty="0">
                          <a:solidFill>
                            <a:srgbClr val="000000"/>
                          </a:solidFill>
                          <a:effectLst/>
                          <a:latin typeface="Century Gothic" panose="020B0502020202020204" pitchFamily="34" charset="0"/>
                        </a:rPr>
                        <a:t>la </a:t>
                      </a:r>
                      <a:r>
                        <a:rPr lang="en-GB" sz="1800" b="0" i="0" u="none" strike="noStrike" dirty="0" err="1">
                          <a:solidFill>
                            <a:srgbClr val="000000"/>
                          </a:solidFill>
                          <a:effectLst/>
                          <a:latin typeface="Century Gothic" panose="020B0502020202020204" pitchFamily="34" charset="0"/>
                        </a:rPr>
                        <a:t>caisse</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checkout</a:t>
                      </a:r>
                    </a:p>
                  </a:txBody>
                  <a:tcPr marL="90000" marR="90000" marT="46800" marB="46800" anchor="ctr"/>
                </a:tc>
                <a:extLst>
                  <a:ext uri="{0D108BD9-81ED-4DB2-BD59-A6C34878D82A}">
                    <a16:rowId xmlns:a16="http://schemas.microsoft.com/office/drawing/2014/main" val="217661270"/>
                  </a:ext>
                </a:extLst>
              </a:tr>
              <a:tr h="347448">
                <a:tc>
                  <a:txBody>
                    <a:bodyPr/>
                    <a:lstStyle/>
                    <a:p>
                      <a:pPr algn="l" fontAlgn="b"/>
                      <a:r>
                        <a:rPr lang="en-GB" sz="1800" b="0" i="0" u="none" strike="noStrike" dirty="0">
                          <a:solidFill>
                            <a:srgbClr val="000000"/>
                          </a:solidFill>
                          <a:effectLst/>
                          <a:latin typeface="Century Gothic" panose="020B0502020202020204" pitchFamily="34" charset="0"/>
                        </a:rPr>
                        <a:t>le </a:t>
                      </a:r>
                      <a:r>
                        <a:rPr lang="en-GB" sz="1800" b="0" i="0" u="none" strike="noStrike" dirty="0" err="1">
                          <a:solidFill>
                            <a:srgbClr val="000000"/>
                          </a:solidFill>
                          <a:effectLst/>
                          <a:latin typeface="Century Gothic" panose="020B0502020202020204" pitchFamily="34" charset="0"/>
                        </a:rPr>
                        <a:t>collège</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secondary school</a:t>
                      </a:r>
                    </a:p>
                  </a:txBody>
                  <a:tcPr marL="90000" marR="90000" marT="46800" marB="46800" anchor="ctr"/>
                </a:tc>
                <a:extLst>
                  <a:ext uri="{0D108BD9-81ED-4DB2-BD59-A6C34878D82A}">
                    <a16:rowId xmlns:a16="http://schemas.microsoft.com/office/drawing/2014/main" val="184796697"/>
                  </a:ext>
                </a:extLst>
              </a:tr>
              <a:tr h="347448">
                <a:tc>
                  <a:txBody>
                    <a:bodyPr/>
                    <a:lstStyle/>
                    <a:p>
                      <a:pPr algn="l" fontAlgn="b"/>
                      <a:r>
                        <a:rPr lang="en-GB" sz="1800" b="0" i="0" u="none" strike="noStrike" dirty="0">
                          <a:solidFill>
                            <a:srgbClr val="000000"/>
                          </a:solidFill>
                          <a:effectLst/>
                          <a:latin typeface="Century Gothic" panose="020B0502020202020204" pitchFamily="34" charset="0"/>
                        </a:rPr>
                        <a:t>le jour</a:t>
                      </a: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day</a:t>
                      </a:r>
                    </a:p>
                  </a:txBody>
                  <a:tcPr marL="90000" marR="90000" marT="46800" marB="46800" anchor="ctr"/>
                </a:tc>
                <a:extLst>
                  <a:ext uri="{0D108BD9-81ED-4DB2-BD59-A6C34878D82A}">
                    <a16:rowId xmlns:a16="http://schemas.microsoft.com/office/drawing/2014/main" val="131936190"/>
                  </a:ext>
                </a:extLst>
              </a:tr>
              <a:tr h="347448">
                <a:tc>
                  <a:txBody>
                    <a:bodyPr/>
                    <a:lstStyle/>
                    <a:p>
                      <a:pPr algn="l" fontAlgn="b"/>
                      <a:r>
                        <a:rPr lang="en-GB" sz="1800" b="0" i="0" u="none" strike="noStrike" dirty="0">
                          <a:solidFill>
                            <a:srgbClr val="000000"/>
                          </a:solidFill>
                          <a:effectLst/>
                          <a:latin typeface="Century Gothic" panose="020B0502020202020204" pitchFamily="34" charset="0"/>
                        </a:rPr>
                        <a:t>le </a:t>
                      </a:r>
                      <a:r>
                        <a:rPr lang="en-GB" sz="1800" b="0" i="0" u="none" strike="noStrike" dirty="0" err="1">
                          <a:solidFill>
                            <a:srgbClr val="000000"/>
                          </a:solidFill>
                          <a:effectLst/>
                          <a:latin typeface="Century Gothic" panose="020B0502020202020204" pitchFamily="34" charset="0"/>
                        </a:rPr>
                        <a:t>parc</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park</a:t>
                      </a:r>
                    </a:p>
                  </a:txBody>
                  <a:tcPr marL="90000" marR="90000" marT="46800" marB="46800" anchor="ctr"/>
                </a:tc>
                <a:extLst>
                  <a:ext uri="{0D108BD9-81ED-4DB2-BD59-A6C34878D82A}">
                    <a16:rowId xmlns:a16="http://schemas.microsoft.com/office/drawing/2014/main" val="2110198652"/>
                  </a:ext>
                </a:extLst>
              </a:tr>
              <a:tr h="347448">
                <a:tc>
                  <a:txBody>
                    <a:bodyPr/>
                    <a:lstStyle/>
                    <a:p>
                      <a:pPr algn="l" fontAlgn="b"/>
                      <a:r>
                        <a:rPr lang="en-GB" sz="1800" b="0" i="0" u="none" strike="noStrike" dirty="0">
                          <a:solidFill>
                            <a:srgbClr val="000000"/>
                          </a:solidFill>
                          <a:effectLst/>
                          <a:latin typeface="Century Gothic" panose="020B0502020202020204" pitchFamily="34" charset="0"/>
                        </a:rPr>
                        <a:t>la poste</a:t>
                      </a: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post office</a:t>
                      </a:r>
                    </a:p>
                  </a:txBody>
                  <a:tcPr marL="90000" marR="90000" marT="46800" marB="46800" anchor="ctr"/>
                </a:tc>
                <a:extLst>
                  <a:ext uri="{0D108BD9-81ED-4DB2-BD59-A6C34878D82A}">
                    <a16:rowId xmlns:a16="http://schemas.microsoft.com/office/drawing/2014/main" val="10009"/>
                  </a:ext>
                </a:extLst>
              </a:tr>
              <a:tr h="347448">
                <a:tc>
                  <a:txBody>
                    <a:bodyPr/>
                    <a:lstStyle/>
                    <a:p>
                      <a:pPr algn="l" fontAlgn="b"/>
                      <a:r>
                        <a:rPr lang="en-GB" sz="1800" b="0" i="0" u="none" strike="noStrike" dirty="0" err="1">
                          <a:solidFill>
                            <a:srgbClr val="000000"/>
                          </a:solidFill>
                          <a:effectLst/>
                          <a:latin typeface="Century Gothic" panose="020B0502020202020204" pitchFamily="34" charset="0"/>
                        </a:rPr>
                        <a:t>samedi</a:t>
                      </a:r>
                      <a:r>
                        <a:rPr lang="en-GB" sz="1800" b="0" i="0" u="none" strike="noStrike" dirty="0">
                          <a:solidFill>
                            <a:srgbClr val="000000"/>
                          </a:solidFill>
                          <a:effectLst/>
                          <a:latin typeface="Century Gothic" panose="020B0502020202020204" pitchFamily="34" charset="0"/>
                        </a:rPr>
                        <a:t> (m)</a:t>
                      </a: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Saturday</a:t>
                      </a:r>
                    </a:p>
                  </a:txBody>
                  <a:tcPr marL="90000" marR="90000" marT="46800" marB="46800" anchor="ctr"/>
                </a:tc>
                <a:extLst>
                  <a:ext uri="{0D108BD9-81ED-4DB2-BD59-A6C34878D82A}">
                    <a16:rowId xmlns:a16="http://schemas.microsoft.com/office/drawing/2014/main" val="10010"/>
                  </a:ext>
                </a:extLst>
              </a:tr>
              <a:tr h="347448">
                <a:tc>
                  <a:txBody>
                    <a:bodyPr/>
                    <a:lstStyle/>
                    <a:p>
                      <a:pPr algn="l" fontAlgn="b"/>
                      <a:r>
                        <a:rPr lang="en-GB" sz="1800" b="0" i="0" u="none" strike="noStrike" dirty="0">
                          <a:solidFill>
                            <a:srgbClr val="000000"/>
                          </a:solidFill>
                          <a:effectLst/>
                          <a:latin typeface="Century Gothic" panose="020B0502020202020204" pitchFamily="34" charset="0"/>
                        </a:rPr>
                        <a:t>le train</a:t>
                      </a: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train</a:t>
                      </a:r>
                    </a:p>
                  </a:txBody>
                  <a:tcPr marL="90000" marR="90000" marT="46800" marB="46800" anchor="ctr"/>
                </a:tc>
                <a:extLst>
                  <a:ext uri="{0D108BD9-81ED-4DB2-BD59-A6C34878D82A}">
                    <a16:rowId xmlns:a16="http://schemas.microsoft.com/office/drawing/2014/main" val="10011"/>
                  </a:ext>
                </a:extLst>
              </a:tr>
              <a:tr h="347448">
                <a:tc>
                  <a:txBody>
                    <a:bodyPr/>
                    <a:lstStyle/>
                    <a:p>
                      <a:pPr algn="l" fontAlgn="b"/>
                      <a:r>
                        <a:rPr lang="en-GB" sz="1800" b="0" i="0" u="none" strike="noStrike" dirty="0">
                          <a:solidFill>
                            <a:srgbClr val="000000"/>
                          </a:solidFill>
                          <a:effectLst/>
                          <a:latin typeface="Century Gothic" panose="020B0502020202020204" pitchFamily="34" charset="0"/>
                        </a:rPr>
                        <a:t>comment ?</a:t>
                      </a: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how</a:t>
                      </a:r>
                    </a:p>
                  </a:txBody>
                  <a:tcPr marL="90000" marR="90000" marT="46800" marB="46800" anchor="ctr"/>
                </a:tc>
                <a:extLst>
                  <a:ext uri="{0D108BD9-81ED-4DB2-BD59-A6C34878D82A}">
                    <a16:rowId xmlns:a16="http://schemas.microsoft.com/office/drawing/2014/main" val="10012"/>
                  </a:ext>
                </a:extLst>
              </a:tr>
              <a:tr h="347448">
                <a:tc>
                  <a:txBody>
                    <a:bodyPr/>
                    <a:lstStyle/>
                    <a:p>
                      <a:pPr algn="l" fontAlgn="b"/>
                      <a:r>
                        <a:rPr lang="en-GB" sz="1800" b="0" i="0" u="none" strike="noStrike" kern="1200" dirty="0" err="1">
                          <a:solidFill>
                            <a:schemeClr val="tx1"/>
                          </a:solidFill>
                          <a:effectLst/>
                          <a:latin typeface="Century Gothic" panose="020B0502020202020204" pitchFamily="34" charset="0"/>
                          <a:ea typeface="+mn-ea"/>
                          <a:cs typeface="+mn-cs"/>
                        </a:rPr>
                        <a:t>où</a:t>
                      </a:r>
                      <a:r>
                        <a:rPr lang="en-GB" sz="1800" b="0" i="0" u="none" strike="noStrike" kern="1200" dirty="0">
                          <a:solidFill>
                            <a:schemeClr val="tx1"/>
                          </a:solidFill>
                          <a:effectLst/>
                          <a:latin typeface="Century Gothic" panose="020B0502020202020204" pitchFamily="34" charset="0"/>
                          <a:ea typeface="+mn-ea"/>
                          <a:cs typeface="+mn-cs"/>
                        </a:rPr>
                        <a:t> ?</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where</a:t>
                      </a:r>
                    </a:p>
                  </a:txBody>
                  <a:tcPr marL="90000" marR="90000" marT="46800" marB="46800" anchor="ctr"/>
                </a:tc>
                <a:extLst>
                  <a:ext uri="{0D108BD9-81ED-4DB2-BD59-A6C34878D82A}">
                    <a16:rowId xmlns:a16="http://schemas.microsoft.com/office/drawing/2014/main" val="10013"/>
                  </a:ext>
                </a:extLst>
              </a:tr>
              <a:tr h="347448">
                <a:tc>
                  <a:txBody>
                    <a:bodyPr/>
                    <a:lstStyle/>
                    <a:p>
                      <a:pPr algn="l" fontAlgn="b"/>
                      <a:r>
                        <a:rPr lang="en-GB" sz="1800" b="0" i="0" u="none" strike="noStrike" dirty="0" err="1">
                          <a:solidFill>
                            <a:srgbClr val="000000"/>
                          </a:solidFill>
                          <a:effectLst/>
                          <a:latin typeface="Century Gothic" panose="020B0502020202020204" pitchFamily="34" charset="0"/>
                        </a:rPr>
                        <a:t>quand</a:t>
                      </a:r>
                      <a:r>
                        <a:rPr lang="en-GB" sz="1800" b="0" i="0" u="none" strike="noStrike" dirty="0">
                          <a:solidFill>
                            <a:srgbClr val="000000"/>
                          </a:solidFill>
                          <a:effectLst/>
                          <a:latin typeface="Century Gothic" panose="020B0502020202020204" pitchFamily="34" charset="0"/>
                        </a:rPr>
                        <a:t> ?</a:t>
                      </a: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when</a:t>
                      </a:r>
                    </a:p>
                  </a:txBody>
                  <a:tcPr marL="90000" marR="90000" marT="46800" marB="46800" anchor="ctr"/>
                </a:tc>
                <a:extLst>
                  <a:ext uri="{0D108BD9-81ED-4DB2-BD59-A6C34878D82A}">
                    <a16:rowId xmlns:a16="http://schemas.microsoft.com/office/drawing/2014/main" val="10014"/>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1118926863"/>
              </p:ext>
            </p:extLst>
          </p:nvPr>
        </p:nvGraphicFramePr>
        <p:xfrm>
          <a:off x="-98953" y="742558"/>
          <a:ext cx="823020" cy="5507025"/>
        </p:xfrm>
        <a:graphic>
          <a:graphicData uri="http://schemas.openxmlformats.org/drawingml/2006/table">
            <a:tbl>
              <a:tblPr firstRow="1" bandRow="1">
                <a:tableStyleId>{5940675A-B579-460E-94D1-54222C63F5DA}</a:tableStyleId>
              </a:tblPr>
              <a:tblGrid>
                <a:gridCol w="823020">
                  <a:extLst>
                    <a:ext uri="{9D8B030D-6E8A-4147-A177-3AD203B41FA5}">
                      <a16:colId xmlns:a16="http://schemas.microsoft.com/office/drawing/2014/main" val="20000"/>
                    </a:ext>
                  </a:extLst>
                </a:gridCol>
              </a:tblGrid>
              <a:tr h="367135">
                <a:tc>
                  <a:txBody>
                    <a:bodyPr/>
                    <a:lstStyle/>
                    <a:p>
                      <a:pPr algn="ctr"/>
                      <a:r>
                        <a:rPr lang="en-GB" sz="18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nf</a:t>
                      </a:r>
                      <a:endParaRPr lang="en-GB" sz="18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36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bl>
          </a:graphicData>
        </a:graphic>
      </p:graphicFrame>
      <p:sp>
        <p:nvSpPr>
          <p:cNvPr id="15" name="Rounded Rectangle 5">
            <a:extLst>
              <a:ext uri="{FF2B5EF4-FFF2-40B4-BE49-F238E27FC236}">
                <a16:creationId xmlns:a16="http://schemas.microsoft.com/office/drawing/2014/main" id="{7D9BEA76-B67A-4060-BD07-B1F72242C6A0}"/>
              </a:ext>
            </a:extLst>
          </p:cNvPr>
          <p:cNvSpPr/>
          <p:nvPr/>
        </p:nvSpPr>
        <p:spPr>
          <a:xfrm>
            <a:off x="5223073" y="5292080"/>
            <a:ext cx="1464746" cy="777084"/>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1400" b="1" dirty="0" err="1">
                <a:solidFill>
                  <a:srgbClr val="000000"/>
                </a:solidFill>
                <a:latin typeface="Century Gothic" panose="020B0502020202020204" pitchFamily="34" charset="0"/>
              </a:rPr>
              <a:t>Revisit</a:t>
            </a:r>
            <a:r>
              <a:rPr lang="fr-FR" sz="1400" b="1" dirty="0">
                <a:solidFill>
                  <a:srgbClr val="000000"/>
                </a:solidFill>
                <a:latin typeface="Century Gothic" panose="020B0502020202020204" pitchFamily="34" charset="0"/>
              </a:rPr>
              <a:t> </a:t>
            </a:r>
            <a:r>
              <a:rPr lang="fr-FR" sz="1400" b="1" dirty="0" err="1">
                <a:solidFill>
                  <a:srgbClr val="000000"/>
                </a:solidFill>
                <a:latin typeface="Century Gothic" panose="020B0502020202020204" pitchFamily="34" charset="0"/>
              </a:rPr>
              <a:t>vocab</a:t>
            </a:r>
            <a:endParaRPr lang="fr-FR" sz="1400" b="1" dirty="0">
              <a:solidFill>
                <a:srgbClr val="000000"/>
              </a:solidFill>
              <a:latin typeface="Century Gothic" panose="020B0502020202020204" pitchFamily="34" charset="0"/>
            </a:endParaRPr>
          </a:p>
          <a:p>
            <a:pPr algn="ctr" fontAlgn="auto">
              <a:spcBef>
                <a:spcPts val="0"/>
              </a:spcBef>
              <a:spcAft>
                <a:spcPts val="0"/>
              </a:spcAft>
            </a:pPr>
            <a:r>
              <a:rPr lang="fr-FR" sz="1400" b="1" dirty="0">
                <a:solidFill>
                  <a:srgbClr val="000000"/>
                </a:solidFill>
                <a:latin typeface="Century Gothic" panose="020B0502020202020204" pitchFamily="34" charset="0"/>
              </a:rPr>
              <a:t>2.1.2 &amp; 1.2.4</a:t>
            </a:r>
          </a:p>
        </p:txBody>
      </p:sp>
      <p:pic>
        <p:nvPicPr>
          <p:cNvPr id="17" name="Picture 2">
            <a:extLst>
              <a:ext uri="{FF2B5EF4-FFF2-40B4-BE49-F238E27FC236}">
                <a16:creationId xmlns:a16="http://schemas.microsoft.com/office/drawing/2014/main" id="{4D188B0D-1DB6-4F9D-8245-D01D2C4DE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3073" y="971600"/>
            <a:ext cx="1219006" cy="1219006"/>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35</a:t>
            </a:r>
          </a:p>
        </p:txBody>
      </p:sp>
      <p:sp>
        <p:nvSpPr>
          <p:cNvPr id="13" name="TextBox 12"/>
          <p:cNvSpPr txBox="1"/>
          <p:nvPr/>
        </p:nvSpPr>
        <p:spPr>
          <a:xfrm>
            <a:off x="130678" y="6516216"/>
            <a:ext cx="4160475" cy="2308324"/>
          </a:xfrm>
          <a:prstGeom prst="rect">
            <a:avLst/>
          </a:prstGeom>
          <a:noFill/>
        </p:spPr>
        <p:txBody>
          <a:bodyPr wrap="square" rtlCol="0">
            <a:spAutoFit/>
          </a:bodyPr>
          <a:lstStyle/>
          <a:p>
            <a:pPr>
              <a:lnSpc>
                <a:spcPct val="150000"/>
              </a:lnSpc>
            </a:pPr>
            <a:r>
              <a:rPr lang="en-GB" sz="1600" b="1" dirty="0">
                <a:latin typeface="Century Gothic" panose="020B0502020202020204" pitchFamily="34" charset="0"/>
              </a:rPr>
              <a:t>Write in French:</a:t>
            </a:r>
            <a:br>
              <a:rPr lang="en-GB" sz="1600" dirty="0">
                <a:latin typeface="Century Gothic" panose="020B0502020202020204" pitchFamily="34" charset="0"/>
              </a:rPr>
            </a:br>
            <a:r>
              <a:rPr lang="en-GB" sz="1600" dirty="0">
                <a:latin typeface="Century Gothic" panose="020B0502020202020204" pitchFamily="34" charset="0"/>
              </a:rPr>
              <a:t>1 She is going to the checkout.</a:t>
            </a:r>
          </a:p>
          <a:p>
            <a:pPr>
              <a:lnSpc>
                <a:spcPct val="150000"/>
              </a:lnSpc>
            </a:pPr>
            <a:r>
              <a:rPr lang="en-GB" sz="1600" dirty="0">
                <a:latin typeface="Century Gothic" panose="020B0502020202020204" pitchFamily="34" charset="0"/>
              </a:rPr>
              <a:t>2 The train is going to the school.</a:t>
            </a:r>
            <a:br>
              <a:rPr lang="en-GB" sz="1600" dirty="0">
                <a:latin typeface="Century Gothic" panose="020B0502020202020204" pitchFamily="34" charset="0"/>
              </a:rPr>
            </a:br>
            <a:r>
              <a:rPr lang="en-GB" sz="1600" dirty="0">
                <a:latin typeface="Century Gothic" panose="020B0502020202020204" pitchFamily="34" charset="0"/>
              </a:rPr>
              <a:t>3  Where are you going?</a:t>
            </a:r>
          </a:p>
          <a:p>
            <a:pPr>
              <a:lnSpc>
                <a:spcPct val="150000"/>
              </a:lnSpc>
            </a:pPr>
            <a:r>
              <a:rPr lang="en-GB" sz="1600" dirty="0">
                <a:latin typeface="Century Gothic" panose="020B0502020202020204" pitchFamily="34" charset="0"/>
              </a:rPr>
              <a:t>4  I am going to the park.</a:t>
            </a:r>
          </a:p>
          <a:p>
            <a:pPr>
              <a:lnSpc>
                <a:spcPct val="150000"/>
              </a:lnSpc>
            </a:pPr>
            <a:r>
              <a:rPr lang="en-GB" sz="1600" dirty="0">
                <a:latin typeface="Century Gothic" panose="020B0502020202020204" pitchFamily="34" charset="0"/>
              </a:rPr>
              <a:t>5  When is she going to the post office?</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0949" y="7296394"/>
            <a:ext cx="1109813" cy="747967"/>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1150" t="10748" r="16400"/>
          <a:stretch/>
        </p:blipFill>
        <p:spPr>
          <a:xfrm>
            <a:off x="4982432" y="8145611"/>
            <a:ext cx="966848" cy="796536"/>
          </a:xfrm>
          <a:prstGeom prst="rect">
            <a:avLst/>
          </a:prstGeom>
        </p:spPr>
      </p:pic>
      <p:pic>
        <p:nvPicPr>
          <p:cNvPr id="9" name="Picture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13411" y="6276658"/>
            <a:ext cx="1244435" cy="1014992"/>
          </a:xfrm>
          <a:prstGeom prst="rect">
            <a:avLst/>
          </a:prstGeom>
        </p:spPr>
      </p:pic>
    </p:spTree>
    <p:extLst>
      <p:ext uri="{BB962C8B-B14F-4D97-AF65-F5344CB8AC3E}">
        <p14:creationId xmlns:p14="http://schemas.microsoft.com/office/powerpoint/2010/main" val="3878705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T2.2 </a:t>
            </a:r>
            <a:r>
              <a:rPr lang="en-GB" sz="2000" b="1" kern="1200" dirty="0" err="1">
                <a:solidFill>
                  <a:srgbClr val="FFFFFF"/>
                </a:solidFill>
                <a:latin typeface="Century Gothic" panose="020B0502020202020204" pitchFamily="34" charset="0"/>
                <a:ea typeface="+mn-ea"/>
                <a:cs typeface="+mn-cs"/>
              </a:rPr>
              <a:t>Semaine</a:t>
            </a:r>
            <a:r>
              <a:rPr lang="en-GB" sz="2000" b="1" kern="1200" dirty="0">
                <a:solidFill>
                  <a:srgbClr val="FFFFFF"/>
                </a:solidFill>
                <a:latin typeface="Century Gothic" panose="020B0502020202020204" pitchFamily="34" charset="0"/>
                <a:ea typeface="+mn-ea"/>
                <a:cs typeface="+mn-cs"/>
              </a:rPr>
              <a:t> 2</a:t>
            </a:r>
            <a:endParaRPr lang="en-US" dirty="0"/>
          </a:p>
        </p:txBody>
      </p:sp>
      <p:sp>
        <p:nvSpPr>
          <p:cNvPr id="56" name="Rounded Rectangle 5">
            <a:extLst>
              <a:ext uri="{FF2B5EF4-FFF2-40B4-BE49-F238E27FC236}">
                <a16:creationId xmlns:a16="http://schemas.microsoft.com/office/drawing/2014/main" id="{7D9BEA76-B67A-4060-BD07-B1F72242C6A0}"/>
              </a:ext>
            </a:extLst>
          </p:cNvPr>
          <p:cNvSpPr/>
          <p:nvPr/>
        </p:nvSpPr>
        <p:spPr>
          <a:xfrm>
            <a:off x="5264034" y="7802649"/>
            <a:ext cx="1464746" cy="777084"/>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1400" b="1" dirty="0" err="1">
                <a:solidFill>
                  <a:srgbClr val="000000"/>
                </a:solidFill>
                <a:latin typeface="Century Gothic" panose="020B0502020202020204" pitchFamily="34" charset="0"/>
              </a:rPr>
              <a:t>Revisit</a:t>
            </a:r>
            <a:r>
              <a:rPr lang="fr-FR" sz="1400" b="1" dirty="0">
                <a:solidFill>
                  <a:srgbClr val="000000"/>
                </a:solidFill>
                <a:latin typeface="Century Gothic" panose="020B0502020202020204" pitchFamily="34" charset="0"/>
              </a:rPr>
              <a:t> </a:t>
            </a:r>
            <a:r>
              <a:rPr lang="fr-FR" sz="1400" b="1" dirty="0" err="1">
                <a:solidFill>
                  <a:srgbClr val="000000"/>
                </a:solidFill>
                <a:latin typeface="Century Gothic" panose="020B0502020202020204" pitchFamily="34" charset="0"/>
              </a:rPr>
              <a:t>vocab</a:t>
            </a:r>
            <a:endParaRPr lang="fr-FR" sz="1400" b="1" dirty="0">
              <a:solidFill>
                <a:srgbClr val="000000"/>
              </a:solidFill>
              <a:latin typeface="Century Gothic" panose="020B0502020202020204" pitchFamily="34" charset="0"/>
            </a:endParaRPr>
          </a:p>
          <a:p>
            <a:pPr algn="ctr" fontAlgn="auto">
              <a:spcBef>
                <a:spcPts val="0"/>
              </a:spcBef>
              <a:spcAft>
                <a:spcPts val="0"/>
              </a:spcAft>
            </a:pPr>
            <a:r>
              <a:rPr lang="fr-FR" sz="1400" b="1" dirty="0">
                <a:solidFill>
                  <a:srgbClr val="000000"/>
                </a:solidFill>
                <a:latin typeface="Century Gothic" panose="020B0502020202020204" pitchFamily="34" charset="0"/>
              </a:rPr>
              <a:t>2.1.3 &amp; 1.2.5</a:t>
            </a:r>
          </a:p>
        </p:txBody>
      </p:sp>
      <p:sp>
        <p:nvSpPr>
          <p:cNvPr id="58" name="Rectangle 57">
            <a:extLst>
              <a:ext uri="{FF2B5EF4-FFF2-40B4-BE49-F238E27FC236}">
                <a16:creationId xmlns:a16="http://schemas.microsoft.com/office/drawing/2014/main" id="{AC5ED25F-DE20-4FCC-A123-269CD3DDC7E4}"/>
              </a:ext>
            </a:extLst>
          </p:cNvPr>
          <p:cNvSpPr/>
          <p:nvPr/>
        </p:nvSpPr>
        <p:spPr>
          <a:xfrm>
            <a:off x="5013176" y="14516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fr-FR" dirty="0">
                <a:solidFill>
                  <a:srgbClr val="000000"/>
                </a:solidFill>
                <a:latin typeface="Century Gothic" panose="020B0502020202020204" pitchFamily="34" charset="0"/>
              </a:rPr>
              <a:t>Grammaire</a:t>
            </a:r>
          </a:p>
        </p:txBody>
      </p:sp>
      <p:pic>
        <p:nvPicPr>
          <p:cNvPr id="6146" name="Picture 2">
            <a:extLst>
              <a:ext uri="{FF2B5EF4-FFF2-40B4-BE49-F238E27FC236}">
                <a16:creationId xmlns:a16="http://schemas.microsoft.com/office/drawing/2014/main" id="{4CF304AD-AB11-44A2-BCF6-28D3D2C58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1814" y="6297956"/>
            <a:ext cx="1306237" cy="13062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a:extLst>
              <a:ext uri="{FF2B5EF4-FFF2-40B4-BE49-F238E27FC236}">
                <a16:creationId xmlns:a16="http://schemas.microsoft.com/office/drawing/2014/main" id="{FC807142-3A05-4B4C-8681-CF252229C71B}"/>
              </a:ext>
            </a:extLst>
          </p:cNvPr>
          <p:cNvGraphicFramePr>
            <a:graphicFrameLocks noGrp="1"/>
          </p:cNvGraphicFramePr>
          <p:nvPr>
            <p:extLst>
              <p:ext uri="{D42A27DB-BD31-4B8C-83A1-F6EECF244321}">
                <p14:modId xmlns:p14="http://schemas.microsoft.com/office/powerpoint/2010/main" val="661177252"/>
              </p:ext>
            </p:extLst>
          </p:nvPr>
        </p:nvGraphicFramePr>
        <p:xfrm>
          <a:off x="130408" y="4876571"/>
          <a:ext cx="678718" cy="3240265"/>
        </p:xfrm>
        <a:graphic>
          <a:graphicData uri="http://schemas.openxmlformats.org/drawingml/2006/table">
            <a:tbl>
              <a:tblPr firstRow="1" bandRow="1">
                <a:tableStyleId>{5940675A-B579-460E-94D1-54222C63F5DA}</a:tableStyleId>
              </a:tblPr>
              <a:tblGrid>
                <a:gridCol w="678718">
                  <a:extLst>
                    <a:ext uri="{9D8B030D-6E8A-4147-A177-3AD203B41FA5}">
                      <a16:colId xmlns:a16="http://schemas.microsoft.com/office/drawing/2014/main" val="20000"/>
                    </a:ext>
                  </a:extLst>
                </a:gridCol>
              </a:tblGrid>
              <a:tr h="4628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530518"/>
                  </a:ext>
                </a:extLst>
              </a:tr>
              <a:tr h="4628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6968824"/>
                  </a:ext>
                </a:extLst>
              </a:tr>
              <a:tr h="4628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628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628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628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628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pic>
        <p:nvPicPr>
          <p:cNvPr id="30" name="Picture 29">
            <a:extLst>
              <a:ext uri="{FF2B5EF4-FFF2-40B4-BE49-F238E27FC236}">
                <a16:creationId xmlns:a16="http://schemas.microsoft.com/office/drawing/2014/main" id="{9A93DFEE-82DE-4C90-8099-67CB3E072E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7279" y="6246227"/>
            <a:ext cx="551160" cy="668281"/>
          </a:xfrm>
          <a:prstGeom prst="rect">
            <a:avLst/>
          </a:prstGeom>
        </p:spPr>
      </p:pic>
      <p:grpSp>
        <p:nvGrpSpPr>
          <p:cNvPr id="31" name="Group 30">
            <a:extLst>
              <a:ext uri="{FF2B5EF4-FFF2-40B4-BE49-F238E27FC236}">
                <a16:creationId xmlns:a16="http://schemas.microsoft.com/office/drawing/2014/main" id="{CB0F6052-5DFA-49AF-BD31-0728D3CFC107}"/>
              </a:ext>
            </a:extLst>
          </p:cNvPr>
          <p:cNvGrpSpPr/>
          <p:nvPr/>
        </p:nvGrpSpPr>
        <p:grpSpPr>
          <a:xfrm>
            <a:off x="4296925" y="4933351"/>
            <a:ext cx="1016926" cy="453304"/>
            <a:chOff x="969743" y="3892292"/>
            <a:chExt cx="5925741" cy="2462386"/>
          </a:xfrm>
        </p:grpSpPr>
        <p:pic>
          <p:nvPicPr>
            <p:cNvPr id="32" name="Picture 31">
              <a:extLst>
                <a:ext uri="{FF2B5EF4-FFF2-40B4-BE49-F238E27FC236}">
                  <a16:creationId xmlns:a16="http://schemas.microsoft.com/office/drawing/2014/main" id="{732A6A2D-E531-4333-8518-240DA4AB7E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33" name="Picture 32">
              <a:extLst>
                <a:ext uri="{FF2B5EF4-FFF2-40B4-BE49-F238E27FC236}">
                  <a16:creationId xmlns:a16="http://schemas.microsoft.com/office/drawing/2014/main" id="{FF0B1064-EE4D-478C-B726-BA82CD4392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34" name="Picture 33">
              <a:extLst>
                <a:ext uri="{FF2B5EF4-FFF2-40B4-BE49-F238E27FC236}">
                  <a16:creationId xmlns:a16="http://schemas.microsoft.com/office/drawing/2014/main" id="{F5C428EF-9D95-4465-940E-EDAECB9CE7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grpSp>
        <p:nvGrpSpPr>
          <p:cNvPr id="35" name="Group 34">
            <a:extLst>
              <a:ext uri="{FF2B5EF4-FFF2-40B4-BE49-F238E27FC236}">
                <a16:creationId xmlns:a16="http://schemas.microsoft.com/office/drawing/2014/main" id="{3AC3B9E1-06E2-4BB6-A9E4-B2763AE5796D}"/>
              </a:ext>
            </a:extLst>
          </p:cNvPr>
          <p:cNvGrpSpPr/>
          <p:nvPr/>
        </p:nvGrpSpPr>
        <p:grpSpPr>
          <a:xfrm>
            <a:off x="4716305" y="5681905"/>
            <a:ext cx="709344" cy="564322"/>
            <a:chOff x="6845114" y="4377482"/>
            <a:chExt cx="2905062" cy="1877623"/>
          </a:xfrm>
        </p:grpSpPr>
        <p:pic>
          <p:nvPicPr>
            <p:cNvPr id="36" name="Picture 35">
              <a:extLst>
                <a:ext uri="{FF2B5EF4-FFF2-40B4-BE49-F238E27FC236}">
                  <a16:creationId xmlns:a16="http://schemas.microsoft.com/office/drawing/2014/main" id="{0FEAA398-6061-4F39-93F3-FD8A2CFA9F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45114" y="4377482"/>
              <a:ext cx="2905062" cy="1877623"/>
            </a:xfrm>
            <a:prstGeom prst="rect">
              <a:avLst/>
            </a:prstGeom>
          </p:spPr>
        </p:pic>
        <p:pic>
          <p:nvPicPr>
            <p:cNvPr id="37" name="Picture 36">
              <a:extLst>
                <a:ext uri="{FF2B5EF4-FFF2-40B4-BE49-F238E27FC236}">
                  <a16:creationId xmlns:a16="http://schemas.microsoft.com/office/drawing/2014/main" id="{59749558-21BC-48B2-8627-95B815324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26731" y="4966044"/>
              <a:ext cx="1047399" cy="576688"/>
            </a:xfrm>
            <a:prstGeom prst="rect">
              <a:avLst/>
            </a:prstGeom>
          </p:spPr>
        </p:pic>
      </p:grpSp>
      <p:grpSp>
        <p:nvGrpSpPr>
          <p:cNvPr id="38" name="Group 37">
            <a:extLst>
              <a:ext uri="{FF2B5EF4-FFF2-40B4-BE49-F238E27FC236}">
                <a16:creationId xmlns:a16="http://schemas.microsoft.com/office/drawing/2014/main" id="{707E036C-0B6B-4ABB-ADF4-42F454FFB28D}"/>
              </a:ext>
            </a:extLst>
          </p:cNvPr>
          <p:cNvGrpSpPr/>
          <p:nvPr/>
        </p:nvGrpSpPr>
        <p:grpSpPr>
          <a:xfrm>
            <a:off x="4173607" y="7258070"/>
            <a:ext cx="729077" cy="692245"/>
            <a:chOff x="5289217" y="2057863"/>
            <a:chExt cx="4536890" cy="3022878"/>
          </a:xfrm>
        </p:grpSpPr>
        <p:pic>
          <p:nvPicPr>
            <p:cNvPr id="39" name="Picture 38">
              <a:extLst>
                <a:ext uri="{FF2B5EF4-FFF2-40B4-BE49-F238E27FC236}">
                  <a16:creationId xmlns:a16="http://schemas.microsoft.com/office/drawing/2014/main" id="{6A6EE470-20E2-41AF-A662-A6A5F5C9A0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40" name="Picture 39">
              <a:extLst>
                <a:ext uri="{FF2B5EF4-FFF2-40B4-BE49-F238E27FC236}">
                  <a16:creationId xmlns:a16="http://schemas.microsoft.com/office/drawing/2014/main" id="{53176AD9-D2BF-46D9-B5E0-5097D1C03E7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pic>
        <p:nvPicPr>
          <p:cNvPr id="57" name="Picture 56">
            <a:extLst>
              <a:ext uri="{FF2B5EF4-FFF2-40B4-BE49-F238E27FC236}">
                <a16:creationId xmlns:a16="http://schemas.microsoft.com/office/drawing/2014/main" id="{C23792A7-9CCB-4509-B5E5-1B57503F558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08379" y="6693542"/>
            <a:ext cx="464657" cy="376372"/>
          </a:xfrm>
          <a:prstGeom prst="rect">
            <a:avLst/>
          </a:prstGeom>
        </p:spPr>
      </p:pic>
      <p:graphicFrame>
        <p:nvGraphicFramePr>
          <p:cNvPr id="59" name="Table 58">
            <a:extLst>
              <a:ext uri="{FF2B5EF4-FFF2-40B4-BE49-F238E27FC236}">
                <a16:creationId xmlns:a16="http://schemas.microsoft.com/office/drawing/2014/main" id="{97BE7639-7DD5-4AE8-AA96-8D24011E7116}"/>
              </a:ext>
            </a:extLst>
          </p:cNvPr>
          <p:cNvGraphicFramePr>
            <a:graphicFrameLocks noGrp="1"/>
          </p:cNvGraphicFramePr>
          <p:nvPr>
            <p:extLst>
              <p:ext uri="{D42A27DB-BD31-4B8C-83A1-F6EECF244321}">
                <p14:modId xmlns:p14="http://schemas.microsoft.com/office/powerpoint/2010/main" val="3286433075"/>
              </p:ext>
            </p:extLst>
          </p:nvPr>
        </p:nvGraphicFramePr>
        <p:xfrm>
          <a:off x="809126" y="4838956"/>
          <a:ext cx="3195938" cy="3740776"/>
        </p:xfrm>
        <a:graphic>
          <a:graphicData uri="http://schemas.openxmlformats.org/drawingml/2006/table">
            <a:tbl>
              <a:tblPr>
                <a:tableStyleId>{5940675A-B579-460E-94D1-54222C63F5DA}</a:tableStyleId>
              </a:tblPr>
              <a:tblGrid>
                <a:gridCol w="1755778">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tblGrid>
              <a:tr h="467597">
                <a:tc>
                  <a:txBody>
                    <a:bodyPr/>
                    <a:lstStyle/>
                    <a:p>
                      <a:pPr marL="108000" algn="l" fontAlgn="b"/>
                      <a:r>
                        <a:rPr lang="en-GB" sz="1800" u="none" strike="noStrike" dirty="0" err="1">
                          <a:effectLst/>
                          <a:latin typeface="Century Gothic" panose="020B0502020202020204" pitchFamily="34" charset="0"/>
                        </a:rPr>
                        <a:t>l'aéroport</a:t>
                      </a:r>
                      <a:r>
                        <a:rPr lang="en-GB" sz="1800" u="none" strike="noStrike" dirty="0">
                          <a:effectLst/>
                          <a:latin typeface="Century Gothic" panose="020B0502020202020204" pitchFamily="34" charset="0"/>
                        </a:rPr>
                        <a:t> (m)</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marL="108000" algn="l" fontAlgn="b"/>
                      <a:r>
                        <a:rPr lang="en-GB" sz="1800" u="none" strike="noStrike" dirty="0">
                          <a:effectLst/>
                          <a:latin typeface="Century Gothic" panose="020B0502020202020204" pitchFamily="34" charset="0"/>
                        </a:rPr>
                        <a:t>airport</a:t>
                      </a:r>
                      <a:endParaRPr lang="en-GB" sz="18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10002"/>
                  </a:ext>
                </a:extLst>
              </a:tr>
              <a:tr h="467597">
                <a:tc>
                  <a:txBody>
                    <a:bodyPr/>
                    <a:lstStyle/>
                    <a:p>
                      <a:pPr marL="108000" algn="l" fontAlgn="b"/>
                      <a:r>
                        <a:rPr lang="en-GB" sz="1800" u="none" strike="noStrike" dirty="0" err="1">
                          <a:effectLst/>
                          <a:latin typeface="Century Gothic" panose="020B0502020202020204" pitchFamily="34" charset="0"/>
                        </a:rPr>
                        <a:t>l'étranger</a:t>
                      </a:r>
                      <a:r>
                        <a:rPr lang="en-GB" sz="1800" u="none" strike="noStrike" dirty="0">
                          <a:effectLst/>
                          <a:latin typeface="Century Gothic" panose="020B0502020202020204" pitchFamily="34" charset="0"/>
                        </a:rPr>
                        <a:t> (m)</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marL="108000" algn="l" fontAlgn="b"/>
                      <a:r>
                        <a:rPr lang="en-GB" sz="1800" u="none" strike="noStrike" dirty="0">
                          <a:effectLst/>
                          <a:latin typeface="Century Gothic" panose="020B0502020202020204" pitchFamily="34" charset="0"/>
                        </a:rPr>
                        <a:t>abroad</a:t>
                      </a:r>
                      <a:endParaRPr lang="en-GB" sz="18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10005"/>
                  </a:ext>
                </a:extLst>
              </a:tr>
              <a:tr h="467597">
                <a:tc>
                  <a:txBody>
                    <a:bodyPr/>
                    <a:lstStyle/>
                    <a:p>
                      <a:pPr marL="108000" algn="l" fontAlgn="b"/>
                      <a:r>
                        <a:rPr lang="en-GB" sz="1800" u="none" strike="noStrike" dirty="0" err="1">
                          <a:effectLst/>
                          <a:latin typeface="Century Gothic" panose="020B0502020202020204" pitchFamily="34" charset="0"/>
                        </a:rPr>
                        <a:t>l'hôtel</a:t>
                      </a:r>
                      <a:r>
                        <a:rPr lang="en-GB" sz="1800" u="none" strike="noStrike" dirty="0">
                          <a:effectLst/>
                          <a:latin typeface="Century Gothic" panose="020B0502020202020204" pitchFamily="34" charset="0"/>
                        </a:rPr>
                        <a:t> (m)</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marL="108000" algn="l" fontAlgn="b"/>
                      <a:r>
                        <a:rPr lang="en-GB" sz="1800" u="none" strike="noStrike" dirty="0">
                          <a:effectLst/>
                          <a:latin typeface="Century Gothic" panose="020B0502020202020204" pitchFamily="34" charset="0"/>
                        </a:rPr>
                        <a:t>hotel</a:t>
                      </a:r>
                      <a:endParaRPr lang="en-GB" sz="18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544808588"/>
                  </a:ext>
                </a:extLst>
              </a:tr>
              <a:tr h="467597">
                <a:tc>
                  <a:txBody>
                    <a:bodyPr/>
                    <a:lstStyle/>
                    <a:p>
                      <a:pPr marL="108000" algn="l" fontAlgn="b"/>
                      <a:r>
                        <a:rPr lang="en-GB" sz="1800" u="none" strike="noStrike" dirty="0" err="1">
                          <a:effectLst/>
                          <a:latin typeface="Century Gothic" panose="020B0502020202020204" pitchFamily="34" charset="0"/>
                        </a:rPr>
                        <a:t>l’île</a:t>
                      </a:r>
                      <a:r>
                        <a:rPr lang="en-GB" sz="1800" u="none" strike="noStrike" dirty="0">
                          <a:effectLst/>
                          <a:latin typeface="Century Gothic" panose="020B0502020202020204" pitchFamily="34" charset="0"/>
                        </a:rPr>
                        <a:t> (f)</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marL="108000" algn="l" fontAlgn="b"/>
                      <a:r>
                        <a:rPr lang="en-GB" sz="1800" u="none" strike="noStrike" dirty="0">
                          <a:effectLst/>
                          <a:latin typeface="Century Gothic" panose="020B0502020202020204" pitchFamily="34" charset="0"/>
                        </a:rPr>
                        <a:t>island</a:t>
                      </a:r>
                      <a:endParaRPr lang="en-GB" sz="18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067510544"/>
                  </a:ext>
                </a:extLst>
              </a:tr>
              <a:tr h="467597">
                <a:tc>
                  <a:txBody>
                    <a:bodyPr/>
                    <a:lstStyle/>
                    <a:p>
                      <a:pPr marL="108000" algn="l" fontAlgn="b"/>
                      <a:r>
                        <a:rPr lang="en-GB" sz="1800" u="none" strike="noStrike" dirty="0" err="1">
                          <a:effectLst/>
                          <a:latin typeface="Century Gothic" panose="020B0502020202020204" pitchFamily="34" charset="0"/>
                        </a:rPr>
                        <a:t>l'université</a:t>
                      </a:r>
                      <a:r>
                        <a:rPr lang="en-GB" sz="1800" u="none" strike="noStrike" dirty="0">
                          <a:effectLst/>
                          <a:latin typeface="Century Gothic" panose="020B0502020202020204" pitchFamily="34" charset="0"/>
                        </a:rPr>
                        <a:t> (f)</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marL="108000" algn="l" fontAlgn="b"/>
                      <a:r>
                        <a:rPr lang="en-GB" sz="1800" u="none" strike="noStrike" dirty="0">
                          <a:effectLst/>
                          <a:latin typeface="Century Gothic" panose="020B0502020202020204" pitchFamily="34" charset="0"/>
                        </a:rPr>
                        <a:t>university</a:t>
                      </a:r>
                      <a:endParaRPr lang="en-GB" sz="18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44246904"/>
                  </a:ext>
                </a:extLst>
              </a:tr>
              <a:tr h="467597">
                <a:tc>
                  <a:txBody>
                    <a:bodyPr/>
                    <a:lstStyle/>
                    <a:p>
                      <a:pPr marL="108000" algn="l" fontAlgn="b"/>
                      <a:r>
                        <a:rPr lang="en-GB" sz="1800" b="0" i="0" u="none" strike="noStrike" dirty="0" err="1">
                          <a:solidFill>
                            <a:srgbClr val="000000"/>
                          </a:solidFill>
                          <a:effectLst/>
                          <a:latin typeface="Century Gothic" panose="020B0502020202020204" pitchFamily="34" charset="0"/>
                        </a:rPr>
                        <a:t>rarement</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marL="108000" algn="l" fontAlgn="b"/>
                      <a:r>
                        <a:rPr lang="en-GB" sz="1800" b="0" i="0" u="none" strike="noStrike" dirty="0">
                          <a:solidFill>
                            <a:srgbClr val="000000"/>
                          </a:solidFill>
                          <a:effectLst/>
                          <a:latin typeface="Century Gothic" panose="020B0502020202020204" pitchFamily="34" charset="0"/>
                        </a:rPr>
                        <a:t>rarely</a:t>
                      </a:r>
                    </a:p>
                  </a:txBody>
                  <a:tcPr marL="0" marR="0" marT="0" marB="0" anchor="ctr"/>
                </a:tc>
                <a:extLst>
                  <a:ext uri="{0D108BD9-81ED-4DB2-BD59-A6C34878D82A}">
                    <a16:rowId xmlns:a16="http://schemas.microsoft.com/office/drawing/2014/main" val="10006"/>
                  </a:ext>
                </a:extLst>
              </a:tr>
              <a:tr h="467597">
                <a:tc>
                  <a:txBody>
                    <a:bodyPr/>
                    <a:lstStyle/>
                    <a:p>
                      <a:pPr marL="108000" algn="l" fontAlgn="b"/>
                      <a:r>
                        <a:rPr lang="en-GB" sz="1800" b="0" i="0" u="none" strike="noStrike" dirty="0" err="1">
                          <a:solidFill>
                            <a:srgbClr val="000000"/>
                          </a:solidFill>
                          <a:effectLst/>
                          <a:latin typeface="Century Gothic" panose="020B0502020202020204" pitchFamily="34" charset="0"/>
                        </a:rPr>
                        <a:t>souvent</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marL="108000" algn="l" fontAlgn="b"/>
                      <a:r>
                        <a:rPr lang="en-GB" sz="1800" b="0" i="0" u="none" strike="noStrike" dirty="0">
                          <a:solidFill>
                            <a:srgbClr val="000000"/>
                          </a:solidFill>
                          <a:effectLst/>
                          <a:latin typeface="Century Gothic" panose="020B0502020202020204" pitchFamily="34" charset="0"/>
                        </a:rPr>
                        <a:t>often</a:t>
                      </a:r>
                    </a:p>
                  </a:txBody>
                  <a:tcPr marL="0" marR="0" marT="0" marB="0" anchor="ctr"/>
                </a:tc>
                <a:extLst>
                  <a:ext uri="{0D108BD9-81ED-4DB2-BD59-A6C34878D82A}">
                    <a16:rowId xmlns:a16="http://schemas.microsoft.com/office/drawing/2014/main" val="10007"/>
                  </a:ext>
                </a:extLst>
              </a:tr>
              <a:tr h="467597">
                <a:tc>
                  <a:txBody>
                    <a:bodyPr/>
                    <a:lstStyle/>
                    <a:p>
                      <a:pPr marL="108000" algn="l" fontAlgn="b"/>
                      <a:r>
                        <a:rPr lang="en-GB" sz="1800" u="none" strike="noStrike" dirty="0">
                          <a:effectLst/>
                          <a:latin typeface="Century Gothic" panose="020B0502020202020204" pitchFamily="34" charset="0"/>
                        </a:rPr>
                        <a:t>les </a:t>
                      </a:r>
                      <a:r>
                        <a:rPr lang="en-GB" sz="1800" u="none" strike="noStrike" dirty="0" err="1">
                          <a:effectLst/>
                          <a:latin typeface="Century Gothic" panose="020B0502020202020204" pitchFamily="34" charset="0"/>
                        </a:rPr>
                        <a:t>États</a:t>
                      </a:r>
                      <a:r>
                        <a:rPr lang="en-GB" sz="1800" u="none" strike="noStrike" dirty="0">
                          <a:effectLst/>
                          <a:latin typeface="Century Gothic" panose="020B0502020202020204" pitchFamily="34" charset="0"/>
                        </a:rPr>
                        <a:t>-Unis</a:t>
                      </a:r>
                      <a:endParaRPr lang="en-GB" sz="1800" b="0" i="0" u="none" strike="noStrike" dirty="0">
                        <a:solidFill>
                          <a:srgbClr val="000000"/>
                        </a:solidFill>
                        <a:effectLst/>
                        <a:latin typeface="Century Gothic" panose="020B0502020202020204" pitchFamily="34" charset="0"/>
                      </a:endParaRPr>
                    </a:p>
                  </a:txBody>
                  <a:tcPr marL="0" marR="0" marT="0" marB="0" anchor="ctr"/>
                </a:tc>
                <a:tc>
                  <a:txBody>
                    <a:bodyPr/>
                    <a:lstStyle/>
                    <a:p>
                      <a:pPr marL="108000" algn="l" fontAlgn="b"/>
                      <a:r>
                        <a:rPr lang="en-GB" sz="1800" u="none" strike="noStrike" dirty="0">
                          <a:effectLst/>
                          <a:latin typeface="Century Gothic" panose="020B0502020202020204" pitchFamily="34" charset="0"/>
                        </a:rPr>
                        <a:t>USA</a:t>
                      </a:r>
                      <a:endParaRPr lang="en-GB" sz="18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10008"/>
                  </a:ext>
                </a:extLst>
              </a:tr>
            </a:tbl>
          </a:graphicData>
        </a:graphic>
      </p:graphicFrame>
      <p:sp>
        <p:nvSpPr>
          <p:cNvPr id="60" name="Rectangle 59">
            <a:extLst>
              <a:ext uri="{FF2B5EF4-FFF2-40B4-BE49-F238E27FC236}">
                <a16:creationId xmlns:a16="http://schemas.microsoft.com/office/drawing/2014/main" id="{A9B03D42-68EE-407D-AE70-221941191B20}"/>
              </a:ext>
            </a:extLst>
          </p:cNvPr>
          <p:cNvSpPr/>
          <p:nvPr/>
        </p:nvSpPr>
        <p:spPr>
          <a:xfrm>
            <a:off x="146938" y="693171"/>
            <a:ext cx="6853417" cy="369332"/>
          </a:xfrm>
          <a:prstGeom prst="rect">
            <a:avLst/>
          </a:prstGeom>
        </p:spPr>
        <p:txBody>
          <a:bodyPr wrap="square">
            <a:spAutoFit/>
          </a:bodyPr>
          <a:lstStyle/>
          <a:p>
            <a:pPr fontAlgn="auto">
              <a:spcBef>
                <a:spcPts val="0"/>
              </a:spcBef>
              <a:spcAft>
                <a:spcPts val="0"/>
              </a:spcAft>
            </a:pPr>
            <a:r>
              <a:rPr lang="fr-FR" b="1" dirty="0" err="1">
                <a:solidFill>
                  <a:srgbClr val="000000"/>
                </a:solidFill>
                <a:latin typeface="Century Gothic" panose="020B0502020202020204" pitchFamily="34" charset="0"/>
              </a:rPr>
              <a:t>Saying</a:t>
            </a:r>
            <a:r>
              <a:rPr lang="fr-FR" b="1" dirty="0">
                <a:solidFill>
                  <a:srgbClr val="000000"/>
                </a:solidFill>
                <a:latin typeface="Century Gothic" panose="020B0502020202020204" pitchFamily="34" charset="0"/>
              </a:rPr>
              <a:t> ‘to (the)…’ in French [2]</a:t>
            </a:r>
          </a:p>
        </p:txBody>
      </p:sp>
      <p:sp>
        <p:nvSpPr>
          <p:cNvPr id="61" name="Rectangle 60"/>
          <p:cNvSpPr/>
          <p:nvPr/>
        </p:nvSpPr>
        <p:spPr>
          <a:xfrm>
            <a:off x="132535" y="1238726"/>
            <a:ext cx="6668280" cy="2062103"/>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pPr fontAlgn="auto">
              <a:spcBef>
                <a:spcPts val="0"/>
              </a:spcBef>
              <a:spcAft>
                <a:spcPts val="0"/>
              </a:spcAft>
            </a:pPr>
            <a:r>
              <a:rPr lang="fr-FR" sz="1600" dirty="0" err="1">
                <a:solidFill>
                  <a:srgbClr val="000000"/>
                </a:solidFill>
                <a:latin typeface="Century Gothic" panose="020B0502020202020204" pitchFamily="34" charset="0"/>
              </a:rPr>
              <a:t>When</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we</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say</a:t>
            </a:r>
            <a:r>
              <a:rPr lang="fr-FR" sz="1600" dirty="0">
                <a:solidFill>
                  <a:srgbClr val="000000"/>
                </a:solidFill>
                <a:latin typeface="Century Gothic" panose="020B0502020202020204" pitchFamily="34" charset="0"/>
              </a:rPr>
              <a:t> </a:t>
            </a:r>
            <a:r>
              <a:rPr lang="fr-FR" sz="1600" b="1" dirty="0">
                <a:solidFill>
                  <a:srgbClr val="000000"/>
                </a:solidFill>
                <a:latin typeface="Century Gothic" panose="020B0502020202020204" pitchFamily="34" charset="0"/>
              </a:rPr>
              <a:t>‘to (the)…’ </a:t>
            </a:r>
            <a:r>
              <a:rPr lang="fr-FR" sz="1600" dirty="0" err="1">
                <a:solidFill>
                  <a:srgbClr val="000000"/>
                </a:solidFill>
                <a:latin typeface="Century Gothic" panose="020B0502020202020204" pitchFamily="34" charset="0"/>
              </a:rPr>
              <a:t>before</a:t>
            </a:r>
            <a:r>
              <a:rPr lang="fr-FR" sz="1600" dirty="0">
                <a:solidFill>
                  <a:srgbClr val="000000"/>
                </a:solidFill>
                <a:latin typeface="Century Gothic" panose="020B0502020202020204" pitchFamily="34" charset="0"/>
              </a:rPr>
              <a:t> a </a:t>
            </a:r>
            <a:r>
              <a:rPr lang="fr-FR" sz="1600" dirty="0" err="1">
                <a:solidFill>
                  <a:srgbClr val="000000"/>
                </a:solidFill>
                <a:latin typeface="Century Gothic" panose="020B0502020202020204" pitchFamily="34" charset="0"/>
              </a:rPr>
              <a:t>noun</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that</a:t>
            </a:r>
            <a:r>
              <a:rPr lang="fr-FR" sz="1600" dirty="0">
                <a:solidFill>
                  <a:srgbClr val="000000"/>
                </a:solidFill>
                <a:latin typeface="Century Gothic" panose="020B0502020202020204" pitchFamily="34" charset="0"/>
              </a:rPr>
              <a:t> </a:t>
            </a:r>
            <a:r>
              <a:rPr lang="fr-FR" sz="1600" u="sng" dirty="0" err="1">
                <a:solidFill>
                  <a:srgbClr val="000000"/>
                </a:solidFill>
                <a:latin typeface="Century Gothic" panose="020B0502020202020204" pitchFamily="34" charset="0"/>
              </a:rPr>
              <a:t>begins</a:t>
            </a:r>
            <a:r>
              <a:rPr lang="fr-FR" sz="1600" u="sng" dirty="0">
                <a:solidFill>
                  <a:srgbClr val="000000"/>
                </a:solidFill>
                <a:latin typeface="Century Gothic" panose="020B0502020202020204" pitchFamily="34" charset="0"/>
              </a:rPr>
              <a:t> </a:t>
            </a:r>
            <a:r>
              <a:rPr lang="fr-FR" sz="1600" u="sng" dirty="0" err="1">
                <a:solidFill>
                  <a:srgbClr val="000000"/>
                </a:solidFill>
                <a:latin typeface="Century Gothic" panose="020B0502020202020204" pitchFamily="34" charset="0"/>
              </a:rPr>
              <a:t>with</a:t>
            </a:r>
            <a:r>
              <a:rPr lang="fr-FR" sz="1600" u="sng" dirty="0">
                <a:solidFill>
                  <a:srgbClr val="000000"/>
                </a:solidFill>
                <a:latin typeface="Century Gothic" panose="020B0502020202020204" pitchFamily="34" charset="0"/>
              </a:rPr>
              <a:t> a </a:t>
            </a:r>
            <a:r>
              <a:rPr lang="fr-FR" sz="1600" u="sng" dirty="0" err="1">
                <a:solidFill>
                  <a:srgbClr val="000000"/>
                </a:solidFill>
                <a:latin typeface="Century Gothic" panose="020B0502020202020204" pitchFamily="34" charset="0"/>
              </a:rPr>
              <a:t>vowel</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we</a:t>
            </a:r>
            <a:r>
              <a:rPr lang="fr-FR" sz="1600" dirty="0">
                <a:solidFill>
                  <a:srgbClr val="000000"/>
                </a:solidFill>
                <a:latin typeface="Century Gothic" panose="020B0502020202020204" pitchFamily="34" charset="0"/>
              </a:rPr>
              <a:t> use </a:t>
            </a:r>
            <a:r>
              <a:rPr lang="fr-FR" sz="1600" b="1" dirty="0">
                <a:solidFill>
                  <a:srgbClr val="000000"/>
                </a:solidFill>
                <a:latin typeface="Century Gothic" panose="020B0502020202020204" pitchFamily="34" charset="0"/>
              </a:rPr>
              <a:t>à l’ </a:t>
            </a:r>
            <a:r>
              <a:rPr lang="fr-FR" sz="1600" dirty="0">
                <a:solidFill>
                  <a:srgbClr val="000000"/>
                </a:solidFill>
                <a:latin typeface="Century Gothic" panose="020B0502020202020204" pitchFamily="34" charset="0"/>
              </a:rPr>
              <a:t>for masculine and </a:t>
            </a:r>
            <a:r>
              <a:rPr lang="fr-FR" sz="1600" dirty="0" err="1">
                <a:solidFill>
                  <a:srgbClr val="000000"/>
                </a:solidFill>
                <a:latin typeface="Century Gothic" panose="020B0502020202020204" pitchFamily="34" charset="0"/>
              </a:rPr>
              <a:t>feminine</a:t>
            </a:r>
            <a:r>
              <a:rPr lang="fr-FR" sz="1600" dirty="0">
                <a:solidFill>
                  <a:srgbClr val="000000"/>
                </a:solidFill>
                <a:latin typeface="Century Gothic" panose="020B0502020202020204" pitchFamily="34" charset="0"/>
              </a:rPr>
              <a:t>:</a:t>
            </a:r>
          </a:p>
          <a:p>
            <a:pPr fontAlgn="auto">
              <a:spcBef>
                <a:spcPts val="0"/>
              </a:spcBef>
              <a:spcAft>
                <a:spcPts val="0"/>
              </a:spcAft>
            </a:pPr>
            <a:br>
              <a:rPr lang="fr-FR" sz="1600" dirty="0">
                <a:solidFill>
                  <a:srgbClr val="000000"/>
                </a:solidFill>
                <a:latin typeface="Century Gothic" panose="020B0502020202020204" pitchFamily="34" charset="0"/>
              </a:rPr>
            </a:br>
            <a:r>
              <a:rPr lang="fr-FR" sz="1600" dirty="0">
                <a:solidFill>
                  <a:srgbClr val="000000"/>
                </a:solidFill>
                <a:latin typeface="Century Gothic" panose="020B0502020202020204" pitchFamily="34" charset="0"/>
              </a:rPr>
              <a:t>    </a:t>
            </a:r>
            <a:r>
              <a:rPr lang="fr-FR" sz="1600" b="1" dirty="0">
                <a:solidFill>
                  <a:srgbClr val="000000"/>
                </a:solidFill>
                <a:latin typeface="Century Gothic" panose="020B0502020202020204" pitchFamily="34" charset="0"/>
              </a:rPr>
              <a:t>à l’</a:t>
            </a:r>
            <a:r>
              <a:rPr lang="fr-FR" sz="1600" dirty="0">
                <a:solidFill>
                  <a:srgbClr val="000000"/>
                </a:solidFill>
                <a:latin typeface="Century Gothic" panose="020B0502020202020204" pitchFamily="34" charset="0"/>
              </a:rPr>
              <a:t>aéroport </a:t>
            </a:r>
            <a:r>
              <a:rPr lang="fr-FR" sz="1600" i="1" dirty="0">
                <a:solidFill>
                  <a:srgbClr val="000000"/>
                </a:solidFill>
                <a:latin typeface="Century Gothic" panose="020B0502020202020204" pitchFamily="34" charset="0"/>
              </a:rPr>
              <a:t>(to the </a:t>
            </a:r>
            <a:r>
              <a:rPr lang="fr-FR" sz="1600" i="1" dirty="0" err="1">
                <a:solidFill>
                  <a:srgbClr val="000000"/>
                </a:solidFill>
                <a:latin typeface="Century Gothic" panose="020B0502020202020204" pitchFamily="34" charset="0"/>
              </a:rPr>
              <a:t>airport</a:t>
            </a:r>
            <a:r>
              <a:rPr lang="fr-FR" sz="1600" i="1" dirty="0">
                <a:solidFill>
                  <a:srgbClr val="000000"/>
                </a:solidFill>
                <a:latin typeface="Century Gothic" panose="020B0502020202020204" pitchFamily="34" charset="0"/>
              </a:rPr>
              <a:t>)    </a:t>
            </a:r>
            <a:r>
              <a:rPr lang="fr-FR" sz="1600" dirty="0">
                <a:solidFill>
                  <a:srgbClr val="000000"/>
                </a:solidFill>
                <a:latin typeface="Century Gothic" panose="020B0502020202020204" pitchFamily="34" charset="0"/>
              </a:rPr>
              <a:t>-    </a:t>
            </a:r>
            <a:r>
              <a:rPr lang="fr-FR" sz="1600" b="1" dirty="0">
                <a:solidFill>
                  <a:srgbClr val="000000"/>
                </a:solidFill>
                <a:latin typeface="Century Gothic" panose="020B0502020202020204" pitchFamily="34" charset="0"/>
              </a:rPr>
              <a:t>à l’</a:t>
            </a:r>
            <a:r>
              <a:rPr lang="fr-FR" sz="1600" dirty="0">
                <a:solidFill>
                  <a:srgbClr val="000000"/>
                </a:solidFill>
                <a:latin typeface="Century Gothic" panose="020B0502020202020204" pitchFamily="34" charset="0"/>
              </a:rPr>
              <a:t>université </a:t>
            </a:r>
            <a:r>
              <a:rPr lang="fr-FR" sz="1600" i="1" dirty="0">
                <a:solidFill>
                  <a:srgbClr val="000000"/>
                </a:solidFill>
                <a:latin typeface="Century Gothic" panose="020B0502020202020204" pitchFamily="34" charset="0"/>
              </a:rPr>
              <a:t>(to the </a:t>
            </a:r>
            <a:r>
              <a:rPr lang="fr-FR" sz="1600" i="1" dirty="0" err="1">
                <a:solidFill>
                  <a:srgbClr val="000000"/>
                </a:solidFill>
                <a:latin typeface="Century Gothic" panose="020B0502020202020204" pitchFamily="34" charset="0"/>
              </a:rPr>
              <a:t>university</a:t>
            </a:r>
            <a:r>
              <a:rPr lang="fr-FR" sz="1600" i="1" dirty="0">
                <a:solidFill>
                  <a:srgbClr val="000000"/>
                </a:solidFill>
                <a:latin typeface="Century Gothic" panose="020B0502020202020204" pitchFamily="34" charset="0"/>
              </a:rPr>
              <a:t>)</a:t>
            </a:r>
            <a:br>
              <a:rPr lang="fr-FR" sz="1600" i="1" dirty="0">
                <a:solidFill>
                  <a:srgbClr val="000000"/>
                </a:solidFill>
                <a:latin typeface="Century Gothic" panose="020B0502020202020204" pitchFamily="34" charset="0"/>
              </a:rPr>
            </a:br>
            <a:br>
              <a:rPr lang="fr-FR" sz="1600" i="1" dirty="0">
                <a:solidFill>
                  <a:srgbClr val="000000"/>
                </a:solidFill>
                <a:latin typeface="Century Gothic" panose="020B0502020202020204" pitchFamily="34" charset="0"/>
              </a:rPr>
            </a:br>
            <a:r>
              <a:rPr lang="fr-FR" sz="1600" dirty="0">
                <a:solidFill>
                  <a:srgbClr val="000000"/>
                </a:solidFill>
                <a:latin typeface="Century Gothic" panose="020B0502020202020204" pitchFamily="34" charset="0"/>
              </a:rPr>
              <a:t>If the </a:t>
            </a:r>
            <a:r>
              <a:rPr lang="fr-FR" sz="1600" dirty="0" err="1">
                <a:solidFill>
                  <a:srgbClr val="000000"/>
                </a:solidFill>
                <a:latin typeface="Century Gothic" panose="020B0502020202020204" pitchFamily="34" charset="0"/>
              </a:rPr>
              <a:t>noun</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is</a:t>
            </a:r>
            <a:r>
              <a:rPr lang="fr-FR" sz="1600" dirty="0">
                <a:solidFill>
                  <a:srgbClr val="000000"/>
                </a:solidFill>
                <a:latin typeface="Century Gothic" panose="020B0502020202020204" pitchFamily="34" charset="0"/>
              </a:rPr>
              <a:t> </a:t>
            </a:r>
            <a:r>
              <a:rPr lang="fr-FR" sz="1600" u="sng" dirty="0">
                <a:solidFill>
                  <a:srgbClr val="000000"/>
                </a:solidFill>
                <a:latin typeface="Century Gothic" panose="020B0502020202020204" pitchFamily="34" charset="0"/>
              </a:rPr>
              <a:t>plural</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we</a:t>
            </a:r>
            <a:r>
              <a:rPr lang="fr-FR" sz="1600" dirty="0">
                <a:solidFill>
                  <a:srgbClr val="000000"/>
                </a:solidFill>
                <a:latin typeface="Century Gothic" panose="020B0502020202020204" pitchFamily="34" charset="0"/>
              </a:rPr>
              <a:t> use </a:t>
            </a:r>
            <a:r>
              <a:rPr lang="fr-FR" sz="1600" b="1" dirty="0">
                <a:solidFill>
                  <a:srgbClr val="000000"/>
                </a:solidFill>
                <a:latin typeface="Century Gothic" panose="020B0502020202020204" pitchFamily="34" charset="0"/>
              </a:rPr>
              <a:t>aux</a:t>
            </a:r>
            <a:r>
              <a:rPr lang="fr-FR" sz="1600" dirty="0">
                <a:solidFill>
                  <a:srgbClr val="000000"/>
                </a:solidFill>
                <a:latin typeface="Century Gothic" panose="020B0502020202020204" pitchFamily="34" charset="0"/>
              </a:rPr>
              <a:t> for masculine </a:t>
            </a:r>
            <a:r>
              <a:rPr lang="fr-FR" sz="1600" i="1" u="sng" dirty="0">
                <a:solidFill>
                  <a:srgbClr val="000000"/>
                </a:solidFill>
                <a:latin typeface="Century Gothic" panose="020B0502020202020204" pitchFamily="34" charset="0"/>
              </a:rPr>
              <a:t>and</a:t>
            </a:r>
            <a:r>
              <a:rPr lang="fr-FR" sz="1600" dirty="0">
                <a:solidFill>
                  <a:srgbClr val="000000"/>
                </a:solidFill>
                <a:latin typeface="Century Gothic" panose="020B0502020202020204" pitchFamily="34" charset="0"/>
              </a:rPr>
              <a:t> </a:t>
            </a:r>
            <a:r>
              <a:rPr lang="fr-FR" sz="1600" dirty="0" err="1">
                <a:solidFill>
                  <a:srgbClr val="000000"/>
                </a:solidFill>
                <a:latin typeface="Century Gothic" panose="020B0502020202020204" pitchFamily="34" charset="0"/>
              </a:rPr>
              <a:t>feminine</a:t>
            </a:r>
            <a:r>
              <a:rPr lang="fr-FR" sz="1600" dirty="0">
                <a:solidFill>
                  <a:srgbClr val="000000"/>
                </a:solidFill>
                <a:latin typeface="Century Gothic" panose="020B0502020202020204" pitchFamily="34" charset="0"/>
              </a:rPr>
              <a:t>:</a:t>
            </a:r>
            <a:br>
              <a:rPr lang="fr-FR" sz="1600" dirty="0">
                <a:solidFill>
                  <a:srgbClr val="000000"/>
                </a:solidFill>
                <a:latin typeface="Century Gothic" panose="020B0502020202020204" pitchFamily="34" charset="0"/>
              </a:rPr>
            </a:br>
            <a:br>
              <a:rPr lang="fr-FR" sz="1600" dirty="0">
                <a:solidFill>
                  <a:srgbClr val="000000"/>
                </a:solidFill>
                <a:latin typeface="Century Gothic" panose="020B0502020202020204" pitchFamily="34" charset="0"/>
              </a:rPr>
            </a:br>
            <a:r>
              <a:rPr lang="fr-FR" sz="1600" dirty="0">
                <a:solidFill>
                  <a:srgbClr val="000000"/>
                </a:solidFill>
                <a:latin typeface="Century Gothic" panose="020B0502020202020204" pitchFamily="34" charset="0"/>
              </a:rPr>
              <a:t>    </a:t>
            </a:r>
            <a:r>
              <a:rPr lang="fr-FR" sz="1600" b="1" dirty="0">
                <a:solidFill>
                  <a:srgbClr val="000000"/>
                </a:solidFill>
                <a:latin typeface="Century Gothic" panose="020B0502020202020204" pitchFamily="34" charset="0"/>
              </a:rPr>
              <a:t>aux</a:t>
            </a:r>
            <a:r>
              <a:rPr lang="fr-FR" sz="1600" dirty="0">
                <a:solidFill>
                  <a:srgbClr val="000000"/>
                </a:solidFill>
                <a:latin typeface="Century Gothic" panose="020B0502020202020204" pitchFamily="34" charset="0"/>
              </a:rPr>
              <a:t> </a:t>
            </a:r>
            <a:r>
              <a:rPr lang="en-GB" sz="1600" dirty="0" err="1">
                <a:latin typeface="Century Gothic" panose="020B0502020202020204" pitchFamily="34" charset="0"/>
              </a:rPr>
              <a:t>États</a:t>
            </a:r>
            <a:r>
              <a:rPr lang="en-GB" sz="1600" dirty="0">
                <a:latin typeface="Century Gothic" panose="020B0502020202020204" pitchFamily="34" charset="0"/>
              </a:rPr>
              <a:t>-Unis </a:t>
            </a:r>
            <a:r>
              <a:rPr lang="en-GB" sz="1600" i="1" dirty="0">
                <a:latin typeface="Century Gothic" panose="020B0502020202020204" pitchFamily="34" charset="0"/>
              </a:rPr>
              <a:t>(to the USA)</a:t>
            </a:r>
            <a:r>
              <a:rPr lang="en-GB" sz="1600" dirty="0">
                <a:latin typeface="Century Gothic" panose="020B0502020202020204" pitchFamily="34" charset="0"/>
              </a:rPr>
              <a:t>      -    </a:t>
            </a:r>
            <a:r>
              <a:rPr lang="en-GB" sz="1600" b="1" dirty="0">
                <a:latin typeface="Century Gothic" panose="020B0502020202020204" pitchFamily="34" charset="0"/>
              </a:rPr>
              <a:t>aux</a:t>
            </a:r>
            <a:r>
              <a:rPr lang="en-GB" sz="1600" dirty="0">
                <a:latin typeface="Century Gothic" panose="020B0502020202020204" pitchFamily="34" charset="0"/>
              </a:rPr>
              <a:t> </a:t>
            </a:r>
            <a:r>
              <a:rPr lang="en-GB" sz="1600" dirty="0" err="1">
                <a:latin typeface="Century Gothic" panose="020B0502020202020204" pitchFamily="34" charset="0"/>
              </a:rPr>
              <a:t>île</a:t>
            </a:r>
            <a:r>
              <a:rPr lang="en-GB" sz="1600" dirty="0" err="1">
                <a:solidFill>
                  <a:srgbClr val="000000"/>
                </a:solidFill>
                <a:latin typeface="Century Gothic" panose="020B0502020202020204" pitchFamily="34" charset="0"/>
              </a:rPr>
              <a:t>s</a:t>
            </a:r>
            <a:r>
              <a:rPr lang="en-GB" sz="1600"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(to the islands)</a:t>
            </a:r>
          </a:p>
        </p:txBody>
      </p:sp>
      <p:cxnSp>
        <p:nvCxnSpPr>
          <p:cNvPr id="6" name="Straight Arrow Connector 5"/>
          <p:cNvCxnSpPr/>
          <p:nvPr/>
        </p:nvCxnSpPr>
        <p:spPr>
          <a:xfrm flipV="1">
            <a:off x="751677" y="3241436"/>
            <a:ext cx="30272" cy="2259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Rounded Rectangular Callout 61"/>
          <p:cNvSpPr/>
          <p:nvPr/>
        </p:nvSpPr>
        <p:spPr>
          <a:xfrm>
            <a:off x="61701" y="3487374"/>
            <a:ext cx="6739114" cy="331187"/>
          </a:xfrm>
          <a:prstGeom prst="wedgeRoundRectCallout">
            <a:avLst>
              <a:gd name="adj1" fmla="val -20409"/>
              <a:gd name="adj2" fmla="val 45611"/>
              <a:gd name="adj3" fmla="val 16667"/>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Liaison: </a:t>
            </a:r>
            <a:r>
              <a:rPr lang="en-GB" sz="1600" dirty="0">
                <a:solidFill>
                  <a:schemeClr val="tx1"/>
                </a:solidFill>
                <a:latin typeface="Century Gothic" panose="020B0502020202020204" pitchFamily="34" charset="0"/>
              </a:rPr>
              <a:t>as the </a:t>
            </a:r>
            <a:r>
              <a:rPr lang="en-GB" sz="1600" b="1" dirty="0">
                <a:solidFill>
                  <a:schemeClr val="tx1"/>
                </a:solidFill>
                <a:latin typeface="Century Gothic" panose="020B0502020202020204" pitchFamily="34" charset="0"/>
              </a:rPr>
              <a:t>-x </a:t>
            </a:r>
            <a:r>
              <a:rPr lang="en-GB" sz="1600" dirty="0">
                <a:solidFill>
                  <a:schemeClr val="tx1"/>
                </a:solidFill>
                <a:latin typeface="Century Gothic" panose="020B0502020202020204" pitchFamily="34" charset="0"/>
              </a:rPr>
              <a:t>in au</a:t>
            </a:r>
            <a:r>
              <a:rPr lang="en-GB" sz="1600" b="1" dirty="0">
                <a:solidFill>
                  <a:schemeClr val="tx1"/>
                </a:solidFill>
                <a:latin typeface="Century Gothic" panose="020B0502020202020204" pitchFamily="34" charset="0"/>
              </a:rPr>
              <a:t>x </a:t>
            </a:r>
            <a:r>
              <a:rPr lang="en-GB" sz="1600" dirty="0">
                <a:solidFill>
                  <a:schemeClr val="tx1"/>
                </a:solidFill>
                <a:latin typeface="Century Gothic" panose="020B0502020202020204" pitchFamily="34" charset="0"/>
              </a:rPr>
              <a:t>is followed by a </a:t>
            </a:r>
            <a:r>
              <a:rPr lang="en-GB" sz="1600" b="1" dirty="0">
                <a:solidFill>
                  <a:schemeClr val="tx1"/>
                </a:solidFill>
                <a:latin typeface="Century Gothic" panose="020B0502020202020204" pitchFamily="34" charset="0"/>
              </a:rPr>
              <a:t>vowel, </a:t>
            </a:r>
            <a:r>
              <a:rPr lang="en-GB" sz="1600" dirty="0">
                <a:solidFill>
                  <a:schemeClr val="tx1"/>
                </a:solidFill>
                <a:latin typeface="Century Gothic" panose="020B0502020202020204" pitchFamily="34" charset="0"/>
              </a:rPr>
              <a:t>pronounce is as ‘z’. </a:t>
            </a:r>
            <a:endParaRPr lang="en-GB" sz="1600" b="1" dirty="0">
              <a:solidFill>
                <a:schemeClr val="tx1"/>
              </a:solidFill>
            </a:endParaRPr>
          </a:p>
        </p:txBody>
      </p:sp>
      <p:sp>
        <p:nvSpPr>
          <p:cNvPr id="65" name="Rectangle 64">
            <a:extLst>
              <a:ext uri="{FF2B5EF4-FFF2-40B4-BE49-F238E27FC236}">
                <a16:creationId xmlns:a16="http://schemas.microsoft.com/office/drawing/2014/main" id="{62EBD834-1E2D-44FA-960B-D5E01CB2C65F}"/>
              </a:ext>
            </a:extLst>
          </p:cNvPr>
          <p:cNvSpPr/>
          <p:nvPr/>
        </p:nvSpPr>
        <p:spPr>
          <a:xfrm>
            <a:off x="120987" y="4155150"/>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1600" b="1" dirty="0">
              <a:solidFill>
                <a:srgbClr val="FFFFFF"/>
              </a:solidFill>
              <a:latin typeface="Century Gothic" panose="020B0502020202020204" pitchFamily="34" charset="0"/>
            </a:endParaRPr>
          </a:p>
        </p:txBody>
      </p:sp>
      <p:sp>
        <p:nvSpPr>
          <p:cNvPr id="67" name="Rectangle 66">
            <a:extLst>
              <a:ext uri="{FF2B5EF4-FFF2-40B4-BE49-F238E27FC236}">
                <a16:creationId xmlns:a16="http://schemas.microsoft.com/office/drawing/2014/main" id="{187D3DE4-1B8E-4EF9-A0F4-FAE19AE97A2E}"/>
              </a:ext>
            </a:extLst>
          </p:cNvPr>
          <p:cNvSpPr/>
          <p:nvPr/>
        </p:nvSpPr>
        <p:spPr>
          <a:xfrm>
            <a:off x="5008839" y="4155150"/>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68" name="Title 1">
            <a:extLst>
              <a:ext uri="{FF2B5EF4-FFF2-40B4-BE49-F238E27FC236}">
                <a16:creationId xmlns:a16="http://schemas.microsoft.com/office/drawing/2014/main" id="{7C5C7E9F-51B9-4541-A931-8FC849CA79FC}"/>
              </a:ext>
            </a:extLst>
          </p:cNvPr>
          <p:cNvSpPr txBox="1">
            <a:spLocks/>
          </p:cNvSpPr>
          <p:nvPr/>
        </p:nvSpPr>
        <p:spPr bwMode="auto">
          <a:xfrm>
            <a:off x="130115" y="4168422"/>
            <a:ext cx="4687651" cy="4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fontAlgn="auto">
              <a:spcBef>
                <a:spcPts val="0"/>
              </a:spcBef>
              <a:spcAft>
                <a:spcPts val="0"/>
              </a:spcAft>
            </a:pPr>
            <a:r>
              <a:rPr lang="fr-FR" sz="1800" b="1" kern="0" dirty="0" err="1">
                <a:solidFill>
                  <a:srgbClr val="FFFFFF"/>
                </a:solidFill>
                <a:latin typeface="Century Gothic" panose="020B0502020202020204" pitchFamily="34" charset="0"/>
              </a:rPr>
              <a:t>Saying</a:t>
            </a:r>
            <a:r>
              <a:rPr lang="fr-FR" sz="1800" b="1" kern="0" dirty="0">
                <a:solidFill>
                  <a:srgbClr val="FFFFFF"/>
                </a:solidFill>
                <a:latin typeface="Century Gothic" panose="020B0502020202020204" pitchFamily="34" charset="0"/>
              </a:rPr>
              <a:t> </a:t>
            </a:r>
            <a:r>
              <a:rPr lang="fr-FR" sz="1800" b="1" kern="0" dirty="0" err="1">
                <a:solidFill>
                  <a:srgbClr val="FFFFFF"/>
                </a:solidFill>
                <a:latin typeface="Century Gothic" panose="020B0502020202020204" pitchFamily="34" charset="0"/>
              </a:rPr>
              <a:t>where</a:t>
            </a:r>
            <a:r>
              <a:rPr lang="fr-FR" sz="1800" b="1" kern="0" dirty="0">
                <a:solidFill>
                  <a:srgbClr val="FFFFFF"/>
                </a:solidFill>
                <a:latin typeface="Century Gothic" panose="020B0502020202020204" pitchFamily="34" charset="0"/>
              </a:rPr>
              <a:t> people go (on </a:t>
            </a:r>
            <a:r>
              <a:rPr lang="fr-FR" sz="1800" b="1" kern="0" dirty="0" err="1">
                <a:solidFill>
                  <a:srgbClr val="FFFFFF"/>
                </a:solidFill>
                <a:latin typeface="Century Gothic" panose="020B0502020202020204" pitchFamily="34" charset="0"/>
              </a:rPr>
              <a:t>holiday</a:t>
            </a:r>
            <a:r>
              <a:rPr lang="fr-FR" sz="1800" b="1" kern="0" dirty="0">
                <a:solidFill>
                  <a:srgbClr val="FFFFFF"/>
                </a:solidFill>
                <a:latin typeface="Century Gothic" panose="020B0502020202020204" pitchFamily="34" charset="0"/>
              </a:rPr>
              <a:t>)</a:t>
            </a:r>
          </a:p>
        </p:txBody>
      </p:sp>
      <p:sp>
        <p:nvSpPr>
          <p:cNvPr id="28"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36</a:t>
            </a:r>
          </a:p>
        </p:txBody>
      </p:sp>
    </p:spTree>
    <p:extLst>
      <p:ext uri="{BB962C8B-B14F-4D97-AF65-F5344CB8AC3E}">
        <p14:creationId xmlns:p14="http://schemas.microsoft.com/office/powerpoint/2010/main" val="3574035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1875542318"/>
              </p:ext>
            </p:extLst>
          </p:nvPr>
        </p:nvGraphicFramePr>
        <p:xfrm>
          <a:off x="654260" y="4111930"/>
          <a:ext cx="4375064" cy="4782960"/>
        </p:xfrm>
        <a:graphic>
          <a:graphicData uri="http://schemas.openxmlformats.org/drawingml/2006/table">
            <a:tbl>
              <a:tblPr>
                <a:tableStyleId>{5940675A-B579-460E-94D1-54222C63F5DA}</a:tableStyleId>
              </a:tblPr>
              <a:tblGrid>
                <a:gridCol w="1941191">
                  <a:extLst>
                    <a:ext uri="{9D8B030D-6E8A-4147-A177-3AD203B41FA5}">
                      <a16:colId xmlns:a16="http://schemas.microsoft.com/office/drawing/2014/main" val="20000"/>
                    </a:ext>
                  </a:extLst>
                </a:gridCol>
                <a:gridCol w="2433873">
                  <a:extLst>
                    <a:ext uri="{9D8B030D-6E8A-4147-A177-3AD203B41FA5}">
                      <a16:colId xmlns:a16="http://schemas.microsoft.com/office/drawing/2014/main" val="20001"/>
                    </a:ext>
                  </a:extLst>
                </a:gridCol>
              </a:tblGrid>
              <a:tr h="192021">
                <a:tc>
                  <a:txBody>
                    <a:bodyPr/>
                    <a:lstStyle/>
                    <a:p>
                      <a:pPr algn="l" fontAlgn="b"/>
                      <a:r>
                        <a:rPr lang="en-GB" sz="1800" b="0" i="0" u="none" strike="noStrike" dirty="0" err="1">
                          <a:solidFill>
                            <a:srgbClr val="000000"/>
                          </a:solidFill>
                          <a:effectLst/>
                          <a:latin typeface="Century Gothic" panose="020B0502020202020204" pitchFamily="34" charset="0"/>
                        </a:rPr>
                        <a:t>tuer</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to kill, killing</a:t>
                      </a:r>
                    </a:p>
                  </a:txBody>
                  <a:tcPr marL="90000" marR="90000" marT="46800" marB="46800" anchor="ctr"/>
                </a:tc>
                <a:extLst>
                  <a:ext uri="{0D108BD9-81ED-4DB2-BD59-A6C34878D82A}">
                    <a16:rowId xmlns:a16="http://schemas.microsoft.com/office/drawing/2014/main" val="2902159660"/>
                  </a:ext>
                </a:extLst>
              </a:tr>
              <a:tr h="192021">
                <a:tc>
                  <a:txBody>
                    <a:bodyPr/>
                    <a:lstStyle/>
                    <a:p>
                      <a:pPr algn="l" fontAlgn="b"/>
                      <a:r>
                        <a:rPr lang="en-GB" sz="1800" b="0" i="0" u="none" strike="noStrike" dirty="0">
                          <a:solidFill>
                            <a:srgbClr val="000000"/>
                          </a:solidFill>
                          <a:effectLst/>
                          <a:latin typeface="Century Gothic" panose="020B0502020202020204" pitchFamily="34" charset="0"/>
                        </a:rPr>
                        <a:t>les affaires (</a:t>
                      </a:r>
                      <a:r>
                        <a:rPr lang="en-GB" sz="1800" b="0" i="0" u="none" strike="noStrike" dirty="0" err="1">
                          <a:solidFill>
                            <a:srgbClr val="000000"/>
                          </a:solidFill>
                          <a:effectLst/>
                          <a:latin typeface="Century Gothic" panose="020B0502020202020204" pitchFamily="34" charset="0"/>
                        </a:rPr>
                        <a:t>fpl</a:t>
                      </a:r>
                      <a:r>
                        <a:rPr lang="en-GB" sz="1800" b="0" i="0" u="none" strike="noStrike" dirty="0">
                          <a:solidFill>
                            <a:srgbClr val="000000"/>
                          </a:solidFill>
                          <a:effectLst/>
                          <a:latin typeface="Century Gothic" panose="020B0502020202020204" pitchFamily="34" charset="0"/>
                        </a:rPr>
                        <a:t>)</a:t>
                      </a: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business</a:t>
                      </a:r>
                    </a:p>
                  </a:txBody>
                  <a:tcPr marL="90000" marR="90000" marT="46800" marB="46800" anchor="ctr"/>
                </a:tc>
                <a:extLst>
                  <a:ext uri="{0D108BD9-81ED-4DB2-BD59-A6C34878D82A}">
                    <a16:rowId xmlns:a16="http://schemas.microsoft.com/office/drawing/2014/main" val="1352660324"/>
                  </a:ext>
                </a:extLst>
              </a:tr>
              <a:tr h="192021">
                <a:tc>
                  <a:txBody>
                    <a:bodyPr/>
                    <a:lstStyle/>
                    <a:p>
                      <a:pPr algn="l" fontAlgn="b"/>
                      <a:r>
                        <a:rPr lang="en-GB" sz="1800" b="0" i="0" u="none" strike="noStrike" dirty="0">
                          <a:solidFill>
                            <a:srgbClr val="000000"/>
                          </a:solidFill>
                          <a:effectLst/>
                          <a:latin typeface="Century Gothic" panose="020B0502020202020204" pitchFamily="34" charset="0"/>
                        </a:rPr>
                        <a:t>le </a:t>
                      </a:r>
                      <a:r>
                        <a:rPr lang="en-GB" sz="1800" b="0" i="0" u="none" strike="noStrike" dirty="0" err="1">
                          <a:solidFill>
                            <a:srgbClr val="000000"/>
                          </a:solidFill>
                          <a:effectLst/>
                          <a:latin typeface="Century Gothic" panose="020B0502020202020204" pitchFamily="34" charset="0"/>
                        </a:rPr>
                        <a:t>fils</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son</a:t>
                      </a:r>
                    </a:p>
                  </a:txBody>
                  <a:tcPr marL="90000" marR="90000" marT="46800" marB="46800" anchor="ctr"/>
                </a:tc>
                <a:extLst>
                  <a:ext uri="{0D108BD9-81ED-4DB2-BD59-A6C34878D82A}">
                    <a16:rowId xmlns:a16="http://schemas.microsoft.com/office/drawing/2014/main" val="1738601199"/>
                  </a:ext>
                </a:extLst>
              </a:tr>
              <a:tr h="192021">
                <a:tc>
                  <a:txBody>
                    <a:bodyPr/>
                    <a:lstStyle/>
                    <a:p>
                      <a:pPr algn="l" fontAlgn="b"/>
                      <a:r>
                        <a:rPr lang="en-GB" sz="1800" b="0" i="0" u="none" strike="noStrike" dirty="0">
                          <a:solidFill>
                            <a:srgbClr val="000000"/>
                          </a:solidFill>
                          <a:effectLst/>
                          <a:latin typeface="Century Gothic" panose="020B0502020202020204" pitchFamily="34" charset="0"/>
                        </a:rPr>
                        <a:t>la guerre</a:t>
                      </a: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war</a:t>
                      </a:r>
                    </a:p>
                  </a:txBody>
                  <a:tcPr marL="90000" marR="90000" marT="46800" marB="46800" anchor="ctr"/>
                </a:tc>
                <a:extLst>
                  <a:ext uri="{0D108BD9-81ED-4DB2-BD59-A6C34878D82A}">
                    <a16:rowId xmlns:a16="http://schemas.microsoft.com/office/drawing/2014/main" val="10004"/>
                  </a:ext>
                </a:extLst>
              </a:tr>
              <a:tr h="192021">
                <a:tc>
                  <a:txBody>
                    <a:bodyPr/>
                    <a:lstStyle/>
                    <a:p>
                      <a:pPr algn="l" fontAlgn="b"/>
                      <a:r>
                        <a:rPr lang="en-GB" sz="1800" b="0" i="0" u="none" strike="noStrike" dirty="0">
                          <a:solidFill>
                            <a:srgbClr val="000000"/>
                          </a:solidFill>
                          <a:effectLst/>
                          <a:latin typeface="Century Gothic" panose="020B0502020202020204" pitchFamily="34" charset="0"/>
                        </a:rPr>
                        <a:t>la </a:t>
                      </a:r>
                      <a:r>
                        <a:rPr lang="en-GB" sz="1800" b="0" i="0" u="none" strike="noStrike" dirty="0" err="1">
                          <a:solidFill>
                            <a:srgbClr val="000000"/>
                          </a:solidFill>
                          <a:effectLst/>
                          <a:latin typeface="Century Gothic" panose="020B0502020202020204" pitchFamily="34" charset="0"/>
                        </a:rPr>
                        <a:t>mère</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mother</a:t>
                      </a:r>
                    </a:p>
                  </a:txBody>
                  <a:tcPr marL="90000" marR="90000" marT="46800" marB="46800" anchor="ctr"/>
                </a:tc>
                <a:extLst>
                  <a:ext uri="{0D108BD9-81ED-4DB2-BD59-A6C34878D82A}">
                    <a16:rowId xmlns:a16="http://schemas.microsoft.com/office/drawing/2014/main" val="427479815"/>
                  </a:ext>
                </a:extLst>
              </a:tr>
              <a:tr h="192021">
                <a:tc>
                  <a:txBody>
                    <a:bodyPr/>
                    <a:lstStyle/>
                    <a:p>
                      <a:pPr algn="l" fontAlgn="b"/>
                      <a:r>
                        <a:rPr lang="en-GB" sz="1800" b="0" i="0" u="none" strike="noStrike" dirty="0">
                          <a:solidFill>
                            <a:srgbClr val="000000"/>
                          </a:solidFill>
                          <a:effectLst/>
                          <a:latin typeface="Century Gothic" panose="020B0502020202020204" pitchFamily="34" charset="0"/>
                        </a:rPr>
                        <a:t>le </a:t>
                      </a:r>
                      <a:r>
                        <a:rPr lang="en-GB" sz="1800" b="0" i="0" u="none" strike="noStrike" dirty="0" err="1">
                          <a:solidFill>
                            <a:srgbClr val="000000"/>
                          </a:solidFill>
                          <a:effectLst/>
                          <a:latin typeface="Century Gothic" panose="020B0502020202020204" pitchFamily="34" charset="0"/>
                        </a:rPr>
                        <a:t>père</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father</a:t>
                      </a:r>
                    </a:p>
                  </a:txBody>
                  <a:tcPr marL="90000" marR="90000" marT="46800" marB="46800" anchor="ctr"/>
                </a:tc>
                <a:extLst>
                  <a:ext uri="{0D108BD9-81ED-4DB2-BD59-A6C34878D82A}">
                    <a16:rowId xmlns:a16="http://schemas.microsoft.com/office/drawing/2014/main" val="1327953367"/>
                  </a:ext>
                </a:extLst>
              </a:tr>
              <a:tr h="192021">
                <a:tc>
                  <a:txBody>
                    <a:bodyPr/>
                    <a:lstStyle/>
                    <a:p>
                      <a:pPr algn="l" fontAlgn="b"/>
                      <a:r>
                        <a:rPr lang="en-GB" sz="1800" b="0" i="0" u="none" strike="noStrike" dirty="0">
                          <a:solidFill>
                            <a:srgbClr val="000000"/>
                          </a:solidFill>
                          <a:effectLst/>
                          <a:latin typeface="Century Gothic" panose="020B0502020202020204" pitchFamily="34" charset="0"/>
                        </a:rPr>
                        <a:t>la vie</a:t>
                      </a: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life</a:t>
                      </a:r>
                    </a:p>
                  </a:txBody>
                  <a:tcPr marL="90000" marR="90000" marT="46800" marB="46800" anchor="ctr"/>
                </a:tc>
                <a:extLst>
                  <a:ext uri="{0D108BD9-81ED-4DB2-BD59-A6C34878D82A}">
                    <a16:rowId xmlns:a16="http://schemas.microsoft.com/office/drawing/2014/main" val="1199498570"/>
                  </a:ext>
                </a:extLst>
              </a:tr>
              <a:tr h="192021">
                <a:tc>
                  <a:txBody>
                    <a:bodyPr/>
                    <a:lstStyle/>
                    <a:p>
                      <a:pPr algn="l" fontAlgn="b"/>
                      <a:r>
                        <a:rPr lang="en-GB" sz="1800" b="0" i="0" u="none" strike="noStrike" dirty="0">
                          <a:solidFill>
                            <a:srgbClr val="000000"/>
                          </a:solidFill>
                          <a:effectLst/>
                          <a:latin typeface="Century Gothic" panose="020B0502020202020204" pitchFamily="34" charset="0"/>
                        </a:rPr>
                        <a:t>naturel</a:t>
                      </a: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natural (m)</a:t>
                      </a:r>
                    </a:p>
                  </a:txBody>
                  <a:tcPr marL="90000" marR="90000" marT="46800" marB="46800" anchor="ctr"/>
                </a:tc>
                <a:extLst>
                  <a:ext uri="{0D108BD9-81ED-4DB2-BD59-A6C34878D82A}">
                    <a16:rowId xmlns:a16="http://schemas.microsoft.com/office/drawing/2014/main" val="10001"/>
                  </a:ext>
                </a:extLst>
              </a:tr>
              <a:tr h="19202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Century Gothic" panose="020B0502020202020204" pitchFamily="34" charset="0"/>
                        </a:rPr>
                        <a:t>naturelle</a:t>
                      </a:r>
                    </a:p>
                  </a:txBody>
                  <a:tcPr marL="90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Century Gothic" panose="020B0502020202020204" pitchFamily="34" charset="0"/>
                        </a:rPr>
                        <a:t>natural (f)</a:t>
                      </a:r>
                    </a:p>
                  </a:txBody>
                  <a:tcPr marL="90000" marR="90000" marT="46800" marB="46800" anchor="ctr"/>
                </a:tc>
                <a:extLst>
                  <a:ext uri="{0D108BD9-81ED-4DB2-BD59-A6C34878D82A}">
                    <a16:rowId xmlns:a16="http://schemas.microsoft.com/office/drawing/2014/main" val="1093455035"/>
                  </a:ext>
                </a:extLst>
              </a:tr>
              <a:tr h="192021">
                <a:tc>
                  <a:txBody>
                    <a:bodyPr/>
                    <a:lstStyle/>
                    <a:p>
                      <a:pPr algn="l" fontAlgn="b"/>
                      <a:r>
                        <a:rPr lang="en-GB" sz="1800" b="0" i="0" u="none" strike="noStrike" dirty="0" err="1">
                          <a:solidFill>
                            <a:srgbClr val="000000"/>
                          </a:solidFill>
                          <a:effectLst/>
                          <a:latin typeface="Century Gothic" panose="020B0502020202020204" pitchFamily="34" charset="0"/>
                        </a:rPr>
                        <a:t>heureux</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happy (m)</a:t>
                      </a:r>
                    </a:p>
                  </a:txBody>
                  <a:tcPr marL="90000" marR="90000" marT="46800" marB="46800" anchor="ctr"/>
                </a:tc>
                <a:extLst>
                  <a:ext uri="{0D108BD9-81ED-4DB2-BD59-A6C34878D82A}">
                    <a16:rowId xmlns:a16="http://schemas.microsoft.com/office/drawing/2014/main" val="10002"/>
                  </a:ext>
                </a:extLst>
              </a:tr>
              <a:tr h="192021">
                <a:tc>
                  <a:txBody>
                    <a:bodyPr/>
                    <a:lstStyle/>
                    <a:p>
                      <a:pPr algn="l" fontAlgn="b"/>
                      <a:r>
                        <a:rPr lang="en-GB" sz="1800" b="0" i="0" u="none" strike="noStrike" dirty="0" err="1">
                          <a:solidFill>
                            <a:srgbClr val="000000"/>
                          </a:solidFill>
                          <a:effectLst/>
                          <a:latin typeface="Century Gothic" panose="020B0502020202020204" pitchFamily="34" charset="0"/>
                        </a:rPr>
                        <a:t>heureuse</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happy (f)</a:t>
                      </a:r>
                    </a:p>
                  </a:txBody>
                  <a:tcPr marL="90000" marR="90000" marT="46800" marB="46800" anchor="ctr"/>
                </a:tc>
                <a:extLst>
                  <a:ext uri="{0D108BD9-81ED-4DB2-BD59-A6C34878D82A}">
                    <a16:rowId xmlns:a16="http://schemas.microsoft.com/office/drawing/2014/main" val="10003"/>
                  </a:ext>
                </a:extLst>
              </a:tr>
              <a:tr h="192021">
                <a:tc>
                  <a:txBody>
                    <a:bodyPr/>
                    <a:lstStyle/>
                    <a:p>
                      <a:pPr algn="l" fontAlgn="b"/>
                      <a:r>
                        <a:rPr lang="en-GB" sz="1800" b="0" i="0" u="none" strike="noStrike" dirty="0" err="1">
                          <a:solidFill>
                            <a:srgbClr val="000000"/>
                          </a:solidFill>
                          <a:effectLst/>
                          <a:latin typeface="Century Gothic" panose="020B0502020202020204" pitchFamily="34" charset="0"/>
                        </a:rPr>
                        <a:t>absolument</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absolutely</a:t>
                      </a:r>
                    </a:p>
                  </a:txBody>
                  <a:tcPr marL="90000" marR="90000" marT="46800" marB="46800" anchor="ctr"/>
                </a:tc>
                <a:extLst>
                  <a:ext uri="{0D108BD9-81ED-4DB2-BD59-A6C34878D82A}">
                    <a16:rowId xmlns:a16="http://schemas.microsoft.com/office/drawing/2014/main" val="10009"/>
                  </a:ext>
                </a:extLst>
              </a:tr>
              <a:tr h="192021">
                <a:tc>
                  <a:txBody>
                    <a:bodyPr/>
                    <a:lstStyle/>
                    <a:p>
                      <a:pPr algn="l" fontAlgn="b"/>
                      <a:r>
                        <a:rPr lang="en-GB" sz="1800" b="0" i="0" u="none" strike="noStrike" dirty="0" err="1">
                          <a:solidFill>
                            <a:srgbClr val="000000"/>
                          </a:solidFill>
                          <a:effectLst/>
                          <a:latin typeface="Century Gothic" panose="020B0502020202020204" pitchFamily="34" charset="0"/>
                        </a:rPr>
                        <a:t>contre</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against</a:t>
                      </a:r>
                    </a:p>
                  </a:txBody>
                  <a:tcPr marL="90000" marR="90000" marT="46800" marB="46800" anchor="ctr"/>
                </a:tc>
                <a:extLst>
                  <a:ext uri="{0D108BD9-81ED-4DB2-BD59-A6C34878D82A}">
                    <a16:rowId xmlns:a16="http://schemas.microsoft.com/office/drawing/2014/main" val="10006"/>
                  </a:ext>
                </a:extLst>
              </a:tr>
            </a:tbl>
          </a:graphicData>
        </a:graphic>
      </p:graphicFrame>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40642" y="138605"/>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T2.2 </a:t>
            </a:r>
            <a:r>
              <a:rPr lang="en-GB" sz="2000" b="1" kern="1200" dirty="0" err="1">
                <a:solidFill>
                  <a:srgbClr val="FFFFFF"/>
                </a:solidFill>
                <a:latin typeface="Century Gothic" panose="020B0502020202020204" pitchFamily="34" charset="0"/>
                <a:ea typeface="+mn-ea"/>
                <a:cs typeface="+mn-cs"/>
              </a:rPr>
              <a:t>Semaine</a:t>
            </a:r>
            <a:r>
              <a:rPr lang="en-GB" sz="2000" b="1" kern="1200" dirty="0">
                <a:solidFill>
                  <a:srgbClr val="FFFFFF"/>
                </a:solidFill>
                <a:latin typeface="Century Gothic" panose="020B0502020202020204" pitchFamily="34" charset="0"/>
                <a:ea typeface="+mn-ea"/>
                <a:cs typeface="+mn-cs"/>
              </a:rPr>
              <a:t> 3</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Reading</a:t>
            </a:r>
          </a:p>
        </p:txBody>
      </p:sp>
      <p:graphicFrame>
        <p:nvGraphicFramePr>
          <p:cNvPr id="13" name="Table 12"/>
          <p:cNvGraphicFramePr>
            <a:graphicFrameLocks noGrp="1"/>
          </p:cNvGraphicFramePr>
          <p:nvPr>
            <p:extLst>
              <p:ext uri="{D42A27DB-BD31-4B8C-83A1-F6EECF244321}">
                <p14:modId xmlns:p14="http://schemas.microsoft.com/office/powerpoint/2010/main" val="391493617"/>
              </p:ext>
            </p:extLst>
          </p:nvPr>
        </p:nvGraphicFramePr>
        <p:xfrm>
          <a:off x="-84294" y="4079416"/>
          <a:ext cx="909835" cy="4821388"/>
        </p:xfrm>
        <a:graphic>
          <a:graphicData uri="http://schemas.openxmlformats.org/drawingml/2006/table">
            <a:tbl>
              <a:tblPr firstRow="1" bandRow="1">
                <a:tableStyleId>{5940675A-B579-460E-94D1-54222C63F5DA}</a:tableStyleId>
              </a:tblPr>
              <a:tblGrid>
                <a:gridCol w="909835">
                  <a:extLst>
                    <a:ext uri="{9D8B030D-6E8A-4147-A177-3AD203B41FA5}">
                      <a16:colId xmlns:a16="http://schemas.microsoft.com/office/drawing/2014/main" val="20000"/>
                    </a:ext>
                  </a:extLst>
                </a:gridCol>
              </a:tblGrid>
              <a:tr h="370876">
                <a:tc>
                  <a:txBody>
                    <a:bodyPr/>
                    <a:lstStyle/>
                    <a:p>
                      <a:pPr algn="ctr"/>
                      <a:r>
                        <a:rPr lang="en-GB" sz="1800" i="1" dirty="0" err="1">
                          <a:latin typeface="Century Gothic" panose="020B0502020202020204" pitchFamily="34" charset="0"/>
                        </a:rPr>
                        <a:t>vb</a:t>
                      </a:r>
                      <a:endParaRPr lang="en-GB" sz="18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76">
                <a:tc>
                  <a:txBody>
                    <a:bodyPr/>
                    <a:lstStyle/>
                    <a:p>
                      <a:pPr algn="ctr"/>
                      <a:r>
                        <a:rPr lang="en-GB" sz="1800" i="1" dirty="0" err="1">
                          <a:latin typeface="Century Gothic" panose="020B0502020202020204" pitchFamily="34" charset="0"/>
                        </a:rPr>
                        <a:t>nfpl</a:t>
                      </a:r>
                      <a:endParaRPr lang="en-GB" sz="18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nf</a:t>
                      </a:r>
                      <a:endParaRPr lang="en-GB" sz="18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9732324"/>
                  </a:ext>
                </a:extLst>
              </a:tr>
              <a:tr h="3708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4599769"/>
                  </a:ext>
                </a:extLst>
              </a:tr>
              <a:tr h="3708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76">
                <a:tc>
                  <a:txBody>
                    <a:bodyPr/>
                    <a:lstStyle/>
                    <a:p>
                      <a:pPr algn="ctr"/>
                      <a:r>
                        <a:rPr lang="en-GB" sz="18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708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adj</a:t>
                      </a:r>
                      <a:endParaRPr lang="en-GB" sz="18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57692176"/>
                  </a:ext>
                </a:extLst>
              </a:tr>
              <a:tr h="3708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708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94166721"/>
                  </a:ext>
                </a:extLst>
              </a:tr>
              <a:tr h="370876">
                <a:tc>
                  <a:txBody>
                    <a:bodyPr/>
                    <a:lstStyle/>
                    <a:p>
                      <a:pPr algn="ctr"/>
                      <a:r>
                        <a:rPr lang="en-GB" sz="18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30278331"/>
                  </a:ext>
                </a:extLst>
              </a:tr>
              <a:tr h="3708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prep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7510026"/>
                  </a:ext>
                </a:extLst>
              </a:tr>
            </a:tbl>
          </a:graphicData>
        </a:graphic>
      </p:graphicFrame>
      <p:sp>
        <p:nvSpPr>
          <p:cNvPr id="15" name="Rectangle 14">
            <a:extLst>
              <a:ext uri="{FF2B5EF4-FFF2-40B4-BE49-F238E27FC236}">
                <a16:creationId xmlns:a16="http://schemas.microsoft.com/office/drawing/2014/main" id="{62EBD834-1E2D-44FA-960B-D5E01CB2C65F}"/>
              </a:ext>
            </a:extLst>
          </p:cNvPr>
          <p:cNvSpPr/>
          <p:nvPr/>
        </p:nvSpPr>
        <p:spPr>
          <a:xfrm>
            <a:off x="176917" y="3494128"/>
            <a:ext cx="3426903"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187D3DE4-1B8E-4EF9-A0F4-FAE19AE97A2E}"/>
              </a:ext>
            </a:extLst>
          </p:cNvPr>
          <p:cNvSpPr/>
          <p:nvPr/>
        </p:nvSpPr>
        <p:spPr>
          <a:xfrm>
            <a:off x="5017123" y="349412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Vocabulaire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9" name="Title 1">
            <a:extLst>
              <a:ext uri="{FF2B5EF4-FFF2-40B4-BE49-F238E27FC236}">
                <a16:creationId xmlns:a16="http://schemas.microsoft.com/office/drawing/2014/main" id="{7C5C7E9F-51B9-4541-A931-8FC849CA79FC}"/>
              </a:ext>
            </a:extLst>
          </p:cNvPr>
          <p:cNvSpPr txBox="1">
            <a:spLocks/>
          </p:cNvSpPr>
          <p:nvPr/>
        </p:nvSpPr>
        <p:spPr bwMode="auto">
          <a:xfrm>
            <a:off x="140642" y="3481056"/>
            <a:ext cx="3371585" cy="4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Familiale</a:t>
            </a:r>
          </a:p>
        </p:txBody>
      </p:sp>
      <p:pic>
        <p:nvPicPr>
          <p:cNvPr id="26" name="Picture 25">
            <a:extLst>
              <a:ext uri="{FF2B5EF4-FFF2-40B4-BE49-F238E27FC236}">
                <a16:creationId xmlns:a16="http://schemas.microsoft.com/office/drawing/2014/main" id="{90F3F760-CA65-4DA9-9A68-BE82AAF3F1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3293" y="1190741"/>
            <a:ext cx="1455667" cy="969839"/>
          </a:xfrm>
          <a:prstGeom prst="rect">
            <a:avLst/>
          </a:prstGeom>
        </p:spPr>
      </p:pic>
      <p:pic>
        <p:nvPicPr>
          <p:cNvPr id="30" name="Picture 29">
            <a:extLst>
              <a:ext uri="{FF2B5EF4-FFF2-40B4-BE49-F238E27FC236}">
                <a16:creationId xmlns:a16="http://schemas.microsoft.com/office/drawing/2014/main" id="{9FD65B2B-2A04-4B1B-B403-FD0227F489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279"/>
          <a:stretch/>
        </p:blipFill>
        <p:spPr>
          <a:xfrm>
            <a:off x="3194116" y="1186124"/>
            <a:ext cx="1344457" cy="981868"/>
          </a:xfrm>
          <a:prstGeom prst="rect">
            <a:avLst/>
          </a:prstGeom>
        </p:spPr>
      </p:pic>
      <p:pic>
        <p:nvPicPr>
          <p:cNvPr id="38" name="Picture 37">
            <a:extLst>
              <a:ext uri="{FF2B5EF4-FFF2-40B4-BE49-F238E27FC236}">
                <a16:creationId xmlns:a16="http://schemas.microsoft.com/office/drawing/2014/main" id="{02F76AFA-0711-4A93-B703-3B06B0D276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232" b="16714"/>
          <a:stretch/>
        </p:blipFill>
        <p:spPr>
          <a:xfrm>
            <a:off x="1613293" y="2241337"/>
            <a:ext cx="1455667" cy="1048863"/>
          </a:xfrm>
          <a:prstGeom prst="rect">
            <a:avLst/>
          </a:prstGeom>
        </p:spPr>
      </p:pic>
      <p:pic>
        <p:nvPicPr>
          <p:cNvPr id="39" name="Picture 38">
            <a:extLst>
              <a:ext uri="{FF2B5EF4-FFF2-40B4-BE49-F238E27FC236}">
                <a16:creationId xmlns:a16="http://schemas.microsoft.com/office/drawing/2014/main" id="{8ADD7E93-ABCD-4165-B45F-34D08415628A}"/>
              </a:ext>
            </a:extLst>
          </p:cNvPr>
          <p:cNvPicPr/>
          <p:nvPr/>
        </p:nvPicPr>
        <p:blipFill>
          <a:blip r:embed="rId6" cstate="print">
            <a:alphaModFix amt="64000"/>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194116" y="2344607"/>
            <a:ext cx="1634513" cy="940599"/>
          </a:xfrm>
          <a:prstGeom prst="rect">
            <a:avLst/>
          </a:prstGeom>
          <a:noFill/>
          <a:ln>
            <a:noFill/>
          </a:ln>
        </p:spPr>
      </p:pic>
      <p:sp>
        <p:nvSpPr>
          <p:cNvPr id="6" name="Rectangle 5"/>
          <p:cNvSpPr/>
          <p:nvPr/>
        </p:nvSpPr>
        <p:spPr>
          <a:xfrm>
            <a:off x="218121" y="675087"/>
            <a:ext cx="839545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Familiale</a:t>
            </a:r>
            <a:r>
              <a:rPr lang="en-GB" b="1" dirty="0">
                <a:solidFill>
                  <a:srgbClr val="000000"/>
                </a:solidFill>
                <a:latin typeface="Century Gothic" panose="020B0502020202020204" pitchFamily="34" charset="0"/>
              </a:rPr>
              <a:t> </a:t>
            </a:r>
            <a:r>
              <a:rPr lang="en-GB" dirty="0">
                <a:solidFill>
                  <a:srgbClr val="000000"/>
                </a:solidFill>
                <a:latin typeface="Century Gothic" panose="020B0502020202020204" pitchFamily="34" charset="0"/>
              </a:rPr>
              <a:t>- </a:t>
            </a:r>
            <a:r>
              <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Jacques </a:t>
            </a: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Prévert</a:t>
            </a:r>
            <a:r>
              <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[1945]</a:t>
            </a:r>
          </a:p>
        </p:txBody>
      </p:sp>
      <p:sp>
        <p:nvSpPr>
          <p:cNvPr id="40"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37</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9476" y="5345307"/>
            <a:ext cx="852686" cy="852686"/>
          </a:xfrm>
          <a:prstGeom prst="rect">
            <a:avLst/>
          </a:prstGeom>
        </p:spPr>
      </p:pic>
      <p:sp>
        <p:nvSpPr>
          <p:cNvPr id="5" name="Rounded Rectangle 5">
            <a:extLst>
              <a:ext uri="{FF2B5EF4-FFF2-40B4-BE49-F238E27FC236}">
                <a16:creationId xmlns:a16="http://schemas.microsoft.com/office/drawing/2014/main" id="{4914660B-3FB0-4E3E-A4F6-613BE38183F4}"/>
              </a:ext>
            </a:extLst>
          </p:cNvPr>
          <p:cNvSpPr/>
          <p:nvPr/>
        </p:nvSpPr>
        <p:spPr>
          <a:xfrm>
            <a:off x="5233446" y="6230583"/>
            <a:ext cx="1464746" cy="777084"/>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1400" b="1" dirty="0" err="1">
                <a:solidFill>
                  <a:srgbClr val="000000"/>
                </a:solidFill>
                <a:latin typeface="Century Gothic" panose="020B0502020202020204" pitchFamily="34" charset="0"/>
              </a:rPr>
              <a:t>Revisit</a:t>
            </a:r>
            <a:r>
              <a:rPr lang="fr-FR" sz="1400" b="1" dirty="0">
                <a:solidFill>
                  <a:srgbClr val="000000"/>
                </a:solidFill>
                <a:latin typeface="Century Gothic" panose="020B0502020202020204" pitchFamily="34" charset="0"/>
              </a:rPr>
              <a:t> </a:t>
            </a:r>
            <a:r>
              <a:rPr lang="fr-FR" sz="1400" b="1" dirty="0" err="1">
                <a:solidFill>
                  <a:srgbClr val="000000"/>
                </a:solidFill>
                <a:latin typeface="Century Gothic" panose="020B0502020202020204" pitchFamily="34" charset="0"/>
              </a:rPr>
              <a:t>vocab</a:t>
            </a:r>
            <a:endParaRPr lang="fr-FR" sz="1400" b="1" dirty="0">
              <a:solidFill>
                <a:srgbClr val="000000"/>
              </a:solidFill>
              <a:latin typeface="Century Gothic" panose="020B0502020202020204" pitchFamily="34" charset="0"/>
            </a:endParaRPr>
          </a:p>
          <a:p>
            <a:pPr algn="ctr" fontAlgn="auto">
              <a:spcBef>
                <a:spcPts val="0"/>
              </a:spcBef>
              <a:spcAft>
                <a:spcPts val="0"/>
              </a:spcAft>
            </a:pPr>
            <a:r>
              <a:rPr lang="fr-FR" sz="1400" b="1" dirty="0">
                <a:solidFill>
                  <a:srgbClr val="000000"/>
                </a:solidFill>
                <a:latin typeface="Century Gothic" panose="020B0502020202020204" pitchFamily="34" charset="0"/>
              </a:rPr>
              <a:t>2.1.4 &amp; 1.2.6</a:t>
            </a:r>
          </a:p>
        </p:txBody>
      </p:sp>
    </p:spTree>
    <p:extLst>
      <p:ext uri="{BB962C8B-B14F-4D97-AF65-F5344CB8AC3E}">
        <p14:creationId xmlns:p14="http://schemas.microsoft.com/office/powerpoint/2010/main" val="1446169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4" name="Table 43"/>
          <p:cNvGraphicFramePr>
            <a:graphicFrameLocks noGrp="1"/>
          </p:cNvGraphicFramePr>
          <p:nvPr>
            <p:extLst>
              <p:ext uri="{D42A27DB-BD31-4B8C-83A1-F6EECF244321}">
                <p14:modId xmlns:p14="http://schemas.microsoft.com/office/powerpoint/2010/main" val="2957762078"/>
              </p:ext>
            </p:extLst>
          </p:nvPr>
        </p:nvGraphicFramePr>
        <p:xfrm>
          <a:off x="172381" y="6835479"/>
          <a:ext cx="6568987" cy="1965960"/>
        </p:xfrm>
        <a:graphic>
          <a:graphicData uri="http://schemas.openxmlformats.org/drawingml/2006/table">
            <a:tbl>
              <a:tblPr firstRow="1" bandRow="1">
                <a:tableStyleId>{5940675A-B579-460E-94D1-54222C63F5DA}</a:tableStyleId>
              </a:tblPr>
              <a:tblGrid>
                <a:gridCol w="2248507">
                  <a:extLst>
                    <a:ext uri="{9D8B030D-6E8A-4147-A177-3AD203B41FA5}">
                      <a16:colId xmlns:a16="http://schemas.microsoft.com/office/drawing/2014/main" val="551708518"/>
                    </a:ext>
                  </a:extLst>
                </a:gridCol>
                <a:gridCol w="720080">
                  <a:extLst>
                    <a:ext uri="{9D8B030D-6E8A-4147-A177-3AD203B41FA5}">
                      <a16:colId xmlns:a16="http://schemas.microsoft.com/office/drawing/2014/main" val="240983428"/>
                    </a:ext>
                  </a:extLst>
                </a:gridCol>
                <a:gridCol w="3600400">
                  <a:extLst>
                    <a:ext uri="{9D8B030D-6E8A-4147-A177-3AD203B41FA5}">
                      <a16:colId xmlns:a16="http://schemas.microsoft.com/office/drawing/2014/main" val="2155338308"/>
                    </a:ext>
                  </a:extLst>
                </a:gridCol>
              </a:tblGrid>
              <a:tr h="0">
                <a:tc>
                  <a:txBody>
                    <a:bodyPr/>
                    <a:lstStyle/>
                    <a:p>
                      <a:pPr algn="l"/>
                      <a:r>
                        <a:rPr lang="en-GB" sz="1500" b="1" i="1" dirty="0">
                          <a:solidFill>
                            <a:schemeClr val="tx1"/>
                          </a:solidFill>
                          <a:latin typeface="Century Gothic" panose="020B0502020202020204" pitchFamily="34" charset="0"/>
                        </a:rPr>
                        <a:t>You are going to…</a:t>
                      </a:r>
                    </a:p>
                  </a:txBody>
                  <a:tcPr/>
                </a:tc>
                <a:tc>
                  <a:txBody>
                    <a:bodyPr/>
                    <a:lstStyle/>
                    <a:p>
                      <a:pPr algn="l"/>
                      <a:r>
                        <a:rPr lang="en-GB" sz="1500" b="1" i="1" dirty="0">
                          <a:solidFill>
                            <a:schemeClr val="tx1"/>
                          </a:solidFill>
                          <a:latin typeface="Century Gothic" panose="020B0502020202020204" pitchFamily="34" charset="0"/>
                        </a:rPr>
                        <a:t>‘to’ = </a:t>
                      </a:r>
                    </a:p>
                  </a:txBody>
                  <a:tcPr/>
                </a:tc>
                <a:tc>
                  <a:txBody>
                    <a:bodyPr/>
                    <a:lstStyle/>
                    <a:p>
                      <a:pPr algn="l"/>
                      <a:r>
                        <a:rPr lang="en-GB" sz="1500" b="1" i="1" dirty="0">
                          <a:solidFill>
                            <a:schemeClr val="tx1"/>
                          </a:solidFill>
                          <a:latin typeface="Century Gothic" panose="020B0502020202020204" pitchFamily="34" charset="0"/>
                        </a:rPr>
                        <a:t>Examples:</a:t>
                      </a:r>
                    </a:p>
                  </a:txBody>
                  <a:tcPr/>
                </a:tc>
                <a:extLst>
                  <a:ext uri="{0D108BD9-81ED-4DB2-BD59-A6C34878D82A}">
                    <a16:rowId xmlns:a16="http://schemas.microsoft.com/office/drawing/2014/main" val="2791990354"/>
                  </a:ext>
                </a:extLst>
              </a:tr>
              <a:tr h="0">
                <a:tc>
                  <a:txBody>
                    <a:bodyPr/>
                    <a:lstStyle/>
                    <a:p>
                      <a:r>
                        <a:rPr lang="en-GB" sz="1500" dirty="0">
                          <a:solidFill>
                            <a:schemeClr val="tx1"/>
                          </a:solidFill>
                          <a:latin typeface="Century Gothic" panose="020B0502020202020204" pitchFamily="34" charset="0"/>
                        </a:rPr>
                        <a:t>a village / a town</a:t>
                      </a:r>
                      <a:r>
                        <a:rPr lang="en-GB" sz="1500" baseline="0" dirty="0">
                          <a:solidFill>
                            <a:schemeClr val="tx1"/>
                          </a:solidFill>
                          <a:latin typeface="Century Gothic" panose="020B0502020202020204" pitchFamily="34" charset="0"/>
                        </a:rPr>
                        <a:t> / a city</a:t>
                      </a:r>
                      <a:endParaRPr lang="en-GB" sz="1500" dirty="0">
                        <a:solidFill>
                          <a:schemeClr val="tx1"/>
                        </a:solidFill>
                        <a:latin typeface="Century Gothic" panose="020B0502020202020204" pitchFamily="34" charset="0"/>
                      </a:endParaRPr>
                    </a:p>
                  </a:txBody>
                  <a:tcPr/>
                </a:tc>
                <a:tc>
                  <a:txBody>
                    <a:bodyPr/>
                    <a:lstStyle/>
                    <a:p>
                      <a:pPr algn="ctr"/>
                      <a:r>
                        <a:rPr kumimoji="0" lang="en-GB" sz="1500" b="1" u="none" strike="noStrike" kern="1200" cap="none" spc="0" normalizeH="0" baseline="0" noProof="0" dirty="0">
                          <a:ln>
                            <a:noFill/>
                          </a:ln>
                          <a:effectLst/>
                          <a:uLnTx/>
                          <a:uFillTx/>
                          <a:latin typeface="Century Gothic" panose="020B0502020202020204" pitchFamily="34" charset="0"/>
                          <a:cs typeface="Arial"/>
                          <a:sym typeface="Arial"/>
                        </a:rPr>
                        <a:t>à</a:t>
                      </a:r>
                      <a:endParaRPr lang="en-GB" sz="1500" b="1" dirty="0">
                        <a:solidFill>
                          <a:schemeClr val="tx1"/>
                        </a:solidFill>
                        <a:latin typeface="Century Gothic" panose="020B0502020202020204" pitchFamily="34" charset="0"/>
                      </a:endParaRPr>
                    </a:p>
                  </a:txBody>
                  <a:tcPr anchor="ctr"/>
                </a:tc>
                <a:tc>
                  <a:txBody>
                    <a:bodyPr/>
                    <a:lstStyle/>
                    <a:p>
                      <a:r>
                        <a:rPr lang="en-GB" sz="1500" b="0" dirty="0">
                          <a:solidFill>
                            <a:schemeClr val="tx1"/>
                          </a:solidFill>
                          <a:latin typeface="Century Gothic" panose="020B0502020202020204" pitchFamily="34" charset="0"/>
                        </a:rPr>
                        <a:t>Je </a:t>
                      </a:r>
                      <a:r>
                        <a:rPr lang="en-GB" sz="1500" b="0" dirty="0" err="1">
                          <a:solidFill>
                            <a:schemeClr val="tx1"/>
                          </a:solidFill>
                          <a:latin typeface="Century Gothic" panose="020B0502020202020204" pitchFamily="34" charset="0"/>
                        </a:rPr>
                        <a:t>vais</a:t>
                      </a:r>
                      <a:r>
                        <a:rPr lang="en-GB" sz="1500" b="0" dirty="0">
                          <a:solidFill>
                            <a:schemeClr val="tx1"/>
                          </a:solidFill>
                          <a:latin typeface="Century Gothic" panose="020B0502020202020204" pitchFamily="34" charset="0"/>
                        </a:rPr>
                        <a:t> </a:t>
                      </a:r>
                      <a:r>
                        <a:rPr kumimoji="0" lang="en-GB" sz="1500" b="1" u="none" strike="noStrike" kern="1200" cap="none" spc="0" normalizeH="0" baseline="0" noProof="0" dirty="0">
                          <a:ln>
                            <a:noFill/>
                          </a:ln>
                          <a:effectLst/>
                          <a:uLnTx/>
                          <a:uFillTx/>
                          <a:latin typeface="Century Gothic" panose="020B0502020202020204" pitchFamily="34" charset="0"/>
                          <a:cs typeface="Arial"/>
                          <a:sym typeface="Arial"/>
                        </a:rPr>
                        <a:t>à</a:t>
                      </a:r>
                      <a:r>
                        <a:rPr kumimoji="0" lang="en-GB" sz="1500" b="0" u="none" strike="noStrike" kern="1200" cap="none" spc="0" normalizeH="0" baseline="0" noProof="0" dirty="0">
                          <a:ln>
                            <a:noFill/>
                          </a:ln>
                          <a:effectLst/>
                          <a:uLnTx/>
                          <a:uFillTx/>
                          <a:latin typeface="Century Gothic" panose="020B0502020202020204" pitchFamily="34" charset="0"/>
                          <a:cs typeface="Arial"/>
                          <a:sym typeface="Arial"/>
                        </a:rPr>
                        <a:t> </a:t>
                      </a:r>
                      <a:r>
                        <a:rPr kumimoji="0" lang="en-GB" sz="1500" b="0" u="none" strike="noStrike" kern="1200" cap="none" spc="0" normalizeH="0" baseline="0" noProof="0" dirty="0" err="1">
                          <a:ln>
                            <a:noFill/>
                          </a:ln>
                          <a:effectLst/>
                          <a:uLnTx/>
                          <a:uFillTx/>
                          <a:latin typeface="Century Gothic" panose="020B0502020202020204" pitchFamily="34" charset="0"/>
                          <a:cs typeface="Arial"/>
                          <a:sym typeface="Arial"/>
                        </a:rPr>
                        <a:t>Londres</a:t>
                      </a:r>
                      <a:r>
                        <a:rPr kumimoji="0" lang="en-GB" sz="1500" b="0" u="none" strike="noStrike" kern="1200" cap="none" spc="0" normalizeH="0" baseline="0" noProof="0" dirty="0">
                          <a:ln>
                            <a:noFill/>
                          </a:ln>
                          <a:effectLst/>
                          <a:uLnTx/>
                          <a:uFillTx/>
                          <a:latin typeface="Century Gothic" panose="020B0502020202020204" pitchFamily="34" charset="0"/>
                          <a:cs typeface="Arial"/>
                          <a:sym typeface="Arial"/>
                        </a:rPr>
                        <a:t>. </a:t>
                      </a:r>
                      <a:br>
                        <a:rPr kumimoji="0" lang="en-GB" sz="1500" b="0" u="none" strike="noStrike" kern="1200" cap="none" spc="0" normalizeH="0" baseline="0" noProof="0" dirty="0">
                          <a:ln>
                            <a:noFill/>
                          </a:ln>
                          <a:effectLst/>
                          <a:uLnTx/>
                          <a:uFillTx/>
                          <a:latin typeface="Century Gothic" panose="020B0502020202020204" pitchFamily="34" charset="0"/>
                          <a:cs typeface="Arial"/>
                          <a:sym typeface="Arial"/>
                        </a:rPr>
                      </a:br>
                      <a:r>
                        <a:rPr kumimoji="0" lang="en-GB" sz="1500" b="0" u="none" strike="noStrike" kern="1200" cap="none" spc="0" normalizeH="0" baseline="0" noProof="0" dirty="0">
                          <a:ln>
                            <a:noFill/>
                          </a:ln>
                          <a:effectLst/>
                          <a:uLnTx/>
                          <a:uFillTx/>
                          <a:latin typeface="Century Gothic" panose="020B0502020202020204" pitchFamily="34" charset="0"/>
                          <a:cs typeface="Arial"/>
                          <a:sym typeface="Arial"/>
                        </a:rPr>
                        <a:t>Nous </a:t>
                      </a:r>
                      <a:r>
                        <a:rPr kumimoji="0" lang="en-GB" sz="1500" b="0" u="none" strike="noStrike" kern="1200" cap="none" spc="0" normalizeH="0" baseline="0" noProof="0" dirty="0" err="1">
                          <a:ln>
                            <a:noFill/>
                          </a:ln>
                          <a:effectLst/>
                          <a:uLnTx/>
                          <a:uFillTx/>
                          <a:latin typeface="Century Gothic" panose="020B0502020202020204" pitchFamily="34" charset="0"/>
                          <a:cs typeface="Arial"/>
                          <a:sym typeface="Arial"/>
                        </a:rPr>
                        <a:t>allons</a:t>
                      </a:r>
                      <a:r>
                        <a:rPr kumimoji="0" lang="en-GB" sz="1500" b="0" u="none" strike="noStrike" kern="1200" cap="none" spc="0" normalizeH="0" baseline="0" noProof="0" dirty="0">
                          <a:ln>
                            <a:noFill/>
                          </a:ln>
                          <a:effectLst/>
                          <a:uLnTx/>
                          <a:uFillTx/>
                          <a:latin typeface="Century Gothic" panose="020B0502020202020204" pitchFamily="34" charset="0"/>
                          <a:cs typeface="Arial"/>
                          <a:sym typeface="Arial"/>
                        </a:rPr>
                        <a:t> </a:t>
                      </a:r>
                      <a:r>
                        <a:rPr kumimoji="0" lang="en-GB" sz="1500" b="1" u="none" strike="noStrike" kern="1200" cap="none" spc="0" normalizeH="0" baseline="0" noProof="0" dirty="0">
                          <a:ln>
                            <a:noFill/>
                          </a:ln>
                          <a:effectLst/>
                          <a:uLnTx/>
                          <a:uFillTx/>
                          <a:latin typeface="Century Gothic" panose="020B0502020202020204" pitchFamily="34" charset="0"/>
                          <a:cs typeface="Arial"/>
                          <a:sym typeface="Arial"/>
                        </a:rPr>
                        <a:t>à</a:t>
                      </a:r>
                      <a:r>
                        <a:rPr kumimoji="0" lang="en-GB" sz="1500" b="0" u="none" strike="noStrike" kern="1200" cap="none" spc="0" normalizeH="0" baseline="0" noProof="0" dirty="0">
                          <a:ln>
                            <a:noFill/>
                          </a:ln>
                          <a:effectLst/>
                          <a:uLnTx/>
                          <a:uFillTx/>
                          <a:latin typeface="Century Gothic" panose="020B0502020202020204" pitchFamily="34" charset="0"/>
                          <a:cs typeface="Arial"/>
                          <a:sym typeface="Arial"/>
                        </a:rPr>
                        <a:t> Paris, </a:t>
                      </a:r>
                      <a:endParaRPr lang="en-GB" sz="1500" b="0" dirty="0">
                        <a:solidFill>
                          <a:schemeClr val="tx1"/>
                        </a:solidFill>
                        <a:latin typeface="Century Gothic" panose="020B0502020202020204" pitchFamily="34" charset="0"/>
                      </a:endParaRPr>
                    </a:p>
                  </a:txBody>
                  <a:tcPr/>
                </a:tc>
                <a:extLst>
                  <a:ext uri="{0D108BD9-81ED-4DB2-BD59-A6C34878D82A}">
                    <a16:rowId xmlns:a16="http://schemas.microsoft.com/office/drawing/2014/main" val="1029595180"/>
                  </a:ext>
                </a:extLst>
              </a:tr>
              <a:tr h="0">
                <a:tc>
                  <a:txBody>
                    <a:bodyPr/>
                    <a:lstStyle/>
                    <a:p>
                      <a:r>
                        <a:rPr lang="en-GB" sz="1500" dirty="0">
                          <a:solidFill>
                            <a:schemeClr val="tx1"/>
                          </a:solidFill>
                          <a:latin typeface="Century Gothic" panose="020B0502020202020204" pitchFamily="34" charset="0"/>
                        </a:rPr>
                        <a:t>town /</a:t>
                      </a:r>
                      <a:r>
                        <a:rPr lang="en-GB" sz="1500" baseline="0" dirty="0">
                          <a:solidFill>
                            <a:schemeClr val="tx1"/>
                          </a:solidFill>
                          <a:latin typeface="Century Gothic" panose="020B0502020202020204" pitchFamily="34" charset="0"/>
                        </a:rPr>
                        <a:t> </a:t>
                      </a:r>
                      <a:r>
                        <a:rPr lang="en-GB" sz="1500" u="sng" baseline="0" dirty="0">
                          <a:solidFill>
                            <a:schemeClr val="tx1"/>
                          </a:solidFill>
                          <a:latin typeface="Century Gothic" panose="020B0502020202020204" pitchFamily="34" charset="0"/>
                        </a:rPr>
                        <a:t>on</a:t>
                      </a:r>
                      <a:r>
                        <a:rPr lang="en-GB" sz="1500" baseline="0" dirty="0">
                          <a:solidFill>
                            <a:schemeClr val="tx1"/>
                          </a:solidFill>
                          <a:latin typeface="Century Gothic" panose="020B0502020202020204" pitchFamily="34" charset="0"/>
                        </a:rPr>
                        <a:t> holiday / </a:t>
                      </a:r>
                    </a:p>
                    <a:p>
                      <a:r>
                        <a:rPr lang="en-GB" sz="1500" baseline="0" dirty="0">
                          <a:solidFill>
                            <a:schemeClr val="tx1"/>
                          </a:solidFill>
                          <a:latin typeface="Century Gothic" panose="020B0502020202020204" pitchFamily="34" charset="0"/>
                        </a:rPr>
                        <a:t>a feminine country </a:t>
                      </a:r>
                      <a:endParaRPr lang="en-GB" sz="1500" dirty="0">
                        <a:solidFill>
                          <a:schemeClr val="tx1"/>
                        </a:solidFill>
                        <a:latin typeface="Century Gothic" panose="020B0502020202020204" pitchFamily="34" charset="0"/>
                      </a:endParaRPr>
                    </a:p>
                  </a:txBody>
                  <a:tcPr/>
                </a:tc>
                <a:tc>
                  <a:txBody>
                    <a:bodyPr/>
                    <a:lstStyle/>
                    <a:p>
                      <a:pPr algn="ctr"/>
                      <a:r>
                        <a:rPr lang="en-GB" sz="1500" b="1" dirty="0" err="1">
                          <a:solidFill>
                            <a:schemeClr val="tx1"/>
                          </a:solidFill>
                          <a:latin typeface="Century Gothic" panose="020B0502020202020204" pitchFamily="34" charset="0"/>
                        </a:rPr>
                        <a:t>en</a:t>
                      </a:r>
                      <a:endParaRPr lang="en-GB" sz="1500" b="1" dirty="0">
                        <a:solidFill>
                          <a:schemeClr val="tx1"/>
                        </a:solidFill>
                        <a:latin typeface="Century Gothic" panose="020B0502020202020204" pitchFamily="34" charset="0"/>
                      </a:endParaRPr>
                    </a:p>
                  </a:txBody>
                  <a:tcPr anchor="ctr"/>
                </a:tc>
                <a:tc>
                  <a:txBody>
                    <a:bodyPr/>
                    <a:lstStyle/>
                    <a:p>
                      <a:r>
                        <a:rPr lang="en-GB" sz="1500" b="0" dirty="0" err="1">
                          <a:solidFill>
                            <a:schemeClr val="tx1"/>
                          </a:solidFill>
                          <a:latin typeface="Century Gothic" panose="020B0502020202020204" pitchFamily="34" charset="0"/>
                        </a:rPr>
                        <a:t>Tu</a:t>
                      </a:r>
                      <a:r>
                        <a:rPr lang="en-GB" sz="1500" b="0" dirty="0">
                          <a:solidFill>
                            <a:schemeClr val="tx1"/>
                          </a:solidFill>
                          <a:latin typeface="Century Gothic" panose="020B0502020202020204" pitchFamily="34" charset="0"/>
                        </a:rPr>
                        <a:t> vas </a:t>
                      </a:r>
                      <a:r>
                        <a:rPr lang="en-GB" sz="1500" b="1" dirty="0" err="1">
                          <a:solidFill>
                            <a:schemeClr val="tx1"/>
                          </a:solidFill>
                          <a:latin typeface="Century Gothic" panose="020B0502020202020204" pitchFamily="34" charset="0"/>
                        </a:rPr>
                        <a:t>en</a:t>
                      </a:r>
                      <a:r>
                        <a:rPr lang="en-GB" sz="1500" b="0" dirty="0">
                          <a:solidFill>
                            <a:schemeClr val="tx1"/>
                          </a:solidFill>
                          <a:latin typeface="Century Gothic" panose="020B0502020202020204" pitchFamily="34" charset="0"/>
                        </a:rPr>
                        <a:t> </a:t>
                      </a:r>
                      <a:r>
                        <a:rPr lang="en-GB" sz="1500" b="0" dirty="0" err="1">
                          <a:solidFill>
                            <a:schemeClr val="tx1"/>
                          </a:solidFill>
                          <a:latin typeface="Century Gothic" panose="020B0502020202020204" pitchFamily="34" charset="0"/>
                        </a:rPr>
                        <a:t>ville</a:t>
                      </a:r>
                      <a:r>
                        <a:rPr lang="en-GB" sz="1500" b="0" dirty="0">
                          <a:solidFill>
                            <a:schemeClr val="tx1"/>
                          </a:solidFill>
                          <a:latin typeface="Century Gothic" panose="020B0502020202020204" pitchFamily="34" charset="0"/>
                        </a:rPr>
                        <a:t>.</a:t>
                      </a:r>
                      <a:r>
                        <a:rPr lang="en-GB" sz="1500" b="0" baseline="0" dirty="0">
                          <a:solidFill>
                            <a:schemeClr val="tx1"/>
                          </a:solidFill>
                          <a:latin typeface="Century Gothic" panose="020B0502020202020204" pitchFamily="34" charset="0"/>
                        </a:rPr>
                        <a:t> </a:t>
                      </a:r>
                      <a:r>
                        <a:rPr lang="en-GB" sz="1500" b="0" baseline="0" dirty="0" err="1">
                          <a:solidFill>
                            <a:schemeClr val="tx1"/>
                          </a:solidFill>
                          <a:latin typeface="Century Gothic" panose="020B0502020202020204" pitchFamily="34" charset="0"/>
                        </a:rPr>
                        <a:t>Ils</a:t>
                      </a:r>
                      <a:r>
                        <a:rPr lang="en-GB" sz="1500" b="0" baseline="0" dirty="0">
                          <a:solidFill>
                            <a:schemeClr val="tx1"/>
                          </a:solidFill>
                          <a:latin typeface="Century Gothic" panose="020B0502020202020204" pitchFamily="34" charset="0"/>
                        </a:rPr>
                        <a:t> </a:t>
                      </a:r>
                      <a:r>
                        <a:rPr lang="en-GB" sz="1500" b="0" baseline="0" dirty="0" err="1">
                          <a:solidFill>
                            <a:schemeClr val="tx1"/>
                          </a:solidFill>
                          <a:latin typeface="Century Gothic" panose="020B0502020202020204" pitchFamily="34" charset="0"/>
                        </a:rPr>
                        <a:t>vont</a:t>
                      </a:r>
                      <a:r>
                        <a:rPr lang="en-GB" sz="1500" b="0" baseline="0" dirty="0">
                          <a:solidFill>
                            <a:schemeClr val="tx1"/>
                          </a:solidFill>
                          <a:latin typeface="Century Gothic" panose="020B0502020202020204" pitchFamily="34" charset="0"/>
                        </a:rPr>
                        <a:t> </a:t>
                      </a:r>
                      <a:r>
                        <a:rPr lang="en-GB" sz="1500" b="1" baseline="0" dirty="0" err="1">
                          <a:solidFill>
                            <a:schemeClr val="tx1"/>
                          </a:solidFill>
                          <a:latin typeface="Century Gothic" panose="020B0502020202020204" pitchFamily="34" charset="0"/>
                        </a:rPr>
                        <a:t>en</a:t>
                      </a:r>
                      <a:r>
                        <a:rPr lang="en-GB" sz="1500" b="0" baseline="0" dirty="0">
                          <a:solidFill>
                            <a:schemeClr val="tx1"/>
                          </a:solidFill>
                          <a:latin typeface="Century Gothic" panose="020B0502020202020204" pitchFamily="34" charset="0"/>
                        </a:rPr>
                        <a:t> </a:t>
                      </a:r>
                      <a:r>
                        <a:rPr lang="en-GB" sz="1500" b="0" baseline="0" dirty="0" err="1">
                          <a:solidFill>
                            <a:schemeClr val="tx1"/>
                          </a:solidFill>
                          <a:latin typeface="Century Gothic" panose="020B0502020202020204" pitchFamily="34" charset="0"/>
                        </a:rPr>
                        <a:t>vacances</a:t>
                      </a:r>
                      <a:r>
                        <a:rPr lang="en-GB" sz="1500" b="0" baseline="0" dirty="0">
                          <a:solidFill>
                            <a:schemeClr val="tx1"/>
                          </a:solidFill>
                          <a:latin typeface="Century Gothic" panose="020B0502020202020204" pitchFamily="34" charset="0"/>
                        </a:rPr>
                        <a:t>, </a:t>
                      </a:r>
                      <a:r>
                        <a:rPr lang="en-GB" sz="1500" b="0" baseline="0" dirty="0" err="1">
                          <a:solidFill>
                            <a:schemeClr val="tx1"/>
                          </a:solidFill>
                          <a:latin typeface="Century Gothic" panose="020B0502020202020204" pitchFamily="34" charset="0"/>
                        </a:rPr>
                        <a:t>Vous</a:t>
                      </a:r>
                      <a:r>
                        <a:rPr lang="en-GB" sz="1500" b="0" baseline="0" dirty="0">
                          <a:solidFill>
                            <a:schemeClr val="tx1"/>
                          </a:solidFill>
                          <a:latin typeface="Century Gothic" panose="020B0502020202020204" pitchFamily="34" charset="0"/>
                        </a:rPr>
                        <a:t> </a:t>
                      </a:r>
                      <a:r>
                        <a:rPr lang="en-GB" sz="1500" b="0" baseline="0" dirty="0" err="1">
                          <a:solidFill>
                            <a:schemeClr val="tx1"/>
                          </a:solidFill>
                          <a:latin typeface="Century Gothic" panose="020B0502020202020204" pitchFamily="34" charset="0"/>
                        </a:rPr>
                        <a:t>allez</a:t>
                      </a:r>
                      <a:r>
                        <a:rPr lang="en-GB" sz="1500" b="0" baseline="0" dirty="0">
                          <a:solidFill>
                            <a:schemeClr val="tx1"/>
                          </a:solidFill>
                          <a:latin typeface="Century Gothic" panose="020B0502020202020204" pitchFamily="34" charset="0"/>
                        </a:rPr>
                        <a:t> </a:t>
                      </a:r>
                      <a:r>
                        <a:rPr lang="en-GB" sz="1500" b="1" baseline="0" dirty="0" err="1">
                          <a:solidFill>
                            <a:schemeClr val="tx1"/>
                          </a:solidFill>
                          <a:latin typeface="Century Gothic" panose="020B0502020202020204" pitchFamily="34" charset="0"/>
                        </a:rPr>
                        <a:t>en</a:t>
                      </a:r>
                      <a:r>
                        <a:rPr lang="en-GB" sz="1500" b="0" baseline="0" dirty="0">
                          <a:solidFill>
                            <a:schemeClr val="tx1"/>
                          </a:solidFill>
                          <a:latin typeface="Century Gothic" panose="020B0502020202020204" pitchFamily="34" charset="0"/>
                        </a:rPr>
                        <a:t> </a:t>
                      </a:r>
                      <a:r>
                        <a:rPr lang="en-GB" sz="1500" b="0" baseline="0" dirty="0" err="1">
                          <a:solidFill>
                            <a:schemeClr val="tx1"/>
                          </a:solidFill>
                          <a:latin typeface="Century Gothic" panose="020B0502020202020204" pitchFamily="34" charset="0"/>
                        </a:rPr>
                        <a:t>Écosse</a:t>
                      </a:r>
                      <a:endParaRPr lang="en-GB" sz="1500" b="0" dirty="0">
                        <a:solidFill>
                          <a:schemeClr val="tx1"/>
                        </a:solidFill>
                        <a:latin typeface="Century Gothic" panose="020B0502020202020204" pitchFamily="34" charset="0"/>
                      </a:endParaRPr>
                    </a:p>
                  </a:txBody>
                  <a:tcPr/>
                </a:tc>
                <a:extLst>
                  <a:ext uri="{0D108BD9-81ED-4DB2-BD59-A6C34878D82A}">
                    <a16:rowId xmlns:a16="http://schemas.microsoft.com/office/drawing/2014/main" val="146098236"/>
                  </a:ext>
                </a:extLst>
              </a:tr>
              <a:tr h="0">
                <a:tc>
                  <a:txBody>
                    <a:bodyPr/>
                    <a:lstStyle/>
                    <a:p>
                      <a:r>
                        <a:rPr lang="en-GB" sz="1500" dirty="0">
                          <a:solidFill>
                            <a:schemeClr val="tx1"/>
                          </a:solidFill>
                          <a:latin typeface="Century Gothic" panose="020B0502020202020204" pitchFamily="34" charset="0"/>
                        </a:rPr>
                        <a:t>someone’s house / someone’s place</a:t>
                      </a:r>
                    </a:p>
                  </a:txBody>
                  <a:tcPr/>
                </a:tc>
                <a:tc>
                  <a:txBody>
                    <a:bodyPr/>
                    <a:lstStyle/>
                    <a:p>
                      <a:pPr algn="ctr"/>
                      <a:r>
                        <a:rPr lang="en-GB" sz="1500" b="1" dirty="0">
                          <a:solidFill>
                            <a:schemeClr val="tx1"/>
                          </a:solidFill>
                          <a:latin typeface="Century Gothic" panose="020B0502020202020204" pitchFamily="34" charset="0"/>
                        </a:rPr>
                        <a:t>chez</a:t>
                      </a:r>
                    </a:p>
                  </a:txBody>
                  <a:tcPr anchor="ctr"/>
                </a:tc>
                <a:tc>
                  <a:txBody>
                    <a:bodyPr/>
                    <a:lstStyle/>
                    <a:p>
                      <a:r>
                        <a:rPr lang="en-GB" sz="1500" b="0" dirty="0" err="1">
                          <a:solidFill>
                            <a:schemeClr val="tx1"/>
                          </a:solidFill>
                          <a:latin typeface="Century Gothic" panose="020B0502020202020204" pitchFamily="34" charset="0"/>
                        </a:rPr>
                        <a:t>Ils</a:t>
                      </a:r>
                      <a:r>
                        <a:rPr lang="en-GB" sz="1500" b="0" baseline="0" dirty="0">
                          <a:solidFill>
                            <a:schemeClr val="tx1"/>
                          </a:solidFill>
                          <a:latin typeface="Century Gothic" panose="020B0502020202020204" pitchFamily="34" charset="0"/>
                        </a:rPr>
                        <a:t> </a:t>
                      </a:r>
                      <a:r>
                        <a:rPr lang="en-GB" sz="1500" b="0" baseline="0" dirty="0" err="1">
                          <a:solidFill>
                            <a:schemeClr val="tx1"/>
                          </a:solidFill>
                          <a:latin typeface="Century Gothic" panose="020B0502020202020204" pitchFamily="34" charset="0"/>
                        </a:rPr>
                        <a:t>vont</a:t>
                      </a:r>
                      <a:r>
                        <a:rPr lang="en-GB" sz="1500" b="0" baseline="0" dirty="0">
                          <a:solidFill>
                            <a:schemeClr val="tx1"/>
                          </a:solidFill>
                          <a:latin typeface="Century Gothic" panose="020B0502020202020204" pitchFamily="34" charset="0"/>
                        </a:rPr>
                        <a:t> </a:t>
                      </a:r>
                      <a:r>
                        <a:rPr lang="en-GB" sz="1500" b="1" baseline="0" dirty="0">
                          <a:solidFill>
                            <a:schemeClr val="tx1"/>
                          </a:solidFill>
                          <a:latin typeface="Century Gothic" panose="020B0502020202020204" pitchFamily="34" charset="0"/>
                        </a:rPr>
                        <a:t>chez</a:t>
                      </a:r>
                      <a:r>
                        <a:rPr lang="en-GB" sz="1500" b="0" baseline="0" dirty="0">
                          <a:solidFill>
                            <a:schemeClr val="tx1"/>
                          </a:solidFill>
                          <a:latin typeface="Century Gothic" panose="020B0502020202020204" pitchFamily="34" charset="0"/>
                        </a:rPr>
                        <a:t> Marie, </a:t>
                      </a:r>
                      <a:br>
                        <a:rPr lang="en-GB" sz="1500" b="0" baseline="0" dirty="0">
                          <a:solidFill>
                            <a:schemeClr val="tx1"/>
                          </a:solidFill>
                          <a:latin typeface="Century Gothic" panose="020B0502020202020204" pitchFamily="34" charset="0"/>
                        </a:rPr>
                      </a:br>
                      <a:r>
                        <a:rPr lang="en-GB" sz="1500" b="0" baseline="0" dirty="0">
                          <a:solidFill>
                            <a:schemeClr val="tx1"/>
                          </a:solidFill>
                          <a:latin typeface="Century Gothic" panose="020B0502020202020204" pitchFamily="34" charset="0"/>
                        </a:rPr>
                        <a:t>Je </a:t>
                      </a:r>
                      <a:r>
                        <a:rPr lang="en-GB" sz="1500" b="0" baseline="0" dirty="0" err="1">
                          <a:solidFill>
                            <a:schemeClr val="tx1"/>
                          </a:solidFill>
                          <a:latin typeface="Century Gothic" panose="020B0502020202020204" pitchFamily="34" charset="0"/>
                        </a:rPr>
                        <a:t>vais</a:t>
                      </a:r>
                      <a:r>
                        <a:rPr lang="en-GB" sz="1500" b="0" baseline="0" dirty="0">
                          <a:solidFill>
                            <a:schemeClr val="tx1"/>
                          </a:solidFill>
                          <a:latin typeface="Century Gothic" panose="020B0502020202020204" pitchFamily="34" charset="0"/>
                        </a:rPr>
                        <a:t> </a:t>
                      </a:r>
                      <a:r>
                        <a:rPr lang="en-GB" sz="1500" b="1" baseline="0" dirty="0">
                          <a:solidFill>
                            <a:schemeClr val="tx1"/>
                          </a:solidFill>
                          <a:latin typeface="Century Gothic" panose="020B0502020202020204" pitchFamily="34" charset="0"/>
                        </a:rPr>
                        <a:t>chez </a:t>
                      </a:r>
                      <a:r>
                        <a:rPr lang="en-GB" sz="1500" b="0" baseline="0" dirty="0">
                          <a:solidFill>
                            <a:schemeClr val="tx1"/>
                          </a:solidFill>
                          <a:latin typeface="Century Gothic" panose="020B0502020202020204" pitchFamily="34" charset="0"/>
                        </a:rPr>
                        <a:t>le </a:t>
                      </a:r>
                      <a:r>
                        <a:rPr lang="en-GB" sz="1500" b="0" baseline="0" dirty="0" err="1">
                          <a:solidFill>
                            <a:schemeClr val="tx1"/>
                          </a:solidFill>
                          <a:latin typeface="Century Gothic" panose="020B0502020202020204" pitchFamily="34" charset="0"/>
                        </a:rPr>
                        <a:t>médecin</a:t>
                      </a:r>
                      <a:r>
                        <a:rPr lang="en-GB" sz="1500" b="0" baseline="0" dirty="0">
                          <a:solidFill>
                            <a:schemeClr val="tx1"/>
                          </a:solidFill>
                          <a:latin typeface="Century Gothic" panose="020B0502020202020204" pitchFamily="34" charset="0"/>
                        </a:rPr>
                        <a:t>.  </a:t>
                      </a:r>
                      <a:endParaRPr lang="en-GB" sz="1500" b="0" dirty="0">
                        <a:solidFill>
                          <a:schemeClr val="tx1"/>
                        </a:solidFill>
                        <a:latin typeface="Century Gothic" panose="020B0502020202020204" pitchFamily="34" charset="0"/>
                      </a:endParaRPr>
                    </a:p>
                  </a:txBody>
                  <a:tcPr/>
                </a:tc>
                <a:extLst>
                  <a:ext uri="{0D108BD9-81ED-4DB2-BD59-A6C34878D82A}">
                    <a16:rowId xmlns:a16="http://schemas.microsoft.com/office/drawing/2014/main" val="3992338129"/>
                  </a:ext>
                </a:extLst>
              </a:tr>
            </a:tbl>
          </a:graphicData>
        </a:graphic>
      </p:graphicFrame>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rPr>
              <a:t>T2.2 </a:t>
            </a:r>
            <a:r>
              <a:rPr lang="en-GB" sz="2000" b="1" kern="1200" dirty="0" err="1">
                <a:solidFill>
                  <a:srgbClr val="FFFFFF"/>
                </a:solidFill>
                <a:latin typeface="Century Gothic" panose="020B0502020202020204" pitchFamily="34" charset="0"/>
              </a:rPr>
              <a:t>Semaine</a:t>
            </a:r>
            <a:r>
              <a:rPr lang="en-GB" sz="2000" b="1" kern="1200" dirty="0">
                <a:solidFill>
                  <a:srgbClr val="FFFFFF"/>
                </a:solidFill>
                <a:latin typeface="Century Gothic" panose="020B0502020202020204" pitchFamily="34" charset="0"/>
              </a:rPr>
              <a:t> 4</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6" name="Rectangle 5"/>
          <p:cNvSpPr/>
          <p:nvPr/>
        </p:nvSpPr>
        <p:spPr>
          <a:xfrm>
            <a:off x="79396" y="1026967"/>
            <a:ext cx="5797876" cy="1323439"/>
          </a:xfrm>
          <a:prstGeom prst="rect">
            <a:avLst/>
          </a:prstGeom>
        </p:spPr>
        <p:txBody>
          <a:bodyPr wrap="square">
            <a:spAutoFit/>
          </a:bodyPr>
          <a:lstStyle/>
          <a:p>
            <a:r>
              <a:rPr lang="en-GB" sz="1600" dirty="0">
                <a:solidFill>
                  <a:srgbClr val="000000"/>
                </a:solidFill>
                <a:latin typeface="Century Gothic" panose="020B0502020202020204" pitchFamily="34" charset="0"/>
              </a:rPr>
              <a:t>You already know how to use the verb </a:t>
            </a:r>
            <a:r>
              <a:rPr lang="en-GB" sz="1600" b="1" dirty="0">
                <a:solidFill>
                  <a:srgbClr val="000000"/>
                </a:solidFill>
                <a:latin typeface="Century Gothic" panose="020B0502020202020204" pitchFamily="34" charset="0"/>
              </a:rPr>
              <a:t>‘</a:t>
            </a:r>
            <a:r>
              <a:rPr lang="en-GB" sz="1600" b="1" dirty="0" err="1">
                <a:solidFill>
                  <a:srgbClr val="000000"/>
                </a:solidFill>
                <a:latin typeface="Century Gothic" panose="020B0502020202020204" pitchFamily="34" charset="0"/>
              </a:rPr>
              <a:t>aller</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to talk about ‘I’ (</a:t>
            </a:r>
            <a:r>
              <a:rPr lang="en-GB" sz="1600" b="1" dirty="0">
                <a:solidFill>
                  <a:srgbClr val="000000"/>
                </a:solidFill>
                <a:latin typeface="Century Gothic" panose="020B0502020202020204" pitchFamily="34" charset="0"/>
              </a:rPr>
              <a:t>je</a:t>
            </a:r>
            <a:r>
              <a:rPr lang="en-GB" sz="1600" dirty="0">
                <a:solidFill>
                  <a:srgbClr val="000000"/>
                </a:solidFill>
                <a:latin typeface="Century Gothic" panose="020B0502020202020204" pitchFamily="34" charset="0"/>
              </a:rPr>
              <a:t>), ‘you’ (</a:t>
            </a:r>
            <a:r>
              <a:rPr lang="en-GB" sz="1600" b="1" dirty="0" err="1">
                <a:solidFill>
                  <a:srgbClr val="000000"/>
                </a:solidFill>
                <a:latin typeface="Century Gothic" panose="020B0502020202020204" pitchFamily="34" charset="0"/>
              </a:rPr>
              <a:t>tu</a:t>
            </a:r>
            <a:r>
              <a:rPr lang="en-GB" sz="1600" dirty="0">
                <a:solidFill>
                  <a:srgbClr val="000000"/>
                </a:solidFill>
                <a:latin typeface="Century Gothic" panose="020B0502020202020204" pitchFamily="34" charset="0"/>
              </a:rPr>
              <a:t>) and ‘he’ / ‘she’ (</a:t>
            </a:r>
            <a:r>
              <a:rPr lang="en-GB" sz="1600" b="1" dirty="0" err="1">
                <a:solidFill>
                  <a:srgbClr val="000000"/>
                </a:solidFill>
                <a:latin typeface="Century Gothic" panose="020B0502020202020204" pitchFamily="34" charset="0"/>
              </a:rPr>
              <a:t>il</a:t>
            </a:r>
            <a:r>
              <a:rPr lang="en-GB" sz="1600" b="1" dirty="0">
                <a:solidFill>
                  <a:srgbClr val="000000"/>
                </a:solidFill>
                <a:latin typeface="Century Gothic" panose="020B0502020202020204" pitchFamily="34" charset="0"/>
              </a:rPr>
              <a:t>/</a:t>
            </a:r>
            <a:r>
              <a:rPr lang="en-GB" sz="1600" b="1" dirty="0" err="1">
                <a:solidFill>
                  <a:srgbClr val="000000"/>
                </a:solidFill>
                <a:latin typeface="Century Gothic" panose="020B0502020202020204" pitchFamily="34" charset="0"/>
              </a:rPr>
              <a:t>elle</a:t>
            </a:r>
            <a:r>
              <a:rPr lang="en-GB" sz="1600" dirty="0">
                <a:solidFill>
                  <a:srgbClr val="000000"/>
                </a:solidFill>
                <a:latin typeface="Century Gothic" panose="020B0502020202020204" pitchFamily="34" charset="0"/>
              </a:rPr>
              <a:t>). </a:t>
            </a:r>
            <a:br>
              <a:rPr lang="en-GB" sz="1600"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Check week 2.2.1!</a:t>
            </a:r>
          </a:p>
          <a:p>
            <a:endParaRPr lang="en-GB" sz="1600" dirty="0">
              <a:solidFill>
                <a:srgbClr val="000000"/>
              </a:solidFill>
              <a:latin typeface="Century Gothic" panose="020B0502020202020204" pitchFamily="34" charset="0"/>
            </a:endParaRPr>
          </a:p>
          <a:p>
            <a:endParaRPr lang="en-GB" sz="1600" dirty="0">
              <a:solidFill>
                <a:srgbClr val="000000"/>
              </a:solidFill>
              <a:latin typeface="Century Gothic" panose="020B0502020202020204" pitchFamily="34" charset="0"/>
            </a:endParaRPr>
          </a:p>
        </p:txBody>
      </p:sp>
      <p:graphicFrame>
        <p:nvGraphicFramePr>
          <p:cNvPr id="33" name="Table 32"/>
          <p:cNvGraphicFramePr>
            <a:graphicFrameLocks noGrp="1"/>
          </p:cNvGraphicFramePr>
          <p:nvPr>
            <p:extLst>
              <p:ext uri="{D42A27DB-BD31-4B8C-83A1-F6EECF244321}">
                <p14:modId xmlns:p14="http://schemas.microsoft.com/office/powerpoint/2010/main" val="3092703430"/>
              </p:ext>
            </p:extLst>
          </p:nvPr>
        </p:nvGraphicFramePr>
        <p:xfrm>
          <a:off x="3284984" y="4670270"/>
          <a:ext cx="3456384" cy="1676400"/>
        </p:xfrm>
        <a:graphic>
          <a:graphicData uri="http://schemas.openxmlformats.org/drawingml/2006/table">
            <a:tbl>
              <a:tblPr firstRow="1" bandRow="1">
                <a:tableStyleId>{5940675A-B579-460E-94D1-54222C63F5DA}</a:tableStyleId>
              </a:tblPr>
              <a:tblGrid>
                <a:gridCol w="2448272">
                  <a:extLst>
                    <a:ext uri="{9D8B030D-6E8A-4147-A177-3AD203B41FA5}">
                      <a16:colId xmlns:a16="http://schemas.microsoft.com/office/drawing/2014/main" val="551708518"/>
                    </a:ext>
                  </a:extLst>
                </a:gridCol>
                <a:gridCol w="1008112">
                  <a:extLst>
                    <a:ext uri="{9D8B030D-6E8A-4147-A177-3AD203B41FA5}">
                      <a16:colId xmlns:a16="http://schemas.microsoft.com/office/drawing/2014/main" val="240983428"/>
                    </a:ext>
                  </a:extLst>
                </a:gridCol>
              </a:tblGrid>
              <a:tr h="169724">
                <a:tc>
                  <a:txBody>
                    <a:bodyPr/>
                    <a:lstStyle/>
                    <a:p>
                      <a:pPr algn="l"/>
                      <a:r>
                        <a:rPr lang="en-GB" sz="1600" b="1" i="1" dirty="0">
                          <a:solidFill>
                            <a:schemeClr val="tx1"/>
                          </a:solidFill>
                          <a:latin typeface="Century Gothic" panose="020B0502020202020204" pitchFamily="34" charset="0"/>
                        </a:rPr>
                        <a:t>The following noun is…</a:t>
                      </a:r>
                    </a:p>
                  </a:txBody>
                  <a:tcPr/>
                </a:tc>
                <a:tc>
                  <a:txBody>
                    <a:bodyPr/>
                    <a:lstStyle/>
                    <a:p>
                      <a:pPr algn="l"/>
                      <a:r>
                        <a:rPr lang="en-GB" sz="1600" b="1" i="1" dirty="0">
                          <a:latin typeface="Century Gothic" panose="020B0502020202020204" pitchFamily="34" charset="0"/>
                        </a:rPr>
                        <a:t>‘to</a:t>
                      </a:r>
                      <a:r>
                        <a:rPr lang="en-GB" sz="1600" b="1" i="1" baseline="0" dirty="0">
                          <a:latin typeface="Century Gothic" panose="020B0502020202020204" pitchFamily="34" charset="0"/>
                        </a:rPr>
                        <a:t> </a:t>
                      </a:r>
                      <a:r>
                        <a:rPr lang="en-GB" sz="1600" b="1" i="1" u="sng" baseline="0" dirty="0">
                          <a:latin typeface="Century Gothic" panose="020B0502020202020204" pitchFamily="34" charset="0"/>
                        </a:rPr>
                        <a:t>the</a:t>
                      </a:r>
                      <a:r>
                        <a:rPr lang="en-GB" sz="1600" b="1" i="1" baseline="0" dirty="0">
                          <a:latin typeface="Century Gothic" panose="020B0502020202020204" pitchFamily="34" charset="0"/>
                        </a:rPr>
                        <a:t>’=</a:t>
                      </a:r>
                      <a:endParaRPr lang="en-GB" sz="1600" b="1" i="1" dirty="0">
                        <a:solidFill>
                          <a:schemeClr val="tx1"/>
                        </a:solidFill>
                        <a:latin typeface="Century Gothic" panose="020B0502020202020204" pitchFamily="34" charset="0"/>
                      </a:endParaRPr>
                    </a:p>
                  </a:txBody>
                  <a:tcPr/>
                </a:tc>
                <a:extLst>
                  <a:ext uri="{0D108BD9-81ED-4DB2-BD59-A6C34878D82A}">
                    <a16:rowId xmlns:a16="http://schemas.microsoft.com/office/drawing/2014/main" val="2791990354"/>
                  </a:ext>
                </a:extLst>
              </a:tr>
              <a:tr h="169724">
                <a:tc>
                  <a:txBody>
                    <a:bodyPr/>
                    <a:lstStyle/>
                    <a:p>
                      <a:r>
                        <a:rPr lang="en-GB" sz="1600" dirty="0">
                          <a:latin typeface="Century Gothic" panose="020B0502020202020204" pitchFamily="34" charset="0"/>
                        </a:rPr>
                        <a:t>f.</a:t>
                      </a:r>
                      <a:r>
                        <a:rPr lang="en-GB" sz="1600" baseline="0" dirty="0">
                          <a:latin typeface="Century Gothic" panose="020B0502020202020204" pitchFamily="34" charset="0"/>
                        </a:rPr>
                        <a:t> singular</a:t>
                      </a:r>
                      <a:endParaRPr lang="en-GB" sz="1600" dirty="0">
                        <a:solidFill>
                          <a:schemeClr val="tx1"/>
                        </a:solidFill>
                        <a:latin typeface="Century Gothic" panose="020B0502020202020204" pitchFamily="34" charset="0"/>
                      </a:endParaRPr>
                    </a:p>
                  </a:txBody>
                  <a:tcPr/>
                </a:tc>
                <a:tc>
                  <a:txBody>
                    <a:bodyPr/>
                    <a:lstStyle/>
                    <a:p>
                      <a:r>
                        <a:rPr lang="fr-FR" sz="1600" b="1" u="none" dirty="0">
                          <a:latin typeface="Century Gothic" panose="020B0502020202020204" pitchFamily="34" charset="0"/>
                        </a:rPr>
                        <a:t>à la…</a:t>
                      </a:r>
                      <a:endParaRPr lang="en-GB" sz="1600" b="1" dirty="0">
                        <a:solidFill>
                          <a:schemeClr val="tx1"/>
                        </a:solidFill>
                        <a:latin typeface="Century Gothic" panose="020B0502020202020204" pitchFamily="34" charset="0"/>
                      </a:endParaRPr>
                    </a:p>
                  </a:txBody>
                  <a:tcPr/>
                </a:tc>
                <a:extLst>
                  <a:ext uri="{0D108BD9-81ED-4DB2-BD59-A6C34878D82A}">
                    <a16:rowId xmlns:a16="http://schemas.microsoft.com/office/drawing/2014/main" val="1029595180"/>
                  </a:ext>
                </a:extLst>
              </a:tr>
              <a:tr h="169724">
                <a:tc>
                  <a:txBody>
                    <a:bodyPr/>
                    <a:lstStyle/>
                    <a:p>
                      <a:r>
                        <a:rPr lang="en-GB" sz="1600" dirty="0">
                          <a:latin typeface="Century Gothic" panose="020B0502020202020204" pitchFamily="34" charset="0"/>
                        </a:rPr>
                        <a:t>m. singular</a:t>
                      </a:r>
                      <a:endParaRPr lang="en-GB" sz="1600" dirty="0">
                        <a:solidFill>
                          <a:schemeClr val="tx1"/>
                        </a:solidFill>
                        <a:latin typeface="Century Gothic" panose="020B0502020202020204" pitchFamily="34" charset="0"/>
                      </a:endParaRPr>
                    </a:p>
                  </a:txBody>
                  <a:tcPr/>
                </a:tc>
                <a:tc>
                  <a:txBody>
                    <a:bodyPr/>
                    <a:lstStyle/>
                    <a:p>
                      <a:r>
                        <a:rPr lang="en-GB" sz="1600" b="1" dirty="0">
                          <a:latin typeface="Century Gothic" panose="020B0502020202020204" pitchFamily="34" charset="0"/>
                        </a:rPr>
                        <a:t>au…</a:t>
                      </a:r>
                      <a:endParaRPr lang="en-GB" sz="1600" b="1" dirty="0">
                        <a:solidFill>
                          <a:schemeClr val="tx1"/>
                        </a:solidFill>
                        <a:latin typeface="Century Gothic" panose="020B0502020202020204" pitchFamily="34" charset="0"/>
                      </a:endParaRPr>
                    </a:p>
                  </a:txBody>
                  <a:tcPr/>
                </a:tc>
                <a:extLst>
                  <a:ext uri="{0D108BD9-81ED-4DB2-BD59-A6C34878D82A}">
                    <a16:rowId xmlns:a16="http://schemas.microsoft.com/office/drawing/2014/main" val="146098236"/>
                  </a:ext>
                </a:extLst>
              </a:tr>
              <a:tr h="270060">
                <a:tc>
                  <a:txBody>
                    <a:bodyPr/>
                    <a:lstStyle/>
                    <a:p>
                      <a:r>
                        <a:rPr lang="en-GB" sz="1600" dirty="0">
                          <a:latin typeface="Century Gothic" panose="020B0502020202020204" pitchFamily="34" charset="0"/>
                        </a:rPr>
                        <a:t>plural (m/f)</a:t>
                      </a:r>
                      <a:endParaRPr lang="en-GB" sz="1600" dirty="0">
                        <a:solidFill>
                          <a:schemeClr val="tx1"/>
                        </a:solidFill>
                        <a:latin typeface="Century Gothic" panose="020B0502020202020204" pitchFamily="34" charset="0"/>
                      </a:endParaRPr>
                    </a:p>
                  </a:txBody>
                  <a:tcPr/>
                </a:tc>
                <a:tc>
                  <a:txBody>
                    <a:bodyPr/>
                    <a:lstStyle/>
                    <a:p>
                      <a:r>
                        <a:rPr lang="en-GB" sz="1600" b="1" dirty="0">
                          <a:latin typeface="Century Gothic" panose="020B0502020202020204" pitchFamily="34" charset="0"/>
                        </a:rPr>
                        <a:t>aux…</a:t>
                      </a:r>
                      <a:endParaRPr lang="en-GB" sz="1600" b="1" dirty="0">
                        <a:solidFill>
                          <a:schemeClr val="tx1"/>
                        </a:solidFill>
                        <a:latin typeface="Century Gothic" panose="020B0502020202020204" pitchFamily="34" charset="0"/>
                      </a:endParaRPr>
                    </a:p>
                  </a:txBody>
                  <a:tcPr/>
                </a:tc>
                <a:extLst>
                  <a:ext uri="{0D108BD9-81ED-4DB2-BD59-A6C34878D82A}">
                    <a16:rowId xmlns:a16="http://schemas.microsoft.com/office/drawing/2014/main" val="10003"/>
                  </a:ext>
                </a:extLst>
              </a:tr>
              <a:tr h="169724">
                <a:tc>
                  <a:txBody>
                    <a:bodyPr/>
                    <a:lstStyle/>
                    <a:p>
                      <a:r>
                        <a:rPr lang="en-GB" sz="1600" dirty="0">
                          <a:latin typeface="Century Gothic" panose="020B0502020202020204" pitchFamily="34" charset="0"/>
                        </a:rPr>
                        <a:t>Starts</a:t>
                      </a:r>
                      <a:r>
                        <a:rPr lang="en-GB" sz="1600" baseline="0" dirty="0">
                          <a:latin typeface="Century Gothic" panose="020B0502020202020204" pitchFamily="34" charset="0"/>
                        </a:rPr>
                        <a:t> with vowel/ ‘h’</a:t>
                      </a:r>
                      <a:endParaRPr lang="en-GB" sz="1600" dirty="0">
                        <a:solidFill>
                          <a:schemeClr val="tx1"/>
                        </a:solidFill>
                        <a:latin typeface="Century Gothic" panose="020B0502020202020204" pitchFamily="34" charset="0"/>
                      </a:endParaRPr>
                    </a:p>
                  </a:txBody>
                  <a:tcPr/>
                </a:tc>
                <a:tc>
                  <a:txBody>
                    <a:bodyPr/>
                    <a:lstStyle/>
                    <a:p>
                      <a:r>
                        <a:rPr lang="fr-FR" sz="1600" b="1" u="none" dirty="0">
                          <a:latin typeface="Century Gothic" panose="020B0502020202020204" pitchFamily="34" charset="0"/>
                        </a:rPr>
                        <a:t>à l’…</a:t>
                      </a:r>
                      <a:endParaRPr lang="en-GB" sz="1600" b="1" u="none" dirty="0">
                        <a:solidFill>
                          <a:schemeClr val="tx1"/>
                        </a:solidFill>
                        <a:latin typeface="Century Gothic" panose="020B0502020202020204" pitchFamily="34" charset="0"/>
                      </a:endParaRPr>
                    </a:p>
                  </a:txBody>
                  <a:tcPr/>
                </a:tc>
                <a:extLst>
                  <a:ext uri="{0D108BD9-81ED-4DB2-BD59-A6C34878D82A}">
                    <a16:rowId xmlns:a16="http://schemas.microsoft.com/office/drawing/2014/main" val="4113382788"/>
                  </a:ext>
                </a:extLst>
              </a:tr>
            </a:tbl>
          </a:graphicData>
        </a:graphic>
      </p:graphicFrame>
      <p:sp>
        <p:nvSpPr>
          <p:cNvPr id="34" name="TextBox 33"/>
          <p:cNvSpPr txBox="1"/>
          <p:nvPr/>
        </p:nvSpPr>
        <p:spPr>
          <a:xfrm>
            <a:off x="98284" y="6517009"/>
            <a:ext cx="6589965" cy="338554"/>
          </a:xfrm>
          <a:prstGeom prst="rect">
            <a:avLst/>
          </a:prstGeom>
          <a:noFill/>
        </p:spPr>
        <p:txBody>
          <a:bodyPr wrap="square" rtlCol="0">
            <a:spAutoFit/>
          </a:bodyPr>
          <a:lstStyle/>
          <a:p>
            <a:pPr fontAlgn="auto">
              <a:spcBef>
                <a:spcPts val="0"/>
              </a:spcBef>
              <a:spcAft>
                <a:spcPts val="0"/>
              </a:spcAft>
              <a:defRPr/>
            </a:pPr>
            <a:r>
              <a:rPr lang="en-GB" sz="1600" dirty="0">
                <a:solidFill>
                  <a:srgbClr val="000000"/>
                </a:solidFill>
                <a:latin typeface="Century Gothic" panose="020B0502020202020204" pitchFamily="34" charset="0"/>
                <a:cs typeface="Arial"/>
                <a:sym typeface="Arial"/>
              </a:rPr>
              <a:t>There are also different ways to say ‘</a:t>
            </a:r>
            <a:r>
              <a:rPr lang="en-GB" sz="1600" b="1" dirty="0">
                <a:solidFill>
                  <a:srgbClr val="000000"/>
                </a:solidFill>
                <a:latin typeface="Century Gothic" panose="020B0502020202020204" pitchFamily="34" charset="0"/>
                <a:cs typeface="Arial"/>
                <a:sym typeface="Arial"/>
              </a:rPr>
              <a:t>to’ </a:t>
            </a:r>
            <a:r>
              <a:rPr lang="en-GB" sz="1600" dirty="0">
                <a:solidFill>
                  <a:srgbClr val="000000"/>
                </a:solidFill>
                <a:latin typeface="Century Gothic" panose="020B0502020202020204" pitchFamily="34" charset="0"/>
                <a:cs typeface="Arial"/>
                <a:sym typeface="Arial"/>
              </a:rPr>
              <a:t>+ a place</a:t>
            </a:r>
            <a:r>
              <a:rPr lang="en-GB" sz="1600" b="1" dirty="0">
                <a:solidFill>
                  <a:srgbClr val="000000"/>
                </a:solidFill>
                <a:latin typeface="Century Gothic" panose="020B0502020202020204" pitchFamily="34" charset="0"/>
                <a:cs typeface="Arial"/>
                <a:sym typeface="Arial"/>
              </a:rPr>
              <a:t>.</a:t>
            </a:r>
            <a:endParaRPr lang="en-GB" sz="1600" dirty="0">
              <a:solidFill>
                <a:srgbClr val="000000"/>
              </a:solidFill>
              <a:latin typeface="Century Gothic" panose="020B0502020202020204" pitchFamily="34" charset="0"/>
              <a:cs typeface="Arial"/>
              <a:sym typeface="Arial"/>
            </a:endParaRPr>
          </a:p>
        </p:txBody>
      </p:sp>
      <p:graphicFrame>
        <p:nvGraphicFramePr>
          <p:cNvPr id="38" name="Table 37"/>
          <p:cNvGraphicFramePr>
            <a:graphicFrameLocks noGrp="1"/>
          </p:cNvGraphicFramePr>
          <p:nvPr>
            <p:extLst>
              <p:ext uri="{D42A27DB-BD31-4B8C-83A1-F6EECF244321}">
                <p14:modId xmlns:p14="http://schemas.microsoft.com/office/powerpoint/2010/main" val="2075958647"/>
              </p:ext>
            </p:extLst>
          </p:nvPr>
        </p:nvGraphicFramePr>
        <p:xfrm>
          <a:off x="98284" y="1847800"/>
          <a:ext cx="6552185" cy="1676400"/>
        </p:xfrm>
        <a:graphic>
          <a:graphicData uri="http://schemas.openxmlformats.org/drawingml/2006/table">
            <a:tbl>
              <a:tblPr firstRow="1" bandRow="1">
                <a:tableStyleId>{5940675A-B579-460E-94D1-54222C63F5DA}</a:tableStyleId>
              </a:tblPr>
              <a:tblGrid>
                <a:gridCol w="1386500">
                  <a:extLst>
                    <a:ext uri="{9D8B030D-6E8A-4147-A177-3AD203B41FA5}">
                      <a16:colId xmlns:a16="http://schemas.microsoft.com/office/drawing/2014/main" val="20000"/>
                    </a:ext>
                  </a:extLst>
                </a:gridCol>
                <a:gridCol w="5165685">
                  <a:extLst>
                    <a:ext uri="{9D8B030D-6E8A-4147-A177-3AD203B41FA5}">
                      <a16:colId xmlns:a16="http://schemas.microsoft.com/office/drawing/2014/main" val="20001"/>
                    </a:ext>
                  </a:extLst>
                </a:gridCol>
              </a:tblGrid>
              <a:tr h="283857">
                <a:tc gridSpan="2">
                  <a:txBody>
                    <a:bodyPr/>
                    <a:lstStyle/>
                    <a:p>
                      <a:pPr algn="ctr"/>
                      <a:r>
                        <a:rPr lang="en-GB" sz="1600" dirty="0">
                          <a:latin typeface="Century Gothic" panose="020B0502020202020204" pitchFamily="34" charset="0"/>
                        </a:rPr>
                        <a:t>verb </a:t>
                      </a:r>
                      <a:r>
                        <a:rPr lang="en-GB" sz="1600" b="1" dirty="0" err="1">
                          <a:latin typeface="Century Gothic" panose="020B0502020202020204" pitchFamily="34" charset="0"/>
                        </a:rPr>
                        <a:t>ALLER</a:t>
                      </a:r>
                      <a:r>
                        <a:rPr lang="en-GB" sz="1600" dirty="0">
                          <a:latin typeface="Century Gothic" panose="020B0502020202020204" pitchFamily="34" charset="0"/>
                        </a:rPr>
                        <a:t> [to go, going]</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283857">
                <a:tc>
                  <a:txBody>
                    <a:bodyPr/>
                    <a:lstStyle/>
                    <a:p>
                      <a:r>
                        <a:rPr lang="en-GB" sz="1600" b="1" dirty="0">
                          <a:latin typeface="Century Gothic" panose="020B0502020202020204" pitchFamily="34" charset="0"/>
                        </a:rPr>
                        <a:t>nous</a:t>
                      </a:r>
                      <a:r>
                        <a:rPr lang="en-GB" sz="1600" b="1" baseline="0" dirty="0">
                          <a:latin typeface="Century Gothic" panose="020B0502020202020204" pitchFamily="34" charset="0"/>
                        </a:rPr>
                        <a:t> </a:t>
                      </a:r>
                      <a:r>
                        <a:rPr lang="en-GB" sz="1600" b="1" baseline="0" dirty="0" err="1">
                          <a:latin typeface="Century Gothic" panose="020B0502020202020204" pitchFamily="34" charset="0"/>
                        </a:rPr>
                        <a:t>allons</a:t>
                      </a:r>
                      <a:endParaRPr lang="en-GB" sz="1600" b="1"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aseline="0" dirty="0">
                          <a:latin typeface="Century Gothic" panose="020B0502020202020204" pitchFamily="34" charset="0"/>
                        </a:rPr>
                        <a:t>we </a:t>
                      </a:r>
                      <a:r>
                        <a:rPr lang="en-GB" sz="1600" dirty="0">
                          <a:latin typeface="Century Gothic" panose="020B0502020202020204" pitchFamily="34" charset="0"/>
                        </a:rPr>
                        <a:t>go / we</a:t>
                      </a:r>
                      <a:r>
                        <a:rPr lang="en-GB" sz="1600" baseline="0" dirty="0">
                          <a:latin typeface="Century Gothic" panose="020B0502020202020204" pitchFamily="34" charset="0"/>
                        </a:rPr>
                        <a:t> are going</a:t>
                      </a:r>
                      <a:endParaRPr lang="en-GB" sz="1600" dirty="0">
                        <a:latin typeface="Century Gothic" panose="020B0502020202020204" pitchFamily="34" charset="0"/>
                      </a:endParaRPr>
                    </a:p>
                  </a:txBody>
                  <a:tcPr/>
                </a:tc>
                <a:extLst>
                  <a:ext uri="{0D108BD9-81ED-4DB2-BD59-A6C34878D82A}">
                    <a16:rowId xmlns:a16="http://schemas.microsoft.com/office/drawing/2014/main" val="10001"/>
                  </a:ext>
                </a:extLst>
              </a:tr>
              <a:tr h="283857">
                <a:tc>
                  <a:txBody>
                    <a:bodyPr/>
                    <a:lstStyle/>
                    <a:p>
                      <a:r>
                        <a:rPr lang="en-GB" sz="1600" b="1" dirty="0" err="1">
                          <a:latin typeface="Century Gothic" panose="020B0502020202020204" pitchFamily="34" charset="0"/>
                        </a:rPr>
                        <a:t>vous</a:t>
                      </a:r>
                      <a:r>
                        <a:rPr lang="en-GB" sz="1600" b="1" baseline="0" dirty="0">
                          <a:latin typeface="Century Gothic" panose="020B0502020202020204" pitchFamily="34" charset="0"/>
                        </a:rPr>
                        <a:t> </a:t>
                      </a:r>
                      <a:r>
                        <a:rPr lang="en-GB" sz="1600" b="1" baseline="0" dirty="0" err="1">
                          <a:latin typeface="Century Gothic" panose="020B0502020202020204" pitchFamily="34" charset="0"/>
                        </a:rPr>
                        <a:t>allez</a:t>
                      </a:r>
                      <a:endParaRPr lang="en-GB" sz="1600" b="1" dirty="0">
                        <a:latin typeface="Century Gothic" panose="020B0502020202020204" pitchFamily="34" charset="0"/>
                      </a:endParaRPr>
                    </a:p>
                  </a:txBody>
                  <a:tcPr/>
                </a:tc>
                <a:tc>
                  <a:txBody>
                    <a:bodyPr/>
                    <a:lstStyle/>
                    <a:p>
                      <a:r>
                        <a:rPr lang="en-GB" sz="1600" dirty="0">
                          <a:latin typeface="Century Gothic" panose="020B0502020202020204" pitchFamily="34" charset="0"/>
                        </a:rPr>
                        <a:t>you (all) go / you are (all) going</a:t>
                      </a:r>
                    </a:p>
                  </a:txBody>
                  <a:tcPr/>
                </a:tc>
                <a:extLst>
                  <a:ext uri="{0D108BD9-81ED-4DB2-BD59-A6C34878D82A}">
                    <a16:rowId xmlns:a16="http://schemas.microsoft.com/office/drawing/2014/main" val="10002"/>
                  </a:ext>
                </a:extLst>
              </a:tr>
              <a:tr h="283857">
                <a:tc>
                  <a:txBody>
                    <a:bodyPr/>
                    <a:lstStyle/>
                    <a:p>
                      <a:r>
                        <a:rPr lang="en-GB" sz="1600" b="1" dirty="0" err="1">
                          <a:latin typeface="Century Gothic" panose="020B0502020202020204" pitchFamily="34" charset="0"/>
                        </a:rPr>
                        <a:t>ils</a:t>
                      </a:r>
                      <a:r>
                        <a:rPr lang="en-GB" sz="1600" b="1" baseline="0" dirty="0">
                          <a:latin typeface="Century Gothic" panose="020B0502020202020204" pitchFamily="34" charset="0"/>
                        </a:rPr>
                        <a:t> </a:t>
                      </a:r>
                      <a:r>
                        <a:rPr lang="en-GB" sz="1600" b="1" baseline="0" dirty="0" err="1">
                          <a:latin typeface="Century Gothic" panose="020B0502020202020204" pitchFamily="34" charset="0"/>
                        </a:rPr>
                        <a:t>vont</a:t>
                      </a:r>
                      <a:endParaRPr lang="en-GB" sz="1600" b="1" dirty="0">
                        <a:latin typeface="Century Gothic" panose="020B0502020202020204" pitchFamily="34" charset="0"/>
                      </a:endParaRPr>
                    </a:p>
                  </a:txBody>
                  <a:tcPr/>
                </a:tc>
                <a:tc>
                  <a:txBody>
                    <a:bodyPr/>
                    <a:lstStyle/>
                    <a:p>
                      <a:r>
                        <a:rPr lang="en-GB" sz="1600" dirty="0">
                          <a:latin typeface="Century Gothic" panose="020B0502020202020204" pitchFamily="34" charset="0"/>
                        </a:rPr>
                        <a:t>they </a:t>
                      </a:r>
                      <a:r>
                        <a:rPr lang="en-GB" sz="1600" baseline="0" dirty="0">
                          <a:latin typeface="Century Gothic" panose="020B0502020202020204" pitchFamily="34" charset="0"/>
                        </a:rPr>
                        <a:t>go / they are going (male/mixed) </a:t>
                      </a:r>
                      <a:endParaRPr lang="en-GB" sz="1600" dirty="0">
                        <a:latin typeface="Century Gothic" panose="020B0502020202020204" pitchFamily="34" charset="0"/>
                      </a:endParaRPr>
                    </a:p>
                  </a:txBody>
                  <a:tcPr/>
                </a:tc>
                <a:extLst>
                  <a:ext uri="{0D108BD9-81ED-4DB2-BD59-A6C34878D82A}">
                    <a16:rowId xmlns:a16="http://schemas.microsoft.com/office/drawing/2014/main" val="10003"/>
                  </a:ext>
                </a:extLst>
              </a:tr>
              <a:tr h="283857">
                <a:tc>
                  <a:txBody>
                    <a:bodyPr/>
                    <a:lstStyle/>
                    <a:p>
                      <a:r>
                        <a:rPr lang="en-GB" sz="1600" b="1" dirty="0" err="1">
                          <a:latin typeface="Century Gothic" panose="020B0502020202020204" pitchFamily="34" charset="0"/>
                        </a:rPr>
                        <a:t>elles</a:t>
                      </a:r>
                      <a:r>
                        <a:rPr lang="en-GB" sz="1600" b="1" dirty="0">
                          <a:latin typeface="Century Gothic" panose="020B0502020202020204" pitchFamily="34" charset="0"/>
                        </a:rPr>
                        <a:t> </a:t>
                      </a:r>
                      <a:r>
                        <a:rPr lang="en-GB" sz="1600" b="1" dirty="0" err="1">
                          <a:latin typeface="Century Gothic" panose="020B0502020202020204" pitchFamily="34" charset="0"/>
                        </a:rPr>
                        <a:t>vont</a:t>
                      </a:r>
                      <a:endParaRPr lang="en-GB" sz="1600" b="1"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they </a:t>
                      </a:r>
                      <a:r>
                        <a:rPr lang="en-GB" sz="1600" baseline="0" dirty="0">
                          <a:latin typeface="Century Gothic" panose="020B0502020202020204" pitchFamily="34" charset="0"/>
                        </a:rPr>
                        <a:t>go / they are going (all female) </a:t>
                      </a:r>
                      <a:endParaRPr lang="en-GB" sz="1600" dirty="0">
                        <a:latin typeface="Century Gothic" panose="020B0502020202020204" pitchFamily="34" charset="0"/>
                      </a:endParaRPr>
                    </a:p>
                  </a:txBody>
                  <a:tcPr/>
                </a:tc>
                <a:extLst>
                  <a:ext uri="{0D108BD9-81ED-4DB2-BD59-A6C34878D82A}">
                    <a16:rowId xmlns:a16="http://schemas.microsoft.com/office/drawing/2014/main" val="1243990369"/>
                  </a:ext>
                </a:extLst>
              </a:tr>
            </a:tbl>
          </a:graphicData>
        </a:graphic>
      </p:graphicFrame>
      <p:sp>
        <p:nvSpPr>
          <p:cNvPr id="39" name="Rectangle 38"/>
          <p:cNvSpPr/>
          <p:nvPr/>
        </p:nvSpPr>
        <p:spPr>
          <a:xfrm>
            <a:off x="56130" y="4868355"/>
            <a:ext cx="3155494" cy="1569660"/>
          </a:xfrm>
          <a:prstGeom prst="rect">
            <a:avLst/>
          </a:prstGeom>
        </p:spPr>
        <p:txBody>
          <a:bodyPr wrap="square">
            <a:spAutoFit/>
          </a:bodyPr>
          <a:lstStyle/>
          <a:p>
            <a:r>
              <a:rPr lang="en-GB" sz="1600" dirty="0">
                <a:solidFill>
                  <a:srgbClr val="000000"/>
                </a:solidFill>
                <a:latin typeface="Century Gothic" panose="020B0502020202020204" pitchFamily="34" charset="0"/>
              </a:rPr>
              <a:t>Remember: there are </a:t>
            </a:r>
            <a:r>
              <a:rPr lang="en-GB" sz="1600" u="sng" dirty="0">
                <a:solidFill>
                  <a:srgbClr val="000000"/>
                </a:solidFill>
                <a:latin typeface="Century Gothic" panose="020B0502020202020204" pitchFamily="34" charset="0"/>
              </a:rPr>
              <a:t>four ways</a:t>
            </a:r>
            <a:r>
              <a:rPr lang="en-GB" sz="1600" dirty="0">
                <a:solidFill>
                  <a:srgbClr val="000000"/>
                </a:solidFill>
                <a:latin typeface="Century Gothic" panose="020B0502020202020204" pitchFamily="34" charset="0"/>
              </a:rPr>
              <a:t> to say </a:t>
            </a:r>
            <a:r>
              <a:rPr lang="en-GB" sz="1600" b="1" dirty="0">
                <a:solidFill>
                  <a:srgbClr val="000000"/>
                </a:solidFill>
                <a:latin typeface="Century Gothic" panose="020B0502020202020204" pitchFamily="34" charset="0"/>
              </a:rPr>
              <a:t>‘to the’</a:t>
            </a:r>
            <a:r>
              <a:rPr lang="en-GB" sz="1600" dirty="0">
                <a:solidFill>
                  <a:srgbClr val="000000"/>
                </a:solidFill>
                <a:latin typeface="Century Gothic" panose="020B0502020202020204" pitchFamily="34" charset="0"/>
              </a:rPr>
              <a:t> in French. </a:t>
            </a:r>
          </a:p>
          <a:p>
            <a:r>
              <a:rPr lang="en-GB" sz="1600" dirty="0">
                <a:solidFill>
                  <a:srgbClr val="000000"/>
                </a:solidFill>
                <a:latin typeface="Century Gothic" panose="020B0502020202020204" pitchFamily="34" charset="0"/>
              </a:rPr>
              <a:t>The one you use depends on the gender (m/f) and number (singular/plural) of the noun that follows.  </a:t>
            </a:r>
          </a:p>
        </p:txBody>
      </p:sp>
      <p:sp>
        <p:nvSpPr>
          <p:cNvPr id="40" name="Rectangle 39"/>
          <p:cNvSpPr/>
          <p:nvPr/>
        </p:nvSpPr>
        <p:spPr>
          <a:xfrm>
            <a:off x="66583" y="4509195"/>
            <a:ext cx="2924198" cy="369332"/>
          </a:xfrm>
          <a:prstGeom prst="rect">
            <a:avLst/>
          </a:prstGeom>
        </p:spPr>
        <p:txBody>
          <a:bodyPr wrap="none">
            <a:spAutoFit/>
          </a:bodyPr>
          <a:lstStyle/>
          <a:p>
            <a:r>
              <a:rPr lang="en-GB" b="1" dirty="0">
                <a:solidFill>
                  <a:srgbClr val="000000"/>
                </a:solidFill>
                <a:latin typeface="Century Gothic" panose="020B0502020202020204" pitchFamily="34" charset="0"/>
              </a:rPr>
              <a:t>Saying where people go</a:t>
            </a:r>
            <a:endParaRPr lang="en-GB" dirty="0">
              <a:solidFill>
                <a:srgbClr val="000000"/>
              </a:solidFill>
              <a:latin typeface="Century Gothic" panose="020B0502020202020204" pitchFamily="34" charset="0"/>
            </a:endParaRPr>
          </a:p>
        </p:txBody>
      </p:sp>
      <p:sp>
        <p:nvSpPr>
          <p:cNvPr id="41" name="Rectangle 40"/>
          <p:cNvSpPr/>
          <p:nvPr/>
        </p:nvSpPr>
        <p:spPr>
          <a:xfrm>
            <a:off x="1180493" y="3620798"/>
            <a:ext cx="5407848" cy="738664"/>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a:spAutoFit/>
          </a:bodyPr>
          <a:lstStyle/>
          <a:p>
            <a:r>
              <a:rPr lang="en-GB" sz="1400" b="1" dirty="0">
                <a:solidFill>
                  <a:srgbClr val="000000"/>
                </a:solidFill>
                <a:latin typeface="Century Gothic" panose="020B0502020202020204" pitchFamily="34" charset="0"/>
              </a:rPr>
              <a:t>Liaison</a:t>
            </a:r>
            <a:r>
              <a:rPr lang="en-GB" sz="1400" dirty="0">
                <a:solidFill>
                  <a:srgbClr val="000000"/>
                </a:solidFill>
                <a:latin typeface="Century Gothic" panose="020B0502020202020204" pitchFamily="34" charset="0"/>
              </a:rPr>
              <a:t>: ‘nou</a:t>
            </a:r>
            <a:r>
              <a:rPr lang="en-GB" sz="1400" b="1" dirty="0">
                <a:solidFill>
                  <a:srgbClr val="000000"/>
                </a:solidFill>
                <a:latin typeface="Century Gothic" panose="020B0502020202020204" pitchFamily="34" charset="0"/>
              </a:rPr>
              <a:t>s</a:t>
            </a:r>
            <a:r>
              <a:rPr lang="en-GB" sz="1400" dirty="0">
                <a:solidFill>
                  <a:srgbClr val="000000"/>
                </a:solidFill>
                <a:latin typeface="Century Gothic" panose="020B0502020202020204" pitchFamily="34" charset="0"/>
              </a:rPr>
              <a:t> </a:t>
            </a:r>
            <a:r>
              <a:rPr lang="en-GB" sz="1400" b="1" dirty="0" err="1">
                <a:solidFill>
                  <a:srgbClr val="000000"/>
                </a:solidFill>
                <a:latin typeface="Century Gothic" panose="020B0502020202020204" pitchFamily="34" charset="0"/>
              </a:rPr>
              <a:t>a</a:t>
            </a:r>
            <a:r>
              <a:rPr lang="en-GB" sz="1400" dirty="0" err="1">
                <a:solidFill>
                  <a:srgbClr val="000000"/>
                </a:solidFill>
                <a:latin typeface="Century Gothic" panose="020B0502020202020204" pitchFamily="34" charset="0"/>
              </a:rPr>
              <a:t>llons</a:t>
            </a:r>
            <a:r>
              <a:rPr lang="en-GB" sz="1400" dirty="0">
                <a:solidFill>
                  <a:srgbClr val="000000"/>
                </a:solidFill>
                <a:latin typeface="Century Gothic" panose="020B0502020202020204" pitchFamily="34" charset="0"/>
              </a:rPr>
              <a:t>’ and ‘</a:t>
            </a:r>
            <a:r>
              <a:rPr lang="en-GB" sz="1400" dirty="0" err="1">
                <a:solidFill>
                  <a:srgbClr val="000000"/>
                </a:solidFill>
                <a:latin typeface="Century Gothic" panose="020B0502020202020204" pitchFamily="34" charset="0"/>
              </a:rPr>
              <a:t>vou</a:t>
            </a:r>
            <a:r>
              <a:rPr lang="en-GB" sz="1400" b="1" dirty="0" err="1">
                <a:solidFill>
                  <a:srgbClr val="000000"/>
                </a:solidFill>
                <a:latin typeface="Century Gothic" panose="020B0502020202020204" pitchFamily="34" charset="0"/>
              </a:rPr>
              <a:t>s</a:t>
            </a:r>
            <a:r>
              <a:rPr lang="en-GB" sz="1400" dirty="0">
                <a:solidFill>
                  <a:srgbClr val="000000"/>
                </a:solidFill>
                <a:latin typeface="Century Gothic" panose="020B0502020202020204" pitchFamily="34" charset="0"/>
              </a:rPr>
              <a:t> </a:t>
            </a:r>
            <a:r>
              <a:rPr lang="en-GB" sz="1400" b="1" dirty="0" err="1">
                <a:solidFill>
                  <a:srgbClr val="000000"/>
                </a:solidFill>
                <a:latin typeface="Century Gothic" panose="020B0502020202020204" pitchFamily="34" charset="0"/>
              </a:rPr>
              <a:t>a</a:t>
            </a:r>
            <a:r>
              <a:rPr lang="en-GB" sz="1400" dirty="0" err="1">
                <a:solidFill>
                  <a:srgbClr val="000000"/>
                </a:solidFill>
                <a:latin typeface="Century Gothic" panose="020B0502020202020204" pitchFamily="34" charset="0"/>
              </a:rPr>
              <a:t>llez</a:t>
            </a:r>
            <a:r>
              <a:rPr lang="en-GB" sz="1400" dirty="0">
                <a:solidFill>
                  <a:srgbClr val="000000"/>
                </a:solidFill>
                <a:latin typeface="Century Gothic" panose="020B0502020202020204" pitchFamily="34" charset="0"/>
              </a:rPr>
              <a:t>’ </a:t>
            </a:r>
            <a:r>
              <a:rPr lang="en-GB" sz="1400" i="1" dirty="0">
                <a:solidFill>
                  <a:srgbClr val="000000"/>
                </a:solidFill>
                <a:latin typeface="Century Gothic" panose="020B0502020202020204" pitchFamily="34" charset="0"/>
              </a:rPr>
              <a:t>sound</a:t>
            </a:r>
            <a:r>
              <a:rPr lang="en-GB" sz="1400" dirty="0">
                <a:solidFill>
                  <a:srgbClr val="000000"/>
                </a:solidFill>
                <a:latin typeface="Century Gothic" panose="020B0502020202020204" pitchFamily="34" charset="0"/>
              </a:rPr>
              <a:t> like one word – because the next word starts with a vowel, pronounce the final ‘</a:t>
            </a:r>
            <a:r>
              <a:rPr lang="en-GB" sz="1400" b="1" dirty="0">
                <a:solidFill>
                  <a:srgbClr val="000000"/>
                </a:solidFill>
                <a:latin typeface="Century Gothic" panose="020B0502020202020204" pitchFamily="34" charset="0"/>
              </a:rPr>
              <a:t>s</a:t>
            </a:r>
            <a:r>
              <a:rPr lang="en-GB" sz="1400" dirty="0">
                <a:solidFill>
                  <a:srgbClr val="000000"/>
                </a:solidFill>
                <a:latin typeface="Century Gothic" panose="020B0502020202020204" pitchFamily="34" charset="0"/>
              </a:rPr>
              <a:t>’, but like a ‘z’! </a:t>
            </a:r>
          </a:p>
        </p:txBody>
      </p:sp>
      <p:pic>
        <p:nvPicPr>
          <p:cNvPr id="42" name="Picture 41"/>
          <p:cNvPicPr>
            <a:picLocks noChangeAspect="1"/>
          </p:cNvPicPr>
          <p:nvPr/>
        </p:nvPicPr>
        <p:blipFill>
          <a:blip r:embed="rId3"/>
          <a:stretch>
            <a:fillRect/>
          </a:stretch>
        </p:blipFill>
        <p:spPr>
          <a:xfrm>
            <a:off x="129491" y="3699870"/>
            <a:ext cx="991402" cy="704417"/>
          </a:xfrm>
          <a:prstGeom prst="rect">
            <a:avLst/>
          </a:prstGeom>
        </p:spPr>
      </p:pic>
      <p:pic>
        <p:nvPicPr>
          <p:cNvPr id="45" name="Picture 44"/>
          <p:cNvPicPr>
            <a:picLocks noChangeAspect="1"/>
          </p:cNvPicPr>
          <p:nvPr/>
        </p:nvPicPr>
        <p:blipFill>
          <a:blip r:embed="rId4">
            <a:clrChange>
              <a:clrFrom>
                <a:srgbClr val="FFFFFF"/>
              </a:clrFrom>
              <a:clrTo>
                <a:srgbClr val="FFFFFF">
                  <a:alpha val="0"/>
                </a:srgbClr>
              </a:clrTo>
            </a:clrChange>
          </a:blip>
          <a:stretch>
            <a:fillRect/>
          </a:stretch>
        </p:blipFill>
        <p:spPr>
          <a:xfrm>
            <a:off x="5257280" y="695975"/>
            <a:ext cx="1438126" cy="1438126"/>
          </a:xfrm>
          <a:prstGeom prst="rect">
            <a:avLst/>
          </a:prstGeom>
        </p:spPr>
      </p:pic>
      <p:sp>
        <p:nvSpPr>
          <p:cNvPr id="18" name="Rectangle 17">
            <a:extLst>
              <a:ext uri="{FF2B5EF4-FFF2-40B4-BE49-F238E27FC236}">
                <a16:creationId xmlns:a16="http://schemas.microsoft.com/office/drawing/2014/main" id="{D5EE1EA4-A5BE-4E0C-B2CE-F17BECCFBF3B}"/>
              </a:ext>
            </a:extLst>
          </p:cNvPr>
          <p:cNvSpPr/>
          <p:nvPr/>
        </p:nvSpPr>
        <p:spPr>
          <a:xfrm>
            <a:off x="66583" y="641871"/>
            <a:ext cx="6853417" cy="369332"/>
          </a:xfrm>
          <a:prstGeom prst="rect">
            <a:avLst/>
          </a:prstGeom>
        </p:spPr>
        <p:txBody>
          <a:bodyPr wrap="square">
            <a:spAutoFit/>
          </a:bodyPr>
          <a:lstStyle/>
          <a:p>
            <a:pPr fontAlgn="auto">
              <a:spcBef>
                <a:spcPts val="0"/>
              </a:spcBef>
              <a:spcAft>
                <a:spcPts val="0"/>
              </a:spcAft>
            </a:pPr>
            <a:r>
              <a:rPr lang="fr-FR" b="1" dirty="0">
                <a:solidFill>
                  <a:srgbClr val="000000"/>
                </a:solidFill>
                <a:latin typeface="Century Gothic" panose="020B0502020202020204" pitchFamily="34" charset="0"/>
              </a:rPr>
              <a:t>The </a:t>
            </a:r>
            <a:r>
              <a:rPr lang="fr-FR" b="1" dirty="0" err="1">
                <a:solidFill>
                  <a:srgbClr val="000000"/>
                </a:solidFill>
                <a:latin typeface="Century Gothic" panose="020B0502020202020204" pitchFamily="34" charset="0"/>
              </a:rPr>
              <a:t>verb</a:t>
            </a:r>
            <a:r>
              <a:rPr lang="fr-FR" b="1" dirty="0">
                <a:solidFill>
                  <a:srgbClr val="000000"/>
                </a:solidFill>
                <a:latin typeface="Century Gothic" panose="020B0502020202020204" pitchFamily="34" charset="0"/>
              </a:rPr>
              <a:t> aller - ‘to go’ and ‘</a:t>
            </a:r>
            <a:r>
              <a:rPr lang="fr-FR" b="1" dirty="0" err="1">
                <a:solidFill>
                  <a:srgbClr val="000000"/>
                </a:solidFill>
                <a:latin typeface="Century Gothic" panose="020B0502020202020204" pitchFamily="34" charset="0"/>
              </a:rPr>
              <a:t>going</a:t>
            </a:r>
            <a:r>
              <a:rPr lang="fr-FR" b="1" dirty="0">
                <a:solidFill>
                  <a:srgbClr val="000000"/>
                </a:solidFill>
                <a:latin typeface="Century Gothic" panose="020B0502020202020204" pitchFamily="34" charset="0"/>
              </a:rPr>
              <a:t>’ (plural)</a:t>
            </a:r>
          </a:p>
        </p:txBody>
      </p:sp>
      <p:sp>
        <p:nvSpPr>
          <p:cNvPr id="20" name="Oval Callout 19"/>
          <p:cNvSpPr/>
          <p:nvPr/>
        </p:nvSpPr>
        <p:spPr>
          <a:xfrm>
            <a:off x="4797152" y="6714367"/>
            <a:ext cx="2088232" cy="745436"/>
          </a:xfrm>
          <a:prstGeom prst="wedgeEllipseCallout">
            <a:avLst>
              <a:gd name="adj1" fmla="val -64191"/>
              <a:gd name="adj2" fmla="val -13156"/>
            </a:avLst>
          </a:prstGeom>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cs typeface="Arial"/>
              <a:sym typeface="Arial"/>
            </a:endParaRPr>
          </a:p>
          <a:p>
            <a:pPr algn="ctr"/>
            <a:endParaRPr lang="en-GB" sz="2000" b="1" dirty="0">
              <a:solidFill>
                <a:srgbClr val="FFFFFF"/>
              </a:solidFill>
              <a:latin typeface="Century Gothic" panose="020B0502020202020204" pitchFamily="34" charset="0"/>
              <a:cs typeface="Arial"/>
              <a:sym typeface="Arial"/>
            </a:endParaRPr>
          </a:p>
          <a:p>
            <a:pPr algn="ctr"/>
            <a:endParaRPr lang="en-GB" dirty="0">
              <a:solidFill>
                <a:srgbClr val="FFFFFF"/>
              </a:solidFill>
            </a:endParaRPr>
          </a:p>
        </p:txBody>
      </p:sp>
      <p:sp>
        <p:nvSpPr>
          <p:cNvPr id="5" name="Rectangle 4"/>
          <p:cNvSpPr/>
          <p:nvPr/>
        </p:nvSpPr>
        <p:spPr>
          <a:xfrm>
            <a:off x="4852147" y="6815457"/>
            <a:ext cx="2096126" cy="523220"/>
          </a:xfrm>
          <a:prstGeom prst="rect">
            <a:avLst/>
          </a:prstGeom>
        </p:spPr>
        <p:txBody>
          <a:bodyPr wrap="square">
            <a:spAutoFit/>
          </a:bodyPr>
          <a:lstStyle/>
          <a:p>
            <a:pPr lvl="0" algn="ctr"/>
            <a:r>
              <a:rPr lang="en-GB" sz="1400" dirty="0">
                <a:latin typeface="Century Gothic" panose="020B0502020202020204" pitchFamily="34" charset="0"/>
                <a:cs typeface="Arial"/>
                <a:sym typeface="Arial"/>
              </a:rPr>
              <a:t>Note: ‘</a:t>
            </a:r>
            <a:r>
              <a:rPr lang="en-GB" sz="1400" b="1" dirty="0">
                <a:latin typeface="Century Gothic" panose="020B0502020202020204" pitchFamily="34" charset="0"/>
                <a:cs typeface="Arial"/>
                <a:sym typeface="Arial"/>
              </a:rPr>
              <a:t>à</a:t>
            </a:r>
            <a:r>
              <a:rPr lang="en-GB" sz="1400" dirty="0">
                <a:latin typeface="Century Gothic" panose="020B0502020202020204" pitchFamily="34" charset="0"/>
                <a:cs typeface="Arial"/>
                <a:sym typeface="Arial"/>
              </a:rPr>
              <a:t>’ means ‘</a:t>
            </a:r>
            <a:r>
              <a:rPr lang="en-GB" sz="1400" b="1" dirty="0">
                <a:latin typeface="Century Gothic" panose="020B0502020202020204" pitchFamily="34" charset="0"/>
                <a:cs typeface="Arial"/>
                <a:sym typeface="Arial"/>
              </a:rPr>
              <a:t>at</a:t>
            </a:r>
            <a:r>
              <a:rPr lang="en-GB" sz="1400" dirty="0">
                <a:latin typeface="Century Gothic" panose="020B0502020202020204" pitchFamily="34" charset="0"/>
                <a:cs typeface="Arial"/>
                <a:sym typeface="Arial"/>
              </a:rPr>
              <a:t>’ or ‘</a:t>
            </a:r>
            <a:r>
              <a:rPr lang="en-GB" sz="1400" b="1" dirty="0">
                <a:latin typeface="Century Gothic" panose="020B0502020202020204" pitchFamily="34" charset="0"/>
                <a:cs typeface="Arial"/>
                <a:sym typeface="Arial"/>
              </a:rPr>
              <a:t>in</a:t>
            </a:r>
            <a:r>
              <a:rPr lang="en-GB" sz="1400" dirty="0">
                <a:latin typeface="Century Gothic" panose="020B0502020202020204" pitchFamily="34" charset="0"/>
                <a:cs typeface="Arial"/>
                <a:sym typeface="Arial"/>
              </a:rPr>
              <a:t>’, as well as ‘</a:t>
            </a:r>
            <a:r>
              <a:rPr lang="en-GB" sz="1400" b="1" dirty="0">
                <a:latin typeface="Century Gothic" panose="020B0502020202020204" pitchFamily="34" charset="0"/>
                <a:cs typeface="Arial"/>
                <a:sym typeface="Arial"/>
              </a:rPr>
              <a:t>to</a:t>
            </a:r>
            <a:r>
              <a:rPr lang="en-GB" sz="1400" dirty="0">
                <a:latin typeface="Century Gothic" panose="020B0502020202020204" pitchFamily="34" charset="0"/>
                <a:cs typeface="Arial"/>
                <a:sym typeface="Arial"/>
              </a:rPr>
              <a:t>’. </a:t>
            </a:r>
            <a:endParaRPr lang="en-GB" sz="1400" dirty="0">
              <a:latin typeface="Century Gothic" panose="020B0502020202020204" pitchFamily="34" charset="0"/>
            </a:endParaRPr>
          </a:p>
        </p:txBody>
      </p:sp>
      <p:sp>
        <p:nvSpPr>
          <p:cNvPr id="19"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38</a:t>
            </a:r>
          </a:p>
        </p:txBody>
      </p:sp>
    </p:spTree>
    <p:extLst>
      <p:ext uri="{BB962C8B-B14F-4D97-AF65-F5344CB8AC3E}">
        <p14:creationId xmlns:p14="http://schemas.microsoft.com/office/powerpoint/2010/main" val="1959966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TextBox 34"/>
          <p:cNvSpPr txBox="1"/>
          <p:nvPr/>
        </p:nvSpPr>
        <p:spPr>
          <a:xfrm rot="10800000" flipV="1">
            <a:off x="1201234" y="286851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peti</a:t>
            </a:r>
            <a:r>
              <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a:t>
            </a:r>
          </a:p>
        </p:txBody>
      </p:sp>
      <p:sp>
        <p:nvSpPr>
          <p:cNvPr id="36" name="TextBox 35"/>
          <p:cNvSpPr txBox="1"/>
          <p:nvPr/>
        </p:nvSpPr>
        <p:spPr>
          <a:xfrm rot="10800000" flipV="1">
            <a:off x="2348408" y="2869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gran</a:t>
            </a:r>
            <a:r>
              <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d</a:t>
            </a:r>
          </a:p>
        </p:txBody>
      </p:sp>
      <p:sp>
        <p:nvSpPr>
          <p:cNvPr id="37" name="TextBox 36"/>
          <p:cNvSpPr txBox="1"/>
          <p:nvPr/>
        </p:nvSpPr>
        <p:spPr>
          <a:xfrm rot="10800000" flipV="1">
            <a:off x="3429000" y="2869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mo</a:t>
            </a:r>
            <a:r>
              <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a:t>
            </a:r>
          </a:p>
        </p:txBody>
      </p:sp>
      <p:sp>
        <p:nvSpPr>
          <p:cNvPr id="38" name="TextBox 37"/>
          <p:cNvSpPr txBox="1"/>
          <p:nvPr/>
        </p:nvSpPr>
        <p:spPr>
          <a:xfrm rot="10800000" flipV="1">
            <a:off x="4530516" y="2869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mai</a:t>
            </a:r>
            <a:r>
              <a:rPr kumimoji="0" lang="en-GB" sz="2000" b="0" i="0" u="none" strike="sng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s</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9" name="TextBox 38"/>
          <p:cNvSpPr txBox="1"/>
          <p:nvPr/>
        </p:nvSpPr>
        <p:spPr>
          <a:xfrm rot="10800000" flipV="1">
            <a:off x="5703950" y="286851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pri</a:t>
            </a:r>
            <a:r>
              <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x</a:t>
            </a:r>
          </a:p>
        </p:txBody>
      </p:sp>
      <p:sp>
        <p:nvSpPr>
          <p:cNvPr id="97"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a:t>
            </a:r>
          </a:p>
        </p:txBody>
      </p:sp>
      <p:pic>
        <p:nvPicPr>
          <p:cNvPr id="2" name="Picture 1"/>
          <p:cNvPicPr>
            <a:picLocks noChangeAspect="1"/>
          </p:cNvPicPr>
          <p:nvPr/>
        </p:nvPicPr>
        <p:blipFill>
          <a:blip r:embed="rId3"/>
          <a:stretch>
            <a:fillRect/>
          </a:stretch>
        </p:blipFill>
        <p:spPr>
          <a:xfrm>
            <a:off x="188640" y="2151546"/>
            <a:ext cx="995288" cy="931589"/>
          </a:xfrm>
          <a:prstGeom prst="rect">
            <a:avLst/>
          </a:prstGeom>
        </p:spPr>
      </p:pic>
      <p:pic>
        <p:nvPicPr>
          <p:cNvPr id="10" name="Picture 9"/>
          <p:cNvPicPr>
            <a:picLocks noChangeAspect="1"/>
          </p:cNvPicPr>
          <p:nvPr/>
        </p:nvPicPr>
        <p:blipFill>
          <a:blip r:embed="rId4"/>
          <a:stretch>
            <a:fillRect/>
          </a:stretch>
        </p:blipFill>
        <p:spPr>
          <a:xfrm>
            <a:off x="189374" y="3316087"/>
            <a:ext cx="981838" cy="914262"/>
          </a:xfrm>
          <a:prstGeom prst="rect">
            <a:avLst/>
          </a:prstGeom>
        </p:spPr>
      </p:pic>
      <p:pic>
        <p:nvPicPr>
          <p:cNvPr id="12" name="Picture 11"/>
          <p:cNvPicPr>
            <a:picLocks noChangeAspect="1"/>
          </p:cNvPicPr>
          <p:nvPr/>
        </p:nvPicPr>
        <p:blipFill>
          <a:blip r:embed="rId5"/>
          <a:stretch>
            <a:fillRect/>
          </a:stretch>
        </p:blipFill>
        <p:spPr>
          <a:xfrm>
            <a:off x="184347" y="4460890"/>
            <a:ext cx="1008397" cy="931759"/>
          </a:xfrm>
          <a:prstGeom prst="rect">
            <a:avLst/>
          </a:prstGeom>
        </p:spPr>
      </p:pic>
      <p:pic>
        <p:nvPicPr>
          <p:cNvPr id="16" name="Picture 15"/>
          <p:cNvPicPr>
            <a:picLocks noChangeAspect="1"/>
          </p:cNvPicPr>
          <p:nvPr/>
        </p:nvPicPr>
        <p:blipFill>
          <a:blip r:embed="rId6"/>
          <a:stretch>
            <a:fillRect/>
          </a:stretch>
        </p:blipFill>
        <p:spPr>
          <a:xfrm>
            <a:off x="184501" y="5645341"/>
            <a:ext cx="982470" cy="911162"/>
          </a:xfrm>
          <a:prstGeom prst="rect">
            <a:avLst/>
          </a:prstGeom>
        </p:spPr>
      </p:pic>
      <p:pic>
        <p:nvPicPr>
          <p:cNvPr id="17" name="Picture 16"/>
          <p:cNvPicPr>
            <a:picLocks noChangeAspect="1"/>
          </p:cNvPicPr>
          <p:nvPr/>
        </p:nvPicPr>
        <p:blipFill>
          <a:blip r:embed="rId7"/>
          <a:stretch>
            <a:fillRect/>
          </a:stretch>
        </p:blipFill>
        <p:spPr>
          <a:xfrm>
            <a:off x="184246" y="6793178"/>
            <a:ext cx="982725" cy="915088"/>
          </a:xfrm>
          <a:prstGeom prst="rect">
            <a:avLst/>
          </a:prstGeom>
        </p:spPr>
      </p:pic>
      <p:pic>
        <p:nvPicPr>
          <p:cNvPr id="18" name="Picture 17"/>
          <p:cNvPicPr>
            <a:picLocks noChangeAspect="1"/>
          </p:cNvPicPr>
          <p:nvPr/>
        </p:nvPicPr>
        <p:blipFill>
          <a:blip r:embed="rId8"/>
          <a:stretch>
            <a:fillRect/>
          </a:stretch>
        </p:blipFill>
        <p:spPr>
          <a:xfrm>
            <a:off x="186294" y="7939037"/>
            <a:ext cx="974004" cy="903594"/>
          </a:xfrm>
          <a:prstGeom prst="rect">
            <a:avLst/>
          </a:prstGeom>
        </p:spPr>
      </p:pic>
      <p:pic>
        <p:nvPicPr>
          <p:cNvPr id="104"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31765" y="1382827"/>
            <a:ext cx="393362" cy="556327"/>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4"/>
          <p:cNvPicPr>
            <a:picLocks noChangeAspect="1"/>
          </p:cNvPicPr>
          <p:nvPr/>
        </p:nvPicPr>
        <p:blipFill>
          <a:blip r:embed="rId10"/>
          <a:stretch>
            <a:fillRect/>
          </a:stretch>
        </p:blipFill>
        <p:spPr>
          <a:xfrm>
            <a:off x="1459936" y="2141257"/>
            <a:ext cx="619315" cy="797808"/>
          </a:xfrm>
          <a:prstGeom prst="rect">
            <a:avLst/>
          </a:prstGeom>
        </p:spPr>
      </p:pic>
      <p:pic>
        <p:nvPicPr>
          <p:cNvPr id="107" name="Picture 2" descr="http://www.clker.com/cliparts/0/F/H/c/a/X/crossword-letter-tiles-hi.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5095" y="2131876"/>
            <a:ext cx="1033724" cy="718438"/>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07"/>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95843" y="2039997"/>
            <a:ext cx="800546" cy="800546"/>
          </a:xfrm>
          <a:prstGeom prst="rect">
            <a:avLst/>
          </a:prstGeom>
        </p:spPr>
      </p:pic>
      <p:pic>
        <p:nvPicPr>
          <p:cNvPr id="109" name="Picture 108"/>
          <p:cNvPicPr>
            <a:picLocks noChangeAspect="1"/>
          </p:cNvPicPr>
          <p:nvPr/>
        </p:nvPicPr>
        <p:blipFill>
          <a:blip r:embed="rId13"/>
          <a:stretch>
            <a:fillRect/>
          </a:stretch>
        </p:blipFill>
        <p:spPr>
          <a:xfrm>
            <a:off x="5682257" y="2222219"/>
            <a:ext cx="970353" cy="623378"/>
          </a:xfrm>
          <a:prstGeom prst="rect">
            <a:avLst/>
          </a:prstGeom>
        </p:spPr>
      </p:pic>
      <p:pic>
        <p:nvPicPr>
          <p:cNvPr id="111" name="Picture 110"/>
          <p:cNvPicPr>
            <a:picLocks noChangeAspect="1"/>
          </p:cNvPicPr>
          <p:nvPr/>
        </p:nvPicPr>
        <p:blipFill>
          <a:blip r:embed="rId14"/>
          <a:stretch>
            <a:fillRect/>
          </a:stretch>
        </p:blipFill>
        <p:spPr>
          <a:xfrm>
            <a:off x="2429564" y="2107653"/>
            <a:ext cx="924634" cy="836709"/>
          </a:xfrm>
          <a:prstGeom prst="rect">
            <a:avLst/>
          </a:prstGeom>
        </p:spPr>
      </p:pic>
      <p:pic>
        <p:nvPicPr>
          <p:cNvPr id="112" name="Picture 1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61558" y="3186819"/>
            <a:ext cx="908177" cy="908177"/>
          </a:xfrm>
          <a:prstGeom prst="rect">
            <a:avLst/>
          </a:prstGeom>
        </p:spPr>
      </p:pic>
      <p:pic>
        <p:nvPicPr>
          <p:cNvPr id="113" name="Picture 1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48437" y="3320089"/>
            <a:ext cx="952809" cy="794008"/>
          </a:xfrm>
          <a:prstGeom prst="rect">
            <a:avLst/>
          </a:prstGeom>
        </p:spPr>
      </p:pic>
      <p:pic>
        <p:nvPicPr>
          <p:cNvPr id="114" name="Picture 113"/>
          <p:cNvPicPr>
            <a:picLocks noChangeAspect="1"/>
          </p:cNvPicPr>
          <p:nvPr/>
        </p:nvPicPr>
        <p:blipFill rotWithShape="1">
          <a:blip r:embed="rId17" cstate="print">
            <a:extLst>
              <a:ext uri="{28A0092B-C50C-407E-A947-70E740481C1C}">
                <a14:useLocalDpi xmlns:a14="http://schemas.microsoft.com/office/drawing/2010/main" val="0"/>
              </a:ext>
            </a:extLst>
          </a:blip>
          <a:srcRect l="17777"/>
          <a:stretch/>
        </p:blipFill>
        <p:spPr>
          <a:xfrm>
            <a:off x="2602179" y="3301817"/>
            <a:ext cx="696147" cy="745061"/>
          </a:xfrm>
          <a:prstGeom prst="rect">
            <a:avLst/>
          </a:prstGeom>
        </p:spPr>
      </p:pic>
      <p:pic>
        <p:nvPicPr>
          <p:cNvPr id="115" name="Picture 11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711824" y="3316087"/>
            <a:ext cx="746993" cy="831274"/>
          </a:xfrm>
          <a:prstGeom prst="rect">
            <a:avLst/>
          </a:prstGeom>
        </p:spPr>
      </p:pic>
      <p:pic>
        <p:nvPicPr>
          <p:cNvPr id="116" name="Picture 115"/>
          <p:cNvPicPr>
            <a:picLocks noChangeAspect="1"/>
          </p:cNvPicPr>
          <p:nvPr/>
        </p:nvPicPr>
        <p:blipFill>
          <a:blip r:embed="rId19"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729293" y="3300823"/>
            <a:ext cx="688947" cy="747051"/>
          </a:xfrm>
          <a:prstGeom prst="rect">
            <a:avLst/>
          </a:prstGeom>
        </p:spPr>
      </p:pic>
      <p:sp>
        <p:nvSpPr>
          <p:cNvPr id="117" name="TextBox 116"/>
          <p:cNvSpPr txBox="1"/>
          <p:nvPr/>
        </p:nvSpPr>
        <p:spPr>
          <a:xfrm rot="10800000" flipV="1">
            <a:off x="1229410" y="401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table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18" name="TextBox 117"/>
          <p:cNvSpPr txBox="1"/>
          <p:nvPr/>
        </p:nvSpPr>
        <p:spPr>
          <a:xfrm rot="10800000" flipV="1">
            <a:off x="2340406" y="401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malade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19" name="TextBox 118"/>
          <p:cNvSpPr txBox="1"/>
          <p:nvPr/>
        </p:nvSpPr>
        <p:spPr>
          <a:xfrm rot="10800000" flipV="1">
            <a:off x="3407694" y="401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mal</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20" name="TextBox 119"/>
          <p:cNvSpPr txBox="1"/>
          <p:nvPr/>
        </p:nvSpPr>
        <p:spPr>
          <a:xfrm rot="10800000" flipV="1">
            <a:off x="4544324" y="401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sac</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21" name="TextBox 120"/>
          <p:cNvSpPr txBox="1"/>
          <p:nvPr/>
        </p:nvSpPr>
        <p:spPr>
          <a:xfrm rot="10800000" flipV="1">
            <a:off x="5717758" y="3995936"/>
            <a:ext cx="1173434"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ça</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va</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pic>
        <p:nvPicPr>
          <p:cNvPr id="122" name="Picture 121"/>
          <p:cNvPicPr>
            <a:picLocks noChangeAspect="1"/>
          </p:cNvPicPr>
          <p:nvPr/>
        </p:nvPicPr>
        <p:blipFill>
          <a:blip r:embed="rId10"/>
          <a:stretch>
            <a:fillRect/>
          </a:stretch>
        </p:blipFill>
        <p:spPr>
          <a:xfrm>
            <a:off x="1437614" y="4460890"/>
            <a:ext cx="619315" cy="797808"/>
          </a:xfrm>
          <a:prstGeom prst="rect">
            <a:avLst/>
          </a:prstGeom>
        </p:spPr>
      </p:pic>
      <p:sp>
        <p:nvSpPr>
          <p:cNvPr id="123" name="TextBox 122"/>
          <p:cNvSpPr txBox="1"/>
          <p:nvPr/>
        </p:nvSpPr>
        <p:spPr>
          <a:xfrm rot="10800000" flipV="1">
            <a:off x="1166971" y="5155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petit</a:t>
            </a:r>
          </a:p>
        </p:txBody>
      </p:sp>
      <p:sp>
        <p:nvSpPr>
          <p:cNvPr id="124" name="TextBox 123"/>
          <p:cNvSpPr txBox="1"/>
          <p:nvPr/>
        </p:nvSpPr>
        <p:spPr>
          <a:xfrm rot="10800000" flipV="1">
            <a:off x="2340405" y="5155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ici</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25" name="TextBox 124"/>
          <p:cNvSpPr txBox="1"/>
          <p:nvPr/>
        </p:nvSpPr>
        <p:spPr>
          <a:xfrm rot="10800000" flipV="1">
            <a:off x="3407693" y="5155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lit</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26" name="TextBox 125"/>
          <p:cNvSpPr txBox="1"/>
          <p:nvPr/>
        </p:nvSpPr>
        <p:spPr>
          <a:xfrm rot="10800000" flipV="1">
            <a:off x="4544323" y="5155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il</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27" name="TextBox 126"/>
          <p:cNvSpPr txBox="1"/>
          <p:nvPr/>
        </p:nvSpPr>
        <p:spPr>
          <a:xfrm rot="10800000" flipV="1">
            <a:off x="5717757" y="5155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qui?</a:t>
            </a:r>
          </a:p>
        </p:txBody>
      </p:sp>
      <p:pic>
        <p:nvPicPr>
          <p:cNvPr id="128" name="Picture 12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575041" y="4486660"/>
            <a:ext cx="651148" cy="653340"/>
          </a:xfrm>
          <a:prstGeom prst="rect">
            <a:avLst/>
          </a:prstGeom>
        </p:spPr>
      </p:pic>
      <p:pic>
        <p:nvPicPr>
          <p:cNvPr id="129" name="Picture 12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513610" y="4592379"/>
            <a:ext cx="984320" cy="555218"/>
          </a:xfrm>
          <a:prstGeom prst="rect">
            <a:avLst/>
          </a:prstGeom>
        </p:spPr>
      </p:pic>
      <p:pic>
        <p:nvPicPr>
          <p:cNvPr id="130" name="Picture 2" descr="C:\Users\wdj\Google Drive\Primary\Y5 SoW\From Tracy\Pronouns\he.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664018" y="4469071"/>
            <a:ext cx="987784" cy="73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130"/>
          <p:cNvPicPr>
            <a:picLocks noChangeAspect="1"/>
          </p:cNvPicPr>
          <p:nvPr/>
        </p:nvPicPr>
        <p:blipFill>
          <a:blip r:embed="rId23"/>
          <a:stretch>
            <a:fillRect/>
          </a:stretch>
        </p:blipFill>
        <p:spPr>
          <a:xfrm>
            <a:off x="5952702" y="4192876"/>
            <a:ext cx="802640" cy="975038"/>
          </a:xfrm>
          <a:prstGeom prst="rect">
            <a:avLst/>
          </a:prstGeom>
        </p:spPr>
      </p:pic>
      <p:pic>
        <p:nvPicPr>
          <p:cNvPr id="132" name="Picture 131"/>
          <p:cNvPicPr>
            <a:picLocks noChangeAspect="1"/>
          </p:cNvPicPr>
          <p:nvPr/>
        </p:nvPicPr>
        <p:blipFill>
          <a:blip r:embed="rId24"/>
          <a:stretch>
            <a:fillRect/>
          </a:stretch>
        </p:blipFill>
        <p:spPr>
          <a:xfrm>
            <a:off x="1437614" y="5458614"/>
            <a:ext cx="746158" cy="1016713"/>
          </a:xfrm>
          <a:prstGeom prst="rect">
            <a:avLst/>
          </a:prstGeom>
        </p:spPr>
      </p:pic>
      <p:sp>
        <p:nvSpPr>
          <p:cNvPr id="133" name="TextBox 132"/>
          <p:cNvSpPr txBox="1"/>
          <p:nvPr/>
        </p:nvSpPr>
        <p:spPr>
          <a:xfrm rot="10800000" flipV="1">
            <a:off x="1193750" y="6336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feu</a:t>
            </a:r>
          </a:p>
        </p:txBody>
      </p:sp>
      <p:sp>
        <p:nvSpPr>
          <p:cNvPr id="134" name="TextBox 133"/>
          <p:cNvSpPr txBox="1"/>
          <p:nvPr/>
        </p:nvSpPr>
        <p:spPr>
          <a:xfrm rot="10800000" flipV="1">
            <a:off x="2320811" y="6336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jeu</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35" name="TextBox 134"/>
          <p:cNvSpPr txBox="1"/>
          <p:nvPr/>
        </p:nvSpPr>
        <p:spPr>
          <a:xfrm rot="10800000" flipV="1">
            <a:off x="3388099" y="6336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jeudi</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36" name="TextBox 135"/>
          <p:cNvSpPr txBox="1"/>
          <p:nvPr/>
        </p:nvSpPr>
        <p:spPr>
          <a:xfrm rot="10800000" flipV="1">
            <a:off x="4524729" y="6336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un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peu</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37" name="TextBox 136"/>
          <p:cNvSpPr txBox="1"/>
          <p:nvPr/>
        </p:nvSpPr>
        <p:spPr>
          <a:xfrm rot="10800000" flipV="1">
            <a:off x="5682257" y="6336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lieu</a:t>
            </a:r>
          </a:p>
        </p:txBody>
      </p:sp>
      <p:pic>
        <p:nvPicPr>
          <p:cNvPr id="138" name="Picture 13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496134" y="5621776"/>
            <a:ext cx="826991" cy="752760"/>
          </a:xfrm>
          <a:prstGeom prst="rect">
            <a:avLst/>
          </a:prstGeom>
        </p:spPr>
      </p:pic>
      <p:grpSp>
        <p:nvGrpSpPr>
          <p:cNvPr id="139" name="Group 138"/>
          <p:cNvGrpSpPr/>
          <p:nvPr/>
        </p:nvGrpSpPr>
        <p:grpSpPr>
          <a:xfrm>
            <a:off x="3717166" y="5725469"/>
            <a:ext cx="807562" cy="575255"/>
            <a:chOff x="1718011" y="1457503"/>
            <a:chExt cx="1882602" cy="1341044"/>
          </a:xfrm>
        </p:grpSpPr>
        <p:pic>
          <p:nvPicPr>
            <p:cNvPr id="140" name="Picture 13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718011" y="1457503"/>
              <a:ext cx="1404371" cy="1341044"/>
            </a:xfrm>
            <a:prstGeom prst="rect">
              <a:avLst/>
            </a:prstGeom>
          </p:spPr>
        </p:pic>
        <p:cxnSp>
          <p:nvCxnSpPr>
            <p:cNvPr id="141" name="Straight Arrow Connector 140"/>
            <p:cNvCxnSpPr/>
            <p:nvPr/>
          </p:nvCxnSpPr>
          <p:spPr>
            <a:xfrm flipH="1">
              <a:off x="2686454" y="1701267"/>
              <a:ext cx="914159" cy="469398"/>
            </a:xfrm>
            <a:prstGeom prst="straightConnector1">
              <a:avLst/>
            </a:prstGeom>
            <a:ln w="57150">
              <a:solidFill>
                <a:srgbClr val="E65D00"/>
              </a:solidFill>
              <a:tailEnd type="triangle"/>
            </a:ln>
          </p:spPr>
          <p:style>
            <a:lnRef idx="1">
              <a:schemeClr val="accent1"/>
            </a:lnRef>
            <a:fillRef idx="0">
              <a:schemeClr val="accent1"/>
            </a:fillRef>
            <a:effectRef idx="0">
              <a:schemeClr val="accent1"/>
            </a:effectRef>
            <a:fontRef idx="minor">
              <a:schemeClr val="tx1"/>
            </a:fontRef>
          </p:style>
        </p:cxnSp>
      </p:grpSp>
      <p:sp>
        <p:nvSpPr>
          <p:cNvPr id="142" name="Rectangle 141"/>
          <p:cNvSpPr/>
          <p:nvPr/>
        </p:nvSpPr>
        <p:spPr>
          <a:xfrm>
            <a:off x="4561533" y="5902568"/>
            <a:ext cx="1090362"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 little]</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3" name="Rectangle 142"/>
          <p:cNvSpPr/>
          <p:nvPr/>
        </p:nvSpPr>
        <p:spPr>
          <a:xfrm>
            <a:off x="5679406" y="5915893"/>
            <a:ext cx="1075936"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[place]</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4" name="TextBox 143"/>
          <p:cNvSpPr txBox="1"/>
          <p:nvPr/>
        </p:nvSpPr>
        <p:spPr>
          <a:xfrm rot="10800000" flipV="1">
            <a:off x="1238124" y="74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samedi</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5" name="TextBox 144"/>
          <p:cNvSpPr txBox="1"/>
          <p:nvPr/>
        </p:nvSpPr>
        <p:spPr>
          <a:xfrm rot="10800000" flipV="1">
            <a:off x="2348408" y="7491600"/>
            <a:ext cx="1173434" cy="36373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second</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6" name="TextBox 145"/>
          <p:cNvSpPr txBox="1"/>
          <p:nvPr/>
        </p:nvSpPr>
        <p:spPr>
          <a:xfrm rot="10800000" flipV="1">
            <a:off x="3388099" y="74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cela</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7" name="TextBox 146"/>
          <p:cNvSpPr txBox="1"/>
          <p:nvPr/>
        </p:nvSpPr>
        <p:spPr>
          <a:xfrm rot="10800000" flipV="1">
            <a:off x="4494451" y="74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cheval</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8" name="TextBox 147"/>
          <p:cNvSpPr txBox="1"/>
          <p:nvPr/>
        </p:nvSpPr>
        <p:spPr>
          <a:xfrm rot="10800000" flipV="1">
            <a:off x="5605394" y="74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devoir</a:t>
            </a:r>
          </a:p>
        </p:txBody>
      </p:sp>
      <p:sp>
        <p:nvSpPr>
          <p:cNvPr id="149" name="TextBox 148"/>
          <p:cNvSpPr txBox="1"/>
          <p:nvPr/>
        </p:nvSpPr>
        <p:spPr>
          <a:xfrm rot="10800000" flipV="1">
            <a:off x="1227885" y="8622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faux</a:t>
            </a:r>
          </a:p>
        </p:txBody>
      </p:sp>
      <p:sp>
        <p:nvSpPr>
          <p:cNvPr id="150" name="TextBox 149"/>
          <p:cNvSpPr txBox="1"/>
          <p:nvPr/>
        </p:nvSpPr>
        <p:spPr>
          <a:xfrm rot="10800000" flipV="1">
            <a:off x="2326799" y="8622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beau</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51" name="TextBox 150"/>
          <p:cNvSpPr txBox="1"/>
          <p:nvPr/>
        </p:nvSpPr>
        <p:spPr>
          <a:xfrm rot="10800000" flipV="1">
            <a:off x="3426182" y="8622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aussi</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52" name="TextBox 151"/>
          <p:cNvSpPr txBox="1"/>
          <p:nvPr/>
        </p:nvSpPr>
        <p:spPr>
          <a:xfrm rot="10800000" flipV="1">
            <a:off x="4530516" y="8622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bateau</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53" name="TextBox 152"/>
          <p:cNvSpPr txBox="1"/>
          <p:nvPr/>
        </p:nvSpPr>
        <p:spPr>
          <a:xfrm rot="10800000" flipV="1">
            <a:off x="5614887" y="86220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eau</a:t>
            </a:r>
          </a:p>
        </p:txBody>
      </p:sp>
      <p:sp>
        <p:nvSpPr>
          <p:cNvPr id="154" name="Rectangle 153"/>
          <p:cNvSpPr/>
          <p:nvPr/>
        </p:nvSpPr>
        <p:spPr>
          <a:xfrm>
            <a:off x="5636175" y="7073582"/>
            <a:ext cx="1130859"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have to]</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55" name="Picture 154"/>
          <p:cNvPicPr>
            <a:picLocks noChangeAspect="1"/>
          </p:cNvPicPr>
          <p:nvPr/>
        </p:nvPicPr>
        <p:blipFill>
          <a:blip r:embed="rId27"/>
          <a:stretch>
            <a:fillRect/>
          </a:stretch>
        </p:blipFill>
        <p:spPr>
          <a:xfrm>
            <a:off x="2514331" y="6914267"/>
            <a:ext cx="808794" cy="526270"/>
          </a:xfrm>
          <a:prstGeom prst="rect">
            <a:avLst/>
          </a:prstGeom>
        </p:spPr>
      </p:pic>
      <p:pic>
        <p:nvPicPr>
          <p:cNvPr id="156" name="Picture 155"/>
          <p:cNvPicPr>
            <a:picLocks noChangeAspect="1"/>
          </p:cNvPicPr>
          <p:nvPr/>
        </p:nvPicPr>
        <p:blipFill>
          <a:blip r:embed="rId28"/>
          <a:stretch>
            <a:fillRect/>
          </a:stretch>
        </p:blipFill>
        <p:spPr>
          <a:xfrm>
            <a:off x="1445723" y="6918681"/>
            <a:ext cx="1008419" cy="586428"/>
          </a:xfrm>
          <a:prstGeom prst="rect">
            <a:avLst/>
          </a:prstGeom>
        </p:spPr>
      </p:pic>
      <p:pic>
        <p:nvPicPr>
          <p:cNvPr id="157" name="Picture 156"/>
          <p:cNvPicPr>
            <a:picLocks noChangeAspect="1"/>
          </p:cNvPicPr>
          <p:nvPr/>
        </p:nvPicPr>
        <p:blipFill>
          <a:blip r:embed="rId29"/>
          <a:stretch>
            <a:fillRect/>
          </a:stretch>
        </p:blipFill>
        <p:spPr>
          <a:xfrm>
            <a:off x="4792301" y="6825072"/>
            <a:ext cx="745154" cy="745154"/>
          </a:xfrm>
          <a:prstGeom prst="rect">
            <a:avLst/>
          </a:prstGeom>
        </p:spPr>
      </p:pic>
      <p:sp>
        <p:nvSpPr>
          <p:cNvPr id="158" name="Rectangle 157"/>
          <p:cNvSpPr/>
          <p:nvPr/>
        </p:nvSpPr>
        <p:spPr>
          <a:xfrm>
            <a:off x="3602784" y="7092566"/>
            <a:ext cx="825867"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[that]</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59" name="Picture 15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519049" y="8001207"/>
            <a:ext cx="597577" cy="681507"/>
          </a:xfrm>
          <a:prstGeom prst="rect">
            <a:avLst/>
          </a:prstGeom>
        </p:spPr>
      </p:pic>
      <p:pic>
        <p:nvPicPr>
          <p:cNvPr id="160" name="Picture 15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521504" y="7850434"/>
            <a:ext cx="727434" cy="767418"/>
          </a:xfrm>
          <a:prstGeom prst="rect">
            <a:avLst/>
          </a:prstGeom>
        </p:spPr>
      </p:pic>
      <p:sp>
        <p:nvSpPr>
          <p:cNvPr id="161" name="Rectangle 160"/>
          <p:cNvSpPr/>
          <p:nvPr/>
        </p:nvSpPr>
        <p:spPr>
          <a:xfrm>
            <a:off x="3602198" y="8223767"/>
            <a:ext cx="854722"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[also]</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63" name="Picture 162"/>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932661" y="7939054"/>
            <a:ext cx="504985" cy="743660"/>
          </a:xfrm>
          <a:prstGeom prst="rect">
            <a:avLst/>
          </a:prstGeom>
        </p:spPr>
      </p:pic>
      <p:pic>
        <p:nvPicPr>
          <p:cNvPr id="75" name="Picture 2" descr="boat">
            <a:extLst>
              <a:ext uri="{FF2B5EF4-FFF2-40B4-BE49-F238E27FC236}">
                <a16:creationId xmlns:a16="http://schemas.microsoft.com/office/drawing/2014/main" id="{79957D73-6015-43F5-B54D-B20B11514944}"/>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741004" y="8122718"/>
            <a:ext cx="839394" cy="376009"/>
          </a:xfrm>
          <a:prstGeom prst="rect">
            <a:avLst/>
          </a:prstGeom>
          <a:noFill/>
          <a:extLst>
            <a:ext uri="{909E8E84-426E-40DD-AFC4-6F175D3DCCD1}">
              <a14:hiddenFill xmlns:a14="http://schemas.microsoft.com/office/drawing/2010/main">
                <a:solidFill>
                  <a:srgbClr val="FFFFFF"/>
                </a:solidFill>
              </a14:hiddenFill>
            </a:ext>
          </a:extLst>
        </p:spPr>
      </p:pic>
      <p:sp>
        <p:nvSpPr>
          <p:cNvPr id="77" name="Title 2">
            <a:extLst>
              <a:ext uri="{FF2B5EF4-FFF2-40B4-BE49-F238E27FC236}">
                <a16:creationId xmlns:a16="http://schemas.microsoft.com/office/drawing/2014/main" id="{A5DE9553-CCE9-44CA-8FFB-A5D6BF82BEBC}"/>
              </a:ext>
            </a:extLst>
          </p:cNvPr>
          <p:cNvSpPr>
            <a:spLocks noGrp="1"/>
          </p:cNvSpPr>
          <p:nvPr>
            <p:ph type="title"/>
          </p:nvPr>
        </p:nvSpPr>
        <p:spPr>
          <a:xfrm>
            <a:off x="130084" y="127713"/>
            <a:ext cx="1444554" cy="276666"/>
          </a:xfrm>
        </p:spPr>
        <p:txBody>
          <a:bodyPr>
            <a:noAutofit/>
          </a:bodyPr>
          <a:lstStyle/>
          <a:p>
            <a:r>
              <a:rPr lang="en-GB" altLang="en-US" sz="2400" b="1" dirty="0">
                <a:solidFill>
                  <a:prstClr val="black"/>
                </a:solidFill>
                <a:latin typeface="Century Gothic" panose="020B0502020202020204" pitchFamily="34" charset="0"/>
              </a:rPr>
              <a:t>Phonics</a:t>
            </a:r>
            <a:endParaRPr lang="en-US" sz="2400" dirty="0"/>
          </a:p>
        </p:txBody>
      </p:sp>
      <p:sp>
        <p:nvSpPr>
          <p:cNvPr id="78" name="Rectangle 77">
            <a:extLst>
              <a:ext uri="{FF2B5EF4-FFF2-40B4-BE49-F238E27FC236}">
                <a16:creationId xmlns:a16="http://schemas.microsoft.com/office/drawing/2014/main" id="{AE6A1F8D-E4B5-421F-ABBD-74B8955360F3}"/>
              </a:ext>
            </a:extLst>
          </p:cNvPr>
          <p:cNvSpPr/>
          <p:nvPr/>
        </p:nvSpPr>
        <p:spPr>
          <a:xfrm>
            <a:off x="140547" y="1136143"/>
            <a:ext cx="6599877" cy="954107"/>
          </a:xfrm>
          <a:prstGeom prst="rect">
            <a:avLst/>
          </a:prstGeom>
        </p:spPr>
        <p:txBody>
          <a:bodyPr wrap="square">
            <a:spAutoFit/>
          </a:bodyPr>
          <a:lstStyle/>
          <a:p>
            <a:pPr fontAlgn="auto">
              <a:spcBef>
                <a:spcPts val="0"/>
              </a:spcBef>
              <a:spcAft>
                <a:spcPts val="0"/>
              </a:spcAft>
            </a:pPr>
            <a:r>
              <a:rPr lang="en-GB" altLang="en-US" sz="1400" b="1" u="sng" dirty="0">
                <a:solidFill>
                  <a:prstClr val="black"/>
                </a:solidFill>
                <a:latin typeface="Century Gothic" panose="020B0502020202020204" pitchFamily="34" charset="0"/>
              </a:rPr>
              <a:t>Silent final consonant [SFC)</a:t>
            </a:r>
            <a:r>
              <a:rPr lang="en-GB" altLang="en-US" sz="1400" u="sng" dirty="0">
                <a:solidFill>
                  <a:prstClr val="black"/>
                </a:solidFill>
                <a:latin typeface="Century Gothic" panose="020B0502020202020204" pitchFamily="34" charset="0"/>
              </a:rPr>
              <a:t> </a:t>
            </a:r>
            <a:br>
              <a:rPr lang="en-GB" altLang="en-US" sz="1400" u="sng" dirty="0">
                <a:solidFill>
                  <a:prstClr val="black"/>
                </a:solidFill>
                <a:latin typeface="Century Gothic" panose="020B0502020202020204" pitchFamily="34" charset="0"/>
              </a:rPr>
            </a:br>
            <a:r>
              <a:rPr lang="en-GB" altLang="en-US" sz="1400" dirty="0">
                <a:solidFill>
                  <a:prstClr val="black"/>
                </a:solidFill>
                <a:latin typeface="Century Gothic" panose="020B0502020202020204" pitchFamily="34" charset="0"/>
              </a:rPr>
              <a:t>Something that makes French sound different from English is that </a:t>
            </a:r>
            <a:r>
              <a:rPr lang="en-GB" altLang="en-US" sz="1400" b="1" dirty="0">
                <a:solidFill>
                  <a:prstClr val="black"/>
                </a:solidFill>
                <a:latin typeface="Century Gothic" panose="020B0502020202020204" pitchFamily="34" charset="0"/>
              </a:rPr>
              <a:t>some consonants</a:t>
            </a:r>
            <a:r>
              <a:rPr lang="en-GB" altLang="en-US" sz="1400" dirty="0">
                <a:solidFill>
                  <a:prstClr val="black"/>
                </a:solidFill>
                <a:latin typeface="Century Gothic" panose="020B0502020202020204" pitchFamily="34" charset="0"/>
              </a:rPr>
              <a:t> at the ends of words are silent. This means you don’t pronounce them at all!</a:t>
            </a:r>
          </a:p>
        </p:txBody>
      </p:sp>
      <p:sp>
        <p:nvSpPr>
          <p:cNvPr id="79" name="Rectangle 78">
            <a:extLst>
              <a:ext uri="{FF2B5EF4-FFF2-40B4-BE49-F238E27FC236}">
                <a16:creationId xmlns:a16="http://schemas.microsoft.com/office/drawing/2014/main" id="{8340A6FA-E099-4D07-98A2-8C334A0870DE}"/>
              </a:ext>
            </a:extLst>
          </p:cNvPr>
          <p:cNvSpPr/>
          <p:nvPr/>
        </p:nvSpPr>
        <p:spPr>
          <a:xfrm>
            <a:off x="125732" y="397479"/>
            <a:ext cx="6526682" cy="738664"/>
          </a:xfrm>
          <a:prstGeom prst="rect">
            <a:avLst/>
          </a:prstGeom>
        </p:spPr>
        <p:txBody>
          <a:bodyPr wrap="square">
            <a:spAutoFit/>
          </a:bodyPr>
          <a:lstStyle/>
          <a:p>
            <a:pPr fontAlgn="auto">
              <a:spcBef>
                <a:spcPts val="0"/>
              </a:spcBef>
              <a:spcAft>
                <a:spcPts val="0"/>
              </a:spcAft>
            </a:pPr>
            <a:r>
              <a:rPr lang="en-GB" sz="1400" dirty="0">
                <a:latin typeface="Century Gothic" panose="020B0502020202020204" pitchFamily="34" charset="0"/>
              </a:rPr>
              <a:t>Learning these SSC (Sound-spelling correspondences) will help you to pronounce written French more confidently and to recognise and spell words you hear. </a:t>
            </a:r>
            <a:endParaRPr lang="en-GB" sz="14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56113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F0FB0F9A-3C58-4FAF-909E-CCAE7C6F1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761" y="605390"/>
            <a:ext cx="1116697" cy="1116697"/>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5123578" y="7066689"/>
            <a:ext cx="1656183" cy="64807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1400" b="1" dirty="0">
                <a:solidFill>
                  <a:srgbClr val="000000"/>
                </a:solidFill>
                <a:latin typeface="Century Gothic" panose="020B0502020202020204" pitchFamily="34" charset="0"/>
              </a:rPr>
              <a:t>Revisit vocab 2.2.1 &amp; 1.2.7</a:t>
            </a:r>
          </a:p>
        </p:txBody>
      </p:sp>
      <p:graphicFrame>
        <p:nvGraphicFramePr>
          <p:cNvPr id="27" name="Table 26"/>
          <p:cNvGraphicFramePr>
            <a:graphicFrameLocks noGrp="1"/>
          </p:cNvGraphicFramePr>
          <p:nvPr>
            <p:extLst>
              <p:ext uri="{D42A27DB-BD31-4B8C-83A1-F6EECF244321}">
                <p14:modId xmlns:p14="http://schemas.microsoft.com/office/powerpoint/2010/main" val="3389968574"/>
              </p:ext>
            </p:extLst>
          </p:nvPr>
        </p:nvGraphicFramePr>
        <p:xfrm>
          <a:off x="547335" y="716769"/>
          <a:ext cx="5096154" cy="4386720"/>
        </p:xfrm>
        <a:graphic>
          <a:graphicData uri="http://schemas.openxmlformats.org/drawingml/2006/table">
            <a:tbl>
              <a:tblPr>
                <a:tableStyleId>{5940675A-B579-460E-94D1-54222C63F5DA}</a:tableStyleId>
              </a:tblPr>
              <a:tblGrid>
                <a:gridCol w="1895508">
                  <a:extLst>
                    <a:ext uri="{9D8B030D-6E8A-4147-A177-3AD203B41FA5}">
                      <a16:colId xmlns:a16="http://schemas.microsoft.com/office/drawing/2014/main" val="20000"/>
                    </a:ext>
                  </a:extLst>
                </a:gridCol>
                <a:gridCol w="3200646">
                  <a:extLst>
                    <a:ext uri="{9D8B030D-6E8A-4147-A177-3AD203B41FA5}">
                      <a16:colId xmlns:a16="http://schemas.microsoft.com/office/drawing/2014/main" val="20001"/>
                    </a:ext>
                  </a:extLst>
                </a:gridCol>
              </a:tblGrid>
              <a:tr h="192021">
                <a:tc>
                  <a:txBody>
                    <a:bodyPr/>
                    <a:lstStyle/>
                    <a:p>
                      <a:pPr algn="l" fontAlgn="b"/>
                      <a:r>
                        <a:rPr lang="en-GB" sz="1600" b="0" i="0" u="none" strike="noStrike" dirty="0">
                          <a:solidFill>
                            <a:srgbClr val="000000"/>
                          </a:solidFill>
                          <a:effectLst/>
                          <a:latin typeface="Century Gothic" panose="020B0502020202020204" pitchFamily="34" charset="0"/>
                        </a:rPr>
                        <a:t>nous </a:t>
                      </a:r>
                      <a:r>
                        <a:rPr lang="en-GB" sz="1600" b="0" i="0" u="none" strike="noStrike" dirty="0" err="1">
                          <a:solidFill>
                            <a:srgbClr val="000000"/>
                          </a:solidFill>
                          <a:effectLst/>
                          <a:latin typeface="Century Gothic" panose="020B0502020202020204" pitchFamily="34" charset="0"/>
                        </a:rPr>
                        <a:t>allons</a:t>
                      </a:r>
                      <a:endParaRPr lang="en-GB" sz="1600" b="0" i="0" u="none" strike="noStrike" dirty="0">
                        <a:solidFill>
                          <a:srgbClr val="000000"/>
                        </a:solidFill>
                        <a:effectLst/>
                        <a:latin typeface="Century Gothic" panose="020B0502020202020204" pitchFamily="34" charset="0"/>
                      </a:endParaRPr>
                    </a:p>
                  </a:txBody>
                  <a:tcPr marL="36000" marR="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we</a:t>
                      </a:r>
                      <a:r>
                        <a:rPr lang="en-GB" sz="1600" b="0" i="0" u="none" strike="noStrike" baseline="0" dirty="0">
                          <a:solidFill>
                            <a:srgbClr val="000000"/>
                          </a:solidFill>
                          <a:effectLst/>
                          <a:latin typeface="Century Gothic" panose="020B0502020202020204" pitchFamily="34" charset="0"/>
                        </a:rPr>
                        <a:t> go, we are going</a:t>
                      </a:r>
                      <a:endParaRPr lang="en-GB" sz="1600" b="0" i="0" u="none" strike="noStrike" dirty="0">
                        <a:solidFill>
                          <a:srgbClr val="000000"/>
                        </a:solidFill>
                        <a:effectLst/>
                        <a:latin typeface="Century Gothic" panose="020B0502020202020204" pitchFamily="34" charset="0"/>
                      </a:endParaRPr>
                    </a:p>
                  </a:txBody>
                  <a:tcPr marL="36000" marR="0" marT="46800" marB="46800" anchor="ctr"/>
                </a:tc>
                <a:extLst>
                  <a:ext uri="{0D108BD9-81ED-4DB2-BD59-A6C34878D82A}">
                    <a16:rowId xmlns:a16="http://schemas.microsoft.com/office/drawing/2014/main" val="2902159660"/>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vous</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allez</a:t>
                      </a:r>
                      <a:endParaRPr lang="en-GB" sz="1600" b="0" i="0" u="none" strike="noStrike" dirty="0">
                        <a:solidFill>
                          <a:srgbClr val="000000"/>
                        </a:solidFill>
                        <a:effectLst/>
                        <a:latin typeface="Century Gothic" panose="020B0502020202020204" pitchFamily="34" charset="0"/>
                      </a:endParaRPr>
                    </a:p>
                  </a:txBody>
                  <a:tcPr marL="36000" marR="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you go,</a:t>
                      </a:r>
                      <a:r>
                        <a:rPr lang="en-GB" sz="1600" b="0" i="0" u="none" strike="noStrike" baseline="0" dirty="0">
                          <a:solidFill>
                            <a:srgbClr val="000000"/>
                          </a:solidFill>
                          <a:effectLst/>
                          <a:latin typeface="Century Gothic" panose="020B0502020202020204" pitchFamily="34" charset="0"/>
                        </a:rPr>
                        <a:t> you are going (plural)</a:t>
                      </a:r>
                      <a:endParaRPr lang="en-GB" sz="1600" b="0" i="0" u="none" strike="noStrike" dirty="0">
                        <a:solidFill>
                          <a:srgbClr val="000000"/>
                        </a:solidFill>
                        <a:effectLst/>
                        <a:latin typeface="Century Gothic" panose="020B0502020202020204" pitchFamily="34" charset="0"/>
                      </a:endParaRPr>
                    </a:p>
                  </a:txBody>
                  <a:tcPr marL="36000" marR="0" marT="46800" marB="46800" anchor="ctr"/>
                </a:tc>
                <a:extLst>
                  <a:ext uri="{0D108BD9-81ED-4DB2-BD59-A6C34878D82A}">
                    <a16:rowId xmlns:a16="http://schemas.microsoft.com/office/drawing/2014/main" val="1352660324"/>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ils</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vont</a:t>
                      </a:r>
                      <a:endParaRPr lang="en-GB" sz="1600" b="0" i="0" u="none" strike="noStrike" dirty="0">
                        <a:solidFill>
                          <a:srgbClr val="000000"/>
                        </a:solidFill>
                        <a:effectLst/>
                        <a:latin typeface="Century Gothic" panose="020B0502020202020204" pitchFamily="34" charset="0"/>
                      </a:endParaRPr>
                    </a:p>
                  </a:txBody>
                  <a:tcPr marL="36000" marR="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they go</a:t>
                      </a:r>
                      <a:r>
                        <a:rPr lang="en-GB" sz="1600" b="0" i="0" u="none" strike="noStrike" baseline="0" dirty="0">
                          <a:solidFill>
                            <a:srgbClr val="000000"/>
                          </a:solidFill>
                          <a:effectLst/>
                          <a:latin typeface="Century Gothic" panose="020B0502020202020204" pitchFamily="34" charset="0"/>
                        </a:rPr>
                        <a:t>, they are going (m, m/f</a:t>
                      </a:r>
                      <a:r>
                        <a:rPr lang="en-GB" sz="1400" b="0" i="0" u="none" strike="noStrike" baseline="0" dirty="0">
                          <a:solidFill>
                            <a:srgbClr val="000000"/>
                          </a:solidFill>
                          <a:effectLst/>
                          <a:latin typeface="Century Gothic" panose="020B0502020202020204" pitchFamily="34" charset="0"/>
                        </a:rPr>
                        <a:t>)</a:t>
                      </a:r>
                      <a:endParaRPr lang="en-GB" sz="1400" b="0" i="0" u="none" strike="noStrike" dirty="0">
                        <a:solidFill>
                          <a:srgbClr val="000000"/>
                        </a:solidFill>
                        <a:effectLst/>
                        <a:latin typeface="Century Gothic" panose="020B0502020202020204" pitchFamily="34" charset="0"/>
                      </a:endParaRPr>
                    </a:p>
                  </a:txBody>
                  <a:tcPr marL="36000" marR="0" marT="46800" marB="46800" anchor="ctr"/>
                </a:tc>
                <a:extLst>
                  <a:ext uri="{0D108BD9-81ED-4DB2-BD59-A6C34878D82A}">
                    <a16:rowId xmlns:a16="http://schemas.microsoft.com/office/drawing/2014/main" val="1738601199"/>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elles</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vont</a:t>
                      </a:r>
                      <a:endParaRPr lang="en-GB" sz="1600" b="0" i="0" u="none" strike="noStrike" dirty="0">
                        <a:solidFill>
                          <a:srgbClr val="000000"/>
                        </a:solidFill>
                        <a:effectLst/>
                        <a:latin typeface="Century Gothic" panose="020B0502020202020204" pitchFamily="34" charset="0"/>
                      </a:endParaRPr>
                    </a:p>
                  </a:txBody>
                  <a:tcPr marL="36000" marR="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they go</a:t>
                      </a:r>
                      <a:r>
                        <a:rPr lang="en-GB" sz="1600" b="0" i="0" u="none" strike="noStrike" baseline="0" dirty="0">
                          <a:solidFill>
                            <a:srgbClr val="000000"/>
                          </a:solidFill>
                          <a:effectLst/>
                          <a:latin typeface="Century Gothic" panose="020B0502020202020204" pitchFamily="34" charset="0"/>
                        </a:rPr>
                        <a:t>, they are going (f)</a:t>
                      </a:r>
                      <a:endParaRPr lang="en-GB" sz="1600" b="0" i="0" u="none" strike="noStrike" dirty="0">
                        <a:solidFill>
                          <a:srgbClr val="000000"/>
                        </a:solidFill>
                        <a:effectLst/>
                        <a:latin typeface="Century Gothic" panose="020B0502020202020204" pitchFamily="34" charset="0"/>
                      </a:endParaRPr>
                    </a:p>
                  </a:txBody>
                  <a:tcPr marL="36000" marR="0" marT="46800" marB="46800" anchor="ctr"/>
                </a:tc>
                <a:extLst>
                  <a:ext uri="{0D108BD9-81ED-4DB2-BD59-A6C34878D82A}">
                    <a16:rowId xmlns:a16="http://schemas.microsoft.com/office/drawing/2014/main" val="1199498570"/>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l'Angleterre</a:t>
                      </a:r>
                      <a:r>
                        <a:rPr lang="en-GB" sz="1600" b="0" i="0" u="none" strike="noStrike" dirty="0">
                          <a:solidFill>
                            <a:srgbClr val="000000"/>
                          </a:solidFill>
                          <a:effectLst/>
                          <a:latin typeface="Century Gothic" panose="020B0502020202020204" pitchFamily="34" charset="0"/>
                        </a:rPr>
                        <a:t> (f)</a:t>
                      </a:r>
                    </a:p>
                  </a:txBody>
                  <a:tcPr marL="36000" marR="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England</a:t>
                      </a:r>
                    </a:p>
                  </a:txBody>
                  <a:tcPr marL="36000" marR="0" marT="46800" marB="46800" anchor="ctr"/>
                </a:tc>
                <a:extLst>
                  <a:ext uri="{0D108BD9-81ED-4DB2-BD59-A6C34878D82A}">
                    <a16:rowId xmlns:a16="http://schemas.microsoft.com/office/drawing/2014/main" val="10000"/>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l'Écosse</a:t>
                      </a:r>
                      <a:r>
                        <a:rPr lang="en-GB" sz="1600" b="0" i="0" u="none" strike="noStrike" dirty="0">
                          <a:solidFill>
                            <a:srgbClr val="000000"/>
                          </a:solidFill>
                          <a:effectLst/>
                          <a:latin typeface="Century Gothic" panose="020B0502020202020204" pitchFamily="34" charset="0"/>
                        </a:rPr>
                        <a:t> (f)</a:t>
                      </a:r>
                    </a:p>
                  </a:txBody>
                  <a:tcPr marL="36000" marR="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Scotland </a:t>
                      </a:r>
                    </a:p>
                  </a:txBody>
                  <a:tcPr marL="36000" marR="0" marT="46800" marB="46800" anchor="ctr"/>
                </a:tc>
                <a:extLst>
                  <a:ext uri="{0D108BD9-81ED-4DB2-BD59-A6C34878D82A}">
                    <a16:rowId xmlns:a16="http://schemas.microsoft.com/office/drawing/2014/main" val="10001"/>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la France</a:t>
                      </a:r>
                    </a:p>
                  </a:txBody>
                  <a:tcPr marL="36000" marR="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France</a:t>
                      </a:r>
                    </a:p>
                  </a:txBody>
                  <a:tcPr marL="36000" marR="0" marT="46800" marB="46800" anchor="ctr"/>
                </a:tc>
                <a:extLst>
                  <a:ext uri="{0D108BD9-81ED-4DB2-BD59-A6C34878D82A}">
                    <a16:rowId xmlns:a16="http://schemas.microsoft.com/office/drawing/2014/main" val="10002"/>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ville</a:t>
                      </a:r>
                      <a:endParaRPr lang="en-GB" sz="1600" b="0" i="0" u="none" strike="noStrike" dirty="0">
                        <a:solidFill>
                          <a:srgbClr val="000000"/>
                        </a:solidFill>
                        <a:effectLst/>
                        <a:latin typeface="Century Gothic" panose="020B0502020202020204" pitchFamily="34" charset="0"/>
                      </a:endParaRPr>
                    </a:p>
                  </a:txBody>
                  <a:tcPr marL="36000" marR="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town</a:t>
                      </a:r>
                    </a:p>
                  </a:txBody>
                  <a:tcPr marL="36000" marR="0" marT="46800" marB="46800" anchor="ctr"/>
                </a:tc>
                <a:extLst>
                  <a:ext uri="{0D108BD9-81ED-4DB2-BD59-A6C34878D82A}">
                    <a16:rowId xmlns:a16="http://schemas.microsoft.com/office/drawing/2014/main" val="10003"/>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l'année</a:t>
                      </a:r>
                      <a:r>
                        <a:rPr lang="en-GB" sz="1600" b="0" i="0" u="none" strike="noStrike" dirty="0">
                          <a:solidFill>
                            <a:srgbClr val="000000"/>
                          </a:solidFill>
                          <a:effectLst/>
                          <a:latin typeface="Century Gothic" panose="020B0502020202020204" pitchFamily="34" charset="0"/>
                        </a:rPr>
                        <a:t> (f)</a:t>
                      </a:r>
                    </a:p>
                  </a:txBody>
                  <a:tcPr marL="36000" marR="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year</a:t>
                      </a:r>
                    </a:p>
                  </a:txBody>
                  <a:tcPr marL="36000" marR="0" marT="46800" marB="46800" anchor="ctr"/>
                </a:tc>
                <a:extLst>
                  <a:ext uri="{0D108BD9-81ED-4DB2-BD59-A6C34878D82A}">
                    <a16:rowId xmlns:a16="http://schemas.microsoft.com/office/drawing/2014/main" val="1052203632"/>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le </a:t>
                      </a:r>
                      <a:r>
                        <a:rPr lang="en-GB" sz="1600" b="0" i="0" u="none" strike="noStrike" dirty="0" err="1">
                          <a:solidFill>
                            <a:srgbClr val="000000"/>
                          </a:solidFill>
                          <a:effectLst/>
                          <a:latin typeface="Century Gothic" panose="020B0502020202020204" pitchFamily="34" charset="0"/>
                        </a:rPr>
                        <a:t>mois</a:t>
                      </a:r>
                      <a:endParaRPr lang="en-GB" sz="1600" b="0" i="0" u="none" strike="noStrike" dirty="0">
                        <a:solidFill>
                          <a:srgbClr val="000000"/>
                        </a:solidFill>
                        <a:effectLst/>
                        <a:latin typeface="Century Gothic" panose="020B0502020202020204" pitchFamily="34" charset="0"/>
                      </a:endParaRPr>
                    </a:p>
                  </a:txBody>
                  <a:tcPr marL="36000" marR="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month</a:t>
                      </a:r>
                    </a:p>
                  </a:txBody>
                  <a:tcPr marL="36000" marR="0" marT="46800" marB="46800" anchor="ctr"/>
                </a:tc>
                <a:extLst>
                  <a:ext uri="{0D108BD9-81ED-4DB2-BD59-A6C34878D82A}">
                    <a16:rowId xmlns:a16="http://schemas.microsoft.com/office/drawing/2014/main" val="461764026"/>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les </a:t>
                      </a:r>
                      <a:r>
                        <a:rPr lang="en-GB" sz="1600" b="0" i="0" u="none" strike="noStrike" dirty="0" err="1">
                          <a:solidFill>
                            <a:srgbClr val="000000"/>
                          </a:solidFill>
                          <a:effectLst/>
                          <a:latin typeface="Century Gothic" panose="020B0502020202020204" pitchFamily="34" charset="0"/>
                        </a:rPr>
                        <a:t>vacances</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fpl</a:t>
                      </a:r>
                      <a:r>
                        <a:rPr lang="en-GB" sz="1600" b="0" i="0" u="none" strike="noStrike" dirty="0">
                          <a:solidFill>
                            <a:srgbClr val="000000"/>
                          </a:solidFill>
                          <a:effectLst/>
                          <a:latin typeface="Century Gothic" panose="020B0502020202020204" pitchFamily="34" charset="0"/>
                        </a:rPr>
                        <a:t>)</a:t>
                      </a:r>
                    </a:p>
                  </a:txBody>
                  <a:tcPr marL="36000" marR="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holidays</a:t>
                      </a:r>
                    </a:p>
                  </a:txBody>
                  <a:tcPr marL="36000" marR="0" marT="46800" marB="46800" anchor="ctr"/>
                </a:tc>
                <a:extLst>
                  <a:ext uri="{0D108BD9-81ED-4DB2-BD59-A6C34878D82A}">
                    <a16:rowId xmlns:a16="http://schemas.microsoft.com/office/drawing/2014/main" val="10005"/>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chez</a:t>
                      </a:r>
                    </a:p>
                  </a:txBody>
                  <a:tcPr marL="36000" marR="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(the place of)</a:t>
                      </a:r>
                    </a:p>
                  </a:txBody>
                  <a:tcPr marL="36000" marR="0" marT="46800" marB="46800" anchor="ctr"/>
                </a:tc>
                <a:extLst>
                  <a:ext uri="{0D108BD9-81ED-4DB2-BD59-A6C34878D82A}">
                    <a16:rowId xmlns:a16="http://schemas.microsoft.com/office/drawing/2014/main" val="10006"/>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en</a:t>
                      </a:r>
                      <a:endParaRPr lang="en-GB" sz="1600" b="0" i="0" u="none" strike="noStrike" dirty="0">
                        <a:solidFill>
                          <a:srgbClr val="000000"/>
                        </a:solidFill>
                        <a:effectLst/>
                        <a:latin typeface="Century Gothic" panose="020B0502020202020204" pitchFamily="34" charset="0"/>
                      </a:endParaRPr>
                    </a:p>
                  </a:txBody>
                  <a:tcPr marL="36000" marR="0" marT="46800" marB="46800" anchor="ctr"/>
                </a:tc>
                <a:tc>
                  <a:txBody>
                    <a:bodyPr/>
                    <a:lstStyle/>
                    <a:p>
                      <a:pPr algn="l" fontAlgn="b"/>
                      <a:r>
                        <a:rPr lang="en-GB" sz="1600" b="0" i="0" u="none" strike="noStrike" baseline="0" dirty="0">
                          <a:solidFill>
                            <a:srgbClr val="000000"/>
                          </a:solidFill>
                          <a:effectLst/>
                          <a:latin typeface="Century Gothic" panose="020B0502020202020204" pitchFamily="34" charset="0"/>
                        </a:rPr>
                        <a:t>in, by, to</a:t>
                      </a:r>
                      <a:endParaRPr lang="en-GB" sz="1600" b="0" i="0" u="none" strike="noStrike" dirty="0">
                        <a:solidFill>
                          <a:srgbClr val="000000"/>
                        </a:solidFill>
                        <a:effectLst/>
                        <a:latin typeface="Century Gothic" panose="020B0502020202020204" pitchFamily="34" charset="0"/>
                      </a:endParaRPr>
                    </a:p>
                  </a:txBody>
                  <a:tcPr marL="36000" marR="0" marT="46800" marB="46800" anchor="ctr"/>
                </a:tc>
                <a:extLst>
                  <a:ext uri="{0D108BD9-81ED-4DB2-BD59-A6C34878D82A}">
                    <a16:rowId xmlns:a16="http://schemas.microsoft.com/office/drawing/2014/main" val="10007"/>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2316578730"/>
              </p:ext>
            </p:extLst>
          </p:nvPr>
        </p:nvGraphicFramePr>
        <p:xfrm>
          <a:off x="-30051" y="716769"/>
          <a:ext cx="625156" cy="4367480"/>
        </p:xfrm>
        <a:graphic>
          <a:graphicData uri="http://schemas.openxmlformats.org/drawingml/2006/table">
            <a:tbl>
              <a:tblPr firstRow="1" bandRow="1">
                <a:tableStyleId>{5940675A-B579-460E-94D1-54222C63F5DA}</a:tableStyleId>
              </a:tblPr>
              <a:tblGrid>
                <a:gridCol w="625156">
                  <a:extLst>
                    <a:ext uri="{9D8B030D-6E8A-4147-A177-3AD203B41FA5}">
                      <a16:colId xmlns:a16="http://schemas.microsoft.com/office/drawing/2014/main" val="20000"/>
                    </a:ext>
                  </a:extLst>
                </a:gridCol>
              </a:tblGrid>
              <a:tr h="335960">
                <a:tc>
                  <a:txBody>
                    <a:bodyPr/>
                    <a:lstStyle/>
                    <a:p>
                      <a:pPr algn="ct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35960">
                <a:tc>
                  <a:txBody>
                    <a:bodyPr/>
                    <a:lstStyle/>
                    <a:p>
                      <a:pPr algn="ctr"/>
                      <a:r>
                        <a:rPr lang="en-GB" sz="14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nf</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94166721"/>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8595328"/>
                  </a:ext>
                </a:extLst>
              </a:tr>
              <a:tr h="335960">
                <a:tc>
                  <a:txBody>
                    <a:bodyPr/>
                    <a:lstStyle/>
                    <a:p>
                      <a:pPr algn="ctr"/>
                      <a:r>
                        <a:rPr lang="en-GB" sz="14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30278331"/>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65337766"/>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nfpl</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91399950"/>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prep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7510026"/>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prep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9076972"/>
                  </a:ext>
                </a:extLst>
              </a:tr>
            </a:tbl>
          </a:graphicData>
        </a:graphic>
      </p:graphicFrame>
      <p:sp>
        <p:nvSpPr>
          <p:cNvPr id="23" name="Rectangle 22"/>
          <p:cNvSpPr/>
          <p:nvPr/>
        </p:nvSpPr>
        <p:spPr>
          <a:xfrm>
            <a:off x="171215" y="5613316"/>
            <a:ext cx="6498145" cy="3093154"/>
          </a:xfrm>
          <a:prstGeom prst="rect">
            <a:avLst/>
          </a:prstGeom>
        </p:spPr>
        <p:txBody>
          <a:bodyPr wrap="square">
            <a:spAutoFit/>
          </a:bodyPr>
          <a:lstStyle/>
          <a:p>
            <a:r>
              <a:rPr lang="en-GB" sz="1500" dirty="0">
                <a:solidFill>
                  <a:srgbClr val="000000"/>
                </a:solidFill>
                <a:latin typeface="Century Gothic" panose="020B0502020202020204" pitchFamily="34" charset="0"/>
              </a:rPr>
              <a:t>How would you say the following in French? Remember to carefully check the verb form that you need AND how to say ‘to’!</a:t>
            </a:r>
          </a:p>
          <a:p>
            <a:endParaRPr lang="en-GB" sz="1500" dirty="0">
              <a:solidFill>
                <a:srgbClr val="000000"/>
              </a:solidFill>
              <a:latin typeface="Century Gothic" panose="020B0502020202020204" pitchFamily="34" charset="0"/>
            </a:endParaRPr>
          </a:p>
          <a:p>
            <a:pPr marL="342900" indent="-342900">
              <a:buFontTx/>
              <a:buAutoNum type="arabicPeriod"/>
            </a:pPr>
            <a:r>
              <a:rPr lang="en-GB" sz="1500" dirty="0">
                <a:solidFill>
                  <a:srgbClr val="000000"/>
                </a:solidFill>
                <a:latin typeface="Century Gothic" panose="020B0502020202020204" pitchFamily="34" charset="0"/>
              </a:rPr>
              <a:t>They are going to Marc’s house (to the place of Marc). </a:t>
            </a:r>
          </a:p>
          <a:p>
            <a:pPr marL="342900" indent="-342900">
              <a:buFontTx/>
              <a:buAutoNum type="arabicPeriod"/>
            </a:pPr>
            <a:r>
              <a:rPr lang="en-GB" sz="1500" dirty="0">
                <a:solidFill>
                  <a:srgbClr val="000000"/>
                </a:solidFill>
                <a:latin typeface="Century Gothic" panose="020B0502020202020204" pitchFamily="34" charset="0"/>
              </a:rPr>
              <a:t>I rarely go to the post office.</a:t>
            </a:r>
          </a:p>
          <a:p>
            <a:pPr marL="342900" indent="-342900">
              <a:buFontTx/>
              <a:buAutoNum type="arabicPeriod"/>
            </a:pPr>
            <a:r>
              <a:rPr lang="en-GB" sz="1500" dirty="0">
                <a:solidFill>
                  <a:srgbClr val="000000"/>
                </a:solidFill>
                <a:latin typeface="Century Gothic" panose="020B0502020202020204" pitchFamily="34" charset="0"/>
              </a:rPr>
              <a:t>She goes to the doctor every month.</a:t>
            </a:r>
          </a:p>
          <a:p>
            <a:pPr marL="342900" indent="-342900">
              <a:buFontTx/>
              <a:buAutoNum type="arabicPeriod"/>
            </a:pPr>
            <a:r>
              <a:rPr lang="en-GB" sz="1500" dirty="0">
                <a:solidFill>
                  <a:srgbClr val="000000"/>
                </a:solidFill>
                <a:latin typeface="Century Gothic" panose="020B0502020202020204" pitchFamily="34" charset="0"/>
              </a:rPr>
              <a:t>Are you (all) going on holiday?</a:t>
            </a:r>
          </a:p>
          <a:p>
            <a:pPr marL="342900" indent="-342900">
              <a:buFontTx/>
              <a:buAutoNum type="arabicPeriod"/>
            </a:pPr>
            <a:r>
              <a:rPr lang="en-GB" sz="1500" dirty="0">
                <a:solidFill>
                  <a:srgbClr val="000000"/>
                </a:solidFill>
                <a:latin typeface="Century Gothic" panose="020B0502020202020204" pitchFamily="34" charset="0"/>
              </a:rPr>
              <a:t>She often goes to London.</a:t>
            </a:r>
          </a:p>
          <a:p>
            <a:pPr marL="342900" indent="-342900">
              <a:buFontTx/>
              <a:buAutoNum type="arabicPeriod"/>
            </a:pPr>
            <a:r>
              <a:rPr lang="en-GB" sz="1500" dirty="0">
                <a:solidFill>
                  <a:srgbClr val="000000"/>
                </a:solidFill>
                <a:latin typeface="Century Gothic" panose="020B0502020202020204" pitchFamily="34" charset="0"/>
              </a:rPr>
              <a:t>They (f) go to the park when it’s nice weather.</a:t>
            </a:r>
          </a:p>
          <a:p>
            <a:pPr marL="342900" indent="-342900">
              <a:buFontTx/>
              <a:buAutoNum type="arabicPeriod"/>
            </a:pPr>
            <a:r>
              <a:rPr lang="en-GB" sz="1500" dirty="0">
                <a:solidFill>
                  <a:srgbClr val="000000"/>
                </a:solidFill>
                <a:latin typeface="Century Gothic" panose="020B0502020202020204" pitchFamily="34" charset="0"/>
              </a:rPr>
              <a:t>I am going on holiday to London.</a:t>
            </a:r>
          </a:p>
          <a:p>
            <a:pPr marL="342900" indent="-342900">
              <a:buFontTx/>
              <a:buAutoNum type="arabicPeriod"/>
            </a:pPr>
            <a:r>
              <a:rPr lang="en-GB" sz="1500" dirty="0">
                <a:solidFill>
                  <a:srgbClr val="000000"/>
                </a:solidFill>
                <a:latin typeface="Century Gothic" panose="020B0502020202020204" pitchFamily="34" charset="0"/>
              </a:rPr>
              <a:t>Do you (sing) go to Scotland on holiday every year?</a:t>
            </a:r>
          </a:p>
          <a:p>
            <a:pPr marL="342900" indent="-342900">
              <a:buFontTx/>
              <a:buAutoNum type="arabicPeriod"/>
            </a:pPr>
            <a:r>
              <a:rPr lang="en-GB" sz="1500" dirty="0">
                <a:solidFill>
                  <a:srgbClr val="000000"/>
                </a:solidFill>
                <a:latin typeface="Century Gothic" panose="020B0502020202020204" pitchFamily="34" charset="0"/>
              </a:rPr>
              <a:t>We often go to town.</a:t>
            </a:r>
          </a:p>
          <a:p>
            <a:pPr marL="342900" indent="-342900">
              <a:buFontTx/>
              <a:buAutoNum type="arabicPeriod"/>
            </a:pPr>
            <a:r>
              <a:rPr lang="en-GB" sz="1500" dirty="0">
                <a:solidFill>
                  <a:srgbClr val="000000"/>
                </a:solidFill>
                <a:latin typeface="Century Gothic" panose="020B0502020202020204" pitchFamily="34" charset="0"/>
              </a:rPr>
              <a:t>Are they (mixed) going to school today?</a:t>
            </a:r>
          </a:p>
        </p:txBody>
      </p:sp>
      <p:sp>
        <p:nvSpPr>
          <p:cNvPr id="24" name="Rectangle 23"/>
          <p:cNvSpPr/>
          <p:nvPr/>
        </p:nvSpPr>
        <p:spPr>
          <a:xfrm>
            <a:off x="171214" y="5286876"/>
            <a:ext cx="2924198" cy="369332"/>
          </a:xfrm>
          <a:prstGeom prst="rect">
            <a:avLst/>
          </a:prstGeom>
        </p:spPr>
        <p:txBody>
          <a:bodyPr wrap="none">
            <a:spAutoFit/>
          </a:bodyPr>
          <a:lstStyle/>
          <a:p>
            <a:r>
              <a:rPr lang="en-GB" b="1" dirty="0">
                <a:solidFill>
                  <a:srgbClr val="000000"/>
                </a:solidFill>
                <a:latin typeface="Century Gothic" panose="020B0502020202020204" pitchFamily="34" charset="0"/>
              </a:rPr>
              <a:t>Saying where people go</a:t>
            </a:r>
            <a:endParaRPr lang="en-GB" dirty="0">
              <a:solidFill>
                <a:srgbClr val="000000"/>
              </a:solidFill>
              <a:latin typeface="Century Gothic" panose="020B0502020202020204" pitchFamily="34" charset="0"/>
            </a:endParaRPr>
          </a:p>
        </p:txBody>
      </p:sp>
      <p:sp>
        <p:nvSpPr>
          <p:cNvPr id="11" name="Rectangle 10">
            <a:extLst>
              <a:ext uri="{FF2B5EF4-FFF2-40B4-BE49-F238E27FC236}">
                <a16:creationId xmlns:a16="http://schemas.microsoft.com/office/drawing/2014/main" id="{62EBD834-1E2D-44FA-960B-D5E01CB2C65F}"/>
              </a:ext>
            </a:extLst>
          </p:cNvPr>
          <p:cNvSpPr/>
          <p:nvPr/>
        </p:nvSpPr>
        <p:spPr>
          <a:xfrm>
            <a:off x="116632" y="179512"/>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1600" b="1" dirty="0">
              <a:solidFill>
                <a:srgbClr val="FFFFFF"/>
              </a:solidFill>
              <a:latin typeface="Century Gothic" panose="020B0502020202020204" pitchFamily="34" charset="0"/>
            </a:endParaRPr>
          </a:p>
        </p:txBody>
      </p:sp>
      <p:sp>
        <p:nvSpPr>
          <p:cNvPr id="12" name="Rectangle 11">
            <a:extLst>
              <a:ext uri="{FF2B5EF4-FFF2-40B4-BE49-F238E27FC236}">
                <a16:creationId xmlns:a16="http://schemas.microsoft.com/office/drawing/2014/main" id="{187D3DE4-1B8E-4EF9-A0F4-FAE19AE97A2E}"/>
              </a:ext>
            </a:extLst>
          </p:cNvPr>
          <p:cNvSpPr/>
          <p:nvPr/>
        </p:nvSpPr>
        <p:spPr>
          <a:xfrm>
            <a:off x="5004484" y="179512"/>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13" name="Title 1">
            <a:extLst>
              <a:ext uri="{FF2B5EF4-FFF2-40B4-BE49-F238E27FC236}">
                <a16:creationId xmlns:a16="http://schemas.microsoft.com/office/drawing/2014/main" id="{7C5C7E9F-51B9-4541-A931-8FC849CA79FC}"/>
              </a:ext>
            </a:extLst>
          </p:cNvPr>
          <p:cNvSpPr>
            <a:spLocks noGrp="1"/>
          </p:cNvSpPr>
          <p:nvPr>
            <p:ph type="title"/>
          </p:nvPr>
        </p:nvSpPr>
        <p:spPr>
          <a:xfrm>
            <a:off x="125760" y="192784"/>
            <a:ext cx="4687651" cy="412606"/>
          </a:xfrm>
        </p:spPr>
        <p:txBody>
          <a:bodyPr/>
          <a:lstStyle/>
          <a:p>
            <a:pPr algn="l" fontAlgn="auto">
              <a:spcBef>
                <a:spcPts val="0"/>
              </a:spcBef>
              <a:spcAft>
                <a:spcPts val="0"/>
              </a:spcAft>
            </a:pPr>
            <a:r>
              <a:rPr lang="fr-FR" sz="1800" b="1" dirty="0" err="1">
                <a:solidFill>
                  <a:srgbClr val="FFFFFF"/>
                </a:solidFill>
                <a:latin typeface="Century Gothic" panose="020B0502020202020204" pitchFamily="34" charset="0"/>
              </a:rPr>
              <a:t>Saying</a:t>
            </a:r>
            <a:r>
              <a:rPr lang="fr-FR" sz="1800" b="1" dirty="0">
                <a:solidFill>
                  <a:srgbClr val="FFFFFF"/>
                </a:solidFill>
                <a:latin typeface="Century Gothic" panose="020B0502020202020204" pitchFamily="34" charset="0"/>
              </a:rPr>
              <a:t> </a:t>
            </a:r>
            <a:r>
              <a:rPr lang="fr-FR" sz="1800" b="1" dirty="0" err="1">
                <a:solidFill>
                  <a:srgbClr val="FFFFFF"/>
                </a:solidFill>
                <a:latin typeface="Century Gothic" panose="020B0502020202020204" pitchFamily="34" charset="0"/>
              </a:rPr>
              <a:t>where</a:t>
            </a:r>
            <a:r>
              <a:rPr lang="fr-FR" sz="1800" b="1" dirty="0">
                <a:solidFill>
                  <a:srgbClr val="FFFFFF"/>
                </a:solidFill>
                <a:latin typeface="Century Gothic" panose="020B0502020202020204" pitchFamily="34" charset="0"/>
              </a:rPr>
              <a:t> people go (countries)</a:t>
            </a:r>
          </a:p>
        </p:txBody>
      </p:sp>
      <p:sp>
        <p:nvSpPr>
          <p:cNvPr id="14"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39</a:t>
            </a:r>
          </a:p>
        </p:txBody>
      </p:sp>
      <p:pic>
        <p:nvPicPr>
          <p:cNvPr id="17" name="Picture 16"/>
          <p:cNvPicPr>
            <a:picLocks noChangeAspect="1"/>
          </p:cNvPicPr>
          <p:nvPr/>
        </p:nvPicPr>
        <p:blipFill>
          <a:blip r:embed="rId4"/>
          <a:stretch>
            <a:fillRect/>
          </a:stretch>
        </p:blipFill>
        <p:spPr>
          <a:xfrm>
            <a:off x="5744095" y="5987794"/>
            <a:ext cx="991402" cy="704417"/>
          </a:xfrm>
          <a:prstGeom prst="rect">
            <a:avLst/>
          </a:prstGeom>
        </p:spPr>
      </p:pic>
      <p:pic>
        <p:nvPicPr>
          <p:cNvPr id="2050" name="Picture 2" descr="Borders, Country, Flag, France, Map, Nation">
            <a:extLst>
              <a:ext uri="{FF2B5EF4-FFF2-40B4-BE49-F238E27FC236}">
                <a16:creationId xmlns:a16="http://schemas.microsoft.com/office/drawing/2014/main" id="{9835499C-14E1-4966-8092-A933F4BEDA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5743" y="2456822"/>
            <a:ext cx="2204922" cy="2245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981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Rectangle 38"/>
          <p:cNvSpPr/>
          <p:nvPr/>
        </p:nvSpPr>
        <p:spPr>
          <a:xfrm>
            <a:off x="68075" y="5318875"/>
            <a:ext cx="6931005" cy="3539430"/>
          </a:xfrm>
          <a:prstGeom prst="rect">
            <a:avLst/>
          </a:prstGeom>
        </p:spPr>
        <p:txBody>
          <a:bodyPr wrap="square">
            <a:spAutoFit/>
          </a:bodyPr>
          <a:lstStyle/>
          <a:p>
            <a:r>
              <a:rPr lang="en-GB" sz="1600" dirty="0">
                <a:solidFill>
                  <a:srgbClr val="000000"/>
                </a:solidFill>
                <a:latin typeface="Century Gothic" panose="020B0502020202020204" pitchFamily="34" charset="0"/>
              </a:rPr>
              <a:t>To say ‘</a:t>
            </a:r>
            <a:r>
              <a:rPr lang="en-GB" sz="1600" b="1" dirty="0">
                <a:solidFill>
                  <a:srgbClr val="000000"/>
                </a:solidFill>
                <a:latin typeface="Century Gothic" panose="020B0502020202020204" pitchFamily="34" charset="0"/>
              </a:rPr>
              <a:t>of</a:t>
            </a:r>
            <a:r>
              <a:rPr lang="en-GB" sz="1600" dirty="0">
                <a:solidFill>
                  <a:srgbClr val="000000"/>
                </a:solidFill>
                <a:latin typeface="Century Gothic" panose="020B0502020202020204" pitchFamily="34" charset="0"/>
              </a:rPr>
              <a:t>’ in French, use the preposition ‘</a:t>
            </a:r>
            <a:r>
              <a:rPr lang="en-GB" sz="1600" b="1" dirty="0">
                <a:solidFill>
                  <a:srgbClr val="000000"/>
                </a:solidFill>
                <a:latin typeface="Century Gothic" panose="020B0502020202020204" pitchFamily="34" charset="0"/>
              </a:rPr>
              <a:t>de</a:t>
            </a:r>
            <a:r>
              <a:rPr lang="en-GB" sz="1600" dirty="0">
                <a:solidFill>
                  <a:srgbClr val="000000"/>
                </a:solidFill>
                <a:latin typeface="Century Gothic" panose="020B0502020202020204" pitchFamily="34" charset="0"/>
              </a:rPr>
              <a:t>’:</a:t>
            </a:r>
          </a:p>
          <a:p>
            <a:r>
              <a:rPr lang="en-GB" sz="1600" dirty="0">
                <a:solidFill>
                  <a:srgbClr val="000000"/>
                </a:solidFill>
                <a:latin typeface="Century Gothic" panose="020B0502020202020204" pitchFamily="34" charset="0"/>
              </a:rPr>
              <a:t>	le president </a:t>
            </a:r>
            <a:r>
              <a:rPr lang="en-GB" sz="1600" b="1" dirty="0">
                <a:solidFill>
                  <a:srgbClr val="000000"/>
                </a:solidFill>
                <a:latin typeface="Century Gothic" panose="020B0502020202020204" pitchFamily="34" charset="0"/>
              </a:rPr>
              <a:t>de</a:t>
            </a:r>
            <a:r>
              <a:rPr lang="en-GB" sz="1600" dirty="0">
                <a:solidFill>
                  <a:srgbClr val="000000"/>
                </a:solidFill>
                <a:latin typeface="Century Gothic" panose="020B0502020202020204" pitchFamily="34" charset="0"/>
              </a:rPr>
              <a:t> la France - </a:t>
            </a:r>
            <a:r>
              <a:rPr lang="en-GB" sz="1600" i="1" dirty="0">
                <a:solidFill>
                  <a:srgbClr val="000000"/>
                </a:solidFill>
                <a:latin typeface="Century Gothic" panose="020B0502020202020204" pitchFamily="34" charset="0"/>
              </a:rPr>
              <a:t>the president </a:t>
            </a:r>
            <a:r>
              <a:rPr lang="en-GB" sz="1600" b="1" i="1" dirty="0">
                <a:solidFill>
                  <a:srgbClr val="000000"/>
                </a:solidFill>
                <a:latin typeface="Century Gothic" panose="020B0502020202020204" pitchFamily="34" charset="0"/>
              </a:rPr>
              <a:t>of</a:t>
            </a:r>
            <a:r>
              <a:rPr lang="en-GB" sz="1600" i="1" dirty="0">
                <a:solidFill>
                  <a:srgbClr val="000000"/>
                </a:solidFill>
                <a:latin typeface="Century Gothic" panose="020B0502020202020204" pitchFamily="34" charset="0"/>
              </a:rPr>
              <a:t> France</a:t>
            </a:r>
          </a:p>
          <a:p>
            <a:r>
              <a:rPr lang="en-GB" sz="1600" dirty="0">
                <a:solidFill>
                  <a:srgbClr val="000000"/>
                </a:solidFill>
                <a:latin typeface="Century Gothic" panose="020B0502020202020204" pitchFamily="34" charset="0"/>
              </a:rPr>
              <a:t>	la </a:t>
            </a:r>
            <a:r>
              <a:rPr lang="en-GB" sz="1600" dirty="0" err="1">
                <a:solidFill>
                  <a:srgbClr val="000000"/>
                </a:solidFill>
                <a:latin typeface="Century Gothic" panose="020B0502020202020204" pitchFamily="34" charset="0"/>
              </a:rPr>
              <a:t>reine</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d’</a:t>
            </a:r>
            <a:r>
              <a:rPr lang="en-GB" sz="1600" dirty="0" err="1">
                <a:solidFill>
                  <a:srgbClr val="000000"/>
                </a:solidFill>
                <a:latin typeface="Century Gothic" panose="020B0502020202020204" pitchFamily="34" charset="0"/>
              </a:rPr>
              <a:t>Angleterre</a:t>
            </a:r>
            <a:r>
              <a:rPr lang="en-GB" sz="1600" dirty="0">
                <a:solidFill>
                  <a:srgbClr val="000000"/>
                </a:solidFill>
                <a:latin typeface="Century Gothic" panose="020B0502020202020204" pitchFamily="34" charset="0"/>
              </a:rPr>
              <a:t> – </a:t>
            </a:r>
            <a:r>
              <a:rPr lang="en-GB" sz="1600" i="1" dirty="0">
                <a:solidFill>
                  <a:srgbClr val="000000"/>
                </a:solidFill>
                <a:latin typeface="Century Gothic" panose="020B0502020202020204" pitchFamily="34" charset="0"/>
              </a:rPr>
              <a:t>the queen </a:t>
            </a:r>
            <a:r>
              <a:rPr lang="en-GB" sz="1600" b="1" i="1" dirty="0">
                <a:solidFill>
                  <a:srgbClr val="000000"/>
                </a:solidFill>
                <a:latin typeface="Century Gothic" panose="020B0502020202020204" pitchFamily="34" charset="0"/>
              </a:rPr>
              <a:t>of</a:t>
            </a:r>
            <a:r>
              <a:rPr lang="en-GB" sz="1600" i="1" dirty="0">
                <a:solidFill>
                  <a:srgbClr val="000000"/>
                </a:solidFill>
                <a:latin typeface="Century Gothic" panose="020B0502020202020204" pitchFamily="34" charset="0"/>
              </a:rPr>
              <a:t> England</a:t>
            </a:r>
          </a:p>
          <a:p>
            <a:r>
              <a:rPr lang="en-GB" sz="1600"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cs typeface="Calibri" panose="020F0502020204030204" pitchFamily="34" charset="0"/>
              </a:rPr>
              <a:t>le monde </a:t>
            </a:r>
            <a:r>
              <a:rPr lang="en-GB" sz="1600" b="1" dirty="0">
                <a:solidFill>
                  <a:srgbClr val="000000"/>
                </a:solidFill>
                <a:latin typeface="Century Gothic" panose="020B0502020202020204" pitchFamily="34" charset="0"/>
                <a:cs typeface="Calibri" panose="020F0502020204030204" pitchFamily="34" charset="0"/>
              </a:rPr>
              <a:t>de</a:t>
            </a:r>
            <a:r>
              <a:rPr lang="en-GB" sz="1600" dirty="0">
                <a:solidFill>
                  <a:srgbClr val="000000"/>
                </a:solidFill>
                <a:latin typeface="Century Gothic" panose="020B0502020202020204" pitchFamily="34" charset="0"/>
                <a:cs typeface="Calibri" panose="020F0502020204030204" pitchFamily="34" charset="0"/>
              </a:rPr>
              <a:t> </a:t>
            </a:r>
            <a:r>
              <a:rPr lang="en-GB" sz="1600" dirty="0">
                <a:solidFill>
                  <a:srgbClr val="000000"/>
                </a:solidFill>
                <a:latin typeface="Century Gothic" panose="020B0502020202020204" pitchFamily="34" charset="0"/>
              </a:rPr>
              <a:t>la mode – </a:t>
            </a:r>
            <a:r>
              <a:rPr lang="en-GB" sz="1600" i="1" dirty="0">
                <a:solidFill>
                  <a:srgbClr val="000000"/>
                </a:solidFill>
                <a:latin typeface="Century Gothic" panose="020B0502020202020204" pitchFamily="34" charset="0"/>
              </a:rPr>
              <a:t>the world </a:t>
            </a:r>
            <a:r>
              <a:rPr lang="en-GB" sz="1600" b="1" i="1" dirty="0">
                <a:solidFill>
                  <a:srgbClr val="000000"/>
                </a:solidFill>
                <a:latin typeface="Century Gothic" panose="020B0502020202020204" pitchFamily="34" charset="0"/>
              </a:rPr>
              <a:t>of</a:t>
            </a:r>
            <a:r>
              <a:rPr lang="en-GB" sz="1600" i="1" dirty="0">
                <a:solidFill>
                  <a:srgbClr val="000000"/>
                </a:solidFill>
                <a:latin typeface="Century Gothic" panose="020B0502020202020204" pitchFamily="34" charset="0"/>
              </a:rPr>
              <a:t> fashion</a:t>
            </a:r>
          </a:p>
          <a:p>
            <a:endParaRPr lang="en-GB" sz="1600" i="1" dirty="0">
              <a:solidFill>
                <a:srgbClr val="000000"/>
              </a:solidFill>
              <a:latin typeface="Century Gothic" panose="020B0502020202020204" pitchFamily="34" charset="0"/>
            </a:endParaRPr>
          </a:p>
          <a:p>
            <a:r>
              <a:rPr lang="en-GB" sz="1600" dirty="0">
                <a:solidFill>
                  <a:srgbClr val="000000"/>
                </a:solidFill>
                <a:latin typeface="Century Gothic" panose="020B0502020202020204" pitchFamily="34" charset="0"/>
              </a:rPr>
              <a:t>Sometimes we don’t translate the ‘de’ directly, and it sounds more natural in English to swap the nouns around:</a:t>
            </a:r>
          </a:p>
          <a:p>
            <a:r>
              <a:rPr lang="en-GB" sz="1600" dirty="0">
                <a:solidFill>
                  <a:srgbClr val="000000"/>
                </a:solidFill>
                <a:latin typeface="Century Gothic" panose="020B0502020202020204" pitchFamily="34" charset="0"/>
              </a:rPr>
              <a:t>	le prof </a:t>
            </a:r>
            <a:r>
              <a:rPr lang="en-GB" sz="1600" b="1" dirty="0">
                <a:solidFill>
                  <a:srgbClr val="000000"/>
                </a:solidFill>
                <a:latin typeface="Century Gothic" panose="020B0502020202020204" pitchFamily="34" charset="0"/>
              </a:rPr>
              <a:t>de</a:t>
            </a:r>
            <a:r>
              <a:rPr lang="en-GB" sz="1600" dirty="0">
                <a:solidFill>
                  <a:srgbClr val="000000"/>
                </a:solidFill>
                <a:latin typeface="Century Gothic" panose="020B0502020202020204" pitchFamily="34" charset="0"/>
              </a:rPr>
              <a:t> maths – </a:t>
            </a:r>
            <a:r>
              <a:rPr lang="en-GB" sz="1600" i="1" dirty="0">
                <a:solidFill>
                  <a:srgbClr val="000000"/>
                </a:solidFill>
                <a:latin typeface="Century Gothic" panose="020B0502020202020204" pitchFamily="34" charset="0"/>
              </a:rPr>
              <a:t>the maths teacher </a:t>
            </a:r>
            <a:r>
              <a:rPr lang="en-GB" sz="1300" i="1" dirty="0">
                <a:solidFill>
                  <a:srgbClr val="000000"/>
                </a:solidFill>
                <a:latin typeface="Century Gothic" panose="020B0502020202020204" pitchFamily="34" charset="0"/>
              </a:rPr>
              <a:t>(teacher of maths)</a:t>
            </a:r>
          </a:p>
          <a:p>
            <a:r>
              <a:rPr lang="en-GB" sz="1600" dirty="0">
                <a:solidFill>
                  <a:srgbClr val="000000"/>
                </a:solidFill>
                <a:latin typeface="Century Gothic" panose="020B0502020202020204" pitchFamily="34" charset="0"/>
              </a:rPr>
              <a:t>	le </a:t>
            </a:r>
            <a:r>
              <a:rPr lang="en-GB" sz="1600" dirty="0" err="1">
                <a:solidFill>
                  <a:srgbClr val="000000"/>
                </a:solidFill>
                <a:latin typeface="Century Gothic" panose="020B0502020202020204" pitchFamily="34" charset="0"/>
              </a:rPr>
              <a:t>magasin</a:t>
            </a:r>
            <a:r>
              <a:rPr lang="en-GB"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de</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v</a:t>
            </a:r>
            <a:r>
              <a:rPr lang="en-GB" sz="1600" dirty="0" err="1">
                <a:solidFill>
                  <a:srgbClr val="000000"/>
                </a:solidFill>
                <a:latin typeface="Century Gothic" panose="020B0502020202020204" pitchFamily="34" charset="0"/>
                <a:cs typeface="Calibri" panose="020F0502020204030204" pitchFamily="34" charset="0"/>
              </a:rPr>
              <a:t>êtements</a:t>
            </a:r>
            <a:r>
              <a:rPr lang="en-GB" sz="1600" dirty="0">
                <a:solidFill>
                  <a:srgbClr val="000000"/>
                </a:solidFill>
                <a:latin typeface="Century Gothic" panose="020B0502020202020204" pitchFamily="34" charset="0"/>
                <a:cs typeface="Calibri" panose="020F0502020204030204" pitchFamily="34" charset="0"/>
              </a:rPr>
              <a:t> – </a:t>
            </a:r>
            <a:r>
              <a:rPr lang="en-GB" sz="1600" i="1" dirty="0">
                <a:solidFill>
                  <a:srgbClr val="000000"/>
                </a:solidFill>
                <a:latin typeface="Century Gothic" panose="020B0502020202020204" pitchFamily="34" charset="0"/>
                <a:cs typeface="Calibri" panose="020F0502020204030204" pitchFamily="34" charset="0"/>
              </a:rPr>
              <a:t>the clothes shop </a:t>
            </a:r>
            <a:r>
              <a:rPr lang="en-GB" sz="1300" i="1" dirty="0">
                <a:solidFill>
                  <a:srgbClr val="000000"/>
                </a:solidFill>
                <a:latin typeface="Century Gothic" panose="020B0502020202020204" pitchFamily="34" charset="0"/>
                <a:cs typeface="Calibri" panose="020F0502020204030204" pitchFamily="34" charset="0"/>
              </a:rPr>
              <a:t>(shop of clothes)</a:t>
            </a:r>
          </a:p>
          <a:p>
            <a:r>
              <a:rPr lang="en-GB" sz="1600" dirty="0">
                <a:solidFill>
                  <a:srgbClr val="000000"/>
                </a:solidFill>
                <a:latin typeface="Century Gothic" panose="020B0502020202020204" pitchFamily="34" charset="0"/>
                <a:cs typeface="Calibri" panose="020F0502020204030204" pitchFamily="34" charset="0"/>
              </a:rPr>
              <a:t>	</a:t>
            </a:r>
            <a:endParaRPr lang="en-GB" sz="1600" dirty="0">
              <a:solidFill>
                <a:srgbClr val="000000"/>
              </a:solidFill>
              <a:latin typeface="Century Gothic" panose="020B0502020202020204" pitchFamily="34" charset="0"/>
            </a:endParaRPr>
          </a:p>
          <a:p>
            <a:r>
              <a:rPr lang="en-GB" sz="1600" dirty="0">
                <a:solidFill>
                  <a:srgbClr val="000000"/>
                </a:solidFill>
                <a:latin typeface="Century Gothic" panose="020B0502020202020204" pitchFamily="34" charset="0"/>
              </a:rPr>
              <a:t>‘De’ is also used to show possession and translates the English -</a:t>
            </a:r>
            <a:r>
              <a:rPr lang="en-GB" sz="1600" b="1" dirty="0">
                <a:solidFill>
                  <a:srgbClr val="000000"/>
                </a:solidFill>
                <a:latin typeface="Century Gothic" panose="020B0502020202020204" pitchFamily="34" charset="0"/>
              </a:rPr>
              <a:t>’s</a:t>
            </a:r>
            <a:r>
              <a:rPr lang="en-GB" sz="1600" dirty="0">
                <a:solidFill>
                  <a:srgbClr val="000000"/>
                </a:solidFill>
                <a:latin typeface="Century Gothic" panose="020B0502020202020204" pitchFamily="34" charset="0"/>
              </a:rPr>
              <a:t>:</a:t>
            </a:r>
          </a:p>
          <a:p>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l‘enfant</a:t>
            </a:r>
            <a:r>
              <a:rPr lang="en-GB"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de</a:t>
            </a:r>
            <a:r>
              <a:rPr lang="en-GB" sz="1600" dirty="0">
                <a:solidFill>
                  <a:srgbClr val="000000"/>
                </a:solidFill>
                <a:latin typeface="Century Gothic" panose="020B0502020202020204" pitchFamily="34" charset="0"/>
              </a:rPr>
              <a:t> mon cousin – </a:t>
            </a:r>
            <a:r>
              <a:rPr lang="en-GB" sz="1600" i="1" dirty="0">
                <a:solidFill>
                  <a:srgbClr val="000000"/>
                </a:solidFill>
                <a:latin typeface="Century Gothic" panose="020B0502020202020204" pitchFamily="34" charset="0"/>
              </a:rPr>
              <a:t>my cousin</a:t>
            </a:r>
            <a:r>
              <a:rPr lang="en-GB" sz="1600" b="1" i="1" dirty="0">
                <a:solidFill>
                  <a:srgbClr val="000000"/>
                </a:solidFill>
                <a:latin typeface="Century Gothic" panose="020B0502020202020204" pitchFamily="34" charset="0"/>
              </a:rPr>
              <a:t>’s</a:t>
            </a:r>
            <a:r>
              <a:rPr lang="en-GB" sz="1600" i="1" dirty="0">
                <a:solidFill>
                  <a:srgbClr val="000000"/>
                </a:solidFill>
                <a:latin typeface="Century Gothic" panose="020B0502020202020204" pitchFamily="34" charset="0"/>
              </a:rPr>
              <a:t> child</a:t>
            </a:r>
          </a:p>
          <a:p>
            <a:r>
              <a:rPr lang="en-GB" sz="1600" dirty="0">
                <a:solidFill>
                  <a:srgbClr val="000000"/>
                </a:solidFill>
                <a:latin typeface="Century Gothic" panose="020B0502020202020204" pitchFamily="34" charset="0"/>
              </a:rPr>
              <a:t>	la </a:t>
            </a:r>
            <a:r>
              <a:rPr lang="en-GB" sz="1600" dirty="0" err="1">
                <a:solidFill>
                  <a:srgbClr val="000000"/>
                </a:solidFill>
                <a:latin typeface="Century Gothic" panose="020B0502020202020204" pitchFamily="34" charset="0"/>
              </a:rPr>
              <a:t>famille</a:t>
            </a:r>
            <a:r>
              <a:rPr lang="en-GB"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de</a:t>
            </a:r>
            <a:r>
              <a:rPr lang="en-GB" sz="1600" dirty="0">
                <a:solidFill>
                  <a:srgbClr val="000000"/>
                </a:solidFill>
                <a:latin typeface="Century Gothic" panose="020B0502020202020204" pitchFamily="34" charset="0"/>
              </a:rPr>
              <a:t> Marie – </a:t>
            </a:r>
            <a:r>
              <a:rPr lang="en-GB" sz="1600" i="1" dirty="0">
                <a:solidFill>
                  <a:srgbClr val="000000"/>
                </a:solidFill>
                <a:latin typeface="Century Gothic" panose="020B0502020202020204" pitchFamily="34" charset="0"/>
              </a:rPr>
              <a:t>Marie</a:t>
            </a:r>
            <a:r>
              <a:rPr lang="en-GB" sz="1600" b="1" i="1" dirty="0">
                <a:solidFill>
                  <a:srgbClr val="000000"/>
                </a:solidFill>
                <a:latin typeface="Century Gothic" panose="020B0502020202020204" pitchFamily="34" charset="0"/>
              </a:rPr>
              <a:t>’s</a:t>
            </a:r>
            <a:r>
              <a:rPr lang="en-GB" sz="1600" i="1" dirty="0">
                <a:solidFill>
                  <a:srgbClr val="000000"/>
                </a:solidFill>
                <a:latin typeface="Century Gothic" panose="020B0502020202020204" pitchFamily="34" charset="0"/>
              </a:rPr>
              <a:t> family</a:t>
            </a:r>
          </a:p>
          <a:p>
            <a:r>
              <a:rPr lang="en-GB" sz="1600" dirty="0">
                <a:solidFill>
                  <a:srgbClr val="000000"/>
                </a:solidFill>
                <a:latin typeface="Century Gothic" panose="020B0502020202020204" pitchFamily="34" charset="0"/>
              </a:rPr>
              <a:t>	la </a:t>
            </a:r>
            <a:r>
              <a:rPr lang="en-GB" sz="1600" dirty="0" err="1">
                <a:solidFill>
                  <a:srgbClr val="000000"/>
                </a:solidFill>
                <a:latin typeface="Century Gothic" panose="020B0502020202020204" pitchFamily="34" charset="0"/>
              </a:rPr>
              <a:t>maison</a:t>
            </a:r>
            <a:r>
              <a:rPr lang="en-GB"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de</a:t>
            </a:r>
            <a:r>
              <a:rPr lang="en-GB" sz="1600" dirty="0">
                <a:solidFill>
                  <a:srgbClr val="000000"/>
                </a:solidFill>
                <a:latin typeface="Century Gothic" panose="020B0502020202020204" pitchFamily="34" charset="0"/>
              </a:rPr>
              <a:t> ma </a:t>
            </a:r>
            <a:r>
              <a:rPr lang="en-GB" sz="1600" dirty="0" err="1">
                <a:solidFill>
                  <a:srgbClr val="000000"/>
                </a:solidFill>
                <a:latin typeface="Century Gothic" panose="020B0502020202020204" pitchFamily="34" charset="0"/>
              </a:rPr>
              <a:t>sœur</a:t>
            </a:r>
            <a:r>
              <a:rPr lang="en-GB" sz="1600" dirty="0">
                <a:solidFill>
                  <a:srgbClr val="000000"/>
                </a:solidFill>
                <a:latin typeface="Century Gothic" panose="020B0502020202020204" pitchFamily="34" charset="0"/>
              </a:rPr>
              <a:t> – </a:t>
            </a:r>
            <a:r>
              <a:rPr lang="en-GB" sz="1600" i="1" dirty="0">
                <a:solidFill>
                  <a:srgbClr val="000000"/>
                </a:solidFill>
                <a:latin typeface="Century Gothic" panose="020B0502020202020204" pitchFamily="34" charset="0"/>
              </a:rPr>
              <a:t>my sister</a:t>
            </a:r>
            <a:r>
              <a:rPr lang="en-GB" sz="1600" b="1" i="1" dirty="0">
                <a:solidFill>
                  <a:srgbClr val="000000"/>
                </a:solidFill>
                <a:latin typeface="Century Gothic" panose="020B0502020202020204" pitchFamily="34" charset="0"/>
              </a:rPr>
              <a:t>’s</a:t>
            </a:r>
            <a:r>
              <a:rPr lang="en-GB" sz="1600" i="1" dirty="0">
                <a:solidFill>
                  <a:srgbClr val="000000"/>
                </a:solidFill>
                <a:latin typeface="Century Gothic" panose="020B0502020202020204" pitchFamily="34" charset="0"/>
              </a:rPr>
              <a:t> house</a:t>
            </a:r>
          </a:p>
        </p:txBody>
      </p:sp>
      <p:sp>
        <p:nvSpPr>
          <p:cNvPr id="23" name="Rectangle 22"/>
          <p:cNvSpPr/>
          <p:nvPr/>
        </p:nvSpPr>
        <p:spPr>
          <a:xfrm>
            <a:off x="79512" y="3150969"/>
            <a:ext cx="4512392" cy="1569660"/>
          </a:xfrm>
          <a:prstGeom prst="rect">
            <a:avLst/>
          </a:prstGeom>
        </p:spPr>
        <p:txBody>
          <a:bodyPr wrap="square">
            <a:spAutoFit/>
          </a:bodyPr>
          <a:lstStyle/>
          <a:p>
            <a:r>
              <a:rPr lang="en-GB" sz="1600" dirty="0">
                <a:solidFill>
                  <a:srgbClr val="000000"/>
                </a:solidFill>
                <a:latin typeface="Century Gothic" panose="020B0502020202020204" pitchFamily="34" charset="0"/>
              </a:rPr>
              <a:t>‘</a:t>
            </a:r>
            <a:r>
              <a:rPr lang="en-GB" sz="1600" dirty="0">
                <a:solidFill>
                  <a:srgbClr val="000000"/>
                </a:solidFill>
                <a:latin typeface="Century Gothic" panose="020B0502020202020204" pitchFamily="34" charset="0"/>
                <a:cs typeface="Calibri" panose="020F0502020204030204" pitchFamily="34" charset="0"/>
              </a:rPr>
              <a:t>à’ and ‘</a:t>
            </a:r>
            <a:r>
              <a:rPr lang="en-GB" sz="1600" dirty="0" err="1">
                <a:solidFill>
                  <a:srgbClr val="000000"/>
                </a:solidFill>
                <a:latin typeface="Century Gothic" panose="020B0502020202020204" pitchFamily="34" charset="0"/>
                <a:cs typeface="Calibri" panose="020F0502020204030204" pitchFamily="34" charset="0"/>
              </a:rPr>
              <a:t>en</a:t>
            </a:r>
            <a:r>
              <a:rPr lang="en-GB" sz="1600" dirty="0">
                <a:solidFill>
                  <a:srgbClr val="000000"/>
                </a:solidFill>
                <a:latin typeface="Century Gothic" panose="020B0502020202020204" pitchFamily="34" charset="0"/>
                <a:cs typeface="Calibri" panose="020F0502020204030204" pitchFamily="34" charset="0"/>
              </a:rPr>
              <a:t>’ can also mean ‘</a:t>
            </a:r>
            <a:r>
              <a:rPr lang="en-GB" sz="1600" b="1" dirty="0">
                <a:solidFill>
                  <a:srgbClr val="000000"/>
                </a:solidFill>
                <a:latin typeface="Century Gothic" panose="020B0502020202020204" pitchFamily="34" charset="0"/>
                <a:cs typeface="Calibri" panose="020F0502020204030204" pitchFamily="34" charset="0"/>
              </a:rPr>
              <a:t>in</a:t>
            </a:r>
            <a:r>
              <a:rPr lang="en-GB" sz="1600" dirty="0">
                <a:solidFill>
                  <a:srgbClr val="000000"/>
                </a:solidFill>
                <a:latin typeface="Century Gothic" panose="020B0502020202020204" pitchFamily="34" charset="0"/>
                <a:cs typeface="Calibri" panose="020F0502020204030204" pitchFamily="34" charset="0"/>
              </a:rPr>
              <a:t>’, when used with the verbs expressing location such as </a:t>
            </a:r>
            <a:r>
              <a:rPr lang="en-GB" sz="1600" b="1" dirty="0" err="1">
                <a:solidFill>
                  <a:srgbClr val="000000"/>
                </a:solidFill>
                <a:latin typeface="Century Gothic" panose="020B0502020202020204" pitchFamily="34" charset="0"/>
                <a:cs typeface="Calibri" panose="020F0502020204030204" pitchFamily="34" charset="0"/>
              </a:rPr>
              <a:t>arriver</a:t>
            </a:r>
            <a:r>
              <a:rPr lang="en-GB" sz="1600" b="1" dirty="0">
                <a:solidFill>
                  <a:srgbClr val="000000"/>
                </a:solidFill>
                <a:latin typeface="Century Gothic" panose="020B0502020202020204" pitchFamily="34" charset="0"/>
                <a:cs typeface="Calibri" panose="020F0502020204030204" pitchFamily="34" charset="0"/>
              </a:rPr>
              <a:t> </a:t>
            </a:r>
            <a:r>
              <a:rPr lang="en-GB" sz="1600" dirty="0">
                <a:solidFill>
                  <a:srgbClr val="000000"/>
                </a:solidFill>
                <a:latin typeface="Century Gothic" panose="020B0502020202020204" pitchFamily="34" charset="0"/>
                <a:cs typeface="Calibri" panose="020F0502020204030204" pitchFamily="34" charset="0"/>
              </a:rPr>
              <a:t>(to arrive) and  </a:t>
            </a:r>
            <a:r>
              <a:rPr lang="en-GB" sz="1600" b="1" dirty="0" err="1">
                <a:solidFill>
                  <a:srgbClr val="000000"/>
                </a:solidFill>
                <a:latin typeface="Century Gothic" panose="020B0502020202020204" pitchFamily="34" charset="0"/>
                <a:cs typeface="Calibri" panose="020F0502020204030204" pitchFamily="34" charset="0"/>
              </a:rPr>
              <a:t>habiter</a:t>
            </a:r>
            <a:r>
              <a:rPr lang="en-GB" sz="1600" dirty="0">
                <a:solidFill>
                  <a:srgbClr val="000000"/>
                </a:solidFill>
                <a:latin typeface="Century Gothic" panose="020B0502020202020204" pitchFamily="34" charset="0"/>
                <a:cs typeface="Calibri" panose="020F0502020204030204" pitchFamily="34" charset="0"/>
              </a:rPr>
              <a:t> (to live).</a:t>
            </a:r>
          </a:p>
          <a:p>
            <a:endParaRPr lang="en-GB" sz="1600" dirty="0">
              <a:solidFill>
                <a:srgbClr val="000000"/>
              </a:solidFill>
              <a:latin typeface="Century Gothic" panose="020B0502020202020204" pitchFamily="34" charset="0"/>
              <a:cs typeface="Calibri" panose="020F0502020204030204" pitchFamily="34" charset="0"/>
            </a:endParaRPr>
          </a:p>
          <a:p>
            <a:r>
              <a:rPr lang="en-GB" sz="1600" dirty="0" err="1">
                <a:solidFill>
                  <a:srgbClr val="000000"/>
                </a:solidFill>
                <a:latin typeface="Century Gothic" panose="020B0502020202020204" pitchFamily="34" charset="0"/>
                <a:cs typeface="Calibri" panose="020F0502020204030204" pitchFamily="34" charset="0"/>
              </a:rPr>
              <a:t>J’arrive</a:t>
            </a:r>
            <a:r>
              <a:rPr lang="en-GB" sz="1600" dirty="0">
                <a:solidFill>
                  <a:srgbClr val="000000"/>
                </a:solidFill>
                <a:latin typeface="Century Gothic" panose="020B0502020202020204" pitchFamily="34" charset="0"/>
                <a:cs typeface="Calibri" panose="020F0502020204030204" pitchFamily="34" charset="0"/>
              </a:rPr>
              <a:t> </a:t>
            </a:r>
            <a:r>
              <a:rPr lang="en-GB" sz="1600" b="1" dirty="0">
                <a:solidFill>
                  <a:srgbClr val="000000"/>
                </a:solidFill>
                <a:latin typeface="Century Gothic" panose="020B0502020202020204" pitchFamily="34" charset="0"/>
                <a:cs typeface="Calibri" panose="020F0502020204030204" pitchFamily="34" charset="0"/>
              </a:rPr>
              <a:t>à</a:t>
            </a:r>
            <a:r>
              <a:rPr lang="en-GB" sz="1600" dirty="0">
                <a:solidFill>
                  <a:srgbClr val="000000"/>
                </a:solidFill>
                <a:latin typeface="Century Gothic" panose="020B0502020202020204" pitchFamily="34" charset="0"/>
                <a:cs typeface="Calibri" panose="020F0502020204030204" pitchFamily="34" charset="0"/>
              </a:rPr>
              <a:t> </a:t>
            </a:r>
            <a:r>
              <a:rPr lang="en-GB" sz="1600" dirty="0" err="1">
                <a:solidFill>
                  <a:srgbClr val="000000"/>
                </a:solidFill>
                <a:latin typeface="Century Gothic" panose="020B0502020202020204" pitchFamily="34" charset="0"/>
                <a:cs typeface="Calibri" panose="020F0502020204030204" pitchFamily="34" charset="0"/>
              </a:rPr>
              <a:t>Londres</a:t>
            </a:r>
            <a:r>
              <a:rPr lang="en-GB" sz="1600" dirty="0">
                <a:solidFill>
                  <a:srgbClr val="000000"/>
                </a:solidFill>
                <a:latin typeface="Century Gothic" panose="020B0502020202020204" pitchFamily="34" charset="0"/>
                <a:cs typeface="Calibri" panose="020F0502020204030204" pitchFamily="34" charset="0"/>
              </a:rPr>
              <a:t>. – </a:t>
            </a:r>
            <a:r>
              <a:rPr lang="en-GB" sz="1600" i="1" dirty="0">
                <a:solidFill>
                  <a:srgbClr val="000000"/>
                </a:solidFill>
                <a:latin typeface="Century Gothic" panose="020B0502020202020204" pitchFamily="34" charset="0"/>
                <a:cs typeface="Calibri" panose="020F0502020204030204" pitchFamily="34" charset="0"/>
              </a:rPr>
              <a:t>I am arriving </a:t>
            </a:r>
            <a:r>
              <a:rPr lang="en-GB" sz="1600" b="1" i="1" dirty="0">
                <a:solidFill>
                  <a:srgbClr val="000000"/>
                </a:solidFill>
                <a:latin typeface="Century Gothic" panose="020B0502020202020204" pitchFamily="34" charset="0"/>
                <a:cs typeface="Calibri" panose="020F0502020204030204" pitchFamily="34" charset="0"/>
              </a:rPr>
              <a:t>in</a:t>
            </a:r>
            <a:r>
              <a:rPr lang="en-GB" sz="1600" i="1" dirty="0">
                <a:solidFill>
                  <a:srgbClr val="000000"/>
                </a:solidFill>
                <a:latin typeface="Century Gothic" panose="020B0502020202020204" pitchFamily="34" charset="0"/>
                <a:cs typeface="Calibri" panose="020F0502020204030204" pitchFamily="34" charset="0"/>
              </a:rPr>
              <a:t> London.</a:t>
            </a:r>
          </a:p>
          <a:p>
            <a:r>
              <a:rPr lang="en-GB" sz="1600" dirty="0" err="1">
                <a:solidFill>
                  <a:srgbClr val="000000"/>
                </a:solidFill>
                <a:latin typeface="Century Gothic" panose="020B0502020202020204" pitchFamily="34" charset="0"/>
                <a:cs typeface="Calibri" panose="020F0502020204030204" pitchFamily="34" charset="0"/>
              </a:rPr>
              <a:t>J’habite</a:t>
            </a:r>
            <a:r>
              <a:rPr lang="en-GB" sz="1600" dirty="0">
                <a:solidFill>
                  <a:srgbClr val="000000"/>
                </a:solidFill>
                <a:latin typeface="Century Gothic" panose="020B0502020202020204" pitchFamily="34" charset="0"/>
                <a:cs typeface="Calibri" panose="020F0502020204030204" pitchFamily="34" charset="0"/>
              </a:rPr>
              <a:t> </a:t>
            </a:r>
            <a:r>
              <a:rPr lang="en-GB" sz="1600" b="1" dirty="0" err="1">
                <a:solidFill>
                  <a:srgbClr val="000000"/>
                </a:solidFill>
                <a:latin typeface="Century Gothic" panose="020B0502020202020204" pitchFamily="34" charset="0"/>
                <a:cs typeface="Calibri" panose="020F0502020204030204" pitchFamily="34" charset="0"/>
              </a:rPr>
              <a:t>en</a:t>
            </a:r>
            <a:r>
              <a:rPr lang="en-GB" sz="1600" dirty="0">
                <a:solidFill>
                  <a:srgbClr val="000000"/>
                </a:solidFill>
                <a:latin typeface="Century Gothic" panose="020B0502020202020204" pitchFamily="34" charset="0"/>
                <a:cs typeface="Calibri" panose="020F0502020204030204" pitchFamily="34" charset="0"/>
              </a:rPr>
              <a:t> </a:t>
            </a:r>
            <a:r>
              <a:rPr lang="en-GB" sz="1600" dirty="0" err="1">
                <a:solidFill>
                  <a:srgbClr val="000000"/>
                </a:solidFill>
                <a:latin typeface="Century Gothic" panose="020B0502020202020204" pitchFamily="34" charset="0"/>
                <a:cs typeface="Calibri" panose="020F0502020204030204" pitchFamily="34" charset="0"/>
              </a:rPr>
              <a:t>Angleterre</a:t>
            </a:r>
            <a:r>
              <a:rPr lang="en-GB" sz="1600" dirty="0">
                <a:solidFill>
                  <a:srgbClr val="000000"/>
                </a:solidFill>
                <a:latin typeface="Century Gothic" panose="020B0502020202020204" pitchFamily="34" charset="0"/>
                <a:cs typeface="Calibri" panose="020F0502020204030204" pitchFamily="34" charset="0"/>
              </a:rPr>
              <a:t>. – </a:t>
            </a:r>
            <a:r>
              <a:rPr lang="en-GB" sz="1600" i="1" dirty="0">
                <a:solidFill>
                  <a:srgbClr val="000000"/>
                </a:solidFill>
                <a:latin typeface="Century Gothic" panose="020B0502020202020204" pitchFamily="34" charset="0"/>
                <a:cs typeface="Calibri" panose="020F0502020204030204" pitchFamily="34" charset="0"/>
              </a:rPr>
              <a:t>I live </a:t>
            </a:r>
            <a:r>
              <a:rPr lang="en-GB" sz="1600" b="1" i="1" dirty="0">
                <a:solidFill>
                  <a:srgbClr val="000000"/>
                </a:solidFill>
                <a:latin typeface="Century Gothic" panose="020B0502020202020204" pitchFamily="34" charset="0"/>
                <a:cs typeface="Calibri" panose="020F0502020204030204" pitchFamily="34" charset="0"/>
              </a:rPr>
              <a:t>in</a:t>
            </a:r>
            <a:r>
              <a:rPr lang="en-GB" sz="1600" i="1" dirty="0">
                <a:solidFill>
                  <a:srgbClr val="000000"/>
                </a:solidFill>
                <a:latin typeface="Century Gothic" panose="020B0502020202020204" pitchFamily="34" charset="0"/>
                <a:cs typeface="Calibri" panose="020F0502020204030204" pitchFamily="34" charset="0"/>
              </a:rPr>
              <a:t> England. </a:t>
            </a:r>
            <a:endParaRPr lang="en-GB" sz="1600" i="1"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rPr>
              <a:t>T2.2 </a:t>
            </a:r>
            <a:r>
              <a:rPr lang="en-GB" sz="2000" b="1" kern="1200" dirty="0" err="1">
                <a:solidFill>
                  <a:srgbClr val="FFFFFF"/>
                </a:solidFill>
                <a:latin typeface="Century Gothic" panose="020B0502020202020204" pitchFamily="34" charset="0"/>
              </a:rPr>
              <a:t>Semaine</a:t>
            </a:r>
            <a:r>
              <a:rPr lang="en-GB" sz="2000" b="1" kern="1200" dirty="0">
                <a:solidFill>
                  <a:srgbClr val="FFFFFF"/>
                </a:solidFill>
                <a:latin typeface="Century Gothic" panose="020B0502020202020204" pitchFamily="34" charset="0"/>
              </a:rPr>
              <a:t> 5</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40" name="Rectangle 39"/>
          <p:cNvSpPr/>
          <p:nvPr/>
        </p:nvSpPr>
        <p:spPr>
          <a:xfrm>
            <a:off x="63596" y="4949543"/>
            <a:ext cx="1329210" cy="369332"/>
          </a:xfrm>
          <a:prstGeom prst="rect">
            <a:avLst/>
          </a:prstGeom>
        </p:spPr>
        <p:txBody>
          <a:bodyPr wrap="none">
            <a:spAutoFit/>
          </a:bodyPr>
          <a:lstStyle/>
          <a:p>
            <a:r>
              <a:rPr lang="en-GB" b="1" dirty="0">
                <a:solidFill>
                  <a:srgbClr val="000000"/>
                </a:solidFill>
                <a:latin typeface="Century Gothic" panose="020B0502020202020204" pitchFamily="34" charset="0"/>
              </a:rPr>
              <a:t>Saying ‘of’</a:t>
            </a:r>
            <a:endParaRPr lang="en-GB" dirty="0">
              <a:solidFill>
                <a:srgbClr val="000000"/>
              </a:solidFill>
              <a:latin typeface="Century Gothic" panose="020B0502020202020204" pitchFamily="34" charset="0"/>
            </a:endParaRPr>
          </a:p>
        </p:txBody>
      </p:sp>
      <p:sp>
        <p:nvSpPr>
          <p:cNvPr id="20" name="Rectangle 19"/>
          <p:cNvSpPr/>
          <p:nvPr/>
        </p:nvSpPr>
        <p:spPr>
          <a:xfrm>
            <a:off x="2961334" y="675286"/>
            <a:ext cx="3896666" cy="2062103"/>
          </a:xfrm>
          <a:prstGeom prst="rect">
            <a:avLst/>
          </a:prstGeom>
        </p:spPr>
        <p:txBody>
          <a:bodyPr wrap="square">
            <a:spAutoFit/>
          </a:bodyPr>
          <a:lstStyle/>
          <a:p>
            <a:r>
              <a:rPr lang="en-GB" sz="1600" dirty="0">
                <a:solidFill>
                  <a:srgbClr val="000000"/>
                </a:solidFill>
                <a:latin typeface="Century Gothic" panose="020B0502020202020204" pitchFamily="34" charset="0"/>
              </a:rPr>
              <a:t>Remember: to say </a:t>
            </a:r>
            <a:r>
              <a:rPr lang="en-GB" sz="1600" dirty="0">
                <a:solidFill>
                  <a:srgbClr val="000000"/>
                </a:solidFill>
                <a:latin typeface="Century Gothic" panose="020B0502020202020204" pitchFamily="34" charset="0"/>
                <a:cs typeface="Calibri" panose="020F0502020204030204" pitchFamily="34" charset="0"/>
              </a:rPr>
              <a:t>‘to’ when using the verb </a:t>
            </a:r>
            <a:r>
              <a:rPr lang="en-GB" sz="1600" b="1" dirty="0" err="1">
                <a:solidFill>
                  <a:srgbClr val="000000"/>
                </a:solidFill>
                <a:latin typeface="Century Gothic" panose="020B0502020202020204" pitchFamily="34" charset="0"/>
                <a:cs typeface="Calibri" panose="020F0502020204030204" pitchFamily="34" charset="0"/>
              </a:rPr>
              <a:t>aller</a:t>
            </a:r>
            <a:r>
              <a:rPr lang="en-GB" sz="1600" b="1" dirty="0">
                <a:solidFill>
                  <a:srgbClr val="000000"/>
                </a:solidFill>
                <a:latin typeface="Century Gothic" panose="020B0502020202020204" pitchFamily="34" charset="0"/>
                <a:cs typeface="Calibri" panose="020F0502020204030204" pitchFamily="34" charset="0"/>
              </a:rPr>
              <a:t> (to go), </a:t>
            </a:r>
            <a:r>
              <a:rPr lang="en-GB" sz="1600" dirty="0">
                <a:solidFill>
                  <a:srgbClr val="000000"/>
                </a:solidFill>
                <a:latin typeface="Century Gothic" panose="020B0502020202020204" pitchFamily="34" charset="0"/>
              </a:rPr>
              <a:t>use the preposition ‘</a:t>
            </a:r>
            <a:r>
              <a:rPr lang="en-GB" sz="1600" dirty="0">
                <a:solidFill>
                  <a:srgbClr val="000000"/>
                </a:solidFill>
                <a:latin typeface="Century Gothic" panose="020B0502020202020204" pitchFamily="34" charset="0"/>
                <a:cs typeface="Calibri" panose="020F0502020204030204" pitchFamily="34" charset="0"/>
              </a:rPr>
              <a:t>à’ for a town/village/city, and the preposition ‘</a:t>
            </a:r>
            <a:r>
              <a:rPr lang="en-GB" sz="1600" dirty="0" err="1">
                <a:solidFill>
                  <a:srgbClr val="000000"/>
                </a:solidFill>
                <a:latin typeface="Century Gothic" panose="020B0502020202020204" pitchFamily="34" charset="0"/>
                <a:cs typeface="Calibri" panose="020F0502020204030204" pitchFamily="34" charset="0"/>
              </a:rPr>
              <a:t>en</a:t>
            </a:r>
            <a:r>
              <a:rPr lang="en-GB" sz="1600" dirty="0">
                <a:solidFill>
                  <a:srgbClr val="000000"/>
                </a:solidFill>
                <a:latin typeface="Century Gothic" panose="020B0502020202020204" pitchFamily="34" charset="0"/>
                <a:cs typeface="Calibri" panose="020F0502020204030204" pitchFamily="34" charset="0"/>
              </a:rPr>
              <a:t>’ for feminine countries. </a:t>
            </a:r>
          </a:p>
          <a:p>
            <a:endParaRPr lang="en-GB" sz="1600" dirty="0">
              <a:solidFill>
                <a:srgbClr val="000000"/>
              </a:solidFill>
              <a:latin typeface="Century Gothic" panose="020B0502020202020204" pitchFamily="34" charset="0"/>
              <a:cs typeface="Calibri" panose="020F0502020204030204" pitchFamily="34" charset="0"/>
            </a:endParaRPr>
          </a:p>
          <a:p>
            <a:r>
              <a:rPr lang="en-GB" sz="1600" dirty="0">
                <a:solidFill>
                  <a:srgbClr val="000000"/>
                </a:solidFill>
                <a:latin typeface="Century Gothic" panose="020B0502020202020204" pitchFamily="34" charset="0"/>
                <a:cs typeface="Calibri" panose="020F0502020204030204" pitchFamily="34" charset="0"/>
              </a:rPr>
              <a:t>Je </a:t>
            </a:r>
            <a:r>
              <a:rPr lang="en-GB" sz="1600" dirty="0" err="1">
                <a:solidFill>
                  <a:srgbClr val="000000"/>
                </a:solidFill>
                <a:latin typeface="Century Gothic" panose="020B0502020202020204" pitchFamily="34" charset="0"/>
                <a:cs typeface="Calibri" panose="020F0502020204030204" pitchFamily="34" charset="0"/>
              </a:rPr>
              <a:t>vais</a:t>
            </a:r>
            <a:r>
              <a:rPr lang="en-GB" sz="1600" dirty="0">
                <a:solidFill>
                  <a:srgbClr val="000000"/>
                </a:solidFill>
                <a:latin typeface="Century Gothic" panose="020B0502020202020204" pitchFamily="34" charset="0"/>
                <a:cs typeface="Calibri" panose="020F0502020204030204" pitchFamily="34" charset="0"/>
              </a:rPr>
              <a:t> </a:t>
            </a:r>
            <a:r>
              <a:rPr lang="en-GB" sz="1600" b="1" dirty="0">
                <a:solidFill>
                  <a:srgbClr val="000000"/>
                </a:solidFill>
                <a:latin typeface="Century Gothic" panose="020B0502020202020204" pitchFamily="34" charset="0"/>
                <a:cs typeface="Calibri" panose="020F0502020204030204" pitchFamily="34" charset="0"/>
              </a:rPr>
              <a:t>à </a:t>
            </a:r>
            <a:r>
              <a:rPr lang="en-GB" sz="1600" dirty="0">
                <a:solidFill>
                  <a:srgbClr val="000000"/>
                </a:solidFill>
                <a:latin typeface="Century Gothic" panose="020B0502020202020204" pitchFamily="34" charset="0"/>
                <a:cs typeface="Calibri" panose="020F0502020204030204" pitchFamily="34" charset="0"/>
              </a:rPr>
              <a:t>Paris. – </a:t>
            </a:r>
            <a:r>
              <a:rPr lang="en-GB" sz="1600" i="1" dirty="0">
                <a:solidFill>
                  <a:srgbClr val="000000"/>
                </a:solidFill>
                <a:latin typeface="Century Gothic" panose="020B0502020202020204" pitchFamily="34" charset="0"/>
                <a:cs typeface="Calibri" panose="020F0502020204030204" pitchFamily="34" charset="0"/>
              </a:rPr>
              <a:t>I am going </a:t>
            </a:r>
            <a:r>
              <a:rPr lang="en-GB" sz="1600" b="1" i="1" dirty="0">
                <a:solidFill>
                  <a:srgbClr val="000000"/>
                </a:solidFill>
                <a:latin typeface="Century Gothic" panose="020B0502020202020204" pitchFamily="34" charset="0"/>
                <a:cs typeface="Calibri" panose="020F0502020204030204" pitchFamily="34" charset="0"/>
              </a:rPr>
              <a:t>to</a:t>
            </a:r>
            <a:r>
              <a:rPr lang="en-GB" sz="1600" i="1" dirty="0">
                <a:solidFill>
                  <a:srgbClr val="000000"/>
                </a:solidFill>
                <a:latin typeface="Century Gothic" panose="020B0502020202020204" pitchFamily="34" charset="0"/>
                <a:cs typeface="Calibri" panose="020F0502020204030204" pitchFamily="34" charset="0"/>
              </a:rPr>
              <a:t> Paris. </a:t>
            </a:r>
          </a:p>
          <a:p>
            <a:r>
              <a:rPr lang="en-GB" sz="1600" dirty="0">
                <a:solidFill>
                  <a:srgbClr val="000000"/>
                </a:solidFill>
                <a:latin typeface="Century Gothic" panose="020B0502020202020204" pitchFamily="34" charset="0"/>
              </a:rPr>
              <a:t>Je </a:t>
            </a:r>
            <a:r>
              <a:rPr lang="en-GB" sz="1600" dirty="0" err="1">
                <a:solidFill>
                  <a:srgbClr val="000000"/>
                </a:solidFill>
                <a:latin typeface="Century Gothic" panose="020B0502020202020204" pitchFamily="34" charset="0"/>
              </a:rPr>
              <a:t>vais</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en</a:t>
            </a:r>
            <a:r>
              <a:rPr lang="en-GB" sz="1600" b="1"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Écosse</a:t>
            </a:r>
            <a:r>
              <a:rPr lang="en-GB" sz="1600" dirty="0">
                <a:solidFill>
                  <a:srgbClr val="000000"/>
                </a:solidFill>
                <a:latin typeface="Century Gothic" panose="020B0502020202020204" pitchFamily="34" charset="0"/>
              </a:rPr>
              <a:t>. – </a:t>
            </a:r>
            <a:r>
              <a:rPr lang="en-GB" sz="1600" i="1" dirty="0">
                <a:solidFill>
                  <a:srgbClr val="000000"/>
                </a:solidFill>
                <a:latin typeface="Century Gothic" panose="020B0502020202020204" pitchFamily="34" charset="0"/>
              </a:rPr>
              <a:t>I go </a:t>
            </a:r>
            <a:r>
              <a:rPr lang="en-GB" sz="1600" b="1" i="1" dirty="0">
                <a:solidFill>
                  <a:srgbClr val="000000"/>
                </a:solidFill>
                <a:latin typeface="Century Gothic" panose="020B0502020202020204" pitchFamily="34" charset="0"/>
              </a:rPr>
              <a:t>to</a:t>
            </a:r>
            <a:r>
              <a:rPr lang="en-GB" sz="1600" i="1" dirty="0">
                <a:solidFill>
                  <a:srgbClr val="000000"/>
                </a:solidFill>
                <a:latin typeface="Century Gothic" panose="020B0502020202020204" pitchFamily="34" charset="0"/>
              </a:rPr>
              <a:t> Scotland.</a:t>
            </a:r>
          </a:p>
        </p:txBody>
      </p:sp>
      <p:sp>
        <p:nvSpPr>
          <p:cNvPr id="21" name="Rectangle 20"/>
          <p:cNvSpPr/>
          <p:nvPr/>
        </p:nvSpPr>
        <p:spPr>
          <a:xfrm>
            <a:off x="79395" y="675286"/>
            <a:ext cx="2239716" cy="369332"/>
          </a:xfrm>
          <a:prstGeom prst="rect">
            <a:avLst/>
          </a:prstGeom>
        </p:spPr>
        <p:txBody>
          <a:bodyPr wrap="none">
            <a:spAutoFit/>
          </a:bodyPr>
          <a:lstStyle/>
          <a:p>
            <a:r>
              <a:rPr lang="en-GB" b="1" dirty="0">
                <a:solidFill>
                  <a:srgbClr val="000000"/>
                </a:solidFill>
                <a:latin typeface="Century Gothic" panose="020B0502020202020204" pitchFamily="34" charset="0"/>
              </a:rPr>
              <a:t>Saying ‘to’ and ‘in’</a:t>
            </a:r>
            <a:endParaRPr lang="en-GB" dirty="0">
              <a:solidFill>
                <a:srgbClr val="000000"/>
              </a:solidFill>
              <a:latin typeface="Century Gothic" panose="020B0502020202020204" pitchFamily="34" charset="0"/>
            </a:endParaRPr>
          </a:p>
        </p:txBody>
      </p:sp>
      <p:sp>
        <p:nvSpPr>
          <p:cNvPr id="22" name="TextBox 21">
            <a:extLst>
              <a:ext uri="{FF2B5EF4-FFF2-40B4-BE49-F238E27FC236}">
                <a16:creationId xmlns:a16="http://schemas.microsoft.com/office/drawing/2014/main" id="{3A96EC0C-8C63-4E7E-8F22-C54476279B04}"/>
              </a:ext>
            </a:extLst>
          </p:cNvPr>
          <p:cNvSpPr txBox="1"/>
          <p:nvPr/>
        </p:nvSpPr>
        <p:spPr>
          <a:xfrm>
            <a:off x="79395" y="1165796"/>
            <a:ext cx="2751830" cy="1077575"/>
          </a:xfrm>
          <a:prstGeom prst="cloudCallout">
            <a:avLst>
              <a:gd name="adj1" fmla="val 49233"/>
              <a:gd name="adj2" fmla="val 49535"/>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fontAlgn="auto">
              <a:spcBef>
                <a:spcPts val="0"/>
              </a:spcBef>
              <a:spcAft>
                <a:spcPts val="0"/>
              </a:spcAft>
            </a:pPr>
            <a:endParaRPr lang="en-GB" sz="2000" b="1" dirty="0">
              <a:solidFill>
                <a:srgbClr val="000000"/>
              </a:solidFill>
              <a:latin typeface="Century Gothic" panose="020B0502020202020204" pitchFamily="34" charset="0"/>
            </a:endParaRPr>
          </a:p>
          <a:p>
            <a:pPr algn="ctr" fontAlgn="auto">
              <a:spcBef>
                <a:spcPts val="0"/>
              </a:spcBef>
              <a:spcAft>
                <a:spcPts val="0"/>
              </a:spcAft>
            </a:pPr>
            <a:endParaRPr lang="en-GB" sz="2000" b="1" dirty="0">
              <a:solidFill>
                <a:srgbClr val="000000"/>
              </a:solidFill>
              <a:latin typeface="Century Gothic" panose="020B0502020202020204" pitchFamily="34" charset="0"/>
            </a:endParaRPr>
          </a:p>
        </p:txBody>
      </p:sp>
      <p:sp>
        <p:nvSpPr>
          <p:cNvPr id="24" name="TextBox 23">
            <a:extLst>
              <a:ext uri="{FF2B5EF4-FFF2-40B4-BE49-F238E27FC236}">
                <a16:creationId xmlns:a16="http://schemas.microsoft.com/office/drawing/2014/main" id="{42717A54-AA79-45D4-B0C7-6C25955615C9}"/>
              </a:ext>
            </a:extLst>
          </p:cNvPr>
          <p:cNvSpPr txBox="1"/>
          <p:nvPr/>
        </p:nvSpPr>
        <p:spPr>
          <a:xfrm>
            <a:off x="4590117" y="2770108"/>
            <a:ext cx="2228503" cy="1546086"/>
          </a:xfrm>
          <a:prstGeom prst="cloudCallout">
            <a:avLst>
              <a:gd name="adj1" fmla="val -72134"/>
              <a:gd name="adj2" fmla="val 39930"/>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fontAlgn="auto">
              <a:spcBef>
                <a:spcPts val="0"/>
              </a:spcBef>
              <a:spcAft>
                <a:spcPts val="0"/>
              </a:spcAft>
            </a:pPr>
            <a:endParaRPr lang="en-GB" sz="2000" b="1" dirty="0">
              <a:solidFill>
                <a:srgbClr val="000000"/>
              </a:solidFill>
              <a:latin typeface="Century Gothic" panose="020B0502020202020204" pitchFamily="34" charset="0"/>
            </a:endParaRPr>
          </a:p>
          <a:p>
            <a:pPr algn="ctr" fontAlgn="auto">
              <a:spcBef>
                <a:spcPts val="0"/>
              </a:spcBef>
              <a:spcAft>
                <a:spcPts val="0"/>
              </a:spcAft>
            </a:pPr>
            <a:endParaRPr lang="en-GB" sz="2000" b="1" dirty="0">
              <a:solidFill>
                <a:srgbClr val="000000"/>
              </a:solidFill>
              <a:latin typeface="Century Gothic" panose="020B0502020202020204" pitchFamily="34" charset="0"/>
            </a:endParaRPr>
          </a:p>
          <a:p>
            <a:pPr algn="ctr" fontAlgn="auto">
              <a:spcBef>
                <a:spcPts val="0"/>
              </a:spcBef>
              <a:spcAft>
                <a:spcPts val="0"/>
              </a:spcAft>
            </a:pPr>
            <a:endParaRPr lang="en-GB" sz="2000" b="1" dirty="0">
              <a:solidFill>
                <a:srgbClr val="000000"/>
              </a:solidFill>
              <a:latin typeface="Century Gothic" panose="020B0502020202020204" pitchFamily="34" charset="0"/>
            </a:endParaRPr>
          </a:p>
        </p:txBody>
      </p:sp>
      <p:sp>
        <p:nvSpPr>
          <p:cNvPr id="4" name="Rectangle 3"/>
          <p:cNvSpPr/>
          <p:nvPr/>
        </p:nvSpPr>
        <p:spPr>
          <a:xfrm>
            <a:off x="298504" y="1335251"/>
            <a:ext cx="2188605" cy="738664"/>
          </a:xfrm>
          <a:prstGeom prst="rect">
            <a:avLst/>
          </a:prstGeom>
        </p:spPr>
        <p:txBody>
          <a:bodyPr wrap="square">
            <a:spAutoFit/>
          </a:bodyPr>
          <a:lstStyle/>
          <a:p>
            <a:pPr lvl="0" algn="ctr" fontAlgn="auto">
              <a:spcBef>
                <a:spcPts val="0"/>
              </a:spcBef>
              <a:spcAft>
                <a:spcPts val="0"/>
              </a:spcAft>
            </a:pPr>
            <a:r>
              <a:rPr lang="en-GB" sz="1400" b="1" dirty="0">
                <a:solidFill>
                  <a:srgbClr val="000000"/>
                </a:solidFill>
                <a:latin typeface="Century Gothic" panose="020B0502020202020204" pitchFamily="34" charset="0"/>
              </a:rPr>
              <a:t>‘</a:t>
            </a:r>
            <a:r>
              <a:rPr lang="en-GB" sz="1400" b="1" dirty="0" err="1">
                <a:solidFill>
                  <a:srgbClr val="000000"/>
                </a:solidFill>
                <a:latin typeface="Century Gothic" panose="020B0502020202020204" pitchFamily="34" charset="0"/>
              </a:rPr>
              <a:t>aller</a:t>
            </a:r>
            <a:r>
              <a:rPr lang="en-GB" sz="1400" b="1" dirty="0">
                <a:solidFill>
                  <a:srgbClr val="000000"/>
                </a:solidFill>
                <a:latin typeface="Century Gothic" panose="020B0502020202020204" pitchFamily="34" charset="0"/>
              </a:rPr>
              <a:t>’ </a:t>
            </a:r>
            <a:r>
              <a:rPr lang="en-GB" sz="1400" dirty="0">
                <a:solidFill>
                  <a:srgbClr val="000000"/>
                </a:solidFill>
                <a:latin typeface="Century Gothic" panose="020B0502020202020204" pitchFamily="34" charset="0"/>
              </a:rPr>
              <a:t>is a verb that shows </a:t>
            </a:r>
            <a:r>
              <a:rPr lang="en-GB" sz="1400" b="1" dirty="0">
                <a:solidFill>
                  <a:srgbClr val="000000"/>
                </a:solidFill>
                <a:latin typeface="Century Gothic" panose="020B0502020202020204" pitchFamily="34" charset="0"/>
              </a:rPr>
              <a:t>movement </a:t>
            </a:r>
            <a:r>
              <a:rPr lang="en-GB" sz="1400" dirty="0">
                <a:solidFill>
                  <a:srgbClr val="000000"/>
                </a:solidFill>
                <a:latin typeface="Century Gothic" panose="020B0502020202020204" pitchFamily="34" charset="0"/>
              </a:rPr>
              <a:t>towards a place.</a:t>
            </a:r>
            <a:endParaRPr lang="en-GB" sz="1400" b="1" dirty="0">
              <a:solidFill>
                <a:srgbClr val="000000"/>
              </a:solidFill>
              <a:latin typeface="Century Gothic" panose="020B0502020202020204" pitchFamily="34" charset="0"/>
            </a:endParaRPr>
          </a:p>
        </p:txBody>
      </p:sp>
      <p:sp>
        <p:nvSpPr>
          <p:cNvPr id="13" name="Rectangle 12"/>
          <p:cNvSpPr/>
          <p:nvPr/>
        </p:nvSpPr>
        <p:spPr>
          <a:xfrm>
            <a:off x="4789197" y="3066097"/>
            <a:ext cx="1791211" cy="954107"/>
          </a:xfrm>
          <a:prstGeom prst="rect">
            <a:avLst/>
          </a:prstGeom>
        </p:spPr>
        <p:txBody>
          <a:bodyPr wrap="square">
            <a:spAutoFit/>
          </a:bodyPr>
          <a:lstStyle/>
          <a:p>
            <a:pPr algn="ctr" fontAlgn="auto">
              <a:spcBef>
                <a:spcPts val="0"/>
              </a:spcBef>
              <a:spcAft>
                <a:spcPts val="0"/>
              </a:spcAft>
            </a:pPr>
            <a:r>
              <a:rPr lang="en-GB" sz="1400" b="1" dirty="0">
                <a:solidFill>
                  <a:srgbClr val="000000"/>
                </a:solidFill>
                <a:latin typeface="Century Gothic" panose="020B0502020202020204" pitchFamily="34" charset="0"/>
              </a:rPr>
              <a:t>‘</a:t>
            </a:r>
            <a:r>
              <a:rPr lang="en-GB" sz="1400" b="1" dirty="0" err="1">
                <a:solidFill>
                  <a:srgbClr val="000000"/>
                </a:solidFill>
                <a:latin typeface="Century Gothic" panose="020B0502020202020204" pitchFamily="34" charset="0"/>
              </a:rPr>
              <a:t>arriver</a:t>
            </a:r>
            <a:r>
              <a:rPr lang="en-GB" sz="1400" b="1" dirty="0">
                <a:solidFill>
                  <a:srgbClr val="000000"/>
                </a:solidFill>
                <a:latin typeface="Century Gothic" panose="020B0502020202020204" pitchFamily="34" charset="0"/>
              </a:rPr>
              <a:t>’</a:t>
            </a:r>
            <a:r>
              <a:rPr lang="en-GB" sz="1400" dirty="0">
                <a:solidFill>
                  <a:srgbClr val="000000"/>
                </a:solidFill>
                <a:latin typeface="Century Gothic" panose="020B0502020202020204" pitchFamily="34" charset="0"/>
              </a:rPr>
              <a:t> and ‘</a:t>
            </a:r>
            <a:r>
              <a:rPr lang="en-GB" sz="1400" b="1" dirty="0" err="1">
                <a:solidFill>
                  <a:srgbClr val="000000"/>
                </a:solidFill>
                <a:latin typeface="Century Gothic" panose="020B0502020202020204" pitchFamily="34" charset="0"/>
              </a:rPr>
              <a:t>habiter</a:t>
            </a:r>
            <a:r>
              <a:rPr lang="en-GB" sz="1400" b="1" dirty="0">
                <a:solidFill>
                  <a:srgbClr val="000000"/>
                </a:solidFill>
                <a:latin typeface="Century Gothic" panose="020B0502020202020204" pitchFamily="34" charset="0"/>
              </a:rPr>
              <a:t>’</a:t>
            </a:r>
            <a:r>
              <a:rPr lang="en-GB" sz="1400" dirty="0">
                <a:solidFill>
                  <a:srgbClr val="000000"/>
                </a:solidFill>
                <a:latin typeface="Century Gothic" panose="020B0502020202020204" pitchFamily="34" charset="0"/>
              </a:rPr>
              <a:t> are verbs that show </a:t>
            </a:r>
            <a:r>
              <a:rPr lang="en-GB" sz="1400" b="1" dirty="0">
                <a:solidFill>
                  <a:srgbClr val="000000"/>
                </a:solidFill>
                <a:latin typeface="Century Gothic" panose="020B0502020202020204" pitchFamily="34" charset="0"/>
              </a:rPr>
              <a:t>location</a:t>
            </a:r>
            <a:r>
              <a:rPr lang="en-GB" sz="1400" dirty="0">
                <a:solidFill>
                  <a:srgbClr val="000000"/>
                </a:solidFill>
                <a:latin typeface="Century Gothic" panose="020B0502020202020204" pitchFamily="34" charset="0"/>
              </a:rPr>
              <a:t> </a:t>
            </a:r>
            <a:r>
              <a:rPr lang="en-GB" sz="1400" u="sng" dirty="0">
                <a:solidFill>
                  <a:srgbClr val="000000"/>
                </a:solidFill>
                <a:latin typeface="Century Gothic" panose="020B0502020202020204" pitchFamily="34" charset="0"/>
              </a:rPr>
              <a:t>in</a:t>
            </a:r>
            <a:r>
              <a:rPr lang="en-GB" sz="1400" dirty="0">
                <a:solidFill>
                  <a:srgbClr val="000000"/>
                </a:solidFill>
                <a:latin typeface="Century Gothic" panose="020B0502020202020204" pitchFamily="34" charset="0"/>
              </a:rPr>
              <a:t> a place.</a:t>
            </a:r>
            <a:endParaRPr lang="en-GB" sz="1400" b="1" dirty="0">
              <a:solidFill>
                <a:srgbClr val="000000"/>
              </a:solidFill>
              <a:latin typeface="Century Gothic" panose="020B0502020202020204" pitchFamily="34" charset="0"/>
            </a:endParaRPr>
          </a:p>
        </p:txBody>
      </p:sp>
      <p:sp>
        <p:nvSpPr>
          <p:cNvPr id="15"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40</a:t>
            </a:r>
          </a:p>
        </p:txBody>
      </p:sp>
      <p:pic>
        <p:nvPicPr>
          <p:cNvPr id="3076" name="Picture 4" descr="London, Sightseeing, London Eye, Telephone">
            <a:extLst>
              <a:ext uri="{FF2B5EF4-FFF2-40B4-BE49-F238E27FC236}">
                <a16:creationId xmlns:a16="http://schemas.microsoft.com/office/drawing/2014/main" id="{0471DC6D-B2B9-4D47-B11E-20CBD4A2F1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6424" y="4295244"/>
            <a:ext cx="2852936" cy="1426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882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87D3DE4-1B8E-4EF9-A0F4-FAE19AE97A2E}"/>
              </a:ext>
            </a:extLst>
          </p:cNvPr>
          <p:cNvSpPr/>
          <p:nvPr/>
        </p:nvSpPr>
        <p:spPr>
          <a:xfrm>
            <a:off x="5004484" y="179512"/>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pic>
        <p:nvPicPr>
          <p:cNvPr id="14" name="Picture 2">
            <a:extLst>
              <a:ext uri="{FF2B5EF4-FFF2-40B4-BE49-F238E27FC236}">
                <a16:creationId xmlns:a16="http://schemas.microsoft.com/office/drawing/2014/main" id="{5968FC52-BB57-4CC6-AB82-5B513C977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3491" y="2222706"/>
            <a:ext cx="1131311" cy="1131311"/>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5640143" y="3454966"/>
            <a:ext cx="1118437" cy="95925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1400" b="1" dirty="0">
                <a:solidFill>
                  <a:srgbClr val="000000"/>
                </a:solidFill>
                <a:latin typeface="Century Gothic" panose="020B0502020202020204" pitchFamily="34" charset="0"/>
              </a:rPr>
              <a:t>Revisit vocab 2.2.2 &amp; 2.1.1</a:t>
            </a:r>
          </a:p>
        </p:txBody>
      </p:sp>
      <p:graphicFrame>
        <p:nvGraphicFramePr>
          <p:cNvPr id="19" name="Table 18"/>
          <p:cNvGraphicFramePr>
            <a:graphicFrameLocks noGrp="1"/>
          </p:cNvGraphicFramePr>
          <p:nvPr>
            <p:extLst>
              <p:ext uri="{D42A27DB-BD31-4B8C-83A1-F6EECF244321}">
                <p14:modId xmlns:p14="http://schemas.microsoft.com/office/powerpoint/2010/main" val="921586023"/>
              </p:ext>
            </p:extLst>
          </p:nvPr>
        </p:nvGraphicFramePr>
        <p:xfrm>
          <a:off x="595105" y="906470"/>
          <a:ext cx="4908886" cy="4293120"/>
        </p:xfrm>
        <a:graphic>
          <a:graphicData uri="http://schemas.openxmlformats.org/drawingml/2006/table">
            <a:tbl>
              <a:tblPr>
                <a:tableStyleId>{5940675A-B579-460E-94D1-54222C63F5DA}</a:tableStyleId>
              </a:tblPr>
              <a:tblGrid>
                <a:gridCol w="2113815">
                  <a:extLst>
                    <a:ext uri="{9D8B030D-6E8A-4147-A177-3AD203B41FA5}">
                      <a16:colId xmlns:a16="http://schemas.microsoft.com/office/drawing/2014/main" val="20000"/>
                    </a:ext>
                  </a:extLst>
                </a:gridCol>
                <a:gridCol w="2795071">
                  <a:extLst>
                    <a:ext uri="{9D8B030D-6E8A-4147-A177-3AD203B41FA5}">
                      <a16:colId xmlns:a16="http://schemas.microsoft.com/office/drawing/2014/main" val="20001"/>
                    </a:ext>
                  </a:extLst>
                </a:gridCol>
              </a:tblGrid>
              <a:tr h="192021">
                <a:tc>
                  <a:txBody>
                    <a:bodyPr/>
                    <a:lstStyle/>
                    <a:p>
                      <a:pPr algn="l" fontAlgn="b"/>
                      <a:r>
                        <a:rPr lang="en-GB" sz="1600" b="0" i="0" u="none" strike="noStrike" dirty="0" err="1">
                          <a:solidFill>
                            <a:srgbClr val="000000"/>
                          </a:solidFill>
                          <a:effectLst/>
                          <a:latin typeface="Century Gothic" panose="020B0502020202020204" pitchFamily="34" charset="0"/>
                        </a:rPr>
                        <a:t>arriver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arrive, arriving</a:t>
                      </a:r>
                    </a:p>
                  </a:txBody>
                  <a:tcPr marL="90000" marR="90000" marT="46800" marB="46800" anchor="ctr"/>
                </a:tc>
                <a:extLst>
                  <a:ext uri="{0D108BD9-81ED-4DB2-BD59-A6C34878D82A}">
                    <a16:rowId xmlns:a16="http://schemas.microsoft.com/office/drawing/2014/main" val="2902159660"/>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changer</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a:t>
                      </a:r>
                      <a:r>
                        <a:rPr lang="en-GB" sz="1600" b="0" i="0" u="none" strike="noStrike" baseline="0" dirty="0">
                          <a:solidFill>
                            <a:srgbClr val="000000"/>
                          </a:solidFill>
                          <a:effectLst/>
                          <a:latin typeface="Century Gothic" panose="020B0502020202020204" pitchFamily="34" charset="0"/>
                        </a:rPr>
                        <a:t> change, changing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352660324"/>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créer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create, creating</a:t>
                      </a:r>
                    </a:p>
                  </a:txBody>
                  <a:tcPr marL="90000" marR="90000" marT="46800" marB="46800" anchor="ctr"/>
                </a:tc>
                <a:extLst>
                  <a:ext uri="{0D108BD9-81ED-4DB2-BD59-A6C34878D82A}">
                    <a16:rowId xmlns:a16="http://schemas.microsoft.com/office/drawing/2014/main" val="1738601199"/>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gagner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win, winning</a:t>
                      </a:r>
                    </a:p>
                  </a:txBody>
                  <a:tcPr marL="90000" marR="90000" marT="46800" marB="46800" anchor="ctr"/>
                </a:tc>
                <a:extLst>
                  <a:ext uri="{0D108BD9-81ED-4DB2-BD59-A6C34878D82A}">
                    <a16:rowId xmlns:a16="http://schemas.microsoft.com/office/drawing/2014/main" val="1199498570"/>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habiter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live, living (somewhere)</a:t>
                      </a:r>
                    </a:p>
                  </a:txBody>
                  <a:tcPr marL="90000" marR="90000" marT="46800" marB="46800" anchor="ctr"/>
                </a:tc>
                <a:extLst>
                  <a:ext uri="{0D108BD9-81ED-4DB2-BD59-A6C34878D82A}">
                    <a16:rowId xmlns:a16="http://schemas.microsoft.com/office/drawing/2014/main" val="10000"/>
                  </a:ext>
                </a:extLst>
              </a:tr>
              <a:tr h="231931">
                <a:tc>
                  <a:txBody>
                    <a:bodyPr/>
                    <a:lstStyle/>
                    <a:p>
                      <a:pPr algn="l" fontAlgn="b"/>
                      <a:r>
                        <a:rPr lang="en-GB" sz="1600" b="0" i="0" u="none" strike="noStrike" dirty="0">
                          <a:solidFill>
                            <a:srgbClr val="000000"/>
                          </a:solidFill>
                          <a:effectLst/>
                          <a:latin typeface="Century Gothic" panose="020B0502020202020204" pitchFamily="34" charset="0"/>
                        </a:rPr>
                        <a:t>le monde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world</a:t>
                      </a:r>
                    </a:p>
                  </a:txBody>
                  <a:tcPr marL="90000" marR="90000" marT="46800" marB="46800" anchor="ctr"/>
                </a:tc>
                <a:extLst>
                  <a:ext uri="{0D108BD9-81ED-4DB2-BD59-A6C34878D82A}">
                    <a16:rowId xmlns:a16="http://schemas.microsoft.com/office/drawing/2014/main" val="10001"/>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le pays</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country</a:t>
                      </a:r>
                    </a:p>
                  </a:txBody>
                  <a:tcPr marL="90000" marR="90000" marT="46800" marB="46800" anchor="ctr"/>
                </a:tc>
                <a:extLst>
                  <a:ext uri="{0D108BD9-81ED-4DB2-BD59-A6C34878D82A}">
                    <a16:rowId xmlns:a16="http://schemas.microsoft.com/office/drawing/2014/main" val="10002"/>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politique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politics</a:t>
                      </a:r>
                    </a:p>
                  </a:txBody>
                  <a:tcPr marL="90000" marR="90000" marT="46800" marB="46800" anchor="ctr"/>
                </a:tc>
                <a:extLst>
                  <a:ext uri="{0D108BD9-81ED-4DB2-BD59-A6C34878D82A}">
                    <a16:rowId xmlns:a16="http://schemas.microsoft.com/office/drawing/2014/main" val="10003"/>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les</a:t>
                      </a:r>
                      <a:r>
                        <a:rPr lang="en-GB" sz="1600" b="0" i="0" u="none" strike="noStrike" baseline="0" dirty="0">
                          <a:solidFill>
                            <a:srgbClr val="000000"/>
                          </a:solidFill>
                          <a:effectLst/>
                          <a:latin typeface="Century Gothic" panose="020B0502020202020204" pitchFamily="34" charset="0"/>
                        </a:rPr>
                        <a:t> </a:t>
                      </a:r>
                      <a:r>
                        <a:rPr lang="en-GB" sz="1600" b="0" i="0" u="none" strike="noStrike" baseline="0" dirty="0" err="1">
                          <a:solidFill>
                            <a:srgbClr val="000000"/>
                          </a:solidFill>
                          <a:effectLst/>
                          <a:latin typeface="Century Gothic" panose="020B0502020202020204" pitchFamily="34" charset="0"/>
                        </a:rPr>
                        <a:t>v</a:t>
                      </a:r>
                      <a:r>
                        <a:rPr lang="en-GB" sz="1600" b="0" i="0" u="none" strike="noStrike" baseline="0" dirty="0" err="1">
                          <a:solidFill>
                            <a:srgbClr val="000000"/>
                          </a:solidFill>
                          <a:effectLst/>
                          <a:latin typeface="Century Gothic" panose="020B0502020202020204" pitchFamily="34" charset="0"/>
                          <a:cs typeface="Calibri" panose="020F0502020204030204" pitchFamily="34" charset="0"/>
                        </a:rPr>
                        <a:t>êtements</a:t>
                      </a:r>
                      <a:r>
                        <a:rPr lang="en-GB" sz="1600" b="0" i="0" u="none" strike="noStrike" baseline="0" dirty="0">
                          <a:solidFill>
                            <a:srgbClr val="000000"/>
                          </a:solidFill>
                          <a:effectLst/>
                          <a:latin typeface="Century Gothic" panose="020B0502020202020204" pitchFamily="34" charset="0"/>
                          <a:cs typeface="Calibri" panose="020F0502020204030204" pitchFamily="34" charset="0"/>
                        </a:rPr>
                        <a:t> (</a:t>
                      </a:r>
                      <a:r>
                        <a:rPr lang="en-GB" sz="1600" b="0" i="0" u="none" strike="noStrike" baseline="0" dirty="0" err="1">
                          <a:solidFill>
                            <a:srgbClr val="000000"/>
                          </a:solidFill>
                          <a:effectLst/>
                          <a:latin typeface="Century Gothic" panose="020B0502020202020204" pitchFamily="34" charset="0"/>
                          <a:cs typeface="Calibri" panose="020F0502020204030204" pitchFamily="34" charset="0"/>
                        </a:rPr>
                        <a:t>mpl</a:t>
                      </a:r>
                      <a:r>
                        <a:rPr lang="en-GB" sz="1600" b="0" i="0" u="none" strike="noStrike" baseline="0" dirty="0">
                          <a:solidFill>
                            <a:srgbClr val="000000"/>
                          </a:solidFill>
                          <a:effectLst/>
                          <a:latin typeface="Century Gothic" panose="020B0502020202020204" pitchFamily="34" charset="0"/>
                          <a:cs typeface="Calibri" panose="020F0502020204030204" pitchFamily="34" charset="0"/>
                        </a:rPr>
                        <a: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clothes</a:t>
                      </a:r>
                    </a:p>
                  </a:txBody>
                  <a:tcPr marL="90000" marR="90000" marT="46800" marB="46800" anchor="ctr"/>
                </a:tc>
                <a:extLst>
                  <a:ext uri="{0D108BD9-81ED-4DB2-BD59-A6C34878D82A}">
                    <a16:rowId xmlns:a16="http://schemas.microsoft.com/office/drawing/2014/main" val="1052203632"/>
                  </a:ext>
                </a:extLst>
              </a:tr>
              <a:tr h="192021">
                <a:tc>
                  <a:txBody>
                    <a:bodyPr/>
                    <a:lstStyle/>
                    <a:p>
                      <a:pPr algn="l" fontAlgn="b"/>
                      <a:r>
                        <a:rPr lang="en-GB" sz="1600" b="0" i="0" u="none" strike="noStrike" dirty="0">
                          <a:solidFill>
                            <a:srgbClr val="000000"/>
                          </a:solidFill>
                          <a:effectLst/>
                          <a:latin typeface="Century Gothic" panose="020B0502020202020204" pitchFamily="34" charset="0"/>
                          <a:cs typeface="Calibri" panose="020F0502020204030204" pitchFamily="34" charset="0"/>
                        </a:rPr>
                        <a:t>à</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at, in</a:t>
                      </a:r>
                    </a:p>
                  </a:txBody>
                  <a:tcPr marL="90000" marR="90000" marT="46800" marB="46800" anchor="ctr"/>
                </a:tc>
                <a:extLst>
                  <a:ext uri="{0D108BD9-81ED-4DB2-BD59-A6C34878D82A}">
                    <a16:rowId xmlns:a16="http://schemas.microsoft.com/office/drawing/2014/main" val="461764026"/>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chez</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(the place of), at (the place of)</a:t>
                      </a:r>
                    </a:p>
                  </a:txBody>
                  <a:tcPr marL="90000" marR="90000" marT="46800" marB="46800" anchor="ctr"/>
                </a:tc>
                <a:extLst>
                  <a:ext uri="{0D108BD9-81ED-4DB2-BD59-A6C34878D82A}">
                    <a16:rowId xmlns:a16="http://schemas.microsoft.com/office/drawing/2014/main" val="10005"/>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comme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like, as</a:t>
                      </a:r>
                    </a:p>
                  </a:txBody>
                  <a:tcPr marL="90000" marR="90000" marT="46800" marB="46800" anchor="ctr"/>
                </a:tc>
                <a:extLst>
                  <a:ext uri="{0D108BD9-81ED-4DB2-BD59-A6C34878D82A}">
                    <a16:rowId xmlns:a16="http://schemas.microsoft.com/office/drawing/2014/main" val="4142598572"/>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938398709"/>
              </p:ext>
            </p:extLst>
          </p:nvPr>
        </p:nvGraphicFramePr>
        <p:xfrm>
          <a:off x="-30051" y="906470"/>
          <a:ext cx="625156" cy="4230000"/>
        </p:xfrm>
        <a:graphic>
          <a:graphicData uri="http://schemas.openxmlformats.org/drawingml/2006/table">
            <a:tbl>
              <a:tblPr firstRow="1" bandRow="1">
                <a:tableStyleId>{5940675A-B579-460E-94D1-54222C63F5DA}</a:tableStyleId>
              </a:tblPr>
              <a:tblGrid>
                <a:gridCol w="625156">
                  <a:extLst>
                    <a:ext uri="{9D8B030D-6E8A-4147-A177-3AD203B41FA5}">
                      <a16:colId xmlns:a16="http://schemas.microsoft.com/office/drawing/2014/main" val="20000"/>
                    </a:ext>
                  </a:extLst>
                </a:gridCol>
              </a:tblGrid>
              <a:tr h="337440">
                <a:tc>
                  <a:txBody>
                    <a:bodyPr/>
                    <a:lstStyle/>
                    <a:p>
                      <a:pPr algn="ct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94166721"/>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8595328"/>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nmpl</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30278331"/>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prep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65337766"/>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i="1" dirty="0">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prep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91399950"/>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prep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44287339"/>
                  </a:ext>
                </a:extLst>
              </a:tr>
            </a:tbl>
          </a:graphicData>
        </a:graphic>
      </p:graphicFrame>
      <p:sp>
        <p:nvSpPr>
          <p:cNvPr id="21" name="Rectangle 20"/>
          <p:cNvSpPr/>
          <p:nvPr/>
        </p:nvSpPr>
        <p:spPr>
          <a:xfrm>
            <a:off x="171629" y="5599299"/>
            <a:ext cx="6498145" cy="1246495"/>
          </a:xfrm>
          <a:prstGeom prst="rect">
            <a:avLst/>
          </a:prstGeom>
        </p:spPr>
        <p:txBody>
          <a:bodyPr wrap="square">
            <a:spAutoFit/>
          </a:bodyPr>
          <a:lstStyle/>
          <a:p>
            <a:r>
              <a:rPr lang="en-GB" sz="1500" dirty="0">
                <a:solidFill>
                  <a:srgbClr val="000000"/>
                </a:solidFill>
                <a:latin typeface="Century Gothic" panose="020B0502020202020204" pitchFamily="34" charset="0"/>
              </a:rPr>
              <a:t>How would you change the infinitives from this week’s vocabulary list to talk about different people? Complete the table.</a:t>
            </a:r>
          </a:p>
          <a:p>
            <a:endParaRPr lang="en-GB" sz="1500" dirty="0">
              <a:solidFill>
                <a:srgbClr val="000000"/>
              </a:solidFill>
              <a:latin typeface="Century Gothic" panose="020B0502020202020204" pitchFamily="34" charset="0"/>
            </a:endParaRPr>
          </a:p>
          <a:p>
            <a:pPr marL="342900" indent="-342900">
              <a:buFontTx/>
              <a:buAutoNum type="arabicPeriod"/>
            </a:pPr>
            <a:endParaRPr lang="en-GB" sz="1500" dirty="0">
              <a:solidFill>
                <a:srgbClr val="000000"/>
              </a:solidFill>
              <a:latin typeface="Century Gothic" panose="020B0502020202020204" pitchFamily="34" charset="0"/>
            </a:endParaRPr>
          </a:p>
          <a:p>
            <a:endParaRPr lang="en-GB" sz="1500" dirty="0">
              <a:solidFill>
                <a:srgbClr val="000000"/>
              </a:solidFill>
              <a:latin typeface="Century Gothic" panose="020B0502020202020204" pitchFamily="34" charset="0"/>
            </a:endParaRPr>
          </a:p>
        </p:txBody>
      </p:sp>
      <p:sp>
        <p:nvSpPr>
          <p:cNvPr id="22" name="Rectangle 21"/>
          <p:cNvSpPr/>
          <p:nvPr/>
        </p:nvSpPr>
        <p:spPr>
          <a:xfrm>
            <a:off x="171628" y="5272859"/>
            <a:ext cx="1588897" cy="369332"/>
          </a:xfrm>
          <a:prstGeom prst="rect">
            <a:avLst/>
          </a:prstGeom>
        </p:spPr>
        <p:txBody>
          <a:bodyPr wrap="none">
            <a:spAutoFit/>
          </a:bodyPr>
          <a:lstStyle/>
          <a:p>
            <a:r>
              <a:rPr lang="en-GB" b="1" dirty="0">
                <a:solidFill>
                  <a:srgbClr val="000000"/>
                </a:solidFill>
                <a:latin typeface="Century Gothic" panose="020B0502020202020204" pitchFamily="34" charset="0"/>
              </a:rPr>
              <a:t>Test yourself!</a:t>
            </a:r>
            <a:endParaRPr lang="en-GB" dirty="0">
              <a:solidFill>
                <a:srgbClr val="000000"/>
              </a:solidFill>
              <a:latin typeface="Century Gothic" panose="020B0502020202020204" pitchFamily="34" charset="0"/>
            </a:endParaRPr>
          </a:p>
        </p:txBody>
      </p:sp>
      <p:graphicFrame>
        <p:nvGraphicFramePr>
          <p:cNvPr id="25" name="Table 24"/>
          <p:cNvGraphicFramePr>
            <a:graphicFrameLocks noGrp="1"/>
          </p:cNvGraphicFramePr>
          <p:nvPr>
            <p:extLst>
              <p:ext uri="{D42A27DB-BD31-4B8C-83A1-F6EECF244321}">
                <p14:modId xmlns:p14="http://schemas.microsoft.com/office/powerpoint/2010/main" val="867185946"/>
              </p:ext>
            </p:extLst>
          </p:nvPr>
        </p:nvGraphicFramePr>
        <p:xfrm>
          <a:off x="254096" y="6201229"/>
          <a:ext cx="6395150" cy="2022480"/>
        </p:xfrm>
        <a:graphic>
          <a:graphicData uri="http://schemas.openxmlformats.org/drawingml/2006/table">
            <a:tbl>
              <a:tblPr firstRow="1" bandRow="1">
                <a:tableStyleId>{5940675A-B579-460E-94D1-54222C63F5DA}</a:tableStyleId>
              </a:tblPr>
              <a:tblGrid>
                <a:gridCol w="1279030">
                  <a:extLst>
                    <a:ext uri="{9D8B030D-6E8A-4147-A177-3AD203B41FA5}">
                      <a16:colId xmlns:a16="http://schemas.microsoft.com/office/drawing/2014/main" val="3996036403"/>
                    </a:ext>
                  </a:extLst>
                </a:gridCol>
                <a:gridCol w="1279030">
                  <a:extLst>
                    <a:ext uri="{9D8B030D-6E8A-4147-A177-3AD203B41FA5}">
                      <a16:colId xmlns:a16="http://schemas.microsoft.com/office/drawing/2014/main" val="229280192"/>
                    </a:ext>
                  </a:extLst>
                </a:gridCol>
                <a:gridCol w="1279030">
                  <a:extLst>
                    <a:ext uri="{9D8B030D-6E8A-4147-A177-3AD203B41FA5}">
                      <a16:colId xmlns:a16="http://schemas.microsoft.com/office/drawing/2014/main" val="866677846"/>
                    </a:ext>
                  </a:extLst>
                </a:gridCol>
                <a:gridCol w="1279030">
                  <a:extLst>
                    <a:ext uri="{9D8B030D-6E8A-4147-A177-3AD203B41FA5}">
                      <a16:colId xmlns:a16="http://schemas.microsoft.com/office/drawing/2014/main" val="3365005501"/>
                    </a:ext>
                  </a:extLst>
                </a:gridCol>
                <a:gridCol w="1279030">
                  <a:extLst>
                    <a:ext uri="{9D8B030D-6E8A-4147-A177-3AD203B41FA5}">
                      <a16:colId xmlns:a16="http://schemas.microsoft.com/office/drawing/2014/main" val="2888641887"/>
                    </a:ext>
                  </a:extLst>
                </a:gridCol>
              </a:tblGrid>
              <a:tr h="270042">
                <a:tc>
                  <a:txBody>
                    <a:bodyPr/>
                    <a:lstStyle/>
                    <a:p>
                      <a:endParaRPr lang="en-GB" sz="1600" dirty="0">
                        <a:latin typeface="Century Gothic" panose="020B0502020202020204" pitchFamily="34" charset="0"/>
                      </a:endParaRPr>
                    </a:p>
                  </a:txBody>
                  <a:tcPr/>
                </a:tc>
                <a:tc>
                  <a:txBody>
                    <a:bodyPr/>
                    <a:lstStyle/>
                    <a:p>
                      <a:pPr algn="ctr"/>
                      <a:r>
                        <a:rPr lang="en-GB" sz="1600" b="1" dirty="0">
                          <a:solidFill>
                            <a:schemeClr val="tx1"/>
                          </a:solidFill>
                          <a:latin typeface="Century Gothic" panose="020B0502020202020204" pitchFamily="34" charset="0"/>
                        </a:rPr>
                        <a:t>je/j’</a:t>
                      </a:r>
                    </a:p>
                  </a:txBody>
                  <a:tcPr/>
                </a:tc>
                <a:tc>
                  <a:txBody>
                    <a:bodyPr/>
                    <a:lstStyle/>
                    <a:p>
                      <a:pPr algn="ctr"/>
                      <a:r>
                        <a:rPr lang="en-GB" sz="1600" b="1" dirty="0" err="1">
                          <a:solidFill>
                            <a:schemeClr val="tx1"/>
                          </a:solidFill>
                          <a:latin typeface="Century Gothic" panose="020B0502020202020204" pitchFamily="34" charset="0"/>
                        </a:rPr>
                        <a:t>tu</a:t>
                      </a:r>
                      <a:endParaRPr lang="en-GB" sz="1600" b="1" dirty="0">
                        <a:solidFill>
                          <a:schemeClr val="tx1"/>
                        </a:solidFill>
                        <a:latin typeface="Century Gothic" panose="020B0502020202020204" pitchFamily="34" charset="0"/>
                      </a:endParaRPr>
                    </a:p>
                  </a:txBody>
                  <a:tcPr/>
                </a:tc>
                <a:tc>
                  <a:txBody>
                    <a:bodyPr/>
                    <a:lstStyle/>
                    <a:p>
                      <a:pPr algn="ctr"/>
                      <a:r>
                        <a:rPr lang="en-GB" sz="1600" b="1" dirty="0" err="1">
                          <a:solidFill>
                            <a:schemeClr val="tx1"/>
                          </a:solidFill>
                          <a:latin typeface="Century Gothic" panose="020B0502020202020204" pitchFamily="34" charset="0"/>
                        </a:rPr>
                        <a:t>il</a:t>
                      </a:r>
                      <a:endParaRPr lang="en-GB" sz="1600" b="1" dirty="0">
                        <a:solidFill>
                          <a:schemeClr val="tx1"/>
                        </a:solidFill>
                        <a:latin typeface="Century Gothic" panose="020B0502020202020204" pitchFamily="34" charset="0"/>
                      </a:endParaRPr>
                    </a:p>
                  </a:txBody>
                  <a:tcPr/>
                </a:tc>
                <a:tc>
                  <a:txBody>
                    <a:bodyPr/>
                    <a:lstStyle/>
                    <a:p>
                      <a:pPr algn="ctr"/>
                      <a:r>
                        <a:rPr lang="en-GB" sz="1600" b="1" dirty="0" err="1">
                          <a:solidFill>
                            <a:schemeClr val="tx1"/>
                          </a:solidFill>
                          <a:latin typeface="Century Gothic" panose="020B0502020202020204" pitchFamily="34" charset="0"/>
                        </a:rPr>
                        <a:t>elle</a:t>
                      </a:r>
                      <a:endParaRPr lang="en-GB" sz="1600" b="1" dirty="0">
                        <a:solidFill>
                          <a:schemeClr val="tx1"/>
                        </a:solidFill>
                        <a:latin typeface="Century Gothic" panose="020B0502020202020204" pitchFamily="34" charset="0"/>
                      </a:endParaRPr>
                    </a:p>
                  </a:txBody>
                  <a:tcPr/>
                </a:tc>
                <a:extLst>
                  <a:ext uri="{0D108BD9-81ED-4DB2-BD59-A6C34878D82A}">
                    <a16:rowId xmlns:a16="http://schemas.microsoft.com/office/drawing/2014/main" val="1530038280"/>
                  </a:ext>
                </a:extLst>
              </a:tr>
              <a:tr h="271782">
                <a:tc>
                  <a:txBody>
                    <a:bodyPr/>
                    <a:lstStyle/>
                    <a:p>
                      <a:pPr algn="ctr" fontAlgn="b"/>
                      <a:r>
                        <a:rPr lang="en-GB" sz="1600" b="1" u="none" strike="noStrike" dirty="0" err="1">
                          <a:effectLst/>
                          <a:latin typeface="Century Gothic" panose="020B0502020202020204" pitchFamily="34" charset="0"/>
                        </a:rPr>
                        <a:t>arriver</a:t>
                      </a:r>
                      <a:endParaRPr lang="en-GB" sz="1600" b="1"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endParaRPr lang="en-GB" sz="160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extLst>
                  <a:ext uri="{0D108BD9-81ED-4DB2-BD59-A6C34878D82A}">
                    <a16:rowId xmlns:a16="http://schemas.microsoft.com/office/drawing/2014/main" val="1427053430"/>
                  </a:ext>
                </a:extLst>
              </a:tr>
              <a:tr h="271782">
                <a:tc>
                  <a:txBody>
                    <a:bodyPr/>
                    <a:lstStyle/>
                    <a:p>
                      <a:pPr algn="ctr" fontAlgn="b"/>
                      <a:r>
                        <a:rPr lang="en-GB" sz="1600" b="1" u="none" strike="noStrike" dirty="0">
                          <a:effectLst/>
                          <a:latin typeface="Century Gothic" panose="020B0502020202020204" pitchFamily="34" charset="0"/>
                        </a:rPr>
                        <a:t>changer</a:t>
                      </a:r>
                      <a:endParaRPr lang="en-GB" sz="1600" b="1"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endParaRPr lang="en-GB" sz="160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extLst>
                  <a:ext uri="{0D108BD9-81ED-4DB2-BD59-A6C34878D82A}">
                    <a16:rowId xmlns:a16="http://schemas.microsoft.com/office/drawing/2014/main" val="2985997292"/>
                  </a:ext>
                </a:extLst>
              </a:tr>
              <a:tr h="271782">
                <a:tc>
                  <a:txBody>
                    <a:bodyPr/>
                    <a:lstStyle/>
                    <a:p>
                      <a:pPr algn="ctr" fontAlgn="b"/>
                      <a:r>
                        <a:rPr lang="en-GB" sz="1600" b="1" u="none" strike="noStrike" dirty="0" err="1">
                          <a:effectLst/>
                          <a:latin typeface="Century Gothic" panose="020B0502020202020204" pitchFamily="34" charset="0"/>
                        </a:rPr>
                        <a:t>créer</a:t>
                      </a:r>
                      <a:endParaRPr lang="en-GB" sz="1600" b="1"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endParaRPr lang="en-GB" sz="160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extLst>
                  <a:ext uri="{0D108BD9-81ED-4DB2-BD59-A6C34878D82A}">
                    <a16:rowId xmlns:a16="http://schemas.microsoft.com/office/drawing/2014/main" val="2052538918"/>
                  </a:ext>
                </a:extLst>
              </a:tr>
              <a:tr h="271782">
                <a:tc>
                  <a:txBody>
                    <a:bodyPr/>
                    <a:lstStyle/>
                    <a:p>
                      <a:pPr algn="ctr" fontAlgn="b"/>
                      <a:r>
                        <a:rPr lang="en-GB" sz="1600" b="1" u="none" strike="noStrike" dirty="0" err="1">
                          <a:effectLst/>
                          <a:latin typeface="Century Gothic" panose="020B0502020202020204" pitchFamily="34" charset="0"/>
                        </a:rPr>
                        <a:t>gagner</a:t>
                      </a:r>
                      <a:endParaRPr lang="en-GB" sz="1600" b="1"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endParaRPr lang="en-GB" sz="160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extLst>
                  <a:ext uri="{0D108BD9-81ED-4DB2-BD59-A6C34878D82A}">
                    <a16:rowId xmlns:a16="http://schemas.microsoft.com/office/drawing/2014/main" val="3628557667"/>
                  </a:ext>
                </a:extLst>
              </a:tr>
              <a:tr h="271782">
                <a:tc>
                  <a:txBody>
                    <a:bodyPr/>
                    <a:lstStyle/>
                    <a:p>
                      <a:pPr algn="ctr" fontAlgn="b"/>
                      <a:r>
                        <a:rPr lang="en-GB" sz="1600" b="1" u="none" strike="noStrike" dirty="0" err="1">
                          <a:effectLst/>
                          <a:latin typeface="Century Gothic" panose="020B0502020202020204" pitchFamily="34" charset="0"/>
                        </a:rPr>
                        <a:t>habiter</a:t>
                      </a:r>
                      <a:endParaRPr lang="en-GB" sz="1600" b="1"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endParaRPr lang="en-GB" sz="160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161180980"/>
                  </a:ext>
                </a:extLst>
              </a:tr>
            </a:tbl>
          </a:graphicData>
        </a:graphic>
      </p:graphicFrame>
      <p:sp>
        <p:nvSpPr>
          <p:cNvPr id="26" name="Rectangle 25"/>
          <p:cNvSpPr/>
          <p:nvPr/>
        </p:nvSpPr>
        <p:spPr>
          <a:xfrm>
            <a:off x="1767751" y="8346357"/>
            <a:ext cx="3561751" cy="523220"/>
          </a:xfrm>
          <a:prstGeom prst="rect">
            <a:avLst/>
          </a:prstGeom>
        </p:spPr>
        <p:txBody>
          <a:bodyPr wrap="square">
            <a:spAutoFit/>
          </a:bodyPr>
          <a:lstStyle/>
          <a:p>
            <a:pPr algn="ctr"/>
            <a:r>
              <a:rPr lang="en-GB" sz="1400" dirty="0">
                <a:solidFill>
                  <a:srgbClr val="000000"/>
                </a:solidFill>
                <a:latin typeface="Century Gothic" panose="020B0502020202020204" pitchFamily="34" charset="0"/>
              </a:rPr>
              <a:t>Remember that je </a:t>
            </a:r>
            <a:r>
              <a:rPr lang="en-GB" sz="1400" dirty="0">
                <a:solidFill>
                  <a:srgbClr val="000000"/>
                </a:solidFill>
                <a:latin typeface="Century Gothic" panose="020B0502020202020204" pitchFamily="34" charset="0"/>
                <a:sym typeface="Wingdings" panose="05000000000000000000" pitchFamily="2" charset="2"/>
              </a:rPr>
              <a:t> j’ when the next words starts with a vowel (</a:t>
            </a:r>
            <a:r>
              <a:rPr lang="en-GB" sz="1400" dirty="0" err="1">
                <a:solidFill>
                  <a:srgbClr val="000000"/>
                </a:solidFill>
                <a:latin typeface="Century Gothic" panose="020B0502020202020204" pitchFamily="34" charset="0"/>
                <a:sym typeface="Wingdings" panose="05000000000000000000" pitchFamily="2" charset="2"/>
              </a:rPr>
              <a:t>AEIOU</a:t>
            </a:r>
            <a:r>
              <a:rPr lang="en-GB" sz="1400" dirty="0">
                <a:solidFill>
                  <a:srgbClr val="000000"/>
                </a:solidFill>
                <a:latin typeface="Century Gothic" panose="020B0502020202020204" pitchFamily="34" charset="0"/>
                <a:sym typeface="Wingdings" panose="05000000000000000000" pitchFamily="2" charset="2"/>
              </a:rPr>
              <a:t>) or ‘h’</a:t>
            </a:r>
            <a:endParaRPr lang="en-GB" sz="1400" dirty="0">
              <a:solidFill>
                <a:srgbClr val="000000"/>
              </a:solidFill>
              <a:latin typeface="Century Gothic" panose="020B0502020202020204" pitchFamily="34" charset="0"/>
            </a:endParaRPr>
          </a:p>
        </p:txBody>
      </p:sp>
      <p:pic>
        <p:nvPicPr>
          <p:cNvPr id="28" name="Picture 27"/>
          <p:cNvPicPr>
            <a:picLocks noChangeAspect="1"/>
          </p:cNvPicPr>
          <p:nvPr/>
        </p:nvPicPr>
        <p:blipFill>
          <a:blip r:embed="rId4"/>
          <a:stretch>
            <a:fillRect/>
          </a:stretch>
        </p:blipFill>
        <p:spPr>
          <a:xfrm>
            <a:off x="476672" y="8319368"/>
            <a:ext cx="893705" cy="635001"/>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1124" y="1353962"/>
            <a:ext cx="816046" cy="761643"/>
          </a:xfrm>
          <a:prstGeom prst="rect">
            <a:avLst/>
          </a:prstGeom>
        </p:spPr>
      </p:pic>
      <p:sp>
        <p:nvSpPr>
          <p:cNvPr id="16"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41</a:t>
            </a:r>
          </a:p>
        </p:txBody>
      </p:sp>
      <p:sp>
        <p:nvSpPr>
          <p:cNvPr id="17" name="Rectangle 16">
            <a:extLst>
              <a:ext uri="{FF2B5EF4-FFF2-40B4-BE49-F238E27FC236}">
                <a16:creationId xmlns:a16="http://schemas.microsoft.com/office/drawing/2014/main" id="{7DABA0DB-83E5-4682-B9F9-5399CB1AC8E4}"/>
              </a:ext>
            </a:extLst>
          </p:cNvPr>
          <p:cNvSpPr/>
          <p:nvPr/>
        </p:nvSpPr>
        <p:spPr>
          <a:xfrm>
            <a:off x="116632" y="179512"/>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1600" b="1" dirty="0">
              <a:solidFill>
                <a:srgbClr val="FFFFFF"/>
              </a:solidFill>
              <a:latin typeface="Century Gothic" panose="020B0502020202020204" pitchFamily="34" charset="0"/>
            </a:endParaRPr>
          </a:p>
        </p:txBody>
      </p:sp>
      <p:sp>
        <p:nvSpPr>
          <p:cNvPr id="23" name="Title 1">
            <a:extLst>
              <a:ext uri="{FF2B5EF4-FFF2-40B4-BE49-F238E27FC236}">
                <a16:creationId xmlns:a16="http://schemas.microsoft.com/office/drawing/2014/main" id="{D36BB9AA-DBAF-4F5A-AD38-2DE7E0CC06E5}"/>
              </a:ext>
            </a:extLst>
          </p:cNvPr>
          <p:cNvSpPr>
            <a:spLocks noGrp="1"/>
          </p:cNvSpPr>
          <p:nvPr>
            <p:ph type="title"/>
          </p:nvPr>
        </p:nvSpPr>
        <p:spPr>
          <a:xfrm>
            <a:off x="125760" y="192784"/>
            <a:ext cx="4687651" cy="412606"/>
          </a:xfrm>
        </p:spPr>
        <p:txBody>
          <a:bodyPr/>
          <a:lstStyle/>
          <a:p>
            <a:pPr algn="l" fontAlgn="auto">
              <a:spcBef>
                <a:spcPts val="0"/>
              </a:spcBef>
              <a:spcAft>
                <a:spcPts val="0"/>
              </a:spcAft>
            </a:pPr>
            <a:r>
              <a:rPr lang="fr-FR" sz="1800" b="1" dirty="0" err="1">
                <a:solidFill>
                  <a:srgbClr val="FFFFFF"/>
                </a:solidFill>
                <a:latin typeface="Century Gothic" panose="020B0502020202020204" pitchFamily="34" charset="0"/>
              </a:rPr>
              <a:t>Talking</a:t>
            </a:r>
            <a:r>
              <a:rPr lang="fr-FR" sz="1800" b="1" dirty="0">
                <a:solidFill>
                  <a:srgbClr val="FFFFFF"/>
                </a:solidFill>
                <a:latin typeface="Century Gothic" panose="020B0502020202020204" pitchFamily="34" charset="0"/>
              </a:rPr>
              <a:t> about </a:t>
            </a:r>
            <a:r>
              <a:rPr lang="fr-FR" sz="1800" b="1" dirty="0" err="1">
                <a:solidFill>
                  <a:srgbClr val="FFFFFF"/>
                </a:solidFill>
                <a:latin typeface="Century Gothic" panose="020B0502020202020204" pitchFamily="34" charset="0"/>
              </a:rPr>
              <a:t>people’s</a:t>
            </a:r>
            <a:r>
              <a:rPr lang="fr-FR" sz="1800" b="1" dirty="0">
                <a:solidFill>
                  <a:srgbClr val="FFFFFF"/>
                </a:solidFill>
                <a:latin typeface="Century Gothic" panose="020B0502020202020204" pitchFamily="34" charset="0"/>
              </a:rPr>
              <a:t> </a:t>
            </a:r>
            <a:r>
              <a:rPr lang="fr-FR" sz="1800" b="1" dirty="0" err="1">
                <a:solidFill>
                  <a:srgbClr val="FFFFFF"/>
                </a:solidFill>
                <a:latin typeface="Century Gothic" panose="020B0502020202020204" pitchFamily="34" charset="0"/>
              </a:rPr>
              <a:t>lives</a:t>
            </a:r>
            <a:endParaRPr lang="fr-FR" sz="1800" b="1"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9620994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EF20FD05-78FA-4F90-8EF8-B8DFCD3282E3}"/>
              </a:ext>
            </a:extLst>
          </p:cNvPr>
          <p:cNvGraphicFramePr>
            <a:graphicFrameLocks noGrp="1"/>
          </p:cNvGraphicFramePr>
          <p:nvPr>
            <p:extLst>
              <p:ext uri="{D42A27DB-BD31-4B8C-83A1-F6EECF244321}">
                <p14:modId xmlns:p14="http://schemas.microsoft.com/office/powerpoint/2010/main" val="2410583816"/>
              </p:ext>
            </p:extLst>
          </p:nvPr>
        </p:nvGraphicFramePr>
        <p:xfrm>
          <a:off x="3584026" y="1965412"/>
          <a:ext cx="1737671" cy="1920240"/>
        </p:xfrm>
        <a:graphic>
          <a:graphicData uri="http://schemas.openxmlformats.org/drawingml/2006/table">
            <a:tbl>
              <a:tblPr firstRow="1" bandRow="1">
                <a:tableStyleId>{5940675A-B579-460E-94D1-54222C63F5DA}</a:tableStyleId>
              </a:tblPr>
              <a:tblGrid>
                <a:gridCol w="1737671">
                  <a:extLst>
                    <a:ext uri="{9D8B030D-6E8A-4147-A177-3AD203B41FA5}">
                      <a16:colId xmlns:a16="http://schemas.microsoft.com/office/drawing/2014/main" val="20000"/>
                    </a:ext>
                  </a:extLst>
                </a:gridCol>
              </a:tblGrid>
              <a:tr h="217384">
                <a:tc>
                  <a:txBody>
                    <a:bodyPr/>
                    <a:lstStyle/>
                    <a:p>
                      <a:r>
                        <a:rPr lang="en-GB" sz="1600" b="1" dirty="0">
                          <a:latin typeface="Century Gothic" panose="020B0502020202020204" pitchFamily="34" charset="0"/>
                        </a:rPr>
                        <a:t>dire</a:t>
                      </a:r>
                    </a:p>
                    <a:p>
                      <a:r>
                        <a:rPr lang="en-GB" sz="1600" dirty="0">
                          <a:latin typeface="Century Gothic" panose="020B0502020202020204" pitchFamily="34" charset="0"/>
                        </a:rPr>
                        <a:t>to say, saying</a:t>
                      </a:r>
                    </a:p>
                  </a:txBody>
                  <a:tcPr/>
                </a:tc>
                <a:extLst>
                  <a:ext uri="{0D108BD9-81ED-4DB2-BD59-A6C34878D82A}">
                    <a16:rowId xmlns:a16="http://schemas.microsoft.com/office/drawing/2014/main" val="10000"/>
                  </a:ext>
                </a:extLst>
              </a:tr>
              <a:tr h="217384">
                <a:tc>
                  <a:txBody>
                    <a:bodyPr/>
                    <a:lstStyle/>
                    <a:p>
                      <a:r>
                        <a:rPr lang="en-GB" sz="1600" dirty="0">
                          <a:latin typeface="Century Gothic" panose="020B0502020202020204" pitchFamily="34" charset="0"/>
                        </a:rPr>
                        <a:t>je di</a:t>
                      </a:r>
                      <a:r>
                        <a:rPr lang="en-GB" sz="1600" b="1" dirty="0">
                          <a:latin typeface="Century Gothic" panose="020B0502020202020204" pitchFamily="34" charset="0"/>
                        </a:rPr>
                        <a:t>s</a:t>
                      </a:r>
                    </a:p>
                  </a:txBody>
                  <a:tcPr/>
                </a:tc>
                <a:extLst>
                  <a:ext uri="{0D108BD9-81ED-4DB2-BD59-A6C34878D82A}">
                    <a16:rowId xmlns:a16="http://schemas.microsoft.com/office/drawing/2014/main" val="10001"/>
                  </a:ext>
                </a:extLst>
              </a:tr>
              <a:tr h="217384">
                <a:tc>
                  <a:txBody>
                    <a:bodyPr/>
                    <a:lstStyle/>
                    <a:p>
                      <a:r>
                        <a:rPr lang="en-GB" sz="1600" dirty="0" err="1">
                          <a:latin typeface="Century Gothic" panose="020B0502020202020204" pitchFamily="34" charset="0"/>
                        </a:rPr>
                        <a:t>tu</a:t>
                      </a:r>
                      <a:r>
                        <a:rPr lang="en-GB" sz="1600" dirty="0">
                          <a:latin typeface="Century Gothic" panose="020B0502020202020204" pitchFamily="34" charset="0"/>
                        </a:rPr>
                        <a:t> di</a:t>
                      </a:r>
                      <a:r>
                        <a:rPr lang="en-GB" sz="1600" b="1" dirty="0">
                          <a:latin typeface="Century Gothic" panose="020B0502020202020204" pitchFamily="34" charset="0"/>
                        </a:rPr>
                        <a:t>s</a:t>
                      </a:r>
                    </a:p>
                  </a:txBody>
                  <a:tcPr/>
                </a:tc>
                <a:extLst>
                  <a:ext uri="{0D108BD9-81ED-4DB2-BD59-A6C34878D82A}">
                    <a16:rowId xmlns:a16="http://schemas.microsoft.com/office/drawing/2014/main" val="10002"/>
                  </a:ext>
                </a:extLst>
              </a:tr>
              <a:tr h="217384">
                <a:tc>
                  <a:txBody>
                    <a:bodyPr/>
                    <a:lstStyle/>
                    <a:p>
                      <a:r>
                        <a:rPr lang="en-GB" sz="1600" dirty="0" err="1">
                          <a:latin typeface="Century Gothic" panose="020B0502020202020204" pitchFamily="34" charset="0"/>
                        </a:rPr>
                        <a:t>il</a:t>
                      </a:r>
                      <a:r>
                        <a:rPr lang="en-GB" sz="1600" dirty="0">
                          <a:latin typeface="Century Gothic" panose="020B0502020202020204" pitchFamily="34" charset="0"/>
                        </a:rPr>
                        <a:t> </a:t>
                      </a:r>
                      <a:r>
                        <a:rPr lang="en-GB" sz="1600" dirty="0" err="1">
                          <a:latin typeface="Century Gothic" panose="020B0502020202020204" pitchFamily="34" charset="0"/>
                        </a:rPr>
                        <a:t>di</a:t>
                      </a:r>
                      <a:r>
                        <a:rPr lang="en-GB" sz="1600" b="1" dirty="0" err="1">
                          <a:latin typeface="Century Gothic" panose="020B0502020202020204" pitchFamily="34" charset="0"/>
                        </a:rPr>
                        <a:t>t</a:t>
                      </a:r>
                      <a:endParaRPr lang="en-GB" sz="1600" b="1" dirty="0">
                        <a:latin typeface="Century Gothic" panose="020B0502020202020204" pitchFamily="34" charset="0"/>
                      </a:endParaRPr>
                    </a:p>
                  </a:txBody>
                  <a:tcPr/>
                </a:tc>
                <a:extLst>
                  <a:ext uri="{0D108BD9-81ED-4DB2-BD59-A6C34878D82A}">
                    <a16:rowId xmlns:a16="http://schemas.microsoft.com/office/drawing/2014/main" val="10003"/>
                  </a:ext>
                </a:extLst>
              </a:tr>
              <a:tr h="323641">
                <a:tc>
                  <a:txBody>
                    <a:bodyPr/>
                    <a:lstStyle/>
                    <a:p>
                      <a:r>
                        <a:rPr lang="en-GB" sz="1600" dirty="0" err="1">
                          <a:latin typeface="Century Gothic" panose="020B0502020202020204" pitchFamily="34" charset="0"/>
                        </a:rPr>
                        <a:t>elle</a:t>
                      </a:r>
                      <a:r>
                        <a:rPr lang="en-GB" sz="1600" dirty="0">
                          <a:latin typeface="Century Gothic" panose="020B0502020202020204" pitchFamily="34" charset="0"/>
                        </a:rPr>
                        <a:t> </a:t>
                      </a:r>
                      <a:r>
                        <a:rPr lang="en-GB" sz="1600" dirty="0" err="1">
                          <a:latin typeface="Century Gothic" panose="020B0502020202020204" pitchFamily="34" charset="0"/>
                        </a:rPr>
                        <a:t>di</a:t>
                      </a:r>
                      <a:r>
                        <a:rPr lang="en-GB" sz="1600" b="1" dirty="0" err="1">
                          <a:latin typeface="Century Gothic" panose="020B0502020202020204" pitchFamily="34" charset="0"/>
                        </a:rPr>
                        <a:t>t</a:t>
                      </a:r>
                      <a:endParaRPr lang="en-GB" sz="1600" b="1" dirty="0">
                        <a:latin typeface="Century Gothic" panose="020B0502020202020204" pitchFamily="34" charset="0"/>
                      </a:endParaRPr>
                    </a:p>
                  </a:txBody>
                  <a:tcPr/>
                </a:tc>
                <a:extLst>
                  <a:ext uri="{0D108BD9-81ED-4DB2-BD59-A6C34878D82A}">
                    <a16:rowId xmlns:a16="http://schemas.microsoft.com/office/drawing/2014/main" val="10004"/>
                  </a:ext>
                </a:extLst>
              </a:tr>
            </a:tbl>
          </a:graphicData>
        </a:graphic>
      </p:graphicFrame>
      <p:sp>
        <p:nvSpPr>
          <p:cNvPr id="18" name="Oval Callout 17"/>
          <p:cNvSpPr/>
          <p:nvPr/>
        </p:nvSpPr>
        <p:spPr>
          <a:xfrm flipH="1">
            <a:off x="4663506" y="2595670"/>
            <a:ext cx="2125241" cy="1473545"/>
          </a:xfrm>
          <a:prstGeom prst="wedgeEllipseCallout">
            <a:avLst>
              <a:gd name="adj1" fmla="val 57508"/>
              <a:gd name="adj2" fmla="val -21572"/>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Rectangle 6"/>
          <p:cNvSpPr/>
          <p:nvPr/>
        </p:nvSpPr>
        <p:spPr>
          <a:xfrm>
            <a:off x="98938" y="687275"/>
            <a:ext cx="6561143" cy="646331"/>
          </a:xfrm>
          <a:prstGeom prst="rect">
            <a:avLst/>
          </a:prstGeom>
        </p:spPr>
        <p:txBody>
          <a:bodyPr wrap="square">
            <a:spAutoFit/>
          </a:bodyPr>
          <a:lstStyle/>
          <a:p>
            <a:r>
              <a:rPr lang="en-GB" b="1" dirty="0">
                <a:solidFill>
                  <a:srgbClr val="000000"/>
                </a:solidFill>
                <a:latin typeface="Century Gothic" panose="020B0502020202020204" pitchFamily="34" charset="0"/>
              </a:rPr>
              <a:t>Verbs like prendre (</a:t>
            </a:r>
            <a:r>
              <a:rPr lang="en-GB" b="1" dirty="0" err="1">
                <a:solidFill>
                  <a:srgbClr val="000000"/>
                </a:solidFill>
                <a:latin typeface="Century Gothic" panose="020B0502020202020204" pitchFamily="34" charset="0"/>
              </a:rPr>
              <a:t>apprendre</a:t>
            </a:r>
            <a:r>
              <a:rPr lang="en-GB" b="1" dirty="0">
                <a:solidFill>
                  <a:srgbClr val="000000"/>
                </a:solidFill>
                <a:latin typeface="Century Gothic" panose="020B0502020202020204" pitchFamily="34" charset="0"/>
              </a:rPr>
              <a:t>, </a:t>
            </a:r>
            <a:r>
              <a:rPr lang="en-GB" b="1" dirty="0" err="1">
                <a:solidFill>
                  <a:srgbClr val="000000"/>
                </a:solidFill>
                <a:latin typeface="Century Gothic" panose="020B0502020202020204" pitchFamily="34" charset="0"/>
              </a:rPr>
              <a:t>comprendre</a:t>
            </a:r>
            <a:r>
              <a:rPr lang="en-GB" b="1" dirty="0">
                <a:solidFill>
                  <a:srgbClr val="000000"/>
                </a:solidFill>
                <a:latin typeface="Century Gothic" panose="020B0502020202020204" pitchFamily="34" charset="0"/>
              </a:rPr>
              <a:t>) and the verb dire</a:t>
            </a:r>
            <a:endParaRPr lang="en-GB"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T3.1 </a:t>
            </a:r>
            <a:r>
              <a:rPr lang="en-GB" sz="2000" b="1" kern="1200" dirty="0" err="1">
                <a:solidFill>
                  <a:srgbClr val="FFFFFF"/>
                </a:solidFill>
                <a:latin typeface="Century Gothic" panose="020B0502020202020204" pitchFamily="34" charset="0"/>
                <a:ea typeface="+mn-ea"/>
                <a:cs typeface="+mn-cs"/>
              </a:rPr>
              <a:t>Semaine</a:t>
            </a:r>
            <a:r>
              <a:rPr lang="en-GB" sz="2000" b="1" kern="1200" dirty="0">
                <a:solidFill>
                  <a:srgbClr val="FFFFFF"/>
                </a:solidFill>
                <a:latin typeface="Century Gothic" panose="020B0502020202020204" pitchFamily="34" charset="0"/>
                <a:ea typeface="+mn-ea"/>
                <a:cs typeface="+mn-cs"/>
              </a:rPr>
              <a:t> 1</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6" name="Rectangle 5"/>
          <p:cNvSpPr/>
          <p:nvPr/>
        </p:nvSpPr>
        <p:spPr>
          <a:xfrm>
            <a:off x="98938" y="1302361"/>
            <a:ext cx="6908213" cy="646331"/>
          </a:xfrm>
          <a:prstGeom prst="rect">
            <a:avLst/>
          </a:prstGeom>
        </p:spPr>
        <p:txBody>
          <a:bodyPr wrap="square">
            <a:spAutoFit/>
          </a:bodyPr>
          <a:lstStyle/>
          <a:p>
            <a:r>
              <a:rPr lang="en-GB" dirty="0">
                <a:solidFill>
                  <a:srgbClr val="000000"/>
                </a:solidFill>
                <a:latin typeface="Century Gothic" panose="020B0502020202020204" pitchFamily="34" charset="0"/>
              </a:rPr>
              <a:t>These verbs end in –RE instead of –ER. The endings are different:</a:t>
            </a:r>
          </a:p>
        </p:txBody>
      </p:sp>
      <p:sp>
        <p:nvSpPr>
          <p:cNvPr id="20" name="TextBox 19"/>
          <p:cNvSpPr txBox="1"/>
          <p:nvPr/>
        </p:nvSpPr>
        <p:spPr>
          <a:xfrm>
            <a:off x="4663505" y="2756572"/>
            <a:ext cx="212524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entury Gothic" panose="020F0302020204030204"/>
                <a:ea typeface="+mn-ea"/>
                <a:cs typeface="+mn-cs"/>
              </a:rPr>
              <a:t>These verb forms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entury Gothic" panose="020F0302020204030204"/>
                <a:ea typeface="+mn-ea"/>
                <a:cs typeface="+mn-cs"/>
              </a:rPr>
              <a:t>all sound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entury Gothic" panose="020F0302020204030204"/>
                <a:ea typeface="+mn-ea"/>
                <a:cs typeface="+mn-cs"/>
              </a:rPr>
              <a:t>The </a:t>
            </a:r>
            <a:r>
              <a:rPr kumimoji="0" lang="en-GB" sz="1400" b="1" i="0" u="none" strike="noStrike" kern="1200" cap="none" spc="0" normalizeH="0" baseline="0" noProof="0" dirty="0">
                <a:ln>
                  <a:noFill/>
                </a:ln>
                <a:effectLst/>
                <a:uLnTx/>
                <a:uFillTx/>
                <a:latin typeface="Century Gothic" panose="020F0302020204030204"/>
                <a:ea typeface="+mn-ea"/>
                <a:cs typeface="+mn-cs"/>
              </a:rPr>
              <a:t>–s </a:t>
            </a:r>
            <a:r>
              <a:rPr lang="en-GB" sz="1400" dirty="0">
                <a:latin typeface="Century Gothic" panose="020F0302020204030204"/>
              </a:rPr>
              <a:t>and </a:t>
            </a:r>
            <a:r>
              <a:rPr lang="en-GB" sz="1400" b="1" dirty="0">
                <a:latin typeface="Century Gothic" panose="020F0302020204030204"/>
              </a:rPr>
              <a:t>–t </a:t>
            </a:r>
            <a:r>
              <a:rPr lang="en-GB" sz="1400" dirty="0">
                <a:latin typeface="Century Gothic" panose="020F0302020204030204"/>
              </a:rPr>
              <a:t>are</a:t>
            </a:r>
            <a:br>
              <a:rPr kumimoji="0" lang="en-GB" sz="1400" b="0" i="0" u="none" strike="noStrike" kern="1200" cap="none" spc="0" normalizeH="0" baseline="0" noProof="0" dirty="0">
                <a:ln>
                  <a:noFill/>
                </a:ln>
                <a:effectLst/>
                <a:uLnTx/>
                <a:uFillTx/>
                <a:latin typeface="Century Gothic" panose="020F0302020204030204"/>
                <a:ea typeface="+mn-ea"/>
                <a:cs typeface="+mn-cs"/>
              </a:rPr>
            </a:br>
            <a:r>
              <a:rPr kumimoji="0" lang="en-GB" sz="1400" b="1" i="0" u="none" strike="noStrike" kern="1200" cap="none" spc="0" normalizeH="0" baseline="0" noProof="0" dirty="0">
                <a:ln>
                  <a:noFill/>
                </a:ln>
                <a:effectLst/>
                <a:uLnTx/>
                <a:uFillTx/>
                <a:latin typeface="Century Gothic" panose="020F0302020204030204"/>
                <a:ea typeface="+mn-ea"/>
                <a:cs typeface="+mn-cs"/>
              </a:rPr>
              <a:t>silent final consonants </a:t>
            </a:r>
            <a:r>
              <a:rPr kumimoji="0" lang="en-GB" sz="1400" b="0" i="0" u="none" strike="noStrike" kern="1200" cap="none" spc="0" normalizeH="0" baseline="0" noProof="0" dirty="0">
                <a:ln>
                  <a:noFill/>
                </a:ln>
                <a:effectLst/>
                <a:uLnTx/>
                <a:uFillTx/>
                <a:latin typeface="Century Gothic" panose="020F0302020204030204"/>
                <a:ea typeface="+mn-ea"/>
                <a:cs typeface="+mn-cs"/>
              </a:rPr>
              <a:t>(SFC)</a:t>
            </a:r>
          </a:p>
        </p:txBody>
      </p:sp>
      <p:sp>
        <p:nvSpPr>
          <p:cNvPr id="21" name="Rectangle 20"/>
          <p:cNvSpPr/>
          <p:nvPr/>
        </p:nvSpPr>
        <p:spPr>
          <a:xfrm>
            <a:off x="124194" y="3958884"/>
            <a:ext cx="3507692" cy="369332"/>
          </a:xfrm>
          <a:prstGeom prst="rect">
            <a:avLst/>
          </a:prstGeom>
        </p:spPr>
        <p:txBody>
          <a:bodyPr wrap="none">
            <a:spAutoFit/>
          </a:bodyPr>
          <a:lstStyle/>
          <a:p>
            <a:r>
              <a:rPr lang="en-GB" b="1" dirty="0">
                <a:latin typeface="Century Gothic" panose="020B0502020202020204" pitchFamily="34" charset="0"/>
              </a:rPr>
              <a:t>Intonation questions (revision)</a:t>
            </a:r>
          </a:p>
        </p:txBody>
      </p:sp>
      <p:sp>
        <p:nvSpPr>
          <p:cNvPr id="22" name="Rectangle 21"/>
          <p:cNvSpPr/>
          <p:nvPr/>
        </p:nvSpPr>
        <p:spPr>
          <a:xfrm>
            <a:off x="114407" y="4250224"/>
            <a:ext cx="6677602" cy="646331"/>
          </a:xfrm>
          <a:prstGeom prst="rect">
            <a:avLst/>
          </a:prstGeom>
        </p:spPr>
        <p:txBody>
          <a:bodyPr wrap="square">
            <a:spAutoFit/>
          </a:bodyPr>
          <a:lstStyle/>
          <a:p>
            <a:pPr>
              <a:defRPr/>
            </a:pPr>
            <a:r>
              <a:rPr lang="en-GB" dirty="0">
                <a:latin typeface="Century Gothic" panose="020B0502020202020204" pitchFamily="34" charset="0"/>
              </a:rPr>
              <a:t>Change a statement into a question by raising your voice at the end:</a:t>
            </a:r>
          </a:p>
        </p:txBody>
      </p:sp>
      <p:grpSp>
        <p:nvGrpSpPr>
          <p:cNvPr id="23" name="Group 22"/>
          <p:cNvGrpSpPr/>
          <p:nvPr/>
        </p:nvGrpSpPr>
        <p:grpSpPr>
          <a:xfrm>
            <a:off x="1984037" y="4898934"/>
            <a:ext cx="422044" cy="501808"/>
            <a:chOff x="1637448" y="1708967"/>
            <a:chExt cx="1253461" cy="1540520"/>
          </a:xfrm>
        </p:grpSpPr>
        <p:pic>
          <p:nvPicPr>
            <p:cNvPr id="24" name="Picture 2" descr="C:\Users\wdj\Google Drive\Primary\Y5 SoW\From Tracy\Pronouns\you.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458"/>
            <a:stretch/>
          </p:blipFill>
          <p:spPr bwMode="auto">
            <a:xfrm>
              <a:off x="1637448" y="1841786"/>
              <a:ext cx="737639"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C:\Users\wdj\Google Drive\Primary\Y5 SoW\From Tracy\Pronouns\h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709" r="38341"/>
            <a:stretch/>
          </p:blipFill>
          <p:spPr bwMode="auto">
            <a:xfrm>
              <a:off x="2309018" y="1708967"/>
              <a:ext cx="581891"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xtBox 25"/>
          <p:cNvSpPr txBox="1"/>
          <p:nvPr/>
        </p:nvSpPr>
        <p:spPr>
          <a:xfrm>
            <a:off x="179829" y="4948297"/>
            <a:ext cx="1528528" cy="369332"/>
          </a:xfrm>
          <a:prstGeom prst="rect">
            <a:avLst/>
          </a:prstGeom>
          <a:solidFill>
            <a:schemeClr val="bg1">
              <a:lumMod val="75000"/>
            </a:schemeClr>
          </a:solidFill>
          <a:ln w="28575">
            <a:noFill/>
          </a:ln>
        </p:spPr>
        <p:txBody>
          <a:bodyPr wrap="square" rtlCol="0">
            <a:spAutoFit/>
          </a:bodyPr>
          <a:lstStyle/>
          <a:p>
            <a:pPr algn="ctr">
              <a:defRPr/>
            </a:pPr>
            <a:r>
              <a:rPr lang="en-GB" b="1" dirty="0">
                <a:latin typeface="Century Gothic" panose="020B0502020202020204" pitchFamily="34" charset="0"/>
              </a:rPr>
              <a:t>Statement</a:t>
            </a:r>
          </a:p>
        </p:txBody>
      </p:sp>
      <p:sp>
        <p:nvSpPr>
          <p:cNvPr id="27" name="TextBox 26"/>
          <p:cNvSpPr txBox="1"/>
          <p:nvPr/>
        </p:nvSpPr>
        <p:spPr>
          <a:xfrm>
            <a:off x="2562708" y="4953985"/>
            <a:ext cx="4295292" cy="369332"/>
          </a:xfrm>
          <a:prstGeom prst="rect">
            <a:avLst/>
          </a:prstGeom>
          <a:noFill/>
        </p:spPr>
        <p:txBody>
          <a:bodyPr wrap="square" rtlCol="0">
            <a:spAutoFit/>
          </a:bodyPr>
          <a:lstStyle/>
          <a:p>
            <a:pPr>
              <a:defRPr/>
            </a:pPr>
            <a:r>
              <a:rPr lang="en-GB" dirty="0" err="1">
                <a:latin typeface="Century Gothic" panose="020B0502020202020204" pitchFamily="34" charset="0"/>
              </a:rPr>
              <a:t>Tu</a:t>
            </a:r>
            <a:r>
              <a:rPr lang="en-GB" dirty="0">
                <a:latin typeface="Century Gothic" panose="020B0502020202020204" pitchFamily="34" charset="0"/>
              </a:rPr>
              <a:t> </a:t>
            </a:r>
            <a:r>
              <a:rPr lang="en-GB" dirty="0" err="1">
                <a:latin typeface="Century Gothic" panose="020B0502020202020204" pitchFamily="34" charset="0"/>
              </a:rPr>
              <a:t>comprends</a:t>
            </a:r>
            <a:r>
              <a:rPr lang="en-GB" dirty="0">
                <a:latin typeface="Century Gothic" panose="020B0502020202020204" pitchFamily="34" charset="0"/>
              </a:rPr>
              <a:t>.  </a:t>
            </a:r>
            <a:r>
              <a:rPr lang="en-GB" i="1" dirty="0">
                <a:latin typeface="Century Gothic" panose="020B0502020202020204" pitchFamily="34" charset="0"/>
              </a:rPr>
              <a:t>You understand.</a:t>
            </a:r>
          </a:p>
        </p:txBody>
      </p:sp>
      <p:sp>
        <p:nvSpPr>
          <p:cNvPr id="32" name="TextBox 31"/>
          <p:cNvSpPr txBox="1"/>
          <p:nvPr/>
        </p:nvSpPr>
        <p:spPr>
          <a:xfrm>
            <a:off x="179829" y="5488587"/>
            <a:ext cx="1528528" cy="369332"/>
          </a:xfrm>
          <a:prstGeom prst="rect">
            <a:avLst/>
          </a:prstGeom>
          <a:solidFill>
            <a:schemeClr val="bg1">
              <a:lumMod val="75000"/>
            </a:schemeClr>
          </a:solidFill>
          <a:ln w="28575">
            <a:noFill/>
          </a:ln>
        </p:spPr>
        <p:txBody>
          <a:bodyPr wrap="square" rtlCol="0">
            <a:spAutoFit/>
          </a:bodyPr>
          <a:lstStyle/>
          <a:p>
            <a:pPr algn="ctr">
              <a:defRPr/>
            </a:pPr>
            <a:r>
              <a:rPr lang="en-GB" b="1" dirty="0">
                <a:latin typeface="Century Gothic" panose="020B0502020202020204" pitchFamily="34" charset="0"/>
              </a:rPr>
              <a:t>Question</a:t>
            </a:r>
          </a:p>
        </p:txBody>
      </p:sp>
      <p:sp>
        <p:nvSpPr>
          <p:cNvPr id="37" name="Arc 36">
            <a:extLst>
              <a:ext uri="{FF2B5EF4-FFF2-40B4-BE49-F238E27FC236}">
                <a16:creationId xmlns:a16="http://schemas.microsoft.com/office/drawing/2014/main" id="{041EBAAC-1ABF-45B7-ADA9-C5EAAC764EA4}"/>
              </a:ext>
            </a:extLst>
          </p:cNvPr>
          <p:cNvSpPr/>
          <p:nvPr/>
        </p:nvSpPr>
        <p:spPr>
          <a:xfrm rot="11031085" flipH="1">
            <a:off x="2244389" y="5385550"/>
            <a:ext cx="1939936" cy="592270"/>
          </a:xfrm>
          <a:prstGeom prst="arc">
            <a:avLst/>
          </a:prstGeom>
          <a:ln w="571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cxnSp>
        <p:nvCxnSpPr>
          <p:cNvPr id="38" name="Straight Arrow Connector 37">
            <a:extLst>
              <a:ext uri="{FF2B5EF4-FFF2-40B4-BE49-F238E27FC236}">
                <a16:creationId xmlns:a16="http://schemas.microsoft.com/office/drawing/2014/main" id="{813B522E-48DD-4F31-96D9-9714F8FD1F0F}"/>
              </a:ext>
            </a:extLst>
          </p:cNvPr>
          <p:cNvCxnSpPr/>
          <p:nvPr/>
        </p:nvCxnSpPr>
        <p:spPr>
          <a:xfrm>
            <a:off x="3121625" y="5365605"/>
            <a:ext cx="108012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42" name="TextBox 41"/>
          <p:cNvSpPr txBox="1"/>
          <p:nvPr/>
        </p:nvSpPr>
        <p:spPr>
          <a:xfrm>
            <a:off x="2572659" y="5466409"/>
            <a:ext cx="4295292" cy="369332"/>
          </a:xfrm>
          <a:prstGeom prst="rect">
            <a:avLst/>
          </a:prstGeom>
          <a:noFill/>
        </p:spPr>
        <p:txBody>
          <a:bodyPr wrap="square" rtlCol="0">
            <a:spAutoFit/>
          </a:bodyPr>
          <a:lstStyle/>
          <a:p>
            <a:pPr>
              <a:defRPr/>
            </a:pPr>
            <a:r>
              <a:rPr lang="en-GB" dirty="0" err="1">
                <a:latin typeface="Century Gothic" panose="020B0502020202020204" pitchFamily="34" charset="0"/>
              </a:rPr>
              <a:t>Tu</a:t>
            </a:r>
            <a:r>
              <a:rPr lang="en-GB" dirty="0">
                <a:latin typeface="Century Gothic" panose="020B0502020202020204" pitchFamily="34" charset="0"/>
              </a:rPr>
              <a:t> </a:t>
            </a:r>
            <a:r>
              <a:rPr lang="en-GB" dirty="0" err="1">
                <a:latin typeface="Century Gothic" panose="020B0502020202020204" pitchFamily="34" charset="0"/>
              </a:rPr>
              <a:t>comprends</a:t>
            </a:r>
            <a:r>
              <a:rPr lang="en-GB" dirty="0">
                <a:latin typeface="Century Gothic" panose="020B0502020202020204" pitchFamily="34" charset="0"/>
              </a:rPr>
              <a:t> ? </a:t>
            </a:r>
            <a:r>
              <a:rPr lang="en-GB" i="1" dirty="0">
                <a:latin typeface="Century Gothic" panose="020B0502020202020204" pitchFamily="34" charset="0"/>
              </a:rPr>
              <a:t>Do you understand?</a:t>
            </a:r>
          </a:p>
        </p:txBody>
      </p:sp>
      <p:sp>
        <p:nvSpPr>
          <p:cNvPr id="43" name="Rectangle 42"/>
          <p:cNvSpPr/>
          <p:nvPr/>
        </p:nvSpPr>
        <p:spPr>
          <a:xfrm>
            <a:off x="113246" y="6089902"/>
            <a:ext cx="3783408" cy="369332"/>
          </a:xfrm>
          <a:prstGeom prst="rect">
            <a:avLst/>
          </a:prstGeom>
        </p:spPr>
        <p:txBody>
          <a:bodyPr wrap="none">
            <a:spAutoFit/>
          </a:bodyPr>
          <a:lstStyle/>
          <a:p>
            <a:r>
              <a:rPr lang="en-GB" b="1" dirty="0">
                <a:latin typeface="Century Gothic" panose="020B0502020202020204" pitchFamily="34" charset="0"/>
              </a:rPr>
              <a:t>Subject-verb inversion questions</a:t>
            </a:r>
          </a:p>
        </p:txBody>
      </p:sp>
      <p:sp>
        <p:nvSpPr>
          <p:cNvPr id="44" name="TextBox 43"/>
          <p:cNvSpPr txBox="1"/>
          <p:nvPr/>
        </p:nvSpPr>
        <p:spPr>
          <a:xfrm>
            <a:off x="113246" y="6424738"/>
            <a:ext cx="6829636" cy="369332"/>
          </a:xfrm>
          <a:prstGeom prst="rect">
            <a:avLst/>
          </a:prstGeom>
          <a:noFill/>
        </p:spPr>
        <p:txBody>
          <a:bodyPr wrap="square" rtlCol="0">
            <a:spAutoFit/>
          </a:bodyPr>
          <a:lstStyle/>
          <a:p>
            <a:pPr fontAlgn="auto">
              <a:spcBef>
                <a:spcPts val="0"/>
              </a:spcBef>
              <a:spcAft>
                <a:spcPts val="0"/>
              </a:spcAft>
              <a:defRPr/>
            </a:pPr>
            <a:r>
              <a:rPr lang="en-GB" dirty="0">
                <a:latin typeface="Century Gothic" panose="020B0502020202020204" pitchFamily="34" charset="0"/>
              </a:rPr>
              <a:t>To ask a question, swap the </a:t>
            </a:r>
            <a:r>
              <a:rPr lang="en-GB" b="1" dirty="0">
                <a:latin typeface="Century Gothic" panose="020B0502020202020204" pitchFamily="34" charset="0"/>
              </a:rPr>
              <a:t>subject</a:t>
            </a:r>
            <a:r>
              <a:rPr lang="en-GB" dirty="0">
                <a:latin typeface="Century Gothic" panose="020B0502020202020204" pitchFamily="34" charset="0"/>
              </a:rPr>
              <a:t> and the </a:t>
            </a:r>
            <a:r>
              <a:rPr lang="en-GB" b="1" dirty="0">
                <a:latin typeface="Century Gothic" panose="020B0502020202020204" pitchFamily="34" charset="0"/>
              </a:rPr>
              <a:t>verb</a:t>
            </a:r>
            <a:r>
              <a:rPr lang="en-GB" dirty="0">
                <a:latin typeface="Century Gothic" panose="020B0502020202020204" pitchFamily="34" charset="0"/>
              </a:rPr>
              <a:t> around:</a:t>
            </a:r>
          </a:p>
        </p:txBody>
      </p:sp>
      <p:sp>
        <p:nvSpPr>
          <p:cNvPr id="45" name="TextBox 44"/>
          <p:cNvSpPr txBox="1"/>
          <p:nvPr/>
        </p:nvSpPr>
        <p:spPr>
          <a:xfrm>
            <a:off x="181314" y="6916411"/>
            <a:ext cx="1528528" cy="369332"/>
          </a:xfrm>
          <a:prstGeom prst="rect">
            <a:avLst/>
          </a:prstGeom>
          <a:solidFill>
            <a:schemeClr val="bg1">
              <a:lumMod val="75000"/>
            </a:schemeClr>
          </a:solidFill>
          <a:ln w="28575">
            <a:noFill/>
          </a:ln>
        </p:spPr>
        <p:txBody>
          <a:bodyPr wrap="square" rtlCol="0">
            <a:spAutoFit/>
          </a:bodyPr>
          <a:lstStyle/>
          <a:p>
            <a:pPr algn="ctr">
              <a:defRPr/>
            </a:pPr>
            <a:r>
              <a:rPr lang="en-GB" b="1" dirty="0">
                <a:latin typeface="Century Gothic" panose="020B0502020202020204" pitchFamily="34" charset="0"/>
              </a:rPr>
              <a:t>Question</a:t>
            </a:r>
          </a:p>
        </p:txBody>
      </p:sp>
      <p:sp>
        <p:nvSpPr>
          <p:cNvPr id="51" name="TextBox 50"/>
          <p:cNvSpPr txBox="1"/>
          <p:nvPr/>
        </p:nvSpPr>
        <p:spPr>
          <a:xfrm>
            <a:off x="2601725" y="6874067"/>
            <a:ext cx="4409999" cy="369332"/>
          </a:xfrm>
          <a:prstGeom prst="rect">
            <a:avLst/>
          </a:prstGeom>
          <a:noFill/>
        </p:spPr>
        <p:txBody>
          <a:bodyPr wrap="square" rtlCol="0">
            <a:spAutoFit/>
          </a:bodyPr>
          <a:lstStyle/>
          <a:p>
            <a:pPr>
              <a:defRPr/>
            </a:pPr>
            <a:r>
              <a:rPr lang="en-GB" dirty="0" err="1">
                <a:latin typeface="Century Gothic" panose="020B0502020202020204" pitchFamily="34" charset="0"/>
              </a:rPr>
              <a:t>Comprends-tu</a:t>
            </a:r>
            <a:r>
              <a:rPr lang="en-GB" dirty="0">
                <a:latin typeface="Century Gothic" panose="020B0502020202020204" pitchFamily="34" charset="0"/>
              </a:rPr>
              <a:t> ? </a:t>
            </a:r>
            <a:r>
              <a:rPr lang="en-GB" i="1" dirty="0">
                <a:latin typeface="Century Gothic" panose="020B0502020202020204" pitchFamily="34" charset="0"/>
              </a:rPr>
              <a:t>Do you understand?</a:t>
            </a:r>
          </a:p>
        </p:txBody>
      </p:sp>
      <p:sp>
        <p:nvSpPr>
          <p:cNvPr id="4" name="Rounded Rectangle 3"/>
          <p:cNvSpPr/>
          <p:nvPr/>
        </p:nvSpPr>
        <p:spPr>
          <a:xfrm>
            <a:off x="684817" y="7450726"/>
            <a:ext cx="5471063" cy="561243"/>
          </a:xfrm>
          <a:prstGeom prst="roundRect">
            <a:avLst/>
          </a:prstGeom>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p:cNvSpPr txBox="1"/>
          <p:nvPr/>
        </p:nvSpPr>
        <p:spPr>
          <a:xfrm>
            <a:off x="777875" y="7451987"/>
            <a:ext cx="5256584" cy="523220"/>
          </a:xfrm>
          <a:prstGeom prst="rect">
            <a:avLst/>
          </a:prstGeom>
          <a:noFill/>
        </p:spPr>
        <p:txBody>
          <a:bodyPr wrap="square" rtlCol="0">
            <a:spAutoFit/>
          </a:bodyPr>
          <a:lstStyle/>
          <a:p>
            <a:pPr lvl="0" algn="ctr" fontAlgn="auto">
              <a:spcBef>
                <a:spcPts val="0"/>
              </a:spcBef>
              <a:spcAft>
                <a:spcPts val="0"/>
              </a:spcAft>
              <a:defRPr/>
            </a:pPr>
            <a:r>
              <a:rPr lang="en-GB" sz="1400" dirty="0">
                <a:latin typeface="Century Gothic" panose="020F0302020204030204"/>
              </a:rPr>
              <a:t>Swapping round the subject and verb is called </a:t>
            </a:r>
            <a:r>
              <a:rPr lang="en-GB" sz="1400" b="1" dirty="0">
                <a:latin typeface="Century Gothic" panose="020F0302020204030204"/>
              </a:rPr>
              <a:t>inversion. </a:t>
            </a:r>
            <a:r>
              <a:rPr lang="en-GB" sz="1400" dirty="0">
                <a:latin typeface="Century Gothic" panose="020F0302020204030204"/>
              </a:rPr>
              <a:t>We add a </a:t>
            </a:r>
            <a:r>
              <a:rPr lang="en-GB" sz="1400" b="1" dirty="0">
                <a:latin typeface="Century Gothic" panose="020F0302020204030204"/>
              </a:rPr>
              <a:t>hyphen</a:t>
            </a:r>
            <a:r>
              <a:rPr lang="en-GB" sz="1400" dirty="0">
                <a:latin typeface="Century Gothic" panose="020F0302020204030204"/>
              </a:rPr>
              <a:t> between them.</a:t>
            </a:r>
          </a:p>
        </p:txBody>
      </p:sp>
      <p:sp>
        <p:nvSpPr>
          <p:cNvPr id="11" name="Rectangle 10"/>
          <p:cNvSpPr/>
          <p:nvPr/>
        </p:nvSpPr>
        <p:spPr>
          <a:xfrm>
            <a:off x="289982" y="8153365"/>
            <a:ext cx="6232371" cy="731703"/>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0">
              <a:latin typeface="Century Gothic" panose="020B0502020202020204" pitchFamily="34" charset="0"/>
            </a:endParaRPr>
          </a:p>
        </p:txBody>
      </p:sp>
      <p:sp>
        <p:nvSpPr>
          <p:cNvPr id="5" name="Rectangle 4"/>
          <p:cNvSpPr/>
          <p:nvPr/>
        </p:nvSpPr>
        <p:spPr>
          <a:xfrm>
            <a:off x="282249" y="8153366"/>
            <a:ext cx="6194519" cy="615553"/>
          </a:xfrm>
          <a:prstGeom prst="rect">
            <a:avLst/>
          </a:prstGeom>
        </p:spPr>
        <p:txBody>
          <a:bodyPr wrap="square">
            <a:spAutoFit/>
          </a:bodyPr>
          <a:lstStyle/>
          <a:p>
            <a:pPr lvl="0" algn="ctr" fontAlgn="auto">
              <a:spcBef>
                <a:spcPts val="0"/>
              </a:spcBef>
              <a:spcAft>
                <a:spcPts val="0"/>
              </a:spcAft>
              <a:defRPr/>
            </a:pPr>
            <a:r>
              <a:rPr lang="en-GB" sz="1700" dirty="0">
                <a:latin typeface="Century Gothic" panose="020B0502020202020204" pitchFamily="34" charset="0"/>
              </a:rPr>
              <a:t>There are </a:t>
            </a:r>
            <a:r>
              <a:rPr lang="en-GB" sz="1700" b="1" dirty="0">
                <a:latin typeface="Century Gothic" panose="020B0502020202020204" pitchFamily="34" charset="0"/>
              </a:rPr>
              <a:t>no question words</a:t>
            </a:r>
            <a:r>
              <a:rPr lang="en-GB" sz="1700" dirty="0">
                <a:latin typeface="Century Gothic" panose="020B0502020202020204" pitchFamily="34" charset="0"/>
              </a:rPr>
              <a:t> for ‘</a:t>
            </a:r>
            <a:r>
              <a:rPr lang="en-GB" sz="1700" b="1" dirty="0">
                <a:latin typeface="Century Gothic" panose="020B0502020202020204" pitchFamily="34" charset="0"/>
              </a:rPr>
              <a:t>do</a:t>
            </a:r>
            <a:r>
              <a:rPr lang="en-GB" sz="1700" dirty="0">
                <a:latin typeface="Century Gothic" panose="020B0502020202020204" pitchFamily="34" charset="0"/>
              </a:rPr>
              <a:t>’ and ‘</a:t>
            </a:r>
            <a:r>
              <a:rPr lang="en-GB" sz="1700" b="1" dirty="0">
                <a:latin typeface="Century Gothic" panose="020B0502020202020204" pitchFamily="34" charset="0"/>
              </a:rPr>
              <a:t>are</a:t>
            </a:r>
            <a:r>
              <a:rPr lang="en-GB" sz="1700" dirty="0">
                <a:latin typeface="Century Gothic" panose="020B0502020202020204" pitchFamily="34" charset="0"/>
              </a:rPr>
              <a:t>’ in French! </a:t>
            </a:r>
            <a:br>
              <a:rPr lang="en-GB" sz="1700" dirty="0">
                <a:latin typeface="Century Gothic" panose="020B0502020202020204" pitchFamily="34" charset="0"/>
              </a:rPr>
            </a:br>
            <a:r>
              <a:rPr lang="en-GB" sz="1700" b="1" dirty="0">
                <a:latin typeface="Century Gothic" panose="020B0502020202020204" pitchFamily="34" charset="0"/>
              </a:rPr>
              <a:t>Inversion</a:t>
            </a:r>
            <a:r>
              <a:rPr lang="en-GB" sz="1700" dirty="0">
                <a:latin typeface="Century Gothic" panose="020B0502020202020204" pitchFamily="34" charset="0"/>
              </a:rPr>
              <a:t> tells us these are questions.</a:t>
            </a:r>
          </a:p>
        </p:txBody>
      </p:sp>
      <p:pic>
        <p:nvPicPr>
          <p:cNvPr id="54" name="Picture 53"/>
          <p:cNvPicPr>
            <a:picLocks noChangeAspect="1"/>
          </p:cNvPicPr>
          <p:nvPr/>
        </p:nvPicPr>
        <p:blipFill>
          <a:blip r:embed="rId5">
            <a:clrChange>
              <a:clrFrom>
                <a:srgbClr val="FFFFFF"/>
              </a:clrFrom>
              <a:clrTo>
                <a:srgbClr val="FFFFFF">
                  <a:alpha val="0"/>
                </a:srgbClr>
              </a:clrTo>
            </a:clrChange>
          </a:blip>
          <a:stretch>
            <a:fillRect/>
          </a:stretch>
        </p:blipFill>
        <p:spPr>
          <a:xfrm>
            <a:off x="548680" y="8485832"/>
            <a:ext cx="730120" cy="518769"/>
          </a:xfrm>
          <a:prstGeom prst="rect">
            <a:avLst/>
          </a:prstGeom>
        </p:spPr>
      </p:pic>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42</a:t>
            </a:r>
          </a:p>
        </p:txBody>
      </p:sp>
      <p:grpSp>
        <p:nvGrpSpPr>
          <p:cNvPr id="61" name="Group 60">
            <a:extLst>
              <a:ext uri="{FF2B5EF4-FFF2-40B4-BE49-F238E27FC236}">
                <a16:creationId xmlns:a16="http://schemas.microsoft.com/office/drawing/2014/main" id="{56807BD8-5E83-4742-9C1A-A915C141D7E2}"/>
              </a:ext>
            </a:extLst>
          </p:cNvPr>
          <p:cNvGrpSpPr/>
          <p:nvPr/>
        </p:nvGrpSpPr>
        <p:grpSpPr>
          <a:xfrm>
            <a:off x="1978323" y="5419976"/>
            <a:ext cx="422044" cy="501808"/>
            <a:chOff x="1637448" y="1708967"/>
            <a:chExt cx="1253461" cy="1540520"/>
          </a:xfrm>
        </p:grpSpPr>
        <p:pic>
          <p:nvPicPr>
            <p:cNvPr id="62" name="Picture 2" descr="C:\Users\wdj\Google Drive\Primary\Y5 SoW\From Tracy\Pronouns\you.png">
              <a:extLst>
                <a:ext uri="{FF2B5EF4-FFF2-40B4-BE49-F238E27FC236}">
                  <a16:creationId xmlns:a16="http://schemas.microsoft.com/office/drawing/2014/main" id="{D0BBD76A-631B-44F1-9C3A-08CC0DF608C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458"/>
            <a:stretch/>
          </p:blipFill>
          <p:spPr bwMode="auto">
            <a:xfrm>
              <a:off x="1637448" y="1841786"/>
              <a:ext cx="737639"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2" descr="C:\Users\wdj\Google Drive\Primary\Y5 SoW\From Tracy\Pronouns\he.png">
              <a:extLst>
                <a:ext uri="{FF2B5EF4-FFF2-40B4-BE49-F238E27FC236}">
                  <a16:creationId xmlns:a16="http://schemas.microsoft.com/office/drawing/2014/main" id="{E0ADBA39-0AF1-4338-B8E1-1FCE8BC1510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709" r="38341"/>
            <a:stretch/>
          </p:blipFill>
          <p:spPr bwMode="auto">
            <a:xfrm>
              <a:off x="2309018" y="1708967"/>
              <a:ext cx="581891"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 name="Group 63">
            <a:extLst>
              <a:ext uri="{FF2B5EF4-FFF2-40B4-BE49-F238E27FC236}">
                <a16:creationId xmlns:a16="http://schemas.microsoft.com/office/drawing/2014/main" id="{316A93B3-4FB4-4006-B561-FB12F8FEC1AA}"/>
              </a:ext>
            </a:extLst>
          </p:cNvPr>
          <p:cNvGrpSpPr/>
          <p:nvPr/>
        </p:nvGrpSpPr>
        <p:grpSpPr>
          <a:xfrm>
            <a:off x="1990410" y="6860640"/>
            <a:ext cx="422044" cy="501808"/>
            <a:chOff x="1637448" y="1708967"/>
            <a:chExt cx="1253461" cy="1540520"/>
          </a:xfrm>
        </p:grpSpPr>
        <p:pic>
          <p:nvPicPr>
            <p:cNvPr id="65" name="Picture 2" descr="C:\Users\wdj\Google Drive\Primary\Y5 SoW\From Tracy\Pronouns\you.png">
              <a:extLst>
                <a:ext uri="{FF2B5EF4-FFF2-40B4-BE49-F238E27FC236}">
                  <a16:creationId xmlns:a16="http://schemas.microsoft.com/office/drawing/2014/main" id="{631D209F-D8F3-4ECE-B073-959506778ED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458"/>
            <a:stretch/>
          </p:blipFill>
          <p:spPr bwMode="auto">
            <a:xfrm>
              <a:off x="1637448" y="1841786"/>
              <a:ext cx="737639"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2" descr="C:\Users\wdj\Google Drive\Primary\Y5 SoW\From Tracy\Pronouns\he.png">
              <a:extLst>
                <a:ext uri="{FF2B5EF4-FFF2-40B4-BE49-F238E27FC236}">
                  <a16:creationId xmlns:a16="http://schemas.microsoft.com/office/drawing/2014/main" id="{56E6025C-2DCB-4C2F-9D5F-1D3BF4F15C7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709" r="38341"/>
            <a:stretch/>
          </p:blipFill>
          <p:spPr bwMode="auto">
            <a:xfrm>
              <a:off x="2309018" y="1708967"/>
              <a:ext cx="581891"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5" name="Table 14">
            <a:extLst>
              <a:ext uri="{FF2B5EF4-FFF2-40B4-BE49-F238E27FC236}">
                <a16:creationId xmlns:a16="http://schemas.microsoft.com/office/drawing/2014/main" id="{706862E0-EFD4-4348-BEF8-D1A79368870F}"/>
              </a:ext>
            </a:extLst>
          </p:cNvPr>
          <p:cNvGraphicFramePr>
            <a:graphicFrameLocks noGrp="1"/>
          </p:cNvGraphicFramePr>
          <p:nvPr>
            <p:extLst>
              <p:ext uri="{D42A27DB-BD31-4B8C-83A1-F6EECF244321}">
                <p14:modId xmlns:p14="http://schemas.microsoft.com/office/powerpoint/2010/main" val="3858234466"/>
              </p:ext>
            </p:extLst>
          </p:nvPr>
        </p:nvGraphicFramePr>
        <p:xfrm>
          <a:off x="1732890" y="1965412"/>
          <a:ext cx="1737671" cy="1920240"/>
        </p:xfrm>
        <a:graphic>
          <a:graphicData uri="http://schemas.openxmlformats.org/drawingml/2006/table">
            <a:tbl>
              <a:tblPr firstRow="1" bandRow="1">
                <a:tableStyleId>{5940675A-B579-460E-94D1-54222C63F5DA}</a:tableStyleId>
              </a:tblPr>
              <a:tblGrid>
                <a:gridCol w="1737671">
                  <a:extLst>
                    <a:ext uri="{9D8B030D-6E8A-4147-A177-3AD203B41FA5}">
                      <a16:colId xmlns:a16="http://schemas.microsoft.com/office/drawing/2014/main" val="20000"/>
                    </a:ext>
                  </a:extLst>
                </a:gridCol>
              </a:tblGrid>
              <a:tr h="217384">
                <a:tc>
                  <a:txBody>
                    <a:bodyPr/>
                    <a:lstStyle/>
                    <a:p>
                      <a:r>
                        <a:rPr lang="en-GB" sz="1600" b="1" dirty="0">
                          <a:latin typeface="Century Gothic" panose="020B0502020202020204" pitchFamily="34" charset="0"/>
                        </a:rPr>
                        <a:t>prendre</a:t>
                      </a:r>
                    </a:p>
                    <a:p>
                      <a:r>
                        <a:rPr lang="en-GB" sz="1600" dirty="0">
                          <a:latin typeface="Century Gothic" panose="020B0502020202020204" pitchFamily="34" charset="0"/>
                        </a:rPr>
                        <a:t>to take, taking</a:t>
                      </a:r>
                    </a:p>
                  </a:txBody>
                  <a:tcPr/>
                </a:tc>
                <a:extLst>
                  <a:ext uri="{0D108BD9-81ED-4DB2-BD59-A6C34878D82A}">
                    <a16:rowId xmlns:a16="http://schemas.microsoft.com/office/drawing/2014/main" val="10000"/>
                  </a:ext>
                </a:extLst>
              </a:tr>
              <a:tr h="217384">
                <a:tc>
                  <a:txBody>
                    <a:bodyPr/>
                    <a:lstStyle/>
                    <a:p>
                      <a:r>
                        <a:rPr lang="en-GB" sz="1600" dirty="0">
                          <a:latin typeface="Century Gothic" panose="020B0502020202020204" pitchFamily="34" charset="0"/>
                        </a:rPr>
                        <a:t>je </a:t>
                      </a:r>
                      <a:r>
                        <a:rPr lang="en-GB" sz="1600" dirty="0" err="1">
                          <a:latin typeface="Century Gothic" panose="020B0502020202020204" pitchFamily="34" charset="0"/>
                        </a:rPr>
                        <a:t>prend</a:t>
                      </a:r>
                      <a:r>
                        <a:rPr lang="en-GB" sz="1600" b="1" dirty="0" err="1">
                          <a:latin typeface="Century Gothic" panose="020B0502020202020204" pitchFamily="34" charset="0"/>
                        </a:rPr>
                        <a:t>s</a:t>
                      </a:r>
                      <a:endParaRPr lang="en-GB" sz="1600" b="1" dirty="0">
                        <a:latin typeface="Century Gothic" panose="020B0502020202020204" pitchFamily="34" charset="0"/>
                      </a:endParaRPr>
                    </a:p>
                  </a:txBody>
                  <a:tcPr/>
                </a:tc>
                <a:extLst>
                  <a:ext uri="{0D108BD9-81ED-4DB2-BD59-A6C34878D82A}">
                    <a16:rowId xmlns:a16="http://schemas.microsoft.com/office/drawing/2014/main" val="10001"/>
                  </a:ext>
                </a:extLst>
              </a:tr>
              <a:tr h="217384">
                <a:tc>
                  <a:txBody>
                    <a:bodyPr/>
                    <a:lstStyle/>
                    <a:p>
                      <a:r>
                        <a:rPr lang="en-GB" sz="1600" dirty="0" err="1">
                          <a:latin typeface="Century Gothic" panose="020B0502020202020204" pitchFamily="34" charset="0"/>
                        </a:rPr>
                        <a:t>tu</a:t>
                      </a:r>
                      <a:r>
                        <a:rPr lang="en-GB" sz="1600" dirty="0">
                          <a:latin typeface="Century Gothic" panose="020B0502020202020204" pitchFamily="34" charset="0"/>
                        </a:rPr>
                        <a:t> </a:t>
                      </a:r>
                      <a:r>
                        <a:rPr lang="en-GB" sz="1600" dirty="0" err="1">
                          <a:latin typeface="Century Gothic" panose="020B0502020202020204" pitchFamily="34" charset="0"/>
                        </a:rPr>
                        <a:t>prend</a:t>
                      </a:r>
                      <a:r>
                        <a:rPr lang="en-GB" sz="1600" b="1" dirty="0" err="1">
                          <a:latin typeface="Century Gothic" panose="020B0502020202020204" pitchFamily="34" charset="0"/>
                        </a:rPr>
                        <a:t>s</a:t>
                      </a:r>
                      <a:endParaRPr lang="en-GB" sz="1600" b="1" dirty="0">
                        <a:latin typeface="Century Gothic" panose="020B0502020202020204" pitchFamily="34" charset="0"/>
                      </a:endParaRPr>
                    </a:p>
                  </a:txBody>
                  <a:tcPr/>
                </a:tc>
                <a:extLst>
                  <a:ext uri="{0D108BD9-81ED-4DB2-BD59-A6C34878D82A}">
                    <a16:rowId xmlns:a16="http://schemas.microsoft.com/office/drawing/2014/main" val="10002"/>
                  </a:ext>
                </a:extLst>
              </a:tr>
              <a:tr h="217384">
                <a:tc>
                  <a:txBody>
                    <a:bodyPr/>
                    <a:lstStyle/>
                    <a:p>
                      <a:r>
                        <a:rPr lang="en-GB" sz="1600" dirty="0" err="1">
                          <a:latin typeface="Century Gothic" panose="020B0502020202020204" pitchFamily="34" charset="0"/>
                        </a:rPr>
                        <a:t>il</a:t>
                      </a:r>
                      <a:r>
                        <a:rPr lang="en-GB" sz="1600" dirty="0">
                          <a:latin typeface="Century Gothic" panose="020B0502020202020204" pitchFamily="34" charset="0"/>
                        </a:rPr>
                        <a:t> </a:t>
                      </a:r>
                      <a:r>
                        <a:rPr lang="en-GB" sz="1600" dirty="0" err="1">
                          <a:latin typeface="Century Gothic" panose="020B0502020202020204" pitchFamily="34" charset="0"/>
                        </a:rPr>
                        <a:t>prend</a:t>
                      </a:r>
                      <a:endParaRPr lang="en-GB" sz="1600" b="1" dirty="0">
                        <a:latin typeface="Century Gothic" panose="020B0502020202020204" pitchFamily="34" charset="0"/>
                      </a:endParaRPr>
                    </a:p>
                  </a:txBody>
                  <a:tcPr/>
                </a:tc>
                <a:extLst>
                  <a:ext uri="{0D108BD9-81ED-4DB2-BD59-A6C34878D82A}">
                    <a16:rowId xmlns:a16="http://schemas.microsoft.com/office/drawing/2014/main" val="10003"/>
                  </a:ext>
                </a:extLst>
              </a:tr>
              <a:tr h="323641">
                <a:tc>
                  <a:txBody>
                    <a:bodyPr/>
                    <a:lstStyle/>
                    <a:p>
                      <a:r>
                        <a:rPr lang="en-GB" sz="1600" dirty="0" err="1">
                          <a:latin typeface="Century Gothic" panose="020B0502020202020204" pitchFamily="34" charset="0"/>
                        </a:rPr>
                        <a:t>elle</a:t>
                      </a:r>
                      <a:r>
                        <a:rPr lang="en-GB" sz="1600" dirty="0">
                          <a:latin typeface="Century Gothic" panose="020B0502020202020204" pitchFamily="34" charset="0"/>
                        </a:rPr>
                        <a:t> </a:t>
                      </a:r>
                      <a:r>
                        <a:rPr lang="en-GB" sz="1600" dirty="0" err="1">
                          <a:latin typeface="Century Gothic" panose="020B0502020202020204" pitchFamily="34" charset="0"/>
                        </a:rPr>
                        <a:t>prend</a:t>
                      </a:r>
                      <a:endParaRPr lang="en-GB" sz="1600" b="1" dirty="0">
                        <a:latin typeface="Century Gothic" panose="020B0502020202020204" pitchFamily="34" charset="0"/>
                      </a:endParaRPr>
                    </a:p>
                  </a:txBody>
                  <a:tcPr/>
                </a:tc>
                <a:extLst>
                  <a:ext uri="{0D108BD9-81ED-4DB2-BD59-A6C34878D82A}">
                    <a16:rowId xmlns:a16="http://schemas.microsoft.com/office/drawing/2014/main" val="10004"/>
                  </a:ext>
                </a:extLst>
              </a:tr>
            </a:tbl>
          </a:graphicData>
        </a:graphic>
      </p:graphicFrame>
      <p:sp>
        <p:nvSpPr>
          <p:cNvPr id="19" name="Oval Callout 17">
            <a:extLst>
              <a:ext uri="{FF2B5EF4-FFF2-40B4-BE49-F238E27FC236}">
                <a16:creationId xmlns:a16="http://schemas.microsoft.com/office/drawing/2014/main" id="{88D1A6CB-EC57-4329-BC8C-183DADD0EFDA}"/>
              </a:ext>
            </a:extLst>
          </p:cNvPr>
          <p:cNvSpPr/>
          <p:nvPr/>
        </p:nvSpPr>
        <p:spPr>
          <a:xfrm flipH="1">
            <a:off x="159114" y="2023242"/>
            <a:ext cx="1562199" cy="1674578"/>
          </a:xfrm>
          <a:prstGeom prst="wedgeEllipseCallout">
            <a:avLst>
              <a:gd name="adj1" fmla="val -54680"/>
              <a:gd name="adj2" fmla="val -31930"/>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8F843470-F917-4C6F-9D52-5AA40A37F924}"/>
              </a:ext>
            </a:extLst>
          </p:cNvPr>
          <p:cNvSpPr txBox="1"/>
          <p:nvPr/>
        </p:nvSpPr>
        <p:spPr>
          <a:xfrm>
            <a:off x="173135" y="2171574"/>
            <a:ext cx="152113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err="1">
                <a:ln>
                  <a:noFill/>
                </a:ln>
                <a:effectLst/>
                <a:uLnTx/>
                <a:uFillTx/>
                <a:latin typeface="Century Gothic" panose="020F0302020204030204"/>
                <a:ea typeface="+mn-ea"/>
                <a:cs typeface="+mn-cs"/>
              </a:rPr>
              <a:t>apprendre</a:t>
            </a:r>
            <a:r>
              <a:rPr kumimoji="0" lang="en-GB" sz="1400" b="0" i="0" u="none" strike="noStrike" kern="1200" cap="none" spc="0" normalizeH="0" baseline="0" noProof="0" dirty="0">
                <a:ln>
                  <a:noFill/>
                </a:ln>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entury Gothic" panose="020F0302020204030204"/>
                <a:ea typeface="+mn-ea"/>
                <a:cs typeface="+mn-cs"/>
              </a:rPr>
              <a:t>and </a:t>
            </a:r>
            <a:r>
              <a:rPr kumimoji="0" lang="en-GB" sz="1400" b="0" i="1" u="none" strike="noStrike" kern="1200" cap="none" spc="0" normalizeH="0" baseline="0" noProof="0" dirty="0" err="1">
                <a:ln>
                  <a:noFill/>
                </a:ln>
                <a:effectLst/>
                <a:uLnTx/>
                <a:uFillTx/>
                <a:latin typeface="Century Gothic" panose="020F0302020204030204"/>
                <a:ea typeface="+mn-ea"/>
                <a:cs typeface="+mn-cs"/>
              </a:rPr>
              <a:t>comprendre</a:t>
            </a:r>
            <a:r>
              <a:rPr kumimoji="0" lang="en-GB" sz="1400" b="0" i="1" u="none" strike="noStrike" kern="1200" cap="none" spc="0" normalizeH="0" baseline="0" noProof="0" dirty="0">
                <a:ln>
                  <a:noFill/>
                </a:ln>
                <a:effectLst/>
                <a:uLnTx/>
                <a:uFillTx/>
                <a:latin typeface="Century Gothic" panose="020F0302020204030204"/>
                <a:ea typeface="+mn-ea"/>
                <a:cs typeface="+mn-cs"/>
              </a:rPr>
              <a:t> </a:t>
            </a:r>
            <a:r>
              <a:rPr kumimoji="0" lang="en-GB" sz="1400" b="0" u="none" strike="noStrike" kern="1200" cap="none" spc="0" normalizeH="0" baseline="0" noProof="0" dirty="0">
                <a:ln>
                  <a:noFill/>
                </a:ln>
                <a:effectLst/>
                <a:uLnTx/>
                <a:uFillTx/>
                <a:latin typeface="Century Gothic" panose="020F0302020204030204"/>
                <a:ea typeface="+mn-ea"/>
                <a:cs typeface="+mn-cs"/>
              </a:rPr>
              <a:t>have the same endings as </a:t>
            </a:r>
            <a:r>
              <a:rPr kumimoji="0" lang="en-GB" sz="1400" b="0" i="1" u="none" strike="noStrike" kern="1200" cap="none" spc="0" normalizeH="0" baseline="0" noProof="0" dirty="0">
                <a:ln>
                  <a:noFill/>
                </a:ln>
                <a:effectLst/>
                <a:uLnTx/>
                <a:uFillTx/>
                <a:latin typeface="Century Gothic" panose="020F0302020204030204"/>
                <a:ea typeface="+mn-ea"/>
                <a:cs typeface="+mn-cs"/>
              </a:rPr>
              <a:t>prendre</a:t>
            </a:r>
            <a:r>
              <a:rPr kumimoji="0" lang="en-GB" sz="1400" b="0" u="none" strike="noStrike" kern="1200" cap="none" spc="0" normalizeH="0" baseline="0" noProof="0" dirty="0">
                <a:ln>
                  <a:noFill/>
                </a:ln>
                <a:effectLst/>
                <a:uLnTx/>
                <a:uFillTx/>
                <a:latin typeface="Century Gothic" panose="020F0302020204030204"/>
                <a:ea typeface="+mn-ea"/>
                <a:cs typeface="+mn-cs"/>
              </a:rPr>
              <a:t>:</a:t>
            </a:r>
            <a:endParaRPr kumimoji="0" lang="en-GB" sz="1400" b="0" i="0" u="none" strike="noStrike" kern="1200" cap="none" spc="0" normalizeH="0" baseline="0" noProof="0" dirty="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4668351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3710C418-55BA-4D4A-B6FE-A479A8A1129E}"/>
              </a:ext>
            </a:extLst>
          </p:cNvPr>
          <p:cNvSpPr txBox="1"/>
          <p:nvPr/>
        </p:nvSpPr>
        <p:spPr>
          <a:xfrm>
            <a:off x="90131" y="1520306"/>
            <a:ext cx="6352963" cy="338554"/>
          </a:xfrm>
          <a:prstGeom prst="rect">
            <a:avLst/>
          </a:prstGeom>
          <a:noFill/>
        </p:spPr>
        <p:txBody>
          <a:bodyPr wrap="square" rtlCol="0">
            <a:spAutoFit/>
          </a:bodyPr>
          <a:lstStyle/>
          <a:p>
            <a:r>
              <a:rPr lang="en-GB" sz="1600" dirty="0">
                <a:latin typeface="Century Gothic" panose="020B0502020202020204" pitchFamily="34" charset="0"/>
              </a:rPr>
              <a:t>Elle </a:t>
            </a:r>
            <a:r>
              <a:rPr lang="en-GB" sz="1600" dirty="0" err="1">
                <a:latin typeface="Century Gothic" panose="020B0502020202020204" pitchFamily="34" charset="0"/>
              </a:rPr>
              <a:t>dit</a:t>
            </a:r>
            <a:r>
              <a:rPr lang="en-GB" sz="1600" dirty="0">
                <a:latin typeface="Century Gothic" panose="020B0502020202020204" pitchFamily="34" charset="0"/>
              </a:rPr>
              <a:t> </a:t>
            </a:r>
            <a:r>
              <a:rPr lang="en-GB" sz="1600" u="sng" dirty="0">
                <a:latin typeface="Century Gothic" panose="020B0502020202020204" pitchFamily="34" charset="0"/>
              </a:rPr>
              <a:t>la </a:t>
            </a:r>
            <a:r>
              <a:rPr lang="en-GB" sz="1600" u="sng" dirty="0" err="1">
                <a:latin typeface="Century Gothic" panose="020B0502020202020204" pitchFamily="34" charset="0"/>
              </a:rPr>
              <a:t>vérité</a:t>
            </a:r>
            <a:r>
              <a:rPr lang="en-GB" sz="1600" dirty="0">
                <a:latin typeface="Century Gothic" panose="020B0502020202020204" pitchFamily="34" charset="0"/>
              </a:rPr>
              <a:t>.  </a:t>
            </a:r>
            <a:r>
              <a:rPr lang="en-GB" sz="1600" i="1" dirty="0">
                <a:latin typeface="Century Gothic" panose="020B0502020202020204" pitchFamily="34" charset="0"/>
              </a:rPr>
              <a:t>She tells </a:t>
            </a:r>
            <a:r>
              <a:rPr lang="en-GB" sz="1600" i="1" u="sng" dirty="0">
                <a:latin typeface="Century Gothic" panose="020B0502020202020204" pitchFamily="34" charset="0"/>
              </a:rPr>
              <a:t>the truth</a:t>
            </a:r>
            <a:r>
              <a:rPr lang="en-GB" sz="1600" i="1" dirty="0">
                <a:latin typeface="Century Gothic" panose="020B0502020202020204" pitchFamily="34" charset="0"/>
              </a:rPr>
              <a:t>.</a:t>
            </a:r>
          </a:p>
        </p:txBody>
      </p:sp>
      <p:sp>
        <p:nvSpPr>
          <p:cNvPr id="35" name="Rectangle 34">
            <a:extLst>
              <a:ext uri="{FF2B5EF4-FFF2-40B4-BE49-F238E27FC236}">
                <a16:creationId xmlns:a16="http://schemas.microsoft.com/office/drawing/2014/main" id="{638CFB88-EF61-474E-905E-F19F82A31BB9}"/>
              </a:ext>
            </a:extLst>
          </p:cNvPr>
          <p:cNvSpPr/>
          <p:nvPr/>
        </p:nvSpPr>
        <p:spPr>
          <a:xfrm>
            <a:off x="4305166" y="1197401"/>
            <a:ext cx="2304256" cy="738664"/>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a:spAutoFit/>
          </a:bodyPr>
          <a:lstStyle/>
          <a:p>
            <a:pPr lvl="0" algn="ctr" fontAlgn="auto">
              <a:spcBef>
                <a:spcPts val="0"/>
              </a:spcBef>
              <a:spcAft>
                <a:spcPts val="0"/>
              </a:spcAft>
            </a:pPr>
            <a:r>
              <a:rPr lang="en-GB" sz="1400" dirty="0">
                <a:solidFill>
                  <a:srgbClr val="000000"/>
                </a:solidFill>
                <a:latin typeface="Century Gothic" panose="020F0302020204030204"/>
              </a:rPr>
              <a:t>We call these words the </a:t>
            </a:r>
            <a:r>
              <a:rPr lang="en-GB" sz="1400" b="1" dirty="0">
                <a:solidFill>
                  <a:srgbClr val="000000"/>
                </a:solidFill>
                <a:latin typeface="Century Gothic" panose="020F0302020204030204"/>
              </a:rPr>
              <a:t>object</a:t>
            </a:r>
            <a:r>
              <a:rPr lang="en-GB" sz="1400" dirty="0">
                <a:solidFill>
                  <a:srgbClr val="000000"/>
                </a:solidFill>
                <a:latin typeface="Century Gothic" panose="020F0302020204030204"/>
              </a:rPr>
              <a:t>:  they ‘receive’ the action of the verb.</a:t>
            </a:r>
          </a:p>
        </p:txBody>
      </p:sp>
      <p:sp>
        <p:nvSpPr>
          <p:cNvPr id="37" name="Rectangle 36">
            <a:extLst>
              <a:ext uri="{FF2B5EF4-FFF2-40B4-BE49-F238E27FC236}">
                <a16:creationId xmlns:a16="http://schemas.microsoft.com/office/drawing/2014/main" id="{BEE4FF5C-2C4B-483C-A8EE-5B6D22FC133C}"/>
              </a:ext>
            </a:extLst>
          </p:cNvPr>
          <p:cNvSpPr/>
          <p:nvPr/>
        </p:nvSpPr>
        <p:spPr>
          <a:xfrm>
            <a:off x="144456" y="2020362"/>
            <a:ext cx="4074458" cy="738664"/>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a:spAutoFit/>
          </a:bodyPr>
          <a:lstStyle/>
          <a:p>
            <a:pPr lvl="0" algn="ctr" fontAlgn="auto">
              <a:spcBef>
                <a:spcPts val="0"/>
              </a:spcBef>
              <a:spcAft>
                <a:spcPts val="0"/>
              </a:spcAft>
            </a:pPr>
            <a:r>
              <a:rPr lang="en-GB" sz="1400" dirty="0">
                <a:solidFill>
                  <a:srgbClr val="000000"/>
                </a:solidFill>
                <a:latin typeface="Century Gothic" panose="020F0302020204030204"/>
              </a:rPr>
              <a:t>Verbs that need an object are called </a:t>
            </a:r>
            <a:r>
              <a:rPr lang="en-GB" sz="1400" b="1" dirty="0">
                <a:solidFill>
                  <a:srgbClr val="000000"/>
                </a:solidFill>
                <a:latin typeface="Century Gothic" panose="020F0302020204030204"/>
              </a:rPr>
              <a:t>transitive </a:t>
            </a:r>
            <a:r>
              <a:rPr lang="en-GB" sz="1400" dirty="0">
                <a:solidFill>
                  <a:srgbClr val="000000"/>
                </a:solidFill>
                <a:latin typeface="Century Gothic" panose="020F0302020204030204"/>
              </a:rPr>
              <a:t>(</a:t>
            </a:r>
            <a:r>
              <a:rPr lang="en-GB" sz="1400" dirty="0" err="1">
                <a:solidFill>
                  <a:srgbClr val="000000"/>
                </a:solidFill>
                <a:latin typeface="Century Gothic" panose="020F0302020204030204"/>
              </a:rPr>
              <a:t>vt</a:t>
            </a:r>
            <a:r>
              <a:rPr lang="en-GB" sz="1400" dirty="0">
                <a:solidFill>
                  <a:srgbClr val="000000"/>
                </a:solidFill>
                <a:latin typeface="Century Gothic" panose="020F0302020204030204"/>
              </a:rPr>
              <a:t>). Verbs that don’t need an object are call </a:t>
            </a:r>
            <a:r>
              <a:rPr lang="en-GB" sz="1400" b="1" dirty="0">
                <a:solidFill>
                  <a:srgbClr val="000000"/>
                </a:solidFill>
                <a:latin typeface="Century Gothic" panose="020F0302020204030204"/>
              </a:rPr>
              <a:t>intransitive</a:t>
            </a:r>
            <a:r>
              <a:rPr lang="en-GB" sz="1400" dirty="0">
                <a:solidFill>
                  <a:srgbClr val="000000"/>
                </a:solidFill>
                <a:latin typeface="Century Gothic" panose="020F0302020204030204"/>
              </a:rPr>
              <a:t> (vi).</a:t>
            </a:r>
          </a:p>
        </p:txBody>
      </p:sp>
      <p:graphicFrame>
        <p:nvGraphicFramePr>
          <p:cNvPr id="14" name="Table 13"/>
          <p:cNvGraphicFramePr>
            <a:graphicFrameLocks noGrp="1"/>
          </p:cNvGraphicFramePr>
          <p:nvPr>
            <p:extLst>
              <p:ext uri="{D42A27DB-BD31-4B8C-83A1-F6EECF244321}">
                <p14:modId xmlns:p14="http://schemas.microsoft.com/office/powerpoint/2010/main" val="3464963363"/>
              </p:ext>
            </p:extLst>
          </p:nvPr>
        </p:nvGraphicFramePr>
        <p:xfrm>
          <a:off x="510329" y="3678516"/>
          <a:ext cx="6186401" cy="5061600"/>
        </p:xfrm>
        <a:graphic>
          <a:graphicData uri="http://schemas.openxmlformats.org/drawingml/2006/table">
            <a:tbl>
              <a:tblPr>
                <a:tableStyleId>{5940675A-B579-460E-94D1-54222C63F5DA}</a:tableStyleId>
              </a:tblPr>
              <a:tblGrid>
                <a:gridCol w="1649897">
                  <a:extLst>
                    <a:ext uri="{9D8B030D-6E8A-4147-A177-3AD203B41FA5}">
                      <a16:colId xmlns:a16="http://schemas.microsoft.com/office/drawing/2014/main" val="20000"/>
                    </a:ext>
                  </a:extLst>
                </a:gridCol>
                <a:gridCol w="4536504">
                  <a:extLst>
                    <a:ext uri="{9D8B030D-6E8A-4147-A177-3AD203B41FA5}">
                      <a16:colId xmlns:a16="http://schemas.microsoft.com/office/drawing/2014/main" val="20001"/>
                    </a:ext>
                  </a:extLst>
                </a:gridCol>
              </a:tblGrid>
              <a:tr h="192021">
                <a:tc>
                  <a:txBody>
                    <a:bodyPr/>
                    <a:lstStyle/>
                    <a:p>
                      <a:pPr algn="l" fontAlgn="b"/>
                      <a:r>
                        <a:rPr lang="en-GB" sz="1600" u="none" strike="noStrike" dirty="0" err="1">
                          <a:effectLst/>
                          <a:latin typeface="Century Gothic" panose="020B0502020202020204" pitchFamily="34" charset="0"/>
                        </a:rPr>
                        <a:t>apprendre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u="none" strike="noStrike" dirty="0">
                          <a:effectLst/>
                          <a:latin typeface="Century Gothic" panose="020B0502020202020204" pitchFamily="34" charset="0"/>
                        </a:rPr>
                        <a:t>to learn, learning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00"/>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comprendre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understand, understanding</a:t>
                      </a:r>
                    </a:p>
                  </a:txBody>
                  <a:tcPr marL="90000" marR="90000" marT="46800" marB="46800" anchor="ctr"/>
                </a:tc>
                <a:extLst>
                  <a:ext uri="{0D108BD9-81ED-4DB2-BD59-A6C34878D82A}">
                    <a16:rowId xmlns:a16="http://schemas.microsoft.com/office/drawing/2014/main" val="10005"/>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dire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say, saying</a:t>
                      </a:r>
                    </a:p>
                  </a:txBody>
                  <a:tcPr marL="90000" marR="90000" marT="46800" marB="46800" anchor="ctr"/>
                </a:tc>
                <a:extLst>
                  <a:ext uri="{0D108BD9-81ED-4DB2-BD59-A6C34878D82A}">
                    <a16:rowId xmlns:a16="http://schemas.microsoft.com/office/drawing/2014/main" val="10006"/>
                  </a:ext>
                </a:extLst>
              </a:tr>
              <a:tr h="311809">
                <a:tc>
                  <a:txBody>
                    <a:bodyPr/>
                    <a:lstStyle/>
                    <a:p>
                      <a:pPr algn="l" fontAlgn="b"/>
                      <a:r>
                        <a:rPr lang="en-GB" sz="1600" u="none" strike="noStrike" dirty="0">
                          <a:effectLst/>
                          <a:latin typeface="Century Gothic" panose="020B0502020202020204" pitchFamily="34" charset="0"/>
                        </a:rPr>
                        <a:t>je</a:t>
                      </a:r>
                      <a:r>
                        <a:rPr lang="en-GB" sz="1600" u="none" strike="noStrike" baseline="0" dirty="0">
                          <a:effectLst/>
                          <a:latin typeface="Century Gothic" panose="020B0502020202020204" pitchFamily="34" charset="0"/>
                        </a:rPr>
                        <a:t> </a:t>
                      </a:r>
                      <a:r>
                        <a:rPr lang="en-GB" sz="1600" u="none" strike="noStrike" dirty="0">
                          <a:effectLst/>
                          <a:latin typeface="Century Gothic" panose="020B0502020202020204" pitchFamily="34" charset="0"/>
                        </a:rPr>
                        <a:t>dis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 say, I am saying</a:t>
                      </a:r>
                    </a:p>
                  </a:txBody>
                  <a:tcPr marL="90000" marR="90000" marT="46800" marB="46800" anchor="ctr"/>
                </a:tc>
                <a:extLst>
                  <a:ext uri="{0D108BD9-81ED-4DB2-BD59-A6C34878D82A}">
                    <a16:rowId xmlns:a16="http://schemas.microsoft.com/office/drawing/2014/main" val="10007"/>
                  </a:ext>
                </a:extLst>
              </a:tr>
              <a:tr h="192021">
                <a:tc>
                  <a:txBody>
                    <a:bodyPr/>
                    <a:lstStyle/>
                    <a:p>
                      <a:pPr algn="l" fontAlgn="b"/>
                      <a:r>
                        <a:rPr lang="en-GB" sz="1600" b="0" i="0" u="none" strike="noStrike" dirty="0" err="1">
                          <a:solidFill>
                            <a:schemeClr val="tx1"/>
                          </a:solidFill>
                          <a:effectLst/>
                          <a:latin typeface="Century Gothic" panose="020B0502020202020204" pitchFamily="34" charset="0"/>
                        </a:rPr>
                        <a:t>tu</a:t>
                      </a:r>
                      <a:r>
                        <a:rPr lang="en-GB" sz="1600" b="0" i="0" u="none" strike="noStrike" baseline="0" dirty="0">
                          <a:solidFill>
                            <a:schemeClr val="tx1"/>
                          </a:solidFill>
                          <a:effectLst/>
                          <a:latin typeface="Century Gothic" panose="020B0502020202020204" pitchFamily="34" charset="0"/>
                        </a:rPr>
                        <a:t> dis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you say, you are saying</a:t>
                      </a:r>
                    </a:p>
                  </a:txBody>
                  <a:tcPr marL="90000" marR="90000" marT="46800" marB="46800" anchor="ctr"/>
                </a:tc>
                <a:extLst>
                  <a:ext uri="{0D108BD9-81ED-4DB2-BD59-A6C34878D82A}">
                    <a16:rowId xmlns:a16="http://schemas.microsoft.com/office/drawing/2014/main" val="10010"/>
                  </a:ext>
                </a:extLst>
              </a:tr>
              <a:tr h="192021">
                <a:tc>
                  <a:txBody>
                    <a:bodyPr/>
                    <a:lstStyle/>
                    <a:p>
                      <a:pPr algn="l" fontAlgn="b"/>
                      <a:r>
                        <a:rPr lang="en-GB" sz="1600" b="0" i="0" u="none" strike="noStrike" dirty="0" err="1">
                          <a:solidFill>
                            <a:schemeClr val="tx1"/>
                          </a:solidFill>
                          <a:effectLst/>
                          <a:latin typeface="Century Gothic" panose="020B0502020202020204" pitchFamily="34" charset="0"/>
                        </a:rPr>
                        <a:t>il</a:t>
                      </a:r>
                      <a:r>
                        <a:rPr lang="en-GB" sz="1600" b="0" i="0" u="none" strike="noStrike" baseline="0" dirty="0">
                          <a:solidFill>
                            <a:schemeClr val="tx1"/>
                          </a:solidFill>
                          <a:effectLst/>
                          <a:latin typeface="Century Gothic" panose="020B0502020202020204" pitchFamily="34" charset="0"/>
                        </a:rPr>
                        <a:t> </a:t>
                      </a:r>
                      <a:r>
                        <a:rPr lang="en-GB" sz="1600" b="0" i="0" u="none" strike="noStrike" baseline="0" dirty="0" err="1">
                          <a:solidFill>
                            <a:schemeClr val="tx1"/>
                          </a:solidFill>
                          <a:effectLst/>
                          <a:latin typeface="Century Gothic" panose="020B0502020202020204" pitchFamily="34" charset="0"/>
                        </a:rPr>
                        <a:t>dit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he says, he is saying</a:t>
                      </a:r>
                    </a:p>
                  </a:txBody>
                  <a:tcPr marL="90000" marR="90000" marT="46800" marB="46800" anchor="ctr"/>
                </a:tc>
                <a:extLst>
                  <a:ext uri="{0D108BD9-81ED-4DB2-BD59-A6C34878D82A}">
                    <a16:rowId xmlns:a16="http://schemas.microsoft.com/office/drawing/2014/main" val="10011"/>
                  </a:ext>
                </a:extLst>
              </a:tr>
              <a:tr h="19202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baseline="0" dirty="0" err="1">
                          <a:solidFill>
                            <a:schemeClr val="tx1"/>
                          </a:solidFill>
                          <a:effectLst/>
                          <a:latin typeface="Century Gothic" panose="020B0502020202020204" pitchFamily="34" charset="0"/>
                        </a:rPr>
                        <a:t>elle</a:t>
                      </a:r>
                      <a:r>
                        <a:rPr lang="en-GB" sz="1600" b="0" i="0" u="none" strike="noStrike" baseline="0" dirty="0">
                          <a:solidFill>
                            <a:schemeClr val="tx1"/>
                          </a:solidFill>
                          <a:effectLst/>
                          <a:latin typeface="Century Gothic" panose="020B0502020202020204" pitchFamily="34" charset="0"/>
                        </a:rPr>
                        <a:t> </a:t>
                      </a:r>
                      <a:r>
                        <a:rPr lang="en-GB" sz="1600" b="0" i="0" u="none" strike="noStrike" baseline="0" dirty="0" err="1">
                          <a:solidFill>
                            <a:schemeClr val="tx1"/>
                          </a:solidFill>
                          <a:effectLst/>
                          <a:latin typeface="Century Gothic" panose="020B0502020202020204" pitchFamily="34" charset="0"/>
                        </a:rPr>
                        <a:t>dit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she says, she </a:t>
                      </a:r>
                      <a:r>
                        <a:rPr lang="en-GB" sz="1600" b="0" i="0" u="none" strike="noStrike" baseline="0" dirty="0">
                          <a:solidFill>
                            <a:srgbClr val="000000"/>
                          </a:solidFill>
                          <a:effectLst/>
                          <a:latin typeface="Century Gothic" panose="020B0502020202020204" pitchFamily="34" charset="0"/>
                        </a:rPr>
                        <a:t>is saying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378668756"/>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prendre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take, taking</a:t>
                      </a:r>
                    </a:p>
                  </a:txBody>
                  <a:tcPr marL="90000" marR="90000" marT="46800" marB="46800" anchor="ctr"/>
                </a:tc>
                <a:extLst>
                  <a:ext uri="{0D108BD9-81ED-4DB2-BD59-A6C34878D82A}">
                    <a16:rowId xmlns:a16="http://schemas.microsoft.com/office/drawing/2014/main" val="10012"/>
                  </a:ext>
                </a:extLst>
              </a:tr>
              <a:tr h="192021">
                <a:tc>
                  <a:txBody>
                    <a:bodyPr/>
                    <a:lstStyle/>
                    <a:p>
                      <a:pPr algn="l" fontAlgn="b"/>
                      <a:r>
                        <a:rPr lang="en-GB" sz="1600" u="none" strike="noStrike" dirty="0">
                          <a:effectLst/>
                          <a:latin typeface="Century Gothic" panose="020B0502020202020204" pitchFamily="34" charset="0"/>
                        </a:rPr>
                        <a:t>je</a:t>
                      </a:r>
                      <a:r>
                        <a:rPr lang="en-GB" sz="1600" u="none" strike="noStrike" baseline="0" dirty="0">
                          <a:effectLst/>
                          <a:latin typeface="Century Gothic" panose="020B0502020202020204" pitchFamily="34" charset="0"/>
                        </a:rPr>
                        <a:t> </a:t>
                      </a:r>
                      <a:r>
                        <a:rPr lang="en-GB" sz="1600" u="none" strike="noStrike" dirty="0" err="1">
                          <a:effectLst/>
                          <a:latin typeface="Century Gothic" panose="020B0502020202020204" pitchFamily="34" charset="0"/>
                        </a:rPr>
                        <a:t>prends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 take, I am taking</a:t>
                      </a:r>
                    </a:p>
                  </a:txBody>
                  <a:tcPr marL="90000" marR="90000" marT="46800" marB="46800" anchor="ctr"/>
                </a:tc>
                <a:extLst>
                  <a:ext uri="{0D108BD9-81ED-4DB2-BD59-A6C34878D82A}">
                    <a16:rowId xmlns:a16="http://schemas.microsoft.com/office/drawing/2014/main" val="10013"/>
                  </a:ext>
                </a:extLst>
              </a:tr>
              <a:tr h="192021">
                <a:tc>
                  <a:txBody>
                    <a:bodyPr/>
                    <a:lstStyle/>
                    <a:p>
                      <a:pPr algn="l" fontAlgn="b"/>
                      <a:r>
                        <a:rPr lang="en-GB" sz="1600" b="0" i="0" u="none" strike="noStrike" dirty="0" err="1">
                          <a:solidFill>
                            <a:schemeClr val="tx1"/>
                          </a:solidFill>
                          <a:effectLst/>
                          <a:latin typeface="Century Gothic" panose="020B0502020202020204" pitchFamily="34" charset="0"/>
                        </a:rPr>
                        <a:t>tu</a:t>
                      </a:r>
                      <a:r>
                        <a:rPr lang="en-GB" sz="1600" b="0" i="0" u="none" strike="noStrike" baseline="0" dirty="0">
                          <a:solidFill>
                            <a:schemeClr val="tx1"/>
                          </a:solidFill>
                          <a:effectLst/>
                          <a:latin typeface="Century Gothic" panose="020B0502020202020204" pitchFamily="34" charset="0"/>
                        </a:rPr>
                        <a:t> </a:t>
                      </a:r>
                      <a:r>
                        <a:rPr lang="en-GB" sz="1600" b="0" i="0" u="none" strike="noStrike" baseline="0" dirty="0" err="1">
                          <a:solidFill>
                            <a:schemeClr val="tx1"/>
                          </a:solidFill>
                          <a:effectLst/>
                          <a:latin typeface="Century Gothic" panose="020B0502020202020204" pitchFamily="34" charset="0"/>
                        </a:rPr>
                        <a:t>prends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you take, you are taking</a:t>
                      </a:r>
                    </a:p>
                  </a:txBody>
                  <a:tcPr marL="90000" marR="90000" marT="46800" marB="46800" anchor="ctr"/>
                </a:tc>
                <a:extLst>
                  <a:ext uri="{0D108BD9-81ED-4DB2-BD59-A6C34878D82A}">
                    <a16:rowId xmlns:a16="http://schemas.microsoft.com/office/drawing/2014/main" val="10014"/>
                  </a:ext>
                </a:extLst>
              </a:tr>
              <a:tr h="192021">
                <a:tc>
                  <a:txBody>
                    <a:bodyPr/>
                    <a:lstStyle/>
                    <a:p>
                      <a:pPr algn="l" fontAlgn="b"/>
                      <a:r>
                        <a:rPr lang="en-GB" sz="1600" b="0" i="0" u="none" strike="noStrike" dirty="0" err="1">
                          <a:solidFill>
                            <a:schemeClr val="tx1"/>
                          </a:solidFill>
                          <a:effectLst/>
                          <a:latin typeface="Century Gothic" panose="020B0502020202020204" pitchFamily="34" charset="0"/>
                        </a:rPr>
                        <a:t>il</a:t>
                      </a:r>
                      <a:r>
                        <a:rPr lang="en-GB" sz="1600" b="0" i="0" u="none" strike="noStrike" baseline="0" dirty="0">
                          <a:solidFill>
                            <a:schemeClr val="tx1"/>
                          </a:solidFill>
                          <a:effectLst/>
                          <a:latin typeface="Century Gothic" panose="020B0502020202020204" pitchFamily="34" charset="0"/>
                        </a:rPr>
                        <a:t> </a:t>
                      </a:r>
                      <a:r>
                        <a:rPr lang="en-GB" sz="1600" b="0" i="0" u="none" strike="noStrike" baseline="0" dirty="0" err="1">
                          <a:solidFill>
                            <a:schemeClr val="tx1"/>
                          </a:solidFill>
                          <a:effectLst/>
                          <a:latin typeface="Century Gothic" panose="020B0502020202020204" pitchFamily="34" charset="0"/>
                        </a:rPr>
                        <a:t>prend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he takes, he is taking</a:t>
                      </a:r>
                    </a:p>
                  </a:txBody>
                  <a:tcPr marL="90000" marR="90000" marT="46800" marB="46800" anchor="ctr"/>
                </a:tc>
                <a:extLst>
                  <a:ext uri="{0D108BD9-81ED-4DB2-BD59-A6C34878D82A}">
                    <a16:rowId xmlns:a16="http://schemas.microsoft.com/office/drawing/2014/main" val="10008"/>
                  </a:ext>
                </a:extLst>
              </a:tr>
              <a:tr h="19202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baseline="0" dirty="0" err="1">
                          <a:solidFill>
                            <a:schemeClr val="tx1"/>
                          </a:solidFill>
                          <a:effectLst/>
                          <a:latin typeface="Century Gothic" panose="020B0502020202020204" pitchFamily="34" charset="0"/>
                        </a:rPr>
                        <a:t>elle</a:t>
                      </a:r>
                      <a:r>
                        <a:rPr lang="en-GB" sz="1600" b="0" i="0" u="none" strike="noStrike" baseline="0" dirty="0">
                          <a:solidFill>
                            <a:schemeClr val="tx1"/>
                          </a:solidFill>
                          <a:effectLst/>
                          <a:latin typeface="Century Gothic" panose="020B0502020202020204" pitchFamily="34" charset="0"/>
                        </a:rPr>
                        <a:t> </a:t>
                      </a:r>
                      <a:r>
                        <a:rPr lang="en-GB" sz="1600" b="0" i="0" u="none" strike="noStrike" baseline="0" dirty="0" err="1">
                          <a:solidFill>
                            <a:schemeClr val="tx1"/>
                          </a:solidFill>
                          <a:effectLst/>
                          <a:latin typeface="Century Gothic" panose="020B0502020202020204" pitchFamily="34" charset="0"/>
                        </a:rPr>
                        <a:t>prend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she takes,</a:t>
                      </a:r>
                      <a:r>
                        <a:rPr lang="en-GB" sz="1600" b="0" i="0" u="none" strike="noStrike" baseline="0" dirty="0">
                          <a:solidFill>
                            <a:srgbClr val="000000"/>
                          </a:solidFill>
                          <a:effectLst/>
                          <a:latin typeface="Century Gothic" panose="020B0502020202020204" pitchFamily="34" charset="0"/>
                        </a:rPr>
                        <a:t> she is taking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15"/>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l’erreur</a:t>
                      </a:r>
                      <a:r>
                        <a:rPr lang="en-GB" sz="1600" b="0" i="0" u="none" strike="noStrike" dirty="0">
                          <a:solidFill>
                            <a:srgbClr val="000000"/>
                          </a:solidFill>
                          <a:effectLst/>
                          <a:latin typeface="Century Gothic" panose="020B0502020202020204" pitchFamily="34" charset="0"/>
                        </a:rPr>
                        <a:t> (f)</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mistake</a:t>
                      </a:r>
                    </a:p>
                  </a:txBody>
                  <a:tcPr marL="90000" marR="90000" marT="46800" marB="46800" anchor="ctr"/>
                </a:tc>
                <a:extLst>
                  <a:ext uri="{0D108BD9-81ED-4DB2-BD59-A6C34878D82A}">
                    <a16:rowId xmlns:a16="http://schemas.microsoft.com/office/drawing/2014/main" val="10009"/>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vérité</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truth</a:t>
                      </a:r>
                    </a:p>
                  </a:txBody>
                  <a:tcPr marL="90000" marR="90000" marT="46800" marB="46800" anchor="ctr"/>
                </a:tc>
                <a:extLst>
                  <a:ext uri="{0D108BD9-81ED-4DB2-BD59-A6C34878D82A}">
                    <a16:rowId xmlns:a16="http://schemas.microsoft.com/office/drawing/2014/main" val="246943524"/>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facile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easy</a:t>
                      </a:r>
                    </a:p>
                  </a:txBody>
                  <a:tcPr marL="90000" marR="90000" marT="46800" marB="46800" anchor="ctr"/>
                </a:tc>
                <a:extLst>
                  <a:ext uri="{0D108BD9-81ED-4DB2-BD59-A6C34878D82A}">
                    <a16:rowId xmlns:a16="http://schemas.microsoft.com/office/drawing/2014/main" val="913972779"/>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073415234"/>
              </p:ext>
            </p:extLst>
          </p:nvPr>
        </p:nvGraphicFramePr>
        <p:xfrm>
          <a:off x="-12808" y="3678516"/>
          <a:ext cx="625156" cy="5061600"/>
        </p:xfrm>
        <a:graphic>
          <a:graphicData uri="http://schemas.openxmlformats.org/drawingml/2006/table">
            <a:tbl>
              <a:tblPr firstRow="1" bandRow="1">
                <a:tableStyleId>{5940675A-B579-460E-94D1-54222C63F5DA}</a:tableStyleId>
              </a:tblPr>
              <a:tblGrid>
                <a:gridCol w="625156">
                  <a:extLst>
                    <a:ext uri="{9D8B030D-6E8A-4147-A177-3AD203B41FA5}">
                      <a16:colId xmlns:a16="http://schemas.microsoft.com/office/drawing/2014/main" val="20000"/>
                    </a:ext>
                  </a:extLst>
                </a:gridCol>
              </a:tblGrid>
              <a:tr h="337440">
                <a:tc>
                  <a:txBody>
                    <a:bodyPr/>
                    <a:lstStyle/>
                    <a:p>
                      <a:pPr algn="ct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37440">
                <a:tc>
                  <a:txBody>
                    <a:bodyPr/>
                    <a:lstStyle/>
                    <a:p>
                      <a:pPr algn="ct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94166721"/>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8595328"/>
                  </a:ext>
                </a:extLst>
              </a:tr>
              <a:tr h="337440">
                <a:tc>
                  <a:txBody>
                    <a:bodyPr/>
                    <a:lstStyle/>
                    <a:p>
                      <a:pPr algn="ct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30278331"/>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7510026"/>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9076972"/>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5109782"/>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nf</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634545"/>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nf</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1686258"/>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adj</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4"/>
                  </a:ext>
                </a:extLst>
              </a:tr>
            </a:tbl>
          </a:graphicData>
        </a:graphic>
      </p:graphicFrame>
      <p:sp>
        <p:nvSpPr>
          <p:cNvPr id="18" name="Rounded Rectangle 17"/>
          <p:cNvSpPr/>
          <p:nvPr/>
        </p:nvSpPr>
        <p:spPr>
          <a:xfrm>
            <a:off x="5293493" y="8114790"/>
            <a:ext cx="939706" cy="872496"/>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1400" b="1" dirty="0">
                <a:solidFill>
                  <a:srgbClr val="000000"/>
                </a:solidFill>
                <a:latin typeface="Century Gothic" panose="020B0502020202020204" pitchFamily="34" charset="0"/>
              </a:rPr>
              <a:t>Revisit vocab 2.2.3 &amp; 2.1.2</a:t>
            </a:r>
          </a:p>
        </p:txBody>
      </p:sp>
      <p:sp>
        <p:nvSpPr>
          <p:cNvPr id="15"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43</a:t>
            </a:r>
          </a:p>
        </p:txBody>
      </p:sp>
      <p:sp>
        <p:nvSpPr>
          <p:cNvPr id="31" name="Rectangle 30">
            <a:extLst>
              <a:ext uri="{FF2B5EF4-FFF2-40B4-BE49-F238E27FC236}">
                <a16:creationId xmlns:a16="http://schemas.microsoft.com/office/drawing/2014/main" id="{A30386C7-4362-4FBD-827E-454F56D23F14}"/>
              </a:ext>
            </a:extLst>
          </p:cNvPr>
          <p:cNvSpPr/>
          <p:nvPr/>
        </p:nvSpPr>
        <p:spPr>
          <a:xfrm>
            <a:off x="41907" y="124355"/>
            <a:ext cx="2258952" cy="369332"/>
          </a:xfrm>
          <a:prstGeom prst="rect">
            <a:avLst/>
          </a:prstGeom>
        </p:spPr>
        <p:txBody>
          <a:bodyPr wrap="none">
            <a:spAutoFit/>
          </a:bodyPr>
          <a:lstStyle/>
          <a:p>
            <a:r>
              <a:rPr lang="en-GB" b="1" dirty="0">
                <a:solidFill>
                  <a:srgbClr val="000000"/>
                </a:solidFill>
                <a:latin typeface="Century Gothic" panose="020B0502020202020204" pitchFamily="34" charset="0"/>
              </a:rPr>
              <a:t>Using the verb dire</a:t>
            </a:r>
            <a:endParaRPr lang="en-GB" dirty="0">
              <a:solidFill>
                <a:srgbClr val="000000"/>
              </a:solidFill>
              <a:latin typeface="Century Gothic" panose="020B0502020202020204" pitchFamily="34" charset="0"/>
            </a:endParaRPr>
          </a:p>
        </p:txBody>
      </p:sp>
      <p:sp>
        <p:nvSpPr>
          <p:cNvPr id="32" name="TextBox 31">
            <a:extLst>
              <a:ext uri="{FF2B5EF4-FFF2-40B4-BE49-F238E27FC236}">
                <a16:creationId xmlns:a16="http://schemas.microsoft.com/office/drawing/2014/main" id="{9897BA6A-9A17-4E35-BF6C-05DE80A2BAC3}"/>
              </a:ext>
            </a:extLst>
          </p:cNvPr>
          <p:cNvSpPr txBox="1"/>
          <p:nvPr/>
        </p:nvSpPr>
        <p:spPr>
          <a:xfrm>
            <a:off x="45935" y="403884"/>
            <a:ext cx="6756066" cy="830997"/>
          </a:xfrm>
          <a:prstGeom prst="rect">
            <a:avLst/>
          </a:prstGeom>
          <a:noFill/>
        </p:spPr>
        <p:txBody>
          <a:bodyPr wrap="square" rtlCol="0">
            <a:spAutoFit/>
          </a:bodyPr>
          <a:lstStyle/>
          <a:p>
            <a:pPr fontAlgn="auto">
              <a:spcBef>
                <a:spcPts val="0"/>
              </a:spcBef>
              <a:spcAft>
                <a:spcPts val="0"/>
              </a:spcAft>
            </a:pPr>
            <a:r>
              <a:rPr lang="en-GB" sz="1600" dirty="0">
                <a:latin typeface="Century Gothic" panose="020F0302020204030204"/>
              </a:rPr>
              <a:t>In English, we can’t use the verb ‘say’ on its own in a sentence. You have to say </a:t>
            </a:r>
            <a:r>
              <a:rPr lang="en-GB" sz="1600" b="1" dirty="0">
                <a:latin typeface="Century Gothic" panose="020F0302020204030204"/>
              </a:rPr>
              <a:t>something.</a:t>
            </a:r>
          </a:p>
          <a:p>
            <a:pPr fontAlgn="auto">
              <a:spcBef>
                <a:spcPts val="0"/>
              </a:spcBef>
              <a:spcAft>
                <a:spcPts val="0"/>
              </a:spcAft>
            </a:pPr>
            <a:r>
              <a:rPr lang="en-GB" sz="1600" dirty="0">
                <a:latin typeface="Century Gothic" panose="020F0302020204030204"/>
              </a:rPr>
              <a:t>In French, the verb </a:t>
            </a:r>
            <a:r>
              <a:rPr lang="en-GB" sz="1600" b="1" i="1" dirty="0">
                <a:latin typeface="Century Gothic" panose="020F0302020204030204"/>
              </a:rPr>
              <a:t>dire</a:t>
            </a:r>
            <a:r>
              <a:rPr lang="en-GB" sz="1600" i="1" dirty="0">
                <a:latin typeface="Century Gothic" panose="020F0302020204030204"/>
              </a:rPr>
              <a:t> </a:t>
            </a:r>
            <a:r>
              <a:rPr lang="en-GB" sz="1600" dirty="0">
                <a:latin typeface="Century Gothic" panose="020F0302020204030204"/>
              </a:rPr>
              <a:t>works in the same way:</a:t>
            </a:r>
          </a:p>
        </p:txBody>
      </p:sp>
      <p:sp>
        <p:nvSpPr>
          <p:cNvPr id="33" name="TextBox 32">
            <a:extLst>
              <a:ext uri="{FF2B5EF4-FFF2-40B4-BE49-F238E27FC236}">
                <a16:creationId xmlns:a16="http://schemas.microsoft.com/office/drawing/2014/main" id="{81E82F96-BA6D-451E-8A84-061C9023A9A9}"/>
              </a:ext>
            </a:extLst>
          </p:cNvPr>
          <p:cNvSpPr txBox="1"/>
          <p:nvPr/>
        </p:nvSpPr>
        <p:spPr>
          <a:xfrm>
            <a:off x="90131" y="1228179"/>
            <a:ext cx="6352963" cy="338554"/>
          </a:xfrm>
          <a:prstGeom prst="rect">
            <a:avLst/>
          </a:prstGeom>
          <a:noFill/>
        </p:spPr>
        <p:txBody>
          <a:bodyPr wrap="square" rtlCol="0">
            <a:spAutoFit/>
          </a:bodyPr>
          <a:lstStyle/>
          <a:p>
            <a:r>
              <a:rPr lang="en-GB" sz="1600" dirty="0">
                <a:latin typeface="Century Gothic" panose="020B0502020202020204" pitchFamily="34" charset="0"/>
              </a:rPr>
              <a:t>Elle </a:t>
            </a:r>
            <a:r>
              <a:rPr lang="en-GB" sz="1600" dirty="0" err="1">
                <a:latin typeface="Century Gothic" panose="020B0502020202020204" pitchFamily="34" charset="0"/>
              </a:rPr>
              <a:t>dit</a:t>
            </a:r>
            <a:r>
              <a:rPr lang="en-GB" sz="1600" dirty="0">
                <a:latin typeface="Century Gothic" panose="020B0502020202020204" pitchFamily="34" charset="0"/>
              </a:rPr>
              <a:t> </a:t>
            </a:r>
            <a:r>
              <a:rPr lang="en-GB" sz="1600" u="sng" dirty="0">
                <a:latin typeface="Century Gothic" panose="020B0502020202020204" pitchFamily="34" charset="0"/>
              </a:rPr>
              <a:t>la phrase</a:t>
            </a:r>
            <a:r>
              <a:rPr lang="en-GB" sz="1600" dirty="0">
                <a:latin typeface="Century Gothic" panose="020B0502020202020204" pitchFamily="34" charset="0"/>
              </a:rPr>
              <a:t>.  </a:t>
            </a:r>
            <a:r>
              <a:rPr lang="en-GB" sz="1600" i="1" dirty="0">
                <a:latin typeface="Century Gothic" panose="020B0502020202020204" pitchFamily="34" charset="0"/>
              </a:rPr>
              <a:t>She says </a:t>
            </a:r>
            <a:r>
              <a:rPr lang="en-GB" sz="1600" i="1" u="sng" dirty="0">
                <a:latin typeface="Century Gothic" panose="020B0502020202020204" pitchFamily="34" charset="0"/>
              </a:rPr>
              <a:t>the sentence</a:t>
            </a:r>
            <a:r>
              <a:rPr lang="en-GB" sz="1600" i="1" dirty="0">
                <a:latin typeface="Century Gothic" panose="020B0502020202020204" pitchFamily="34" charset="0"/>
              </a:rPr>
              <a:t>.</a:t>
            </a:r>
          </a:p>
        </p:txBody>
      </p:sp>
      <p:cxnSp>
        <p:nvCxnSpPr>
          <p:cNvPr id="36" name="Straight Arrow Connector 35">
            <a:extLst>
              <a:ext uri="{FF2B5EF4-FFF2-40B4-BE49-F238E27FC236}">
                <a16:creationId xmlns:a16="http://schemas.microsoft.com/office/drawing/2014/main" id="{D8A24C10-6E1B-4693-AE15-F252AF4F78E8}"/>
              </a:ext>
            </a:extLst>
          </p:cNvPr>
          <p:cNvCxnSpPr/>
          <p:nvPr/>
        </p:nvCxnSpPr>
        <p:spPr>
          <a:xfrm flipH="1">
            <a:off x="3850806" y="1763688"/>
            <a:ext cx="45436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C2697C1-DE1C-4C1F-9124-6D3AA000605A}"/>
              </a:ext>
            </a:extLst>
          </p:cNvPr>
          <p:cNvCxnSpPr/>
          <p:nvPr/>
        </p:nvCxnSpPr>
        <p:spPr>
          <a:xfrm>
            <a:off x="4218914" y="2627784"/>
            <a:ext cx="96032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DFF4C66-D15F-451B-A5D5-51A70C6895C3}"/>
              </a:ext>
            </a:extLst>
          </p:cNvPr>
          <p:cNvSpPr txBox="1"/>
          <p:nvPr/>
        </p:nvSpPr>
        <p:spPr>
          <a:xfrm>
            <a:off x="4305166" y="2130080"/>
            <a:ext cx="2470584" cy="338554"/>
          </a:xfrm>
          <a:prstGeom prst="rect">
            <a:avLst/>
          </a:prstGeom>
          <a:noFill/>
        </p:spPr>
        <p:txBody>
          <a:bodyPr wrap="square" rtlCol="0">
            <a:spAutoFit/>
          </a:bodyPr>
          <a:lstStyle/>
          <a:p>
            <a:r>
              <a:rPr lang="en-GB" sz="1600" dirty="0">
                <a:latin typeface="Century Gothic" panose="020B0502020202020204" pitchFamily="34" charset="0"/>
              </a:rPr>
              <a:t>Il </a:t>
            </a:r>
            <a:r>
              <a:rPr lang="en-GB" sz="1600" dirty="0" err="1">
                <a:latin typeface="Century Gothic" panose="020B0502020202020204" pitchFamily="34" charset="0"/>
              </a:rPr>
              <a:t>parle</a:t>
            </a:r>
            <a:r>
              <a:rPr lang="en-GB" sz="1600" dirty="0">
                <a:latin typeface="Century Gothic" panose="020B0502020202020204" pitchFamily="34" charset="0"/>
              </a:rPr>
              <a:t>. </a:t>
            </a:r>
            <a:r>
              <a:rPr lang="en-GB" sz="1600" i="1" dirty="0">
                <a:latin typeface="Century Gothic" panose="020B0502020202020204" pitchFamily="34" charset="0"/>
              </a:rPr>
              <a:t>He is speaking</a:t>
            </a:r>
            <a:r>
              <a:rPr lang="en-GB" sz="1600" dirty="0">
                <a:latin typeface="Century Gothic" panose="020B0502020202020204" pitchFamily="34" charset="0"/>
              </a:rPr>
              <a:t>.</a:t>
            </a:r>
            <a:endParaRPr lang="en-GB" sz="1600" i="1" dirty="0">
              <a:latin typeface="Century Gothic" panose="020B0502020202020204" pitchFamily="34" charset="0"/>
            </a:endParaRPr>
          </a:p>
        </p:txBody>
      </p:sp>
      <p:sp>
        <p:nvSpPr>
          <p:cNvPr id="40" name="Rectangle 39">
            <a:extLst>
              <a:ext uri="{FF2B5EF4-FFF2-40B4-BE49-F238E27FC236}">
                <a16:creationId xmlns:a16="http://schemas.microsoft.com/office/drawing/2014/main" id="{B2B44C78-BFE1-4E54-9308-C2C3407A6C90}"/>
              </a:ext>
            </a:extLst>
          </p:cNvPr>
          <p:cNvSpPr/>
          <p:nvPr/>
        </p:nvSpPr>
        <p:spPr>
          <a:xfrm>
            <a:off x="138569" y="2968203"/>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1600" b="1" dirty="0">
              <a:solidFill>
                <a:srgbClr val="FFFFFF"/>
              </a:solidFill>
              <a:latin typeface="Century Gothic" panose="020B0502020202020204" pitchFamily="34" charset="0"/>
            </a:endParaRPr>
          </a:p>
        </p:txBody>
      </p:sp>
      <p:sp>
        <p:nvSpPr>
          <p:cNvPr id="41" name="Rectangle 40">
            <a:extLst>
              <a:ext uri="{FF2B5EF4-FFF2-40B4-BE49-F238E27FC236}">
                <a16:creationId xmlns:a16="http://schemas.microsoft.com/office/drawing/2014/main" id="{57974471-BD0C-44A9-AA75-3F8B26315B09}"/>
              </a:ext>
            </a:extLst>
          </p:cNvPr>
          <p:cNvSpPr/>
          <p:nvPr/>
        </p:nvSpPr>
        <p:spPr>
          <a:xfrm>
            <a:off x="5026421" y="2968203"/>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42" name="Title 1">
            <a:extLst>
              <a:ext uri="{FF2B5EF4-FFF2-40B4-BE49-F238E27FC236}">
                <a16:creationId xmlns:a16="http://schemas.microsoft.com/office/drawing/2014/main" id="{3AC571E0-FBF3-48A8-A733-503C3569802A}"/>
              </a:ext>
            </a:extLst>
          </p:cNvPr>
          <p:cNvSpPr>
            <a:spLocks noGrp="1"/>
          </p:cNvSpPr>
          <p:nvPr>
            <p:ph type="title"/>
          </p:nvPr>
        </p:nvSpPr>
        <p:spPr>
          <a:xfrm>
            <a:off x="147697" y="2981475"/>
            <a:ext cx="4687651" cy="412606"/>
          </a:xfrm>
        </p:spPr>
        <p:txBody>
          <a:bodyPr/>
          <a:lstStyle/>
          <a:p>
            <a:pPr algn="l" fontAlgn="auto">
              <a:spcBef>
                <a:spcPts val="0"/>
              </a:spcBef>
              <a:spcAft>
                <a:spcPts val="0"/>
              </a:spcAft>
            </a:pPr>
            <a:r>
              <a:rPr lang="fr-FR" sz="1800" b="1" dirty="0" err="1">
                <a:solidFill>
                  <a:srgbClr val="FFFFFF"/>
                </a:solidFill>
                <a:latin typeface="Century Gothic" panose="020B0502020202020204" pitchFamily="34" charset="0"/>
              </a:rPr>
              <a:t>Asking</a:t>
            </a:r>
            <a:r>
              <a:rPr lang="fr-FR" sz="1800" b="1" dirty="0">
                <a:solidFill>
                  <a:srgbClr val="FFFFFF"/>
                </a:solidFill>
                <a:latin typeface="Century Gothic" panose="020B0502020202020204" pitchFamily="34" charset="0"/>
              </a:rPr>
              <a:t> and </a:t>
            </a:r>
            <a:r>
              <a:rPr lang="fr-FR" sz="1800" b="1" dirty="0" err="1">
                <a:solidFill>
                  <a:srgbClr val="FFFFFF"/>
                </a:solidFill>
                <a:latin typeface="Century Gothic" panose="020B0502020202020204" pitchFamily="34" charset="0"/>
              </a:rPr>
              <a:t>answering</a:t>
            </a:r>
            <a:r>
              <a:rPr lang="fr-FR" sz="1800" b="1" dirty="0">
                <a:solidFill>
                  <a:srgbClr val="FFFFFF"/>
                </a:solidFill>
                <a:latin typeface="Century Gothic" panose="020B0502020202020204" pitchFamily="34" charset="0"/>
              </a:rPr>
              <a:t> questions</a:t>
            </a:r>
          </a:p>
        </p:txBody>
      </p:sp>
      <p:pic>
        <p:nvPicPr>
          <p:cNvPr id="43" name="Picture 42">
            <a:extLst>
              <a:ext uri="{FF2B5EF4-FFF2-40B4-BE49-F238E27FC236}">
                <a16:creationId xmlns:a16="http://schemas.microsoft.com/office/drawing/2014/main" id="{493CC054-D104-428E-97CA-AE396CC0B325}"/>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4218914" y="8072886"/>
            <a:ext cx="914400" cy="914400"/>
          </a:xfrm>
          <a:prstGeom prst="rect">
            <a:avLst/>
          </a:prstGeom>
          <a:noFill/>
          <a:ln>
            <a:noFill/>
          </a:ln>
        </p:spPr>
      </p:pic>
      <p:pic>
        <p:nvPicPr>
          <p:cNvPr id="4" name="Picture 3" descr="A close up of a logo&#10;&#10;Description automatically generated">
            <a:extLst>
              <a:ext uri="{FF2B5EF4-FFF2-40B4-BE49-F238E27FC236}">
                <a16:creationId xmlns:a16="http://schemas.microsoft.com/office/drawing/2014/main" id="{FB141728-14AE-4917-A755-666711C73A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7092" y="6373844"/>
            <a:ext cx="1422090" cy="1422090"/>
          </a:xfrm>
          <a:prstGeom prst="rect">
            <a:avLst/>
          </a:prstGeom>
        </p:spPr>
      </p:pic>
      <p:sp>
        <p:nvSpPr>
          <p:cNvPr id="5" name="Speech Bubble: Oval 4">
            <a:extLst>
              <a:ext uri="{FF2B5EF4-FFF2-40B4-BE49-F238E27FC236}">
                <a16:creationId xmlns:a16="http://schemas.microsoft.com/office/drawing/2014/main" id="{73BF824A-BC42-4C05-AA03-698318EAD199}"/>
              </a:ext>
            </a:extLst>
          </p:cNvPr>
          <p:cNvSpPr/>
          <p:nvPr/>
        </p:nvSpPr>
        <p:spPr>
          <a:xfrm>
            <a:off x="4980915" y="6384839"/>
            <a:ext cx="625156" cy="473498"/>
          </a:xfrm>
          <a:prstGeom prst="wedgeEllipseCallout">
            <a:avLst>
              <a:gd name="adj1" fmla="val 43382"/>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8097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T3.1 </a:t>
            </a:r>
            <a:r>
              <a:rPr lang="en-GB" sz="2000" b="1" kern="1200" dirty="0" err="1">
                <a:solidFill>
                  <a:srgbClr val="FFFFFF"/>
                </a:solidFill>
                <a:latin typeface="Century Gothic" panose="020B0502020202020204" pitchFamily="34" charset="0"/>
                <a:ea typeface="+mn-ea"/>
                <a:cs typeface="+mn-cs"/>
              </a:rPr>
              <a:t>Semaine</a:t>
            </a:r>
            <a:r>
              <a:rPr lang="en-GB" sz="2000" b="1" kern="1200" dirty="0">
                <a:solidFill>
                  <a:srgbClr val="FFFFFF"/>
                </a:solidFill>
                <a:latin typeface="Century Gothic" panose="020B0502020202020204" pitchFamily="34" charset="0"/>
                <a:ea typeface="+mn-ea"/>
                <a:cs typeface="+mn-cs"/>
              </a:rPr>
              <a:t> 2</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38" name="Rectangle 37"/>
          <p:cNvSpPr/>
          <p:nvPr/>
        </p:nvSpPr>
        <p:spPr>
          <a:xfrm>
            <a:off x="3834129" y="5234361"/>
            <a:ext cx="3014097" cy="30777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effectLst/>
                <a:uLnTx/>
                <a:uFillTx/>
                <a:latin typeface="Century Gothic" panose="020B0502020202020204" pitchFamily="34" charset="0"/>
              </a:rPr>
              <a:t>Don’t pronounce the ‘</a:t>
            </a:r>
            <a:r>
              <a:rPr kumimoji="0" lang="en-GB" sz="1400" b="1" i="0" u="none" strike="noStrike" kern="0" cap="none" spc="0" normalizeH="0" baseline="0" noProof="0" dirty="0">
                <a:ln>
                  <a:noFill/>
                </a:ln>
                <a:effectLst/>
                <a:uLnTx/>
                <a:uFillTx/>
                <a:latin typeface="Century Gothic" panose="020B0502020202020204" pitchFamily="34" charset="0"/>
              </a:rPr>
              <a:t>t</a:t>
            </a:r>
            <a:r>
              <a:rPr kumimoji="0" lang="en-GB" sz="1400" i="0" u="none" strike="noStrike" kern="0" cap="none" spc="0" normalizeH="0" baseline="0" noProof="0" dirty="0">
                <a:ln>
                  <a:noFill/>
                </a:ln>
                <a:effectLst/>
                <a:uLnTx/>
                <a:uFillTx/>
                <a:latin typeface="Century Gothic" panose="020B0502020202020204" pitchFamily="34" charset="0"/>
              </a:rPr>
              <a:t>’ </a:t>
            </a:r>
            <a:r>
              <a:rPr kumimoji="0" lang="en-GB" sz="1400" i="0" u="none" strike="noStrike" kern="0" cap="none" spc="0" normalizeH="0" baseline="0" noProof="0" dirty="0">
                <a:ln>
                  <a:noFill/>
                </a:ln>
                <a:effectLst/>
                <a:uLnTx/>
                <a:uFillTx/>
                <a:latin typeface="Century Gothic" panose="020B0502020202020204" pitchFamily="34" charset="0"/>
                <a:sym typeface="Wingdings" panose="05000000000000000000" pitchFamily="2" charset="2"/>
              </a:rPr>
              <a:t> SFC</a:t>
            </a:r>
            <a:endParaRPr kumimoji="0" lang="en-GB" sz="1400" i="0" u="none" strike="noStrike" kern="0" cap="none" spc="0" normalizeH="0" baseline="0" noProof="0" dirty="0">
              <a:ln>
                <a:noFill/>
              </a:ln>
              <a:effectLst/>
              <a:uLnTx/>
              <a:uFillTx/>
            </a:endParaRPr>
          </a:p>
        </p:txBody>
      </p:sp>
      <p:sp>
        <p:nvSpPr>
          <p:cNvPr id="47" name="Rectangle 46"/>
          <p:cNvSpPr/>
          <p:nvPr/>
        </p:nvSpPr>
        <p:spPr>
          <a:xfrm>
            <a:off x="98256" y="4788024"/>
            <a:ext cx="5705408" cy="369332"/>
          </a:xfrm>
          <a:prstGeom prst="rect">
            <a:avLst/>
          </a:prstGeom>
        </p:spPr>
        <p:txBody>
          <a:bodyPr wrap="none">
            <a:spAutoFit/>
          </a:bodyPr>
          <a:lstStyle/>
          <a:p>
            <a:r>
              <a:rPr lang="en-GB" b="1" dirty="0">
                <a:solidFill>
                  <a:srgbClr val="000000"/>
                </a:solidFill>
                <a:latin typeface="Century Gothic" panose="020B0502020202020204" pitchFamily="34" charset="0"/>
              </a:rPr>
              <a:t>Subject-verb inversion questions with ‘</a:t>
            </a:r>
            <a:r>
              <a:rPr lang="en-GB" b="1" dirty="0" err="1">
                <a:solidFill>
                  <a:srgbClr val="000000"/>
                </a:solidFill>
                <a:latin typeface="Century Gothic" panose="020B0502020202020204" pitchFamily="34" charset="0"/>
              </a:rPr>
              <a:t>il</a:t>
            </a:r>
            <a:r>
              <a:rPr lang="en-GB" b="1" dirty="0">
                <a:solidFill>
                  <a:srgbClr val="000000"/>
                </a:solidFill>
                <a:latin typeface="Century Gothic" panose="020B0502020202020204" pitchFamily="34" charset="0"/>
              </a:rPr>
              <a:t>’ and ‘</a:t>
            </a:r>
            <a:r>
              <a:rPr lang="en-GB" b="1" dirty="0" err="1">
                <a:solidFill>
                  <a:srgbClr val="000000"/>
                </a:solidFill>
                <a:latin typeface="Century Gothic" panose="020B0502020202020204" pitchFamily="34" charset="0"/>
              </a:rPr>
              <a:t>elle</a:t>
            </a:r>
            <a:r>
              <a:rPr lang="en-GB" b="1" dirty="0">
                <a:solidFill>
                  <a:srgbClr val="000000"/>
                </a:solidFill>
                <a:latin typeface="Century Gothic" panose="020B0502020202020204" pitchFamily="34" charset="0"/>
              </a:rPr>
              <a:t>’</a:t>
            </a:r>
            <a:endParaRPr lang="en-GB" dirty="0">
              <a:solidFill>
                <a:srgbClr val="000000"/>
              </a:solidFill>
              <a:latin typeface="Century Gothic" panose="020B0502020202020204" pitchFamily="34" charset="0"/>
            </a:endParaRPr>
          </a:p>
        </p:txBody>
      </p:sp>
      <p:sp>
        <p:nvSpPr>
          <p:cNvPr id="48" name="TextBox 47">
            <a:extLst>
              <a:ext uri="{FF2B5EF4-FFF2-40B4-BE49-F238E27FC236}">
                <a16:creationId xmlns:a16="http://schemas.microsoft.com/office/drawing/2014/main" id="{493FC085-D260-4B3B-9D46-04BA997E3494}"/>
              </a:ext>
            </a:extLst>
          </p:cNvPr>
          <p:cNvSpPr txBox="1"/>
          <p:nvPr/>
        </p:nvSpPr>
        <p:spPr>
          <a:xfrm>
            <a:off x="166137" y="5217156"/>
            <a:ext cx="3667992" cy="338554"/>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none" rtlCol="0">
            <a:spAutoFit/>
          </a:bodyPr>
          <a:lstStyle/>
          <a:p>
            <a:pPr fontAlgn="auto">
              <a:spcBef>
                <a:spcPts val="0"/>
              </a:spcBef>
              <a:spcAft>
                <a:spcPts val="0"/>
              </a:spcAft>
              <a:defRPr/>
            </a:pPr>
            <a:r>
              <a:rPr lang="en-GB" sz="1600" dirty="0">
                <a:latin typeface="Century Gothic" panose="020B0502020202020204" pitchFamily="34" charset="0"/>
              </a:rPr>
              <a:t>Il </a:t>
            </a:r>
            <a:r>
              <a:rPr lang="en-GB" sz="1600" dirty="0" err="1">
                <a:latin typeface="Century Gothic" panose="020B0502020202020204" pitchFamily="34" charset="0"/>
              </a:rPr>
              <a:t>di</a:t>
            </a:r>
            <a:r>
              <a:rPr lang="en-GB" sz="1600" b="1" dirty="0" err="1">
                <a:latin typeface="Century Gothic" panose="020B0502020202020204" pitchFamily="34" charset="0"/>
              </a:rPr>
              <a:t>t</a:t>
            </a:r>
            <a:r>
              <a:rPr lang="en-GB" sz="1600" dirty="0">
                <a:latin typeface="Century Gothic" panose="020B0502020202020204" pitchFamily="34" charset="0"/>
              </a:rPr>
              <a:t> la </a:t>
            </a:r>
            <a:r>
              <a:rPr lang="en-GB" sz="1600" dirty="0" err="1">
                <a:latin typeface="Century Gothic" panose="020B0502020202020204" pitchFamily="34" charset="0"/>
              </a:rPr>
              <a:t>verité</a:t>
            </a:r>
            <a:r>
              <a:rPr lang="en-GB" sz="1600" dirty="0">
                <a:latin typeface="Century Gothic" panose="020B0502020202020204" pitchFamily="34" charset="0"/>
              </a:rPr>
              <a:t>.   </a:t>
            </a:r>
            <a:r>
              <a:rPr lang="en-GB" sz="1600" i="1" dirty="0">
                <a:latin typeface="Century Gothic" panose="020B0502020202020204" pitchFamily="34" charset="0"/>
              </a:rPr>
              <a:t>He’s telling the truth.</a:t>
            </a:r>
          </a:p>
        </p:txBody>
      </p:sp>
      <p:sp>
        <p:nvSpPr>
          <p:cNvPr id="49" name="TextBox 48">
            <a:extLst>
              <a:ext uri="{FF2B5EF4-FFF2-40B4-BE49-F238E27FC236}">
                <a16:creationId xmlns:a16="http://schemas.microsoft.com/office/drawing/2014/main" id="{493FC085-D260-4B3B-9D46-04BA997E3494}"/>
              </a:ext>
            </a:extLst>
          </p:cNvPr>
          <p:cNvSpPr txBox="1"/>
          <p:nvPr/>
        </p:nvSpPr>
        <p:spPr>
          <a:xfrm>
            <a:off x="164190" y="5639343"/>
            <a:ext cx="3890809" cy="338554"/>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none" rtlCol="0">
            <a:spAutoFit/>
          </a:bodyPr>
          <a:lstStyle/>
          <a:p>
            <a:pPr fontAlgn="auto">
              <a:spcBef>
                <a:spcPts val="0"/>
              </a:spcBef>
              <a:spcAft>
                <a:spcPts val="0"/>
              </a:spcAft>
              <a:defRPr/>
            </a:pPr>
            <a:r>
              <a:rPr lang="en-GB" sz="1600" dirty="0" err="1">
                <a:latin typeface="Century Gothic" panose="020B0502020202020204" pitchFamily="34" charset="0"/>
              </a:rPr>
              <a:t>Di</a:t>
            </a:r>
            <a:r>
              <a:rPr lang="en-GB" sz="1600" b="1" dirty="0" err="1">
                <a:latin typeface="Century Gothic" panose="020B0502020202020204" pitchFamily="34" charset="0"/>
              </a:rPr>
              <a:t>t</a:t>
            </a:r>
            <a:r>
              <a:rPr lang="en-GB" sz="1600" dirty="0" err="1">
                <a:latin typeface="Century Gothic" panose="020B0502020202020204" pitchFamily="34" charset="0"/>
              </a:rPr>
              <a:t>-il</a:t>
            </a:r>
            <a:r>
              <a:rPr lang="en-GB" sz="1600" dirty="0">
                <a:latin typeface="Century Gothic" panose="020B0502020202020204" pitchFamily="34" charset="0"/>
              </a:rPr>
              <a:t> la </a:t>
            </a:r>
            <a:r>
              <a:rPr lang="en-GB" sz="1600" dirty="0" err="1">
                <a:latin typeface="Century Gothic" panose="020B0502020202020204" pitchFamily="34" charset="0"/>
              </a:rPr>
              <a:t>verité</a:t>
            </a:r>
            <a:r>
              <a:rPr lang="en-GB" sz="1600" dirty="0">
                <a:latin typeface="Century Gothic" panose="020B0502020202020204" pitchFamily="34" charset="0"/>
              </a:rPr>
              <a:t> ?   </a:t>
            </a:r>
            <a:r>
              <a:rPr lang="en-GB" sz="1600" i="1" dirty="0">
                <a:latin typeface="Century Gothic" panose="020B0502020202020204" pitchFamily="34" charset="0"/>
              </a:rPr>
              <a:t>Is he telling the truth?</a:t>
            </a:r>
          </a:p>
        </p:txBody>
      </p:sp>
      <p:sp>
        <p:nvSpPr>
          <p:cNvPr id="50" name="TextBox 49">
            <a:extLst>
              <a:ext uri="{FF2B5EF4-FFF2-40B4-BE49-F238E27FC236}">
                <a16:creationId xmlns:a16="http://schemas.microsoft.com/office/drawing/2014/main" id="{493FC085-D260-4B3B-9D46-04BA997E3494}"/>
              </a:ext>
            </a:extLst>
          </p:cNvPr>
          <p:cNvSpPr txBox="1"/>
          <p:nvPr/>
        </p:nvSpPr>
        <p:spPr>
          <a:xfrm>
            <a:off x="164190" y="6039734"/>
            <a:ext cx="4887877" cy="338554"/>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none" rtlCol="0">
            <a:spAutoFit/>
          </a:bodyPr>
          <a:lstStyle/>
          <a:p>
            <a:pPr fontAlgn="auto">
              <a:spcBef>
                <a:spcPts val="0"/>
              </a:spcBef>
              <a:spcAft>
                <a:spcPts val="0"/>
              </a:spcAft>
              <a:defRPr/>
            </a:pPr>
            <a:r>
              <a:rPr lang="en-GB" sz="1600" dirty="0" err="1">
                <a:latin typeface="Century Gothic" panose="020B0502020202020204" pitchFamily="34" charset="0"/>
              </a:rPr>
              <a:t>Prépare</a:t>
            </a:r>
            <a:r>
              <a:rPr lang="en-GB" sz="1600" dirty="0">
                <a:latin typeface="Century Gothic" panose="020B0502020202020204" pitchFamily="34" charset="0"/>
              </a:rPr>
              <a:t>-</a:t>
            </a:r>
            <a:r>
              <a:rPr lang="en-GB" sz="1600" b="1" dirty="0">
                <a:latin typeface="Century Gothic" panose="020B0502020202020204" pitchFamily="34" charset="0"/>
              </a:rPr>
              <a:t>t</a:t>
            </a:r>
            <a:r>
              <a:rPr lang="en-GB" sz="1600" dirty="0">
                <a:latin typeface="Century Gothic" panose="020B0502020202020204" pitchFamily="34" charset="0"/>
              </a:rPr>
              <a:t>-</a:t>
            </a:r>
            <a:r>
              <a:rPr lang="en-GB" sz="1600" dirty="0" err="1">
                <a:latin typeface="Century Gothic" panose="020B0502020202020204" pitchFamily="34" charset="0"/>
              </a:rPr>
              <a:t>il</a:t>
            </a:r>
            <a:r>
              <a:rPr lang="en-GB" sz="1600" dirty="0">
                <a:latin typeface="Century Gothic" panose="020B0502020202020204" pitchFamily="34" charset="0"/>
              </a:rPr>
              <a:t> le </a:t>
            </a:r>
            <a:r>
              <a:rPr lang="en-GB" sz="1600" dirty="0" err="1">
                <a:latin typeface="Century Gothic" panose="020B0502020202020204" pitchFamily="34" charset="0"/>
              </a:rPr>
              <a:t>déjeuner</a:t>
            </a:r>
            <a:r>
              <a:rPr lang="en-GB" sz="1600" dirty="0">
                <a:latin typeface="Century Gothic" panose="020B0502020202020204" pitchFamily="34" charset="0"/>
              </a:rPr>
              <a:t> ? </a:t>
            </a:r>
            <a:r>
              <a:rPr lang="en-GB" sz="1600" i="1" dirty="0">
                <a:latin typeface="Century Gothic" panose="020B0502020202020204" pitchFamily="34" charset="0"/>
              </a:rPr>
              <a:t>Is he preparing lunch?</a:t>
            </a:r>
          </a:p>
        </p:txBody>
      </p:sp>
      <p:sp>
        <p:nvSpPr>
          <p:cNvPr id="51" name="TextBox 50">
            <a:extLst>
              <a:ext uri="{FF2B5EF4-FFF2-40B4-BE49-F238E27FC236}">
                <a16:creationId xmlns:a16="http://schemas.microsoft.com/office/drawing/2014/main" id="{493FC085-D260-4B3B-9D46-04BA997E3494}"/>
              </a:ext>
            </a:extLst>
          </p:cNvPr>
          <p:cNvSpPr txBox="1"/>
          <p:nvPr/>
        </p:nvSpPr>
        <p:spPr>
          <a:xfrm>
            <a:off x="167245" y="6447806"/>
            <a:ext cx="4584909" cy="338554"/>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none" rtlCol="0">
            <a:spAutoFit/>
          </a:bodyPr>
          <a:lstStyle/>
          <a:p>
            <a:pPr fontAlgn="auto">
              <a:spcBef>
                <a:spcPts val="0"/>
              </a:spcBef>
              <a:spcAft>
                <a:spcPts val="0"/>
              </a:spcAft>
              <a:defRPr/>
            </a:pPr>
            <a:r>
              <a:rPr lang="en-GB" sz="1600" dirty="0">
                <a:latin typeface="Century Gothic" panose="020B0502020202020204" pitchFamily="34" charset="0"/>
              </a:rPr>
              <a:t>A-</a:t>
            </a:r>
            <a:r>
              <a:rPr lang="en-GB" sz="1600" b="1" dirty="0">
                <a:latin typeface="Century Gothic" panose="020B0502020202020204" pitchFamily="34" charset="0"/>
              </a:rPr>
              <a:t>t</a:t>
            </a:r>
            <a:r>
              <a:rPr lang="en-GB" sz="1600" dirty="0">
                <a:latin typeface="Century Gothic" panose="020B0502020202020204" pitchFamily="34" charset="0"/>
              </a:rPr>
              <a:t>-</a:t>
            </a:r>
            <a:r>
              <a:rPr lang="en-GB" sz="1600" dirty="0" err="1">
                <a:latin typeface="Century Gothic" panose="020B0502020202020204" pitchFamily="34" charset="0"/>
              </a:rPr>
              <a:t>elle</a:t>
            </a:r>
            <a:r>
              <a:rPr lang="en-GB" sz="1600" dirty="0">
                <a:latin typeface="Century Gothic" panose="020B0502020202020204" pitchFamily="34" charset="0"/>
              </a:rPr>
              <a:t> </a:t>
            </a:r>
            <a:r>
              <a:rPr lang="en-GB" sz="1600" dirty="0" err="1">
                <a:latin typeface="Century Gothic" panose="020B0502020202020204" pitchFamily="34" charset="0"/>
              </a:rPr>
              <a:t>une</a:t>
            </a:r>
            <a:r>
              <a:rPr lang="en-GB" sz="1600" dirty="0">
                <a:latin typeface="Century Gothic" panose="020B0502020202020204" pitchFamily="34" charset="0"/>
              </a:rPr>
              <a:t> </a:t>
            </a:r>
            <a:r>
              <a:rPr lang="en-GB" sz="1600" dirty="0" err="1">
                <a:latin typeface="Century Gothic" panose="020B0502020202020204" pitchFamily="34" charset="0"/>
              </a:rPr>
              <a:t>voiture</a:t>
            </a:r>
            <a:r>
              <a:rPr lang="en-GB" sz="1600" dirty="0">
                <a:latin typeface="Century Gothic" panose="020B0502020202020204" pitchFamily="34" charset="0"/>
              </a:rPr>
              <a:t> ?   </a:t>
            </a:r>
            <a:r>
              <a:rPr lang="en-GB" sz="1600" i="1" dirty="0">
                <a:latin typeface="Century Gothic" panose="020B0502020202020204" pitchFamily="34" charset="0"/>
              </a:rPr>
              <a:t>Does she have a car?</a:t>
            </a:r>
          </a:p>
        </p:txBody>
      </p:sp>
      <p:sp>
        <p:nvSpPr>
          <p:cNvPr id="52" name="Rectangle 51"/>
          <p:cNvSpPr/>
          <p:nvPr/>
        </p:nvSpPr>
        <p:spPr>
          <a:xfrm>
            <a:off x="4063483" y="5637047"/>
            <a:ext cx="3014097" cy="30777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effectLst/>
                <a:uLnTx/>
                <a:uFillTx/>
                <a:latin typeface="Century Gothic" panose="020B0502020202020204" pitchFamily="34" charset="0"/>
              </a:rPr>
              <a:t>Pronounce the ‘</a:t>
            </a:r>
            <a:r>
              <a:rPr kumimoji="0" lang="en-GB" sz="1400" b="1" i="0" u="none" strike="noStrike" kern="0" cap="none" spc="0" normalizeH="0" baseline="0" noProof="0" dirty="0">
                <a:ln>
                  <a:noFill/>
                </a:ln>
                <a:effectLst/>
                <a:uLnTx/>
                <a:uFillTx/>
                <a:latin typeface="Century Gothic" panose="020B0502020202020204" pitchFamily="34" charset="0"/>
              </a:rPr>
              <a:t>t</a:t>
            </a:r>
            <a:r>
              <a:rPr kumimoji="0" lang="en-GB" sz="1400" i="0" u="none" strike="noStrike" kern="0" cap="none" spc="0" normalizeH="0" baseline="0" noProof="0" dirty="0">
                <a:ln>
                  <a:noFill/>
                </a:ln>
                <a:effectLst/>
                <a:uLnTx/>
                <a:uFillTx/>
                <a:latin typeface="Century Gothic" panose="020B0502020202020204" pitchFamily="34" charset="0"/>
              </a:rPr>
              <a:t>’ </a:t>
            </a:r>
            <a:r>
              <a:rPr kumimoji="0" lang="en-GB" sz="1400" i="0" u="none" strike="noStrike" kern="0" cap="none" spc="0" normalizeH="0" baseline="0" noProof="0" dirty="0">
                <a:ln>
                  <a:noFill/>
                </a:ln>
                <a:effectLst/>
                <a:uLnTx/>
                <a:uFillTx/>
                <a:latin typeface="Century Gothic" panose="020B0502020202020204" pitchFamily="34" charset="0"/>
                <a:sym typeface="Wingdings" panose="05000000000000000000" pitchFamily="2" charset="2"/>
              </a:rPr>
              <a:t>here!</a:t>
            </a:r>
            <a:endParaRPr kumimoji="0" lang="en-GB" sz="1400" i="0" u="none" strike="noStrike" kern="0" cap="none" spc="0" normalizeH="0" baseline="0" noProof="0" dirty="0">
              <a:ln>
                <a:noFill/>
              </a:ln>
              <a:effectLst/>
              <a:uLnTx/>
              <a:uFillTx/>
            </a:endParaRPr>
          </a:p>
        </p:txBody>
      </p:sp>
      <p:sp>
        <p:nvSpPr>
          <p:cNvPr id="53" name="Rectangle 52"/>
          <p:cNvSpPr/>
          <p:nvPr/>
        </p:nvSpPr>
        <p:spPr>
          <a:xfrm>
            <a:off x="5052067" y="5928447"/>
            <a:ext cx="1826355"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i="0" u="none" strike="noStrike" kern="0" cap="none" spc="0" normalizeH="0" baseline="0" noProof="0" dirty="0">
                <a:ln>
                  <a:noFill/>
                </a:ln>
                <a:effectLst/>
                <a:uLnTx/>
                <a:uFillTx/>
                <a:latin typeface="Century Gothic" panose="020B0502020202020204" pitchFamily="34" charset="0"/>
              </a:rPr>
              <a:t>When verbs end in a vowel, add a ‘</a:t>
            </a:r>
            <a:r>
              <a:rPr kumimoji="0" lang="en-GB" sz="1400" b="1" i="0" u="none" strike="noStrike" kern="0" cap="none" spc="0" normalizeH="0" baseline="0" noProof="0" dirty="0">
                <a:ln>
                  <a:noFill/>
                </a:ln>
                <a:effectLst/>
                <a:uLnTx/>
                <a:uFillTx/>
                <a:latin typeface="Century Gothic" panose="020B0502020202020204" pitchFamily="34" charset="0"/>
              </a:rPr>
              <a:t>t</a:t>
            </a:r>
            <a:r>
              <a:rPr kumimoji="0" lang="en-GB" sz="1400" i="0" u="none" strike="noStrike" kern="0" cap="none" spc="0" normalizeH="0" baseline="0" noProof="0" dirty="0">
                <a:ln>
                  <a:noFill/>
                </a:ln>
                <a:effectLst/>
                <a:uLnTx/>
                <a:uFillTx/>
                <a:latin typeface="Century Gothic" panose="020B0502020202020204" pitchFamily="34" charset="0"/>
              </a:rPr>
              <a:t>’ between two hyphens!</a:t>
            </a:r>
            <a:endParaRPr kumimoji="0" lang="en-GB" sz="1400" i="0" u="none" strike="noStrike" kern="0" cap="none" spc="0" normalizeH="0" baseline="0" noProof="0" dirty="0">
              <a:ln>
                <a:noFill/>
              </a:ln>
              <a:effectLst/>
              <a:uLnTx/>
              <a:uFillTx/>
            </a:endParaRPr>
          </a:p>
        </p:txBody>
      </p:sp>
      <p:sp>
        <p:nvSpPr>
          <p:cNvPr id="32"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44</a:t>
            </a:r>
          </a:p>
        </p:txBody>
      </p:sp>
      <p:graphicFrame>
        <p:nvGraphicFramePr>
          <p:cNvPr id="6" name="Table 5">
            <a:extLst>
              <a:ext uri="{FF2B5EF4-FFF2-40B4-BE49-F238E27FC236}">
                <a16:creationId xmlns:a16="http://schemas.microsoft.com/office/drawing/2014/main" id="{44B535BD-1DB8-46C1-85F1-F2E4ADE28FBF}"/>
              </a:ext>
            </a:extLst>
          </p:cNvPr>
          <p:cNvGraphicFramePr>
            <a:graphicFrameLocks noGrp="1"/>
          </p:cNvGraphicFramePr>
          <p:nvPr>
            <p:extLst>
              <p:ext uri="{D42A27DB-BD31-4B8C-83A1-F6EECF244321}">
                <p14:modId xmlns:p14="http://schemas.microsoft.com/office/powerpoint/2010/main" val="3378778255"/>
              </p:ext>
            </p:extLst>
          </p:nvPr>
        </p:nvGraphicFramePr>
        <p:xfrm>
          <a:off x="263360" y="1873780"/>
          <a:ext cx="2173865" cy="1920240"/>
        </p:xfrm>
        <a:graphic>
          <a:graphicData uri="http://schemas.openxmlformats.org/drawingml/2006/table">
            <a:tbl>
              <a:tblPr firstRow="1" bandRow="1">
                <a:tableStyleId>{5940675A-B579-460E-94D1-54222C63F5DA}</a:tableStyleId>
              </a:tblPr>
              <a:tblGrid>
                <a:gridCol w="2173865">
                  <a:extLst>
                    <a:ext uri="{9D8B030D-6E8A-4147-A177-3AD203B41FA5}">
                      <a16:colId xmlns:a16="http://schemas.microsoft.com/office/drawing/2014/main" val="20000"/>
                    </a:ext>
                  </a:extLst>
                </a:gridCol>
              </a:tblGrid>
              <a:tr h="217384">
                <a:tc>
                  <a:txBody>
                    <a:bodyPr/>
                    <a:lstStyle/>
                    <a:p>
                      <a:r>
                        <a:rPr lang="en-GB" sz="1600" b="1" dirty="0" err="1">
                          <a:latin typeface="Century Gothic" panose="020B0502020202020204" pitchFamily="34" charset="0"/>
                        </a:rPr>
                        <a:t>sortir</a:t>
                      </a:r>
                      <a:endParaRPr lang="en-GB" sz="1600" b="1" dirty="0">
                        <a:latin typeface="Century Gothic" panose="020B0502020202020204" pitchFamily="34" charset="0"/>
                      </a:endParaRPr>
                    </a:p>
                    <a:p>
                      <a:r>
                        <a:rPr lang="en-GB" sz="1600" dirty="0">
                          <a:latin typeface="Century Gothic" panose="020B0502020202020204" pitchFamily="34" charset="0"/>
                        </a:rPr>
                        <a:t>to go out, going out</a:t>
                      </a:r>
                    </a:p>
                  </a:txBody>
                  <a:tcPr/>
                </a:tc>
                <a:extLst>
                  <a:ext uri="{0D108BD9-81ED-4DB2-BD59-A6C34878D82A}">
                    <a16:rowId xmlns:a16="http://schemas.microsoft.com/office/drawing/2014/main" val="10000"/>
                  </a:ext>
                </a:extLst>
              </a:tr>
              <a:tr h="217384">
                <a:tc>
                  <a:txBody>
                    <a:bodyPr/>
                    <a:lstStyle/>
                    <a:p>
                      <a:r>
                        <a:rPr lang="en-GB" sz="1600" dirty="0">
                          <a:latin typeface="Century Gothic" panose="020B0502020202020204" pitchFamily="34" charset="0"/>
                        </a:rPr>
                        <a:t>je </a:t>
                      </a:r>
                      <a:r>
                        <a:rPr lang="en-GB" sz="1600" dirty="0" err="1">
                          <a:latin typeface="Century Gothic" panose="020B0502020202020204" pitchFamily="34" charset="0"/>
                        </a:rPr>
                        <a:t>sor</a:t>
                      </a:r>
                      <a:r>
                        <a:rPr lang="en-GB" sz="1600" b="1" dirty="0" err="1">
                          <a:latin typeface="Century Gothic" panose="020B0502020202020204" pitchFamily="34" charset="0"/>
                        </a:rPr>
                        <a:t>s</a:t>
                      </a:r>
                      <a:endParaRPr lang="en-GB" sz="1600" b="1" dirty="0">
                        <a:latin typeface="Century Gothic" panose="020B0502020202020204" pitchFamily="34" charset="0"/>
                      </a:endParaRPr>
                    </a:p>
                  </a:txBody>
                  <a:tcPr/>
                </a:tc>
                <a:extLst>
                  <a:ext uri="{0D108BD9-81ED-4DB2-BD59-A6C34878D82A}">
                    <a16:rowId xmlns:a16="http://schemas.microsoft.com/office/drawing/2014/main" val="10001"/>
                  </a:ext>
                </a:extLst>
              </a:tr>
              <a:tr h="217384">
                <a:tc>
                  <a:txBody>
                    <a:bodyPr/>
                    <a:lstStyle/>
                    <a:p>
                      <a:r>
                        <a:rPr lang="en-GB" sz="1600" dirty="0" err="1">
                          <a:latin typeface="Century Gothic" panose="020B0502020202020204" pitchFamily="34" charset="0"/>
                        </a:rPr>
                        <a:t>tu</a:t>
                      </a:r>
                      <a:r>
                        <a:rPr lang="en-GB" sz="1600" dirty="0">
                          <a:latin typeface="Century Gothic" panose="020B0502020202020204" pitchFamily="34" charset="0"/>
                        </a:rPr>
                        <a:t> </a:t>
                      </a:r>
                      <a:r>
                        <a:rPr lang="en-GB" sz="1600" dirty="0" err="1">
                          <a:latin typeface="Century Gothic" panose="020B0502020202020204" pitchFamily="34" charset="0"/>
                        </a:rPr>
                        <a:t>sor</a:t>
                      </a:r>
                      <a:r>
                        <a:rPr lang="en-GB" sz="1600" b="1" dirty="0" err="1">
                          <a:latin typeface="Century Gothic" panose="020B0502020202020204" pitchFamily="34" charset="0"/>
                        </a:rPr>
                        <a:t>s</a:t>
                      </a:r>
                      <a:endParaRPr lang="en-GB" sz="1600" b="1" dirty="0">
                        <a:latin typeface="Century Gothic" panose="020B0502020202020204" pitchFamily="34" charset="0"/>
                      </a:endParaRPr>
                    </a:p>
                  </a:txBody>
                  <a:tcPr/>
                </a:tc>
                <a:extLst>
                  <a:ext uri="{0D108BD9-81ED-4DB2-BD59-A6C34878D82A}">
                    <a16:rowId xmlns:a16="http://schemas.microsoft.com/office/drawing/2014/main" val="10002"/>
                  </a:ext>
                </a:extLst>
              </a:tr>
              <a:tr h="217384">
                <a:tc>
                  <a:txBody>
                    <a:bodyPr/>
                    <a:lstStyle/>
                    <a:p>
                      <a:r>
                        <a:rPr lang="en-GB" sz="1600" dirty="0" err="1">
                          <a:latin typeface="Century Gothic" panose="020B0502020202020204" pitchFamily="34" charset="0"/>
                        </a:rPr>
                        <a:t>il</a:t>
                      </a:r>
                      <a:r>
                        <a:rPr lang="en-GB" sz="1600" dirty="0">
                          <a:latin typeface="Century Gothic" panose="020B0502020202020204" pitchFamily="34" charset="0"/>
                        </a:rPr>
                        <a:t> sor</a:t>
                      </a:r>
                      <a:r>
                        <a:rPr lang="en-GB" sz="1600" b="1" dirty="0">
                          <a:latin typeface="Century Gothic" panose="020B0502020202020204" pitchFamily="34" charset="0"/>
                        </a:rPr>
                        <a:t>t</a:t>
                      </a:r>
                    </a:p>
                  </a:txBody>
                  <a:tcPr/>
                </a:tc>
                <a:extLst>
                  <a:ext uri="{0D108BD9-81ED-4DB2-BD59-A6C34878D82A}">
                    <a16:rowId xmlns:a16="http://schemas.microsoft.com/office/drawing/2014/main" val="10003"/>
                  </a:ext>
                </a:extLst>
              </a:tr>
              <a:tr h="323641">
                <a:tc>
                  <a:txBody>
                    <a:bodyPr/>
                    <a:lstStyle/>
                    <a:p>
                      <a:r>
                        <a:rPr lang="en-GB" sz="1600" dirty="0" err="1">
                          <a:latin typeface="Century Gothic" panose="020B0502020202020204" pitchFamily="34" charset="0"/>
                        </a:rPr>
                        <a:t>elle</a:t>
                      </a:r>
                      <a:r>
                        <a:rPr lang="en-GB" sz="1600" dirty="0">
                          <a:latin typeface="Century Gothic" panose="020B0502020202020204" pitchFamily="34" charset="0"/>
                        </a:rPr>
                        <a:t> sor</a:t>
                      </a:r>
                      <a:r>
                        <a:rPr lang="en-GB" sz="1600" b="1" dirty="0">
                          <a:latin typeface="Century Gothic" panose="020B0502020202020204" pitchFamily="34" charset="0"/>
                        </a:rPr>
                        <a:t>t</a:t>
                      </a:r>
                    </a:p>
                  </a:txBody>
                  <a:tcPr/>
                </a:tc>
                <a:extLst>
                  <a:ext uri="{0D108BD9-81ED-4DB2-BD59-A6C34878D82A}">
                    <a16:rowId xmlns:a16="http://schemas.microsoft.com/office/drawing/2014/main" val="10004"/>
                  </a:ext>
                </a:extLst>
              </a:tr>
            </a:tbl>
          </a:graphicData>
        </a:graphic>
      </p:graphicFrame>
      <p:graphicFrame>
        <p:nvGraphicFramePr>
          <p:cNvPr id="7" name="Table 6">
            <a:extLst>
              <a:ext uri="{FF2B5EF4-FFF2-40B4-BE49-F238E27FC236}">
                <a16:creationId xmlns:a16="http://schemas.microsoft.com/office/drawing/2014/main" id="{132E0806-E3DF-4624-9893-10DDF49D2331}"/>
              </a:ext>
            </a:extLst>
          </p:cNvPr>
          <p:cNvGraphicFramePr>
            <a:graphicFrameLocks noGrp="1"/>
          </p:cNvGraphicFramePr>
          <p:nvPr>
            <p:extLst>
              <p:ext uri="{D42A27DB-BD31-4B8C-83A1-F6EECF244321}">
                <p14:modId xmlns:p14="http://schemas.microsoft.com/office/powerpoint/2010/main" val="2568405439"/>
              </p:ext>
            </p:extLst>
          </p:nvPr>
        </p:nvGraphicFramePr>
        <p:xfrm>
          <a:off x="2548044" y="1873780"/>
          <a:ext cx="2741734" cy="1920240"/>
        </p:xfrm>
        <a:graphic>
          <a:graphicData uri="http://schemas.openxmlformats.org/drawingml/2006/table">
            <a:tbl>
              <a:tblPr firstRow="1" bandRow="1">
                <a:tableStyleId>{5940675A-B579-460E-94D1-54222C63F5DA}</a:tableStyleId>
              </a:tblPr>
              <a:tblGrid>
                <a:gridCol w="2741734">
                  <a:extLst>
                    <a:ext uri="{9D8B030D-6E8A-4147-A177-3AD203B41FA5}">
                      <a16:colId xmlns:a16="http://schemas.microsoft.com/office/drawing/2014/main" val="20000"/>
                    </a:ext>
                  </a:extLst>
                </a:gridCol>
              </a:tblGrid>
              <a:tr h="217384">
                <a:tc>
                  <a:txBody>
                    <a:bodyPr/>
                    <a:lstStyle/>
                    <a:p>
                      <a:r>
                        <a:rPr lang="en-GB" sz="1600" b="1" dirty="0" err="1">
                          <a:latin typeface="Century Gothic" panose="020B0502020202020204" pitchFamily="34" charset="0"/>
                        </a:rPr>
                        <a:t>venir</a:t>
                      </a:r>
                      <a:endParaRPr lang="en-GB" sz="1600" b="1" dirty="0">
                        <a:latin typeface="Century Gothic" panose="020B0502020202020204" pitchFamily="34" charset="0"/>
                      </a:endParaRPr>
                    </a:p>
                    <a:p>
                      <a:r>
                        <a:rPr lang="en-GB" sz="1600" dirty="0">
                          <a:latin typeface="Century Gothic" panose="020B0502020202020204" pitchFamily="34" charset="0"/>
                        </a:rPr>
                        <a:t>to come out, coming out</a:t>
                      </a:r>
                    </a:p>
                  </a:txBody>
                  <a:tcPr/>
                </a:tc>
                <a:extLst>
                  <a:ext uri="{0D108BD9-81ED-4DB2-BD59-A6C34878D82A}">
                    <a16:rowId xmlns:a16="http://schemas.microsoft.com/office/drawing/2014/main" val="10000"/>
                  </a:ext>
                </a:extLst>
              </a:tr>
              <a:tr h="217384">
                <a:tc>
                  <a:txBody>
                    <a:bodyPr/>
                    <a:lstStyle/>
                    <a:p>
                      <a:r>
                        <a:rPr lang="en-GB" sz="1600" dirty="0">
                          <a:latin typeface="Century Gothic" panose="020B0502020202020204" pitchFamily="34" charset="0"/>
                        </a:rPr>
                        <a:t>je </a:t>
                      </a:r>
                      <a:r>
                        <a:rPr lang="en-GB" sz="1600" dirty="0" err="1">
                          <a:latin typeface="Century Gothic" panose="020B0502020202020204" pitchFamily="34" charset="0"/>
                        </a:rPr>
                        <a:t>v</a:t>
                      </a:r>
                      <a:r>
                        <a:rPr lang="en-GB" sz="1600" u="sng" dirty="0" err="1">
                          <a:latin typeface="Century Gothic" panose="020B0502020202020204" pitchFamily="34" charset="0"/>
                        </a:rPr>
                        <a:t>ie</a:t>
                      </a:r>
                      <a:r>
                        <a:rPr lang="en-GB" sz="1600" dirty="0" err="1">
                          <a:latin typeface="Century Gothic" panose="020B0502020202020204" pitchFamily="34" charset="0"/>
                        </a:rPr>
                        <a:t>n</a:t>
                      </a:r>
                      <a:r>
                        <a:rPr lang="en-GB" sz="1600" b="1" dirty="0" err="1">
                          <a:latin typeface="Century Gothic" panose="020B0502020202020204" pitchFamily="34" charset="0"/>
                        </a:rPr>
                        <a:t>s</a:t>
                      </a:r>
                      <a:endParaRPr lang="en-GB" sz="1600" b="1" dirty="0">
                        <a:latin typeface="Century Gothic" panose="020B0502020202020204" pitchFamily="34" charset="0"/>
                      </a:endParaRPr>
                    </a:p>
                  </a:txBody>
                  <a:tcPr/>
                </a:tc>
                <a:extLst>
                  <a:ext uri="{0D108BD9-81ED-4DB2-BD59-A6C34878D82A}">
                    <a16:rowId xmlns:a16="http://schemas.microsoft.com/office/drawing/2014/main" val="10001"/>
                  </a:ext>
                </a:extLst>
              </a:tr>
              <a:tr h="217384">
                <a:tc>
                  <a:txBody>
                    <a:bodyPr/>
                    <a:lstStyle/>
                    <a:p>
                      <a:r>
                        <a:rPr lang="en-GB" sz="1600" dirty="0" err="1">
                          <a:latin typeface="Century Gothic" panose="020B0502020202020204" pitchFamily="34" charset="0"/>
                        </a:rPr>
                        <a:t>tu</a:t>
                      </a:r>
                      <a:r>
                        <a:rPr lang="en-GB" sz="1600" dirty="0">
                          <a:latin typeface="Century Gothic" panose="020B0502020202020204" pitchFamily="34" charset="0"/>
                        </a:rPr>
                        <a:t> </a:t>
                      </a:r>
                      <a:r>
                        <a:rPr lang="en-GB" sz="1600" dirty="0" err="1">
                          <a:latin typeface="Century Gothic" panose="020B0502020202020204" pitchFamily="34" charset="0"/>
                        </a:rPr>
                        <a:t>v</a:t>
                      </a:r>
                      <a:r>
                        <a:rPr lang="en-GB" sz="1600" u="sng" dirty="0" err="1">
                          <a:latin typeface="Century Gothic" panose="020B0502020202020204" pitchFamily="34" charset="0"/>
                        </a:rPr>
                        <a:t>ie</a:t>
                      </a:r>
                      <a:r>
                        <a:rPr lang="en-GB" sz="1600" dirty="0" err="1">
                          <a:latin typeface="Century Gothic" panose="020B0502020202020204" pitchFamily="34" charset="0"/>
                        </a:rPr>
                        <a:t>n</a:t>
                      </a:r>
                      <a:r>
                        <a:rPr lang="en-GB" sz="1600" b="1" dirty="0" err="1">
                          <a:latin typeface="Century Gothic" panose="020B0502020202020204" pitchFamily="34" charset="0"/>
                        </a:rPr>
                        <a:t>s</a:t>
                      </a:r>
                      <a:endParaRPr lang="en-GB" sz="1600" b="1" dirty="0">
                        <a:latin typeface="Century Gothic" panose="020B0502020202020204" pitchFamily="34" charset="0"/>
                      </a:endParaRPr>
                    </a:p>
                  </a:txBody>
                  <a:tcPr/>
                </a:tc>
                <a:extLst>
                  <a:ext uri="{0D108BD9-81ED-4DB2-BD59-A6C34878D82A}">
                    <a16:rowId xmlns:a16="http://schemas.microsoft.com/office/drawing/2014/main" val="10002"/>
                  </a:ext>
                </a:extLst>
              </a:tr>
              <a:tr h="217384">
                <a:tc>
                  <a:txBody>
                    <a:bodyPr/>
                    <a:lstStyle/>
                    <a:p>
                      <a:r>
                        <a:rPr lang="en-GB" sz="1600" dirty="0" err="1">
                          <a:latin typeface="Century Gothic" panose="020B0502020202020204" pitchFamily="34" charset="0"/>
                        </a:rPr>
                        <a:t>il</a:t>
                      </a:r>
                      <a:r>
                        <a:rPr lang="en-GB" sz="1600" dirty="0">
                          <a:latin typeface="Century Gothic" panose="020B0502020202020204" pitchFamily="34" charset="0"/>
                        </a:rPr>
                        <a:t> </a:t>
                      </a:r>
                      <a:r>
                        <a:rPr lang="en-GB" sz="1600" dirty="0" err="1">
                          <a:latin typeface="Century Gothic" panose="020B0502020202020204" pitchFamily="34" charset="0"/>
                        </a:rPr>
                        <a:t>v</a:t>
                      </a:r>
                      <a:r>
                        <a:rPr lang="en-GB" sz="1600" u="sng" dirty="0" err="1">
                          <a:latin typeface="Century Gothic" panose="020B0502020202020204" pitchFamily="34" charset="0"/>
                        </a:rPr>
                        <a:t>ie</a:t>
                      </a:r>
                      <a:r>
                        <a:rPr lang="en-GB" sz="1600" dirty="0" err="1">
                          <a:latin typeface="Century Gothic" panose="020B0502020202020204" pitchFamily="34" charset="0"/>
                        </a:rPr>
                        <a:t>n</a:t>
                      </a:r>
                      <a:r>
                        <a:rPr lang="en-GB" sz="1600" b="1" dirty="0" err="1">
                          <a:latin typeface="Century Gothic" panose="020B0502020202020204" pitchFamily="34" charset="0"/>
                        </a:rPr>
                        <a:t>t</a:t>
                      </a:r>
                      <a:endParaRPr lang="en-GB" sz="1600" b="1" dirty="0">
                        <a:latin typeface="Century Gothic" panose="020B0502020202020204" pitchFamily="34" charset="0"/>
                      </a:endParaRPr>
                    </a:p>
                  </a:txBody>
                  <a:tcPr/>
                </a:tc>
                <a:extLst>
                  <a:ext uri="{0D108BD9-81ED-4DB2-BD59-A6C34878D82A}">
                    <a16:rowId xmlns:a16="http://schemas.microsoft.com/office/drawing/2014/main" val="10003"/>
                  </a:ext>
                </a:extLst>
              </a:tr>
              <a:tr h="323641">
                <a:tc>
                  <a:txBody>
                    <a:bodyPr/>
                    <a:lstStyle/>
                    <a:p>
                      <a:r>
                        <a:rPr lang="en-GB" sz="1600" dirty="0" err="1">
                          <a:latin typeface="Century Gothic" panose="020B0502020202020204" pitchFamily="34" charset="0"/>
                        </a:rPr>
                        <a:t>elle</a:t>
                      </a:r>
                      <a:r>
                        <a:rPr lang="en-GB" sz="1600" dirty="0">
                          <a:latin typeface="Century Gothic" panose="020B0502020202020204" pitchFamily="34" charset="0"/>
                        </a:rPr>
                        <a:t> </a:t>
                      </a:r>
                      <a:r>
                        <a:rPr lang="en-GB" sz="1600" dirty="0" err="1">
                          <a:latin typeface="Century Gothic" panose="020B0502020202020204" pitchFamily="34" charset="0"/>
                        </a:rPr>
                        <a:t>v</a:t>
                      </a:r>
                      <a:r>
                        <a:rPr lang="en-GB" sz="1600" u="sng" dirty="0" err="1">
                          <a:latin typeface="Century Gothic" panose="020B0502020202020204" pitchFamily="34" charset="0"/>
                        </a:rPr>
                        <a:t>ie</a:t>
                      </a:r>
                      <a:r>
                        <a:rPr lang="en-GB" sz="1600" dirty="0" err="1">
                          <a:latin typeface="Century Gothic" panose="020B0502020202020204" pitchFamily="34" charset="0"/>
                        </a:rPr>
                        <a:t>n</a:t>
                      </a:r>
                      <a:r>
                        <a:rPr lang="en-GB" sz="1600" b="1" dirty="0" err="1">
                          <a:latin typeface="Century Gothic" panose="020B0502020202020204" pitchFamily="34" charset="0"/>
                        </a:rPr>
                        <a:t>t</a:t>
                      </a:r>
                      <a:endParaRPr lang="en-GB" sz="1600" b="1" dirty="0">
                        <a:latin typeface="Century Gothic" panose="020B0502020202020204" pitchFamily="34" charset="0"/>
                      </a:endParaRPr>
                    </a:p>
                  </a:txBody>
                  <a:tcPr/>
                </a:tc>
                <a:extLst>
                  <a:ext uri="{0D108BD9-81ED-4DB2-BD59-A6C34878D82A}">
                    <a16:rowId xmlns:a16="http://schemas.microsoft.com/office/drawing/2014/main" val="10004"/>
                  </a:ext>
                </a:extLst>
              </a:tr>
            </a:tbl>
          </a:graphicData>
        </a:graphic>
      </p:graphicFrame>
      <p:sp>
        <p:nvSpPr>
          <p:cNvPr id="37" name="Rectangle 36"/>
          <p:cNvSpPr/>
          <p:nvPr/>
        </p:nvSpPr>
        <p:spPr>
          <a:xfrm>
            <a:off x="263360" y="3998065"/>
            <a:ext cx="6218297" cy="523220"/>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a:spAutoFit/>
          </a:bodyPr>
          <a:lstStyle/>
          <a:p>
            <a:pPr lvl="0" algn="ctr" fontAlgn="auto">
              <a:spcBef>
                <a:spcPts val="0"/>
              </a:spcBef>
              <a:spcAft>
                <a:spcPts val="0"/>
              </a:spcAft>
            </a:pPr>
            <a:r>
              <a:rPr lang="en-GB" sz="1400" dirty="0">
                <a:solidFill>
                  <a:srgbClr val="000000"/>
                </a:solidFill>
                <a:latin typeface="Century Gothic" panose="020F0302020204030204"/>
              </a:rPr>
              <a:t>This -</a:t>
            </a:r>
            <a:r>
              <a:rPr lang="en-GB" sz="1400" b="1" dirty="0">
                <a:solidFill>
                  <a:srgbClr val="000000"/>
                </a:solidFill>
                <a:latin typeface="Century Gothic" panose="020F0302020204030204"/>
              </a:rPr>
              <a:t>s</a:t>
            </a:r>
            <a:r>
              <a:rPr lang="en-GB" sz="1400" dirty="0">
                <a:solidFill>
                  <a:srgbClr val="000000"/>
                </a:solidFill>
                <a:latin typeface="Century Gothic" panose="020F0302020204030204"/>
              </a:rPr>
              <a:t>, -</a:t>
            </a:r>
            <a:r>
              <a:rPr lang="en-GB" sz="1400" b="1" dirty="0">
                <a:solidFill>
                  <a:srgbClr val="000000"/>
                </a:solidFill>
                <a:latin typeface="Century Gothic" panose="020F0302020204030204"/>
              </a:rPr>
              <a:t>s</a:t>
            </a:r>
            <a:r>
              <a:rPr lang="en-GB" sz="1400" dirty="0">
                <a:solidFill>
                  <a:srgbClr val="000000"/>
                </a:solidFill>
                <a:latin typeface="Century Gothic" panose="020F0302020204030204"/>
              </a:rPr>
              <a:t>, -</a:t>
            </a:r>
            <a:r>
              <a:rPr lang="en-GB" sz="1400" b="1" dirty="0">
                <a:solidFill>
                  <a:srgbClr val="000000"/>
                </a:solidFill>
                <a:latin typeface="Century Gothic" panose="020F0302020204030204"/>
              </a:rPr>
              <a:t>t</a:t>
            </a:r>
            <a:r>
              <a:rPr lang="en-GB" sz="1400" dirty="0">
                <a:solidFill>
                  <a:srgbClr val="000000"/>
                </a:solidFill>
                <a:latin typeface="Century Gothic" panose="020F0302020204030204"/>
              </a:rPr>
              <a:t>, -</a:t>
            </a:r>
            <a:r>
              <a:rPr lang="en-GB" sz="1400" b="1" dirty="0">
                <a:solidFill>
                  <a:srgbClr val="000000"/>
                </a:solidFill>
                <a:latin typeface="Century Gothic" panose="020F0302020204030204"/>
              </a:rPr>
              <a:t>t</a:t>
            </a:r>
            <a:r>
              <a:rPr lang="en-GB" sz="1400" dirty="0">
                <a:solidFill>
                  <a:srgbClr val="000000"/>
                </a:solidFill>
                <a:latin typeface="Century Gothic" panose="020F0302020204030204"/>
              </a:rPr>
              <a:t> pattern of endings is common in French verbs like </a:t>
            </a:r>
            <a:r>
              <a:rPr lang="en-GB" sz="1400" dirty="0" err="1">
                <a:solidFill>
                  <a:srgbClr val="000000"/>
                </a:solidFill>
                <a:latin typeface="Century Gothic" panose="020F0302020204030204"/>
              </a:rPr>
              <a:t>sortir</a:t>
            </a:r>
            <a:r>
              <a:rPr lang="en-GB" sz="1400" dirty="0">
                <a:solidFill>
                  <a:srgbClr val="000000"/>
                </a:solidFill>
                <a:latin typeface="Century Gothic" panose="020F0302020204030204"/>
              </a:rPr>
              <a:t> and </a:t>
            </a:r>
            <a:r>
              <a:rPr lang="en-GB" sz="1400" dirty="0" err="1">
                <a:solidFill>
                  <a:srgbClr val="000000"/>
                </a:solidFill>
                <a:latin typeface="Century Gothic" panose="020F0302020204030204"/>
              </a:rPr>
              <a:t>venir</a:t>
            </a:r>
            <a:r>
              <a:rPr lang="en-GB" sz="1400" dirty="0">
                <a:solidFill>
                  <a:srgbClr val="000000"/>
                </a:solidFill>
                <a:latin typeface="Century Gothic" panose="020F0302020204030204"/>
              </a:rPr>
              <a:t>! You have seen this before with </a:t>
            </a:r>
            <a:r>
              <a:rPr lang="en-GB" sz="1400" i="1" dirty="0">
                <a:solidFill>
                  <a:srgbClr val="000000"/>
                </a:solidFill>
                <a:latin typeface="Century Gothic" panose="020F0302020204030204"/>
              </a:rPr>
              <a:t>dire</a:t>
            </a:r>
            <a:r>
              <a:rPr lang="en-GB" sz="1400" dirty="0">
                <a:solidFill>
                  <a:srgbClr val="000000"/>
                </a:solidFill>
                <a:latin typeface="Century Gothic" panose="020F0302020204030204"/>
              </a:rPr>
              <a:t>.</a:t>
            </a:r>
          </a:p>
        </p:txBody>
      </p:sp>
      <p:sp>
        <p:nvSpPr>
          <p:cNvPr id="42" name="TextBox 41">
            <a:extLst>
              <a:ext uri="{FF2B5EF4-FFF2-40B4-BE49-F238E27FC236}">
                <a16:creationId xmlns:a16="http://schemas.microsoft.com/office/drawing/2014/main" id="{34F301F3-ABB9-446F-8B80-C17D160CFD3A}"/>
              </a:ext>
            </a:extLst>
          </p:cNvPr>
          <p:cNvSpPr txBox="1"/>
          <p:nvPr/>
        </p:nvSpPr>
        <p:spPr>
          <a:xfrm>
            <a:off x="5198668" y="1527386"/>
            <a:ext cx="1481553" cy="738664"/>
          </a:xfrm>
          <a:prstGeom prst="rect">
            <a:avLst/>
          </a:prstGeom>
          <a:solidFill>
            <a:schemeClr val="accent1"/>
          </a:solidFill>
          <a:ln>
            <a:solidFill>
              <a:schemeClr val="tx1"/>
            </a:solidFill>
          </a:ln>
        </p:spPr>
        <p:txBody>
          <a:bodyPr wrap="square" lIns="0" rIns="0" rtlCol="0">
            <a:spAutoFit/>
          </a:bodyPr>
          <a:lstStyle/>
          <a:p>
            <a:pPr algn="ctr" fontAlgn="auto">
              <a:spcBef>
                <a:spcPts val="0"/>
              </a:spcBef>
              <a:spcAft>
                <a:spcPts val="0"/>
              </a:spcAft>
              <a:defRPr/>
            </a:pPr>
            <a:r>
              <a:rPr lang="en-GB" sz="1400" b="1" dirty="0" err="1">
                <a:latin typeface="Century Gothic" panose="020B0502020202020204" pitchFamily="34" charset="0"/>
              </a:rPr>
              <a:t>venir</a:t>
            </a:r>
            <a:r>
              <a:rPr lang="en-GB" sz="1400" dirty="0">
                <a:latin typeface="Century Gothic" panose="020B0502020202020204" pitchFamily="34" charset="0"/>
              </a:rPr>
              <a:t> - note the stem change from ‘</a:t>
            </a:r>
            <a:r>
              <a:rPr lang="en-GB" sz="1400" b="1" dirty="0">
                <a:latin typeface="Century Gothic" panose="020B0502020202020204" pitchFamily="34" charset="0"/>
              </a:rPr>
              <a:t>e</a:t>
            </a:r>
            <a:r>
              <a:rPr lang="en-GB" sz="1400" dirty="0">
                <a:latin typeface="Century Gothic" panose="020B0502020202020204" pitchFamily="34" charset="0"/>
              </a:rPr>
              <a:t>’ to ‘</a:t>
            </a:r>
            <a:r>
              <a:rPr lang="en-GB" sz="1400" b="1" dirty="0" err="1">
                <a:latin typeface="Century Gothic" panose="020B0502020202020204" pitchFamily="34" charset="0"/>
              </a:rPr>
              <a:t>ie</a:t>
            </a:r>
            <a:r>
              <a:rPr lang="en-GB" sz="1400" dirty="0">
                <a:latin typeface="Century Gothic" panose="020B0502020202020204" pitchFamily="34" charset="0"/>
              </a:rPr>
              <a:t>’.</a:t>
            </a:r>
          </a:p>
        </p:txBody>
      </p:sp>
      <p:sp>
        <p:nvSpPr>
          <p:cNvPr id="8" name="Rectangle 7">
            <a:extLst>
              <a:ext uri="{FF2B5EF4-FFF2-40B4-BE49-F238E27FC236}">
                <a16:creationId xmlns:a16="http://schemas.microsoft.com/office/drawing/2014/main" id="{1409D980-CD14-4EF3-AA6C-18191C1ED43C}"/>
              </a:ext>
            </a:extLst>
          </p:cNvPr>
          <p:cNvSpPr/>
          <p:nvPr/>
        </p:nvSpPr>
        <p:spPr>
          <a:xfrm>
            <a:off x="135014" y="7033724"/>
            <a:ext cx="6579120" cy="369332"/>
          </a:xfrm>
          <a:prstGeom prst="rect">
            <a:avLst/>
          </a:prstGeom>
        </p:spPr>
        <p:txBody>
          <a:bodyPr wrap="square">
            <a:spAutoFit/>
          </a:bodyPr>
          <a:lstStyle/>
          <a:p>
            <a:r>
              <a:rPr lang="en-GB" b="1" dirty="0">
                <a:solidFill>
                  <a:srgbClr val="000000"/>
                </a:solidFill>
                <a:latin typeface="Century Gothic" panose="020B0502020202020204" pitchFamily="34" charset="0"/>
              </a:rPr>
              <a:t>Subject-verb inversion questions with two verbs</a:t>
            </a:r>
            <a:endParaRPr lang="en-GB" dirty="0">
              <a:solidFill>
                <a:srgbClr val="000000"/>
              </a:solidFill>
              <a:latin typeface="Century Gothic" panose="020B0502020202020204" pitchFamily="34" charset="0"/>
            </a:endParaRPr>
          </a:p>
        </p:txBody>
      </p:sp>
      <p:sp>
        <p:nvSpPr>
          <p:cNvPr id="10" name="TextBox 9">
            <a:extLst>
              <a:ext uri="{FF2B5EF4-FFF2-40B4-BE49-F238E27FC236}">
                <a16:creationId xmlns:a16="http://schemas.microsoft.com/office/drawing/2014/main" id="{1B0D095F-71F7-4728-806C-74774834229D}"/>
              </a:ext>
            </a:extLst>
          </p:cNvPr>
          <p:cNvSpPr txBox="1"/>
          <p:nvPr/>
        </p:nvSpPr>
        <p:spPr>
          <a:xfrm>
            <a:off x="141689" y="7356869"/>
            <a:ext cx="6756066" cy="338554"/>
          </a:xfrm>
          <a:prstGeom prst="rect">
            <a:avLst/>
          </a:prstGeom>
          <a:noFill/>
        </p:spPr>
        <p:txBody>
          <a:bodyPr wrap="square" rtlCol="0">
            <a:spAutoFit/>
          </a:bodyPr>
          <a:lstStyle/>
          <a:p>
            <a:pPr fontAlgn="auto">
              <a:spcBef>
                <a:spcPts val="0"/>
              </a:spcBef>
              <a:spcAft>
                <a:spcPts val="0"/>
              </a:spcAft>
            </a:pPr>
            <a:r>
              <a:rPr lang="en-GB" sz="1600" dirty="0">
                <a:latin typeface="Century Gothic" panose="020F0302020204030204"/>
              </a:rPr>
              <a:t>If the sentence has </a:t>
            </a:r>
            <a:r>
              <a:rPr lang="en-GB" sz="1600" b="1" dirty="0">
                <a:latin typeface="Century Gothic" panose="020F0302020204030204"/>
              </a:rPr>
              <a:t>two verbs</a:t>
            </a:r>
            <a:r>
              <a:rPr lang="en-GB" sz="1600" dirty="0">
                <a:latin typeface="Century Gothic" panose="020F0302020204030204"/>
              </a:rPr>
              <a:t>, swap the </a:t>
            </a:r>
            <a:r>
              <a:rPr lang="en-GB" sz="1600" b="1" dirty="0">
                <a:latin typeface="Century Gothic" panose="020F0302020204030204"/>
              </a:rPr>
              <a:t>subject</a:t>
            </a:r>
            <a:r>
              <a:rPr lang="en-GB" sz="1600" dirty="0">
                <a:latin typeface="Century Gothic" panose="020F0302020204030204"/>
              </a:rPr>
              <a:t> and the </a:t>
            </a:r>
            <a:r>
              <a:rPr lang="en-GB" sz="1600" b="1" dirty="0">
                <a:latin typeface="Century Gothic" panose="020F0302020204030204"/>
              </a:rPr>
              <a:t>first verb</a:t>
            </a:r>
            <a:r>
              <a:rPr lang="en-GB" sz="1600" dirty="0">
                <a:latin typeface="Century Gothic" panose="020F0302020204030204"/>
              </a:rPr>
              <a:t>:</a:t>
            </a:r>
          </a:p>
        </p:txBody>
      </p:sp>
      <p:sp>
        <p:nvSpPr>
          <p:cNvPr id="12" name="TextBox 11">
            <a:extLst>
              <a:ext uri="{FF2B5EF4-FFF2-40B4-BE49-F238E27FC236}">
                <a16:creationId xmlns:a16="http://schemas.microsoft.com/office/drawing/2014/main" id="{8697D968-7E36-4EAF-A083-17EBB67C8A84}"/>
              </a:ext>
            </a:extLst>
          </p:cNvPr>
          <p:cNvSpPr txBox="1"/>
          <p:nvPr/>
        </p:nvSpPr>
        <p:spPr>
          <a:xfrm>
            <a:off x="164190" y="7790333"/>
            <a:ext cx="3602268" cy="338554"/>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none" rtlCol="0">
            <a:spAutoFit/>
          </a:bodyPr>
          <a:lstStyle/>
          <a:p>
            <a:pPr fontAlgn="auto">
              <a:spcBef>
                <a:spcPts val="0"/>
              </a:spcBef>
              <a:spcAft>
                <a:spcPts val="0"/>
              </a:spcAft>
              <a:defRPr/>
            </a:pPr>
            <a:r>
              <a:rPr lang="en-GB" sz="1600" dirty="0">
                <a:latin typeface="Century Gothic" panose="020B0502020202020204" pitchFamily="34" charset="0"/>
              </a:rPr>
              <a:t>Tu </a:t>
            </a:r>
            <a:r>
              <a:rPr lang="en-GB" sz="1600" dirty="0" err="1">
                <a:latin typeface="Century Gothic" panose="020B0502020202020204" pitchFamily="34" charset="0"/>
              </a:rPr>
              <a:t>aimes</a:t>
            </a:r>
            <a:r>
              <a:rPr lang="en-GB" sz="1600" dirty="0">
                <a:latin typeface="Century Gothic" panose="020B0502020202020204" pitchFamily="34" charset="0"/>
              </a:rPr>
              <a:t> </a:t>
            </a:r>
            <a:r>
              <a:rPr lang="en-GB" sz="1600" dirty="0" err="1">
                <a:latin typeface="Century Gothic" panose="020B0502020202020204" pitchFamily="34" charset="0"/>
              </a:rPr>
              <a:t>sortir</a:t>
            </a:r>
            <a:r>
              <a:rPr lang="en-GB" sz="1600" dirty="0">
                <a:latin typeface="Century Gothic" panose="020B0502020202020204" pitchFamily="34" charset="0"/>
              </a:rPr>
              <a:t>.   </a:t>
            </a:r>
            <a:r>
              <a:rPr lang="en-GB" sz="1600" i="1" dirty="0">
                <a:latin typeface="Century Gothic" panose="020B0502020202020204" pitchFamily="34" charset="0"/>
              </a:rPr>
              <a:t>You like going out.</a:t>
            </a:r>
          </a:p>
        </p:txBody>
      </p:sp>
      <p:sp>
        <p:nvSpPr>
          <p:cNvPr id="13" name="TextBox 12">
            <a:extLst>
              <a:ext uri="{FF2B5EF4-FFF2-40B4-BE49-F238E27FC236}">
                <a16:creationId xmlns:a16="http://schemas.microsoft.com/office/drawing/2014/main" id="{B7B86073-B127-4E1F-AD3F-9D167FF30D69}"/>
              </a:ext>
            </a:extLst>
          </p:cNvPr>
          <p:cNvSpPr txBox="1"/>
          <p:nvPr/>
        </p:nvSpPr>
        <p:spPr>
          <a:xfrm>
            <a:off x="167245" y="8198405"/>
            <a:ext cx="4152099" cy="338554"/>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none" rtlCol="0">
            <a:spAutoFit/>
          </a:bodyPr>
          <a:lstStyle/>
          <a:p>
            <a:pPr fontAlgn="auto">
              <a:spcBef>
                <a:spcPts val="0"/>
              </a:spcBef>
              <a:spcAft>
                <a:spcPts val="0"/>
              </a:spcAft>
              <a:defRPr/>
            </a:pPr>
            <a:r>
              <a:rPr lang="en-GB" sz="1600" b="1" dirty="0" err="1">
                <a:latin typeface="Century Gothic" panose="020B0502020202020204" pitchFamily="34" charset="0"/>
              </a:rPr>
              <a:t>Aimes-tu</a:t>
            </a:r>
            <a:r>
              <a:rPr lang="en-GB" sz="1600" dirty="0">
                <a:latin typeface="Century Gothic" panose="020B0502020202020204" pitchFamily="34" charset="0"/>
              </a:rPr>
              <a:t> </a:t>
            </a:r>
            <a:r>
              <a:rPr lang="en-GB" sz="1600" dirty="0" err="1">
                <a:latin typeface="Century Gothic" panose="020B0502020202020204" pitchFamily="34" charset="0"/>
              </a:rPr>
              <a:t>sortir</a:t>
            </a:r>
            <a:r>
              <a:rPr lang="en-GB" sz="1600" dirty="0">
                <a:latin typeface="Century Gothic" panose="020B0502020202020204" pitchFamily="34" charset="0"/>
              </a:rPr>
              <a:t> ?   </a:t>
            </a:r>
            <a:r>
              <a:rPr lang="en-GB" sz="1600" i="1" dirty="0">
                <a:latin typeface="Century Gothic" panose="020B0502020202020204" pitchFamily="34" charset="0"/>
              </a:rPr>
              <a:t>Do you like going out?</a:t>
            </a:r>
          </a:p>
        </p:txBody>
      </p:sp>
      <p:grpSp>
        <p:nvGrpSpPr>
          <p:cNvPr id="18" name="Group 17">
            <a:extLst>
              <a:ext uri="{FF2B5EF4-FFF2-40B4-BE49-F238E27FC236}">
                <a16:creationId xmlns:a16="http://schemas.microsoft.com/office/drawing/2014/main" id="{FD6356A4-640E-462F-A72D-F64A6D5FA7CF}"/>
              </a:ext>
            </a:extLst>
          </p:cNvPr>
          <p:cNvGrpSpPr/>
          <p:nvPr/>
        </p:nvGrpSpPr>
        <p:grpSpPr>
          <a:xfrm>
            <a:off x="4521505" y="7833228"/>
            <a:ext cx="2139475" cy="533879"/>
            <a:chOff x="4459233" y="8185340"/>
            <a:chExt cx="2139475" cy="533879"/>
          </a:xfrm>
        </p:grpSpPr>
        <p:sp>
          <p:nvSpPr>
            <p:cNvPr id="57" name="Rectangle 56">
              <a:extLst>
                <a:ext uri="{FF2B5EF4-FFF2-40B4-BE49-F238E27FC236}">
                  <a16:creationId xmlns:a16="http://schemas.microsoft.com/office/drawing/2014/main" id="{B66BDB67-C740-4EF5-B927-01F0E647D4BB}"/>
                </a:ext>
              </a:extLst>
            </p:cNvPr>
            <p:cNvSpPr/>
            <p:nvPr/>
          </p:nvSpPr>
          <p:spPr>
            <a:xfrm>
              <a:off x="4883054" y="8185340"/>
              <a:ext cx="1715654" cy="523220"/>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a:spAutoFit/>
            </a:bodyPr>
            <a:lstStyle/>
            <a:p>
              <a:pPr lvl="0" algn="ctr" fontAlgn="auto">
                <a:spcBef>
                  <a:spcPts val="0"/>
                </a:spcBef>
                <a:spcAft>
                  <a:spcPts val="0"/>
                </a:spcAft>
              </a:pPr>
              <a:r>
                <a:rPr lang="en-GB" sz="1400" dirty="0">
                  <a:solidFill>
                    <a:srgbClr val="000000"/>
                  </a:solidFill>
                  <a:latin typeface="Century Gothic" panose="020F0302020204030204"/>
                </a:rPr>
                <a:t>The subject goes before the verb.</a:t>
              </a:r>
            </a:p>
          </p:txBody>
        </p:sp>
        <p:cxnSp>
          <p:nvCxnSpPr>
            <p:cNvPr id="58" name="Straight Arrow Connector 57">
              <a:extLst>
                <a:ext uri="{FF2B5EF4-FFF2-40B4-BE49-F238E27FC236}">
                  <a16:creationId xmlns:a16="http://schemas.microsoft.com/office/drawing/2014/main" id="{22554B30-A2C1-4B13-B3BF-0F8FEF948F68}"/>
                </a:ext>
              </a:extLst>
            </p:cNvPr>
            <p:cNvCxnSpPr>
              <a:cxnSpLocks/>
            </p:cNvCxnSpPr>
            <p:nvPr/>
          </p:nvCxnSpPr>
          <p:spPr>
            <a:xfrm flipH="1">
              <a:off x="4459233" y="8537824"/>
              <a:ext cx="417650" cy="1813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64FAC605-87C0-4260-9DBD-CD20F07BF14E}"/>
              </a:ext>
            </a:extLst>
          </p:cNvPr>
          <p:cNvSpPr/>
          <p:nvPr/>
        </p:nvSpPr>
        <p:spPr>
          <a:xfrm>
            <a:off x="164190" y="684552"/>
            <a:ext cx="6561143" cy="369332"/>
          </a:xfrm>
          <a:prstGeom prst="rect">
            <a:avLst/>
          </a:prstGeom>
        </p:spPr>
        <p:txBody>
          <a:bodyPr wrap="square">
            <a:spAutoFit/>
          </a:bodyPr>
          <a:lstStyle/>
          <a:p>
            <a:r>
              <a:rPr lang="en-GB" b="1" dirty="0">
                <a:solidFill>
                  <a:srgbClr val="000000"/>
                </a:solidFill>
                <a:latin typeface="Century Gothic" panose="020B0502020202020204" pitchFamily="34" charset="0"/>
              </a:rPr>
              <a:t>Verbs like </a:t>
            </a:r>
            <a:r>
              <a:rPr lang="en-GB" b="1" dirty="0" err="1">
                <a:solidFill>
                  <a:srgbClr val="000000"/>
                </a:solidFill>
                <a:latin typeface="Century Gothic" panose="020B0502020202020204" pitchFamily="34" charset="0"/>
              </a:rPr>
              <a:t>sortir</a:t>
            </a:r>
            <a:r>
              <a:rPr lang="en-GB" b="1" dirty="0">
                <a:solidFill>
                  <a:srgbClr val="000000"/>
                </a:solidFill>
                <a:latin typeface="Century Gothic" panose="020B0502020202020204" pitchFamily="34" charset="0"/>
              </a:rPr>
              <a:t> and verbs like </a:t>
            </a:r>
            <a:r>
              <a:rPr lang="en-GB" b="1" dirty="0" err="1">
                <a:solidFill>
                  <a:srgbClr val="000000"/>
                </a:solidFill>
                <a:latin typeface="Century Gothic" panose="020B0502020202020204" pitchFamily="34" charset="0"/>
              </a:rPr>
              <a:t>venir</a:t>
            </a:r>
            <a:r>
              <a:rPr lang="en-GB" b="1" dirty="0">
                <a:solidFill>
                  <a:srgbClr val="000000"/>
                </a:solidFill>
                <a:latin typeface="Century Gothic" panose="020B0502020202020204" pitchFamily="34" charset="0"/>
              </a:rPr>
              <a:t> </a:t>
            </a:r>
          </a:p>
        </p:txBody>
      </p:sp>
      <p:sp>
        <p:nvSpPr>
          <p:cNvPr id="24" name="Rectangle 23">
            <a:extLst>
              <a:ext uri="{FF2B5EF4-FFF2-40B4-BE49-F238E27FC236}">
                <a16:creationId xmlns:a16="http://schemas.microsoft.com/office/drawing/2014/main" id="{9073252D-AB0F-4F4D-B3ED-B34080276742}"/>
              </a:ext>
            </a:extLst>
          </p:cNvPr>
          <p:cNvSpPr/>
          <p:nvPr/>
        </p:nvSpPr>
        <p:spPr>
          <a:xfrm>
            <a:off x="164190" y="1099674"/>
            <a:ext cx="6908213" cy="646331"/>
          </a:xfrm>
          <a:prstGeom prst="rect">
            <a:avLst/>
          </a:prstGeom>
        </p:spPr>
        <p:txBody>
          <a:bodyPr wrap="square">
            <a:spAutoFit/>
          </a:bodyPr>
          <a:lstStyle/>
          <a:p>
            <a:r>
              <a:rPr lang="en-GB" dirty="0">
                <a:solidFill>
                  <a:srgbClr val="000000"/>
                </a:solidFill>
                <a:latin typeface="Century Gothic" panose="020B0502020202020204" pitchFamily="34" charset="0"/>
              </a:rPr>
              <a:t>These verbs end in –IR instead of –ER. The endings are different:</a:t>
            </a:r>
          </a:p>
        </p:txBody>
      </p:sp>
      <p:sp>
        <p:nvSpPr>
          <p:cNvPr id="28" name="Oval Callout 17">
            <a:extLst>
              <a:ext uri="{FF2B5EF4-FFF2-40B4-BE49-F238E27FC236}">
                <a16:creationId xmlns:a16="http://schemas.microsoft.com/office/drawing/2014/main" id="{C9021544-F095-4E6C-A5FC-A15884206928}"/>
              </a:ext>
            </a:extLst>
          </p:cNvPr>
          <p:cNvSpPr/>
          <p:nvPr/>
        </p:nvSpPr>
        <p:spPr>
          <a:xfrm flipH="1">
            <a:off x="4544119" y="2401441"/>
            <a:ext cx="2125241" cy="1473545"/>
          </a:xfrm>
          <a:prstGeom prst="wedgeEllipseCallout">
            <a:avLst>
              <a:gd name="adj1" fmla="val 57508"/>
              <a:gd name="adj2" fmla="val -21572"/>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4F7E0DA6-D284-4771-8141-A5B7568DF0D5}"/>
              </a:ext>
            </a:extLst>
          </p:cNvPr>
          <p:cNvSpPr txBox="1"/>
          <p:nvPr/>
        </p:nvSpPr>
        <p:spPr>
          <a:xfrm>
            <a:off x="4552128" y="2552883"/>
            <a:ext cx="212524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entury Gothic" panose="020F0302020204030204"/>
                <a:ea typeface="+mn-ea"/>
                <a:cs typeface="+mn-cs"/>
              </a:rPr>
              <a:t>These verb forms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entury Gothic" panose="020F0302020204030204"/>
                <a:ea typeface="+mn-ea"/>
                <a:cs typeface="+mn-cs"/>
              </a:rPr>
              <a:t>all sound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entury Gothic" panose="020F0302020204030204"/>
                <a:ea typeface="+mn-ea"/>
                <a:cs typeface="+mn-cs"/>
              </a:rPr>
              <a:t>The </a:t>
            </a:r>
            <a:r>
              <a:rPr kumimoji="0" lang="en-GB" sz="1400" b="1" i="0" u="none" strike="noStrike" kern="1200" cap="none" spc="0" normalizeH="0" baseline="0" noProof="0" dirty="0">
                <a:ln>
                  <a:noFill/>
                </a:ln>
                <a:effectLst/>
                <a:uLnTx/>
                <a:uFillTx/>
                <a:latin typeface="Century Gothic" panose="020F0302020204030204"/>
                <a:ea typeface="+mn-ea"/>
                <a:cs typeface="+mn-cs"/>
              </a:rPr>
              <a:t>–s </a:t>
            </a:r>
            <a:r>
              <a:rPr lang="en-GB" sz="1400" dirty="0">
                <a:latin typeface="Century Gothic" panose="020F0302020204030204"/>
              </a:rPr>
              <a:t>and </a:t>
            </a:r>
            <a:r>
              <a:rPr lang="en-GB" sz="1400" b="1" dirty="0">
                <a:latin typeface="Century Gothic" panose="020F0302020204030204"/>
              </a:rPr>
              <a:t>–t </a:t>
            </a:r>
            <a:r>
              <a:rPr lang="en-GB" sz="1400" dirty="0">
                <a:latin typeface="Century Gothic" panose="020F0302020204030204"/>
              </a:rPr>
              <a:t>are</a:t>
            </a:r>
            <a:br>
              <a:rPr kumimoji="0" lang="en-GB" sz="1400" b="0" i="0" u="none" strike="noStrike" kern="1200" cap="none" spc="0" normalizeH="0" baseline="0" noProof="0" dirty="0">
                <a:ln>
                  <a:noFill/>
                </a:ln>
                <a:effectLst/>
                <a:uLnTx/>
                <a:uFillTx/>
                <a:latin typeface="Century Gothic" panose="020F0302020204030204"/>
                <a:ea typeface="+mn-ea"/>
                <a:cs typeface="+mn-cs"/>
              </a:rPr>
            </a:br>
            <a:r>
              <a:rPr kumimoji="0" lang="en-GB" sz="1400" b="1" i="0" u="none" strike="noStrike" kern="1200" cap="none" spc="0" normalizeH="0" baseline="0" noProof="0" dirty="0">
                <a:ln>
                  <a:noFill/>
                </a:ln>
                <a:effectLst/>
                <a:uLnTx/>
                <a:uFillTx/>
                <a:latin typeface="Century Gothic" panose="020F0302020204030204"/>
                <a:ea typeface="+mn-ea"/>
                <a:cs typeface="+mn-cs"/>
              </a:rPr>
              <a:t>silent final consonants </a:t>
            </a:r>
            <a:r>
              <a:rPr kumimoji="0" lang="en-GB" sz="1400" b="0" i="0" u="none" strike="noStrike" kern="1200" cap="none" spc="0" normalizeH="0" baseline="0" noProof="0" dirty="0">
                <a:ln>
                  <a:noFill/>
                </a:ln>
                <a:effectLst/>
                <a:uLnTx/>
                <a:uFillTx/>
                <a:latin typeface="Century Gothic" panose="020F0302020204030204"/>
                <a:ea typeface="+mn-ea"/>
                <a:cs typeface="+mn-cs"/>
              </a:rPr>
              <a:t>(SFC)</a:t>
            </a:r>
          </a:p>
        </p:txBody>
      </p:sp>
    </p:spTree>
    <p:extLst>
      <p:ext uri="{BB962C8B-B14F-4D97-AF65-F5344CB8AC3E}">
        <p14:creationId xmlns:p14="http://schemas.microsoft.com/office/powerpoint/2010/main" val="3073266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2EBD834-1E2D-44FA-960B-D5E01CB2C65F}"/>
              </a:ext>
            </a:extLst>
          </p:cNvPr>
          <p:cNvSpPr/>
          <p:nvPr/>
        </p:nvSpPr>
        <p:spPr>
          <a:xfrm>
            <a:off x="165930" y="1990615"/>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1600" b="1" dirty="0">
              <a:solidFill>
                <a:srgbClr val="FFFFFF"/>
              </a:solidFill>
              <a:latin typeface="Century Gothic" panose="020B0502020202020204" pitchFamily="34" charset="0"/>
            </a:endParaRPr>
          </a:p>
        </p:txBody>
      </p:sp>
      <p:sp>
        <p:nvSpPr>
          <p:cNvPr id="12" name="Rectangle 11">
            <a:extLst>
              <a:ext uri="{FF2B5EF4-FFF2-40B4-BE49-F238E27FC236}">
                <a16:creationId xmlns:a16="http://schemas.microsoft.com/office/drawing/2014/main" id="{187D3DE4-1B8E-4EF9-A0F4-FAE19AE97A2E}"/>
              </a:ext>
            </a:extLst>
          </p:cNvPr>
          <p:cNvSpPr/>
          <p:nvPr/>
        </p:nvSpPr>
        <p:spPr>
          <a:xfrm>
            <a:off x="5053782" y="199061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13" name="Title 1">
            <a:extLst>
              <a:ext uri="{FF2B5EF4-FFF2-40B4-BE49-F238E27FC236}">
                <a16:creationId xmlns:a16="http://schemas.microsoft.com/office/drawing/2014/main" id="{7C5C7E9F-51B9-4541-A931-8FC849CA79FC}"/>
              </a:ext>
            </a:extLst>
          </p:cNvPr>
          <p:cNvSpPr>
            <a:spLocks noGrp="1"/>
          </p:cNvSpPr>
          <p:nvPr>
            <p:ph type="title"/>
          </p:nvPr>
        </p:nvSpPr>
        <p:spPr>
          <a:xfrm>
            <a:off x="175058" y="2003887"/>
            <a:ext cx="4687651" cy="412606"/>
          </a:xfrm>
        </p:spPr>
        <p:txBody>
          <a:bodyPr/>
          <a:lstStyle/>
          <a:p>
            <a:pPr algn="l" fontAlgn="auto">
              <a:spcBef>
                <a:spcPts val="0"/>
              </a:spcBef>
              <a:spcAft>
                <a:spcPts val="0"/>
              </a:spcAft>
            </a:pPr>
            <a:r>
              <a:rPr lang="fr-FR" sz="1800" b="1" dirty="0" err="1">
                <a:solidFill>
                  <a:srgbClr val="FFFFFF"/>
                </a:solidFill>
                <a:latin typeface="Century Gothic" panose="020B0502020202020204" pitchFamily="34" charset="0"/>
              </a:rPr>
              <a:t>Asking</a:t>
            </a:r>
            <a:r>
              <a:rPr lang="fr-FR" sz="1800" b="1" dirty="0">
                <a:solidFill>
                  <a:srgbClr val="FFFFFF"/>
                </a:solidFill>
                <a:latin typeface="Century Gothic" panose="020B0502020202020204" pitchFamily="34" charset="0"/>
              </a:rPr>
              <a:t> questions about </a:t>
            </a:r>
            <a:r>
              <a:rPr lang="fr-FR" sz="1800" b="1" dirty="0" err="1">
                <a:solidFill>
                  <a:srgbClr val="FFFFFF"/>
                </a:solidFill>
                <a:latin typeface="Century Gothic" panose="020B0502020202020204" pitchFamily="34" charset="0"/>
              </a:rPr>
              <a:t>others</a:t>
            </a:r>
            <a:endParaRPr lang="fr-FR" sz="1800" b="1" dirty="0">
              <a:solidFill>
                <a:srgbClr val="FFFFFF"/>
              </a:solidFill>
              <a:latin typeface="Century Gothic" panose="020B0502020202020204" pitchFamily="34"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3133988741"/>
              </p:ext>
            </p:extLst>
          </p:nvPr>
        </p:nvGraphicFramePr>
        <p:xfrm>
          <a:off x="700681" y="2633233"/>
          <a:ext cx="4687651" cy="6073920"/>
        </p:xfrm>
        <a:graphic>
          <a:graphicData uri="http://schemas.openxmlformats.org/drawingml/2006/table">
            <a:tbl>
              <a:tblPr>
                <a:tableStyleId>{5940675A-B579-460E-94D1-54222C63F5DA}</a:tableStyleId>
              </a:tblPr>
              <a:tblGrid>
                <a:gridCol w="1526623">
                  <a:extLst>
                    <a:ext uri="{9D8B030D-6E8A-4147-A177-3AD203B41FA5}">
                      <a16:colId xmlns:a16="http://schemas.microsoft.com/office/drawing/2014/main" val="20000"/>
                    </a:ext>
                  </a:extLst>
                </a:gridCol>
                <a:gridCol w="3161028">
                  <a:extLst>
                    <a:ext uri="{9D8B030D-6E8A-4147-A177-3AD203B41FA5}">
                      <a16:colId xmlns:a16="http://schemas.microsoft.com/office/drawing/2014/main" val="20001"/>
                    </a:ext>
                  </a:extLst>
                </a:gridCol>
              </a:tblGrid>
              <a:tr h="192021">
                <a:tc>
                  <a:txBody>
                    <a:bodyPr/>
                    <a:lstStyle/>
                    <a:p>
                      <a:pPr algn="l" fontAlgn="b"/>
                      <a:r>
                        <a:rPr lang="en-GB" sz="1600" u="none" strike="noStrike" dirty="0" err="1">
                          <a:effectLst/>
                          <a:latin typeface="Century Gothic" panose="020B0502020202020204" pitchFamily="34" charset="0"/>
                        </a:rPr>
                        <a:t>sortir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u="none" strike="noStrike" dirty="0">
                          <a:effectLst/>
                          <a:latin typeface="Century Gothic" panose="020B0502020202020204" pitchFamily="34" charset="0"/>
                        </a:rPr>
                        <a:t>to go</a:t>
                      </a:r>
                      <a:r>
                        <a:rPr lang="en-GB" sz="1600" u="none" strike="noStrike" baseline="0" dirty="0">
                          <a:effectLst/>
                          <a:latin typeface="Century Gothic" panose="020B0502020202020204" pitchFamily="34" charset="0"/>
                        </a:rPr>
                        <a:t> out, going out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00"/>
                  </a:ext>
                </a:extLst>
              </a:tr>
              <a:tr h="192021">
                <a:tc>
                  <a:txBody>
                    <a:bodyPr/>
                    <a:lstStyle/>
                    <a:p>
                      <a:pPr algn="l" fontAlgn="b"/>
                      <a:r>
                        <a:rPr lang="en-GB" sz="1600" u="none" strike="noStrike" dirty="0">
                          <a:effectLst/>
                          <a:latin typeface="Century Gothic" panose="020B0502020202020204" pitchFamily="34" charset="0"/>
                        </a:rPr>
                        <a:t>je </a:t>
                      </a:r>
                      <a:r>
                        <a:rPr lang="en-GB" sz="1600" u="none" strike="noStrike" dirty="0" err="1">
                          <a:effectLst/>
                          <a:latin typeface="Century Gothic" panose="020B0502020202020204" pitchFamily="34" charset="0"/>
                        </a:rPr>
                        <a:t>sors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u="none" strike="noStrike" dirty="0">
                          <a:effectLst/>
                          <a:latin typeface="Century Gothic" panose="020B0502020202020204" pitchFamily="34" charset="0"/>
                        </a:rPr>
                        <a:t>I go out, I am going out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01"/>
                  </a:ext>
                </a:extLst>
              </a:tr>
              <a:tr h="192021">
                <a:tc>
                  <a:txBody>
                    <a:bodyPr/>
                    <a:lstStyle/>
                    <a:p>
                      <a:pPr algn="l" fontAlgn="b"/>
                      <a:r>
                        <a:rPr lang="en-GB" sz="1600" b="0" i="0" u="none" strike="noStrike" dirty="0" err="1">
                          <a:solidFill>
                            <a:schemeClr val="tx1"/>
                          </a:solidFill>
                          <a:effectLst/>
                          <a:latin typeface="Century Gothic" panose="020B0502020202020204" pitchFamily="34" charset="0"/>
                        </a:rPr>
                        <a:t>tu</a:t>
                      </a:r>
                      <a:r>
                        <a:rPr lang="en-GB" sz="1600" b="0" i="0" u="none" strike="noStrike" baseline="0" dirty="0">
                          <a:solidFill>
                            <a:schemeClr val="tx1"/>
                          </a:solidFill>
                          <a:effectLst/>
                          <a:latin typeface="Century Gothic" panose="020B0502020202020204" pitchFamily="34" charset="0"/>
                        </a:rPr>
                        <a:t> </a:t>
                      </a:r>
                      <a:r>
                        <a:rPr lang="en-GB" sz="1600" b="0" i="0" u="none" strike="noStrike" baseline="0" dirty="0" err="1">
                          <a:solidFill>
                            <a:schemeClr val="tx1"/>
                          </a:solidFill>
                          <a:effectLst/>
                          <a:latin typeface="Century Gothic" panose="020B0502020202020204" pitchFamily="34" charset="0"/>
                        </a:rPr>
                        <a:t>sors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you go out, you are going out</a:t>
                      </a:r>
                    </a:p>
                  </a:txBody>
                  <a:tcPr marL="90000" marR="90000" marT="46800" marB="46800" anchor="ctr"/>
                </a:tc>
                <a:extLst>
                  <a:ext uri="{0D108BD9-81ED-4DB2-BD59-A6C34878D82A}">
                    <a16:rowId xmlns:a16="http://schemas.microsoft.com/office/drawing/2014/main" val="10002"/>
                  </a:ext>
                </a:extLst>
              </a:tr>
              <a:tr h="192021">
                <a:tc>
                  <a:txBody>
                    <a:bodyPr/>
                    <a:lstStyle/>
                    <a:p>
                      <a:pPr algn="l" fontAlgn="b"/>
                      <a:r>
                        <a:rPr lang="en-GB" sz="1600" b="0" i="0" u="none" strike="noStrike" dirty="0" err="1">
                          <a:solidFill>
                            <a:schemeClr val="tx1"/>
                          </a:solidFill>
                          <a:effectLst/>
                          <a:latin typeface="Century Gothic" panose="020B0502020202020204" pitchFamily="34" charset="0"/>
                        </a:rPr>
                        <a:t>il</a:t>
                      </a:r>
                      <a:r>
                        <a:rPr lang="en-GB" sz="1600" b="0" i="0" u="none" strike="noStrike" baseline="0" dirty="0">
                          <a:solidFill>
                            <a:schemeClr val="tx1"/>
                          </a:solidFill>
                          <a:effectLst/>
                          <a:latin typeface="Century Gothic" panose="020B0502020202020204" pitchFamily="34" charset="0"/>
                        </a:rPr>
                        <a:t> sort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u="none" strike="noStrike" dirty="0">
                          <a:effectLst/>
                          <a:latin typeface="Century Gothic" panose="020B0502020202020204" pitchFamily="34" charset="0"/>
                        </a:rPr>
                        <a:t>he goes out, he is going out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03"/>
                  </a:ext>
                </a:extLst>
              </a:tr>
              <a:tr h="19202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baseline="0" dirty="0" err="1">
                          <a:solidFill>
                            <a:schemeClr val="tx1"/>
                          </a:solidFill>
                          <a:effectLst/>
                          <a:latin typeface="Century Gothic" panose="020B0502020202020204" pitchFamily="34" charset="0"/>
                        </a:rPr>
                        <a:t>elle</a:t>
                      </a:r>
                      <a:r>
                        <a:rPr lang="en-GB" sz="1600" b="0" i="0" u="none" strike="noStrike" baseline="0" dirty="0">
                          <a:solidFill>
                            <a:schemeClr val="tx1"/>
                          </a:solidFill>
                          <a:effectLst/>
                          <a:latin typeface="Century Gothic" panose="020B0502020202020204" pitchFamily="34" charset="0"/>
                        </a:rPr>
                        <a:t> sort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she goes out, she is going out</a:t>
                      </a:r>
                    </a:p>
                  </a:txBody>
                  <a:tcPr marL="90000" marR="90000" marT="46800" marB="46800" anchor="ctr"/>
                </a:tc>
                <a:extLst>
                  <a:ext uri="{0D108BD9-81ED-4DB2-BD59-A6C34878D82A}">
                    <a16:rowId xmlns:a16="http://schemas.microsoft.com/office/drawing/2014/main" val="10010"/>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venir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come, coming</a:t>
                      </a:r>
                    </a:p>
                  </a:txBody>
                  <a:tcPr marL="90000" marR="90000" marT="46800" marB="46800" anchor="ctr"/>
                </a:tc>
                <a:extLst>
                  <a:ext uri="{0D108BD9-81ED-4DB2-BD59-A6C34878D82A}">
                    <a16:rowId xmlns:a16="http://schemas.microsoft.com/office/drawing/2014/main" val="10005"/>
                  </a:ext>
                </a:extLst>
              </a:tr>
              <a:tr h="192021">
                <a:tc>
                  <a:txBody>
                    <a:bodyPr/>
                    <a:lstStyle/>
                    <a:p>
                      <a:pPr algn="l" fontAlgn="b"/>
                      <a:r>
                        <a:rPr lang="en-GB" sz="1600" u="none" strike="noStrike" dirty="0">
                          <a:effectLst/>
                          <a:latin typeface="Century Gothic" panose="020B0502020202020204" pitchFamily="34" charset="0"/>
                        </a:rPr>
                        <a:t>je</a:t>
                      </a:r>
                      <a:r>
                        <a:rPr lang="en-GB" sz="1600" u="none" strike="noStrike" baseline="0" dirty="0">
                          <a:effectLst/>
                          <a:latin typeface="Century Gothic" panose="020B0502020202020204" pitchFamily="34" charset="0"/>
                        </a:rPr>
                        <a:t> </a:t>
                      </a:r>
                      <a:r>
                        <a:rPr lang="en-GB" sz="1600" u="none" strike="noStrike" dirty="0" err="1">
                          <a:effectLst/>
                          <a:latin typeface="Century Gothic" panose="020B0502020202020204" pitchFamily="34" charset="0"/>
                        </a:rPr>
                        <a:t>viens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 come, I am</a:t>
                      </a:r>
                      <a:r>
                        <a:rPr lang="en-GB" sz="1600" b="0" i="0" u="none" strike="noStrike" baseline="0" dirty="0">
                          <a:solidFill>
                            <a:srgbClr val="000000"/>
                          </a:solidFill>
                          <a:effectLst/>
                          <a:latin typeface="Century Gothic" panose="020B0502020202020204" pitchFamily="34" charset="0"/>
                        </a:rPr>
                        <a:t> coming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06"/>
                  </a:ext>
                </a:extLst>
              </a:tr>
              <a:tr h="192021">
                <a:tc>
                  <a:txBody>
                    <a:bodyPr/>
                    <a:lstStyle/>
                    <a:p>
                      <a:pPr algn="l" fontAlgn="b"/>
                      <a:r>
                        <a:rPr lang="en-GB" sz="1600" b="0" i="0" u="none" strike="noStrike" dirty="0" err="1">
                          <a:solidFill>
                            <a:schemeClr val="tx1"/>
                          </a:solidFill>
                          <a:effectLst/>
                          <a:latin typeface="Century Gothic" panose="020B0502020202020204" pitchFamily="34" charset="0"/>
                        </a:rPr>
                        <a:t>tu</a:t>
                      </a:r>
                      <a:r>
                        <a:rPr lang="en-GB" sz="1600" b="0" i="0" u="none" strike="noStrike" baseline="0" dirty="0">
                          <a:solidFill>
                            <a:schemeClr val="tx1"/>
                          </a:solidFill>
                          <a:effectLst/>
                          <a:latin typeface="Century Gothic" panose="020B0502020202020204" pitchFamily="34" charset="0"/>
                        </a:rPr>
                        <a:t> </a:t>
                      </a:r>
                      <a:r>
                        <a:rPr lang="en-GB" sz="1600" b="0" i="0" u="none" strike="noStrike" baseline="0" dirty="0" err="1">
                          <a:solidFill>
                            <a:schemeClr val="tx1"/>
                          </a:solidFill>
                          <a:effectLst/>
                          <a:latin typeface="Century Gothic" panose="020B0502020202020204" pitchFamily="34" charset="0"/>
                        </a:rPr>
                        <a:t>viens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you come, you are coming</a:t>
                      </a:r>
                    </a:p>
                  </a:txBody>
                  <a:tcPr marL="90000" marR="90000" marT="46800" marB="46800" anchor="ctr"/>
                </a:tc>
                <a:extLst>
                  <a:ext uri="{0D108BD9-81ED-4DB2-BD59-A6C34878D82A}">
                    <a16:rowId xmlns:a16="http://schemas.microsoft.com/office/drawing/2014/main" val="10007"/>
                  </a:ext>
                </a:extLst>
              </a:tr>
              <a:tr h="192021">
                <a:tc>
                  <a:txBody>
                    <a:bodyPr/>
                    <a:lstStyle/>
                    <a:p>
                      <a:pPr algn="l" fontAlgn="b"/>
                      <a:r>
                        <a:rPr lang="en-GB" sz="1600" b="0" i="0" u="none" strike="noStrike" dirty="0" err="1">
                          <a:solidFill>
                            <a:schemeClr val="tx1"/>
                          </a:solidFill>
                          <a:effectLst/>
                          <a:latin typeface="Century Gothic" panose="020B0502020202020204" pitchFamily="34" charset="0"/>
                        </a:rPr>
                        <a:t>il</a:t>
                      </a:r>
                      <a:r>
                        <a:rPr lang="en-GB" sz="1600" b="0" i="0" u="none" strike="noStrike" baseline="0" dirty="0">
                          <a:solidFill>
                            <a:schemeClr val="tx1"/>
                          </a:solidFill>
                          <a:effectLst/>
                          <a:latin typeface="Century Gothic" panose="020B0502020202020204" pitchFamily="34" charset="0"/>
                        </a:rPr>
                        <a:t> </a:t>
                      </a:r>
                      <a:r>
                        <a:rPr lang="en-GB" sz="1600" b="0" i="0" u="none" strike="noStrike" baseline="0" dirty="0" err="1">
                          <a:solidFill>
                            <a:schemeClr val="tx1"/>
                          </a:solidFill>
                          <a:effectLst/>
                          <a:latin typeface="Century Gothic" panose="020B0502020202020204" pitchFamily="34" charset="0"/>
                        </a:rPr>
                        <a:t>vient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he comes, he is coming</a:t>
                      </a:r>
                    </a:p>
                  </a:txBody>
                  <a:tcPr marL="90000" marR="90000" marT="46800" marB="46800" anchor="ctr"/>
                </a:tc>
                <a:extLst>
                  <a:ext uri="{0D108BD9-81ED-4DB2-BD59-A6C34878D82A}">
                    <a16:rowId xmlns:a16="http://schemas.microsoft.com/office/drawing/2014/main" val="10008"/>
                  </a:ext>
                </a:extLst>
              </a:tr>
              <a:tr h="192021">
                <a:tc>
                  <a:txBody>
                    <a:bodyPr/>
                    <a:lstStyle/>
                    <a:p>
                      <a:pPr algn="l" fontAlgn="b"/>
                      <a:r>
                        <a:rPr lang="en-GB" sz="1600" b="0" i="0" u="none" strike="noStrike" baseline="0" dirty="0" err="1">
                          <a:solidFill>
                            <a:schemeClr val="tx1"/>
                          </a:solidFill>
                          <a:effectLst/>
                          <a:latin typeface="Century Gothic" panose="020B0502020202020204" pitchFamily="34" charset="0"/>
                        </a:rPr>
                        <a:t>elle</a:t>
                      </a:r>
                      <a:r>
                        <a:rPr lang="en-GB" sz="1600" b="0" i="0" u="none" strike="noStrike" baseline="0" dirty="0">
                          <a:solidFill>
                            <a:schemeClr val="tx1"/>
                          </a:solidFill>
                          <a:effectLst/>
                          <a:latin typeface="Century Gothic" panose="020B0502020202020204" pitchFamily="34" charset="0"/>
                        </a:rPr>
                        <a:t> </a:t>
                      </a:r>
                      <a:r>
                        <a:rPr lang="en-GB" sz="1600" b="0" i="0" u="none" strike="noStrike" baseline="0" dirty="0" err="1">
                          <a:solidFill>
                            <a:schemeClr val="tx1"/>
                          </a:solidFill>
                          <a:effectLst/>
                          <a:latin typeface="Century Gothic" panose="020B0502020202020204" pitchFamily="34" charset="0"/>
                        </a:rPr>
                        <a:t>vient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she comes, she is coming</a:t>
                      </a:r>
                    </a:p>
                  </a:txBody>
                  <a:tcPr marL="90000" marR="90000" marT="46800" marB="46800" anchor="ctr"/>
                </a:tc>
                <a:extLst>
                  <a:ext uri="{0D108BD9-81ED-4DB2-BD59-A6C34878D82A}">
                    <a16:rowId xmlns:a16="http://schemas.microsoft.com/office/drawing/2014/main" val="10014"/>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devenir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become, becoming</a:t>
                      </a:r>
                    </a:p>
                  </a:txBody>
                  <a:tcPr marL="90000" marR="90000" marT="46800" marB="46800" anchor="ctr"/>
                </a:tc>
                <a:extLst>
                  <a:ext uri="{0D108BD9-81ED-4DB2-BD59-A6C34878D82A}">
                    <a16:rowId xmlns:a16="http://schemas.microsoft.com/office/drawing/2014/main" val="881129193"/>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revenir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come back, coming back</a:t>
                      </a:r>
                    </a:p>
                  </a:txBody>
                  <a:tcPr marL="90000" marR="90000" marT="46800" marB="46800" anchor="ctr"/>
                </a:tc>
                <a:extLst>
                  <a:ext uri="{0D108BD9-81ED-4DB2-BD59-A6C34878D82A}">
                    <a16:rowId xmlns:a16="http://schemas.microsoft.com/office/drawing/2014/main" val="2855290415"/>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l'Algérie</a:t>
                      </a:r>
                      <a:r>
                        <a:rPr lang="en-GB" sz="1600" b="0" i="0" u="none" strike="noStrike" dirty="0">
                          <a:solidFill>
                            <a:srgbClr val="000000"/>
                          </a:solidFill>
                          <a:effectLst/>
                          <a:latin typeface="Century Gothic" panose="020B0502020202020204" pitchFamily="34" charset="0"/>
                        </a:rPr>
                        <a:t> (f)</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Algeria</a:t>
                      </a:r>
                    </a:p>
                  </a:txBody>
                  <a:tcPr marL="90000" marR="90000" marT="46800" marB="46800" anchor="ctr"/>
                </a:tc>
                <a:extLst>
                  <a:ext uri="{0D108BD9-81ED-4DB2-BD59-A6C34878D82A}">
                    <a16:rowId xmlns:a16="http://schemas.microsoft.com/office/drawing/2014/main" val="3267090670"/>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algérien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Algerian (m)</a:t>
                      </a:r>
                    </a:p>
                  </a:txBody>
                  <a:tcPr marL="90000" marR="90000" marT="46800" marB="46800" anchor="ctr"/>
                </a:tc>
                <a:extLst>
                  <a:ext uri="{0D108BD9-81ED-4DB2-BD59-A6C34878D82A}">
                    <a16:rowId xmlns:a16="http://schemas.microsoft.com/office/drawing/2014/main" val="736065754"/>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algérienne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Algerian (f)</a:t>
                      </a:r>
                    </a:p>
                  </a:txBody>
                  <a:tcPr marL="90000" marR="90000" marT="46800" marB="46800" anchor="ctr"/>
                </a:tc>
                <a:extLst>
                  <a:ext uri="{0D108BD9-81ED-4DB2-BD59-A6C34878D82A}">
                    <a16:rowId xmlns:a16="http://schemas.microsoft.com/office/drawing/2014/main" val="2827450311"/>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important(e)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important (m/f)</a:t>
                      </a:r>
                    </a:p>
                  </a:txBody>
                  <a:tcPr marL="90000" marR="90000" marT="46800" marB="46800" anchor="ctr"/>
                </a:tc>
                <a:extLst>
                  <a:ext uri="{0D108BD9-81ED-4DB2-BD59-A6C34878D82A}">
                    <a16:rowId xmlns:a16="http://schemas.microsoft.com/office/drawing/2014/main" val="913972779"/>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of, from</a:t>
                      </a:r>
                    </a:p>
                  </a:txBody>
                  <a:tcPr marL="90000" marR="90000" marT="46800" marB="46800" anchor="ctr"/>
                </a:tc>
                <a:extLst>
                  <a:ext uri="{0D108BD9-81ED-4DB2-BD59-A6C34878D82A}">
                    <a16:rowId xmlns:a16="http://schemas.microsoft.com/office/drawing/2014/main" val="2636751489"/>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Alger</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Algiers</a:t>
                      </a:r>
                    </a:p>
                  </a:txBody>
                  <a:tcPr marL="90000" marR="90000" marT="46800" marB="46800" anchor="ctr"/>
                </a:tc>
                <a:extLst>
                  <a:ext uri="{0D108BD9-81ED-4DB2-BD59-A6C34878D82A}">
                    <a16:rowId xmlns:a16="http://schemas.microsoft.com/office/drawing/2014/main" val="331191511"/>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3135891563"/>
              </p:ext>
            </p:extLst>
          </p:nvPr>
        </p:nvGraphicFramePr>
        <p:xfrm>
          <a:off x="26209" y="2603210"/>
          <a:ext cx="880120" cy="6110748"/>
        </p:xfrm>
        <a:graphic>
          <a:graphicData uri="http://schemas.openxmlformats.org/drawingml/2006/table">
            <a:tbl>
              <a:tblPr firstRow="1" bandRow="1">
                <a:tableStyleId>{5940675A-B579-460E-94D1-54222C63F5DA}</a:tableStyleId>
              </a:tblPr>
              <a:tblGrid>
                <a:gridCol w="880120">
                  <a:extLst>
                    <a:ext uri="{9D8B030D-6E8A-4147-A177-3AD203B41FA5}">
                      <a16:colId xmlns:a16="http://schemas.microsoft.com/office/drawing/2014/main" val="20000"/>
                    </a:ext>
                  </a:extLst>
                </a:gridCol>
              </a:tblGrid>
              <a:tr h="339486">
                <a:tc>
                  <a:txBody>
                    <a:bodyPr/>
                    <a:lstStyle/>
                    <a:p>
                      <a:pPr algn="ct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394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394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94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39486">
                <a:tc>
                  <a:txBody>
                    <a:bodyPr/>
                    <a:lstStyle/>
                    <a:p>
                      <a:pPr algn="ct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394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394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94166721"/>
                  </a:ext>
                </a:extLst>
              </a:tr>
              <a:tr h="3394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8595328"/>
                  </a:ext>
                </a:extLst>
              </a:tr>
              <a:tr h="339486">
                <a:tc>
                  <a:txBody>
                    <a:bodyPr/>
                    <a:lstStyle/>
                    <a:p>
                      <a:pPr algn="ct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30278331"/>
                  </a:ext>
                </a:extLst>
              </a:tr>
              <a:tr h="3394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7510026"/>
                  </a:ext>
                </a:extLst>
              </a:tr>
              <a:tr h="3394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05628433"/>
                  </a:ext>
                </a:extLst>
              </a:tr>
              <a:tr h="3394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2015032"/>
                  </a:ext>
                </a:extLst>
              </a:tr>
              <a:tr h="3394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9076972"/>
                  </a:ext>
                </a:extLst>
              </a:tr>
              <a:tr h="3394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02050037"/>
                  </a:ext>
                </a:extLst>
              </a:tr>
              <a:tr h="3394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8877067"/>
                  </a:ext>
                </a:extLst>
              </a:tr>
              <a:tr h="3394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13157865"/>
                  </a:ext>
                </a:extLst>
              </a:tr>
              <a:tr h="3394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prep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2727781"/>
                  </a:ext>
                </a:extLst>
              </a:tr>
              <a:tr h="3394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43872941"/>
                  </a:ext>
                </a:extLst>
              </a:tr>
            </a:tbl>
          </a:graphicData>
        </a:graphic>
      </p:graphicFrame>
      <p:sp>
        <p:nvSpPr>
          <p:cNvPr id="23" name="Rounded Rectangle 22"/>
          <p:cNvSpPr/>
          <p:nvPr/>
        </p:nvSpPr>
        <p:spPr>
          <a:xfrm>
            <a:off x="5420407" y="4216617"/>
            <a:ext cx="1305874" cy="635000"/>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1400" b="1" dirty="0">
                <a:solidFill>
                  <a:srgbClr val="000000"/>
                </a:solidFill>
                <a:latin typeface="Century Gothic" panose="020B0502020202020204" pitchFamily="34" charset="0"/>
              </a:rPr>
              <a:t>Revisit vocab 2.2.4 &amp; 2.1.3</a:t>
            </a:r>
          </a:p>
        </p:txBody>
      </p:sp>
      <p:pic>
        <p:nvPicPr>
          <p:cNvPr id="24" name="Picture 23"/>
          <p:cNvPicPr>
            <a:picLocks noChangeAspect="1"/>
          </p:cNvPicPr>
          <p:nvPr/>
        </p:nvPicPr>
        <p:blipFill>
          <a:blip r:embed="rId3"/>
          <a:stretch>
            <a:fillRect/>
          </a:stretch>
        </p:blipFill>
        <p:spPr>
          <a:xfrm>
            <a:off x="5536541" y="2977231"/>
            <a:ext cx="1099310" cy="1110195"/>
          </a:xfrm>
          <a:prstGeom prst="rect">
            <a:avLst/>
          </a:prstGeom>
        </p:spPr>
      </p:pic>
      <p:sp>
        <p:nvSpPr>
          <p:cNvPr id="14"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45</a:t>
            </a:r>
          </a:p>
        </p:txBody>
      </p:sp>
      <p:sp>
        <p:nvSpPr>
          <p:cNvPr id="3" name="Rectangle 2">
            <a:extLst>
              <a:ext uri="{FF2B5EF4-FFF2-40B4-BE49-F238E27FC236}">
                <a16:creationId xmlns:a16="http://schemas.microsoft.com/office/drawing/2014/main" id="{90975CFA-89F7-4CB4-B179-24A63CE41D27}"/>
              </a:ext>
            </a:extLst>
          </p:cNvPr>
          <p:cNvSpPr/>
          <p:nvPr/>
        </p:nvSpPr>
        <p:spPr>
          <a:xfrm>
            <a:off x="27611" y="86680"/>
            <a:ext cx="3619902" cy="369332"/>
          </a:xfrm>
          <a:prstGeom prst="rect">
            <a:avLst/>
          </a:prstGeom>
        </p:spPr>
        <p:txBody>
          <a:bodyPr wrap="none">
            <a:spAutoFit/>
          </a:bodyPr>
          <a:lstStyle/>
          <a:p>
            <a:r>
              <a:rPr lang="en-GB" b="1" dirty="0">
                <a:solidFill>
                  <a:srgbClr val="000000"/>
                </a:solidFill>
                <a:latin typeface="Century Gothic" panose="020B0502020202020204" pitchFamily="34" charset="0"/>
              </a:rPr>
              <a:t>Saying ‘of’ and ‘from’ in French</a:t>
            </a:r>
            <a:endParaRPr lang="en-GB" dirty="0">
              <a:solidFill>
                <a:srgbClr val="000000"/>
              </a:solidFill>
              <a:latin typeface="Century Gothic" panose="020B0502020202020204" pitchFamily="34" charset="0"/>
            </a:endParaRPr>
          </a:p>
        </p:txBody>
      </p:sp>
      <p:sp>
        <p:nvSpPr>
          <p:cNvPr id="4" name="TextBox 3">
            <a:extLst>
              <a:ext uri="{FF2B5EF4-FFF2-40B4-BE49-F238E27FC236}">
                <a16:creationId xmlns:a16="http://schemas.microsoft.com/office/drawing/2014/main" id="{D87B9053-CB74-4124-8FB1-161CE5623BCE}"/>
              </a:ext>
            </a:extLst>
          </p:cNvPr>
          <p:cNvSpPr txBox="1"/>
          <p:nvPr/>
        </p:nvSpPr>
        <p:spPr>
          <a:xfrm>
            <a:off x="27611" y="401053"/>
            <a:ext cx="6561522" cy="338554"/>
          </a:xfrm>
          <a:prstGeom prst="rect">
            <a:avLst/>
          </a:prstGeom>
          <a:noFill/>
        </p:spPr>
        <p:txBody>
          <a:bodyPr wrap="square" rtlCol="0">
            <a:spAutoFit/>
          </a:bodyPr>
          <a:lstStyle/>
          <a:p>
            <a:pPr fontAlgn="auto">
              <a:spcBef>
                <a:spcPts val="0"/>
              </a:spcBef>
              <a:spcAft>
                <a:spcPts val="0"/>
              </a:spcAft>
              <a:defRPr/>
            </a:pPr>
            <a:r>
              <a:rPr lang="en-GB" sz="1600" b="1" dirty="0">
                <a:latin typeface="Century Gothic" panose="020B0502020202020204" pitchFamily="34" charset="0"/>
                <a:cs typeface="Arial"/>
                <a:sym typeface="Arial"/>
              </a:rPr>
              <a:t>Remember! </a:t>
            </a:r>
            <a:r>
              <a:rPr lang="en-GB" sz="1600" dirty="0">
                <a:latin typeface="Century Gothic" panose="020B0502020202020204" pitchFamily="34" charset="0"/>
                <a:cs typeface="Arial"/>
                <a:sym typeface="Arial"/>
              </a:rPr>
              <a:t>To say </a:t>
            </a:r>
            <a:r>
              <a:rPr lang="en-GB" sz="1600" b="1" dirty="0">
                <a:latin typeface="Century Gothic" panose="020B0502020202020204" pitchFamily="34" charset="0"/>
                <a:cs typeface="Arial"/>
                <a:sym typeface="Arial"/>
              </a:rPr>
              <a:t>‘of’</a:t>
            </a:r>
            <a:r>
              <a:rPr lang="en-GB" sz="1600" dirty="0">
                <a:latin typeface="Century Gothic" panose="020B0502020202020204" pitchFamily="34" charset="0"/>
                <a:cs typeface="Arial"/>
                <a:sym typeface="Arial"/>
              </a:rPr>
              <a:t> in French,</a:t>
            </a:r>
            <a:r>
              <a:rPr lang="en-GB" sz="1600" b="1" dirty="0">
                <a:latin typeface="Century Gothic" panose="020B0502020202020204" pitchFamily="34" charset="0"/>
                <a:cs typeface="Arial"/>
                <a:sym typeface="Arial"/>
              </a:rPr>
              <a:t> </a:t>
            </a:r>
            <a:r>
              <a:rPr lang="en-GB" sz="1600" dirty="0">
                <a:latin typeface="Century Gothic" panose="020B0502020202020204" pitchFamily="34" charset="0"/>
                <a:cs typeface="Arial"/>
                <a:sym typeface="Arial"/>
              </a:rPr>
              <a:t>we use the preposition </a:t>
            </a:r>
            <a:r>
              <a:rPr lang="en-GB" sz="1600" b="1" dirty="0">
                <a:latin typeface="Century Gothic" panose="020B0502020202020204" pitchFamily="34" charset="0"/>
                <a:cs typeface="Arial"/>
                <a:sym typeface="Arial"/>
              </a:rPr>
              <a:t>de</a:t>
            </a:r>
            <a:r>
              <a:rPr lang="en-GB" sz="1600" dirty="0">
                <a:latin typeface="Century Gothic" panose="020B0502020202020204" pitchFamily="34" charset="0"/>
                <a:cs typeface="Arial"/>
                <a:sym typeface="Arial"/>
              </a:rPr>
              <a:t>:</a:t>
            </a:r>
          </a:p>
        </p:txBody>
      </p:sp>
      <p:sp>
        <p:nvSpPr>
          <p:cNvPr id="5" name="TextBox 4">
            <a:extLst>
              <a:ext uri="{FF2B5EF4-FFF2-40B4-BE49-F238E27FC236}">
                <a16:creationId xmlns:a16="http://schemas.microsoft.com/office/drawing/2014/main" id="{DCC51EC2-97FA-4EDD-A415-3D7482DEB20F}"/>
              </a:ext>
            </a:extLst>
          </p:cNvPr>
          <p:cNvSpPr txBox="1"/>
          <p:nvPr/>
        </p:nvSpPr>
        <p:spPr>
          <a:xfrm>
            <a:off x="125797" y="737036"/>
            <a:ext cx="6561522" cy="338554"/>
          </a:xfrm>
          <a:prstGeom prst="rect">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defRPr/>
            </a:pPr>
            <a:r>
              <a:rPr lang="en-GB" sz="1600" dirty="0">
                <a:latin typeface="Century Gothic" panose="020B0502020202020204" pitchFamily="34" charset="0"/>
              </a:rPr>
              <a:t>Je </a:t>
            </a:r>
            <a:r>
              <a:rPr lang="en-GB" sz="1600" dirty="0" err="1">
                <a:latin typeface="Century Gothic" panose="020B0502020202020204" pitchFamily="34" charset="0"/>
              </a:rPr>
              <a:t>travaille</a:t>
            </a:r>
            <a:r>
              <a:rPr lang="en-GB" sz="1600" dirty="0">
                <a:latin typeface="Century Gothic" panose="020B0502020202020204" pitchFamily="34" charset="0"/>
              </a:rPr>
              <a:t> à </a:t>
            </a:r>
            <a:r>
              <a:rPr lang="en-GB" sz="1600" dirty="0" err="1">
                <a:latin typeface="Century Gothic" panose="020B0502020202020204" pitchFamily="34" charset="0"/>
              </a:rPr>
              <a:t>l’université</a:t>
            </a:r>
            <a:r>
              <a:rPr lang="en-GB" sz="1600" dirty="0">
                <a:latin typeface="Century Gothic" panose="020B0502020202020204" pitchFamily="34" charset="0"/>
              </a:rPr>
              <a:t> </a:t>
            </a:r>
            <a:r>
              <a:rPr lang="en-GB" sz="1600" b="1" dirty="0">
                <a:latin typeface="Century Gothic" panose="020B0502020202020204" pitchFamily="34" charset="0"/>
              </a:rPr>
              <a:t>de </a:t>
            </a:r>
            <a:r>
              <a:rPr lang="en-GB" sz="1600" dirty="0">
                <a:latin typeface="Century Gothic" panose="020B0502020202020204" pitchFamily="34" charset="0"/>
              </a:rPr>
              <a:t>Paris.   </a:t>
            </a:r>
            <a:r>
              <a:rPr lang="en-GB" sz="1600" i="1" dirty="0">
                <a:latin typeface="Century Gothic" panose="020B0502020202020204" pitchFamily="34" charset="0"/>
              </a:rPr>
              <a:t>I work at the University </a:t>
            </a:r>
            <a:r>
              <a:rPr lang="en-GB" sz="1600" b="1" i="1" dirty="0">
                <a:latin typeface="Century Gothic" panose="020B0502020202020204" pitchFamily="34" charset="0"/>
              </a:rPr>
              <a:t>of</a:t>
            </a:r>
            <a:r>
              <a:rPr lang="en-GB" sz="1600" i="1" dirty="0">
                <a:latin typeface="Century Gothic" panose="020B0502020202020204" pitchFamily="34" charset="0"/>
              </a:rPr>
              <a:t> Paris.</a:t>
            </a:r>
          </a:p>
        </p:txBody>
      </p:sp>
      <p:sp>
        <p:nvSpPr>
          <p:cNvPr id="6" name="TextBox 5">
            <a:extLst>
              <a:ext uri="{FF2B5EF4-FFF2-40B4-BE49-F238E27FC236}">
                <a16:creationId xmlns:a16="http://schemas.microsoft.com/office/drawing/2014/main" id="{E8D8F380-B02D-4C18-A632-531EB9C374F5}"/>
              </a:ext>
            </a:extLst>
          </p:cNvPr>
          <p:cNvSpPr txBox="1"/>
          <p:nvPr/>
        </p:nvSpPr>
        <p:spPr>
          <a:xfrm>
            <a:off x="57937" y="1109014"/>
            <a:ext cx="5261491" cy="338554"/>
          </a:xfrm>
          <a:prstGeom prst="rect">
            <a:avLst/>
          </a:prstGeom>
          <a:noFill/>
        </p:spPr>
        <p:txBody>
          <a:bodyPr wrap="square" rtlCol="0">
            <a:spAutoFit/>
          </a:bodyPr>
          <a:lstStyle/>
          <a:p>
            <a:pPr fontAlgn="auto">
              <a:spcBef>
                <a:spcPts val="0"/>
              </a:spcBef>
              <a:spcAft>
                <a:spcPts val="0"/>
              </a:spcAft>
              <a:defRPr/>
            </a:pPr>
            <a:r>
              <a:rPr lang="en-GB" sz="1600" dirty="0">
                <a:latin typeface="Century Gothic" panose="020B0502020202020204" pitchFamily="34" charset="0"/>
                <a:cs typeface="Arial"/>
                <a:sym typeface="Arial"/>
              </a:rPr>
              <a:t>This preposition can also mean </a:t>
            </a:r>
            <a:r>
              <a:rPr lang="en-GB" sz="1600" b="1" dirty="0">
                <a:latin typeface="Century Gothic" panose="020B0502020202020204" pitchFamily="34" charset="0"/>
                <a:cs typeface="Arial"/>
                <a:sym typeface="Arial"/>
              </a:rPr>
              <a:t>‘from’</a:t>
            </a:r>
            <a:r>
              <a:rPr lang="en-GB" sz="1600" dirty="0">
                <a:latin typeface="Century Gothic" panose="020B0502020202020204" pitchFamily="34" charset="0"/>
                <a:cs typeface="Arial"/>
                <a:sym typeface="Arial"/>
              </a:rPr>
              <a:t>:</a:t>
            </a:r>
          </a:p>
        </p:txBody>
      </p:sp>
      <p:sp>
        <p:nvSpPr>
          <p:cNvPr id="7" name="TextBox 6">
            <a:extLst>
              <a:ext uri="{FF2B5EF4-FFF2-40B4-BE49-F238E27FC236}">
                <a16:creationId xmlns:a16="http://schemas.microsoft.com/office/drawing/2014/main" id="{82F87DD3-A39F-4FC4-AA83-1B485D78944D}"/>
              </a:ext>
            </a:extLst>
          </p:cNvPr>
          <p:cNvSpPr txBox="1"/>
          <p:nvPr/>
        </p:nvSpPr>
        <p:spPr>
          <a:xfrm>
            <a:off x="140282" y="1441491"/>
            <a:ext cx="3831498" cy="338554"/>
          </a:xfrm>
          <a:prstGeom prst="rect">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txBody>
          <a:bodyPr wrap="none" rtlCol="0">
            <a:spAutoFit/>
          </a:bodyPr>
          <a:lstStyle/>
          <a:p>
            <a:pPr fontAlgn="auto">
              <a:spcBef>
                <a:spcPts val="0"/>
              </a:spcBef>
              <a:spcAft>
                <a:spcPts val="0"/>
              </a:spcAft>
              <a:defRPr/>
            </a:pPr>
            <a:r>
              <a:rPr lang="en-GB" sz="1600" dirty="0">
                <a:latin typeface="Century Gothic" panose="020B0502020202020204" pitchFamily="34" charset="0"/>
              </a:rPr>
              <a:t>Je </a:t>
            </a:r>
            <a:r>
              <a:rPr lang="en-GB" sz="1600" dirty="0" err="1">
                <a:latin typeface="Century Gothic" panose="020B0502020202020204" pitchFamily="34" charset="0"/>
              </a:rPr>
              <a:t>viens</a:t>
            </a:r>
            <a:r>
              <a:rPr lang="en-GB" sz="1600" dirty="0">
                <a:latin typeface="Century Gothic" panose="020B0502020202020204" pitchFamily="34" charset="0"/>
              </a:rPr>
              <a:t> </a:t>
            </a:r>
            <a:r>
              <a:rPr lang="en-GB" sz="1600" b="1" dirty="0">
                <a:latin typeface="Century Gothic" panose="020B0502020202020204" pitchFamily="34" charset="0"/>
              </a:rPr>
              <a:t>de </a:t>
            </a:r>
            <a:r>
              <a:rPr lang="en-GB" sz="1600" dirty="0">
                <a:latin typeface="Century Gothic" panose="020B0502020202020204" pitchFamily="34" charset="0"/>
              </a:rPr>
              <a:t>Paris.   </a:t>
            </a:r>
            <a:r>
              <a:rPr lang="en-GB" sz="1600" i="1" dirty="0">
                <a:latin typeface="Century Gothic" panose="020B0502020202020204" pitchFamily="34" charset="0"/>
              </a:rPr>
              <a:t>I come </a:t>
            </a:r>
            <a:r>
              <a:rPr lang="en-GB" sz="1600" b="1" i="1" dirty="0">
                <a:latin typeface="Century Gothic" panose="020B0502020202020204" pitchFamily="34" charset="0"/>
              </a:rPr>
              <a:t>from</a:t>
            </a:r>
            <a:r>
              <a:rPr lang="en-GB" sz="1600" i="1" dirty="0">
                <a:latin typeface="Century Gothic" panose="020B0502020202020204" pitchFamily="34" charset="0"/>
              </a:rPr>
              <a:t> Paris.</a:t>
            </a:r>
            <a:r>
              <a:rPr lang="en-GB" sz="1600" dirty="0">
                <a:latin typeface="Century Gothic" panose="020B0502020202020204" pitchFamily="34" charset="0"/>
              </a:rPr>
              <a:t> </a:t>
            </a:r>
          </a:p>
        </p:txBody>
      </p:sp>
      <p:sp>
        <p:nvSpPr>
          <p:cNvPr id="2" name="Oval Callout 17">
            <a:extLst>
              <a:ext uri="{FF2B5EF4-FFF2-40B4-BE49-F238E27FC236}">
                <a16:creationId xmlns:a16="http://schemas.microsoft.com/office/drawing/2014/main" id="{B91D7868-3974-4423-9ADD-CC4CC30DC15B}"/>
              </a:ext>
            </a:extLst>
          </p:cNvPr>
          <p:cNvSpPr/>
          <p:nvPr/>
        </p:nvSpPr>
        <p:spPr>
          <a:xfrm flipH="1">
            <a:off x="5221800" y="5399869"/>
            <a:ext cx="1562199" cy="1384995"/>
          </a:xfrm>
          <a:prstGeom prst="wedgeEllipseCallout">
            <a:avLst>
              <a:gd name="adj1" fmla="val 61573"/>
              <a:gd name="adj2" fmla="val 1136"/>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E3210048-0D10-4079-BBCB-93976DB38EF2}"/>
              </a:ext>
            </a:extLst>
          </p:cNvPr>
          <p:cNvSpPr txBox="1"/>
          <p:nvPr/>
        </p:nvSpPr>
        <p:spPr>
          <a:xfrm>
            <a:off x="5230823" y="5497000"/>
            <a:ext cx="152113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err="1">
                <a:ln>
                  <a:noFill/>
                </a:ln>
                <a:effectLst/>
                <a:uLnTx/>
                <a:uFillTx/>
                <a:latin typeface="Century Gothic" panose="020F0302020204030204"/>
                <a:ea typeface="+mn-ea"/>
                <a:cs typeface="+mn-cs"/>
              </a:rPr>
              <a:t>revenir</a:t>
            </a:r>
            <a:r>
              <a:rPr kumimoji="0" lang="en-GB" sz="1400" b="0" i="0" u="none" strike="noStrike" kern="1200" cap="none" spc="0" normalizeH="0" baseline="0" noProof="0" dirty="0">
                <a:ln>
                  <a:noFill/>
                </a:ln>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entury Gothic" panose="020F0302020204030204"/>
                <a:ea typeface="+mn-ea"/>
                <a:cs typeface="+mn-cs"/>
              </a:rPr>
              <a:t>and </a:t>
            </a:r>
            <a:r>
              <a:rPr kumimoji="0" lang="en-GB" sz="1400" b="0" i="1" u="none" strike="noStrike" kern="1200" cap="none" spc="0" normalizeH="0" baseline="0" noProof="0" dirty="0" err="1">
                <a:ln>
                  <a:noFill/>
                </a:ln>
                <a:effectLst/>
                <a:uLnTx/>
                <a:uFillTx/>
                <a:latin typeface="Century Gothic" panose="020F0302020204030204"/>
                <a:ea typeface="+mn-ea"/>
                <a:cs typeface="+mn-cs"/>
              </a:rPr>
              <a:t>devenir</a:t>
            </a:r>
            <a:r>
              <a:rPr kumimoji="0" lang="en-GB" sz="1400" b="0" i="1" u="none" strike="noStrike" kern="1200" cap="none" spc="0" normalizeH="0" baseline="0" noProof="0" dirty="0">
                <a:ln>
                  <a:noFill/>
                </a:ln>
                <a:effectLst/>
                <a:uLnTx/>
                <a:uFillTx/>
                <a:latin typeface="Century Gothic" panose="020F0302020204030204"/>
                <a:ea typeface="+mn-ea"/>
                <a:cs typeface="+mn-cs"/>
              </a:rPr>
              <a:t> </a:t>
            </a:r>
            <a:r>
              <a:rPr kumimoji="0" lang="en-GB" sz="1400" b="0" u="none" strike="noStrike" kern="1200" cap="none" spc="0" normalizeH="0" baseline="0" noProof="0" dirty="0">
                <a:ln>
                  <a:noFill/>
                </a:ln>
                <a:effectLst/>
                <a:uLnTx/>
                <a:uFillTx/>
                <a:latin typeface="Century Gothic" panose="020F0302020204030204"/>
                <a:ea typeface="+mn-ea"/>
                <a:cs typeface="+mn-cs"/>
              </a:rPr>
              <a:t>have the same endings as </a:t>
            </a:r>
            <a:r>
              <a:rPr kumimoji="0" lang="en-GB" sz="1400" b="0" i="1" u="none" strike="noStrike" kern="1200" cap="none" spc="0" normalizeH="0" baseline="0" noProof="0" dirty="0" err="1">
                <a:ln>
                  <a:noFill/>
                </a:ln>
                <a:effectLst/>
                <a:uLnTx/>
                <a:uFillTx/>
                <a:latin typeface="Century Gothic" panose="020F0302020204030204"/>
                <a:ea typeface="+mn-ea"/>
                <a:cs typeface="+mn-cs"/>
              </a:rPr>
              <a:t>venir</a:t>
            </a:r>
            <a:r>
              <a:rPr kumimoji="0" lang="en-GB" sz="1400" b="0" i="1" u="none" strike="noStrike" kern="1200" cap="none" spc="0" normalizeH="0" baseline="0" noProof="0" dirty="0">
                <a:ln>
                  <a:noFill/>
                </a:ln>
                <a:effectLst/>
                <a:uLnTx/>
                <a:uFillTx/>
                <a:latin typeface="Century Gothic" panose="020F0302020204030204"/>
                <a:ea typeface="+mn-ea"/>
                <a:cs typeface="+mn-cs"/>
              </a:rPr>
              <a:t>.</a:t>
            </a:r>
            <a:endParaRPr kumimoji="0" lang="en-GB" sz="1400" b="0" i="0" u="none" strike="noStrike" kern="1200" cap="none" spc="0" normalizeH="0" baseline="0" noProof="0" dirty="0">
              <a:ln>
                <a:noFill/>
              </a:ln>
              <a:effectLst/>
              <a:uLnTx/>
              <a:uFillTx/>
              <a:latin typeface="Century Gothic" panose="020F0302020204030204"/>
              <a:ea typeface="+mn-ea"/>
              <a:cs typeface="+mn-cs"/>
            </a:endParaRPr>
          </a:p>
        </p:txBody>
      </p:sp>
      <p:pic>
        <p:nvPicPr>
          <p:cNvPr id="4098" name="Picture 2" descr="Algeria, Arab, Borders, Country, Flag, Map, Middle East">
            <a:extLst>
              <a:ext uri="{FF2B5EF4-FFF2-40B4-BE49-F238E27FC236}">
                <a16:creationId xmlns:a16="http://schemas.microsoft.com/office/drawing/2014/main" id="{81F460F1-C4F4-418D-81AA-278C9B97DD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9444" y="7114145"/>
            <a:ext cx="1717415" cy="1722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1278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T3.1 </a:t>
            </a:r>
            <a:r>
              <a:rPr lang="en-GB" sz="2000" b="1" kern="1200" dirty="0" err="1">
                <a:solidFill>
                  <a:srgbClr val="FFFFFF"/>
                </a:solidFill>
                <a:latin typeface="Century Gothic" panose="020B0502020202020204" pitchFamily="34" charset="0"/>
                <a:ea typeface="+mn-ea"/>
                <a:cs typeface="+mn-cs"/>
              </a:rPr>
              <a:t>Semaine</a:t>
            </a:r>
            <a:r>
              <a:rPr lang="en-GB" sz="2000" b="1" kern="1200" dirty="0">
                <a:solidFill>
                  <a:srgbClr val="FFFFFF"/>
                </a:solidFill>
                <a:latin typeface="Century Gothic" panose="020B0502020202020204" pitchFamily="34" charset="0"/>
                <a:ea typeface="+mn-ea"/>
                <a:cs typeface="+mn-cs"/>
              </a:rPr>
              <a:t> 3</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6" name="Rectangle 5"/>
          <p:cNvSpPr/>
          <p:nvPr/>
        </p:nvSpPr>
        <p:spPr>
          <a:xfrm>
            <a:off x="79395" y="1026967"/>
            <a:ext cx="6908213" cy="584775"/>
          </a:xfrm>
          <a:prstGeom prst="rect">
            <a:avLst/>
          </a:prstGeom>
        </p:spPr>
        <p:txBody>
          <a:bodyPr wrap="square">
            <a:spAutoFit/>
          </a:bodyPr>
          <a:lstStyle/>
          <a:p>
            <a:r>
              <a:rPr lang="en-GB" sz="1600" dirty="0">
                <a:solidFill>
                  <a:srgbClr val="000000"/>
                </a:solidFill>
                <a:latin typeface="Century Gothic" panose="020B0502020202020204" pitchFamily="34" charset="0"/>
              </a:rPr>
              <a:t>Remember, to form a question, we can swap the pronoun and the verb:</a:t>
            </a:r>
          </a:p>
        </p:txBody>
      </p:sp>
      <p:sp>
        <p:nvSpPr>
          <p:cNvPr id="7" name="Rectangle 6"/>
          <p:cNvSpPr/>
          <p:nvPr/>
        </p:nvSpPr>
        <p:spPr>
          <a:xfrm>
            <a:off x="79395" y="657635"/>
            <a:ext cx="4939173" cy="369332"/>
          </a:xfrm>
          <a:prstGeom prst="rect">
            <a:avLst/>
          </a:prstGeom>
        </p:spPr>
        <p:txBody>
          <a:bodyPr wrap="none">
            <a:spAutoFit/>
          </a:bodyPr>
          <a:lstStyle/>
          <a:p>
            <a:r>
              <a:rPr lang="en-GB" b="1" dirty="0">
                <a:solidFill>
                  <a:srgbClr val="000000"/>
                </a:solidFill>
                <a:latin typeface="Century Gothic" panose="020B0502020202020204" pitchFamily="34" charset="0"/>
              </a:rPr>
              <a:t>Question words with subject-verb inversion</a:t>
            </a:r>
            <a:endParaRPr lang="en-GB" dirty="0">
              <a:solidFill>
                <a:srgbClr val="000000"/>
              </a:solidFill>
              <a:latin typeface="Century Gothic" panose="020B0502020202020204" pitchFamily="34" charset="0"/>
            </a:endParaRPr>
          </a:p>
        </p:txBody>
      </p:sp>
      <p:sp>
        <p:nvSpPr>
          <p:cNvPr id="15" name="TextBox 14"/>
          <p:cNvSpPr txBox="1"/>
          <p:nvPr/>
        </p:nvSpPr>
        <p:spPr>
          <a:xfrm>
            <a:off x="178003" y="1680101"/>
            <a:ext cx="6352963"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dirty="0" err="1">
                <a:latin typeface="Century Gothic" panose="020B0502020202020204" pitchFamily="34" charset="0"/>
              </a:rPr>
              <a:t>Comprends-tu</a:t>
            </a:r>
            <a:r>
              <a:rPr lang="en-GB" sz="1600" dirty="0">
                <a:latin typeface="Century Gothic" panose="020B0502020202020204" pitchFamily="34" charset="0"/>
              </a:rPr>
              <a:t> ?  </a:t>
            </a:r>
            <a:r>
              <a:rPr lang="en-GB" sz="1600" i="1" dirty="0">
                <a:latin typeface="Century Gothic" panose="020B0502020202020204" pitchFamily="34" charset="0"/>
              </a:rPr>
              <a:t>Do you understand?</a:t>
            </a:r>
          </a:p>
        </p:txBody>
      </p:sp>
      <p:sp>
        <p:nvSpPr>
          <p:cNvPr id="18" name="TextBox 17"/>
          <p:cNvSpPr txBox="1"/>
          <p:nvPr/>
        </p:nvSpPr>
        <p:spPr>
          <a:xfrm>
            <a:off x="172627" y="2068953"/>
            <a:ext cx="6568627" cy="335679"/>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dirty="0">
                <a:latin typeface="Century Gothic" panose="020B0502020202020204" pitchFamily="34" charset="0"/>
              </a:rPr>
              <a:t>As-</a:t>
            </a:r>
            <a:r>
              <a:rPr lang="en-GB" sz="1600" dirty="0" err="1">
                <a:latin typeface="Century Gothic" panose="020B0502020202020204" pitchFamily="34" charset="0"/>
              </a:rPr>
              <a:t>tu</a:t>
            </a:r>
            <a:r>
              <a:rPr lang="en-GB" sz="1600" dirty="0">
                <a:latin typeface="Century Gothic" panose="020B0502020202020204" pitchFamily="34" charset="0"/>
              </a:rPr>
              <a:t> la </a:t>
            </a:r>
            <a:r>
              <a:rPr lang="en-GB" sz="1600" dirty="0" err="1">
                <a:latin typeface="Century Gothic" panose="020B0502020202020204" pitchFamily="34" charset="0"/>
              </a:rPr>
              <a:t>réponse</a:t>
            </a:r>
            <a:r>
              <a:rPr lang="en-GB" sz="1600" dirty="0">
                <a:latin typeface="Century Gothic" panose="020B0502020202020204" pitchFamily="34" charset="0"/>
              </a:rPr>
              <a:t> ?  </a:t>
            </a:r>
            <a:r>
              <a:rPr lang="en-GB" sz="1600" i="1" dirty="0">
                <a:latin typeface="Century Gothic" panose="020B0502020202020204" pitchFamily="34" charset="0"/>
              </a:rPr>
              <a:t>Do you have the answer?</a:t>
            </a:r>
          </a:p>
        </p:txBody>
      </p:sp>
      <p:cxnSp>
        <p:nvCxnSpPr>
          <p:cNvPr id="20" name="Straight Arrow Connector 19"/>
          <p:cNvCxnSpPr/>
          <p:nvPr/>
        </p:nvCxnSpPr>
        <p:spPr>
          <a:xfrm flipH="1">
            <a:off x="4002917" y="1680101"/>
            <a:ext cx="45436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230097" y="1457854"/>
            <a:ext cx="2591048" cy="523220"/>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a:spAutoFit/>
          </a:bodyPr>
          <a:lstStyle/>
          <a:p>
            <a:pPr lvl="0" algn="ctr" fontAlgn="auto">
              <a:spcBef>
                <a:spcPts val="0"/>
              </a:spcBef>
              <a:spcAft>
                <a:spcPts val="0"/>
              </a:spcAft>
            </a:pPr>
            <a:r>
              <a:rPr lang="en-GB" sz="1400" dirty="0">
                <a:solidFill>
                  <a:srgbClr val="000000"/>
                </a:solidFill>
                <a:latin typeface="Century Gothic" panose="020F0302020204030204"/>
              </a:rPr>
              <a:t>These questions are asking for a </a:t>
            </a:r>
            <a:r>
              <a:rPr lang="en-GB" sz="1400" b="1" dirty="0">
                <a:solidFill>
                  <a:srgbClr val="000000"/>
                </a:solidFill>
                <a:latin typeface="Century Gothic" panose="020F0302020204030204"/>
              </a:rPr>
              <a:t>yes/no </a:t>
            </a:r>
            <a:r>
              <a:rPr lang="en-GB" sz="1400" dirty="0">
                <a:solidFill>
                  <a:srgbClr val="000000"/>
                </a:solidFill>
                <a:latin typeface="Century Gothic" panose="020F0302020204030204"/>
              </a:rPr>
              <a:t>answer.</a:t>
            </a:r>
          </a:p>
        </p:txBody>
      </p:sp>
      <p:sp>
        <p:nvSpPr>
          <p:cNvPr id="21" name="Rectangle 20"/>
          <p:cNvSpPr/>
          <p:nvPr/>
        </p:nvSpPr>
        <p:spPr>
          <a:xfrm>
            <a:off x="56601" y="2556719"/>
            <a:ext cx="6908213" cy="338554"/>
          </a:xfrm>
          <a:prstGeom prst="rect">
            <a:avLst/>
          </a:prstGeom>
        </p:spPr>
        <p:txBody>
          <a:bodyPr wrap="square">
            <a:spAutoFit/>
          </a:bodyPr>
          <a:lstStyle/>
          <a:p>
            <a:r>
              <a:rPr lang="en-GB" sz="1600" dirty="0">
                <a:solidFill>
                  <a:srgbClr val="000000"/>
                </a:solidFill>
                <a:latin typeface="Century Gothic" panose="020B0502020202020204" pitchFamily="34" charset="0"/>
              </a:rPr>
              <a:t>We can also add a </a:t>
            </a:r>
            <a:r>
              <a:rPr lang="en-GB" sz="1600" b="1" dirty="0">
                <a:solidFill>
                  <a:srgbClr val="000000"/>
                </a:solidFill>
                <a:latin typeface="Century Gothic" panose="020B0502020202020204" pitchFamily="34" charset="0"/>
              </a:rPr>
              <a:t>question word </a:t>
            </a:r>
            <a:r>
              <a:rPr lang="en-GB" sz="1600" dirty="0">
                <a:solidFill>
                  <a:srgbClr val="000000"/>
                </a:solidFill>
                <a:latin typeface="Century Gothic" panose="020B0502020202020204" pitchFamily="34" charset="0"/>
              </a:rPr>
              <a:t>at the beginning of the question:</a:t>
            </a:r>
          </a:p>
        </p:txBody>
      </p:sp>
      <p:sp>
        <p:nvSpPr>
          <p:cNvPr id="22" name="TextBox 21"/>
          <p:cNvSpPr txBox="1"/>
          <p:nvPr/>
        </p:nvSpPr>
        <p:spPr>
          <a:xfrm>
            <a:off x="127371" y="2873569"/>
            <a:ext cx="6620424"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b="1" dirty="0">
                <a:latin typeface="Century Gothic" panose="020B0502020202020204" pitchFamily="34" charset="0"/>
              </a:rPr>
              <a:t>Que </a:t>
            </a:r>
            <a:r>
              <a:rPr lang="en-GB" sz="1600" dirty="0" err="1">
                <a:latin typeface="Century Gothic" panose="020B0502020202020204" pitchFamily="34" charset="0"/>
              </a:rPr>
              <a:t>comprends-tu</a:t>
            </a:r>
            <a:r>
              <a:rPr lang="en-GB" sz="1600" dirty="0">
                <a:latin typeface="Century Gothic" panose="020B0502020202020204" pitchFamily="34" charset="0"/>
              </a:rPr>
              <a:t> ?  </a:t>
            </a:r>
            <a:r>
              <a:rPr lang="en-GB" sz="1600" b="1" i="1" dirty="0">
                <a:latin typeface="Century Gothic" panose="020B0502020202020204" pitchFamily="34" charset="0"/>
              </a:rPr>
              <a:t>What</a:t>
            </a:r>
            <a:r>
              <a:rPr lang="en-GB" sz="1600" i="1" dirty="0">
                <a:latin typeface="Century Gothic" panose="020B0502020202020204" pitchFamily="34" charset="0"/>
              </a:rPr>
              <a:t> do you understand?</a:t>
            </a:r>
          </a:p>
        </p:txBody>
      </p:sp>
      <p:sp>
        <p:nvSpPr>
          <p:cNvPr id="23" name="TextBox 22"/>
          <p:cNvSpPr txBox="1"/>
          <p:nvPr/>
        </p:nvSpPr>
        <p:spPr>
          <a:xfrm>
            <a:off x="135772" y="3292280"/>
            <a:ext cx="6605482"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b="1" dirty="0" err="1">
                <a:latin typeface="Century Gothic" panose="020B0502020202020204" pitchFamily="34" charset="0"/>
              </a:rPr>
              <a:t>Combien</a:t>
            </a:r>
            <a:r>
              <a:rPr lang="en-GB" sz="1600" dirty="0">
                <a:latin typeface="Century Gothic" panose="020B0502020202020204" pitchFamily="34" charset="0"/>
              </a:rPr>
              <a:t> de </a:t>
            </a:r>
            <a:r>
              <a:rPr lang="en-GB" sz="1600" dirty="0" err="1">
                <a:latin typeface="Century Gothic" panose="020B0502020202020204" pitchFamily="34" charset="0"/>
              </a:rPr>
              <a:t>réponses</a:t>
            </a:r>
            <a:r>
              <a:rPr lang="en-GB" sz="1600" dirty="0">
                <a:latin typeface="Century Gothic" panose="020B0502020202020204" pitchFamily="34" charset="0"/>
              </a:rPr>
              <a:t> as-</a:t>
            </a:r>
            <a:r>
              <a:rPr lang="en-GB" sz="1600" dirty="0" err="1">
                <a:latin typeface="Century Gothic" panose="020B0502020202020204" pitchFamily="34" charset="0"/>
              </a:rPr>
              <a:t>tu</a:t>
            </a:r>
            <a:r>
              <a:rPr lang="en-GB" sz="1600" dirty="0">
                <a:latin typeface="Century Gothic" panose="020B0502020202020204" pitchFamily="34" charset="0"/>
              </a:rPr>
              <a:t> ?  </a:t>
            </a:r>
            <a:r>
              <a:rPr lang="en-GB" sz="1600" b="1" i="1" dirty="0">
                <a:latin typeface="Century Gothic" panose="020B0502020202020204" pitchFamily="34" charset="0"/>
              </a:rPr>
              <a:t>How</a:t>
            </a:r>
            <a:r>
              <a:rPr lang="en-GB" sz="1600" i="1" dirty="0">
                <a:latin typeface="Century Gothic" panose="020B0502020202020204" pitchFamily="34" charset="0"/>
              </a:rPr>
              <a:t> many answers do you have?</a:t>
            </a:r>
          </a:p>
        </p:txBody>
      </p:sp>
      <p:cxnSp>
        <p:nvCxnSpPr>
          <p:cNvPr id="24" name="Straight Arrow Connector 23"/>
          <p:cNvCxnSpPr/>
          <p:nvPr/>
        </p:nvCxnSpPr>
        <p:spPr>
          <a:xfrm flipV="1">
            <a:off x="692179" y="3552626"/>
            <a:ext cx="17437" cy="6751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71864" y="3738821"/>
            <a:ext cx="2591048" cy="523220"/>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a:spAutoFit/>
          </a:bodyPr>
          <a:lstStyle/>
          <a:p>
            <a:pPr lvl="0" algn="ctr" fontAlgn="auto">
              <a:spcBef>
                <a:spcPts val="0"/>
              </a:spcBef>
              <a:spcAft>
                <a:spcPts val="0"/>
              </a:spcAft>
            </a:pPr>
            <a:r>
              <a:rPr lang="en-GB" sz="1400" dirty="0">
                <a:solidFill>
                  <a:srgbClr val="000000"/>
                </a:solidFill>
                <a:latin typeface="Century Gothic" panose="020F0302020204030204"/>
              </a:rPr>
              <a:t>These questions are asking for </a:t>
            </a:r>
            <a:r>
              <a:rPr lang="en-GB" sz="1400" b="1" dirty="0">
                <a:solidFill>
                  <a:srgbClr val="000000"/>
                </a:solidFill>
                <a:latin typeface="Century Gothic" panose="020F0302020204030204"/>
              </a:rPr>
              <a:t>information</a:t>
            </a:r>
            <a:r>
              <a:rPr lang="en-GB" sz="1400" dirty="0">
                <a:solidFill>
                  <a:srgbClr val="000000"/>
                </a:solidFill>
                <a:latin typeface="Century Gothic" panose="020F0302020204030204"/>
              </a:rPr>
              <a:t>.</a:t>
            </a:r>
          </a:p>
        </p:txBody>
      </p:sp>
      <p:sp>
        <p:nvSpPr>
          <p:cNvPr id="28" name="Speech Bubble: Rectangle with Corners Rounded 2">
            <a:extLst>
              <a:ext uri="{FF2B5EF4-FFF2-40B4-BE49-F238E27FC236}">
                <a16:creationId xmlns:a16="http://schemas.microsoft.com/office/drawing/2014/main" id="{0CA84FE3-D061-44A5-9415-3B6509D3357C}"/>
              </a:ext>
            </a:extLst>
          </p:cNvPr>
          <p:cNvSpPr/>
          <p:nvPr/>
        </p:nvSpPr>
        <p:spPr>
          <a:xfrm>
            <a:off x="3332158" y="3694403"/>
            <a:ext cx="3265886" cy="523220"/>
          </a:xfrm>
          <a:prstGeom prst="wedgeRoundRectCallout">
            <a:avLst>
              <a:gd name="adj1" fmla="val -64214"/>
              <a:gd name="adj2" fmla="val -60679"/>
              <a:gd name="adj3" fmla="val 16667"/>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Century Gothic" panose="020B0502020202020204" pitchFamily="34" charset="0"/>
              </a:rPr>
              <a:t>When we do this, we also need the pronoun-verb swap!</a:t>
            </a:r>
          </a:p>
        </p:txBody>
      </p:sp>
      <p:sp>
        <p:nvSpPr>
          <p:cNvPr id="29" name="Rectangle 28"/>
          <p:cNvSpPr/>
          <p:nvPr/>
        </p:nvSpPr>
        <p:spPr>
          <a:xfrm>
            <a:off x="56603" y="4486842"/>
            <a:ext cx="6908213" cy="584775"/>
          </a:xfrm>
          <a:prstGeom prst="rect">
            <a:avLst/>
          </a:prstGeom>
        </p:spPr>
        <p:txBody>
          <a:bodyPr wrap="square">
            <a:spAutoFit/>
          </a:bodyPr>
          <a:lstStyle/>
          <a:p>
            <a:r>
              <a:rPr lang="en-GB" sz="1600" dirty="0">
                <a:solidFill>
                  <a:srgbClr val="000000"/>
                </a:solidFill>
                <a:latin typeface="Century Gothic" panose="020B0502020202020204" pitchFamily="34" charset="0"/>
              </a:rPr>
              <a:t>Remember, we can also use the </a:t>
            </a:r>
            <a:r>
              <a:rPr lang="en-GB" sz="1600" b="1" dirty="0">
                <a:solidFill>
                  <a:srgbClr val="000000"/>
                </a:solidFill>
                <a:latin typeface="Century Gothic" panose="020B0502020202020204" pitchFamily="34" charset="0"/>
              </a:rPr>
              <a:t>question word at the end of the sentence </a:t>
            </a:r>
            <a:r>
              <a:rPr lang="en-GB" sz="1600" dirty="0">
                <a:solidFill>
                  <a:srgbClr val="000000"/>
                </a:solidFill>
                <a:latin typeface="Century Gothic" panose="020B0502020202020204" pitchFamily="34" charset="0"/>
              </a:rPr>
              <a:t>with raised intonation:</a:t>
            </a:r>
          </a:p>
        </p:txBody>
      </p:sp>
      <p:sp>
        <p:nvSpPr>
          <p:cNvPr id="30" name="TextBox 29"/>
          <p:cNvSpPr txBox="1"/>
          <p:nvPr/>
        </p:nvSpPr>
        <p:spPr>
          <a:xfrm>
            <a:off x="252519" y="5082955"/>
            <a:ext cx="6542504" cy="336003"/>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dirty="0">
                <a:latin typeface="Century Gothic" panose="020B0502020202020204" pitchFamily="34" charset="0"/>
              </a:rPr>
              <a:t>Tu vas </a:t>
            </a:r>
            <a:r>
              <a:rPr lang="en-GB" sz="1600" dirty="0" err="1">
                <a:latin typeface="Century Gothic" panose="020B0502020202020204" pitchFamily="34" charset="0"/>
              </a:rPr>
              <a:t>en</a:t>
            </a:r>
            <a:r>
              <a:rPr lang="en-GB" sz="1600" dirty="0">
                <a:latin typeface="Century Gothic" panose="020B0502020202020204" pitchFamily="34" charset="0"/>
              </a:rPr>
              <a:t> </a:t>
            </a:r>
            <a:r>
              <a:rPr lang="en-GB" sz="1600" dirty="0" err="1">
                <a:latin typeface="Century Gothic" panose="020B0502020202020204" pitchFamily="34" charset="0"/>
              </a:rPr>
              <a:t>vacances</a:t>
            </a:r>
            <a:r>
              <a:rPr lang="en-GB" sz="1600" dirty="0">
                <a:latin typeface="Century Gothic" panose="020B0502020202020204" pitchFamily="34" charset="0"/>
              </a:rPr>
              <a:t> </a:t>
            </a:r>
            <a:r>
              <a:rPr lang="en-GB" sz="1600" b="1" dirty="0" err="1">
                <a:latin typeface="Century Gothic" panose="020B0502020202020204" pitchFamily="34" charset="0"/>
              </a:rPr>
              <a:t>quand</a:t>
            </a:r>
            <a:r>
              <a:rPr lang="en-GB" sz="1600" dirty="0">
                <a:latin typeface="Century Gothic" panose="020B0502020202020204" pitchFamily="34" charset="0"/>
              </a:rPr>
              <a:t> ?  </a:t>
            </a:r>
            <a:r>
              <a:rPr lang="en-GB" sz="1600" i="1" dirty="0">
                <a:latin typeface="Century Gothic" panose="020B0502020202020204" pitchFamily="34" charset="0"/>
              </a:rPr>
              <a:t>When are you going on holiday?</a:t>
            </a:r>
          </a:p>
        </p:txBody>
      </p:sp>
      <p:sp>
        <p:nvSpPr>
          <p:cNvPr id="31" name="TextBox 30"/>
          <p:cNvSpPr txBox="1"/>
          <p:nvPr/>
        </p:nvSpPr>
        <p:spPr>
          <a:xfrm>
            <a:off x="226395" y="5533282"/>
            <a:ext cx="6568627"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b="1" dirty="0" err="1">
                <a:latin typeface="Century Gothic" panose="020B0502020202020204" pitchFamily="34" charset="0"/>
              </a:rPr>
              <a:t>Quand</a:t>
            </a:r>
            <a:r>
              <a:rPr lang="en-GB" sz="1600" dirty="0">
                <a:latin typeface="Century Gothic" panose="020B0502020202020204" pitchFamily="34" charset="0"/>
              </a:rPr>
              <a:t> vas-</a:t>
            </a:r>
            <a:r>
              <a:rPr lang="en-GB" sz="1600" dirty="0" err="1">
                <a:latin typeface="Century Gothic" panose="020B0502020202020204" pitchFamily="34" charset="0"/>
              </a:rPr>
              <a:t>tu</a:t>
            </a:r>
            <a:r>
              <a:rPr lang="en-GB" sz="1600" dirty="0">
                <a:latin typeface="Century Gothic" panose="020B0502020202020204" pitchFamily="34" charset="0"/>
              </a:rPr>
              <a:t> </a:t>
            </a:r>
            <a:r>
              <a:rPr lang="en-GB" sz="1600" dirty="0" err="1">
                <a:latin typeface="Century Gothic" panose="020B0502020202020204" pitchFamily="34" charset="0"/>
              </a:rPr>
              <a:t>en</a:t>
            </a:r>
            <a:r>
              <a:rPr lang="en-GB" sz="1600" dirty="0">
                <a:latin typeface="Century Gothic" panose="020B0502020202020204" pitchFamily="34" charset="0"/>
              </a:rPr>
              <a:t> </a:t>
            </a:r>
            <a:r>
              <a:rPr lang="en-GB" sz="1600" dirty="0" err="1">
                <a:latin typeface="Century Gothic" panose="020B0502020202020204" pitchFamily="34" charset="0"/>
              </a:rPr>
              <a:t>vacances</a:t>
            </a:r>
            <a:r>
              <a:rPr lang="en-GB" sz="1600" dirty="0">
                <a:latin typeface="Century Gothic" panose="020B0502020202020204" pitchFamily="34" charset="0"/>
              </a:rPr>
              <a:t> ?  </a:t>
            </a:r>
            <a:r>
              <a:rPr lang="en-GB" sz="1600" i="1" dirty="0">
                <a:latin typeface="Century Gothic" panose="020B0502020202020204" pitchFamily="34" charset="0"/>
              </a:rPr>
              <a:t>When are you going on holiday?</a:t>
            </a:r>
          </a:p>
        </p:txBody>
      </p:sp>
      <p:sp>
        <p:nvSpPr>
          <p:cNvPr id="32" name="Speech Bubble: Rectangle with Corners Rounded 2">
            <a:extLst>
              <a:ext uri="{FF2B5EF4-FFF2-40B4-BE49-F238E27FC236}">
                <a16:creationId xmlns:a16="http://schemas.microsoft.com/office/drawing/2014/main" id="{0CA84FE3-D061-44A5-9415-3B6509D3357C}"/>
              </a:ext>
            </a:extLst>
          </p:cNvPr>
          <p:cNvSpPr/>
          <p:nvPr/>
        </p:nvSpPr>
        <p:spPr>
          <a:xfrm>
            <a:off x="1340768" y="5946287"/>
            <a:ext cx="3802883" cy="349892"/>
          </a:xfrm>
          <a:prstGeom prst="wedgeRoundRectCallout">
            <a:avLst>
              <a:gd name="adj1" fmla="val 13293"/>
              <a:gd name="adj2" fmla="val -95571"/>
              <a:gd name="adj3" fmla="val 16667"/>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Century Gothic" panose="020B0502020202020204" pitchFamily="34" charset="0"/>
              </a:rPr>
              <a:t>The meanings are the same in English.</a:t>
            </a:r>
          </a:p>
        </p:txBody>
      </p:sp>
      <p:sp>
        <p:nvSpPr>
          <p:cNvPr id="33" name="Rectangle 32"/>
          <p:cNvSpPr/>
          <p:nvPr/>
        </p:nvSpPr>
        <p:spPr>
          <a:xfrm>
            <a:off x="79395" y="6459880"/>
            <a:ext cx="2751074" cy="369332"/>
          </a:xfrm>
          <a:prstGeom prst="rect">
            <a:avLst/>
          </a:prstGeom>
        </p:spPr>
        <p:txBody>
          <a:bodyPr wrap="none">
            <a:spAutoFit/>
          </a:bodyPr>
          <a:lstStyle/>
          <a:p>
            <a:r>
              <a:rPr lang="en-GB" b="1" dirty="0">
                <a:solidFill>
                  <a:srgbClr val="000000"/>
                </a:solidFill>
                <a:latin typeface="Century Gothic" panose="020B0502020202020204" pitchFamily="34" charset="0"/>
              </a:rPr>
              <a:t>Saying ‘what’ in French</a:t>
            </a:r>
            <a:endParaRPr lang="en-GB" dirty="0">
              <a:solidFill>
                <a:srgbClr val="000000"/>
              </a:solidFill>
              <a:latin typeface="Century Gothic" panose="020B0502020202020204" pitchFamily="34" charset="0"/>
            </a:endParaRPr>
          </a:p>
        </p:txBody>
      </p:sp>
      <p:sp>
        <p:nvSpPr>
          <p:cNvPr id="34" name="Rectangle 33"/>
          <p:cNvSpPr/>
          <p:nvPr/>
        </p:nvSpPr>
        <p:spPr>
          <a:xfrm>
            <a:off x="79395" y="6748881"/>
            <a:ext cx="6908213" cy="584775"/>
          </a:xfrm>
          <a:prstGeom prst="rect">
            <a:avLst/>
          </a:prstGeom>
        </p:spPr>
        <p:txBody>
          <a:bodyPr wrap="square">
            <a:spAutoFit/>
          </a:bodyPr>
          <a:lstStyle/>
          <a:p>
            <a:r>
              <a:rPr lang="en-GB" sz="1600" dirty="0">
                <a:solidFill>
                  <a:srgbClr val="000000"/>
                </a:solidFill>
                <a:latin typeface="Century Gothic" panose="020B0502020202020204" pitchFamily="34" charset="0"/>
              </a:rPr>
              <a:t>We have seen that the words </a:t>
            </a:r>
            <a:r>
              <a:rPr lang="en-GB" sz="1600" b="1" dirty="0">
                <a:solidFill>
                  <a:srgbClr val="000000"/>
                </a:solidFill>
                <a:latin typeface="Century Gothic" panose="020B0502020202020204" pitchFamily="34" charset="0"/>
              </a:rPr>
              <a:t>quoi</a:t>
            </a:r>
            <a:r>
              <a:rPr lang="en-GB" sz="1600" dirty="0">
                <a:solidFill>
                  <a:srgbClr val="000000"/>
                </a:solidFill>
                <a:latin typeface="Century Gothic" panose="020B0502020202020204" pitchFamily="34" charset="0"/>
              </a:rPr>
              <a:t> and </a:t>
            </a:r>
            <a:r>
              <a:rPr lang="en-GB" sz="1600" b="1" dirty="0">
                <a:solidFill>
                  <a:srgbClr val="000000"/>
                </a:solidFill>
                <a:latin typeface="Century Gothic" panose="020B0502020202020204" pitchFamily="34" charset="0"/>
              </a:rPr>
              <a:t>que</a:t>
            </a:r>
            <a:r>
              <a:rPr lang="en-GB" sz="1600" dirty="0">
                <a:solidFill>
                  <a:srgbClr val="000000"/>
                </a:solidFill>
                <a:latin typeface="Century Gothic" panose="020B0502020202020204" pitchFamily="34" charset="0"/>
              </a:rPr>
              <a:t> both mean ‘what’.</a:t>
            </a:r>
            <a:br>
              <a:rPr lang="en-GB" sz="1600"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We use  </a:t>
            </a:r>
            <a:r>
              <a:rPr lang="en-GB" sz="1600" b="1" dirty="0">
                <a:solidFill>
                  <a:srgbClr val="000000"/>
                </a:solidFill>
                <a:latin typeface="Century Gothic" panose="020B0502020202020204" pitchFamily="34" charset="0"/>
              </a:rPr>
              <a:t>quoi</a:t>
            </a:r>
            <a:r>
              <a:rPr lang="en-GB" sz="1600" dirty="0">
                <a:solidFill>
                  <a:srgbClr val="000000"/>
                </a:solidFill>
                <a:latin typeface="Century Gothic" panose="020B0502020202020204" pitchFamily="34" charset="0"/>
              </a:rPr>
              <a:t> when making a question with raised intonation:</a:t>
            </a:r>
          </a:p>
        </p:txBody>
      </p:sp>
      <p:sp>
        <p:nvSpPr>
          <p:cNvPr id="35" name="TextBox 34"/>
          <p:cNvSpPr txBox="1"/>
          <p:nvPr/>
        </p:nvSpPr>
        <p:spPr>
          <a:xfrm>
            <a:off x="179168" y="7460632"/>
            <a:ext cx="6568627"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dirty="0" err="1">
                <a:latin typeface="Century Gothic" panose="020B0502020202020204" pitchFamily="34" charset="0"/>
              </a:rPr>
              <a:t>Tu</a:t>
            </a:r>
            <a:r>
              <a:rPr lang="en-GB" sz="1600" dirty="0">
                <a:latin typeface="Century Gothic" panose="020B0502020202020204" pitchFamily="34" charset="0"/>
              </a:rPr>
              <a:t> </a:t>
            </a:r>
            <a:r>
              <a:rPr lang="en-GB" sz="1600" dirty="0" err="1">
                <a:latin typeface="Century Gothic" panose="020B0502020202020204" pitchFamily="34" charset="0"/>
              </a:rPr>
              <a:t>fais</a:t>
            </a:r>
            <a:r>
              <a:rPr lang="en-GB" sz="1600" dirty="0">
                <a:latin typeface="Century Gothic" panose="020B0502020202020204" pitchFamily="34" charset="0"/>
              </a:rPr>
              <a:t> </a:t>
            </a:r>
            <a:r>
              <a:rPr lang="en-GB" sz="1600" b="1" dirty="0">
                <a:latin typeface="Century Gothic" panose="020B0502020202020204" pitchFamily="34" charset="0"/>
              </a:rPr>
              <a:t>quoi</a:t>
            </a:r>
            <a:r>
              <a:rPr lang="en-GB" sz="1600" dirty="0">
                <a:latin typeface="Century Gothic" panose="020B0502020202020204" pitchFamily="34" charset="0"/>
              </a:rPr>
              <a:t> </a:t>
            </a:r>
            <a:r>
              <a:rPr lang="en-GB" sz="1600" dirty="0" err="1">
                <a:latin typeface="Century Gothic" panose="020B0502020202020204" pitchFamily="34" charset="0"/>
              </a:rPr>
              <a:t>ce</a:t>
            </a:r>
            <a:r>
              <a:rPr lang="en-GB" sz="1600" dirty="0">
                <a:latin typeface="Century Gothic" panose="020B0502020202020204" pitchFamily="34" charset="0"/>
              </a:rPr>
              <a:t> weekend ?  </a:t>
            </a:r>
            <a:r>
              <a:rPr lang="en-GB" sz="1600" i="1" dirty="0">
                <a:latin typeface="Century Gothic" panose="020B0502020202020204" pitchFamily="34" charset="0"/>
              </a:rPr>
              <a:t>What are you doing this weekend?</a:t>
            </a:r>
          </a:p>
        </p:txBody>
      </p:sp>
      <p:sp>
        <p:nvSpPr>
          <p:cNvPr id="36" name="Rectangle 35"/>
          <p:cNvSpPr/>
          <p:nvPr/>
        </p:nvSpPr>
        <p:spPr>
          <a:xfrm>
            <a:off x="164103" y="7907572"/>
            <a:ext cx="6908213" cy="338554"/>
          </a:xfrm>
          <a:prstGeom prst="rect">
            <a:avLst/>
          </a:prstGeom>
        </p:spPr>
        <p:txBody>
          <a:bodyPr wrap="square">
            <a:spAutoFit/>
          </a:bodyPr>
          <a:lstStyle/>
          <a:p>
            <a:r>
              <a:rPr lang="en-GB" sz="1600" dirty="0">
                <a:solidFill>
                  <a:srgbClr val="000000"/>
                </a:solidFill>
                <a:latin typeface="Century Gothic" panose="020B0502020202020204" pitchFamily="34" charset="0"/>
              </a:rPr>
              <a:t>We use </a:t>
            </a:r>
            <a:r>
              <a:rPr lang="en-GB" sz="1600" b="1" dirty="0">
                <a:solidFill>
                  <a:srgbClr val="000000"/>
                </a:solidFill>
                <a:latin typeface="Century Gothic" panose="020B0502020202020204" pitchFamily="34" charset="0"/>
              </a:rPr>
              <a:t>que</a:t>
            </a:r>
            <a:r>
              <a:rPr lang="en-GB" sz="1600" dirty="0">
                <a:solidFill>
                  <a:srgbClr val="000000"/>
                </a:solidFill>
                <a:latin typeface="Century Gothic" panose="020B0502020202020204" pitchFamily="34" charset="0"/>
              </a:rPr>
              <a:t> when making a question with inversion:</a:t>
            </a:r>
          </a:p>
        </p:txBody>
      </p:sp>
      <p:sp>
        <p:nvSpPr>
          <p:cNvPr id="37" name="TextBox 36"/>
          <p:cNvSpPr txBox="1"/>
          <p:nvPr/>
        </p:nvSpPr>
        <p:spPr>
          <a:xfrm>
            <a:off x="186471" y="8254077"/>
            <a:ext cx="6568627"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b="1" dirty="0">
                <a:latin typeface="Century Gothic" panose="020B0502020202020204" pitchFamily="34" charset="0"/>
              </a:rPr>
              <a:t>Que</a:t>
            </a:r>
            <a:r>
              <a:rPr lang="en-GB" sz="1600" dirty="0">
                <a:latin typeface="Century Gothic" panose="020B0502020202020204" pitchFamily="34" charset="0"/>
              </a:rPr>
              <a:t> </a:t>
            </a:r>
            <a:r>
              <a:rPr lang="en-GB" sz="1600" dirty="0" err="1">
                <a:latin typeface="Century Gothic" panose="020B0502020202020204" pitchFamily="34" charset="0"/>
              </a:rPr>
              <a:t>fais-tu</a:t>
            </a:r>
            <a:r>
              <a:rPr lang="en-GB" sz="1600" dirty="0">
                <a:latin typeface="Century Gothic" panose="020B0502020202020204" pitchFamily="34" charset="0"/>
              </a:rPr>
              <a:t> </a:t>
            </a:r>
            <a:r>
              <a:rPr lang="en-GB" sz="1600" dirty="0" err="1">
                <a:latin typeface="Century Gothic" panose="020B0502020202020204" pitchFamily="34" charset="0"/>
              </a:rPr>
              <a:t>ce</a:t>
            </a:r>
            <a:r>
              <a:rPr lang="en-GB" sz="1600" dirty="0">
                <a:latin typeface="Century Gothic" panose="020B0502020202020204" pitchFamily="34" charset="0"/>
              </a:rPr>
              <a:t> weekend ?  </a:t>
            </a:r>
            <a:r>
              <a:rPr lang="en-GB" sz="1600" i="1" dirty="0">
                <a:latin typeface="Century Gothic" panose="020B0502020202020204" pitchFamily="34" charset="0"/>
              </a:rPr>
              <a:t>What are you doing this weekend?</a:t>
            </a:r>
          </a:p>
        </p:txBody>
      </p:sp>
      <p:sp>
        <p:nvSpPr>
          <p:cNvPr id="38"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46</a:t>
            </a:r>
          </a:p>
        </p:txBody>
      </p:sp>
    </p:spTree>
    <p:extLst>
      <p:ext uri="{BB962C8B-B14F-4D97-AF65-F5344CB8AC3E}">
        <p14:creationId xmlns:p14="http://schemas.microsoft.com/office/powerpoint/2010/main" val="23710569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2EBD834-1E2D-44FA-960B-D5E01CB2C65F}"/>
              </a:ext>
            </a:extLst>
          </p:cNvPr>
          <p:cNvSpPr/>
          <p:nvPr/>
        </p:nvSpPr>
        <p:spPr>
          <a:xfrm>
            <a:off x="116632" y="179512"/>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1600" b="1" dirty="0">
              <a:solidFill>
                <a:srgbClr val="FFFFFF"/>
              </a:solidFill>
              <a:latin typeface="Century Gothic" panose="020B0502020202020204" pitchFamily="34" charset="0"/>
            </a:endParaRPr>
          </a:p>
        </p:txBody>
      </p:sp>
      <p:sp>
        <p:nvSpPr>
          <p:cNvPr id="12" name="Rectangle 11">
            <a:extLst>
              <a:ext uri="{FF2B5EF4-FFF2-40B4-BE49-F238E27FC236}">
                <a16:creationId xmlns:a16="http://schemas.microsoft.com/office/drawing/2014/main" id="{187D3DE4-1B8E-4EF9-A0F4-FAE19AE97A2E}"/>
              </a:ext>
            </a:extLst>
          </p:cNvPr>
          <p:cNvSpPr/>
          <p:nvPr/>
        </p:nvSpPr>
        <p:spPr>
          <a:xfrm>
            <a:off x="5004484" y="179512"/>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13" name="Title 1">
            <a:extLst>
              <a:ext uri="{FF2B5EF4-FFF2-40B4-BE49-F238E27FC236}">
                <a16:creationId xmlns:a16="http://schemas.microsoft.com/office/drawing/2014/main" id="{7C5C7E9F-51B9-4541-A931-8FC849CA79FC}"/>
              </a:ext>
            </a:extLst>
          </p:cNvPr>
          <p:cNvSpPr>
            <a:spLocks noGrp="1"/>
          </p:cNvSpPr>
          <p:nvPr>
            <p:ph type="title"/>
          </p:nvPr>
        </p:nvSpPr>
        <p:spPr>
          <a:xfrm>
            <a:off x="125760" y="192784"/>
            <a:ext cx="4687651" cy="412606"/>
          </a:xfrm>
        </p:spPr>
        <p:txBody>
          <a:bodyPr/>
          <a:lstStyle/>
          <a:p>
            <a:pPr algn="l" fontAlgn="auto">
              <a:spcBef>
                <a:spcPts val="0"/>
              </a:spcBef>
              <a:spcAft>
                <a:spcPts val="0"/>
              </a:spcAft>
            </a:pPr>
            <a:r>
              <a:rPr lang="fr-FR" sz="1800" b="1" dirty="0" err="1">
                <a:solidFill>
                  <a:srgbClr val="FFFFFF"/>
                </a:solidFill>
                <a:latin typeface="Century Gothic" panose="020B0502020202020204" pitchFamily="34" charset="0"/>
              </a:rPr>
              <a:t>Using</a:t>
            </a:r>
            <a:r>
              <a:rPr lang="fr-FR" sz="1800" b="1" dirty="0">
                <a:solidFill>
                  <a:srgbClr val="FFFFFF"/>
                </a:solidFill>
                <a:latin typeface="Century Gothic" panose="020B0502020202020204" pitchFamily="34" charset="0"/>
              </a:rPr>
              <a:t> question </a:t>
            </a:r>
            <a:r>
              <a:rPr lang="fr-FR" sz="1800" b="1" dirty="0" err="1">
                <a:solidFill>
                  <a:srgbClr val="FFFFFF"/>
                </a:solidFill>
                <a:latin typeface="Century Gothic" panose="020B0502020202020204" pitchFamily="34" charset="0"/>
              </a:rPr>
              <a:t>words</a:t>
            </a:r>
            <a:endParaRPr lang="fr-FR" sz="1800" b="1" dirty="0">
              <a:solidFill>
                <a:srgbClr val="FFFFFF"/>
              </a:solidFill>
              <a:latin typeface="Century Gothic" panose="020B0502020202020204"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2928031424"/>
              </p:ext>
            </p:extLst>
          </p:nvPr>
        </p:nvGraphicFramePr>
        <p:xfrm>
          <a:off x="735261" y="694453"/>
          <a:ext cx="4466172" cy="4049280"/>
        </p:xfrm>
        <a:graphic>
          <a:graphicData uri="http://schemas.openxmlformats.org/drawingml/2006/table">
            <a:tbl>
              <a:tblPr>
                <a:tableStyleId>{5940675A-B579-460E-94D1-54222C63F5DA}</a:tableStyleId>
              </a:tblPr>
              <a:tblGrid>
                <a:gridCol w="1688059">
                  <a:extLst>
                    <a:ext uri="{9D8B030D-6E8A-4147-A177-3AD203B41FA5}">
                      <a16:colId xmlns:a16="http://schemas.microsoft.com/office/drawing/2014/main" val="20000"/>
                    </a:ext>
                  </a:extLst>
                </a:gridCol>
                <a:gridCol w="2778113">
                  <a:extLst>
                    <a:ext uri="{9D8B030D-6E8A-4147-A177-3AD203B41FA5}">
                      <a16:colId xmlns:a16="http://schemas.microsoft.com/office/drawing/2014/main" val="20001"/>
                    </a:ext>
                  </a:extLst>
                </a:gridCol>
              </a:tblGrid>
              <a:tr h="192021">
                <a:tc>
                  <a:txBody>
                    <a:bodyPr/>
                    <a:lstStyle/>
                    <a:p>
                      <a:pPr algn="l" fontAlgn="b"/>
                      <a:r>
                        <a:rPr lang="en-GB" sz="1600" b="0" i="0" u="none" strike="noStrike" dirty="0">
                          <a:solidFill>
                            <a:srgbClr val="000000"/>
                          </a:solidFill>
                          <a:effectLst/>
                          <a:latin typeface="Century Gothic" panose="020B0502020202020204" pitchFamily="34" charset="0"/>
                        </a:rPr>
                        <a:t>que ?</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that, what?</a:t>
                      </a:r>
                    </a:p>
                  </a:txBody>
                  <a:tcPr marL="90000" marR="90000" marT="46800" marB="46800" anchor="ctr"/>
                </a:tc>
                <a:extLst>
                  <a:ext uri="{0D108BD9-81ED-4DB2-BD59-A6C34878D82A}">
                    <a16:rowId xmlns:a16="http://schemas.microsoft.com/office/drawing/2014/main" val="1352660324"/>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la langue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language</a:t>
                      </a:r>
                    </a:p>
                  </a:txBody>
                  <a:tcPr marL="90000" marR="90000" marT="46800" marB="46800" anchor="ctr"/>
                </a:tc>
                <a:extLst>
                  <a:ext uri="{0D108BD9-81ED-4DB2-BD59-A6C34878D82A}">
                    <a16:rowId xmlns:a16="http://schemas.microsoft.com/office/drawing/2014/main" val="10000"/>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les maths (</a:t>
                      </a:r>
                      <a:r>
                        <a:rPr lang="en-GB" sz="1600" b="0" i="0" u="none" strike="noStrike" dirty="0" err="1">
                          <a:solidFill>
                            <a:srgbClr val="000000"/>
                          </a:solidFill>
                          <a:effectLst/>
                          <a:latin typeface="Century Gothic" panose="020B0502020202020204" pitchFamily="34" charset="0"/>
                        </a:rPr>
                        <a:t>mpl</a:t>
                      </a:r>
                      <a:r>
                        <a:rPr lang="en-GB" sz="1600" b="0" i="0" u="none" strike="noStrike" dirty="0">
                          <a:solidFill>
                            <a:srgbClr val="000000"/>
                          </a:solidFill>
                          <a:effectLst/>
                          <a:latin typeface="Century Gothic" panose="020B0502020202020204" pitchFamily="34" charset="0"/>
                        </a:rPr>
                        <a:t>)</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maths</a:t>
                      </a:r>
                    </a:p>
                  </a:txBody>
                  <a:tcPr marL="90000" marR="90000" marT="46800" marB="46800" anchor="ctr"/>
                </a:tc>
                <a:extLst>
                  <a:ext uri="{0D108BD9-81ED-4DB2-BD59-A6C34878D82A}">
                    <a16:rowId xmlns:a16="http://schemas.microsoft.com/office/drawing/2014/main" val="10002"/>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matière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subject</a:t>
                      </a:r>
                    </a:p>
                  </a:txBody>
                  <a:tcPr marL="90000" marR="90000" marT="46800" marB="46800" anchor="ctr"/>
                </a:tc>
                <a:extLst>
                  <a:ext uri="{0D108BD9-81ED-4DB2-BD59-A6C34878D82A}">
                    <a16:rowId xmlns:a16="http://schemas.microsoft.com/office/drawing/2014/main" val="10001"/>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la</a:t>
                      </a:r>
                      <a:r>
                        <a:rPr lang="en-GB" sz="1600" b="0" i="0" u="none" strike="noStrike" baseline="0" dirty="0">
                          <a:solidFill>
                            <a:srgbClr val="000000"/>
                          </a:solidFill>
                          <a:effectLst/>
                          <a:latin typeface="Century Gothic" panose="020B0502020202020204" pitchFamily="34" charset="0"/>
                        </a:rPr>
                        <a:t> </a:t>
                      </a:r>
                      <a:r>
                        <a:rPr lang="en-GB" sz="1600" b="0" i="0" u="none" strike="noStrike" baseline="0" dirty="0" err="1">
                          <a:solidFill>
                            <a:srgbClr val="000000"/>
                          </a:solidFill>
                          <a:effectLst/>
                          <a:latin typeface="Century Gothic" panose="020B0502020202020204" pitchFamily="34" charset="0"/>
                        </a:rPr>
                        <a:t>musique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music</a:t>
                      </a:r>
                    </a:p>
                  </a:txBody>
                  <a:tcPr marL="90000" marR="90000" marT="46800" marB="46800" anchor="ctr"/>
                </a:tc>
                <a:extLst>
                  <a:ext uri="{0D108BD9-81ED-4DB2-BD59-A6C34878D82A}">
                    <a16:rowId xmlns:a16="http://schemas.microsoft.com/office/drawing/2014/main" val="517056683"/>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la science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science</a:t>
                      </a:r>
                    </a:p>
                  </a:txBody>
                  <a:tcPr marL="90000" marR="90000" marT="46800" marB="46800" anchor="ctr"/>
                </a:tc>
                <a:extLst>
                  <a:ext uri="{0D108BD9-81ED-4DB2-BD59-A6C34878D82A}">
                    <a16:rowId xmlns:a16="http://schemas.microsoft.com/office/drawing/2014/main" val="286345925"/>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le nom</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full name</a:t>
                      </a:r>
                    </a:p>
                  </a:txBody>
                  <a:tcPr marL="90000" marR="90000" marT="46800" marB="46800" anchor="ctr"/>
                </a:tc>
                <a:extLst>
                  <a:ext uri="{0D108BD9-81ED-4DB2-BD59-A6C34878D82A}">
                    <a16:rowId xmlns:a16="http://schemas.microsoft.com/office/drawing/2014/main" val="2817239873"/>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quel</a:t>
                      </a:r>
                      <a:r>
                        <a:rPr lang="en-GB" sz="1600" b="0" i="0" u="none" strike="noStrike" dirty="0">
                          <a:solidFill>
                            <a:srgbClr val="000000"/>
                          </a:solidFill>
                          <a:effectLst/>
                          <a:latin typeface="Century Gothic" panose="020B0502020202020204" pitchFamily="34" charset="0"/>
                        </a:rPr>
                        <a:t> ?</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which? (m)</a:t>
                      </a:r>
                    </a:p>
                  </a:txBody>
                  <a:tcPr marL="90000" marR="90000" marT="46800" marB="46800" anchor="ctr"/>
                </a:tc>
                <a:extLst>
                  <a:ext uri="{0D108BD9-81ED-4DB2-BD59-A6C34878D82A}">
                    <a16:rowId xmlns:a16="http://schemas.microsoft.com/office/drawing/2014/main" val="10007"/>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quelle ?</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which? (f)</a:t>
                      </a:r>
                    </a:p>
                  </a:txBody>
                  <a:tcPr marL="90000" marR="90000" marT="46800" marB="46800" anchor="ctr"/>
                </a:tc>
                <a:extLst>
                  <a:ext uri="{0D108BD9-81ED-4DB2-BD59-A6C34878D82A}">
                    <a16:rowId xmlns:a16="http://schemas.microsoft.com/office/drawing/2014/main" val="10008"/>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combien</a:t>
                      </a:r>
                      <a:r>
                        <a:rPr lang="en-GB" sz="1600" b="0" i="0" u="none" strike="noStrike" dirty="0">
                          <a:solidFill>
                            <a:srgbClr val="000000"/>
                          </a:solidFill>
                          <a:effectLst/>
                          <a:latin typeface="Century Gothic" panose="020B0502020202020204" pitchFamily="34" charset="0"/>
                        </a:rPr>
                        <a:t> ?</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how much? / how</a:t>
                      </a:r>
                      <a:r>
                        <a:rPr lang="en-GB" sz="1600" b="0" i="0" u="none" strike="noStrike" baseline="0" dirty="0">
                          <a:solidFill>
                            <a:srgbClr val="000000"/>
                          </a:solidFill>
                          <a:effectLst/>
                          <a:latin typeface="Century Gothic" panose="020B0502020202020204" pitchFamily="34" charset="0"/>
                        </a:rPr>
                        <a:t> many?</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09"/>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pourquoi</a:t>
                      </a:r>
                      <a:r>
                        <a:rPr lang="en-GB" sz="1600" b="0" i="0" u="none" strike="noStrike" dirty="0">
                          <a:solidFill>
                            <a:srgbClr val="000000"/>
                          </a:solidFill>
                          <a:effectLst/>
                          <a:latin typeface="Century Gothic" panose="020B0502020202020204" pitchFamily="34" charset="0"/>
                        </a:rPr>
                        <a:t> ?</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why?</a:t>
                      </a:r>
                    </a:p>
                  </a:txBody>
                  <a:tcPr marL="90000" marR="90000" marT="46800" marB="46800" anchor="ctr"/>
                </a:tc>
                <a:extLst>
                  <a:ext uri="{0D108BD9-81ED-4DB2-BD59-A6C34878D82A}">
                    <a16:rowId xmlns:a16="http://schemas.microsoft.com/office/drawing/2014/main" val="3838624519"/>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parce</a:t>
                      </a:r>
                      <a:r>
                        <a:rPr lang="en-GB" sz="1600" b="0" i="0" u="none" strike="noStrike" dirty="0">
                          <a:solidFill>
                            <a:srgbClr val="000000"/>
                          </a:solidFill>
                          <a:effectLst/>
                          <a:latin typeface="Century Gothic" panose="020B0502020202020204" pitchFamily="34" charset="0"/>
                        </a:rPr>
                        <a:t> que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because</a:t>
                      </a:r>
                    </a:p>
                  </a:txBody>
                  <a:tcPr marL="90000" marR="90000" marT="46800" marB="46800" anchor="ctr"/>
                </a:tc>
                <a:extLst>
                  <a:ext uri="{0D108BD9-81ED-4DB2-BD59-A6C34878D82A}">
                    <a16:rowId xmlns:a16="http://schemas.microsoft.com/office/drawing/2014/main" val="1493371142"/>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357433260"/>
              </p:ext>
            </p:extLst>
          </p:nvPr>
        </p:nvGraphicFramePr>
        <p:xfrm>
          <a:off x="-2856" y="683568"/>
          <a:ext cx="767560" cy="4083996"/>
        </p:xfrm>
        <a:graphic>
          <a:graphicData uri="http://schemas.openxmlformats.org/drawingml/2006/table">
            <a:tbl>
              <a:tblPr firstRow="1" bandRow="1">
                <a:tableStyleId>{5940675A-B579-460E-94D1-54222C63F5DA}</a:tableStyleId>
              </a:tblPr>
              <a:tblGrid>
                <a:gridCol w="767560">
                  <a:extLst>
                    <a:ext uri="{9D8B030D-6E8A-4147-A177-3AD203B41FA5}">
                      <a16:colId xmlns:a16="http://schemas.microsoft.com/office/drawing/2014/main" val="20000"/>
                    </a:ext>
                  </a:extLst>
                </a:gridCol>
              </a:tblGrid>
              <a:tr h="340333">
                <a:tc>
                  <a:txBody>
                    <a:bodyPr/>
                    <a:lstStyle/>
                    <a:p>
                      <a:pPr algn="ctr"/>
                      <a:r>
                        <a:rPr lang="en-GB" sz="1600" i="1" dirty="0" err="1">
                          <a:latin typeface="Century Gothic" panose="020B0502020202020204" pitchFamily="34" charset="0"/>
                        </a:rPr>
                        <a:t>pron</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403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03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nmpl</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403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03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0333">
                <a:tc>
                  <a:txBody>
                    <a:bodyPr/>
                    <a:lstStyle/>
                    <a:p>
                      <a:pPr algn="ct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403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403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20437002"/>
                  </a:ext>
                </a:extLst>
              </a:tr>
              <a:tr h="3403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11095954"/>
                  </a:ext>
                </a:extLst>
              </a:tr>
              <a:tr h="3403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4476385"/>
                  </a:ext>
                </a:extLst>
              </a:tr>
              <a:tr h="3403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57447063"/>
                  </a:ext>
                </a:extLst>
              </a:tr>
              <a:tr h="3403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conj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60265267"/>
                  </a:ext>
                </a:extLst>
              </a:tr>
            </a:tbl>
          </a:graphicData>
        </a:graphic>
      </p:graphicFrame>
      <p:sp>
        <p:nvSpPr>
          <p:cNvPr id="19" name="Rounded Rectangle 18"/>
          <p:cNvSpPr/>
          <p:nvPr/>
        </p:nvSpPr>
        <p:spPr>
          <a:xfrm>
            <a:off x="5254548" y="2866297"/>
            <a:ext cx="1453671" cy="64807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1400" b="1" dirty="0">
                <a:solidFill>
                  <a:srgbClr val="000000"/>
                </a:solidFill>
                <a:latin typeface="Century Gothic" panose="020B0502020202020204" pitchFamily="34" charset="0"/>
              </a:rPr>
              <a:t>Revisit vocab 2.2.5 &amp; 2.1.4</a:t>
            </a:r>
          </a:p>
        </p:txBody>
      </p:sp>
      <p:pic>
        <p:nvPicPr>
          <p:cNvPr id="20" name="Picture 19"/>
          <p:cNvPicPr>
            <a:picLocks noChangeAspect="1"/>
          </p:cNvPicPr>
          <p:nvPr/>
        </p:nvPicPr>
        <p:blipFill>
          <a:blip r:embed="rId3"/>
          <a:stretch>
            <a:fillRect/>
          </a:stretch>
        </p:blipFill>
        <p:spPr>
          <a:xfrm>
            <a:off x="5340395" y="709609"/>
            <a:ext cx="1281979" cy="1269223"/>
          </a:xfrm>
          <a:prstGeom prst="rect">
            <a:avLst/>
          </a:prstGeom>
        </p:spPr>
      </p:pic>
      <p:sp>
        <p:nvSpPr>
          <p:cNvPr id="21" name="Rectangle 20">
            <a:extLst>
              <a:ext uri="{FF2B5EF4-FFF2-40B4-BE49-F238E27FC236}">
                <a16:creationId xmlns:a16="http://schemas.microsoft.com/office/drawing/2014/main" id="{30E7B6DD-54CA-4D3E-A681-16298ABEC036}"/>
              </a:ext>
            </a:extLst>
          </p:cNvPr>
          <p:cNvSpPr/>
          <p:nvPr/>
        </p:nvSpPr>
        <p:spPr>
          <a:xfrm>
            <a:off x="199058" y="4865613"/>
            <a:ext cx="6632152" cy="3693319"/>
          </a:xfrm>
          <a:prstGeom prst="rect">
            <a:avLst/>
          </a:prstGeom>
        </p:spPr>
        <p:txBody>
          <a:bodyPr wrap="square">
            <a:spAutoFit/>
          </a:bodyPr>
          <a:lstStyle/>
          <a:p>
            <a:r>
              <a:rPr lang="es-ES" b="1" dirty="0" err="1">
                <a:solidFill>
                  <a:srgbClr val="000000"/>
                </a:solidFill>
                <a:latin typeface="Century Gothic" panose="020B0502020202020204" pitchFamily="34" charset="0"/>
              </a:rPr>
              <a:t>Question</a:t>
            </a:r>
            <a:r>
              <a:rPr lang="es-ES" b="1" dirty="0">
                <a:solidFill>
                  <a:srgbClr val="000000"/>
                </a:solidFill>
                <a:latin typeface="Century Gothic" panose="020B0502020202020204" pitchFamily="34" charset="0"/>
              </a:rPr>
              <a:t> </a:t>
            </a:r>
            <a:r>
              <a:rPr lang="es-ES" b="1" dirty="0" err="1">
                <a:solidFill>
                  <a:srgbClr val="000000"/>
                </a:solidFill>
                <a:latin typeface="Century Gothic" panose="020B0502020202020204" pitchFamily="34" charset="0"/>
              </a:rPr>
              <a:t>words</a:t>
            </a:r>
            <a:br>
              <a:rPr lang="es-ES" b="1" dirty="0">
                <a:solidFill>
                  <a:srgbClr val="000000"/>
                </a:solidFill>
                <a:latin typeface="Century Gothic" panose="020B0502020202020204" pitchFamily="34" charset="0"/>
              </a:rPr>
            </a:br>
            <a:endParaRPr lang="es-ES" b="1" dirty="0">
              <a:solidFill>
                <a:srgbClr val="000000"/>
              </a:solidFill>
              <a:latin typeface="Century Gothic" panose="020B0502020202020204" pitchFamily="34" charset="0"/>
            </a:endParaRPr>
          </a:p>
          <a:p>
            <a:r>
              <a:rPr lang="en-GB" b="1" dirty="0" err="1">
                <a:latin typeface="Century Gothic" panose="020B0502020202020204" pitchFamily="34" charset="0"/>
              </a:rPr>
              <a:t>où</a:t>
            </a:r>
            <a:r>
              <a:rPr lang="en-GB" b="1" dirty="0">
                <a:latin typeface="Century Gothic" panose="020B0502020202020204" pitchFamily="34" charset="0"/>
              </a:rPr>
              <a:t> ? </a:t>
            </a:r>
            <a:r>
              <a:rPr lang="es-ES" dirty="0">
                <a:solidFill>
                  <a:srgbClr val="000000"/>
                </a:solidFill>
                <a:latin typeface="Century Gothic" panose="020B0502020202020204" pitchFamily="34" charset="0"/>
              </a:rPr>
              <a:t>– </a:t>
            </a:r>
            <a:r>
              <a:rPr lang="es-ES" dirty="0" err="1">
                <a:solidFill>
                  <a:srgbClr val="000000"/>
                </a:solidFill>
                <a:latin typeface="Century Gothic" panose="020B0502020202020204" pitchFamily="34" charset="0"/>
              </a:rPr>
              <a:t>where</a:t>
            </a:r>
            <a:r>
              <a:rPr lang="es-ES" dirty="0">
                <a:solidFill>
                  <a:srgbClr val="000000"/>
                </a:solidFill>
                <a:latin typeface="Century Gothic" panose="020B0502020202020204" pitchFamily="34" charset="0"/>
              </a:rPr>
              <a:t>? 		     </a:t>
            </a:r>
            <a:r>
              <a:rPr lang="es-ES" b="1" dirty="0" err="1">
                <a:solidFill>
                  <a:srgbClr val="000000"/>
                </a:solidFill>
                <a:latin typeface="Century Gothic" panose="020B0502020202020204" pitchFamily="34" charset="0"/>
              </a:rPr>
              <a:t>comment</a:t>
            </a:r>
            <a:r>
              <a:rPr lang="es-ES" b="1" dirty="0">
                <a:solidFill>
                  <a:srgbClr val="000000"/>
                </a:solidFill>
                <a:latin typeface="Century Gothic" panose="020B0502020202020204" pitchFamily="34" charset="0"/>
              </a:rPr>
              <a:t> ? </a:t>
            </a:r>
            <a:r>
              <a:rPr lang="es-ES" dirty="0">
                <a:solidFill>
                  <a:srgbClr val="000000"/>
                </a:solidFill>
                <a:latin typeface="Century Gothic" panose="020B0502020202020204" pitchFamily="34" charset="0"/>
              </a:rPr>
              <a:t>– </a:t>
            </a:r>
            <a:r>
              <a:rPr lang="es-ES" dirty="0" err="1">
                <a:solidFill>
                  <a:srgbClr val="000000"/>
                </a:solidFill>
                <a:latin typeface="Century Gothic" panose="020B0502020202020204" pitchFamily="34" charset="0"/>
              </a:rPr>
              <a:t>how</a:t>
            </a:r>
            <a:r>
              <a:rPr lang="es-ES" dirty="0">
                <a:solidFill>
                  <a:srgbClr val="000000"/>
                </a:solidFill>
                <a:latin typeface="Century Gothic" panose="020B0502020202020204" pitchFamily="34" charset="0"/>
              </a:rPr>
              <a:t>?  </a:t>
            </a:r>
          </a:p>
          <a:p>
            <a:endParaRPr lang="es-ES" dirty="0">
              <a:solidFill>
                <a:srgbClr val="000000"/>
              </a:solidFill>
              <a:latin typeface="Century Gothic" panose="020B0502020202020204" pitchFamily="34" charset="0"/>
            </a:endParaRPr>
          </a:p>
          <a:p>
            <a:endParaRPr lang="es-ES" b="1" dirty="0">
              <a:solidFill>
                <a:srgbClr val="000000"/>
              </a:solidFill>
              <a:latin typeface="Century Gothic" panose="020B0502020202020204" pitchFamily="34" charset="0"/>
            </a:endParaRPr>
          </a:p>
          <a:p>
            <a:r>
              <a:rPr lang="es-ES" b="1" dirty="0" err="1">
                <a:solidFill>
                  <a:srgbClr val="000000"/>
                </a:solidFill>
                <a:latin typeface="Century Gothic" panose="020B0502020202020204" pitchFamily="34" charset="0"/>
              </a:rPr>
              <a:t>quoi</a:t>
            </a:r>
            <a:r>
              <a:rPr lang="es-ES" b="1" dirty="0">
                <a:solidFill>
                  <a:srgbClr val="000000"/>
                </a:solidFill>
                <a:latin typeface="Century Gothic" panose="020B0502020202020204" pitchFamily="34" charset="0"/>
              </a:rPr>
              <a:t> ? que ? </a:t>
            </a:r>
            <a:r>
              <a:rPr lang="es-ES" dirty="0">
                <a:solidFill>
                  <a:srgbClr val="000000"/>
                </a:solidFill>
                <a:latin typeface="Century Gothic" panose="020B0502020202020204" pitchFamily="34" charset="0"/>
              </a:rPr>
              <a:t>– </a:t>
            </a:r>
            <a:r>
              <a:rPr lang="es-ES" dirty="0" err="1">
                <a:solidFill>
                  <a:srgbClr val="000000"/>
                </a:solidFill>
                <a:latin typeface="Century Gothic" panose="020B0502020202020204" pitchFamily="34" charset="0"/>
              </a:rPr>
              <a:t>what</a:t>
            </a:r>
            <a:r>
              <a:rPr lang="es-ES" dirty="0">
                <a:solidFill>
                  <a:srgbClr val="000000"/>
                </a:solidFill>
                <a:latin typeface="Century Gothic" panose="020B0502020202020204" pitchFamily="34" charset="0"/>
              </a:rPr>
              <a:t>? 	     </a:t>
            </a:r>
            <a:r>
              <a:rPr lang="es-ES" b="1" dirty="0" err="1">
                <a:solidFill>
                  <a:srgbClr val="000000"/>
                </a:solidFill>
                <a:latin typeface="Century Gothic" panose="020B0502020202020204" pitchFamily="34" charset="0"/>
              </a:rPr>
              <a:t>quand</a:t>
            </a:r>
            <a:r>
              <a:rPr lang="es-ES" b="1" dirty="0">
                <a:solidFill>
                  <a:srgbClr val="000000"/>
                </a:solidFill>
                <a:latin typeface="Century Gothic" panose="020B0502020202020204" pitchFamily="34" charset="0"/>
              </a:rPr>
              <a:t> ? </a:t>
            </a:r>
            <a:r>
              <a:rPr lang="es-ES" dirty="0">
                <a:solidFill>
                  <a:srgbClr val="000000"/>
                </a:solidFill>
                <a:latin typeface="Century Gothic" panose="020B0502020202020204" pitchFamily="34" charset="0"/>
              </a:rPr>
              <a:t>–  </a:t>
            </a:r>
            <a:r>
              <a:rPr lang="es-ES" dirty="0" err="1">
                <a:solidFill>
                  <a:srgbClr val="000000"/>
                </a:solidFill>
                <a:latin typeface="Century Gothic" panose="020B0502020202020204" pitchFamily="34" charset="0"/>
              </a:rPr>
              <a:t>when</a:t>
            </a:r>
            <a:r>
              <a:rPr lang="es-ES" dirty="0">
                <a:solidFill>
                  <a:srgbClr val="000000"/>
                </a:solidFill>
                <a:latin typeface="Century Gothic" panose="020B0502020202020204" pitchFamily="34" charset="0"/>
              </a:rPr>
              <a:t>? </a:t>
            </a:r>
          </a:p>
          <a:p>
            <a:r>
              <a:rPr lang="es-ES" dirty="0">
                <a:solidFill>
                  <a:srgbClr val="000000"/>
                </a:solidFill>
                <a:latin typeface="Century Gothic" panose="020B0502020202020204" pitchFamily="34" charset="0"/>
              </a:rPr>
              <a:t> </a:t>
            </a:r>
          </a:p>
          <a:p>
            <a:endParaRPr lang="es-ES" b="1" dirty="0">
              <a:solidFill>
                <a:srgbClr val="000000"/>
              </a:solidFill>
              <a:latin typeface="Century Gothic" panose="020B0502020202020204" pitchFamily="34" charset="0"/>
            </a:endParaRPr>
          </a:p>
          <a:p>
            <a:r>
              <a:rPr lang="es-ES" b="1" dirty="0">
                <a:solidFill>
                  <a:srgbClr val="000000"/>
                </a:solidFill>
                <a:latin typeface="Century Gothic" panose="020B0502020202020204" pitchFamily="34" charset="0"/>
              </a:rPr>
              <a:t>qui ?  - </a:t>
            </a:r>
            <a:r>
              <a:rPr lang="es-ES" dirty="0" err="1">
                <a:solidFill>
                  <a:srgbClr val="000000"/>
                </a:solidFill>
                <a:latin typeface="Century Gothic" panose="020B0502020202020204" pitchFamily="34" charset="0"/>
              </a:rPr>
              <a:t>who</a:t>
            </a:r>
            <a:r>
              <a:rPr lang="es-ES" dirty="0">
                <a:solidFill>
                  <a:srgbClr val="000000"/>
                </a:solidFill>
                <a:latin typeface="Century Gothic" panose="020B0502020202020204" pitchFamily="34" charset="0"/>
              </a:rPr>
              <a:t>?</a:t>
            </a:r>
            <a:r>
              <a:rPr lang="en-GB" dirty="0"/>
              <a:t>		</a:t>
            </a:r>
            <a:r>
              <a:rPr lang="es-ES" b="1" dirty="0">
                <a:solidFill>
                  <a:srgbClr val="000000"/>
                </a:solidFill>
                <a:latin typeface="Century Gothic" panose="020B0502020202020204" pitchFamily="34" charset="0"/>
              </a:rPr>
              <a:t>     </a:t>
            </a:r>
            <a:r>
              <a:rPr lang="es-ES" b="1" dirty="0" err="1">
                <a:solidFill>
                  <a:srgbClr val="000000"/>
                </a:solidFill>
                <a:latin typeface="Century Gothic" panose="020B0502020202020204" pitchFamily="34" charset="0"/>
              </a:rPr>
              <a:t>pourquoi</a:t>
            </a:r>
            <a:r>
              <a:rPr lang="es-ES" b="1" dirty="0">
                <a:solidFill>
                  <a:srgbClr val="000000"/>
                </a:solidFill>
                <a:latin typeface="Century Gothic" panose="020B0502020202020204" pitchFamily="34" charset="0"/>
              </a:rPr>
              <a:t> ? </a:t>
            </a:r>
            <a:r>
              <a:rPr lang="es-ES" dirty="0">
                <a:solidFill>
                  <a:srgbClr val="000000"/>
                </a:solidFill>
                <a:latin typeface="Century Gothic" panose="020B0502020202020204" pitchFamily="34" charset="0"/>
              </a:rPr>
              <a:t>- </a:t>
            </a:r>
            <a:r>
              <a:rPr lang="es-ES" dirty="0" err="1">
                <a:solidFill>
                  <a:srgbClr val="000000"/>
                </a:solidFill>
                <a:latin typeface="Century Gothic" panose="020B0502020202020204" pitchFamily="34" charset="0"/>
              </a:rPr>
              <a:t>why</a:t>
            </a:r>
            <a:r>
              <a:rPr lang="es-ES" dirty="0">
                <a:solidFill>
                  <a:srgbClr val="000000"/>
                </a:solidFill>
                <a:latin typeface="Century Gothic" panose="020B0502020202020204" pitchFamily="34" charset="0"/>
              </a:rPr>
              <a:t>?</a:t>
            </a:r>
          </a:p>
          <a:p>
            <a:endParaRPr lang="es-ES" b="1" dirty="0">
              <a:solidFill>
                <a:srgbClr val="000000"/>
              </a:solidFill>
              <a:latin typeface="Century Gothic" panose="020B0502020202020204" pitchFamily="34" charset="0"/>
            </a:endParaRPr>
          </a:p>
          <a:p>
            <a:endParaRPr lang="es-ES" b="1" dirty="0">
              <a:solidFill>
                <a:srgbClr val="000000"/>
              </a:solidFill>
              <a:latin typeface="Century Gothic" panose="020B0502020202020204" pitchFamily="34" charset="0"/>
            </a:endParaRPr>
          </a:p>
          <a:p>
            <a:r>
              <a:rPr lang="es-ES" b="1" dirty="0" err="1">
                <a:solidFill>
                  <a:srgbClr val="000000"/>
                </a:solidFill>
                <a:latin typeface="Century Gothic" panose="020B0502020202020204" pitchFamily="34" charset="0"/>
              </a:rPr>
              <a:t>quel</a:t>
            </a:r>
            <a:r>
              <a:rPr lang="es-ES" b="1" dirty="0">
                <a:solidFill>
                  <a:srgbClr val="000000"/>
                </a:solidFill>
                <a:latin typeface="Century Gothic" panose="020B0502020202020204" pitchFamily="34" charset="0"/>
              </a:rPr>
              <a:t> ? </a:t>
            </a:r>
            <a:r>
              <a:rPr lang="es-ES" b="1" dirty="0" err="1">
                <a:solidFill>
                  <a:srgbClr val="000000"/>
                </a:solidFill>
                <a:latin typeface="Century Gothic" panose="020B0502020202020204" pitchFamily="34" charset="0"/>
              </a:rPr>
              <a:t>quelle</a:t>
            </a:r>
            <a:r>
              <a:rPr lang="es-ES" b="1" dirty="0">
                <a:solidFill>
                  <a:srgbClr val="000000"/>
                </a:solidFill>
                <a:latin typeface="Century Gothic" panose="020B0502020202020204" pitchFamily="34" charset="0"/>
              </a:rPr>
              <a:t> ? </a:t>
            </a:r>
            <a:r>
              <a:rPr lang="es-ES" dirty="0">
                <a:solidFill>
                  <a:srgbClr val="000000"/>
                </a:solidFill>
                <a:latin typeface="Century Gothic" panose="020B0502020202020204" pitchFamily="34" charset="0"/>
              </a:rPr>
              <a:t>– </a:t>
            </a:r>
            <a:r>
              <a:rPr lang="es-ES" dirty="0" err="1">
                <a:solidFill>
                  <a:srgbClr val="000000"/>
                </a:solidFill>
                <a:latin typeface="Century Gothic" panose="020B0502020202020204" pitchFamily="34" charset="0"/>
              </a:rPr>
              <a:t>which</a:t>
            </a:r>
            <a:r>
              <a:rPr lang="es-ES" dirty="0">
                <a:solidFill>
                  <a:srgbClr val="000000"/>
                </a:solidFill>
                <a:latin typeface="Century Gothic" panose="020B0502020202020204" pitchFamily="34" charset="0"/>
              </a:rPr>
              <a:t>?	     </a:t>
            </a:r>
            <a:r>
              <a:rPr lang="es-ES" b="1" dirty="0" err="1">
                <a:solidFill>
                  <a:srgbClr val="000000"/>
                </a:solidFill>
                <a:latin typeface="Century Gothic" panose="020B0502020202020204" pitchFamily="34" charset="0"/>
              </a:rPr>
              <a:t>combien</a:t>
            </a:r>
            <a:r>
              <a:rPr lang="es-ES" dirty="0">
                <a:solidFill>
                  <a:srgbClr val="000000"/>
                </a:solidFill>
                <a:latin typeface="Century Gothic" panose="020B0502020202020204" pitchFamily="34" charset="0"/>
              </a:rPr>
              <a:t> (de) </a:t>
            </a:r>
            <a:r>
              <a:rPr lang="es-ES" b="1" dirty="0">
                <a:solidFill>
                  <a:srgbClr val="000000"/>
                </a:solidFill>
                <a:latin typeface="Century Gothic" panose="020B0502020202020204" pitchFamily="34" charset="0"/>
              </a:rPr>
              <a:t>?</a:t>
            </a:r>
            <a:r>
              <a:rPr lang="es-ES" dirty="0">
                <a:solidFill>
                  <a:srgbClr val="000000"/>
                </a:solidFill>
                <a:latin typeface="Century Gothic" panose="020B0502020202020204" pitchFamily="34" charset="0"/>
              </a:rPr>
              <a:t> – </a:t>
            </a:r>
            <a:r>
              <a:rPr lang="es-ES" dirty="0" err="1">
                <a:solidFill>
                  <a:srgbClr val="000000"/>
                </a:solidFill>
                <a:latin typeface="Century Gothic" panose="020B0502020202020204" pitchFamily="34" charset="0"/>
              </a:rPr>
              <a:t>how</a:t>
            </a:r>
            <a:r>
              <a:rPr lang="es-ES" dirty="0">
                <a:solidFill>
                  <a:srgbClr val="000000"/>
                </a:solidFill>
                <a:latin typeface="Century Gothic" panose="020B0502020202020204" pitchFamily="34" charset="0"/>
              </a:rPr>
              <a:t> </a:t>
            </a:r>
            <a:r>
              <a:rPr lang="es-ES" dirty="0" err="1">
                <a:solidFill>
                  <a:srgbClr val="000000"/>
                </a:solidFill>
                <a:latin typeface="Century Gothic" panose="020B0502020202020204" pitchFamily="34" charset="0"/>
              </a:rPr>
              <a:t>much</a:t>
            </a:r>
            <a:r>
              <a:rPr lang="es-ES" dirty="0">
                <a:solidFill>
                  <a:srgbClr val="000000"/>
                </a:solidFill>
                <a:latin typeface="Century Gothic" panose="020B0502020202020204" pitchFamily="34" charset="0"/>
              </a:rPr>
              <a:t>? </a:t>
            </a:r>
            <a:br>
              <a:rPr lang="es-ES" dirty="0">
                <a:solidFill>
                  <a:srgbClr val="000000"/>
                </a:solidFill>
                <a:latin typeface="Century Gothic" panose="020B0502020202020204" pitchFamily="34" charset="0"/>
              </a:rPr>
            </a:br>
            <a:r>
              <a:rPr lang="es-ES" dirty="0">
                <a:solidFill>
                  <a:srgbClr val="000000"/>
                </a:solidFill>
                <a:latin typeface="Century Gothic" panose="020B0502020202020204" pitchFamily="34" charset="0"/>
              </a:rPr>
              <a:t>				 	       </a:t>
            </a:r>
            <a:r>
              <a:rPr lang="es-ES" dirty="0" err="1">
                <a:solidFill>
                  <a:srgbClr val="000000"/>
                </a:solidFill>
                <a:latin typeface="Century Gothic" panose="020B0502020202020204" pitchFamily="34" charset="0"/>
              </a:rPr>
              <a:t>how</a:t>
            </a:r>
            <a:r>
              <a:rPr lang="es-ES" dirty="0">
                <a:solidFill>
                  <a:srgbClr val="000000"/>
                </a:solidFill>
                <a:latin typeface="Century Gothic" panose="020B0502020202020204" pitchFamily="34" charset="0"/>
              </a:rPr>
              <a:t> </a:t>
            </a:r>
            <a:r>
              <a:rPr lang="es-ES" dirty="0" err="1">
                <a:solidFill>
                  <a:srgbClr val="000000"/>
                </a:solidFill>
                <a:latin typeface="Century Gothic" panose="020B0502020202020204" pitchFamily="34" charset="0"/>
              </a:rPr>
              <a:t>many</a:t>
            </a:r>
            <a:r>
              <a:rPr lang="es-ES" dirty="0">
                <a:solidFill>
                  <a:srgbClr val="000000"/>
                </a:solidFill>
                <a:latin typeface="Century Gothic" panose="020B0502020202020204" pitchFamily="34" charset="0"/>
              </a:rPr>
              <a:t>? </a:t>
            </a:r>
          </a:p>
        </p:txBody>
      </p:sp>
      <p:pic>
        <p:nvPicPr>
          <p:cNvPr id="22" name="Picture 21">
            <a:extLst>
              <a:ext uri="{FF2B5EF4-FFF2-40B4-BE49-F238E27FC236}">
                <a16:creationId xmlns:a16="http://schemas.microsoft.com/office/drawing/2014/main" id="{5A248BC5-BFD2-4E09-829E-18356FBAF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3099" y="5166729"/>
            <a:ext cx="996564" cy="1044287"/>
          </a:xfrm>
          <a:prstGeom prst="rect">
            <a:avLst/>
          </a:prstGeom>
        </p:spPr>
      </p:pic>
      <p:pic>
        <p:nvPicPr>
          <p:cNvPr id="27" name="Picture 26">
            <a:extLst>
              <a:ext uri="{FF2B5EF4-FFF2-40B4-BE49-F238E27FC236}">
                <a16:creationId xmlns:a16="http://schemas.microsoft.com/office/drawing/2014/main" id="{7A379224-DA36-4B51-858E-6FB84EDEE2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3099" y="6832509"/>
            <a:ext cx="598995" cy="741871"/>
          </a:xfrm>
          <a:prstGeom prst="rect">
            <a:avLst/>
          </a:prstGeom>
        </p:spPr>
      </p:pic>
      <p:pic>
        <p:nvPicPr>
          <p:cNvPr id="28" name="Picture 27">
            <a:extLst>
              <a:ext uri="{FF2B5EF4-FFF2-40B4-BE49-F238E27FC236}">
                <a16:creationId xmlns:a16="http://schemas.microsoft.com/office/drawing/2014/main" id="{2AE8BC98-1634-41C7-BDD6-3B7B2A154E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4431" y="6160877"/>
            <a:ext cx="718326" cy="741871"/>
          </a:xfrm>
          <a:prstGeom prst="rect">
            <a:avLst/>
          </a:prstGeom>
        </p:spPr>
      </p:pic>
      <p:pic>
        <p:nvPicPr>
          <p:cNvPr id="29" name="Picture 28">
            <a:extLst>
              <a:ext uri="{FF2B5EF4-FFF2-40B4-BE49-F238E27FC236}">
                <a16:creationId xmlns:a16="http://schemas.microsoft.com/office/drawing/2014/main" id="{D2F2B4A7-4B23-43B3-A17A-C2AC27D98E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4125" y="6160877"/>
            <a:ext cx="1249366" cy="894060"/>
          </a:xfrm>
          <a:prstGeom prst="rect">
            <a:avLst/>
          </a:prstGeom>
        </p:spPr>
      </p:pic>
      <p:pic>
        <p:nvPicPr>
          <p:cNvPr id="30" name="Picture 29">
            <a:extLst>
              <a:ext uri="{FF2B5EF4-FFF2-40B4-BE49-F238E27FC236}">
                <a16:creationId xmlns:a16="http://schemas.microsoft.com/office/drawing/2014/main" id="{916DC0F5-3DE0-490F-BFB8-E3F235A66AB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86128" y="5202527"/>
            <a:ext cx="952049" cy="908536"/>
          </a:xfrm>
          <a:prstGeom prst="rect">
            <a:avLst/>
          </a:prstGeom>
        </p:spPr>
      </p:pic>
      <p:pic>
        <p:nvPicPr>
          <p:cNvPr id="31" name="Picture 30">
            <a:extLst>
              <a:ext uri="{FF2B5EF4-FFF2-40B4-BE49-F238E27FC236}">
                <a16:creationId xmlns:a16="http://schemas.microsoft.com/office/drawing/2014/main" id="{0616668A-EE69-4A02-8D1A-31FBDD78BA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8755" y="8285475"/>
            <a:ext cx="767090" cy="704611"/>
          </a:xfrm>
          <a:prstGeom prst="rect">
            <a:avLst/>
          </a:prstGeom>
        </p:spPr>
      </p:pic>
      <p:pic>
        <p:nvPicPr>
          <p:cNvPr id="32" name="Picture 31">
            <a:extLst>
              <a:ext uri="{FF2B5EF4-FFF2-40B4-BE49-F238E27FC236}">
                <a16:creationId xmlns:a16="http://schemas.microsoft.com/office/drawing/2014/main" id="{FA28222D-615B-4763-ACF4-0B65CCF60E5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44292" y="8308307"/>
            <a:ext cx="1036392" cy="697348"/>
          </a:xfrm>
          <a:prstGeom prst="rect">
            <a:avLst/>
          </a:prstGeom>
        </p:spPr>
      </p:pic>
      <p:pic>
        <p:nvPicPr>
          <p:cNvPr id="33" name="Picture 32">
            <a:extLst>
              <a:ext uri="{FF2B5EF4-FFF2-40B4-BE49-F238E27FC236}">
                <a16:creationId xmlns:a16="http://schemas.microsoft.com/office/drawing/2014/main" id="{3F0B9FF4-99AD-4FA3-9DCA-531B53ACF97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80684" y="8285474"/>
            <a:ext cx="947317" cy="704611"/>
          </a:xfrm>
          <a:prstGeom prst="rect">
            <a:avLst/>
          </a:prstGeom>
        </p:spPr>
      </p:pic>
      <p:pic>
        <p:nvPicPr>
          <p:cNvPr id="36" name="Picture 35">
            <a:extLst>
              <a:ext uri="{FF2B5EF4-FFF2-40B4-BE49-F238E27FC236}">
                <a16:creationId xmlns:a16="http://schemas.microsoft.com/office/drawing/2014/main" id="{DE81E7F7-40EB-4AAA-B3F0-CD1830AE0AE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47807" y="7207385"/>
            <a:ext cx="926306" cy="797740"/>
          </a:xfrm>
          <a:prstGeom prst="rect">
            <a:avLst/>
          </a:prstGeom>
        </p:spPr>
      </p:pic>
      <p:sp>
        <p:nvSpPr>
          <p:cNvPr id="2" name="Slide Number Placeholder 1">
            <a:extLst>
              <a:ext uri="{FF2B5EF4-FFF2-40B4-BE49-F238E27FC236}">
                <a16:creationId xmlns:a16="http://schemas.microsoft.com/office/drawing/2014/main" id="{B28B6260-B7BC-4A93-99B4-8628510CFB7B}"/>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47</a:t>
            </a:r>
          </a:p>
        </p:txBody>
      </p:sp>
    </p:spTree>
    <p:extLst>
      <p:ext uri="{BB962C8B-B14F-4D97-AF65-F5344CB8AC3E}">
        <p14:creationId xmlns:p14="http://schemas.microsoft.com/office/powerpoint/2010/main" val="2805241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Picture 31" descr="A close up of a logo&#10;&#10;Description automatically generated">
            <a:extLst>
              <a:ext uri="{FF2B5EF4-FFF2-40B4-BE49-F238E27FC236}">
                <a16:creationId xmlns:a16="http://schemas.microsoft.com/office/drawing/2014/main" id="{24690510-B326-4DA9-BA46-196D831E59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23" y="932157"/>
            <a:ext cx="1240192" cy="1240192"/>
          </a:xfrm>
          <a:prstGeom prst="rect">
            <a:avLst/>
          </a:prstGeom>
        </p:spPr>
      </p:pic>
      <p:sp>
        <p:nvSpPr>
          <p:cNvPr id="52" name="Speech Bubble: Rectangle with Corners Rounded 54">
            <a:extLst>
              <a:ext uri="{FF2B5EF4-FFF2-40B4-BE49-F238E27FC236}">
                <a16:creationId xmlns:a16="http://schemas.microsoft.com/office/drawing/2014/main" id="{D2FEED76-9670-42D5-B2C0-334FFEAFBC55}"/>
              </a:ext>
            </a:extLst>
          </p:cNvPr>
          <p:cNvSpPr/>
          <p:nvPr/>
        </p:nvSpPr>
        <p:spPr>
          <a:xfrm>
            <a:off x="3595227" y="1864208"/>
            <a:ext cx="3026882" cy="1240192"/>
          </a:xfrm>
          <a:prstGeom prst="wedgeRoundRectCallout">
            <a:avLst>
              <a:gd name="adj1" fmla="val -49621"/>
              <a:gd name="adj2" fmla="val 21219"/>
              <a:gd name="adj3" fmla="val 16667"/>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F0302020204030204"/>
              </a:rPr>
              <a:t>In front of a vowel, </a:t>
            </a:r>
            <a:r>
              <a:rPr lang="en-GB" sz="1600" b="1" dirty="0">
                <a:solidFill>
                  <a:schemeClr val="tx1"/>
                </a:solidFill>
                <a:latin typeface="Century Gothic" panose="020F0302020204030204"/>
              </a:rPr>
              <a:t>ne</a:t>
            </a:r>
            <a:r>
              <a:rPr lang="en-GB" sz="1600" dirty="0">
                <a:solidFill>
                  <a:schemeClr val="tx1"/>
                </a:solidFill>
                <a:latin typeface="Century Gothic" panose="020F0302020204030204"/>
              </a:rPr>
              <a:t> </a:t>
            </a:r>
            <a:r>
              <a:rPr lang="en-GB" sz="1600" dirty="0">
                <a:solidFill>
                  <a:schemeClr val="tx1"/>
                </a:solidFill>
                <a:latin typeface="Century Gothic" panose="020F0302020204030204"/>
                <a:sym typeface="Wingdings" panose="05000000000000000000" pitchFamily="2" charset="2"/>
              </a:rPr>
              <a:t> </a:t>
            </a:r>
            <a:r>
              <a:rPr lang="en-GB" sz="1600" b="1" dirty="0">
                <a:solidFill>
                  <a:schemeClr val="tx1"/>
                </a:solidFill>
                <a:latin typeface="Century Gothic" panose="020F0302020204030204"/>
                <a:sym typeface="Wingdings" panose="05000000000000000000" pitchFamily="2" charset="2"/>
              </a:rPr>
              <a:t>n’</a:t>
            </a:r>
            <a:endParaRPr lang="en-GB" sz="1600" dirty="0">
              <a:solidFill>
                <a:schemeClr val="tx1"/>
              </a:solidFill>
              <a:latin typeface="Century Gothic" panose="020F0302020204030204"/>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F0302020204030204"/>
                <a:sym typeface="Wingdings" panose="05000000000000000000" pitchFamily="2" charset="2"/>
              </a:rPr>
              <a:t>Similar to </a:t>
            </a:r>
            <a:r>
              <a:rPr kumimoji="0" lang="en-GB" sz="1600" b="1" i="0" u="none" strike="noStrike" kern="1200" cap="none" spc="0" normalizeH="0" baseline="0" noProof="0" dirty="0">
                <a:ln>
                  <a:noFill/>
                </a:ln>
                <a:solidFill>
                  <a:schemeClr val="tx1"/>
                </a:solidFill>
                <a:effectLst/>
                <a:uLnTx/>
                <a:uFillTx/>
                <a:latin typeface="Century Gothic" panose="020F0302020204030204"/>
                <a:sym typeface="Wingdings" panose="05000000000000000000" pitchFamily="2" charset="2"/>
              </a:rPr>
              <a:t>je</a:t>
            </a:r>
            <a:r>
              <a:rPr kumimoji="0" lang="en-GB" sz="1600" i="0" u="none" strike="noStrike" kern="1200" cap="none" spc="0" normalizeH="0" baseline="0" noProof="0" dirty="0">
                <a:ln>
                  <a:noFill/>
                </a:ln>
                <a:solidFill>
                  <a:schemeClr val="tx1"/>
                </a:solidFill>
                <a:effectLst/>
                <a:uLnTx/>
                <a:uFillTx/>
                <a:latin typeface="Century Gothic" panose="020F0302020204030204"/>
                <a:sym typeface="Wingdings" panose="05000000000000000000" pitchFamily="2" charset="2"/>
              </a:rPr>
              <a:t>  </a:t>
            </a:r>
            <a:r>
              <a:rPr kumimoji="0" lang="en-GB" sz="1600" b="1" i="0" u="none" strike="noStrike" kern="1200" cap="none" spc="0" normalizeH="0" baseline="0" noProof="0" dirty="0">
                <a:ln>
                  <a:noFill/>
                </a:ln>
                <a:solidFill>
                  <a:schemeClr val="tx1"/>
                </a:solidFill>
                <a:effectLst/>
                <a:uLnTx/>
                <a:uFillTx/>
                <a:latin typeface="Century Gothic" panose="020F0302020204030204"/>
                <a:sym typeface="Wingdings" panose="05000000000000000000" pitchFamily="2" charset="2"/>
              </a:rPr>
              <a:t>j</a:t>
            </a:r>
            <a:r>
              <a:rPr kumimoji="0" lang="en-GB" sz="1600" i="0" u="none" strike="noStrike" kern="1200" cap="none" spc="0" normalizeH="0" baseline="0" noProof="0" dirty="0">
                <a:ln>
                  <a:noFill/>
                </a:ln>
                <a:solidFill>
                  <a:schemeClr val="tx1"/>
                </a:solidFill>
                <a:effectLst/>
                <a:uLnTx/>
                <a:uFillTx/>
                <a:latin typeface="Century Gothic" panose="020F0302020204030204"/>
                <a:sym typeface="Wingdings" panose="05000000000000000000" pitchFamily="2" charset="2"/>
              </a:rPr>
              <a:t>’, or </a:t>
            </a:r>
            <a:r>
              <a:rPr kumimoji="0" lang="en-GB" sz="1600" b="1" i="0" u="none" strike="noStrike" kern="1200" cap="none" spc="0" normalizeH="0" baseline="0" noProof="0" dirty="0">
                <a:ln>
                  <a:noFill/>
                </a:ln>
                <a:solidFill>
                  <a:schemeClr val="tx1"/>
                </a:solidFill>
                <a:effectLst/>
                <a:uLnTx/>
                <a:uFillTx/>
                <a:latin typeface="Century Gothic" panose="020F0302020204030204"/>
                <a:sym typeface="Wingdings" panose="05000000000000000000" pitchFamily="2" charset="2"/>
              </a:rPr>
              <a:t>le</a:t>
            </a:r>
            <a:r>
              <a:rPr kumimoji="0" lang="en-GB" sz="1600" i="0" u="none" strike="noStrike" kern="1200" cap="none" spc="0" normalizeH="0" baseline="0" noProof="0" dirty="0">
                <a:ln>
                  <a:noFill/>
                </a:ln>
                <a:solidFill>
                  <a:schemeClr val="tx1"/>
                </a:solidFill>
                <a:effectLst/>
                <a:uLnTx/>
                <a:uFillTx/>
                <a:latin typeface="Century Gothic" panose="020F0302020204030204"/>
                <a:sym typeface="Wingdings" panose="05000000000000000000" pitchFamily="2" charset="2"/>
              </a:rPr>
              <a:t> </a:t>
            </a:r>
            <a:r>
              <a:rPr kumimoji="0" lang="en-GB" sz="1600" b="1" i="0" u="none" strike="noStrike" kern="1200" cap="none" spc="0" normalizeH="0" baseline="0" noProof="0" dirty="0">
                <a:ln>
                  <a:noFill/>
                </a:ln>
                <a:solidFill>
                  <a:schemeClr val="tx1"/>
                </a:solidFill>
                <a:effectLst/>
                <a:uLnTx/>
                <a:uFillTx/>
                <a:latin typeface="Century Gothic" panose="020F0302020204030204"/>
                <a:sym typeface="Wingdings" panose="05000000000000000000" pitchFamily="2" charset="2"/>
              </a:rPr>
              <a:t> l</a:t>
            </a:r>
            <a:r>
              <a:rPr kumimoji="0" lang="en-GB" sz="1600" i="0" u="none" strike="noStrike" kern="1200" cap="none" spc="0" normalizeH="0" baseline="0" noProof="0" dirty="0">
                <a:ln>
                  <a:noFill/>
                </a:ln>
                <a:solidFill>
                  <a:schemeClr val="tx1"/>
                </a:solidFill>
                <a:effectLst/>
                <a:uLnTx/>
                <a:uFillTx/>
                <a:latin typeface="Century Gothic" panose="020F0302020204030204"/>
                <a:sym typeface="Wingdings" panose="05000000000000000000" pitchFamily="2" charset="2"/>
              </a:rPr>
              <a:t>’</a:t>
            </a:r>
            <a:endParaRPr lang="en-GB" sz="1600" dirty="0">
              <a:solidFill>
                <a:schemeClr val="tx1"/>
              </a:solidFill>
              <a:latin typeface="Century Gothic" panose="020F0302020204030204"/>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chemeClr val="tx1"/>
                </a:solidFill>
                <a:effectLst/>
                <a:uLnTx/>
                <a:uFillTx/>
                <a:latin typeface="Century Gothic" panose="020F0302020204030204"/>
                <a:sym typeface="Wingdings" panose="05000000000000000000" pitchFamily="2" charset="2"/>
              </a:rPr>
              <a:t>Ce </a:t>
            </a:r>
            <a:r>
              <a:rPr kumimoji="0" lang="en-GB" sz="1600" b="1" i="0" u="none" strike="noStrike" kern="1200" cap="none" spc="0" normalizeH="0" baseline="0" noProof="0" dirty="0" err="1">
                <a:ln>
                  <a:noFill/>
                </a:ln>
                <a:solidFill>
                  <a:schemeClr val="tx1"/>
                </a:solidFill>
                <a:effectLst/>
                <a:uLnTx/>
                <a:uFillTx/>
                <a:latin typeface="Century Gothic" panose="020F0302020204030204"/>
                <a:sym typeface="Wingdings" panose="05000000000000000000" pitchFamily="2" charset="2"/>
              </a:rPr>
              <a:t>n’</a:t>
            </a:r>
            <a:r>
              <a:rPr kumimoji="0" lang="en-GB" sz="1600" i="0" u="none" strike="noStrike" kern="1200" cap="none" spc="0" normalizeH="0" baseline="0" noProof="0" dirty="0" err="1">
                <a:ln>
                  <a:noFill/>
                </a:ln>
                <a:solidFill>
                  <a:schemeClr val="tx1"/>
                </a:solidFill>
                <a:effectLst/>
                <a:uLnTx/>
                <a:uFillTx/>
                <a:latin typeface="Century Gothic" panose="020F0302020204030204"/>
                <a:sym typeface="Wingdings" panose="05000000000000000000" pitchFamily="2" charset="2"/>
              </a:rPr>
              <a:t>est</a:t>
            </a:r>
            <a:r>
              <a:rPr kumimoji="0" lang="en-GB" sz="1600" i="0" u="none" strike="noStrike" kern="1200" cap="none" spc="0" normalizeH="0" baseline="0" noProof="0" dirty="0">
                <a:ln>
                  <a:noFill/>
                </a:ln>
                <a:solidFill>
                  <a:schemeClr val="tx1"/>
                </a:solidFill>
                <a:effectLst/>
                <a:uLnTx/>
                <a:uFillTx/>
                <a:latin typeface="Century Gothic" panose="020F0302020204030204"/>
                <a:sym typeface="Wingdings" panose="05000000000000000000" pitchFamily="2" charset="2"/>
              </a:rPr>
              <a:t> </a:t>
            </a:r>
            <a:r>
              <a:rPr kumimoji="0" lang="en-GB" sz="1600" b="1" i="0" u="none" strike="noStrike" kern="1200" cap="none" spc="0" normalizeH="0" baseline="0" noProof="0" dirty="0">
                <a:ln>
                  <a:noFill/>
                </a:ln>
                <a:solidFill>
                  <a:schemeClr val="tx1"/>
                </a:solidFill>
                <a:effectLst/>
                <a:uLnTx/>
                <a:uFillTx/>
                <a:latin typeface="Century Gothic" panose="020F0302020204030204"/>
                <a:sym typeface="Wingdings" panose="05000000000000000000" pitchFamily="2" charset="2"/>
              </a:rPr>
              <a:t>pas</a:t>
            </a:r>
            <a:r>
              <a:rPr kumimoji="0" lang="en-GB" sz="1600" i="0" u="none" strike="noStrike" kern="1200" cap="none" spc="0" normalizeH="0" baseline="0" noProof="0" dirty="0">
                <a:ln>
                  <a:noFill/>
                </a:ln>
                <a:solidFill>
                  <a:schemeClr val="tx1"/>
                </a:solidFill>
                <a:effectLst/>
                <a:uLnTx/>
                <a:uFillTx/>
                <a:latin typeface="Century Gothic" panose="020F0302020204030204"/>
                <a:sym typeface="Wingdings" panose="05000000000000000000" pitchFamily="2" charset="2"/>
              </a:rPr>
              <a:t> facile.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1200" cap="none" spc="0" normalizeH="0" baseline="0" noProof="0" dirty="0">
                <a:ln>
                  <a:noFill/>
                </a:ln>
                <a:solidFill>
                  <a:schemeClr val="tx1"/>
                </a:solidFill>
                <a:effectLst/>
                <a:uLnTx/>
                <a:uFillTx/>
                <a:latin typeface="Century Gothic" panose="020F0302020204030204"/>
                <a:sym typeface="Wingdings" panose="05000000000000000000" pitchFamily="2" charset="2"/>
              </a:rPr>
              <a:t>Elle </a:t>
            </a:r>
            <a:r>
              <a:rPr kumimoji="0" lang="fr-FR" sz="1600" b="1" i="0" u="none" strike="noStrike" kern="1200" cap="none" spc="0" normalizeH="0" baseline="0" noProof="0" dirty="0">
                <a:ln>
                  <a:noFill/>
                </a:ln>
                <a:solidFill>
                  <a:schemeClr val="tx1"/>
                </a:solidFill>
                <a:effectLst/>
                <a:uLnTx/>
                <a:uFillTx/>
                <a:latin typeface="Century Gothic" panose="020F0302020204030204"/>
                <a:sym typeface="Wingdings" panose="05000000000000000000" pitchFamily="2" charset="2"/>
              </a:rPr>
              <a:t>n</a:t>
            </a:r>
            <a:r>
              <a:rPr kumimoji="0" lang="fr-FR" sz="1600" i="0" u="none" strike="noStrike" kern="1200" cap="none" spc="0" normalizeH="0" baseline="0" noProof="0" dirty="0">
                <a:ln>
                  <a:noFill/>
                </a:ln>
                <a:solidFill>
                  <a:schemeClr val="tx1"/>
                </a:solidFill>
                <a:effectLst/>
                <a:uLnTx/>
                <a:uFillTx/>
                <a:latin typeface="Century Gothic" panose="020F0302020204030204"/>
                <a:sym typeface="Wingdings" panose="05000000000000000000" pitchFamily="2" charset="2"/>
              </a:rPr>
              <a:t>’a</a:t>
            </a:r>
            <a:r>
              <a:rPr kumimoji="0" lang="fr-FR" sz="1600" b="1" i="0" u="none" strike="noStrike" kern="1200" cap="none" spc="0" normalizeH="0" baseline="0" noProof="0" dirty="0">
                <a:ln>
                  <a:noFill/>
                </a:ln>
                <a:solidFill>
                  <a:schemeClr val="tx1"/>
                </a:solidFill>
                <a:effectLst/>
                <a:uLnTx/>
                <a:uFillTx/>
                <a:latin typeface="Century Gothic" panose="020F0302020204030204"/>
                <a:sym typeface="Wingdings" panose="05000000000000000000" pitchFamily="2" charset="2"/>
              </a:rPr>
              <a:t> pas </a:t>
            </a:r>
            <a:r>
              <a:rPr kumimoji="0" lang="fr-FR" sz="1600" i="0" u="none" strike="noStrike" kern="1200" cap="none" spc="0" normalizeH="0" baseline="0" noProof="0" dirty="0">
                <a:ln>
                  <a:noFill/>
                </a:ln>
                <a:solidFill>
                  <a:schemeClr val="tx1"/>
                </a:solidFill>
                <a:effectLst/>
                <a:uLnTx/>
                <a:uFillTx/>
                <a:latin typeface="Century Gothic" panose="020F0302020204030204"/>
                <a:sym typeface="Wingdings" panose="05000000000000000000" pitchFamily="2" charset="2"/>
              </a:rPr>
              <a:t>la réponse.</a:t>
            </a:r>
            <a:endParaRPr lang="en-GB" sz="1600" dirty="0">
              <a:solidFill>
                <a:schemeClr val="tx1"/>
              </a:solidFill>
              <a:latin typeface="Century Gothic" panose="020F0302020204030204"/>
              <a:sym typeface="Wingdings" panose="05000000000000000000" pitchFamily="2" charset="2"/>
            </a:endParaRPr>
          </a:p>
        </p:txBody>
      </p:sp>
      <p:graphicFrame>
        <p:nvGraphicFramePr>
          <p:cNvPr id="14" name="Table 13"/>
          <p:cNvGraphicFramePr>
            <a:graphicFrameLocks noGrp="1"/>
          </p:cNvGraphicFramePr>
          <p:nvPr>
            <p:extLst>
              <p:ext uri="{D42A27DB-BD31-4B8C-83A1-F6EECF244321}">
                <p14:modId xmlns:p14="http://schemas.microsoft.com/office/powerpoint/2010/main" val="2441127836"/>
              </p:ext>
            </p:extLst>
          </p:nvPr>
        </p:nvGraphicFramePr>
        <p:xfrm>
          <a:off x="642025" y="5612146"/>
          <a:ext cx="4676059" cy="3374400"/>
        </p:xfrm>
        <a:graphic>
          <a:graphicData uri="http://schemas.openxmlformats.org/drawingml/2006/table">
            <a:tbl>
              <a:tblPr>
                <a:tableStyleId>{5940675A-B579-460E-94D1-54222C63F5DA}</a:tableStyleId>
              </a:tblPr>
              <a:tblGrid>
                <a:gridCol w="1794432">
                  <a:extLst>
                    <a:ext uri="{9D8B030D-6E8A-4147-A177-3AD203B41FA5}">
                      <a16:colId xmlns:a16="http://schemas.microsoft.com/office/drawing/2014/main" val="20000"/>
                    </a:ext>
                  </a:extLst>
                </a:gridCol>
                <a:gridCol w="2881627">
                  <a:extLst>
                    <a:ext uri="{9D8B030D-6E8A-4147-A177-3AD203B41FA5}">
                      <a16:colId xmlns:a16="http://schemas.microsoft.com/office/drawing/2014/main" val="20001"/>
                    </a:ext>
                  </a:extLst>
                </a:gridCol>
              </a:tblGrid>
              <a:tr h="192021">
                <a:tc>
                  <a:txBody>
                    <a:bodyPr/>
                    <a:lstStyle/>
                    <a:p>
                      <a:pPr algn="l" fontAlgn="b"/>
                      <a:r>
                        <a:rPr lang="en-GB" sz="1600" b="0" i="0" u="none" strike="noStrike" dirty="0" err="1">
                          <a:solidFill>
                            <a:srgbClr val="000000"/>
                          </a:solidFill>
                          <a:effectLst/>
                          <a:latin typeface="Century Gothic" panose="020B0502020202020204" pitchFamily="34" charset="0"/>
                        </a:rPr>
                        <a:t>dormir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sleep, sleeping</a:t>
                      </a:r>
                    </a:p>
                  </a:txBody>
                  <a:tcPr marL="90000" marR="90000" marT="46800" marB="46800" anchor="ctr"/>
                </a:tc>
                <a:extLst>
                  <a:ext uri="{0D108BD9-81ED-4DB2-BD59-A6C34878D82A}">
                    <a16:rowId xmlns:a16="http://schemas.microsoft.com/office/drawing/2014/main" val="2274153939"/>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je </a:t>
                      </a:r>
                      <a:r>
                        <a:rPr lang="en-GB" sz="1600" b="0" i="0" u="none" strike="noStrike" dirty="0" err="1">
                          <a:solidFill>
                            <a:srgbClr val="000000"/>
                          </a:solidFill>
                          <a:effectLst/>
                          <a:latin typeface="Century Gothic" panose="020B0502020202020204" pitchFamily="34" charset="0"/>
                        </a:rPr>
                        <a:t>dors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 sleep, I am sleeping</a:t>
                      </a:r>
                    </a:p>
                  </a:txBody>
                  <a:tcPr marL="90000" marR="90000" marT="46800" marB="46800" anchor="ctr"/>
                </a:tc>
                <a:extLst>
                  <a:ext uri="{0D108BD9-81ED-4DB2-BD59-A6C34878D82A}">
                    <a16:rowId xmlns:a16="http://schemas.microsoft.com/office/drawing/2014/main" val="4136406449"/>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tu</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dors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you sleep, you are sleeping</a:t>
                      </a:r>
                    </a:p>
                  </a:txBody>
                  <a:tcPr marL="90000" marR="90000" marT="46800" marB="46800" anchor="ctr"/>
                </a:tc>
                <a:extLst>
                  <a:ext uri="{0D108BD9-81ED-4DB2-BD59-A6C34878D82A}">
                    <a16:rowId xmlns:a16="http://schemas.microsoft.com/office/drawing/2014/main" val="854456967"/>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il</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dort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he sleeps, he is sleeping</a:t>
                      </a:r>
                    </a:p>
                  </a:txBody>
                  <a:tcPr marL="90000" marR="90000" marT="46800" marB="46800" anchor="ctr"/>
                </a:tc>
                <a:extLst>
                  <a:ext uri="{0D108BD9-81ED-4DB2-BD59-A6C34878D82A}">
                    <a16:rowId xmlns:a16="http://schemas.microsoft.com/office/drawing/2014/main" val="1602261796"/>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elle</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dort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she sleeps, she is sleeping</a:t>
                      </a:r>
                    </a:p>
                  </a:txBody>
                  <a:tcPr marL="90000" marR="90000" marT="46800" marB="46800" anchor="ctr"/>
                </a:tc>
                <a:extLst>
                  <a:ext uri="{0D108BD9-81ED-4DB2-BD59-A6C34878D82A}">
                    <a16:rowId xmlns:a16="http://schemas.microsoft.com/office/drawing/2014/main" val="1585264446"/>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l'équipe</a:t>
                      </a:r>
                      <a:r>
                        <a:rPr lang="en-GB" sz="1600" b="0" i="0" u="none" strike="noStrike" dirty="0">
                          <a:solidFill>
                            <a:srgbClr val="000000"/>
                          </a:solidFill>
                          <a:effectLst/>
                          <a:latin typeface="Century Gothic" panose="020B0502020202020204" pitchFamily="34" charset="0"/>
                        </a:rPr>
                        <a:t> (f)</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team</a:t>
                      </a:r>
                    </a:p>
                  </a:txBody>
                  <a:tcPr marL="90000" marR="90000" marT="46800" marB="46800" anchor="ctr"/>
                </a:tc>
                <a:extLst>
                  <a:ext uri="{0D108BD9-81ED-4DB2-BD59-A6C34878D82A}">
                    <a16:rowId xmlns:a16="http://schemas.microsoft.com/office/drawing/2014/main" val="2902159660"/>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le bureau (m)</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desk</a:t>
                      </a:r>
                    </a:p>
                  </a:txBody>
                  <a:tcPr marL="90000" marR="90000" marT="46800" marB="46800" anchor="ctr"/>
                </a:tc>
                <a:extLst>
                  <a:ext uri="{0D108BD9-81ED-4DB2-BD59-A6C34878D82A}">
                    <a16:rowId xmlns:a16="http://schemas.microsoft.com/office/drawing/2014/main" val="1352660324"/>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parfois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occasionally</a:t>
                      </a:r>
                    </a:p>
                  </a:txBody>
                  <a:tcPr marL="90000" marR="90000" marT="46800" marB="46800" anchor="ctr"/>
                </a:tc>
                <a:extLst>
                  <a:ext uri="{0D108BD9-81ED-4DB2-BD59-A6C34878D82A}">
                    <a16:rowId xmlns:a16="http://schemas.microsoft.com/office/drawing/2014/main" val="1738601199"/>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sous</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under</a:t>
                      </a:r>
                    </a:p>
                  </a:txBody>
                  <a:tcPr marL="90000" marR="90000" marT="46800" marB="46800" anchor="ctr"/>
                </a:tc>
                <a:extLst>
                  <a:ext uri="{0D108BD9-81ED-4DB2-BD59-A6C34878D82A}">
                    <a16:rowId xmlns:a16="http://schemas.microsoft.com/office/drawing/2014/main" val="10000"/>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sur</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on</a:t>
                      </a:r>
                    </a:p>
                  </a:txBody>
                  <a:tcPr marL="90000" marR="90000" marT="46800" marB="46800" anchor="ctr"/>
                </a:tc>
                <a:extLst>
                  <a:ext uri="{0D108BD9-81ED-4DB2-BD59-A6C34878D82A}">
                    <a16:rowId xmlns:a16="http://schemas.microsoft.com/office/drawing/2014/main" val="10001"/>
                  </a:ext>
                </a:extLst>
              </a:tr>
            </a:tbl>
          </a:graphicData>
        </a:graphic>
      </p:graphicFrame>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T3.1 </a:t>
            </a:r>
            <a:r>
              <a:rPr lang="en-GB" sz="2000" b="1" kern="1200" dirty="0" err="1">
                <a:solidFill>
                  <a:srgbClr val="FFFFFF"/>
                </a:solidFill>
                <a:latin typeface="Century Gothic" panose="020B0502020202020204" pitchFamily="34" charset="0"/>
                <a:ea typeface="+mn-ea"/>
                <a:cs typeface="+mn-cs"/>
              </a:rPr>
              <a:t>Semaine</a:t>
            </a:r>
            <a:r>
              <a:rPr lang="en-GB" sz="2000" b="1" kern="1200" dirty="0">
                <a:solidFill>
                  <a:srgbClr val="FFFFFF"/>
                </a:solidFill>
                <a:latin typeface="Century Gothic" panose="020B0502020202020204" pitchFamily="34" charset="0"/>
                <a:ea typeface="+mn-ea"/>
                <a:cs typeface="+mn-cs"/>
              </a:rPr>
              <a:t> 4</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FA18DCD9-9391-4DAA-AC94-4C8B80636E4D}"/>
              </a:ext>
            </a:extLst>
          </p:cNvPr>
          <p:cNvSpPr>
            <a:spLocks noGrp="1"/>
          </p:cNvSpPr>
          <p:nvPr>
            <p:ph type="sldNum" sz="quarter" idx="12"/>
          </p:nvPr>
        </p:nvSpPr>
        <p:spPr>
          <a:xfrm>
            <a:off x="4918576" y="7029369"/>
            <a:ext cx="1600200" cy="635000"/>
          </a:xfrm>
        </p:spPr>
        <p:txBody>
          <a:bodyPr/>
          <a:lstStyle/>
          <a:p>
            <a:r>
              <a:rPr lang="en-GB" altLang="en-US" dirty="0">
                <a:solidFill>
                  <a:srgbClr val="000000"/>
                </a:solidFill>
              </a:rPr>
              <a:t>7</a:t>
            </a:r>
          </a:p>
        </p:txBody>
      </p:sp>
      <p:sp>
        <p:nvSpPr>
          <p:cNvPr id="7" name="Rectangle 6"/>
          <p:cNvSpPr/>
          <p:nvPr/>
        </p:nvSpPr>
        <p:spPr>
          <a:xfrm>
            <a:off x="79395" y="675286"/>
            <a:ext cx="5114536" cy="369332"/>
          </a:xfrm>
          <a:prstGeom prst="rect">
            <a:avLst/>
          </a:prstGeom>
        </p:spPr>
        <p:txBody>
          <a:bodyPr wrap="square">
            <a:spAutoFit/>
          </a:bodyPr>
          <a:lstStyle/>
          <a:p>
            <a:r>
              <a:rPr lang="en-GB" b="1" dirty="0">
                <a:solidFill>
                  <a:srgbClr val="000000"/>
                </a:solidFill>
                <a:latin typeface="Century Gothic" panose="020B0502020202020204" pitchFamily="34" charset="0"/>
              </a:rPr>
              <a:t>Negation - ne…pas</a:t>
            </a:r>
            <a:endParaRPr lang="en-GB" dirty="0">
              <a:solidFill>
                <a:srgbClr val="000000"/>
              </a:solidFill>
              <a:latin typeface="Century Gothic" panose="020B0502020202020204" pitchFamily="34" charset="0"/>
            </a:endParaRPr>
          </a:p>
        </p:txBody>
      </p:sp>
      <p:sp>
        <p:nvSpPr>
          <p:cNvPr id="16" name="Rounded Rectangle 15"/>
          <p:cNvSpPr/>
          <p:nvPr/>
        </p:nvSpPr>
        <p:spPr>
          <a:xfrm>
            <a:off x="5392491" y="6600688"/>
            <a:ext cx="1361147" cy="64807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1400" b="1" dirty="0">
                <a:solidFill>
                  <a:srgbClr val="000000"/>
                </a:solidFill>
                <a:latin typeface="Century Gothic" panose="020B0502020202020204" pitchFamily="34" charset="0"/>
              </a:rPr>
              <a:t>Revisit vocab 3.1.1 &amp; 2.2.1</a:t>
            </a:r>
          </a:p>
        </p:txBody>
      </p:sp>
      <p:pic>
        <p:nvPicPr>
          <p:cNvPr id="11" name="Picture 10"/>
          <p:cNvPicPr>
            <a:picLocks noChangeAspect="1"/>
          </p:cNvPicPr>
          <p:nvPr/>
        </p:nvPicPr>
        <p:blipFill>
          <a:blip r:embed="rId4"/>
          <a:stretch>
            <a:fillRect/>
          </a:stretch>
        </p:blipFill>
        <p:spPr>
          <a:xfrm>
            <a:off x="5581825" y="5532040"/>
            <a:ext cx="965402" cy="975153"/>
          </a:xfrm>
          <a:prstGeom prst="rect">
            <a:avLst/>
          </a:prstGeom>
        </p:spPr>
      </p:pic>
      <p:sp>
        <p:nvSpPr>
          <p:cNvPr id="15" name="Rectangle 14">
            <a:extLst>
              <a:ext uri="{FF2B5EF4-FFF2-40B4-BE49-F238E27FC236}">
                <a16:creationId xmlns:a16="http://schemas.microsoft.com/office/drawing/2014/main" id="{62EBD834-1E2D-44FA-960B-D5E01CB2C65F}"/>
              </a:ext>
            </a:extLst>
          </p:cNvPr>
          <p:cNvSpPr/>
          <p:nvPr/>
        </p:nvSpPr>
        <p:spPr>
          <a:xfrm>
            <a:off x="189430" y="4953194"/>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1600" b="1" dirty="0">
              <a:solidFill>
                <a:srgbClr val="FFFFFF"/>
              </a:solidFill>
              <a:latin typeface="Century Gothic" panose="020B0502020202020204" pitchFamily="34" charset="0"/>
            </a:endParaRPr>
          </a:p>
        </p:txBody>
      </p:sp>
      <p:sp>
        <p:nvSpPr>
          <p:cNvPr id="18" name="Rectangle 17">
            <a:extLst>
              <a:ext uri="{FF2B5EF4-FFF2-40B4-BE49-F238E27FC236}">
                <a16:creationId xmlns:a16="http://schemas.microsoft.com/office/drawing/2014/main" id="{187D3DE4-1B8E-4EF9-A0F4-FAE19AE97A2E}"/>
              </a:ext>
            </a:extLst>
          </p:cNvPr>
          <p:cNvSpPr/>
          <p:nvPr/>
        </p:nvSpPr>
        <p:spPr>
          <a:xfrm>
            <a:off x="5077282" y="495319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19" name="Title 1">
            <a:extLst>
              <a:ext uri="{FF2B5EF4-FFF2-40B4-BE49-F238E27FC236}">
                <a16:creationId xmlns:a16="http://schemas.microsoft.com/office/drawing/2014/main" id="{7C5C7E9F-51B9-4541-A931-8FC849CA79FC}"/>
              </a:ext>
            </a:extLst>
          </p:cNvPr>
          <p:cNvSpPr txBox="1">
            <a:spLocks/>
          </p:cNvSpPr>
          <p:nvPr/>
        </p:nvSpPr>
        <p:spPr bwMode="auto">
          <a:xfrm>
            <a:off x="198558" y="4966466"/>
            <a:ext cx="4687651" cy="4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fontAlgn="auto">
              <a:spcBef>
                <a:spcPts val="0"/>
              </a:spcBef>
              <a:spcAft>
                <a:spcPts val="0"/>
              </a:spcAft>
            </a:pPr>
            <a:r>
              <a:rPr lang="en-GB" sz="1800" b="1" kern="0" dirty="0">
                <a:solidFill>
                  <a:srgbClr val="FFFFFF"/>
                </a:solidFill>
                <a:latin typeface="Century Gothic" panose="020B0502020202020204" pitchFamily="34" charset="0"/>
              </a:rPr>
              <a:t>Talking about what isn’t happening</a:t>
            </a:r>
          </a:p>
        </p:txBody>
      </p:sp>
      <p:sp>
        <p:nvSpPr>
          <p:cNvPr id="44" name="TextBox 43">
            <a:extLst>
              <a:ext uri="{FF2B5EF4-FFF2-40B4-BE49-F238E27FC236}">
                <a16:creationId xmlns:a16="http://schemas.microsoft.com/office/drawing/2014/main" id="{C22057F0-9289-433E-AD27-2939F3EBA5D2}"/>
              </a:ext>
            </a:extLst>
          </p:cNvPr>
          <p:cNvSpPr txBox="1"/>
          <p:nvPr/>
        </p:nvSpPr>
        <p:spPr>
          <a:xfrm>
            <a:off x="3290756" y="655861"/>
            <a:ext cx="3349605" cy="1077218"/>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defRPr/>
            </a:pPr>
            <a:r>
              <a:rPr lang="en-GB" sz="1600" b="1" dirty="0">
                <a:latin typeface="Century Gothic" panose="020B0502020202020204" pitchFamily="34" charset="0"/>
              </a:rPr>
              <a:t>In English: </a:t>
            </a:r>
            <a:r>
              <a:rPr lang="en-GB" sz="1600" dirty="0">
                <a:latin typeface="Century Gothic" panose="020B0502020202020204" pitchFamily="34" charset="0"/>
              </a:rPr>
              <a:t>Add ‘do not’ </a:t>
            </a:r>
            <a:r>
              <a:rPr lang="en-GB" sz="1600" b="1" dirty="0">
                <a:latin typeface="Century Gothic" panose="020B0502020202020204" pitchFamily="34" charset="0"/>
              </a:rPr>
              <a:t>before </a:t>
            </a:r>
            <a:r>
              <a:rPr lang="en-GB" sz="1600" dirty="0">
                <a:latin typeface="Century Gothic" panose="020B0502020202020204" pitchFamily="34" charset="0"/>
              </a:rPr>
              <a:t>the verb.</a:t>
            </a:r>
            <a:endParaRPr lang="en-GB" sz="1600" b="1" dirty="0">
              <a:latin typeface="Century Gothic" panose="020B0502020202020204" pitchFamily="34" charset="0"/>
            </a:endParaRPr>
          </a:p>
          <a:p>
            <a:pPr fontAlgn="auto">
              <a:spcBef>
                <a:spcPts val="0"/>
              </a:spcBef>
              <a:spcAft>
                <a:spcPts val="0"/>
              </a:spcAft>
              <a:defRPr/>
            </a:pPr>
            <a:r>
              <a:rPr lang="en-GB" sz="1600" b="1" dirty="0">
                <a:latin typeface="Century Gothic" panose="020B0502020202020204" pitchFamily="34" charset="0"/>
              </a:rPr>
              <a:t>In French: </a:t>
            </a:r>
            <a:r>
              <a:rPr lang="en-GB" sz="1600" dirty="0">
                <a:latin typeface="Century Gothic" panose="020B0502020202020204" pitchFamily="34" charset="0"/>
              </a:rPr>
              <a:t>Add ‘ne’ </a:t>
            </a:r>
            <a:r>
              <a:rPr lang="en-GB" sz="1600" b="1" dirty="0">
                <a:latin typeface="Century Gothic" panose="020B0502020202020204" pitchFamily="34" charset="0"/>
              </a:rPr>
              <a:t>before </a:t>
            </a:r>
            <a:r>
              <a:rPr lang="en-GB" sz="1600" dirty="0">
                <a:latin typeface="Century Gothic" panose="020B0502020202020204" pitchFamily="34" charset="0"/>
              </a:rPr>
              <a:t>and ‘pas’ </a:t>
            </a:r>
            <a:r>
              <a:rPr lang="en-GB" sz="1600" b="1" dirty="0">
                <a:latin typeface="Century Gothic" panose="020B0502020202020204" pitchFamily="34" charset="0"/>
              </a:rPr>
              <a:t>after</a:t>
            </a:r>
            <a:r>
              <a:rPr lang="en-GB" sz="1600" dirty="0">
                <a:latin typeface="Century Gothic" panose="020B0502020202020204" pitchFamily="34" charset="0"/>
              </a:rPr>
              <a:t> the verb.</a:t>
            </a:r>
          </a:p>
        </p:txBody>
      </p:sp>
      <p:sp>
        <p:nvSpPr>
          <p:cNvPr id="46" name="TextBox 45">
            <a:extLst>
              <a:ext uri="{FF2B5EF4-FFF2-40B4-BE49-F238E27FC236}">
                <a16:creationId xmlns:a16="http://schemas.microsoft.com/office/drawing/2014/main" id="{42653EB7-B013-419D-A3F1-10DCA57CAFAA}"/>
              </a:ext>
            </a:extLst>
          </p:cNvPr>
          <p:cNvSpPr txBox="1"/>
          <p:nvPr/>
        </p:nvSpPr>
        <p:spPr>
          <a:xfrm>
            <a:off x="1415994" y="2473898"/>
            <a:ext cx="1815266" cy="338554"/>
          </a:xfrm>
          <a:prstGeom prst="rect">
            <a:avLst/>
          </a:prstGeom>
          <a:noFill/>
        </p:spPr>
        <p:txBody>
          <a:bodyPr wrap="square" rtlCol="0">
            <a:spAutoFit/>
          </a:bodyPr>
          <a:lstStyle/>
          <a:p>
            <a:pPr fontAlgn="auto">
              <a:spcBef>
                <a:spcPts val="0"/>
              </a:spcBef>
              <a:spcAft>
                <a:spcPts val="0"/>
              </a:spcAft>
              <a:defRPr/>
            </a:pPr>
            <a:r>
              <a:rPr lang="en-GB" sz="1600" dirty="0">
                <a:latin typeface="Century Gothic" panose="020B0502020202020204" pitchFamily="34" charset="0"/>
              </a:rPr>
              <a:t>I </a:t>
            </a:r>
            <a:r>
              <a:rPr lang="en-GB" sz="1600" b="1" dirty="0">
                <a:latin typeface="Century Gothic" panose="020B0502020202020204" pitchFamily="34" charset="0"/>
              </a:rPr>
              <a:t>do not </a:t>
            </a:r>
            <a:r>
              <a:rPr lang="en-GB" sz="1600" dirty="0">
                <a:latin typeface="Century Gothic" panose="020B0502020202020204" pitchFamily="34" charset="0"/>
              </a:rPr>
              <a:t>speak.</a:t>
            </a:r>
          </a:p>
        </p:txBody>
      </p:sp>
      <p:sp>
        <p:nvSpPr>
          <p:cNvPr id="47" name="TextBox 46">
            <a:extLst>
              <a:ext uri="{FF2B5EF4-FFF2-40B4-BE49-F238E27FC236}">
                <a16:creationId xmlns:a16="http://schemas.microsoft.com/office/drawing/2014/main" id="{447D0F52-E493-49CA-8C5B-51FDDF545504}"/>
              </a:ext>
            </a:extLst>
          </p:cNvPr>
          <p:cNvSpPr txBox="1"/>
          <p:nvPr/>
        </p:nvSpPr>
        <p:spPr>
          <a:xfrm>
            <a:off x="47744" y="2480068"/>
            <a:ext cx="1161225" cy="338554"/>
          </a:xfrm>
          <a:prstGeom prst="rect">
            <a:avLst/>
          </a:prstGeom>
          <a:noFill/>
        </p:spPr>
        <p:txBody>
          <a:bodyPr wrap="square" rtlCol="0">
            <a:spAutoFit/>
          </a:bodyPr>
          <a:lstStyle/>
          <a:p>
            <a:pPr fontAlgn="auto">
              <a:spcBef>
                <a:spcPts val="0"/>
              </a:spcBef>
              <a:spcAft>
                <a:spcPts val="0"/>
              </a:spcAft>
              <a:defRPr/>
            </a:pPr>
            <a:r>
              <a:rPr lang="en-GB" sz="1600" dirty="0">
                <a:latin typeface="Century Gothic" panose="020B0502020202020204" pitchFamily="34" charset="0"/>
              </a:rPr>
              <a:t>I speak.</a:t>
            </a:r>
          </a:p>
        </p:txBody>
      </p:sp>
      <p:pic>
        <p:nvPicPr>
          <p:cNvPr id="50" name="Picture 49">
            <a:extLst>
              <a:ext uri="{FF2B5EF4-FFF2-40B4-BE49-F238E27FC236}">
                <a16:creationId xmlns:a16="http://schemas.microsoft.com/office/drawing/2014/main" id="{4833126D-4AE1-4D30-BBF0-BE8489B12E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754" y="2074550"/>
            <a:ext cx="359184" cy="374150"/>
          </a:xfrm>
          <a:prstGeom prst="rect">
            <a:avLst/>
          </a:prstGeom>
        </p:spPr>
      </p:pic>
      <p:graphicFrame>
        <p:nvGraphicFramePr>
          <p:cNvPr id="6" name="Table 5">
            <a:extLst>
              <a:ext uri="{FF2B5EF4-FFF2-40B4-BE49-F238E27FC236}">
                <a16:creationId xmlns:a16="http://schemas.microsoft.com/office/drawing/2014/main" id="{EB0FDAA3-3A77-44E7-8ACD-00AB6859610B}"/>
              </a:ext>
            </a:extLst>
          </p:cNvPr>
          <p:cNvGraphicFramePr>
            <a:graphicFrameLocks noGrp="1"/>
          </p:cNvGraphicFramePr>
          <p:nvPr>
            <p:extLst>
              <p:ext uri="{D42A27DB-BD31-4B8C-83A1-F6EECF244321}">
                <p14:modId xmlns:p14="http://schemas.microsoft.com/office/powerpoint/2010/main" val="3967649980"/>
              </p:ext>
            </p:extLst>
          </p:nvPr>
        </p:nvGraphicFramePr>
        <p:xfrm>
          <a:off x="27775" y="5589454"/>
          <a:ext cx="625156" cy="3374400"/>
        </p:xfrm>
        <a:graphic>
          <a:graphicData uri="http://schemas.openxmlformats.org/drawingml/2006/table">
            <a:tbl>
              <a:tblPr firstRow="1" bandRow="1">
                <a:tableStyleId>{5940675A-B579-460E-94D1-54222C63F5DA}</a:tableStyleId>
              </a:tblPr>
              <a:tblGrid>
                <a:gridCol w="625156">
                  <a:extLst>
                    <a:ext uri="{9D8B030D-6E8A-4147-A177-3AD203B41FA5}">
                      <a16:colId xmlns:a16="http://schemas.microsoft.com/office/drawing/2014/main" val="20000"/>
                    </a:ext>
                  </a:extLst>
                </a:gridCol>
              </a:tblGrid>
              <a:tr h="337440">
                <a:tc>
                  <a:txBody>
                    <a:bodyPr/>
                    <a:lstStyle/>
                    <a:p>
                      <a:pPr algn="ct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30278331"/>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7510026"/>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9076972"/>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5109782"/>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634545"/>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nf</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1686258"/>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prep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prep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4055767"/>
                  </a:ext>
                </a:extLst>
              </a:tr>
            </a:tbl>
          </a:graphicData>
        </a:graphic>
      </p:graphicFrame>
      <p:graphicFrame>
        <p:nvGraphicFramePr>
          <p:cNvPr id="12" name="Table 11">
            <a:extLst>
              <a:ext uri="{FF2B5EF4-FFF2-40B4-BE49-F238E27FC236}">
                <a16:creationId xmlns:a16="http://schemas.microsoft.com/office/drawing/2014/main" id="{ADD02943-A63D-4300-86FE-6EB971BA4520}"/>
              </a:ext>
            </a:extLst>
          </p:cNvPr>
          <p:cNvGraphicFramePr>
            <a:graphicFrameLocks noGrp="1"/>
          </p:cNvGraphicFramePr>
          <p:nvPr>
            <p:extLst>
              <p:ext uri="{D42A27DB-BD31-4B8C-83A1-F6EECF244321}">
                <p14:modId xmlns:p14="http://schemas.microsoft.com/office/powerpoint/2010/main" val="3104861807"/>
              </p:ext>
            </p:extLst>
          </p:nvPr>
        </p:nvGraphicFramePr>
        <p:xfrm>
          <a:off x="146567" y="3706615"/>
          <a:ext cx="3279238" cy="1005840"/>
        </p:xfrm>
        <a:graphic>
          <a:graphicData uri="http://schemas.openxmlformats.org/drawingml/2006/table">
            <a:tbl>
              <a:tblPr firstRow="1" bandRow="1">
                <a:tableStyleId>{5940675A-B579-460E-94D1-54222C63F5DA}</a:tableStyleId>
              </a:tblPr>
              <a:tblGrid>
                <a:gridCol w="1639619">
                  <a:extLst>
                    <a:ext uri="{9D8B030D-6E8A-4147-A177-3AD203B41FA5}">
                      <a16:colId xmlns:a16="http://schemas.microsoft.com/office/drawing/2014/main" val="20000"/>
                    </a:ext>
                  </a:extLst>
                </a:gridCol>
                <a:gridCol w="1639619">
                  <a:extLst>
                    <a:ext uri="{9D8B030D-6E8A-4147-A177-3AD203B41FA5}">
                      <a16:colId xmlns:a16="http://schemas.microsoft.com/office/drawing/2014/main" val="1350589250"/>
                    </a:ext>
                  </a:extLst>
                </a:gridCol>
              </a:tblGrid>
              <a:tr h="217384">
                <a:tc gridSpan="2">
                  <a:txBody>
                    <a:bodyPr/>
                    <a:lstStyle/>
                    <a:p>
                      <a:r>
                        <a:rPr lang="en-GB" sz="1600" b="1" dirty="0" err="1">
                          <a:latin typeface="Century Gothic" panose="020B0502020202020204" pitchFamily="34" charset="0"/>
                        </a:rPr>
                        <a:t>dormir</a:t>
                      </a:r>
                      <a:r>
                        <a:rPr lang="en-GB" sz="1600" b="1" dirty="0">
                          <a:latin typeface="Century Gothic" panose="020B0502020202020204" pitchFamily="34" charset="0"/>
                        </a:rPr>
                        <a:t> </a:t>
                      </a:r>
                      <a:r>
                        <a:rPr lang="en-GB" sz="1600" b="0" dirty="0">
                          <a:latin typeface="Century Gothic" panose="020B0502020202020204" pitchFamily="34" charset="0"/>
                        </a:rPr>
                        <a:t>- to</a:t>
                      </a:r>
                      <a:r>
                        <a:rPr lang="en-GB" sz="1600" dirty="0">
                          <a:latin typeface="Century Gothic" panose="020B0502020202020204" pitchFamily="34" charset="0"/>
                        </a:rPr>
                        <a:t> sleep, sleeping</a:t>
                      </a:r>
                    </a:p>
                  </a:txBody>
                  <a:tcPr/>
                </a:tc>
                <a:tc hMerge="1">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10000"/>
                  </a:ext>
                </a:extLst>
              </a:tr>
              <a:tr h="217384">
                <a:tc>
                  <a:txBody>
                    <a:bodyPr/>
                    <a:lstStyle/>
                    <a:p>
                      <a:r>
                        <a:rPr lang="en-GB" sz="1600" dirty="0">
                          <a:latin typeface="Century Gothic" panose="020B0502020202020204" pitchFamily="34" charset="0"/>
                        </a:rPr>
                        <a:t>je </a:t>
                      </a:r>
                      <a:r>
                        <a:rPr lang="en-GB" sz="1600" dirty="0" err="1">
                          <a:latin typeface="Century Gothic" panose="020B0502020202020204" pitchFamily="34" charset="0"/>
                        </a:rPr>
                        <a:t>dor</a:t>
                      </a:r>
                      <a:r>
                        <a:rPr lang="en-GB" sz="1600" b="1" dirty="0" err="1">
                          <a:latin typeface="Century Gothic" panose="020B0502020202020204" pitchFamily="34" charset="0"/>
                        </a:rPr>
                        <a:t>s</a:t>
                      </a:r>
                      <a:endParaRPr lang="en-GB" sz="1600" b="1" dirty="0">
                        <a:latin typeface="Century Gothic" panose="020B0502020202020204" pitchFamily="34" charset="0"/>
                      </a:endParaRPr>
                    </a:p>
                  </a:txBody>
                  <a:tcPr/>
                </a:tc>
                <a:tc>
                  <a:txBody>
                    <a:bodyPr/>
                    <a:lstStyle/>
                    <a:p>
                      <a:r>
                        <a:rPr lang="en-GB" sz="1600" dirty="0" err="1">
                          <a:latin typeface="Century Gothic" panose="020B0502020202020204" pitchFamily="34" charset="0"/>
                        </a:rPr>
                        <a:t>il</a:t>
                      </a:r>
                      <a:r>
                        <a:rPr lang="en-GB" sz="1600" dirty="0">
                          <a:latin typeface="Century Gothic" panose="020B0502020202020204" pitchFamily="34" charset="0"/>
                        </a:rPr>
                        <a:t> </a:t>
                      </a:r>
                      <a:r>
                        <a:rPr lang="en-GB" sz="1600" dirty="0" err="1">
                          <a:latin typeface="Century Gothic" panose="020B0502020202020204" pitchFamily="34" charset="0"/>
                        </a:rPr>
                        <a:t>dor</a:t>
                      </a:r>
                      <a:r>
                        <a:rPr lang="en-GB" sz="1600" b="1" dirty="0" err="1">
                          <a:latin typeface="Century Gothic" panose="020B0502020202020204" pitchFamily="34" charset="0"/>
                        </a:rPr>
                        <a:t>t</a:t>
                      </a:r>
                      <a:endParaRPr lang="en-GB" sz="1600" b="1" dirty="0">
                        <a:latin typeface="Century Gothic" panose="020B0502020202020204" pitchFamily="34" charset="0"/>
                      </a:endParaRPr>
                    </a:p>
                  </a:txBody>
                  <a:tcPr/>
                </a:tc>
                <a:extLst>
                  <a:ext uri="{0D108BD9-81ED-4DB2-BD59-A6C34878D82A}">
                    <a16:rowId xmlns:a16="http://schemas.microsoft.com/office/drawing/2014/main" val="10001"/>
                  </a:ext>
                </a:extLst>
              </a:tr>
              <a:tr h="217384">
                <a:tc>
                  <a:txBody>
                    <a:bodyPr/>
                    <a:lstStyle/>
                    <a:p>
                      <a:r>
                        <a:rPr lang="en-GB" sz="1600" dirty="0" err="1">
                          <a:latin typeface="Century Gothic" panose="020B0502020202020204" pitchFamily="34" charset="0"/>
                        </a:rPr>
                        <a:t>tu</a:t>
                      </a:r>
                      <a:r>
                        <a:rPr lang="en-GB" sz="1600" dirty="0">
                          <a:latin typeface="Century Gothic" panose="020B0502020202020204" pitchFamily="34" charset="0"/>
                        </a:rPr>
                        <a:t> </a:t>
                      </a:r>
                      <a:r>
                        <a:rPr lang="en-GB" sz="1600" dirty="0" err="1">
                          <a:latin typeface="Century Gothic" panose="020B0502020202020204" pitchFamily="34" charset="0"/>
                        </a:rPr>
                        <a:t>dor</a:t>
                      </a:r>
                      <a:r>
                        <a:rPr lang="en-GB" sz="1600" b="1" dirty="0" err="1">
                          <a:latin typeface="Century Gothic" panose="020B0502020202020204" pitchFamily="34" charset="0"/>
                        </a:rPr>
                        <a:t>s</a:t>
                      </a:r>
                      <a:endParaRPr lang="en-GB" sz="1600" b="1" dirty="0">
                        <a:latin typeface="Century Gothic" panose="020B0502020202020204" pitchFamily="34" charset="0"/>
                      </a:endParaRPr>
                    </a:p>
                  </a:txBody>
                  <a:tcPr/>
                </a:tc>
                <a:tc>
                  <a:txBody>
                    <a:bodyPr/>
                    <a:lstStyle/>
                    <a:p>
                      <a:r>
                        <a:rPr lang="en-GB" sz="1600" dirty="0" err="1">
                          <a:latin typeface="Century Gothic" panose="020B0502020202020204" pitchFamily="34" charset="0"/>
                        </a:rPr>
                        <a:t>elle</a:t>
                      </a:r>
                      <a:r>
                        <a:rPr lang="en-GB" sz="1600" dirty="0">
                          <a:latin typeface="Century Gothic" panose="020B0502020202020204" pitchFamily="34" charset="0"/>
                        </a:rPr>
                        <a:t> </a:t>
                      </a:r>
                      <a:r>
                        <a:rPr lang="en-GB" sz="1600" dirty="0" err="1">
                          <a:latin typeface="Century Gothic" panose="020B0502020202020204" pitchFamily="34" charset="0"/>
                        </a:rPr>
                        <a:t>dor</a:t>
                      </a:r>
                      <a:r>
                        <a:rPr lang="en-GB" sz="1600" b="1" dirty="0" err="1">
                          <a:latin typeface="Century Gothic" panose="020B0502020202020204" pitchFamily="34" charset="0"/>
                        </a:rPr>
                        <a:t>t</a:t>
                      </a:r>
                      <a:endParaRPr lang="en-GB" sz="1600" b="1" dirty="0">
                        <a:latin typeface="Century Gothic" panose="020B0502020202020204" pitchFamily="34" charset="0"/>
                      </a:endParaRPr>
                    </a:p>
                  </a:txBody>
                  <a:tcPr/>
                </a:tc>
                <a:extLst>
                  <a:ext uri="{0D108BD9-81ED-4DB2-BD59-A6C34878D82A}">
                    <a16:rowId xmlns:a16="http://schemas.microsoft.com/office/drawing/2014/main" val="10002"/>
                  </a:ext>
                </a:extLst>
              </a:tr>
            </a:tbl>
          </a:graphicData>
        </a:graphic>
      </p:graphicFrame>
      <p:sp>
        <p:nvSpPr>
          <p:cNvPr id="13" name="Rectangle 12">
            <a:extLst>
              <a:ext uri="{FF2B5EF4-FFF2-40B4-BE49-F238E27FC236}">
                <a16:creationId xmlns:a16="http://schemas.microsoft.com/office/drawing/2014/main" id="{96EB235F-D81C-46B4-85F4-30F209E9E754}"/>
              </a:ext>
            </a:extLst>
          </p:cNvPr>
          <p:cNvSpPr/>
          <p:nvPr/>
        </p:nvSpPr>
        <p:spPr>
          <a:xfrm>
            <a:off x="3595864" y="3700912"/>
            <a:ext cx="2974179" cy="738664"/>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a:spAutoFit/>
          </a:bodyPr>
          <a:lstStyle/>
          <a:p>
            <a:pPr lvl="0" algn="ctr" fontAlgn="auto">
              <a:spcBef>
                <a:spcPts val="0"/>
              </a:spcBef>
              <a:spcAft>
                <a:spcPts val="0"/>
              </a:spcAft>
            </a:pPr>
            <a:r>
              <a:rPr lang="en-GB" sz="1400" dirty="0">
                <a:solidFill>
                  <a:srgbClr val="000000"/>
                </a:solidFill>
                <a:latin typeface="Century Gothic" panose="020F0302020204030204"/>
              </a:rPr>
              <a:t>This -</a:t>
            </a:r>
            <a:r>
              <a:rPr lang="en-GB" sz="1400" b="1" dirty="0">
                <a:solidFill>
                  <a:srgbClr val="000000"/>
                </a:solidFill>
                <a:latin typeface="Century Gothic" panose="020F0302020204030204"/>
              </a:rPr>
              <a:t>s</a:t>
            </a:r>
            <a:r>
              <a:rPr lang="en-GB" sz="1400" dirty="0">
                <a:solidFill>
                  <a:srgbClr val="000000"/>
                </a:solidFill>
                <a:latin typeface="Century Gothic" panose="020F0302020204030204"/>
              </a:rPr>
              <a:t>, -</a:t>
            </a:r>
            <a:r>
              <a:rPr lang="en-GB" sz="1400" b="1" dirty="0">
                <a:solidFill>
                  <a:srgbClr val="000000"/>
                </a:solidFill>
                <a:latin typeface="Century Gothic" panose="020F0302020204030204"/>
              </a:rPr>
              <a:t>s</a:t>
            </a:r>
            <a:r>
              <a:rPr lang="en-GB" sz="1400" dirty="0">
                <a:solidFill>
                  <a:srgbClr val="000000"/>
                </a:solidFill>
                <a:latin typeface="Century Gothic" panose="020F0302020204030204"/>
              </a:rPr>
              <a:t>, -</a:t>
            </a:r>
            <a:r>
              <a:rPr lang="en-GB" sz="1400" b="1" dirty="0">
                <a:solidFill>
                  <a:srgbClr val="000000"/>
                </a:solidFill>
                <a:latin typeface="Century Gothic" panose="020F0302020204030204"/>
              </a:rPr>
              <a:t>t</a:t>
            </a:r>
            <a:r>
              <a:rPr lang="en-GB" sz="1400" dirty="0">
                <a:solidFill>
                  <a:srgbClr val="000000"/>
                </a:solidFill>
                <a:latin typeface="Century Gothic" panose="020F0302020204030204"/>
              </a:rPr>
              <a:t>, -</a:t>
            </a:r>
            <a:r>
              <a:rPr lang="en-GB" sz="1400" b="1" dirty="0">
                <a:solidFill>
                  <a:srgbClr val="000000"/>
                </a:solidFill>
                <a:latin typeface="Century Gothic" panose="020F0302020204030204"/>
              </a:rPr>
              <a:t>t</a:t>
            </a:r>
            <a:r>
              <a:rPr lang="en-GB" sz="1400" dirty="0">
                <a:solidFill>
                  <a:srgbClr val="000000"/>
                </a:solidFill>
                <a:latin typeface="Century Gothic" panose="020F0302020204030204"/>
              </a:rPr>
              <a:t> pattern of endings is common in French verbs like </a:t>
            </a:r>
            <a:r>
              <a:rPr lang="en-GB" sz="1400" i="1" dirty="0">
                <a:solidFill>
                  <a:srgbClr val="000000"/>
                </a:solidFill>
                <a:latin typeface="Century Gothic" panose="020F0302020204030204"/>
              </a:rPr>
              <a:t>dire, </a:t>
            </a:r>
            <a:r>
              <a:rPr lang="en-GB" sz="1400" dirty="0" err="1">
                <a:solidFill>
                  <a:srgbClr val="000000"/>
                </a:solidFill>
                <a:latin typeface="Century Gothic" panose="020F0302020204030204"/>
              </a:rPr>
              <a:t>venir</a:t>
            </a:r>
            <a:r>
              <a:rPr lang="en-GB" sz="1400" dirty="0">
                <a:solidFill>
                  <a:srgbClr val="000000"/>
                </a:solidFill>
                <a:latin typeface="Century Gothic" panose="020F0302020204030204"/>
              </a:rPr>
              <a:t> and </a:t>
            </a:r>
            <a:r>
              <a:rPr lang="en-GB" sz="1400" i="1" dirty="0" err="1">
                <a:solidFill>
                  <a:srgbClr val="000000"/>
                </a:solidFill>
                <a:latin typeface="Century Gothic" panose="020F0302020204030204"/>
              </a:rPr>
              <a:t>sortir</a:t>
            </a:r>
            <a:r>
              <a:rPr lang="en-GB" sz="1400" dirty="0">
                <a:solidFill>
                  <a:srgbClr val="000000"/>
                </a:solidFill>
                <a:latin typeface="Century Gothic" panose="020F0302020204030204"/>
              </a:rPr>
              <a:t>.</a:t>
            </a:r>
          </a:p>
        </p:txBody>
      </p:sp>
      <p:sp>
        <p:nvSpPr>
          <p:cNvPr id="17" name="Rectangle 16">
            <a:extLst>
              <a:ext uri="{FF2B5EF4-FFF2-40B4-BE49-F238E27FC236}">
                <a16:creationId xmlns:a16="http://schemas.microsoft.com/office/drawing/2014/main" id="{3C21FDB6-BDF9-4DB2-AE91-9B6C2FFA1C93}"/>
              </a:ext>
            </a:extLst>
          </p:cNvPr>
          <p:cNvSpPr/>
          <p:nvPr/>
        </p:nvSpPr>
        <p:spPr>
          <a:xfrm>
            <a:off x="27775" y="3242732"/>
            <a:ext cx="6561143" cy="369332"/>
          </a:xfrm>
          <a:prstGeom prst="rect">
            <a:avLst/>
          </a:prstGeom>
        </p:spPr>
        <p:txBody>
          <a:bodyPr wrap="square">
            <a:spAutoFit/>
          </a:bodyPr>
          <a:lstStyle/>
          <a:p>
            <a:r>
              <a:rPr lang="en-GB" b="1" dirty="0">
                <a:solidFill>
                  <a:srgbClr val="000000"/>
                </a:solidFill>
                <a:latin typeface="Century Gothic" panose="020B0502020202020204" pitchFamily="34" charset="0"/>
              </a:rPr>
              <a:t>Verbs (singular) like </a:t>
            </a:r>
            <a:r>
              <a:rPr lang="en-GB" b="1" dirty="0" err="1">
                <a:solidFill>
                  <a:srgbClr val="000000"/>
                </a:solidFill>
                <a:latin typeface="Century Gothic" panose="020B0502020202020204" pitchFamily="34" charset="0"/>
              </a:rPr>
              <a:t>sortir</a:t>
            </a:r>
            <a:r>
              <a:rPr lang="en-GB" b="1" dirty="0">
                <a:solidFill>
                  <a:srgbClr val="000000"/>
                </a:solidFill>
                <a:latin typeface="Century Gothic" panose="020B0502020202020204" pitchFamily="34" charset="0"/>
              </a:rPr>
              <a:t>: </a:t>
            </a:r>
            <a:r>
              <a:rPr lang="en-GB" b="1" dirty="0" err="1">
                <a:solidFill>
                  <a:srgbClr val="000000"/>
                </a:solidFill>
                <a:latin typeface="Century Gothic" panose="020B0502020202020204" pitchFamily="34" charset="0"/>
              </a:rPr>
              <a:t>dormir</a:t>
            </a:r>
            <a:endParaRPr lang="en-GB" b="1" dirty="0">
              <a:solidFill>
                <a:srgbClr val="000000"/>
              </a:solidFill>
              <a:latin typeface="Century Gothic" panose="020B0502020202020204" pitchFamily="34" charset="0"/>
            </a:endParaRPr>
          </a:p>
        </p:txBody>
      </p:sp>
      <p:sp>
        <p:nvSpPr>
          <p:cNvPr id="24" name="TextBox 23">
            <a:extLst>
              <a:ext uri="{FF2B5EF4-FFF2-40B4-BE49-F238E27FC236}">
                <a16:creationId xmlns:a16="http://schemas.microsoft.com/office/drawing/2014/main" id="{0424DBDB-B3E2-4D5A-9FE4-D8DB6B1A770B}"/>
              </a:ext>
            </a:extLst>
          </p:cNvPr>
          <p:cNvSpPr txBox="1"/>
          <p:nvPr/>
        </p:nvSpPr>
        <p:spPr>
          <a:xfrm>
            <a:off x="1415994" y="2762126"/>
            <a:ext cx="1815266" cy="338554"/>
          </a:xfrm>
          <a:prstGeom prst="rect">
            <a:avLst/>
          </a:prstGeom>
          <a:noFill/>
        </p:spPr>
        <p:txBody>
          <a:bodyPr wrap="square" rtlCol="0">
            <a:spAutoFit/>
          </a:bodyPr>
          <a:lstStyle/>
          <a:p>
            <a:pPr fontAlgn="auto">
              <a:spcBef>
                <a:spcPts val="0"/>
              </a:spcBef>
              <a:spcAft>
                <a:spcPts val="0"/>
              </a:spcAft>
              <a:defRPr/>
            </a:pPr>
            <a:r>
              <a:rPr lang="en-GB" sz="1600" dirty="0">
                <a:latin typeface="Century Gothic" panose="020B0502020202020204" pitchFamily="34" charset="0"/>
              </a:rPr>
              <a:t>Je </a:t>
            </a:r>
            <a:r>
              <a:rPr lang="en-GB" sz="1600" b="1" dirty="0">
                <a:latin typeface="Century Gothic" panose="020B0502020202020204" pitchFamily="34" charset="0"/>
              </a:rPr>
              <a:t>ne </a:t>
            </a:r>
            <a:r>
              <a:rPr lang="en-GB" sz="1600" dirty="0" err="1">
                <a:latin typeface="Century Gothic" panose="020B0502020202020204" pitchFamily="34" charset="0"/>
              </a:rPr>
              <a:t>parle</a:t>
            </a:r>
            <a:r>
              <a:rPr lang="en-GB" sz="1600" dirty="0">
                <a:latin typeface="Century Gothic" panose="020B0502020202020204" pitchFamily="34" charset="0"/>
              </a:rPr>
              <a:t> </a:t>
            </a:r>
            <a:r>
              <a:rPr lang="en-GB" sz="1600" b="1" dirty="0">
                <a:latin typeface="Century Gothic" panose="020B0502020202020204" pitchFamily="34" charset="0"/>
              </a:rPr>
              <a:t>pas.</a:t>
            </a:r>
            <a:endParaRPr lang="en-GB" sz="1600" dirty="0">
              <a:latin typeface="Century Gothic" panose="020B0502020202020204" pitchFamily="34" charset="0"/>
            </a:endParaRPr>
          </a:p>
        </p:txBody>
      </p:sp>
      <p:sp>
        <p:nvSpPr>
          <p:cNvPr id="27" name="TextBox 26">
            <a:extLst>
              <a:ext uri="{FF2B5EF4-FFF2-40B4-BE49-F238E27FC236}">
                <a16:creationId xmlns:a16="http://schemas.microsoft.com/office/drawing/2014/main" id="{DFFEE626-E211-41B9-8E31-F7B488D3F712}"/>
              </a:ext>
            </a:extLst>
          </p:cNvPr>
          <p:cNvSpPr txBox="1"/>
          <p:nvPr/>
        </p:nvSpPr>
        <p:spPr>
          <a:xfrm>
            <a:off x="47744" y="2768296"/>
            <a:ext cx="1161225" cy="338554"/>
          </a:xfrm>
          <a:prstGeom prst="rect">
            <a:avLst/>
          </a:prstGeom>
          <a:noFill/>
        </p:spPr>
        <p:txBody>
          <a:bodyPr wrap="square" rtlCol="0">
            <a:spAutoFit/>
          </a:bodyPr>
          <a:lstStyle/>
          <a:p>
            <a:pPr fontAlgn="auto">
              <a:spcBef>
                <a:spcPts val="0"/>
              </a:spcBef>
              <a:spcAft>
                <a:spcPts val="0"/>
              </a:spcAft>
              <a:defRPr/>
            </a:pPr>
            <a:r>
              <a:rPr lang="en-GB" sz="1600" dirty="0">
                <a:latin typeface="Century Gothic" panose="020B0502020202020204" pitchFamily="34" charset="0"/>
              </a:rPr>
              <a:t>Je </a:t>
            </a:r>
            <a:r>
              <a:rPr lang="en-GB" sz="1600" dirty="0" err="1">
                <a:latin typeface="Century Gothic" panose="020B0502020202020204" pitchFamily="34" charset="0"/>
              </a:rPr>
              <a:t>parle</a:t>
            </a:r>
            <a:r>
              <a:rPr lang="en-GB" sz="1600" dirty="0">
                <a:latin typeface="Century Gothic" panose="020B0502020202020204" pitchFamily="34" charset="0"/>
              </a:rPr>
              <a:t>.</a:t>
            </a:r>
          </a:p>
        </p:txBody>
      </p:sp>
      <p:sp>
        <p:nvSpPr>
          <p:cNvPr id="30" name="Slide Number Placeholder 1">
            <a:extLst>
              <a:ext uri="{FF2B5EF4-FFF2-40B4-BE49-F238E27FC236}">
                <a16:creationId xmlns:a16="http://schemas.microsoft.com/office/drawing/2014/main" id="{74CF411A-BCD2-44AA-8826-3454C0BEF79D}"/>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48</a:t>
            </a:r>
          </a:p>
        </p:txBody>
      </p:sp>
      <p:sp>
        <p:nvSpPr>
          <p:cNvPr id="33" name="Speech Bubble: Oval 32">
            <a:extLst>
              <a:ext uri="{FF2B5EF4-FFF2-40B4-BE49-F238E27FC236}">
                <a16:creationId xmlns:a16="http://schemas.microsoft.com/office/drawing/2014/main" id="{3ADFB6BD-1DAD-43DD-AA5D-AD78EFB27267}"/>
              </a:ext>
            </a:extLst>
          </p:cNvPr>
          <p:cNvSpPr/>
          <p:nvPr/>
        </p:nvSpPr>
        <p:spPr>
          <a:xfrm>
            <a:off x="1103879" y="1339223"/>
            <a:ext cx="625156" cy="473498"/>
          </a:xfrm>
          <a:prstGeom prst="wedgeEllipseCallout">
            <a:avLst>
              <a:gd name="adj1" fmla="val -48035"/>
              <a:gd name="adj2" fmla="val 59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descr="A picture containing shirt&#10;&#10;Description automatically generated">
            <a:extLst>
              <a:ext uri="{FF2B5EF4-FFF2-40B4-BE49-F238E27FC236}">
                <a16:creationId xmlns:a16="http://schemas.microsoft.com/office/drawing/2014/main" id="{F9FE57CE-38A6-47E6-A168-D151F90709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8535" y="788303"/>
            <a:ext cx="1388838" cy="1388838"/>
          </a:xfrm>
          <a:prstGeom prst="rect">
            <a:avLst/>
          </a:prstGeom>
        </p:spPr>
      </p:pic>
      <p:pic>
        <p:nvPicPr>
          <p:cNvPr id="51" name="Picture 50">
            <a:extLst>
              <a:ext uri="{FF2B5EF4-FFF2-40B4-BE49-F238E27FC236}">
                <a16:creationId xmlns:a16="http://schemas.microsoft.com/office/drawing/2014/main" id="{F382EEEA-C398-4D09-BA08-1B73DC8556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3659" y="2057840"/>
            <a:ext cx="418591" cy="477382"/>
          </a:xfrm>
          <a:prstGeom prst="rect">
            <a:avLst/>
          </a:prstGeom>
        </p:spPr>
      </p:pic>
    </p:spTree>
    <p:extLst>
      <p:ext uri="{BB962C8B-B14F-4D97-AF65-F5344CB8AC3E}">
        <p14:creationId xmlns:p14="http://schemas.microsoft.com/office/powerpoint/2010/main" val="1400829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994C9FCC-6ABA-1C4C-B184-EE5597E62481}"/>
              </a:ext>
            </a:extLst>
          </p:cNvPr>
          <p:cNvSpPr>
            <a:spLocks noGrp="1"/>
          </p:cNvSpPr>
          <p:nvPr>
            <p:ph type="title" idx="4294967295"/>
          </p:nvPr>
        </p:nvSpPr>
        <p:spPr/>
        <p:txBody>
          <a:bodyPr/>
          <a:lstStyle/>
          <a:p>
            <a:r>
              <a:rPr lang="en-US" dirty="0"/>
              <a:t>SSCs</a:t>
            </a:r>
          </a:p>
        </p:txBody>
      </p:sp>
      <p:pic>
        <p:nvPicPr>
          <p:cNvPr id="63" name="Picture 62"/>
          <p:cNvPicPr>
            <a:picLocks noChangeAspect="1"/>
          </p:cNvPicPr>
          <p:nvPr/>
        </p:nvPicPr>
        <p:blipFill>
          <a:blip r:embed="rId3"/>
          <a:stretch>
            <a:fillRect/>
          </a:stretch>
        </p:blipFill>
        <p:spPr>
          <a:xfrm>
            <a:off x="2449452" y="6169009"/>
            <a:ext cx="1190062" cy="987033"/>
          </a:xfrm>
          <a:prstGeom prst="rect">
            <a:avLst/>
          </a:prstGeom>
        </p:spPr>
      </p:pic>
      <p:pic>
        <p:nvPicPr>
          <p:cNvPr id="4" name="Picture 3"/>
          <p:cNvPicPr>
            <a:picLocks noChangeAspect="1"/>
          </p:cNvPicPr>
          <p:nvPr/>
        </p:nvPicPr>
        <p:blipFill>
          <a:blip r:embed="rId4"/>
          <a:stretch>
            <a:fillRect/>
          </a:stretch>
        </p:blipFill>
        <p:spPr>
          <a:xfrm>
            <a:off x="105167" y="1059780"/>
            <a:ext cx="1082625" cy="1008112"/>
          </a:xfrm>
          <a:prstGeom prst="rect">
            <a:avLst/>
          </a:prstGeom>
        </p:spPr>
      </p:pic>
      <p:pic>
        <p:nvPicPr>
          <p:cNvPr id="6" name="Picture 5"/>
          <p:cNvPicPr>
            <a:picLocks noChangeAspect="1"/>
          </p:cNvPicPr>
          <p:nvPr/>
        </p:nvPicPr>
        <p:blipFill>
          <a:blip r:embed="rId5"/>
          <a:stretch>
            <a:fillRect/>
          </a:stretch>
        </p:blipFill>
        <p:spPr>
          <a:xfrm>
            <a:off x="99321" y="2355924"/>
            <a:ext cx="1088471" cy="1017963"/>
          </a:xfrm>
          <a:prstGeom prst="rect">
            <a:avLst/>
          </a:prstGeom>
        </p:spPr>
      </p:pic>
      <p:pic>
        <p:nvPicPr>
          <p:cNvPr id="7" name="Picture 6"/>
          <p:cNvPicPr>
            <a:picLocks noChangeAspect="1"/>
          </p:cNvPicPr>
          <p:nvPr/>
        </p:nvPicPr>
        <p:blipFill>
          <a:blip r:embed="rId6"/>
          <a:stretch>
            <a:fillRect/>
          </a:stretch>
        </p:blipFill>
        <p:spPr>
          <a:xfrm>
            <a:off x="81395" y="3621776"/>
            <a:ext cx="1114494" cy="1038404"/>
          </a:xfrm>
          <a:prstGeom prst="rect">
            <a:avLst/>
          </a:prstGeom>
        </p:spPr>
      </p:pic>
      <p:pic>
        <p:nvPicPr>
          <p:cNvPr id="8" name="Picture 7"/>
          <p:cNvPicPr>
            <a:picLocks noChangeAspect="1"/>
          </p:cNvPicPr>
          <p:nvPr/>
        </p:nvPicPr>
        <p:blipFill>
          <a:blip r:embed="rId7"/>
          <a:stretch>
            <a:fillRect/>
          </a:stretch>
        </p:blipFill>
        <p:spPr>
          <a:xfrm>
            <a:off x="99321" y="4876204"/>
            <a:ext cx="1099208" cy="1028291"/>
          </a:xfrm>
          <a:prstGeom prst="rect">
            <a:avLst/>
          </a:prstGeom>
        </p:spPr>
      </p:pic>
      <p:pic>
        <p:nvPicPr>
          <p:cNvPr id="9" name="Picture 8"/>
          <p:cNvPicPr>
            <a:picLocks noChangeAspect="1"/>
          </p:cNvPicPr>
          <p:nvPr/>
        </p:nvPicPr>
        <p:blipFill>
          <a:blip r:embed="rId8"/>
          <a:stretch>
            <a:fillRect/>
          </a:stretch>
        </p:blipFill>
        <p:spPr>
          <a:xfrm>
            <a:off x="99322" y="6193623"/>
            <a:ext cx="1109544" cy="1033792"/>
          </a:xfrm>
          <a:prstGeom prst="rect">
            <a:avLst/>
          </a:prstGeom>
        </p:spPr>
      </p:pic>
      <p:pic>
        <p:nvPicPr>
          <p:cNvPr id="10" name="Picture 9"/>
          <p:cNvPicPr>
            <a:picLocks noChangeAspect="1"/>
          </p:cNvPicPr>
          <p:nvPr/>
        </p:nvPicPr>
        <p:blipFill>
          <a:blip r:embed="rId9"/>
          <a:stretch>
            <a:fillRect/>
          </a:stretch>
        </p:blipFill>
        <p:spPr>
          <a:xfrm>
            <a:off x="107695" y="7444605"/>
            <a:ext cx="1101171" cy="1020924"/>
          </a:xfrm>
          <a:prstGeom prst="rect">
            <a:avLst/>
          </a:prstGeom>
        </p:spPr>
      </p:pic>
      <p:sp>
        <p:nvSpPr>
          <p:cNvPr id="11" name="TextBox 10"/>
          <p:cNvSpPr txBox="1"/>
          <p:nvPr/>
        </p:nvSpPr>
        <p:spPr>
          <a:xfrm rot="10800000" flipV="1">
            <a:off x="1177783" y="1695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Salut</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p>
        </p:txBody>
      </p:sp>
      <p:sp>
        <p:nvSpPr>
          <p:cNvPr id="12" name="TextBox 11"/>
          <p:cNvSpPr txBox="1"/>
          <p:nvPr/>
        </p:nvSpPr>
        <p:spPr>
          <a:xfrm rot="10800000" flipV="1">
            <a:off x="2276697" y="1695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vue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rot="10800000" flipV="1">
            <a:off x="3374591" y="1695600"/>
            <a:ext cx="117343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amusant</a:t>
            </a:r>
            <a:endParaRPr kumimoji="0" lang="en-GB" sz="18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rot="10800000" flipV="1">
            <a:off x="4480414" y="1695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sur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rot="10800000" flipV="1">
            <a:off x="5564785" y="1695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utiliser</a:t>
            </a:r>
          </a:p>
        </p:txBody>
      </p:sp>
      <p:sp>
        <p:nvSpPr>
          <p:cNvPr id="16" name="Rectangle 15"/>
          <p:cNvSpPr/>
          <p:nvPr/>
        </p:nvSpPr>
        <p:spPr>
          <a:xfrm>
            <a:off x="4716860" y="1403648"/>
            <a:ext cx="665567"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[on]</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7" name="Rectangle 16"/>
          <p:cNvSpPr/>
          <p:nvPr/>
        </p:nvSpPr>
        <p:spPr>
          <a:xfrm>
            <a:off x="5606321" y="1391992"/>
            <a:ext cx="1090363"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use]</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19" name="Picture 18"/>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400669" y="1091406"/>
            <a:ext cx="727659" cy="601171"/>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96782" y="1072370"/>
            <a:ext cx="946104" cy="632824"/>
          </a:xfrm>
          <a:prstGeom prst="rect">
            <a:avLst/>
          </a:prstGeom>
        </p:spPr>
      </p:pic>
      <p:pic>
        <p:nvPicPr>
          <p:cNvPr id="21" name="Picture 20"/>
          <p:cNvPicPr>
            <a:picLocks noChangeAspect="1"/>
          </p:cNvPicPr>
          <p:nvPr/>
        </p:nvPicPr>
        <p:blipFill>
          <a:blip r:embed="rId12"/>
          <a:stretch>
            <a:fillRect/>
          </a:stretch>
        </p:blipFill>
        <p:spPr>
          <a:xfrm>
            <a:off x="3648976" y="1125943"/>
            <a:ext cx="618050" cy="618050"/>
          </a:xfrm>
          <a:prstGeom prst="rect">
            <a:avLst/>
          </a:prstGeom>
        </p:spPr>
      </p:pic>
      <p:sp>
        <p:nvSpPr>
          <p:cNvPr id="22" name="TextBox 21"/>
          <p:cNvSpPr txBox="1"/>
          <p:nvPr/>
        </p:nvSpPr>
        <p:spPr>
          <a:xfrm rot="10800000" flipV="1">
            <a:off x="1222641" y="29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trouver</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3" name="TextBox 22"/>
          <p:cNvSpPr txBox="1"/>
          <p:nvPr/>
        </p:nvSpPr>
        <p:spPr>
          <a:xfrm rot="10800000" flipV="1">
            <a:off x="2252925" y="29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jouer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4" name="TextBox 23"/>
          <p:cNvSpPr txBox="1"/>
          <p:nvPr/>
        </p:nvSpPr>
        <p:spPr>
          <a:xfrm rot="10800000" flipV="1">
            <a:off x="3360594" y="2991600"/>
            <a:ext cx="117343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Bonjour!</a:t>
            </a:r>
            <a:endParaRPr kumimoji="0" lang="en-GB" sz="18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V="1">
            <a:off x="4456642" y="29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toujours</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rot="10800000" flipV="1">
            <a:off x="5541013" y="299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douze</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27" name="Picture 2" descr="Luke Lamborn Reaching Down Clip 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18684" y="2175052"/>
            <a:ext cx="709644" cy="9212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66141" y="2247252"/>
            <a:ext cx="794543" cy="725705"/>
          </a:xfrm>
          <a:prstGeom prst="rect">
            <a:avLst/>
          </a:prstGeom>
        </p:spPr>
      </p:pic>
      <p:pic>
        <p:nvPicPr>
          <p:cNvPr id="29" name="Picture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80409" y="2377061"/>
            <a:ext cx="820439" cy="615757"/>
          </a:xfrm>
          <a:prstGeom prst="rect">
            <a:avLst/>
          </a:prstGeom>
        </p:spPr>
      </p:pic>
      <p:sp>
        <p:nvSpPr>
          <p:cNvPr id="30" name="Rectangle 29"/>
          <p:cNvSpPr/>
          <p:nvPr/>
        </p:nvSpPr>
        <p:spPr>
          <a:xfrm>
            <a:off x="4477036" y="2436777"/>
            <a:ext cx="1277914"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[always; </a:t>
            </a:r>
            <a:b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b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still]</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31" name="Pictur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44462" y="2363674"/>
            <a:ext cx="635215" cy="510097"/>
          </a:xfrm>
          <a:prstGeom prst="rect">
            <a:avLst/>
          </a:prstGeom>
          <a:effectLst>
            <a:outerShdw blurRad="50800" dist="38100" dir="5400000" algn="t" rotWithShape="0">
              <a:prstClr val="black">
                <a:alpha val="40000"/>
              </a:prstClr>
            </a:outerShdw>
          </a:effectLst>
        </p:spPr>
      </p:pic>
      <p:sp>
        <p:nvSpPr>
          <p:cNvPr id="32" name="TextBox 31"/>
          <p:cNvSpPr txBox="1"/>
          <p:nvPr/>
        </p:nvSpPr>
        <p:spPr>
          <a:xfrm rot="10800000" flipV="1">
            <a:off x="1218997" y="4287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mond</a:t>
            </a:r>
            <a:r>
              <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a:t>
            </a:r>
          </a:p>
        </p:txBody>
      </p:sp>
      <p:sp>
        <p:nvSpPr>
          <p:cNvPr id="33" name="TextBox 32"/>
          <p:cNvSpPr txBox="1"/>
          <p:nvPr/>
        </p:nvSpPr>
        <p:spPr>
          <a:xfrm rot="10800000" flipV="1">
            <a:off x="2287972" y="4272211"/>
            <a:ext cx="1361003"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modern</a:t>
            </a:r>
            <a:r>
              <a:rPr kumimoji="0" lang="en-GB" sz="2000" b="0" i="0" u="none" strike="sng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4" name="TextBox 33"/>
          <p:cNvSpPr txBox="1"/>
          <p:nvPr/>
        </p:nvSpPr>
        <p:spPr>
          <a:xfrm rot="10800000" flipV="1">
            <a:off x="3523150" y="4271604"/>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centr</a:t>
            </a:r>
            <a:r>
              <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a:t>
            </a:r>
          </a:p>
        </p:txBody>
      </p:sp>
      <p:sp>
        <p:nvSpPr>
          <p:cNvPr id="35" name="TextBox 34"/>
          <p:cNvSpPr txBox="1"/>
          <p:nvPr/>
        </p:nvSpPr>
        <p:spPr>
          <a:xfrm rot="10800000" flipV="1">
            <a:off x="4499989" y="42883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vi</a:t>
            </a:r>
            <a:r>
              <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a:t>
            </a:r>
          </a:p>
        </p:txBody>
      </p:sp>
      <p:sp>
        <p:nvSpPr>
          <p:cNvPr id="36" name="TextBox 35"/>
          <p:cNvSpPr txBox="1"/>
          <p:nvPr/>
        </p:nvSpPr>
        <p:spPr>
          <a:xfrm rot="10800000" flipV="1">
            <a:off x="5537369" y="4287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douz</a:t>
            </a:r>
            <a:r>
              <a:rPr kumimoji="0" lang="en-GB" sz="2000" b="0" i="0" u="none" strike="sng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37" name="Picture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14557" y="3626531"/>
            <a:ext cx="635215" cy="510097"/>
          </a:xfrm>
          <a:prstGeom prst="rect">
            <a:avLst/>
          </a:prstGeom>
          <a:effectLst>
            <a:outerShdw blurRad="50800" dist="38100" dir="5400000" algn="t" rotWithShape="0">
              <a:prstClr val="black">
                <a:alpha val="40000"/>
              </a:prstClr>
            </a:outerShdw>
          </a:effectLst>
        </p:spPr>
      </p:pic>
      <p:sp>
        <p:nvSpPr>
          <p:cNvPr id="38" name="Rectangle 37"/>
          <p:cNvSpPr/>
          <p:nvPr/>
        </p:nvSpPr>
        <p:spPr>
          <a:xfrm>
            <a:off x="4726908" y="3937273"/>
            <a:ext cx="705642"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[life]</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39" name="Picture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40498" y="3671582"/>
            <a:ext cx="618964" cy="577700"/>
          </a:xfrm>
          <a:prstGeom prst="rect">
            <a:avLst/>
          </a:prstGeom>
        </p:spPr>
      </p:pic>
      <p:pic>
        <p:nvPicPr>
          <p:cNvPr id="40" name="Picture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795659" y="3599606"/>
            <a:ext cx="698357" cy="688791"/>
          </a:xfrm>
          <a:prstGeom prst="rect">
            <a:avLst/>
          </a:prstGeom>
        </p:spPr>
      </p:pic>
      <p:pic>
        <p:nvPicPr>
          <p:cNvPr id="41" name="Picture 40"/>
          <p:cNvPicPr>
            <a:picLocks noChangeAspect="1"/>
          </p:cNvPicPr>
          <p:nvPr/>
        </p:nvPicPr>
        <p:blipFill>
          <a:blip r:embed="rId19"/>
          <a:stretch>
            <a:fillRect/>
          </a:stretch>
        </p:blipFill>
        <p:spPr>
          <a:xfrm>
            <a:off x="2372066" y="3764210"/>
            <a:ext cx="995536" cy="442646"/>
          </a:xfrm>
          <a:prstGeom prst="rect">
            <a:avLst/>
          </a:prstGeom>
        </p:spPr>
      </p:pic>
      <p:sp>
        <p:nvSpPr>
          <p:cNvPr id="42" name="TextBox 41"/>
          <p:cNvSpPr txBox="1"/>
          <p:nvPr/>
        </p:nvSpPr>
        <p:spPr>
          <a:xfrm rot="10800000" flipV="1">
            <a:off x="1246413" y="554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bébé</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3" name="TextBox 42"/>
          <p:cNvSpPr txBox="1"/>
          <p:nvPr/>
        </p:nvSpPr>
        <p:spPr>
          <a:xfrm rot="10800000" flipV="1">
            <a:off x="2276697" y="554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aller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4" name="TextBox 43"/>
          <p:cNvSpPr txBox="1"/>
          <p:nvPr/>
        </p:nvSpPr>
        <p:spPr>
          <a:xfrm rot="10800000" flipV="1">
            <a:off x="3384366" y="554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donner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5" name="TextBox 44"/>
          <p:cNvSpPr txBox="1"/>
          <p:nvPr/>
        </p:nvSpPr>
        <p:spPr>
          <a:xfrm rot="10800000" flipV="1">
            <a:off x="4480414" y="554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nez</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6" name="TextBox 45"/>
          <p:cNvSpPr txBox="1"/>
          <p:nvPr/>
        </p:nvSpPr>
        <p:spPr>
          <a:xfrm rot="10800000" flipV="1">
            <a:off x="5564785" y="5540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parler</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7" name="TextBox 46"/>
          <p:cNvSpPr txBox="1"/>
          <p:nvPr/>
        </p:nvSpPr>
        <p:spPr>
          <a:xfrm rot="10800000" flipV="1">
            <a:off x="1228486" y="6843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grand</a:t>
            </a:r>
          </a:p>
        </p:txBody>
      </p:sp>
      <p:sp>
        <p:nvSpPr>
          <p:cNvPr id="48" name="TextBox 47"/>
          <p:cNvSpPr txBox="1"/>
          <p:nvPr/>
        </p:nvSpPr>
        <p:spPr>
          <a:xfrm rot="10800000" flipV="1">
            <a:off x="2258770" y="6843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quand</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9" name="TextBox 48"/>
          <p:cNvSpPr txBox="1"/>
          <p:nvPr/>
        </p:nvSpPr>
        <p:spPr>
          <a:xfrm rot="10800000" flipV="1">
            <a:off x="3366439" y="6843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penser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0" name="TextBox 49"/>
          <p:cNvSpPr txBox="1"/>
          <p:nvPr/>
        </p:nvSpPr>
        <p:spPr>
          <a:xfrm rot="10800000" flipV="1">
            <a:off x="4462487" y="6843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prendre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1" name="TextBox 50"/>
          <p:cNvSpPr txBox="1"/>
          <p:nvPr/>
        </p:nvSpPr>
        <p:spPr>
          <a:xfrm rot="10800000" flipV="1">
            <a:off x="5546858" y="6843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encore</a:t>
            </a:r>
          </a:p>
        </p:txBody>
      </p:sp>
      <p:sp>
        <p:nvSpPr>
          <p:cNvPr id="52" name="TextBox 51"/>
          <p:cNvSpPr txBox="1"/>
          <p:nvPr/>
        </p:nvSpPr>
        <p:spPr>
          <a:xfrm rot="10800000" flipV="1">
            <a:off x="1246412" y="811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onze</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3" name="TextBox 52"/>
          <p:cNvSpPr txBox="1"/>
          <p:nvPr/>
        </p:nvSpPr>
        <p:spPr>
          <a:xfrm rot="10800000" flipV="1">
            <a:off x="2287973" y="8143970"/>
            <a:ext cx="117343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continuer</a:t>
            </a:r>
            <a:endParaRPr kumimoji="0" lang="en-GB" sz="16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4" name="TextBox 53"/>
          <p:cNvSpPr txBox="1"/>
          <p:nvPr/>
        </p:nvSpPr>
        <p:spPr>
          <a:xfrm rot="10800000" flipV="1">
            <a:off x="3384365" y="811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monde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5" name="TextBox 54"/>
          <p:cNvSpPr txBox="1"/>
          <p:nvPr/>
        </p:nvSpPr>
        <p:spPr>
          <a:xfrm rot="10800000" flipV="1">
            <a:off x="4480413" y="811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montrer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6" name="TextBox 55"/>
          <p:cNvSpPr txBox="1"/>
          <p:nvPr/>
        </p:nvSpPr>
        <p:spPr>
          <a:xfrm rot="10800000" flipV="1">
            <a:off x="5564784" y="811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au fond</a:t>
            </a:r>
          </a:p>
        </p:txBody>
      </p:sp>
      <p:pic>
        <p:nvPicPr>
          <p:cNvPr id="57" name="Picture 5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73675" y="4872381"/>
            <a:ext cx="599662" cy="587013"/>
          </a:xfrm>
          <a:prstGeom prst="rect">
            <a:avLst/>
          </a:prstGeom>
        </p:spPr>
      </p:pic>
      <p:pic>
        <p:nvPicPr>
          <p:cNvPr id="58" name="Picture 57"/>
          <p:cNvPicPr>
            <a:picLocks noChangeAspect="1"/>
          </p:cNvPicPr>
          <p:nvPr/>
        </p:nvPicPr>
        <p:blipFill>
          <a:blip r:embed="rId2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647022" y="4770731"/>
            <a:ext cx="467704" cy="790312"/>
          </a:xfrm>
          <a:prstGeom prst="rect">
            <a:avLst/>
          </a:prstGeom>
        </p:spPr>
      </p:pic>
      <p:pic>
        <p:nvPicPr>
          <p:cNvPr id="59" name="Picture 58"/>
          <p:cNvPicPr>
            <a:picLocks noChangeAspect="1"/>
          </p:cNvPicPr>
          <p:nvPr/>
        </p:nvPicPr>
        <p:blipFill>
          <a:blip r:embed="rId22" cstate="print">
            <a:clrChange>
              <a:clrFrom>
                <a:srgbClr val="E4E9ED"/>
              </a:clrFrom>
              <a:clrTo>
                <a:srgbClr val="E4E9ED">
                  <a:alpha val="0"/>
                </a:srgbClr>
              </a:clrTo>
            </a:clrChange>
            <a:extLst>
              <a:ext uri="{28A0092B-C50C-407E-A947-70E740481C1C}">
                <a14:useLocalDpi xmlns:a14="http://schemas.microsoft.com/office/drawing/2010/main" val="0"/>
              </a:ext>
            </a:extLst>
          </a:blip>
          <a:stretch>
            <a:fillRect/>
          </a:stretch>
        </p:blipFill>
        <p:spPr>
          <a:xfrm>
            <a:off x="3429398" y="4806505"/>
            <a:ext cx="1101429" cy="734286"/>
          </a:xfrm>
          <a:prstGeom prst="rect">
            <a:avLst/>
          </a:prstGeom>
        </p:spPr>
      </p:pic>
      <p:pic>
        <p:nvPicPr>
          <p:cNvPr id="61" name="Picture 60"/>
          <p:cNvPicPr>
            <a:picLocks noChangeAspect="1"/>
          </p:cNvPicPr>
          <p:nvPr/>
        </p:nvPicPr>
        <p:blipFill>
          <a:blip r:embed="rId2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801135" y="4842988"/>
            <a:ext cx="719482" cy="719482"/>
          </a:xfrm>
          <a:prstGeom prst="rect">
            <a:avLst/>
          </a:prstGeom>
        </p:spPr>
      </p:pic>
      <p:pic>
        <p:nvPicPr>
          <p:cNvPr id="62" name="Picture 61"/>
          <p:cNvPicPr>
            <a:picLocks noChangeAspect="1"/>
          </p:cNvPicPr>
          <p:nvPr/>
        </p:nvPicPr>
        <p:blipFill>
          <a:blip r:embed="rId24"/>
          <a:stretch>
            <a:fillRect/>
          </a:stretch>
        </p:blipFill>
        <p:spPr>
          <a:xfrm>
            <a:off x="1555155" y="6232321"/>
            <a:ext cx="555948" cy="648943"/>
          </a:xfrm>
          <a:prstGeom prst="rect">
            <a:avLst/>
          </a:prstGeom>
        </p:spPr>
      </p:pic>
      <p:pic>
        <p:nvPicPr>
          <p:cNvPr id="64" name="Picture 63"/>
          <p:cNvPicPr>
            <a:picLocks noChangeAspect="1"/>
          </p:cNvPicPr>
          <p:nvPr/>
        </p:nvPicPr>
        <p:blipFill>
          <a:blip r:embed="rId25"/>
          <a:stretch>
            <a:fillRect/>
          </a:stretch>
        </p:blipFill>
        <p:spPr>
          <a:xfrm>
            <a:off x="3698437" y="6029451"/>
            <a:ext cx="647453" cy="865696"/>
          </a:xfrm>
          <a:prstGeom prst="rect">
            <a:avLst/>
          </a:prstGeom>
        </p:spPr>
      </p:pic>
      <p:sp>
        <p:nvSpPr>
          <p:cNvPr id="65" name="Rectangle 64"/>
          <p:cNvSpPr/>
          <p:nvPr/>
        </p:nvSpPr>
        <p:spPr>
          <a:xfrm>
            <a:off x="4463736" y="6509778"/>
            <a:ext cx="1220206"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take]</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66" name="Picture 6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2761004">
            <a:off x="5853356" y="6211220"/>
            <a:ext cx="596288" cy="597117"/>
          </a:xfrm>
          <a:prstGeom prst="rect">
            <a:avLst/>
          </a:prstGeom>
        </p:spPr>
      </p:pic>
      <p:pic>
        <p:nvPicPr>
          <p:cNvPr id="67" name="Picture 6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506349" y="7506680"/>
            <a:ext cx="589706" cy="516976"/>
          </a:xfrm>
          <a:prstGeom prst="rect">
            <a:avLst/>
          </a:prstGeom>
          <a:effectLst>
            <a:outerShdw blurRad="50800" dist="38100" dir="5400000" algn="t" rotWithShape="0">
              <a:prstClr val="black">
                <a:alpha val="40000"/>
              </a:prstClr>
            </a:outerShdw>
          </a:effectLst>
        </p:spPr>
      </p:pic>
      <p:sp>
        <p:nvSpPr>
          <p:cNvPr id="68" name="Rectangle 67"/>
          <p:cNvSpPr/>
          <p:nvPr/>
        </p:nvSpPr>
        <p:spPr>
          <a:xfrm>
            <a:off x="2252924" y="7729978"/>
            <a:ext cx="1285929"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continue]</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69" name="Picture 6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23080" y="7444605"/>
            <a:ext cx="618964" cy="577700"/>
          </a:xfrm>
          <a:prstGeom prst="rect">
            <a:avLst/>
          </a:prstGeom>
        </p:spPr>
      </p:pic>
      <p:sp>
        <p:nvSpPr>
          <p:cNvPr id="70" name="Rectangle 69"/>
          <p:cNvSpPr/>
          <p:nvPr/>
        </p:nvSpPr>
        <p:spPr>
          <a:xfrm>
            <a:off x="4419356" y="7681833"/>
            <a:ext cx="1295547"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show]</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72" name="Rectangle 71"/>
          <p:cNvSpPr/>
          <p:nvPr/>
        </p:nvSpPr>
        <p:spPr>
          <a:xfrm>
            <a:off x="5659536" y="7512646"/>
            <a:ext cx="962122"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the </a:t>
            </a:r>
            <a:b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b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back]</a:t>
            </a:r>
          </a:p>
        </p:txBody>
      </p:sp>
      <p:sp>
        <p:nvSpPr>
          <p:cNvPr id="71"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a:t>
            </a:r>
          </a:p>
        </p:txBody>
      </p:sp>
      <p:grpSp>
        <p:nvGrpSpPr>
          <p:cNvPr id="73" name="Group 72" descr="person with big nose">
            <a:extLst>
              <a:ext uri="{FF2B5EF4-FFF2-40B4-BE49-F238E27FC236}">
                <a16:creationId xmlns:a16="http://schemas.microsoft.com/office/drawing/2014/main" id="{884A48D7-5914-4668-9075-72634E559C22}"/>
              </a:ext>
            </a:extLst>
          </p:cNvPr>
          <p:cNvGrpSpPr/>
          <p:nvPr/>
        </p:nvGrpSpPr>
        <p:grpSpPr>
          <a:xfrm>
            <a:off x="4698360" y="4879421"/>
            <a:ext cx="848497" cy="649631"/>
            <a:chOff x="941512" y="3489716"/>
            <a:chExt cx="2012416" cy="1733184"/>
          </a:xfrm>
        </p:grpSpPr>
        <p:pic>
          <p:nvPicPr>
            <p:cNvPr id="74" name="Picture 6" descr="Male, Man, Nose, Large">
              <a:extLst>
                <a:ext uri="{FF2B5EF4-FFF2-40B4-BE49-F238E27FC236}">
                  <a16:creationId xmlns:a16="http://schemas.microsoft.com/office/drawing/2014/main" id="{9B003DF2-5131-4981-9580-860BB102801D}"/>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41512" y="3841460"/>
              <a:ext cx="2012416" cy="1381440"/>
            </a:xfrm>
            <a:prstGeom prst="rect">
              <a:avLst/>
            </a:prstGeom>
            <a:noFill/>
            <a:extLst>
              <a:ext uri="{909E8E84-426E-40DD-AFC4-6F175D3DCCD1}">
                <a14:hiddenFill xmlns:a14="http://schemas.microsoft.com/office/drawing/2010/main">
                  <a:solidFill>
                    <a:srgbClr val="FFFFFF"/>
                  </a:solidFill>
                </a14:hiddenFill>
              </a:ext>
            </a:extLst>
          </p:spPr>
        </p:pic>
        <p:sp>
          <p:nvSpPr>
            <p:cNvPr id="75" name="Arrow: Right 74">
              <a:extLst>
                <a:ext uri="{FF2B5EF4-FFF2-40B4-BE49-F238E27FC236}">
                  <a16:creationId xmlns:a16="http://schemas.microsoft.com/office/drawing/2014/main" id="{FFEF9979-65F9-4508-8423-E07D1A251A58}"/>
                </a:ext>
              </a:extLst>
            </p:cNvPr>
            <p:cNvSpPr/>
            <p:nvPr/>
          </p:nvSpPr>
          <p:spPr>
            <a:xfrm rot="5400000">
              <a:off x="2102513" y="3688866"/>
              <a:ext cx="727849" cy="32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B237F136-7AA5-4725-B8F0-A09524FFFD1B}"/>
              </a:ext>
            </a:extLst>
          </p:cNvPr>
          <p:cNvSpPr/>
          <p:nvPr/>
        </p:nvSpPr>
        <p:spPr>
          <a:xfrm>
            <a:off x="119780" y="118632"/>
            <a:ext cx="6526682" cy="615553"/>
          </a:xfrm>
          <a:prstGeom prst="rect">
            <a:avLst/>
          </a:prstGeom>
        </p:spPr>
        <p:txBody>
          <a:bodyPr wrap="square">
            <a:spAutoFit/>
          </a:bodyPr>
          <a:lstStyle/>
          <a:p>
            <a:pPr fontAlgn="auto">
              <a:spcBef>
                <a:spcPts val="0"/>
              </a:spcBef>
              <a:spcAft>
                <a:spcPts val="0"/>
              </a:spcAft>
            </a:pPr>
            <a:r>
              <a:rPr lang="en-GB" dirty="0">
                <a:latin typeface="Century Gothic" panose="020B0502020202020204" pitchFamily="34" charset="0"/>
              </a:rPr>
              <a:t>You will sometimes learn these SSC in pairs. </a:t>
            </a:r>
            <a:br>
              <a:rPr lang="en-GB" dirty="0">
                <a:latin typeface="Century Gothic" panose="020B0502020202020204" pitchFamily="34" charset="0"/>
              </a:rPr>
            </a:br>
            <a:r>
              <a:rPr lang="en-GB" sz="1600" dirty="0">
                <a:latin typeface="Century Gothic" panose="020B0502020202020204" pitchFamily="34" charset="0"/>
              </a:rPr>
              <a:t>This helps you to distinguish between two very similar sounds.</a:t>
            </a:r>
            <a:endParaRPr lang="en-GB" sz="16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4789580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83B3ACDB-6568-4A6F-817A-609C09CF29B5}"/>
              </a:ext>
            </a:extLst>
          </p:cNvPr>
          <p:cNvSpPr txBox="1"/>
          <p:nvPr/>
        </p:nvSpPr>
        <p:spPr>
          <a:xfrm>
            <a:off x="1893234" y="2266592"/>
            <a:ext cx="3127908" cy="338554"/>
          </a:xfrm>
          <a:prstGeom prst="rect">
            <a:avLst/>
          </a:prstGeom>
          <a:noFill/>
        </p:spPr>
        <p:txBody>
          <a:bodyPr wrap="square" rtlCol="0">
            <a:spAutoFit/>
          </a:bodyPr>
          <a:lstStyle/>
          <a:p>
            <a:pPr fontAlgn="auto">
              <a:spcBef>
                <a:spcPts val="0"/>
              </a:spcBef>
              <a:spcAft>
                <a:spcPts val="0"/>
              </a:spcAft>
              <a:defRPr/>
            </a:pPr>
            <a:r>
              <a:rPr lang="en-GB" sz="1600" dirty="0">
                <a:latin typeface="Century Gothic" panose="020B0502020202020204" pitchFamily="34" charset="0"/>
              </a:rPr>
              <a:t>Je </a:t>
            </a:r>
            <a:r>
              <a:rPr lang="en-GB" sz="1600" b="1" dirty="0" err="1">
                <a:latin typeface="Century Gothic" panose="020B0502020202020204" pitchFamily="34" charset="0"/>
              </a:rPr>
              <a:t>n</a:t>
            </a:r>
            <a:r>
              <a:rPr lang="en-GB" sz="1600" dirty="0" err="1">
                <a:latin typeface="Century Gothic" panose="020B0502020202020204" pitchFamily="34" charset="0"/>
              </a:rPr>
              <a:t>’ai</a:t>
            </a:r>
            <a:r>
              <a:rPr lang="en-GB" sz="1600" dirty="0">
                <a:latin typeface="Century Gothic" panose="020B0502020202020204" pitchFamily="34" charset="0"/>
              </a:rPr>
              <a:t> </a:t>
            </a:r>
            <a:r>
              <a:rPr lang="en-GB" sz="1600" b="1" dirty="0">
                <a:latin typeface="Century Gothic" panose="020B0502020202020204" pitchFamily="34" charset="0"/>
              </a:rPr>
              <a:t>pas </a:t>
            </a:r>
            <a:r>
              <a:rPr lang="en-GB" sz="1600" u="sng" dirty="0">
                <a:latin typeface="Century Gothic" panose="020B0502020202020204" pitchFamily="34" charset="0"/>
              </a:rPr>
              <a:t>de</a:t>
            </a:r>
            <a:r>
              <a:rPr lang="en-GB" sz="1600" dirty="0">
                <a:latin typeface="Century Gothic" panose="020B0502020202020204" pitchFamily="34" charset="0"/>
              </a:rPr>
              <a:t> train.</a:t>
            </a:r>
          </a:p>
        </p:txBody>
      </p:sp>
      <p:sp>
        <p:nvSpPr>
          <p:cNvPr id="49" name="TextBox 48">
            <a:extLst>
              <a:ext uri="{FF2B5EF4-FFF2-40B4-BE49-F238E27FC236}">
                <a16:creationId xmlns:a16="http://schemas.microsoft.com/office/drawing/2014/main" id="{76B88423-83FC-4E07-8487-C4F44C011F49}"/>
              </a:ext>
            </a:extLst>
          </p:cNvPr>
          <p:cNvSpPr txBox="1"/>
          <p:nvPr/>
        </p:nvSpPr>
        <p:spPr>
          <a:xfrm>
            <a:off x="1892527" y="2651123"/>
            <a:ext cx="3127908" cy="338554"/>
          </a:xfrm>
          <a:prstGeom prst="rect">
            <a:avLst/>
          </a:prstGeom>
          <a:noFill/>
        </p:spPr>
        <p:txBody>
          <a:bodyPr wrap="square" rtlCol="0">
            <a:spAutoFit/>
          </a:bodyPr>
          <a:lstStyle/>
          <a:p>
            <a:pPr fontAlgn="auto">
              <a:spcBef>
                <a:spcPts val="0"/>
              </a:spcBef>
              <a:spcAft>
                <a:spcPts val="0"/>
              </a:spcAft>
              <a:defRPr/>
            </a:pPr>
            <a:r>
              <a:rPr lang="en-GB" sz="1600" dirty="0">
                <a:latin typeface="Century Gothic" panose="020B0502020202020204" pitchFamily="34" charset="0"/>
              </a:rPr>
              <a:t>Je </a:t>
            </a:r>
            <a:r>
              <a:rPr lang="en-GB" sz="1600" b="1" dirty="0" err="1">
                <a:latin typeface="Century Gothic" panose="020B0502020202020204" pitchFamily="34" charset="0"/>
              </a:rPr>
              <a:t>n</a:t>
            </a:r>
            <a:r>
              <a:rPr lang="en-GB" sz="1600" dirty="0" err="1">
                <a:latin typeface="Century Gothic" panose="020B0502020202020204" pitchFamily="34" charset="0"/>
              </a:rPr>
              <a:t>’ai</a:t>
            </a:r>
            <a:r>
              <a:rPr lang="en-GB" sz="1600" dirty="0">
                <a:latin typeface="Century Gothic" panose="020B0502020202020204" pitchFamily="34" charset="0"/>
              </a:rPr>
              <a:t> </a:t>
            </a:r>
            <a:r>
              <a:rPr lang="en-GB" sz="1600" b="1" dirty="0">
                <a:latin typeface="Century Gothic" panose="020B0502020202020204" pitchFamily="34" charset="0"/>
              </a:rPr>
              <a:t>pas </a:t>
            </a:r>
            <a:r>
              <a:rPr lang="en-GB" sz="1600" u="sng" dirty="0">
                <a:latin typeface="Century Gothic" panose="020B0502020202020204" pitchFamily="34" charset="0"/>
              </a:rPr>
              <a:t>de</a:t>
            </a:r>
            <a:r>
              <a:rPr lang="en-GB" sz="1600" dirty="0">
                <a:latin typeface="Century Gothic" panose="020B0502020202020204" pitchFamily="34" charset="0"/>
              </a:rPr>
              <a:t> train.</a:t>
            </a:r>
          </a:p>
        </p:txBody>
      </p:sp>
      <p:graphicFrame>
        <p:nvGraphicFramePr>
          <p:cNvPr id="14" name="Table 13"/>
          <p:cNvGraphicFramePr>
            <a:graphicFrameLocks noGrp="1"/>
          </p:cNvGraphicFramePr>
          <p:nvPr>
            <p:extLst>
              <p:ext uri="{D42A27DB-BD31-4B8C-83A1-F6EECF244321}">
                <p14:modId xmlns:p14="http://schemas.microsoft.com/office/powerpoint/2010/main" val="71133886"/>
              </p:ext>
            </p:extLst>
          </p:nvPr>
        </p:nvGraphicFramePr>
        <p:xfrm>
          <a:off x="806611" y="6582758"/>
          <a:ext cx="4498291" cy="2362080"/>
        </p:xfrm>
        <a:graphic>
          <a:graphicData uri="http://schemas.openxmlformats.org/drawingml/2006/table">
            <a:tbl>
              <a:tblPr>
                <a:tableStyleId>{5940675A-B579-460E-94D1-54222C63F5DA}</a:tableStyleId>
              </a:tblPr>
              <a:tblGrid>
                <a:gridCol w="1257931">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192021">
                <a:tc>
                  <a:txBody>
                    <a:bodyPr/>
                    <a:lstStyle/>
                    <a:p>
                      <a:pPr algn="l" fontAlgn="b"/>
                      <a:r>
                        <a:rPr lang="en-GB" sz="1600" b="0" i="0" u="none" strike="noStrike" dirty="0">
                          <a:solidFill>
                            <a:srgbClr val="000000"/>
                          </a:solidFill>
                          <a:effectLst/>
                          <a:latin typeface="Century Gothic" panose="020B0502020202020204" pitchFamily="34" charset="0"/>
                        </a:rPr>
                        <a:t>le café</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café</a:t>
                      </a:r>
                    </a:p>
                  </a:txBody>
                  <a:tcPr marL="90000" marR="90000" marT="46800" marB="46800" anchor="ctr"/>
                </a:tc>
                <a:extLst>
                  <a:ext uri="{0D108BD9-81ED-4DB2-BD59-A6C34878D82A}">
                    <a16:rowId xmlns:a16="http://schemas.microsoft.com/office/drawing/2014/main" val="10000"/>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le </a:t>
                      </a:r>
                      <a:r>
                        <a:rPr lang="en-GB" sz="1600" b="0" i="0" u="none" strike="noStrike" dirty="0" err="1">
                          <a:solidFill>
                            <a:srgbClr val="000000"/>
                          </a:solidFill>
                          <a:effectLst/>
                          <a:latin typeface="Century Gothic" panose="020B0502020202020204" pitchFamily="34" charset="0"/>
                        </a:rPr>
                        <a:t>cinéma</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cinema</a:t>
                      </a:r>
                    </a:p>
                  </a:txBody>
                  <a:tcPr marL="90000" marR="90000" marT="46800" marB="46800" anchor="ctr"/>
                </a:tc>
                <a:extLst>
                  <a:ext uri="{0D108BD9-81ED-4DB2-BD59-A6C34878D82A}">
                    <a16:rowId xmlns:a16="http://schemas.microsoft.com/office/drawing/2014/main" val="10001"/>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plage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beach</a:t>
                      </a:r>
                    </a:p>
                  </a:txBody>
                  <a:tcPr marL="90000" marR="90000" marT="46800" marB="46800" anchor="ctr"/>
                </a:tc>
                <a:extLst>
                  <a:ext uri="{0D108BD9-81ED-4DB2-BD59-A6C34878D82A}">
                    <a16:rowId xmlns:a16="http://schemas.microsoft.com/office/drawing/2014/main" val="10002"/>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la rue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street</a:t>
                      </a:r>
                    </a:p>
                  </a:txBody>
                  <a:tcPr marL="90000" marR="90000" marT="46800" marB="46800" anchor="ctr"/>
                </a:tc>
                <a:extLst>
                  <a:ext uri="{0D108BD9-81ED-4DB2-BD59-A6C34878D82A}">
                    <a16:rowId xmlns:a16="http://schemas.microsoft.com/office/drawing/2014/main" val="10003"/>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derrière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behind</a:t>
                      </a:r>
                    </a:p>
                  </a:txBody>
                  <a:tcPr marL="90000" marR="90000" marT="46800" marB="46800" anchor="ctr"/>
                </a:tc>
                <a:extLst>
                  <a:ext uri="{0D108BD9-81ED-4DB2-BD59-A6C34878D82A}">
                    <a16:rowId xmlns:a16="http://schemas.microsoft.com/office/drawing/2014/main" val="10005"/>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devant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in front of</a:t>
                      </a:r>
                    </a:p>
                  </a:txBody>
                  <a:tcPr marL="90000" marR="90000" marT="46800" marB="46800" anchor="ctr"/>
                </a:tc>
                <a:extLst>
                  <a:ext uri="{0D108BD9-81ED-4DB2-BD59-A6C34878D82A}">
                    <a16:rowId xmlns:a16="http://schemas.microsoft.com/office/drawing/2014/main" val="10006"/>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entre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between</a:t>
                      </a:r>
                    </a:p>
                  </a:txBody>
                  <a:tcPr marL="90000" marR="90000" marT="46800" marB="46800" anchor="ctr"/>
                </a:tc>
                <a:extLst>
                  <a:ext uri="{0D108BD9-81ED-4DB2-BD59-A6C34878D82A}">
                    <a16:rowId xmlns:a16="http://schemas.microsoft.com/office/drawing/2014/main" val="10007"/>
                  </a:ext>
                </a:extLst>
              </a:tr>
            </a:tbl>
          </a:graphicData>
        </a:graphic>
      </p:graphicFrame>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T3.1 </a:t>
            </a:r>
            <a:r>
              <a:rPr lang="en-GB" sz="2000" b="1" kern="1200" dirty="0" err="1">
                <a:solidFill>
                  <a:srgbClr val="FFFFFF"/>
                </a:solidFill>
                <a:latin typeface="Century Gothic" panose="020B0502020202020204" pitchFamily="34" charset="0"/>
                <a:ea typeface="+mn-ea"/>
                <a:cs typeface="+mn-cs"/>
              </a:rPr>
              <a:t>Semaine</a:t>
            </a:r>
            <a:r>
              <a:rPr lang="en-GB" sz="2000" b="1" kern="1200" dirty="0">
                <a:solidFill>
                  <a:srgbClr val="FFFFFF"/>
                </a:solidFill>
                <a:latin typeface="Century Gothic" panose="020B0502020202020204" pitchFamily="34" charset="0"/>
                <a:ea typeface="+mn-ea"/>
                <a:cs typeface="+mn-cs"/>
              </a:rPr>
              <a:t> 5</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2899122944"/>
              </p:ext>
            </p:extLst>
          </p:nvPr>
        </p:nvGraphicFramePr>
        <p:xfrm>
          <a:off x="188981" y="6600518"/>
          <a:ext cx="625156" cy="2351720"/>
        </p:xfrm>
        <a:graphic>
          <a:graphicData uri="http://schemas.openxmlformats.org/drawingml/2006/table">
            <a:tbl>
              <a:tblPr firstRow="1" bandRow="1">
                <a:tableStyleId>{5940675A-B579-460E-94D1-54222C63F5DA}</a:tableStyleId>
              </a:tblPr>
              <a:tblGrid>
                <a:gridCol w="625156">
                  <a:extLst>
                    <a:ext uri="{9D8B030D-6E8A-4147-A177-3AD203B41FA5}">
                      <a16:colId xmlns:a16="http://schemas.microsoft.com/office/drawing/2014/main" val="20000"/>
                    </a:ext>
                  </a:extLst>
                </a:gridCol>
              </a:tblGrid>
              <a:tr h="335960">
                <a:tc>
                  <a:txBody>
                    <a:bodyPr/>
                    <a:lstStyle/>
                    <a:p>
                      <a:pPr algn="ctr"/>
                      <a:r>
                        <a:rPr lang="en-GB" sz="14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94166721"/>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8595328"/>
                  </a:ext>
                </a:extLst>
              </a:tr>
              <a:tr h="335960">
                <a:tc>
                  <a:txBody>
                    <a:bodyPr/>
                    <a:lstStyle/>
                    <a:p>
                      <a:pPr algn="ctr"/>
                      <a:r>
                        <a:rPr lang="en-GB" sz="1400" i="1" dirty="0">
                          <a:latin typeface="Century Gothic" panose="020B0502020202020204" pitchFamily="34" charset="0"/>
                        </a:rPr>
                        <a:t>prep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30278331"/>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prep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7510026"/>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prep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9076972"/>
                  </a:ext>
                </a:extLst>
              </a:tr>
            </a:tbl>
          </a:graphicData>
        </a:graphic>
      </p:graphicFrame>
      <p:sp>
        <p:nvSpPr>
          <p:cNvPr id="16" name="Rounded Rectangle 15"/>
          <p:cNvSpPr/>
          <p:nvPr/>
        </p:nvSpPr>
        <p:spPr>
          <a:xfrm>
            <a:off x="5413516" y="7962748"/>
            <a:ext cx="1426079" cy="64807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1400" b="1" dirty="0">
                <a:solidFill>
                  <a:srgbClr val="000000"/>
                </a:solidFill>
                <a:latin typeface="Century Gothic" panose="020B0502020202020204" pitchFamily="34" charset="0"/>
              </a:rPr>
              <a:t>Revisit vocab 3.1.2 &amp; 2.2.2</a:t>
            </a:r>
          </a:p>
        </p:txBody>
      </p:sp>
      <p:pic>
        <p:nvPicPr>
          <p:cNvPr id="4" name="Picture 3"/>
          <p:cNvPicPr>
            <a:picLocks noChangeAspect="1"/>
          </p:cNvPicPr>
          <p:nvPr/>
        </p:nvPicPr>
        <p:blipFill>
          <a:blip r:embed="rId3"/>
          <a:stretch>
            <a:fillRect/>
          </a:stretch>
        </p:blipFill>
        <p:spPr>
          <a:xfrm>
            <a:off x="5403654" y="6507005"/>
            <a:ext cx="1338198" cy="1317716"/>
          </a:xfrm>
          <a:prstGeom prst="rect">
            <a:avLst/>
          </a:prstGeom>
        </p:spPr>
      </p:pic>
      <p:sp>
        <p:nvSpPr>
          <p:cNvPr id="15" name="Rectangle 14">
            <a:extLst>
              <a:ext uri="{FF2B5EF4-FFF2-40B4-BE49-F238E27FC236}">
                <a16:creationId xmlns:a16="http://schemas.microsoft.com/office/drawing/2014/main" id="{62EBD834-1E2D-44FA-960B-D5E01CB2C65F}"/>
              </a:ext>
            </a:extLst>
          </p:cNvPr>
          <p:cNvSpPr/>
          <p:nvPr/>
        </p:nvSpPr>
        <p:spPr>
          <a:xfrm>
            <a:off x="293823" y="5961941"/>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1600" b="1" dirty="0">
              <a:solidFill>
                <a:srgbClr val="FFFFFF"/>
              </a:solidFill>
              <a:latin typeface="Century Gothic" panose="020B0502020202020204" pitchFamily="34" charset="0"/>
            </a:endParaRPr>
          </a:p>
        </p:txBody>
      </p:sp>
      <p:sp>
        <p:nvSpPr>
          <p:cNvPr id="18" name="Rectangle 17">
            <a:extLst>
              <a:ext uri="{FF2B5EF4-FFF2-40B4-BE49-F238E27FC236}">
                <a16:creationId xmlns:a16="http://schemas.microsoft.com/office/drawing/2014/main" id="{187D3DE4-1B8E-4EF9-A0F4-FAE19AE97A2E}"/>
              </a:ext>
            </a:extLst>
          </p:cNvPr>
          <p:cNvSpPr/>
          <p:nvPr/>
        </p:nvSpPr>
        <p:spPr>
          <a:xfrm>
            <a:off x="5181675" y="5961941"/>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19" name="Title 1">
            <a:extLst>
              <a:ext uri="{FF2B5EF4-FFF2-40B4-BE49-F238E27FC236}">
                <a16:creationId xmlns:a16="http://schemas.microsoft.com/office/drawing/2014/main" id="{7C5C7E9F-51B9-4541-A931-8FC849CA79FC}"/>
              </a:ext>
            </a:extLst>
          </p:cNvPr>
          <p:cNvSpPr txBox="1">
            <a:spLocks/>
          </p:cNvSpPr>
          <p:nvPr/>
        </p:nvSpPr>
        <p:spPr bwMode="auto">
          <a:xfrm>
            <a:off x="302951" y="5975213"/>
            <a:ext cx="4687651" cy="4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fontAlgn="auto">
              <a:spcBef>
                <a:spcPts val="0"/>
              </a:spcBef>
              <a:spcAft>
                <a:spcPts val="0"/>
              </a:spcAft>
            </a:pPr>
            <a:r>
              <a:rPr lang="fr-FR" sz="1800" b="1" kern="0" dirty="0" err="1">
                <a:solidFill>
                  <a:srgbClr val="FFFFFF"/>
                </a:solidFill>
                <a:latin typeface="Century Gothic" panose="020B0502020202020204" pitchFamily="34" charset="0"/>
              </a:rPr>
              <a:t>Talking</a:t>
            </a:r>
            <a:r>
              <a:rPr lang="fr-FR" sz="1800" b="1" kern="0" dirty="0">
                <a:solidFill>
                  <a:srgbClr val="FFFFFF"/>
                </a:solidFill>
                <a:latin typeface="Century Gothic" panose="020B0502020202020204" pitchFamily="34" charset="0"/>
              </a:rPr>
              <a:t> about </a:t>
            </a:r>
            <a:r>
              <a:rPr lang="fr-FR" sz="1800" b="1" kern="0" dirty="0" err="1">
                <a:solidFill>
                  <a:srgbClr val="FFFFFF"/>
                </a:solidFill>
                <a:latin typeface="Century Gothic" panose="020B0502020202020204" pitchFamily="34" charset="0"/>
              </a:rPr>
              <a:t>what</a:t>
            </a:r>
            <a:r>
              <a:rPr lang="fr-FR" sz="1800" b="1" kern="0" dirty="0">
                <a:solidFill>
                  <a:srgbClr val="FFFFFF"/>
                </a:solidFill>
                <a:latin typeface="Century Gothic" panose="020B0502020202020204" pitchFamily="34" charset="0"/>
              </a:rPr>
              <a:t> </a:t>
            </a:r>
            <a:r>
              <a:rPr lang="fr-FR" sz="1800" b="1" kern="0" dirty="0" err="1">
                <a:solidFill>
                  <a:srgbClr val="FFFFFF"/>
                </a:solidFill>
                <a:latin typeface="Century Gothic" panose="020B0502020202020204" pitchFamily="34" charset="0"/>
              </a:rPr>
              <a:t>isn’t</a:t>
            </a:r>
            <a:r>
              <a:rPr lang="fr-FR" sz="1800" b="1" kern="0" dirty="0">
                <a:solidFill>
                  <a:srgbClr val="FFFFFF"/>
                </a:solidFill>
                <a:latin typeface="Century Gothic" panose="020B0502020202020204" pitchFamily="34" charset="0"/>
              </a:rPr>
              <a:t> </a:t>
            </a:r>
            <a:r>
              <a:rPr lang="fr-FR" sz="1800" b="1" kern="0" dirty="0" err="1">
                <a:solidFill>
                  <a:srgbClr val="FFFFFF"/>
                </a:solidFill>
                <a:latin typeface="Century Gothic" panose="020B0502020202020204" pitchFamily="34" charset="0"/>
              </a:rPr>
              <a:t>there</a:t>
            </a:r>
            <a:endParaRPr lang="fr-FR" sz="1800" b="1" kern="0" dirty="0">
              <a:solidFill>
                <a:srgbClr val="FFFFFF"/>
              </a:solidFill>
              <a:latin typeface="Century Gothic" panose="020B0502020202020204" pitchFamily="34" charset="0"/>
            </a:endParaRPr>
          </a:p>
        </p:txBody>
      </p:sp>
      <p:sp>
        <p:nvSpPr>
          <p:cNvPr id="30"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49</a:t>
            </a:r>
          </a:p>
        </p:txBody>
      </p:sp>
      <p:cxnSp>
        <p:nvCxnSpPr>
          <p:cNvPr id="41" name="Straight Arrow Connector 40">
            <a:extLst>
              <a:ext uri="{FF2B5EF4-FFF2-40B4-BE49-F238E27FC236}">
                <a16:creationId xmlns:a16="http://schemas.microsoft.com/office/drawing/2014/main" id="{7304FD14-A23A-410D-9C16-E51898BE3688}"/>
              </a:ext>
            </a:extLst>
          </p:cNvPr>
          <p:cNvCxnSpPr>
            <a:cxnSpLocks/>
          </p:cNvCxnSpPr>
          <p:nvPr/>
        </p:nvCxnSpPr>
        <p:spPr>
          <a:xfrm flipV="1">
            <a:off x="1298137" y="2943410"/>
            <a:ext cx="101772" cy="2907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7A78E118-AE52-4A7C-B974-8E3B4842C2D0}"/>
              </a:ext>
            </a:extLst>
          </p:cNvPr>
          <p:cNvSpPr/>
          <p:nvPr/>
        </p:nvSpPr>
        <p:spPr>
          <a:xfrm>
            <a:off x="121792" y="724627"/>
            <a:ext cx="3017173" cy="369332"/>
          </a:xfrm>
          <a:prstGeom prst="rect">
            <a:avLst/>
          </a:prstGeom>
        </p:spPr>
        <p:txBody>
          <a:bodyPr wrap="none">
            <a:spAutoFit/>
          </a:bodyPr>
          <a:lstStyle/>
          <a:p>
            <a:r>
              <a:rPr lang="en-GB" b="1" dirty="0">
                <a:solidFill>
                  <a:srgbClr val="000000"/>
                </a:solidFill>
                <a:latin typeface="Century Gothic" panose="020B0502020202020204" pitchFamily="34" charset="0"/>
              </a:rPr>
              <a:t>Negation - before a noun</a:t>
            </a:r>
            <a:endParaRPr lang="en-GB" dirty="0">
              <a:solidFill>
                <a:srgbClr val="000000"/>
              </a:solidFill>
              <a:latin typeface="Century Gothic" panose="020B0502020202020204" pitchFamily="34" charset="0"/>
            </a:endParaRPr>
          </a:p>
        </p:txBody>
      </p:sp>
      <p:sp>
        <p:nvSpPr>
          <p:cNvPr id="45" name="TextBox 44">
            <a:extLst>
              <a:ext uri="{FF2B5EF4-FFF2-40B4-BE49-F238E27FC236}">
                <a16:creationId xmlns:a16="http://schemas.microsoft.com/office/drawing/2014/main" id="{9B23819C-EDE9-4F86-AE08-766BC2F30DA2}"/>
              </a:ext>
            </a:extLst>
          </p:cNvPr>
          <p:cNvSpPr txBox="1"/>
          <p:nvPr/>
        </p:nvSpPr>
        <p:spPr>
          <a:xfrm>
            <a:off x="190054" y="2266592"/>
            <a:ext cx="1559036" cy="338554"/>
          </a:xfrm>
          <a:prstGeom prst="rect">
            <a:avLst/>
          </a:prstGeom>
          <a:noFill/>
        </p:spPr>
        <p:txBody>
          <a:bodyPr wrap="square" rtlCol="0">
            <a:spAutoFit/>
          </a:bodyPr>
          <a:lstStyle/>
          <a:p>
            <a:pPr fontAlgn="auto">
              <a:spcBef>
                <a:spcPts val="0"/>
              </a:spcBef>
              <a:spcAft>
                <a:spcPts val="0"/>
              </a:spcAft>
              <a:defRPr/>
            </a:pPr>
            <a:r>
              <a:rPr lang="en-GB" sz="1600" dirty="0" err="1">
                <a:latin typeface="Century Gothic" panose="020B0502020202020204" pitchFamily="34" charset="0"/>
              </a:rPr>
              <a:t>J’ai</a:t>
            </a:r>
            <a:r>
              <a:rPr lang="en-GB" sz="1600" dirty="0">
                <a:latin typeface="Century Gothic" panose="020B0502020202020204" pitchFamily="34" charset="0"/>
              </a:rPr>
              <a:t> </a:t>
            </a:r>
            <a:r>
              <a:rPr lang="en-GB" sz="1600" u="sng" dirty="0">
                <a:latin typeface="Century Gothic" panose="020B0502020202020204" pitchFamily="34" charset="0"/>
              </a:rPr>
              <a:t>un</a:t>
            </a:r>
            <a:r>
              <a:rPr lang="en-GB" sz="1600" dirty="0">
                <a:latin typeface="Century Gothic" panose="020B0502020202020204" pitchFamily="34" charset="0"/>
              </a:rPr>
              <a:t> train.</a:t>
            </a:r>
          </a:p>
        </p:txBody>
      </p:sp>
      <p:sp>
        <p:nvSpPr>
          <p:cNvPr id="47" name="Speech Bubble: Rectangle with Corners Rounded 54">
            <a:extLst>
              <a:ext uri="{FF2B5EF4-FFF2-40B4-BE49-F238E27FC236}">
                <a16:creationId xmlns:a16="http://schemas.microsoft.com/office/drawing/2014/main" id="{068EED8B-AA82-4C9B-A75A-3D62BBBED620}"/>
              </a:ext>
            </a:extLst>
          </p:cNvPr>
          <p:cNvSpPr/>
          <p:nvPr/>
        </p:nvSpPr>
        <p:spPr>
          <a:xfrm>
            <a:off x="4088493" y="2315048"/>
            <a:ext cx="2667656" cy="552988"/>
          </a:xfrm>
          <a:prstGeom prst="wedgeRoundRectCallout">
            <a:avLst>
              <a:gd name="adj1" fmla="val -47638"/>
              <a:gd name="adj2" fmla="val 30377"/>
              <a:gd name="adj3" fmla="val 16667"/>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F0302020204030204"/>
              </a:rPr>
              <a:t>Add </a:t>
            </a:r>
            <a:r>
              <a:rPr lang="en-GB" sz="1600" b="1" dirty="0">
                <a:solidFill>
                  <a:schemeClr val="tx1"/>
                </a:solidFill>
                <a:latin typeface="Century Gothic" panose="020F0302020204030204"/>
              </a:rPr>
              <a:t>ne</a:t>
            </a:r>
            <a:r>
              <a:rPr lang="en-GB" sz="1600" dirty="0">
                <a:solidFill>
                  <a:schemeClr val="tx1"/>
                </a:solidFill>
                <a:latin typeface="Century Gothic" panose="020F0302020204030204"/>
              </a:rPr>
              <a:t>…</a:t>
            </a:r>
            <a:r>
              <a:rPr lang="en-GB" sz="1600" b="1" dirty="0">
                <a:solidFill>
                  <a:schemeClr val="tx1"/>
                </a:solidFill>
                <a:latin typeface="Century Gothic" panose="020F0302020204030204"/>
              </a:rPr>
              <a:t>pas</a:t>
            </a:r>
            <a:r>
              <a:rPr lang="en-GB" sz="1600" dirty="0">
                <a:solidFill>
                  <a:schemeClr val="tx1"/>
                </a:solidFill>
                <a:latin typeface="Century Gothic" panose="020F0302020204030204"/>
              </a:rPr>
              <a:t> as normal.</a:t>
            </a:r>
            <a:br>
              <a:rPr lang="en-GB" sz="1600" dirty="0">
                <a:solidFill>
                  <a:schemeClr val="tx1"/>
                </a:solidFill>
                <a:latin typeface="Century Gothic" panose="020F0302020204030204"/>
              </a:rPr>
            </a:br>
            <a:r>
              <a:rPr lang="en-GB" sz="1600" dirty="0">
                <a:solidFill>
                  <a:schemeClr val="tx1"/>
                </a:solidFill>
                <a:latin typeface="Century Gothic" panose="020F0302020204030204"/>
              </a:rPr>
              <a:t>Change ‘</a:t>
            </a:r>
            <a:r>
              <a:rPr lang="en-GB" sz="1600" u="sng" dirty="0">
                <a:solidFill>
                  <a:schemeClr val="tx1"/>
                </a:solidFill>
                <a:latin typeface="Century Gothic" panose="020F0302020204030204"/>
              </a:rPr>
              <a:t>un</a:t>
            </a:r>
            <a:r>
              <a:rPr lang="en-GB" sz="1600" dirty="0">
                <a:solidFill>
                  <a:schemeClr val="tx1"/>
                </a:solidFill>
                <a:latin typeface="Century Gothic" panose="020F0302020204030204"/>
              </a:rPr>
              <a:t>’ for ‘</a:t>
            </a:r>
            <a:r>
              <a:rPr lang="en-GB" sz="1600" u="sng" dirty="0">
                <a:solidFill>
                  <a:schemeClr val="tx1"/>
                </a:solidFill>
                <a:latin typeface="Century Gothic" panose="020F0302020204030204"/>
              </a:rPr>
              <a:t>de</a:t>
            </a:r>
            <a:r>
              <a:rPr lang="en-GB" sz="1600" dirty="0">
                <a:solidFill>
                  <a:schemeClr val="tx1"/>
                </a:solidFill>
                <a:latin typeface="Century Gothic" panose="020F0302020204030204"/>
              </a:rPr>
              <a:t>’.</a:t>
            </a:r>
            <a:endParaRPr kumimoji="0" lang="en-GB" sz="1600" i="0" u="none" strike="noStrike" kern="1200" cap="none" spc="0" normalizeH="0" baseline="0" noProof="0" dirty="0">
              <a:ln>
                <a:noFill/>
              </a:ln>
              <a:solidFill>
                <a:schemeClr val="tx1"/>
              </a:solidFill>
              <a:effectLst/>
              <a:uLnTx/>
              <a:uFillTx/>
              <a:latin typeface="Century Gothic" panose="020F0302020204030204"/>
            </a:endParaRPr>
          </a:p>
        </p:txBody>
      </p:sp>
      <p:sp>
        <p:nvSpPr>
          <p:cNvPr id="48" name="TextBox 47">
            <a:extLst>
              <a:ext uri="{FF2B5EF4-FFF2-40B4-BE49-F238E27FC236}">
                <a16:creationId xmlns:a16="http://schemas.microsoft.com/office/drawing/2014/main" id="{4EF76040-953D-4A7C-B06A-8327F8C62242}"/>
              </a:ext>
            </a:extLst>
          </p:cNvPr>
          <p:cNvSpPr txBox="1"/>
          <p:nvPr/>
        </p:nvSpPr>
        <p:spPr>
          <a:xfrm>
            <a:off x="190445" y="2658835"/>
            <a:ext cx="1897899" cy="338554"/>
          </a:xfrm>
          <a:prstGeom prst="rect">
            <a:avLst/>
          </a:prstGeom>
          <a:noFill/>
        </p:spPr>
        <p:txBody>
          <a:bodyPr wrap="square" rtlCol="0">
            <a:spAutoFit/>
          </a:bodyPr>
          <a:lstStyle/>
          <a:p>
            <a:pPr fontAlgn="auto">
              <a:spcBef>
                <a:spcPts val="0"/>
              </a:spcBef>
              <a:spcAft>
                <a:spcPts val="0"/>
              </a:spcAft>
              <a:defRPr/>
            </a:pPr>
            <a:r>
              <a:rPr lang="en-GB" sz="1600" dirty="0" err="1">
                <a:latin typeface="Century Gothic" panose="020B0502020202020204" pitchFamily="34" charset="0"/>
              </a:rPr>
              <a:t>J’ai</a:t>
            </a:r>
            <a:r>
              <a:rPr lang="en-GB" sz="1600" dirty="0">
                <a:latin typeface="Century Gothic" panose="020B0502020202020204" pitchFamily="34" charset="0"/>
              </a:rPr>
              <a:t> </a:t>
            </a:r>
            <a:r>
              <a:rPr lang="en-GB" sz="1600" u="sng" dirty="0">
                <a:latin typeface="Century Gothic" panose="020B0502020202020204" pitchFamily="34" charset="0"/>
              </a:rPr>
              <a:t>des</a:t>
            </a:r>
            <a:r>
              <a:rPr lang="en-GB" sz="1600" dirty="0">
                <a:latin typeface="Century Gothic" panose="020B0502020202020204" pitchFamily="34" charset="0"/>
              </a:rPr>
              <a:t> train</a:t>
            </a:r>
            <a:r>
              <a:rPr lang="en-GB" sz="1600" b="1" dirty="0">
                <a:latin typeface="Century Gothic" panose="020B0502020202020204" pitchFamily="34" charset="0"/>
              </a:rPr>
              <a:t>s</a:t>
            </a:r>
            <a:r>
              <a:rPr lang="en-GB" sz="1600" dirty="0">
                <a:latin typeface="Century Gothic" panose="020B0502020202020204" pitchFamily="34" charset="0"/>
              </a:rPr>
              <a:t>.</a:t>
            </a:r>
          </a:p>
        </p:txBody>
      </p:sp>
      <p:sp>
        <p:nvSpPr>
          <p:cNvPr id="50" name="Speech Bubble: Rectangle with Corners Rounded 54">
            <a:extLst>
              <a:ext uri="{FF2B5EF4-FFF2-40B4-BE49-F238E27FC236}">
                <a16:creationId xmlns:a16="http://schemas.microsoft.com/office/drawing/2014/main" id="{921B29E2-0240-4AC9-A5F9-EABD71E59636}"/>
              </a:ext>
            </a:extLst>
          </p:cNvPr>
          <p:cNvSpPr/>
          <p:nvPr/>
        </p:nvSpPr>
        <p:spPr>
          <a:xfrm>
            <a:off x="4110772" y="3018231"/>
            <a:ext cx="2677036" cy="477417"/>
          </a:xfrm>
          <a:prstGeom prst="wedgeRoundRectCallout">
            <a:avLst>
              <a:gd name="adj1" fmla="val -49124"/>
              <a:gd name="adj2" fmla="val -10785"/>
              <a:gd name="adj3" fmla="val 16667"/>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Century Gothic" panose="020F0302020204030204"/>
              </a:rPr>
              <a:t>Plural noun? </a:t>
            </a:r>
            <a:br>
              <a:rPr lang="en-GB" sz="1600" dirty="0">
                <a:solidFill>
                  <a:schemeClr val="tx1"/>
                </a:solidFill>
                <a:latin typeface="Century Gothic" panose="020F0302020204030204"/>
              </a:rPr>
            </a:br>
            <a:r>
              <a:rPr lang="en-GB" sz="1600" dirty="0">
                <a:solidFill>
                  <a:schemeClr val="tx1"/>
                </a:solidFill>
                <a:latin typeface="Century Gothic" panose="020F0302020204030204"/>
              </a:rPr>
              <a:t>Change ‘des’ for ‘de’</a:t>
            </a:r>
            <a:endParaRPr kumimoji="0" lang="en-GB" sz="1600" i="0" u="none" strike="noStrike" kern="1200" cap="none" spc="0" normalizeH="0" baseline="0" noProof="0" dirty="0">
              <a:ln>
                <a:noFill/>
              </a:ln>
              <a:solidFill>
                <a:schemeClr val="tx1"/>
              </a:solidFill>
              <a:effectLst/>
              <a:uLnTx/>
              <a:uFillTx/>
              <a:latin typeface="Century Gothic" panose="020F0302020204030204"/>
            </a:endParaRPr>
          </a:p>
        </p:txBody>
      </p:sp>
      <p:sp>
        <p:nvSpPr>
          <p:cNvPr id="51" name="Rounded Rectangle 3">
            <a:extLst>
              <a:ext uri="{FF2B5EF4-FFF2-40B4-BE49-F238E27FC236}">
                <a16:creationId xmlns:a16="http://schemas.microsoft.com/office/drawing/2014/main" id="{4B039CB6-3BBD-4BBD-A2D3-5CC6DAFD69A8}"/>
              </a:ext>
            </a:extLst>
          </p:cNvPr>
          <p:cNvSpPr/>
          <p:nvPr/>
        </p:nvSpPr>
        <p:spPr>
          <a:xfrm>
            <a:off x="236979" y="3249969"/>
            <a:ext cx="3613057" cy="255613"/>
          </a:xfrm>
          <a:prstGeom prst="round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Plural noun becomes singular.</a:t>
            </a:r>
          </a:p>
        </p:txBody>
      </p:sp>
      <p:sp>
        <p:nvSpPr>
          <p:cNvPr id="5" name="TextBox 4">
            <a:extLst>
              <a:ext uri="{FF2B5EF4-FFF2-40B4-BE49-F238E27FC236}">
                <a16:creationId xmlns:a16="http://schemas.microsoft.com/office/drawing/2014/main" id="{749A2B13-8D9A-469E-8EF9-DE06F3ED53F8}"/>
              </a:ext>
            </a:extLst>
          </p:cNvPr>
          <p:cNvSpPr txBox="1"/>
          <p:nvPr/>
        </p:nvSpPr>
        <p:spPr>
          <a:xfrm>
            <a:off x="172381" y="3995017"/>
            <a:ext cx="6496979" cy="338554"/>
          </a:xfrm>
          <a:prstGeom prst="rect">
            <a:avLst/>
          </a:prstGeom>
          <a:noFill/>
        </p:spPr>
        <p:txBody>
          <a:bodyPr wrap="square" rtlCol="0">
            <a:spAutoFit/>
          </a:bodyPr>
          <a:lstStyle/>
          <a:p>
            <a:pPr fontAlgn="auto">
              <a:spcBef>
                <a:spcPts val="0"/>
              </a:spcBef>
              <a:spcAft>
                <a:spcPts val="0"/>
              </a:spcAft>
              <a:defRPr/>
            </a:pPr>
            <a:r>
              <a:rPr lang="en-GB" sz="1600" dirty="0">
                <a:latin typeface="Century Gothic" panose="020B0502020202020204" pitchFamily="34" charset="0"/>
              </a:rPr>
              <a:t>This is also the case with ‘</a:t>
            </a:r>
            <a:r>
              <a:rPr lang="en-GB" sz="1600" dirty="0" err="1">
                <a:latin typeface="Century Gothic" panose="020B0502020202020204" pitchFamily="34" charset="0"/>
              </a:rPr>
              <a:t>il</a:t>
            </a:r>
            <a:r>
              <a:rPr lang="en-GB" sz="1600" dirty="0">
                <a:latin typeface="Century Gothic" panose="020B0502020202020204" pitchFamily="34" charset="0"/>
              </a:rPr>
              <a:t> y a’. </a:t>
            </a:r>
            <a:r>
              <a:rPr lang="en-GB" sz="1600" b="1" dirty="0">
                <a:latin typeface="Century Gothic" panose="020B0502020202020204" pitchFamily="34" charset="0"/>
              </a:rPr>
              <a:t>Ne…pas </a:t>
            </a:r>
            <a:r>
              <a:rPr lang="en-GB" sz="1600" dirty="0">
                <a:latin typeface="Century Gothic" panose="020B0502020202020204" pitchFamily="34" charset="0"/>
              </a:rPr>
              <a:t>surrounds the ‘y a’ part:</a:t>
            </a:r>
          </a:p>
        </p:txBody>
      </p:sp>
      <p:sp>
        <p:nvSpPr>
          <p:cNvPr id="54" name="TextBox 53">
            <a:extLst>
              <a:ext uri="{FF2B5EF4-FFF2-40B4-BE49-F238E27FC236}">
                <a16:creationId xmlns:a16="http://schemas.microsoft.com/office/drawing/2014/main" id="{0E7ABFB4-319C-484E-A24C-BF7DD2EFAA27}"/>
              </a:ext>
            </a:extLst>
          </p:cNvPr>
          <p:cNvSpPr txBox="1"/>
          <p:nvPr/>
        </p:nvSpPr>
        <p:spPr>
          <a:xfrm>
            <a:off x="188981" y="4449090"/>
            <a:ext cx="6473658" cy="1323439"/>
          </a:xfrm>
          <a:prstGeom prst="rect">
            <a:avLst/>
          </a:prstGeom>
          <a:noFill/>
        </p:spPr>
        <p:txBody>
          <a:bodyPr wrap="square" rtlCol="0">
            <a:spAutoFit/>
          </a:bodyPr>
          <a:lstStyle/>
          <a:p>
            <a:pPr fontAlgn="auto">
              <a:spcBef>
                <a:spcPts val="0"/>
              </a:spcBef>
              <a:spcAft>
                <a:spcPts val="0"/>
              </a:spcAft>
              <a:defRPr/>
            </a:pPr>
            <a:r>
              <a:rPr lang="en-GB" sz="1600" dirty="0">
                <a:latin typeface="Century Gothic" panose="020B0502020202020204" pitchFamily="34" charset="0"/>
              </a:rPr>
              <a:t>Il y a un train.		There is a train.</a:t>
            </a:r>
          </a:p>
          <a:p>
            <a:pPr fontAlgn="auto">
              <a:spcBef>
                <a:spcPts val="0"/>
              </a:spcBef>
              <a:spcAft>
                <a:spcPts val="0"/>
              </a:spcAft>
              <a:defRPr/>
            </a:pPr>
            <a:r>
              <a:rPr lang="en-GB" sz="1600" dirty="0">
                <a:latin typeface="Century Gothic" panose="020B0502020202020204" pitchFamily="34" charset="0"/>
              </a:rPr>
              <a:t>Il y a des trains.		There are some trains.</a:t>
            </a:r>
          </a:p>
          <a:p>
            <a:pPr fontAlgn="auto">
              <a:spcBef>
                <a:spcPts val="0"/>
              </a:spcBef>
              <a:spcAft>
                <a:spcPts val="0"/>
              </a:spcAft>
              <a:defRPr/>
            </a:pPr>
            <a:endParaRPr lang="en-GB" sz="1600" dirty="0">
              <a:latin typeface="Century Gothic" panose="020B0502020202020204" pitchFamily="34" charset="0"/>
            </a:endParaRPr>
          </a:p>
          <a:p>
            <a:pPr fontAlgn="auto">
              <a:spcBef>
                <a:spcPts val="0"/>
              </a:spcBef>
              <a:spcAft>
                <a:spcPts val="0"/>
              </a:spcAft>
              <a:defRPr/>
            </a:pPr>
            <a:r>
              <a:rPr lang="en-GB" sz="1600" dirty="0">
                <a:latin typeface="Century Gothic" panose="020B0502020202020204" pitchFamily="34" charset="0"/>
              </a:rPr>
              <a:t>Il </a:t>
            </a:r>
            <a:r>
              <a:rPr lang="en-GB" sz="1600" b="1" dirty="0" err="1">
                <a:latin typeface="Century Gothic" panose="020B0502020202020204" pitchFamily="34" charset="0"/>
              </a:rPr>
              <a:t>n</a:t>
            </a:r>
            <a:r>
              <a:rPr lang="en-GB" sz="1600" dirty="0" err="1">
                <a:latin typeface="Century Gothic" panose="020B0502020202020204" pitchFamily="34" charset="0"/>
              </a:rPr>
              <a:t>’y</a:t>
            </a:r>
            <a:r>
              <a:rPr lang="en-GB" sz="1600" dirty="0">
                <a:latin typeface="Century Gothic" panose="020B0502020202020204" pitchFamily="34" charset="0"/>
              </a:rPr>
              <a:t> a </a:t>
            </a:r>
            <a:r>
              <a:rPr lang="en-GB" sz="1600" b="1" dirty="0">
                <a:latin typeface="Century Gothic" panose="020B0502020202020204" pitchFamily="34" charset="0"/>
              </a:rPr>
              <a:t>pas</a:t>
            </a:r>
            <a:r>
              <a:rPr lang="en-GB" sz="1600" dirty="0">
                <a:latin typeface="Century Gothic" panose="020B0502020202020204" pitchFamily="34" charset="0"/>
              </a:rPr>
              <a:t> </a:t>
            </a:r>
            <a:r>
              <a:rPr lang="en-GB" sz="1600" u="sng" dirty="0">
                <a:latin typeface="Century Gothic" panose="020B0502020202020204" pitchFamily="34" charset="0"/>
              </a:rPr>
              <a:t>de</a:t>
            </a:r>
            <a:r>
              <a:rPr lang="en-GB" sz="1600" dirty="0">
                <a:latin typeface="Century Gothic" panose="020B0502020202020204" pitchFamily="34" charset="0"/>
              </a:rPr>
              <a:t> train.	There is no train </a:t>
            </a:r>
          </a:p>
          <a:p>
            <a:pPr fontAlgn="auto">
              <a:spcBef>
                <a:spcPts val="0"/>
              </a:spcBef>
              <a:spcAft>
                <a:spcPts val="0"/>
              </a:spcAft>
              <a:defRPr/>
            </a:pPr>
            <a:r>
              <a:rPr lang="en-GB" sz="1600" dirty="0">
                <a:latin typeface="Century Gothic" panose="020B0502020202020204" pitchFamily="34" charset="0"/>
              </a:rPr>
              <a:t>			There are no trains.</a:t>
            </a:r>
          </a:p>
        </p:txBody>
      </p:sp>
      <p:sp>
        <p:nvSpPr>
          <p:cNvPr id="6" name="Rectangle 5">
            <a:extLst>
              <a:ext uri="{FF2B5EF4-FFF2-40B4-BE49-F238E27FC236}">
                <a16:creationId xmlns:a16="http://schemas.microsoft.com/office/drawing/2014/main" id="{877E293C-D805-4858-8927-A2C5D27D2E79}"/>
              </a:ext>
            </a:extLst>
          </p:cNvPr>
          <p:cNvSpPr/>
          <p:nvPr/>
        </p:nvSpPr>
        <p:spPr>
          <a:xfrm>
            <a:off x="172381" y="3625685"/>
            <a:ext cx="2201244" cy="369332"/>
          </a:xfrm>
          <a:prstGeom prst="rect">
            <a:avLst/>
          </a:prstGeom>
        </p:spPr>
        <p:txBody>
          <a:bodyPr wrap="none">
            <a:spAutoFit/>
          </a:bodyPr>
          <a:lstStyle/>
          <a:p>
            <a:r>
              <a:rPr lang="en-GB" b="1" dirty="0">
                <a:solidFill>
                  <a:srgbClr val="000000"/>
                </a:solidFill>
                <a:latin typeface="Century Gothic" panose="020B0502020202020204" pitchFamily="34" charset="0"/>
              </a:rPr>
              <a:t>Negation of ‘</a:t>
            </a:r>
            <a:r>
              <a:rPr lang="en-GB" b="1" dirty="0" err="1">
                <a:solidFill>
                  <a:srgbClr val="000000"/>
                </a:solidFill>
                <a:latin typeface="Century Gothic" panose="020B0502020202020204" pitchFamily="34" charset="0"/>
              </a:rPr>
              <a:t>il</a:t>
            </a:r>
            <a:r>
              <a:rPr lang="en-GB" b="1" dirty="0">
                <a:solidFill>
                  <a:srgbClr val="000000"/>
                </a:solidFill>
                <a:latin typeface="Century Gothic" panose="020B0502020202020204" pitchFamily="34" charset="0"/>
              </a:rPr>
              <a:t> y a’</a:t>
            </a:r>
            <a:endParaRPr lang="en-GB" dirty="0">
              <a:solidFill>
                <a:srgbClr val="000000"/>
              </a:solidFill>
              <a:latin typeface="Century Gothic" panose="020B0502020202020204" pitchFamily="34" charset="0"/>
            </a:endParaRPr>
          </a:p>
        </p:txBody>
      </p:sp>
      <p:sp>
        <p:nvSpPr>
          <p:cNvPr id="7" name="TextBox 6">
            <a:extLst>
              <a:ext uri="{FF2B5EF4-FFF2-40B4-BE49-F238E27FC236}">
                <a16:creationId xmlns:a16="http://schemas.microsoft.com/office/drawing/2014/main" id="{7AEDF843-1092-42E6-AB73-3B4DA4CFEB10}"/>
              </a:ext>
            </a:extLst>
          </p:cNvPr>
          <p:cNvSpPr txBox="1"/>
          <p:nvPr/>
        </p:nvSpPr>
        <p:spPr>
          <a:xfrm>
            <a:off x="138680" y="1118264"/>
            <a:ext cx="6496979" cy="1323439"/>
          </a:xfrm>
          <a:prstGeom prst="rect">
            <a:avLst/>
          </a:prstGeom>
          <a:noFill/>
        </p:spPr>
        <p:txBody>
          <a:bodyPr wrap="square" rtlCol="0">
            <a:spAutoFit/>
          </a:bodyPr>
          <a:lstStyle/>
          <a:p>
            <a:pPr fontAlgn="auto">
              <a:spcBef>
                <a:spcPts val="0"/>
              </a:spcBef>
              <a:spcAft>
                <a:spcPts val="0"/>
              </a:spcAft>
              <a:defRPr/>
            </a:pPr>
            <a:r>
              <a:rPr lang="en-GB" sz="1600" dirty="0">
                <a:latin typeface="Century Gothic" panose="020B0502020202020204" pitchFamily="34" charset="0"/>
              </a:rPr>
              <a:t>We know that we can talk about </a:t>
            </a:r>
            <a:r>
              <a:rPr lang="en-GB" sz="1600" b="1" dirty="0">
                <a:latin typeface="Century Gothic" panose="020B0502020202020204" pitchFamily="34" charset="0"/>
              </a:rPr>
              <a:t>things that aren’t happening</a:t>
            </a:r>
            <a:r>
              <a:rPr lang="en-GB" sz="1600" dirty="0">
                <a:latin typeface="Century Gothic" panose="020B0502020202020204" pitchFamily="34" charset="0"/>
              </a:rPr>
              <a:t> by adding </a:t>
            </a:r>
            <a:r>
              <a:rPr lang="en-GB" sz="1600" b="1" dirty="0">
                <a:latin typeface="Century Gothic" panose="020B0502020202020204" pitchFamily="34" charset="0"/>
              </a:rPr>
              <a:t>ne…pas</a:t>
            </a:r>
            <a:r>
              <a:rPr lang="en-GB" sz="1600" dirty="0">
                <a:latin typeface="Century Gothic" panose="020B0502020202020204" pitchFamily="34" charset="0"/>
              </a:rPr>
              <a:t> around a verb.</a:t>
            </a:r>
          </a:p>
          <a:p>
            <a:pPr fontAlgn="auto">
              <a:spcBef>
                <a:spcPts val="0"/>
              </a:spcBef>
              <a:spcAft>
                <a:spcPts val="0"/>
              </a:spcAft>
              <a:defRPr/>
            </a:pPr>
            <a:r>
              <a:rPr lang="en-GB" sz="1600" dirty="0">
                <a:latin typeface="Century Gothic" panose="020B0502020202020204" pitchFamily="34" charset="0"/>
              </a:rPr>
              <a:t>Sometimes, we want to talk about </a:t>
            </a:r>
            <a:r>
              <a:rPr lang="en-GB" sz="1600" b="1" dirty="0">
                <a:latin typeface="Century Gothic" panose="020B0502020202020204" pitchFamily="34" charset="0"/>
              </a:rPr>
              <a:t>things there aren’t. </a:t>
            </a:r>
            <a:r>
              <a:rPr lang="en-GB" sz="1600" dirty="0">
                <a:latin typeface="Century Gothic" panose="020B0502020202020204" pitchFamily="34" charset="0"/>
              </a:rPr>
              <a:t>To do this, we use </a:t>
            </a:r>
            <a:r>
              <a:rPr lang="en-GB" sz="1600" b="1" dirty="0">
                <a:latin typeface="Century Gothic" panose="020B0502020202020204" pitchFamily="34" charset="0"/>
              </a:rPr>
              <a:t>ne…pas</a:t>
            </a:r>
            <a:r>
              <a:rPr lang="en-GB" sz="1600" dirty="0">
                <a:latin typeface="Century Gothic" panose="020B0502020202020204" pitchFamily="34" charset="0"/>
              </a:rPr>
              <a:t> followed by the article </a:t>
            </a:r>
            <a:r>
              <a:rPr lang="en-GB" sz="1600" b="1" dirty="0">
                <a:latin typeface="Century Gothic" panose="020B0502020202020204" pitchFamily="34" charset="0"/>
              </a:rPr>
              <a:t>de</a:t>
            </a:r>
            <a:r>
              <a:rPr lang="en-GB" sz="1600" dirty="0">
                <a:latin typeface="Century Gothic" panose="020B0502020202020204" pitchFamily="34" charset="0"/>
              </a:rPr>
              <a:t>.</a:t>
            </a:r>
            <a:endParaRPr lang="en-GB" sz="1600" b="1" dirty="0">
              <a:latin typeface="Century Gothic" panose="020B0502020202020204" pitchFamily="34" charset="0"/>
            </a:endParaRPr>
          </a:p>
          <a:p>
            <a:pPr fontAlgn="auto">
              <a:spcBef>
                <a:spcPts val="0"/>
              </a:spcBef>
              <a:spcAft>
                <a:spcPts val="0"/>
              </a:spcAft>
              <a:defRPr/>
            </a:pPr>
            <a:endParaRPr lang="en-GB" sz="1600" dirty="0">
              <a:latin typeface="Century Gothic" panose="020B0502020202020204" pitchFamily="34" charset="0"/>
            </a:endParaRPr>
          </a:p>
        </p:txBody>
      </p:sp>
      <p:pic>
        <p:nvPicPr>
          <p:cNvPr id="5122" name="Picture 2" descr="Amtrak, High Speed Train, Transportation">
            <a:extLst>
              <a:ext uri="{FF2B5EF4-FFF2-40B4-BE49-F238E27FC236}">
                <a16:creationId xmlns:a16="http://schemas.microsoft.com/office/drawing/2014/main" id="{985C236C-CD05-468E-A3F6-F904DF9DB4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4411" y="4546624"/>
            <a:ext cx="934244" cy="4671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mtrak, High Speed Train, Transportation">
            <a:extLst>
              <a:ext uri="{FF2B5EF4-FFF2-40B4-BE49-F238E27FC236}">
                <a16:creationId xmlns:a16="http://schemas.microsoft.com/office/drawing/2014/main" id="{4E3FC1CF-D0B0-4582-BB35-329A9361BA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4411" y="5194179"/>
            <a:ext cx="934244" cy="4671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94D0B68-3EC5-4BA4-97DD-23F09A6501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6555" y="4695210"/>
            <a:ext cx="359184" cy="374150"/>
          </a:xfrm>
          <a:prstGeom prst="rect">
            <a:avLst/>
          </a:prstGeom>
        </p:spPr>
      </p:pic>
      <p:pic>
        <p:nvPicPr>
          <p:cNvPr id="11" name="Picture 10">
            <a:extLst>
              <a:ext uri="{FF2B5EF4-FFF2-40B4-BE49-F238E27FC236}">
                <a16:creationId xmlns:a16="http://schemas.microsoft.com/office/drawing/2014/main" id="{620A69BA-7FF0-41E2-B225-45898E4B92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851" y="5274477"/>
            <a:ext cx="418591" cy="477382"/>
          </a:xfrm>
          <a:prstGeom prst="rect">
            <a:avLst/>
          </a:prstGeom>
        </p:spPr>
      </p:pic>
    </p:spTree>
    <p:extLst>
      <p:ext uri="{BB962C8B-B14F-4D97-AF65-F5344CB8AC3E}">
        <p14:creationId xmlns:p14="http://schemas.microsoft.com/office/powerpoint/2010/main" val="41295174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1516213857"/>
              </p:ext>
            </p:extLst>
          </p:nvPr>
        </p:nvGraphicFramePr>
        <p:xfrm>
          <a:off x="730908" y="4891475"/>
          <a:ext cx="4375064" cy="3711840"/>
        </p:xfrm>
        <a:graphic>
          <a:graphicData uri="http://schemas.openxmlformats.org/drawingml/2006/table">
            <a:tbl>
              <a:tblPr>
                <a:tableStyleId>{5940675A-B579-460E-94D1-54222C63F5DA}</a:tableStyleId>
              </a:tblPr>
              <a:tblGrid>
                <a:gridCol w="1469520">
                  <a:extLst>
                    <a:ext uri="{9D8B030D-6E8A-4147-A177-3AD203B41FA5}">
                      <a16:colId xmlns:a16="http://schemas.microsoft.com/office/drawing/2014/main" val="20000"/>
                    </a:ext>
                  </a:extLst>
                </a:gridCol>
                <a:gridCol w="2905544">
                  <a:extLst>
                    <a:ext uri="{9D8B030D-6E8A-4147-A177-3AD203B41FA5}">
                      <a16:colId xmlns:a16="http://schemas.microsoft.com/office/drawing/2014/main" val="20001"/>
                    </a:ext>
                  </a:extLst>
                </a:gridCol>
              </a:tblGrid>
              <a:tr h="192021">
                <a:tc>
                  <a:txBody>
                    <a:bodyPr/>
                    <a:lstStyle/>
                    <a:p>
                      <a:pPr algn="l" fontAlgn="b"/>
                      <a:r>
                        <a:rPr lang="en-GB" sz="1600" b="0" i="0" u="none" strike="noStrike" dirty="0">
                          <a:solidFill>
                            <a:srgbClr val="000000"/>
                          </a:solidFill>
                          <a:effectLst/>
                          <a:latin typeface="Century Gothic" panose="020B0502020202020204" pitchFamily="34" charset="0"/>
                        </a:rPr>
                        <a:t>le </a:t>
                      </a:r>
                      <a:r>
                        <a:rPr lang="en-GB" sz="1600" b="0" i="0" u="none" strike="noStrike" dirty="0" err="1">
                          <a:solidFill>
                            <a:srgbClr val="000000"/>
                          </a:solidFill>
                          <a:effectLst/>
                          <a:latin typeface="Century Gothic" panose="020B0502020202020204" pitchFamily="34" charset="0"/>
                        </a:rPr>
                        <a:t>bat</a:t>
                      </a:r>
                      <a:r>
                        <a:rPr lang="en-GB" sz="1600" b="0" i="0" u="none" strike="noStrike" dirty="0" err="1">
                          <a:solidFill>
                            <a:srgbClr val="000000"/>
                          </a:solidFill>
                          <a:effectLst/>
                          <a:latin typeface="Century Gothic" panose="020B0502020202020204" pitchFamily="34" charset="0"/>
                          <a:cs typeface="Calibri" panose="020F0502020204030204" pitchFamily="34" charset="0"/>
                        </a:rPr>
                        <a:t>îment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building</a:t>
                      </a:r>
                    </a:p>
                  </a:txBody>
                  <a:tcPr marL="90000" marR="90000" marT="46800" marB="46800" anchor="ctr"/>
                </a:tc>
                <a:extLst>
                  <a:ext uri="{0D108BD9-81ED-4DB2-BD59-A6C34878D82A}">
                    <a16:rowId xmlns:a16="http://schemas.microsoft.com/office/drawing/2014/main" val="2902159660"/>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l’église</a:t>
                      </a:r>
                      <a:r>
                        <a:rPr lang="en-GB" sz="1600" b="0" i="0" u="none" strike="noStrike" dirty="0">
                          <a:solidFill>
                            <a:srgbClr val="000000"/>
                          </a:solidFill>
                          <a:effectLst/>
                          <a:latin typeface="Century Gothic" panose="020B0502020202020204" pitchFamily="34" charset="0"/>
                        </a:rPr>
                        <a:t> (f)</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church</a:t>
                      </a:r>
                    </a:p>
                  </a:txBody>
                  <a:tcPr marL="90000" marR="90000" marT="46800" marB="46800" anchor="ctr"/>
                </a:tc>
                <a:extLst>
                  <a:ext uri="{0D108BD9-81ED-4DB2-BD59-A6C34878D82A}">
                    <a16:rowId xmlns:a16="http://schemas.microsoft.com/office/drawing/2014/main" val="1352660324"/>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le </a:t>
                      </a:r>
                      <a:r>
                        <a:rPr lang="en-GB" sz="1600" b="0" i="0" u="none" strike="noStrike" dirty="0" err="1">
                          <a:solidFill>
                            <a:srgbClr val="000000"/>
                          </a:solidFill>
                          <a:effectLst/>
                          <a:latin typeface="Century Gothic" panose="020B0502020202020204" pitchFamily="34" charset="0"/>
                        </a:rPr>
                        <a:t>pont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bridge</a:t>
                      </a:r>
                    </a:p>
                  </a:txBody>
                  <a:tcPr marL="90000" marR="90000" marT="46800" marB="46800" anchor="ctr"/>
                </a:tc>
                <a:extLst>
                  <a:ext uri="{0D108BD9-81ED-4DB2-BD59-A6C34878D82A}">
                    <a16:rowId xmlns:a16="http://schemas.microsoft.com/office/drawing/2014/main" val="1738601199"/>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le </a:t>
                      </a:r>
                      <a:r>
                        <a:rPr lang="en-GB" sz="1600" b="0" i="0" u="none" strike="noStrike" dirty="0" err="1">
                          <a:solidFill>
                            <a:srgbClr val="000000"/>
                          </a:solidFill>
                          <a:effectLst/>
                          <a:latin typeface="Century Gothic" panose="020B0502020202020204" pitchFamily="34" charset="0"/>
                        </a:rPr>
                        <a:t>jardin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garden</a:t>
                      </a:r>
                    </a:p>
                  </a:txBody>
                  <a:tcPr marL="90000" marR="90000" marT="46800" marB="46800" anchor="ctr"/>
                </a:tc>
                <a:extLst>
                  <a:ext uri="{0D108BD9-81ED-4DB2-BD59-A6C34878D82A}">
                    <a16:rowId xmlns:a16="http://schemas.microsoft.com/office/drawing/2014/main" val="2388985572"/>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belle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beautiful (f)</a:t>
                      </a:r>
                    </a:p>
                  </a:txBody>
                  <a:tcPr marL="90000" marR="90000" marT="46800" marB="46800" anchor="ctr"/>
                </a:tc>
                <a:extLst>
                  <a:ext uri="{0D108BD9-81ED-4DB2-BD59-A6C34878D82A}">
                    <a16:rowId xmlns:a16="http://schemas.microsoft.com/office/drawing/2014/main" val="10004"/>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bonne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good (f)</a:t>
                      </a:r>
                    </a:p>
                  </a:txBody>
                  <a:tcPr marL="90000" marR="90000" marT="46800" marB="46800" anchor="ctr"/>
                </a:tc>
                <a:extLst>
                  <a:ext uri="{0D108BD9-81ED-4DB2-BD59-A6C34878D82A}">
                    <a16:rowId xmlns:a16="http://schemas.microsoft.com/office/drawing/2014/main" val="1199498570"/>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haut(e)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high (m/f)</a:t>
                      </a:r>
                    </a:p>
                  </a:txBody>
                  <a:tcPr marL="90000" marR="90000" marT="46800" marB="46800" anchor="ctr"/>
                </a:tc>
                <a:extLst>
                  <a:ext uri="{0D108BD9-81ED-4DB2-BD59-A6C34878D82A}">
                    <a16:rowId xmlns:a16="http://schemas.microsoft.com/office/drawing/2014/main" val="10000"/>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nouveau</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new (m)</a:t>
                      </a:r>
                    </a:p>
                  </a:txBody>
                  <a:tcPr marL="90000" marR="90000" marT="46800" marB="46800" anchor="ctr"/>
                </a:tc>
                <a:extLst>
                  <a:ext uri="{0D108BD9-81ED-4DB2-BD59-A6C34878D82A}">
                    <a16:rowId xmlns:a16="http://schemas.microsoft.com/office/drawing/2014/main" val="10001"/>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nouvelle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new (f)</a:t>
                      </a:r>
                    </a:p>
                  </a:txBody>
                  <a:tcPr marL="90000" marR="90000" marT="46800" marB="46800" anchor="ctr"/>
                </a:tc>
                <a:extLst>
                  <a:ext uri="{0D108BD9-81ED-4DB2-BD59-A6C34878D82A}">
                    <a16:rowId xmlns:a16="http://schemas.microsoft.com/office/drawing/2014/main" val="10002"/>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vieille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old (f)</a:t>
                      </a:r>
                    </a:p>
                  </a:txBody>
                  <a:tcPr marL="90000" marR="90000" marT="46800" marB="46800" anchor="ctr"/>
                </a:tc>
                <a:extLst>
                  <a:ext uri="{0D108BD9-81ED-4DB2-BD59-A6C34878D82A}">
                    <a16:rowId xmlns:a16="http://schemas.microsoft.com/office/drawing/2014/main" val="10003"/>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vieux</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old (m)</a:t>
                      </a:r>
                    </a:p>
                  </a:txBody>
                  <a:tcPr marL="90000" marR="90000" marT="46800" marB="46800" anchor="ctr"/>
                </a:tc>
                <a:extLst>
                  <a:ext uri="{0D108BD9-81ED-4DB2-BD59-A6C34878D82A}">
                    <a16:rowId xmlns:a16="http://schemas.microsoft.com/office/drawing/2014/main" val="10005"/>
                  </a:ext>
                </a:extLst>
              </a:tr>
            </a:tbl>
          </a:graphicData>
        </a:graphic>
      </p:graphicFrame>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T3.1 </a:t>
            </a:r>
            <a:r>
              <a:rPr lang="en-GB" sz="2000" b="1" kern="1200" dirty="0" err="1">
                <a:solidFill>
                  <a:srgbClr val="FFFFFF"/>
                </a:solidFill>
                <a:latin typeface="Century Gothic" panose="020B0502020202020204" pitchFamily="34" charset="0"/>
                <a:ea typeface="+mn-ea"/>
                <a:cs typeface="+mn-cs"/>
              </a:rPr>
              <a:t>Semaine</a:t>
            </a:r>
            <a:r>
              <a:rPr lang="en-GB" sz="2000" b="1" kern="1200" dirty="0">
                <a:solidFill>
                  <a:srgbClr val="FFFFFF"/>
                </a:solidFill>
                <a:latin typeface="Century Gothic" panose="020B0502020202020204" pitchFamily="34" charset="0"/>
                <a:ea typeface="+mn-ea"/>
                <a:cs typeface="+mn-cs"/>
              </a:rPr>
              <a:t> 6</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884119484"/>
              </p:ext>
            </p:extLst>
          </p:nvPr>
        </p:nvGraphicFramePr>
        <p:xfrm>
          <a:off x="113278" y="4909235"/>
          <a:ext cx="625156" cy="3695560"/>
        </p:xfrm>
        <a:graphic>
          <a:graphicData uri="http://schemas.openxmlformats.org/drawingml/2006/table">
            <a:tbl>
              <a:tblPr firstRow="1" bandRow="1">
                <a:tableStyleId>{5940675A-B579-460E-94D1-54222C63F5DA}</a:tableStyleId>
              </a:tblPr>
              <a:tblGrid>
                <a:gridCol w="625156">
                  <a:extLst>
                    <a:ext uri="{9D8B030D-6E8A-4147-A177-3AD203B41FA5}">
                      <a16:colId xmlns:a16="http://schemas.microsoft.com/office/drawing/2014/main" val="20000"/>
                    </a:ext>
                  </a:extLst>
                </a:gridCol>
              </a:tblGrid>
              <a:tr h="335960">
                <a:tc>
                  <a:txBody>
                    <a:bodyPr/>
                    <a:lstStyle/>
                    <a:p>
                      <a:pPr algn="ctr"/>
                      <a:r>
                        <a:rPr lang="en-GB" sz="14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35960">
                <a:tc>
                  <a:txBody>
                    <a:bodyPr/>
                    <a:lstStyle/>
                    <a:p>
                      <a:pPr algn="ctr"/>
                      <a:r>
                        <a:rPr lang="en-GB" sz="14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144481"/>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35960">
                <a:tc>
                  <a:txBody>
                    <a:bodyPr/>
                    <a:lstStyle/>
                    <a:p>
                      <a:pPr algn="ctr"/>
                      <a:r>
                        <a:rPr lang="en-GB" sz="14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94166721"/>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8595328"/>
                  </a:ext>
                </a:extLst>
              </a:tr>
              <a:tr h="335960">
                <a:tc>
                  <a:txBody>
                    <a:bodyPr/>
                    <a:lstStyle/>
                    <a:p>
                      <a:pPr algn="ctr"/>
                      <a:r>
                        <a:rPr lang="en-GB" sz="14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30278331"/>
                  </a:ext>
                </a:extLst>
              </a:tr>
            </a:tbl>
          </a:graphicData>
        </a:graphic>
      </p:graphicFrame>
      <p:sp>
        <p:nvSpPr>
          <p:cNvPr id="15" name="Rectangle 14">
            <a:extLst>
              <a:ext uri="{FF2B5EF4-FFF2-40B4-BE49-F238E27FC236}">
                <a16:creationId xmlns:a16="http://schemas.microsoft.com/office/drawing/2014/main" id="{62EBD834-1E2D-44FA-960B-D5E01CB2C65F}"/>
              </a:ext>
            </a:extLst>
          </p:cNvPr>
          <p:cNvSpPr/>
          <p:nvPr/>
        </p:nvSpPr>
        <p:spPr>
          <a:xfrm>
            <a:off x="218121" y="4319839"/>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1600" b="1" dirty="0">
              <a:solidFill>
                <a:srgbClr val="FFFFFF"/>
              </a:solidFill>
              <a:latin typeface="Century Gothic" panose="020B0502020202020204" pitchFamily="34" charset="0"/>
            </a:endParaRPr>
          </a:p>
        </p:txBody>
      </p:sp>
      <p:sp>
        <p:nvSpPr>
          <p:cNvPr id="18" name="Rectangle 17">
            <a:extLst>
              <a:ext uri="{FF2B5EF4-FFF2-40B4-BE49-F238E27FC236}">
                <a16:creationId xmlns:a16="http://schemas.microsoft.com/office/drawing/2014/main" id="{187D3DE4-1B8E-4EF9-A0F4-FAE19AE97A2E}"/>
              </a:ext>
            </a:extLst>
          </p:cNvPr>
          <p:cNvSpPr/>
          <p:nvPr/>
        </p:nvSpPr>
        <p:spPr>
          <a:xfrm>
            <a:off x="5105973" y="4319839"/>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19" name="Title 1">
            <a:extLst>
              <a:ext uri="{FF2B5EF4-FFF2-40B4-BE49-F238E27FC236}">
                <a16:creationId xmlns:a16="http://schemas.microsoft.com/office/drawing/2014/main" id="{7C5C7E9F-51B9-4541-A931-8FC849CA79FC}"/>
              </a:ext>
            </a:extLst>
          </p:cNvPr>
          <p:cNvSpPr txBox="1">
            <a:spLocks/>
          </p:cNvSpPr>
          <p:nvPr/>
        </p:nvSpPr>
        <p:spPr bwMode="auto">
          <a:xfrm>
            <a:off x="227249" y="4333111"/>
            <a:ext cx="4687651" cy="4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fontAlgn="auto">
              <a:spcBef>
                <a:spcPts val="0"/>
              </a:spcBef>
              <a:spcAft>
                <a:spcPts val="0"/>
              </a:spcAft>
            </a:pPr>
            <a:r>
              <a:rPr lang="fr-FR" sz="1800" b="1" kern="0" dirty="0" err="1">
                <a:solidFill>
                  <a:srgbClr val="FFFFFF"/>
                </a:solidFill>
                <a:latin typeface="Century Gothic" panose="020B0502020202020204" pitchFamily="34" charset="0"/>
              </a:rPr>
              <a:t>Describing</a:t>
            </a:r>
            <a:r>
              <a:rPr lang="fr-FR" sz="1800" b="1" kern="0" dirty="0">
                <a:solidFill>
                  <a:srgbClr val="FFFFFF"/>
                </a:solidFill>
                <a:latin typeface="Century Gothic" panose="020B0502020202020204" pitchFamily="34" charset="0"/>
              </a:rPr>
              <a:t> more </a:t>
            </a:r>
            <a:r>
              <a:rPr lang="fr-FR" sz="1800" b="1" kern="0" dirty="0" err="1">
                <a:solidFill>
                  <a:srgbClr val="FFFFFF"/>
                </a:solidFill>
                <a:latin typeface="Century Gothic" panose="020B0502020202020204" pitchFamily="34" charset="0"/>
              </a:rPr>
              <a:t>things</a:t>
            </a:r>
            <a:r>
              <a:rPr lang="fr-FR" sz="1800" b="1" kern="0" dirty="0">
                <a:solidFill>
                  <a:srgbClr val="FFFFFF"/>
                </a:solidFill>
                <a:latin typeface="Century Gothic" panose="020B0502020202020204" pitchFamily="34" charset="0"/>
              </a:rPr>
              <a:t> and people</a:t>
            </a:r>
          </a:p>
        </p:txBody>
      </p:sp>
      <p:sp>
        <p:nvSpPr>
          <p:cNvPr id="20" name="Rectangle 19"/>
          <p:cNvSpPr/>
          <p:nvPr/>
        </p:nvSpPr>
        <p:spPr>
          <a:xfrm>
            <a:off x="90240" y="580422"/>
            <a:ext cx="4062331" cy="369332"/>
          </a:xfrm>
          <a:prstGeom prst="rect">
            <a:avLst/>
          </a:prstGeom>
        </p:spPr>
        <p:txBody>
          <a:bodyPr wrap="none">
            <a:spAutoFit/>
          </a:bodyPr>
          <a:lstStyle/>
          <a:p>
            <a:r>
              <a:rPr lang="en-GB" b="1" dirty="0">
                <a:solidFill>
                  <a:srgbClr val="000000"/>
                </a:solidFill>
                <a:latin typeface="Century Gothic" panose="020B0502020202020204" pitchFamily="34" charset="0"/>
              </a:rPr>
              <a:t>Adjectives that go </a:t>
            </a:r>
            <a:r>
              <a:rPr lang="en-GB" b="1" u="sng" dirty="0">
                <a:solidFill>
                  <a:srgbClr val="000000"/>
                </a:solidFill>
                <a:latin typeface="Century Gothic" panose="020B0502020202020204" pitchFamily="34" charset="0"/>
              </a:rPr>
              <a:t>before</a:t>
            </a:r>
            <a:r>
              <a:rPr lang="en-GB" b="1" dirty="0">
                <a:solidFill>
                  <a:srgbClr val="000000"/>
                </a:solidFill>
                <a:latin typeface="Century Gothic" panose="020B0502020202020204" pitchFamily="34" charset="0"/>
              </a:rPr>
              <a:t> the noun</a:t>
            </a:r>
            <a:endParaRPr lang="en-GB" dirty="0">
              <a:solidFill>
                <a:srgbClr val="000000"/>
              </a:solidFill>
              <a:latin typeface="Century Gothic" panose="020B0502020202020204" pitchFamily="34" charset="0"/>
            </a:endParaRPr>
          </a:p>
        </p:txBody>
      </p:sp>
      <p:sp>
        <p:nvSpPr>
          <p:cNvPr id="21" name="TextBox 20">
            <a:extLst>
              <a:ext uri="{FF2B5EF4-FFF2-40B4-BE49-F238E27FC236}">
                <a16:creationId xmlns:a16="http://schemas.microsoft.com/office/drawing/2014/main" id="{954EF753-D086-4435-AFB6-848AB5321DE9}"/>
              </a:ext>
            </a:extLst>
          </p:cNvPr>
          <p:cNvSpPr txBox="1"/>
          <p:nvPr/>
        </p:nvSpPr>
        <p:spPr>
          <a:xfrm>
            <a:off x="101934" y="886960"/>
            <a:ext cx="6756066"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F0302020204030204"/>
              </a:rPr>
              <a:t>As you know, many adjectives go </a:t>
            </a:r>
            <a:r>
              <a:rPr lang="en-GB" sz="1600" u="sng" dirty="0">
                <a:solidFill>
                  <a:srgbClr val="000000"/>
                </a:solidFill>
                <a:latin typeface="Century Gothic" panose="020F0302020204030204"/>
              </a:rPr>
              <a:t>after</a:t>
            </a:r>
            <a:r>
              <a:rPr lang="en-GB" sz="1600" dirty="0">
                <a:solidFill>
                  <a:srgbClr val="000000"/>
                </a:solidFill>
                <a:latin typeface="Century Gothic" panose="020F0302020204030204"/>
              </a:rPr>
              <a:t> the noun, in French:</a:t>
            </a:r>
          </a:p>
        </p:txBody>
      </p:sp>
      <p:sp>
        <p:nvSpPr>
          <p:cNvPr id="25" name="Rectangle 24"/>
          <p:cNvSpPr/>
          <p:nvPr/>
        </p:nvSpPr>
        <p:spPr>
          <a:xfrm>
            <a:off x="213681" y="3622311"/>
            <a:ext cx="6530966" cy="523220"/>
          </a:xfrm>
          <a:prstGeom prst="rect">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txBody>
          <a:bodyPr wrap="square">
            <a:spAutoFit/>
          </a:bodyPr>
          <a:lstStyle/>
          <a:p>
            <a:pPr fontAlgn="auto">
              <a:spcBef>
                <a:spcPts val="0"/>
              </a:spcBef>
              <a:spcAft>
                <a:spcPts val="0"/>
              </a:spcAft>
            </a:pPr>
            <a:r>
              <a:rPr lang="en-GB" sz="1400" b="1" dirty="0">
                <a:solidFill>
                  <a:srgbClr val="000000"/>
                </a:solidFill>
                <a:latin typeface="Century Gothic" panose="020F0302020204030204"/>
              </a:rPr>
              <a:t>Remember! </a:t>
            </a:r>
            <a:r>
              <a:rPr lang="en-GB" sz="1400" dirty="0">
                <a:solidFill>
                  <a:srgbClr val="000000"/>
                </a:solidFill>
                <a:latin typeface="Century Gothic" panose="020F0302020204030204"/>
              </a:rPr>
              <a:t>Before or after the noun, adjectives still need to match the noun they describe: </a:t>
            </a:r>
            <a:r>
              <a:rPr lang="en-GB" sz="1400" i="1" dirty="0" err="1">
                <a:solidFill>
                  <a:srgbClr val="000000"/>
                </a:solidFill>
                <a:latin typeface="Century Gothic" panose="020F0302020204030204"/>
              </a:rPr>
              <a:t>un</a:t>
            </a:r>
            <a:r>
              <a:rPr lang="en-GB" sz="1400" b="1" i="1" dirty="0" err="1">
                <a:solidFill>
                  <a:srgbClr val="000000"/>
                </a:solidFill>
                <a:latin typeface="Century Gothic" panose="020F0302020204030204"/>
              </a:rPr>
              <a:t>e</a:t>
            </a:r>
            <a:r>
              <a:rPr lang="en-GB" sz="1400" i="1" dirty="0">
                <a:solidFill>
                  <a:srgbClr val="000000"/>
                </a:solidFill>
                <a:latin typeface="Century Gothic" panose="020F0302020204030204"/>
              </a:rPr>
              <a:t> </a:t>
            </a:r>
            <a:r>
              <a:rPr lang="en-GB" sz="1400" b="1" i="1" dirty="0">
                <a:solidFill>
                  <a:srgbClr val="000000"/>
                </a:solidFill>
                <a:latin typeface="Century Gothic" panose="020F0302020204030204"/>
              </a:rPr>
              <a:t>nouvelle</a:t>
            </a:r>
            <a:r>
              <a:rPr lang="en-GB" sz="1400" i="1" dirty="0">
                <a:solidFill>
                  <a:srgbClr val="000000"/>
                </a:solidFill>
                <a:latin typeface="Century Gothic" panose="020F0302020204030204"/>
              </a:rPr>
              <a:t> </a:t>
            </a:r>
            <a:r>
              <a:rPr lang="en-GB" sz="1400" i="1" dirty="0" err="1">
                <a:solidFill>
                  <a:srgbClr val="000000"/>
                </a:solidFill>
                <a:latin typeface="Century Gothic" panose="020F0302020204030204"/>
              </a:rPr>
              <a:t>voiture</a:t>
            </a:r>
            <a:r>
              <a:rPr lang="en-GB" sz="1400" i="1" dirty="0">
                <a:solidFill>
                  <a:srgbClr val="000000"/>
                </a:solidFill>
                <a:latin typeface="Century Gothic" panose="020F0302020204030204"/>
              </a:rPr>
              <a:t>, un </a:t>
            </a:r>
            <a:r>
              <a:rPr lang="en-GB" sz="1400" b="1" i="1" dirty="0">
                <a:solidFill>
                  <a:srgbClr val="000000"/>
                </a:solidFill>
                <a:latin typeface="Century Gothic" panose="020F0302020204030204"/>
              </a:rPr>
              <a:t>nouveau</a:t>
            </a:r>
            <a:r>
              <a:rPr lang="en-GB" sz="1400" i="1" dirty="0">
                <a:solidFill>
                  <a:srgbClr val="000000"/>
                </a:solidFill>
                <a:latin typeface="Century Gothic" panose="020F0302020204030204"/>
              </a:rPr>
              <a:t> </a:t>
            </a:r>
            <a:r>
              <a:rPr lang="en-GB" sz="1400" i="1" dirty="0" err="1">
                <a:solidFill>
                  <a:srgbClr val="000000"/>
                </a:solidFill>
                <a:latin typeface="Century Gothic" panose="020F0302020204030204"/>
              </a:rPr>
              <a:t>vélo</a:t>
            </a:r>
            <a:r>
              <a:rPr lang="en-GB" sz="1400" i="1" dirty="0">
                <a:solidFill>
                  <a:srgbClr val="000000"/>
                </a:solidFill>
                <a:latin typeface="Century Gothic" panose="020F0302020204030204"/>
              </a:rPr>
              <a:t>.</a:t>
            </a:r>
            <a:endParaRPr lang="en-GB" sz="1400" b="1" i="1" dirty="0">
              <a:solidFill>
                <a:srgbClr val="000000"/>
              </a:solidFill>
              <a:latin typeface="Century Gothic" panose="020F0302020204030204"/>
            </a:endParaRPr>
          </a:p>
        </p:txBody>
      </p:sp>
      <p:sp>
        <p:nvSpPr>
          <p:cNvPr id="27" name="Rounded Rectangular Callout 26"/>
          <p:cNvSpPr/>
          <p:nvPr/>
        </p:nvSpPr>
        <p:spPr>
          <a:xfrm>
            <a:off x="4324481" y="2403718"/>
            <a:ext cx="1562983" cy="1106378"/>
          </a:xfrm>
          <a:prstGeom prst="wedgeRoundRectCallout">
            <a:avLst>
              <a:gd name="adj1" fmla="val 23599"/>
              <a:gd name="adj2" fmla="val 49733"/>
              <a:gd name="adj3" fmla="val 16667"/>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rgbClr val="000000"/>
                </a:solidFill>
              </a:rPr>
              <a:t>B  </a:t>
            </a:r>
            <a:r>
              <a:rPr lang="en-GB" sz="1600" dirty="0">
                <a:solidFill>
                  <a:srgbClr val="000000"/>
                </a:solidFill>
              </a:rPr>
              <a:t>beauty</a:t>
            </a:r>
            <a:br>
              <a:rPr lang="en-GB" sz="1600" b="1" dirty="0">
                <a:solidFill>
                  <a:srgbClr val="000000"/>
                </a:solidFill>
              </a:rPr>
            </a:br>
            <a:r>
              <a:rPr lang="en-GB" sz="1600" b="1" dirty="0">
                <a:solidFill>
                  <a:srgbClr val="000000"/>
                </a:solidFill>
              </a:rPr>
              <a:t>A  </a:t>
            </a:r>
            <a:r>
              <a:rPr lang="en-GB" sz="1600" dirty="0">
                <a:solidFill>
                  <a:srgbClr val="000000"/>
                </a:solidFill>
              </a:rPr>
              <a:t>age</a:t>
            </a:r>
            <a:br>
              <a:rPr lang="en-GB" sz="1600" b="1" dirty="0">
                <a:solidFill>
                  <a:srgbClr val="000000"/>
                </a:solidFill>
              </a:rPr>
            </a:br>
            <a:r>
              <a:rPr lang="en-GB" sz="1600" b="1" dirty="0">
                <a:solidFill>
                  <a:srgbClr val="000000"/>
                </a:solidFill>
              </a:rPr>
              <a:t>G  </a:t>
            </a:r>
            <a:r>
              <a:rPr lang="en-GB" sz="1600" dirty="0">
                <a:solidFill>
                  <a:srgbClr val="000000"/>
                </a:solidFill>
              </a:rPr>
              <a:t>goodness</a:t>
            </a:r>
            <a:br>
              <a:rPr lang="en-GB" sz="1600" dirty="0">
                <a:solidFill>
                  <a:srgbClr val="000000"/>
                </a:solidFill>
              </a:rPr>
            </a:br>
            <a:r>
              <a:rPr lang="en-GB" sz="1600" b="1" dirty="0">
                <a:solidFill>
                  <a:srgbClr val="000000"/>
                </a:solidFill>
              </a:rPr>
              <a:t>S  </a:t>
            </a:r>
            <a:r>
              <a:rPr lang="en-GB" sz="1600" dirty="0">
                <a:solidFill>
                  <a:srgbClr val="000000"/>
                </a:solidFill>
              </a:rPr>
              <a:t>size</a:t>
            </a:r>
            <a:endParaRPr lang="en-GB" sz="1600" b="1" dirty="0">
              <a:solidFill>
                <a:srgbClr val="000000"/>
              </a:solidFill>
            </a:endParaRPr>
          </a:p>
        </p:txBody>
      </p:sp>
      <p:sp>
        <p:nvSpPr>
          <p:cNvPr id="30" name="Rectangle 29">
            <a:extLst>
              <a:ext uri="{FF2B5EF4-FFF2-40B4-BE49-F238E27FC236}">
                <a16:creationId xmlns:a16="http://schemas.microsoft.com/office/drawing/2014/main" id="{62EBD834-1E2D-44FA-960B-D5E01CB2C65F}"/>
              </a:ext>
            </a:extLst>
          </p:cNvPr>
          <p:cNvSpPr/>
          <p:nvPr/>
        </p:nvSpPr>
        <p:spPr>
          <a:xfrm>
            <a:off x="5240430" y="7216482"/>
            <a:ext cx="1443165" cy="1386833"/>
          </a:xfrm>
          <a:prstGeom prst="rect">
            <a:avLst/>
          </a:prstGeom>
          <a:solidFill>
            <a:schemeClr val="bg1">
              <a:lumMod val="95000"/>
            </a:schemeClr>
          </a:solidFill>
        </p:spPr>
        <p:style>
          <a:lnRef idx="2">
            <a:schemeClr val="dk1">
              <a:shade val="50000"/>
            </a:schemeClr>
          </a:lnRef>
          <a:fillRef idx="1">
            <a:schemeClr val="dk1"/>
          </a:fillRef>
          <a:effectRef idx="0">
            <a:schemeClr val="dk1"/>
          </a:effectRef>
          <a:fontRef idx="minor">
            <a:schemeClr val="lt1"/>
          </a:fontRef>
        </p:style>
        <p:txBody>
          <a:bodyPr lIns="36000" rIns="36000" rtlCol="0" anchor="ctr"/>
          <a:lstStyle/>
          <a:p>
            <a:pPr algn="ctr"/>
            <a:r>
              <a:rPr lang="en-GB" sz="1600" b="1" dirty="0">
                <a:solidFill>
                  <a:schemeClr val="tx1"/>
                </a:solidFill>
                <a:latin typeface="Century Gothic" panose="020B0502020202020204" pitchFamily="34" charset="0"/>
              </a:rPr>
              <a:t>T3.2 </a:t>
            </a:r>
            <a:r>
              <a:rPr lang="en-GB" sz="1600" b="1" dirty="0" err="1">
                <a:solidFill>
                  <a:schemeClr val="tx1"/>
                </a:solidFill>
                <a:latin typeface="Century Gothic" panose="020B0502020202020204" pitchFamily="34" charset="0"/>
              </a:rPr>
              <a:t>semaine</a:t>
            </a:r>
            <a:r>
              <a:rPr lang="en-GB" sz="1600" b="1" dirty="0">
                <a:solidFill>
                  <a:schemeClr val="tx1"/>
                </a:solidFill>
                <a:latin typeface="Century Gothic" panose="020B0502020202020204" pitchFamily="34" charset="0"/>
              </a:rPr>
              <a:t> 1 &amp; 2: </a:t>
            </a:r>
          </a:p>
          <a:p>
            <a:pPr algn="ctr"/>
            <a:r>
              <a:rPr lang="en-GB" sz="1600" b="1" dirty="0">
                <a:solidFill>
                  <a:schemeClr val="tx1"/>
                </a:solidFill>
                <a:latin typeface="Century Gothic" panose="020B0502020202020204" pitchFamily="34" charset="0"/>
              </a:rPr>
              <a:t>Revision and assessment</a:t>
            </a:r>
          </a:p>
        </p:txBody>
      </p:sp>
      <p:sp>
        <p:nvSpPr>
          <p:cNvPr id="31" name="TextBox 30"/>
          <p:cNvSpPr txBox="1"/>
          <p:nvPr/>
        </p:nvSpPr>
        <p:spPr>
          <a:xfrm>
            <a:off x="258585" y="1233783"/>
            <a:ext cx="4851725" cy="584775"/>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buClr>
                <a:srgbClr val="000000"/>
              </a:buClr>
              <a:buFont typeface="Arial"/>
              <a:buNone/>
            </a:pPr>
            <a:r>
              <a:rPr lang="en-GB" sz="1600" kern="0" dirty="0" err="1">
                <a:latin typeface="Century Gothic" panose="020B0502020202020204" pitchFamily="34" charset="0"/>
                <a:cs typeface="Arial"/>
                <a:sym typeface="Arial"/>
              </a:rPr>
              <a:t>une</a:t>
            </a:r>
            <a:r>
              <a:rPr lang="en-GB" sz="1600" kern="0" dirty="0">
                <a:latin typeface="Century Gothic" panose="020B0502020202020204" pitchFamily="34" charset="0"/>
                <a:cs typeface="Arial"/>
                <a:sym typeface="Arial"/>
              </a:rPr>
              <a:t> </a:t>
            </a:r>
            <a:r>
              <a:rPr lang="en-GB" sz="1600" kern="0" dirty="0" err="1">
                <a:latin typeface="Century Gothic" panose="020B0502020202020204" pitchFamily="34" charset="0"/>
                <a:cs typeface="Arial"/>
                <a:sym typeface="Arial"/>
              </a:rPr>
              <a:t>maison</a:t>
            </a:r>
            <a:r>
              <a:rPr lang="en-GB" sz="1600" kern="0" dirty="0">
                <a:latin typeface="Century Gothic" panose="020B0502020202020204" pitchFamily="34" charset="0"/>
                <a:cs typeface="Arial"/>
                <a:sym typeface="Arial"/>
              </a:rPr>
              <a:t> </a:t>
            </a:r>
            <a:r>
              <a:rPr lang="en-GB" sz="1600" b="1" kern="0" dirty="0" err="1">
                <a:latin typeface="Century Gothic" panose="020B0502020202020204" pitchFamily="34" charset="0"/>
                <a:cs typeface="Arial"/>
                <a:sym typeface="Arial"/>
              </a:rPr>
              <a:t>moderne</a:t>
            </a:r>
            <a:r>
              <a:rPr lang="en-GB" sz="1600" kern="0" dirty="0">
                <a:latin typeface="Century Gothic" panose="020B0502020202020204" pitchFamily="34" charset="0"/>
                <a:cs typeface="Arial"/>
                <a:sym typeface="Arial"/>
              </a:rPr>
              <a:t>	a </a:t>
            </a:r>
            <a:r>
              <a:rPr lang="en-GB" sz="1600" b="1" kern="0" dirty="0">
                <a:latin typeface="Century Gothic" panose="020B0502020202020204" pitchFamily="34" charset="0"/>
                <a:cs typeface="Arial"/>
                <a:sym typeface="Arial"/>
              </a:rPr>
              <a:t>modern</a:t>
            </a:r>
            <a:r>
              <a:rPr lang="en-GB" sz="1600" kern="0" dirty="0">
                <a:latin typeface="Century Gothic" panose="020B0502020202020204" pitchFamily="34" charset="0"/>
                <a:cs typeface="Arial"/>
                <a:sym typeface="Arial"/>
              </a:rPr>
              <a:t> house</a:t>
            </a:r>
          </a:p>
          <a:p>
            <a:pPr fontAlgn="auto">
              <a:spcBef>
                <a:spcPts val="0"/>
              </a:spcBef>
              <a:spcAft>
                <a:spcPts val="0"/>
              </a:spcAft>
              <a:buClr>
                <a:srgbClr val="000000"/>
              </a:buClr>
              <a:buFont typeface="Arial"/>
              <a:buNone/>
            </a:pPr>
            <a:r>
              <a:rPr lang="en-GB" sz="1600" kern="0" dirty="0" err="1">
                <a:latin typeface="Century Gothic" panose="020B0502020202020204" pitchFamily="34" charset="0"/>
                <a:cs typeface="Arial"/>
                <a:sym typeface="Arial"/>
              </a:rPr>
              <a:t>une</a:t>
            </a:r>
            <a:r>
              <a:rPr lang="en-GB" sz="1600" kern="0" dirty="0">
                <a:latin typeface="Century Gothic" panose="020B0502020202020204" pitchFamily="34" charset="0"/>
                <a:cs typeface="Arial"/>
                <a:sym typeface="Arial"/>
              </a:rPr>
              <a:t> </a:t>
            </a:r>
            <a:r>
              <a:rPr lang="en-GB" sz="1600" kern="0" dirty="0" err="1">
                <a:latin typeface="Century Gothic" panose="020B0502020202020204" pitchFamily="34" charset="0"/>
                <a:cs typeface="Arial"/>
                <a:sym typeface="Arial"/>
              </a:rPr>
              <a:t>voiture</a:t>
            </a:r>
            <a:r>
              <a:rPr lang="en-GB" sz="1600" kern="0" dirty="0">
                <a:latin typeface="Century Gothic" panose="020B0502020202020204" pitchFamily="34" charset="0"/>
                <a:cs typeface="Arial"/>
                <a:sym typeface="Arial"/>
              </a:rPr>
              <a:t> </a:t>
            </a:r>
            <a:r>
              <a:rPr lang="en-GB" sz="1600" b="1" kern="0" dirty="0" err="1">
                <a:latin typeface="Century Gothic" panose="020B0502020202020204" pitchFamily="34" charset="0"/>
                <a:cs typeface="Arial"/>
                <a:sym typeface="Arial"/>
              </a:rPr>
              <a:t>rapide</a:t>
            </a:r>
            <a:r>
              <a:rPr lang="en-GB" sz="1600" kern="0" dirty="0">
                <a:latin typeface="Century Gothic" panose="020B0502020202020204" pitchFamily="34" charset="0"/>
                <a:cs typeface="Arial"/>
                <a:sym typeface="Arial"/>
              </a:rPr>
              <a:t>		a </a:t>
            </a:r>
            <a:r>
              <a:rPr lang="en-GB" sz="1600" b="1" kern="0" dirty="0">
                <a:latin typeface="Century Gothic" panose="020B0502020202020204" pitchFamily="34" charset="0"/>
                <a:cs typeface="Arial"/>
                <a:sym typeface="Arial"/>
              </a:rPr>
              <a:t>fast</a:t>
            </a:r>
            <a:r>
              <a:rPr lang="en-GB" sz="1600" kern="0" dirty="0">
                <a:latin typeface="Century Gothic" panose="020B0502020202020204" pitchFamily="34" charset="0"/>
                <a:cs typeface="Arial"/>
                <a:sym typeface="Arial"/>
              </a:rPr>
              <a:t> car</a:t>
            </a:r>
          </a:p>
        </p:txBody>
      </p:sp>
      <p:sp>
        <p:nvSpPr>
          <p:cNvPr id="33" name="TextBox 32"/>
          <p:cNvSpPr txBox="1"/>
          <p:nvPr/>
        </p:nvSpPr>
        <p:spPr>
          <a:xfrm>
            <a:off x="112459" y="1866105"/>
            <a:ext cx="6124033"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kern="0" dirty="0">
                <a:latin typeface="Century Gothic" panose="020B0502020202020204" pitchFamily="34" charset="0"/>
                <a:cs typeface="Arial"/>
                <a:sym typeface="Arial"/>
              </a:rPr>
              <a:t>However some adjectives come </a:t>
            </a:r>
            <a:r>
              <a:rPr lang="en-GB" sz="1600" b="1" u="sng" kern="0" dirty="0">
                <a:latin typeface="Century Gothic" panose="020B0502020202020204" pitchFamily="34" charset="0"/>
                <a:cs typeface="Arial"/>
                <a:sym typeface="Arial"/>
              </a:rPr>
              <a:t>before</a:t>
            </a:r>
            <a:r>
              <a:rPr lang="en-GB" sz="1600" kern="0" dirty="0">
                <a:latin typeface="Century Gothic" panose="020B0502020202020204" pitchFamily="34" charset="0"/>
                <a:cs typeface="Arial"/>
                <a:sym typeface="Arial"/>
              </a:rPr>
              <a:t> the noun.</a:t>
            </a:r>
          </a:p>
        </p:txBody>
      </p:sp>
      <p:sp>
        <p:nvSpPr>
          <p:cNvPr id="34" name="TextBox 33"/>
          <p:cNvSpPr txBox="1"/>
          <p:nvPr/>
        </p:nvSpPr>
        <p:spPr>
          <a:xfrm>
            <a:off x="112459" y="2106727"/>
            <a:ext cx="6731789"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kern="0" dirty="0">
                <a:latin typeface="Century Gothic" panose="020B0502020202020204" pitchFamily="34" charset="0"/>
                <a:cs typeface="Arial"/>
                <a:sym typeface="Arial"/>
              </a:rPr>
              <a:t>These adjectives refer to </a:t>
            </a:r>
            <a:r>
              <a:rPr lang="en-GB" sz="1600" b="1" kern="0" dirty="0">
                <a:latin typeface="Century Gothic" panose="020B0502020202020204" pitchFamily="34" charset="0"/>
                <a:cs typeface="Arial"/>
                <a:sym typeface="Arial"/>
              </a:rPr>
              <a:t>SIZE</a:t>
            </a:r>
            <a:r>
              <a:rPr lang="en-GB" sz="1600" kern="0" dirty="0">
                <a:latin typeface="Century Gothic" panose="020B0502020202020204" pitchFamily="34" charset="0"/>
                <a:cs typeface="Arial"/>
                <a:sym typeface="Arial"/>
              </a:rPr>
              <a:t> or </a:t>
            </a:r>
            <a:r>
              <a:rPr lang="en-GB" sz="1600" b="1" kern="0" dirty="0">
                <a:latin typeface="Century Gothic" panose="020B0502020202020204" pitchFamily="34" charset="0"/>
                <a:cs typeface="Arial"/>
                <a:sym typeface="Arial"/>
              </a:rPr>
              <a:t>GOODNESS</a:t>
            </a:r>
            <a:r>
              <a:rPr lang="en-GB" sz="1600" kern="0" dirty="0">
                <a:latin typeface="Century Gothic" panose="020B0502020202020204" pitchFamily="34" charset="0"/>
                <a:cs typeface="Arial"/>
                <a:sym typeface="Arial"/>
              </a:rPr>
              <a:t>:</a:t>
            </a:r>
          </a:p>
        </p:txBody>
      </p:sp>
      <p:sp>
        <p:nvSpPr>
          <p:cNvPr id="35" name="TextBox 34"/>
          <p:cNvSpPr txBox="1"/>
          <p:nvPr/>
        </p:nvSpPr>
        <p:spPr>
          <a:xfrm>
            <a:off x="218121" y="2432878"/>
            <a:ext cx="3934450" cy="1077218"/>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buClr>
                <a:srgbClr val="000000"/>
              </a:buClr>
              <a:buFont typeface="Arial"/>
              <a:buNone/>
            </a:pPr>
            <a:r>
              <a:rPr lang="en-GB" sz="1600" kern="0" dirty="0" err="1">
                <a:latin typeface="Century Gothic" panose="020B0502020202020204" pitchFamily="34" charset="0"/>
                <a:cs typeface="Arial"/>
                <a:sym typeface="Arial"/>
              </a:rPr>
              <a:t>une</a:t>
            </a:r>
            <a:r>
              <a:rPr lang="en-GB" sz="1600" kern="0" dirty="0">
                <a:latin typeface="Century Gothic" panose="020B0502020202020204" pitchFamily="34" charset="0"/>
                <a:cs typeface="Arial"/>
                <a:sym typeface="Arial"/>
              </a:rPr>
              <a:t> </a:t>
            </a:r>
            <a:r>
              <a:rPr lang="en-GB" sz="1600" b="1" kern="0" dirty="0">
                <a:latin typeface="Century Gothic" panose="020B0502020202020204" pitchFamily="34" charset="0"/>
                <a:cs typeface="Arial"/>
                <a:sym typeface="Arial"/>
              </a:rPr>
              <a:t>belle</a:t>
            </a:r>
            <a:r>
              <a:rPr lang="en-GB" sz="1600" kern="0" dirty="0">
                <a:latin typeface="Century Gothic" panose="020B0502020202020204" pitchFamily="34" charset="0"/>
                <a:cs typeface="Arial"/>
                <a:sym typeface="Arial"/>
              </a:rPr>
              <a:t> </a:t>
            </a:r>
            <a:r>
              <a:rPr lang="en-GB" sz="1600" kern="0" dirty="0" err="1">
                <a:latin typeface="Century Gothic" panose="020B0502020202020204" pitchFamily="34" charset="0"/>
                <a:cs typeface="Arial"/>
                <a:sym typeface="Arial"/>
              </a:rPr>
              <a:t>maison</a:t>
            </a:r>
            <a:r>
              <a:rPr lang="en-GB" sz="1600" kern="0" dirty="0">
                <a:latin typeface="Century Gothic" panose="020B0502020202020204" pitchFamily="34" charset="0"/>
                <a:cs typeface="Arial"/>
                <a:sym typeface="Arial"/>
              </a:rPr>
              <a:t> 	  a </a:t>
            </a:r>
            <a:r>
              <a:rPr lang="en-GB" sz="1600" b="1" kern="0" dirty="0">
                <a:latin typeface="Century Gothic" panose="020B0502020202020204" pitchFamily="34" charset="0"/>
                <a:cs typeface="Arial"/>
                <a:sym typeface="Arial"/>
              </a:rPr>
              <a:t>beautiful </a:t>
            </a:r>
            <a:r>
              <a:rPr lang="en-GB" sz="1600" kern="0" dirty="0">
                <a:latin typeface="Century Gothic" panose="020B0502020202020204" pitchFamily="34" charset="0"/>
                <a:cs typeface="Arial"/>
                <a:sym typeface="Arial"/>
              </a:rPr>
              <a:t>house</a:t>
            </a:r>
          </a:p>
          <a:p>
            <a:pPr fontAlgn="auto">
              <a:spcBef>
                <a:spcPts val="0"/>
              </a:spcBef>
              <a:spcAft>
                <a:spcPts val="0"/>
              </a:spcAft>
              <a:buClr>
                <a:srgbClr val="000000"/>
              </a:buClr>
              <a:buFont typeface="Arial"/>
              <a:buNone/>
            </a:pPr>
            <a:r>
              <a:rPr lang="en-GB" sz="1600" kern="0" dirty="0" err="1">
                <a:latin typeface="Century Gothic" panose="020B0502020202020204" pitchFamily="34" charset="0"/>
                <a:cs typeface="Arial"/>
                <a:sym typeface="Arial"/>
              </a:rPr>
              <a:t>une</a:t>
            </a:r>
            <a:r>
              <a:rPr lang="en-GB" sz="1600" kern="0" dirty="0">
                <a:latin typeface="Century Gothic" panose="020B0502020202020204" pitchFamily="34" charset="0"/>
                <a:cs typeface="Arial"/>
                <a:sym typeface="Arial"/>
              </a:rPr>
              <a:t> </a:t>
            </a:r>
            <a:r>
              <a:rPr lang="en-GB" sz="1600" b="1" kern="0" dirty="0" err="1">
                <a:latin typeface="Century Gothic" panose="020B0502020202020204" pitchFamily="34" charset="0"/>
                <a:cs typeface="Arial"/>
                <a:sym typeface="Arial"/>
              </a:rPr>
              <a:t>vieille</a:t>
            </a:r>
            <a:r>
              <a:rPr lang="en-GB" sz="1600" kern="0" dirty="0">
                <a:latin typeface="Century Gothic" panose="020B0502020202020204" pitchFamily="34" charset="0"/>
                <a:cs typeface="Arial"/>
                <a:sym typeface="Arial"/>
              </a:rPr>
              <a:t> </a:t>
            </a:r>
            <a:r>
              <a:rPr lang="en-GB" sz="1600" kern="0" dirty="0" err="1">
                <a:latin typeface="Century Gothic" panose="020B0502020202020204" pitchFamily="34" charset="0"/>
                <a:cs typeface="Arial"/>
                <a:sym typeface="Arial"/>
              </a:rPr>
              <a:t>église</a:t>
            </a:r>
            <a:r>
              <a:rPr lang="en-GB" sz="1600" kern="0" dirty="0">
                <a:latin typeface="Century Gothic" panose="020B0502020202020204" pitchFamily="34" charset="0"/>
                <a:cs typeface="Arial"/>
                <a:sym typeface="Arial"/>
              </a:rPr>
              <a:t>	  an </a:t>
            </a:r>
            <a:r>
              <a:rPr lang="en-GB" sz="1600" b="1" kern="0" dirty="0">
                <a:latin typeface="Century Gothic" panose="020B0502020202020204" pitchFamily="34" charset="0"/>
                <a:cs typeface="Arial"/>
                <a:sym typeface="Arial"/>
              </a:rPr>
              <a:t>old </a:t>
            </a:r>
            <a:r>
              <a:rPr lang="en-GB" sz="1600" kern="0" dirty="0">
                <a:latin typeface="Century Gothic" panose="020B0502020202020204" pitchFamily="34" charset="0"/>
                <a:cs typeface="Arial"/>
                <a:sym typeface="Arial"/>
              </a:rPr>
              <a:t>church</a:t>
            </a:r>
            <a:br>
              <a:rPr lang="en-GB" sz="1600" kern="0" dirty="0">
                <a:latin typeface="Century Gothic" panose="020B0502020202020204" pitchFamily="34" charset="0"/>
                <a:cs typeface="Arial"/>
                <a:sym typeface="Arial"/>
              </a:rPr>
            </a:br>
            <a:r>
              <a:rPr lang="en-GB" sz="1600" kern="0" dirty="0">
                <a:latin typeface="Century Gothic" panose="020B0502020202020204" pitchFamily="34" charset="0"/>
                <a:cs typeface="Arial"/>
                <a:sym typeface="Arial"/>
              </a:rPr>
              <a:t>un </a:t>
            </a:r>
            <a:r>
              <a:rPr lang="en-GB" sz="1600" b="1" kern="0" dirty="0">
                <a:latin typeface="Century Gothic" panose="020B0502020202020204" pitchFamily="34" charset="0"/>
                <a:cs typeface="Arial"/>
                <a:sym typeface="Arial"/>
              </a:rPr>
              <a:t>bon</a:t>
            </a:r>
            <a:r>
              <a:rPr lang="en-GB" sz="1600" kern="0" dirty="0">
                <a:latin typeface="Century Gothic" panose="020B0502020202020204" pitchFamily="34" charset="0"/>
                <a:cs typeface="Arial"/>
                <a:sym typeface="Arial"/>
              </a:rPr>
              <a:t> </a:t>
            </a:r>
            <a:r>
              <a:rPr lang="en-GB" sz="1600" kern="0" dirty="0" err="1">
                <a:latin typeface="Century Gothic" panose="020B0502020202020204" pitchFamily="34" charset="0"/>
                <a:cs typeface="Arial"/>
                <a:sym typeface="Arial"/>
              </a:rPr>
              <a:t>pont</a:t>
            </a:r>
            <a:r>
              <a:rPr lang="en-GB" sz="1600" kern="0" dirty="0">
                <a:latin typeface="Century Gothic" panose="020B0502020202020204" pitchFamily="34" charset="0"/>
                <a:cs typeface="Arial"/>
                <a:sym typeface="Arial"/>
              </a:rPr>
              <a:t>	  a </a:t>
            </a:r>
            <a:r>
              <a:rPr lang="en-GB" sz="1600" b="1" kern="0" dirty="0">
                <a:latin typeface="Century Gothic" panose="020B0502020202020204" pitchFamily="34" charset="0"/>
                <a:cs typeface="Arial"/>
                <a:sym typeface="Arial"/>
              </a:rPr>
              <a:t>good</a:t>
            </a:r>
            <a:r>
              <a:rPr lang="en-GB" sz="1600" kern="0" dirty="0">
                <a:latin typeface="Century Gothic" panose="020B0502020202020204" pitchFamily="34" charset="0"/>
                <a:cs typeface="Arial"/>
                <a:sym typeface="Arial"/>
              </a:rPr>
              <a:t> bridge</a:t>
            </a:r>
            <a:br>
              <a:rPr lang="en-GB" sz="1600" kern="0" dirty="0">
                <a:latin typeface="Century Gothic" panose="020B0502020202020204" pitchFamily="34" charset="0"/>
                <a:cs typeface="Arial"/>
                <a:sym typeface="Arial"/>
              </a:rPr>
            </a:br>
            <a:r>
              <a:rPr lang="en-GB" sz="1600" kern="0" dirty="0">
                <a:latin typeface="Century Gothic" panose="020B0502020202020204" pitchFamily="34" charset="0"/>
                <a:cs typeface="Arial"/>
                <a:sym typeface="Arial"/>
              </a:rPr>
              <a:t>un </a:t>
            </a:r>
            <a:r>
              <a:rPr lang="en-GB" sz="1600" b="1" kern="0" dirty="0">
                <a:latin typeface="Century Gothic" panose="020B0502020202020204" pitchFamily="34" charset="0"/>
                <a:cs typeface="Arial"/>
                <a:sym typeface="Arial"/>
              </a:rPr>
              <a:t>petit</a:t>
            </a:r>
            <a:r>
              <a:rPr lang="en-GB" sz="1600" kern="0" dirty="0">
                <a:latin typeface="Century Gothic" panose="020B0502020202020204" pitchFamily="34" charset="0"/>
                <a:cs typeface="Arial"/>
                <a:sym typeface="Arial"/>
              </a:rPr>
              <a:t> </a:t>
            </a:r>
            <a:r>
              <a:rPr lang="en-GB" sz="1600" kern="0" dirty="0" err="1">
                <a:latin typeface="Century Gothic" panose="020B0502020202020204" pitchFamily="34" charset="0"/>
                <a:cs typeface="Arial"/>
                <a:sym typeface="Arial"/>
              </a:rPr>
              <a:t>bat</a:t>
            </a:r>
            <a:r>
              <a:rPr lang="en-GB" sz="1600" kern="0" dirty="0" err="1">
                <a:latin typeface="Century Gothic" panose="020B0502020202020204" pitchFamily="34" charset="0"/>
                <a:cs typeface="Calibri" panose="020F0502020204030204" pitchFamily="34" charset="0"/>
                <a:sym typeface="Arial"/>
              </a:rPr>
              <a:t>îment</a:t>
            </a:r>
            <a:r>
              <a:rPr lang="en-GB" sz="1600" kern="0" dirty="0">
                <a:latin typeface="Century Gothic" panose="020B0502020202020204" pitchFamily="34" charset="0"/>
                <a:cs typeface="Calibri" panose="020F0502020204030204" pitchFamily="34" charset="0"/>
                <a:sym typeface="Arial"/>
              </a:rPr>
              <a:t>	  a </a:t>
            </a:r>
            <a:r>
              <a:rPr lang="en-GB" sz="1600" b="1" kern="0" dirty="0">
                <a:latin typeface="Century Gothic" panose="020B0502020202020204" pitchFamily="34" charset="0"/>
                <a:cs typeface="Calibri" panose="020F0502020204030204" pitchFamily="34" charset="0"/>
                <a:sym typeface="Arial"/>
              </a:rPr>
              <a:t>small </a:t>
            </a:r>
            <a:r>
              <a:rPr lang="en-GB" sz="1600" kern="0" dirty="0">
                <a:latin typeface="Century Gothic" panose="020B0502020202020204" pitchFamily="34" charset="0"/>
                <a:cs typeface="Calibri" panose="020F0502020204030204" pitchFamily="34" charset="0"/>
                <a:sym typeface="Arial"/>
              </a:rPr>
              <a:t>building</a:t>
            </a:r>
            <a:endParaRPr lang="en-GB" sz="1600" kern="0" dirty="0">
              <a:latin typeface="Century Gothic" panose="020B0502020202020204" pitchFamily="34" charset="0"/>
              <a:cs typeface="Arial"/>
              <a:sym typeface="Arial"/>
            </a:endParaRPr>
          </a:p>
        </p:txBody>
      </p:sp>
      <p:pic>
        <p:nvPicPr>
          <p:cNvPr id="36" name="Picture 35"/>
          <p:cNvPicPr>
            <a:picLocks noChangeAspect="1"/>
          </p:cNvPicPr>
          <p:nvPr/>
        </p:nvPicPr>
        <p:blipFill>
          <a:blip r:embed="rId3">
            <a:clrChange>
              <a:clrFrom>
                <a:srgbClr val="FFFFFF"/>
              </a:clrFrom>
              <a:clrTo>
                <a:srgbClr val="FFFFFF">
                  <a:alpha val="0"/>
                </a:srgbClr>
              </a:clrTo>
            </a:clrChange>
          </a:blip>
          <a:stretch>
            <a:fillRect/>
          </a:stretch>
        </p:blipFill>
        <p:spPr>
          <a:xfrm>
            <a:off x="5448556" y="2319922"/>
            <a:ext cx="991402" cy="70441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0430" y="4891475"/>
            <a:ext cx="1285394" cy="1285394"/>
          </a:xfrm>
          <a:prstGeom prst="rect">
            <a:avLst/>
          </a:prstGeom>
        </p:spPr>
      </p:pic>
      <p:sp>
        <p:nvSpPr>
          <p:cNvPr id="38" name="Rounded Rectangle 37"/>
          <p:cNvSpPr/>
          <p:nvPr/>
        </p:nvSpPr>
        <p:spPr>
          <a:xfrm>
            <a:off x="5229924" y="6302482"/>
            <a:ext cx="1453671" cy="64807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1400" b="1" dirty="0">
                <a:solidFill>
                  <a:srgbClr val="000000"/>
                </a:solidFill>
                <a:latin typeface="Century Gothic" panose="020B0502020202020204" pitchFamily="34" charset="0"/>
              </a:rPr>
              <a:t>Revisit vocab 3.1.3 &amp; 2.2.3</a:t>
            </a:r>
          </a:p>
        </p:txBody>
      </p:sp>
      <p:sp>
        <p:nvSpPr>
          <p:cNvPr id="4" name="Slide Number Placeholder 1">
            <a:extLst>
              <a:ext uri="{FF2B5EF4-FFF2-40B4-BE49-F238E27FC236}">
                <a16:creationId xmlns:a16="http://schemas.microsoft.com/office/drawing/2014/main" id="{EF495205-4904-404F-8E46-B29337FD226C}"/>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50</a:t>
            </a:r>
          </a:p>
        </p:txBody>
      </p:sp>
    </p:spTree>
    <p:extLst>
      <p:ext uri="{BB962C8B-B14F-4D97-AF65-F5344CB8AC3E}">
        <p14:creationId xmlns:p14="http://schemas.microsoft.com/office/powerpoint/2010/main" val="12280810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8" name="Straight Arrow Connector 27"/>
          <p:cNvCxnSpPr>
            <a:cxnSpLocks/>
          </p:cNvCxnSpPr>
          <p:nvPr/>
        </p:nvCxnSpPr>
        <p:spPr>
          <a:xfrm flipH="1">
            <a:off x="4474444" y="3291044"/>
            <a:ext cx="813603" cy="5724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T3.2 </a:t>
            </a:r>
            <a:r>
              <a:rPr lang="en-GB" sz="2000" b="1" kern="1200" dirty="0" err="1">
                <a:solidFill>
                  <a:srgbClr val="FFFFFF"/>
                </a:solidFill>
                <a:latin typeface="Century Gothic" panose="020B0502020202020204" pitchFamily="34" charset="0"/>
                <a:ea typeface="+mn-ea"/>
                <a:cs typeface="+mn-cs"/>
              </a:rPr>
              <a:t>Semaine</a:t>
            </a:r>
            <a:r>
              <a:rPr lang="en-GB" sz="2000" b="1" kern="1200" dirty="0">
                <a:solidFill>
                  <a:srgbClr val="FFFFFF"/>
                </a:solidFill>
                <a:latin typeface="Century Gothic" panose="020B0502020202020204" pitchFamily="34" charset="0"/>
                <a:ea typeface="+mn-ea"/>
                <a:cs typeface="+mn-cs"/>
              </a:rPr>
              <a:t> 3</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567852594"/>
              </p:ext>
            </p:extLst>
          </p:nvPr>
        </p:nvGraphicFramePr>
        <p:xfrm>
          <a:off x="291640" y="1940973"/>
          <a:ext cx="3744416" cy="1676400"/>
        </p:xfrm>
        <a:graphic>
          <a:graphicData uri="http://schemas.openxmlformats.org/drawingml/2006/table">
            <a:tbl>
              <a:tblPr firstRow="1" bandRow="1">
                <a:tableStyleId>{5940675A-B579-460E-94D1-54222C63F5DA}</a:tableStyleId>
              </a:tblPr>
              <a:tblGrid>
                <a:gridCol w="1011465">
                  <a:extLst>
                    <a:ext uri="{9D8B030D-6E8A-4147-A177-3AD203B41FA5}">
                      <a16:colId xmlns:a16="http://schemas.microsoft.com/office/drawing/2014/main" val="20000"/>
                    </a:ext>
                  </a:extLst>
                </a:gridCol>
                <a:gridCol w="2732951">
                  <a:extLst>
                    <a:ext uri="{9D8B030D-6E8A-4147-A177-3AD203B41FA5}">
                      <a16:colId xmlns:a16="http://schemas.microsoft.com/office/drawing/2014/main" val="20001"/>
                    </a:ext>
                  </a:extLst>
                </a:gridCol>
              </a:tblGrid>
              <a:tr h="0">
                <a:tc gridSpan="2">
                  <a:txBody>
                    <a:bodyPr/>
                    <a:lstStyle/>
                    <a:p>
                      <a:r>
                        <a:rPr lang="en-GB" sz="1600" b="1" dirty="0" err="1">
                          <a:latin typeface="Century Gothic" panose="020B0502020202020204" pitchFamily="34" charset="0"/>
                        </a:rPr>
                        <a:t>aller</a:t>
                      </a:r>
                      <a:r>
                        <a:rPr lang="en-GB" sz="1600" dirty="0">
                          <a:latin typeface="Century Gothic" panose="020B0502020202020204" pitchFamily="34" charset="0"/>
                        </a:rPr>
                        <a:t> - to go, going</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0">
                <a:tc>
                  <a:txBody>
                    <a:bodyPr/>
                    <a:lstStyle/>
                    <a:p>
                      <a:r>
                        <a:rPr lang="en-GB" sz="1600" b="0" dirty="0">
                          <a:latin typeface="Century Gothic" panose="020B0502020202020204" pitchFamily="34" charset="0"/>
                        </a:rPr>
                        <a:t>je </a:t>
                      </a:r>
                      <a:r>
                        <a:rPr lang="en-GB" sz="1600" b="0" dirty="0" err="1">
                          <a:latin typeface="Century Gothic" panose="020B0502020202020204" pitchFamily="34" charset="0"/>
                        </a:rPr>
                        <a:t>vais</a:t>
                      </a:r>
                      <a:endParaRPr lang="en-GB" sz="1600" b="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 go, I am going</a:t>
                      </a:r>
                    </a:p>
                  </a:txBody>
                  <a:tcPr/>
                </a:tc>
                <a:extLst>
                  <a:ext uri="{0D108BD9-81ED-4DB2-BD59-A6C34878D82A}">
                    <a16:rowId xmlns:a16="http://schemas.microsoft.com/office/drawing/2014/main" val="10001"/>
                  </a:ext>
                </a:extLst>
              </a:tr>
              <a:tr h="0">
                <a:tc>
                  <a:txBody>
                    <a:bodyPr/>
                    <a:lstStyle/>
                    <a:p>
                      <a:r>
                        <a:rPr lang="en-GB" sz="1600" b="0" dirty="0" err="1">
                          <a:latin typeface="Century Gothic" panose="020B0502020202020204" pitchFamily="34" charset="0"/>
                        </a:rPr>
                        <a:t>tu</a:t>
                      </a:r>
                      <a:r>
                        <a:rPr lang="en-GB" sz="1600" b="0" dirty="0">
                          <a:latin typeface="Century Gothic" panose="020B0502020202020204" pitchFamily="34" charset="0"/>
                        </a:rPr>
                        <a:t> vas</a:t>
                      </a:r>
                    </a:p>
                  </a:txBody>
                  <a:tcPr/>
                </a:tc>
                <a:tc>
                  <a:txBody>
                    <a:bodyPr/>
                    <a:lstStyle/>
                    <a:p>
                      <a:r>
                        <a:rPr lang="en-GB" sz="1600" dirty="0">
                          <a:latin typeface="Century Gothic" panose="020B0502020202020204" pitchFamily="34" charset="0"/>
                        </a:rPr>
                        <a:t>you go, you are going</a:t>
                      </a:r>
                    </a:p>
                  </a:txBody>
                  <a:tcPr/>
                </a:tc>
                <a:extLst>
                  <a:ext uri="{0D108BD9-81ED-4DB2-BD59-A6C34878D82A}">
                    <a16:rowId xmlns:a16="http://schemas.microsoft.com/office/drawing/2014/main" val="10002"/>
                  </a:ext>
                </a:extLst>
              </a:tr>
              <a:tr h="0">
                <a:tc>
                  <a:txBody>
                    <a:bodyPr/>
                    <a:lstStyle/>
                    <a:p>
                      <a:r>
                        <a:rPr lang="en-GB" sz="1600" b="0" dirty="0" err="1">
                          <a:latin typeface="Century Gothic" panose="020B0502020202020204" pitchFamily="34" charset="0"/>
                        </a:rPr>
                        <a:t>il</a:t>
                      </a:r>
                      <a:r>
                        <a:rPr lang="en-GB" sz="1600" b="0" dirty="0">
                          <a:latin typeface="Century Gothic" panose="020B0502020202020204" pitchFamily="34" charset="0"/>
                        </a:rPr>
                        <a:t> </a:t>
                      </a:r>
                      <a:r>
                        <a:rPr lang="en-GB" sz="1600" b="0" dirty="0" err="1">
                          <a:latin typeface="Century Gothic" panose="020B0502020202020204" pitchFamily="34" charset="0"/>
                        </a:rPr>
                        <a:t>va</a:t>
                      </a:r>
                      <a:endParaRPr lang="en-GB" sz="1600" b="0" dirty="0">
                        <a:latin typeface="Century Gothic" panose="020B0502020202020204" pitchFamily="34" charset="0"/>
                      </a:endParaRPr>
                    </a:p>
                  </a:txBody>
                  <a:tcPr/>
                </a:tc>
                <a:tc>
                  <a:txBody>
                    <a:bodyPr/>
                    <a:lstStyle/>
                    <a:p>
                      <a:r>
                        <a:rPr lang="en-GB" sz="1600" dirty="0">
                          <a:latin typeface="Century Gothic" panose="020B0502020202020204" pitchFamily="34" charset="0"/>
                        </a:rPr>
                        <a:t>he goes, he</a:t>
                      </a:r>
                      <a:r>
                        <a:rPr lang="en-GB" sz="1600" baseline="0" dirty="0">
                          <a:latin typeface="Century Gothic" panose="020B0502020202020204" pitchFamily="34" charset="0"/>
                        </a:rPr>
                        <a:t> is going</a:t>
                      </a:r>
                      <a:endParaRPr lang="en-GB" sz="1600" dirty="0">
                        <a:latin typeface="Century Gothic" panose="020B0502020202020204" pitchFamily="34" charset="0"/>
                      </a:endParaRPr>
                    </a:p>
                  </a:txBody>
                  <a:tcPr/>
                </a:tc>
                <a:extLst>
                  <a:ext uri="{0D108BD9-81ED-4DB2-BD59-A6C34878D82A}">
                    <a16:rowId xmlns:a16="http://schemas.microsoft.com/office/drawing/2014/main" val="10003"/>
                  </a:ext>
                </a:extLst>
              </a:tr>
              <a:tr h="0">
                <a:tc>
                  <a:txBody>
                    <a:bodyPr/>
                    <a:lstStyle/>
                    <a:p>
                      <a:r>
                        <a:rPr lang="en-GB" sz="1600" b="0" dirty="0" err="1">
                          <a:latin typeface="Century Gothic" panose="020B0502020202020204" pitchFamily="34" charset="0"/>
                        </a:rPr>
                        <a:t>elle</a:t>
                      </a:r>
                      <a:r>
                        <a:rPr lang="en-GB" sz="1600" b="0" dirty="0">
                          <a:latin typeface="Century Gothic" panose="020B0502020202020204" pitchFamily="34" charset="0"/>
                        </a:rPr>
                        <a:t> </a:t>
                      </a:r>
                      <a:r>
                        <a:rPr lang="en-GB" sz="1600" b="0" dirty="0" err="1">
                          <a:latin typeface="Century Gothic" panose="020B0502020202020204" pitchFamily="34" charset="0"/>
                        </a:rPr>
                        <a:t>va</a:t>
                      </a:r>
                      <a:endParaRPr lang="en-GB" sz="1600" b="0" dirty="0">
                        <a:latin typeface="Century Gothic" panose="020B0502020202020204" pitchFamily="34" charset="0"/>
                      </a:endParaRPr>
                    </a:p>
                  </a:txBody>
                  <a:tcPr/>
                </a:tc>
                <a:tc>
                  <a:txBody>
                    <a:bodyPr/>
                    <a:lstStyle/>
                    <a:p>
                      <a:r>
                        <a:rPr lang="en-GB" sz="1600" dirty="0">
                          <a:latin typeface="Century Gothic" panose="020B0502020202020204" pitchFamily="34" charset="0"/>
                        </a:rPr>
                        <a:t>she goes, she is going</a:t>
                      </a:r>
                    </a:p>
                  </a:txBody>
                  <a:tcPr/>
                </a:tc>
                <a:extLst>
                  <a:ext uri="{0D108BD9-81ED-4DB2-BD59-A6C34878D82A}">
                    <a16:rowId xmlns:a16="http://schemas.microsoft.com/office/drawing/2014/main" val="10004"/>
                  </a:ext>
                </a:extLst>
              </a:tr>
            </a:tbl>
          </a:graphicData>
        </a:graphic>
      </p:graphicFrame>
      <p:sp>
        <p:nvSpPr>
          <p:cNvPr id="20" name="Rectangle 19"/>
          <p:cNvSpPr/>
          <p:nvPr/>
        </p:nvSpPr>
        <p:spPr>
          <a:xfrm>
            <a:off x="116632" y="755576"/>
            <a:ext cx="6122189" cy="369332"/>
          </a:xfrm>
          <a:prstGeom prst="rect">
            <a:avLst/>
          </a:prstGeom>
        </p:spPr>
        <p:txBody>
          <a:bodyPr wrap="none">
            <a:spAutoFit/>
          </a:bodyPr>
          <a:lstStyle/>
          <a:p>
            <a:r>
              <a:rPr lang="en-GB" b="1" dirty="0">
                <a:solidFill>
                  <a:srgbClr val="000000"/>
                </a:solidFill>
                <a:latin typeface="Century Gothic" panose="020B0502020202020204" pitchFamily="34" charset="0"/>
              </a:rPr>
              <a:t>Using </a:t>
            </a:r>
            <a:r>
              <a:rPr lang="en-GB" b="1" dirty="0" err="1">
                <a:solidFill>
                  <a:srgbClr val="000000"/>
                </a:solidFill>
                <a:latin typeface="Century Gothic" panose="020B0502020202020204" pitchFamily="34" charset="0"/>
              </a:rPr>
              <a:t>aller</a:t>
            </a:r>
            <a:r>
              <a:rPr lang="en-GB" b="1" dirty="0">
                <a:solidFill>
                  <a:srgbClr val="000000"/>
                </a:solidFill>
                <a:latin typeface="Century Gothic" panose="020B0502020202020204" pitchFamily="34" charset="0"/>
              </a:rPr>
              <a:t> + infinitive to say what you are going to do</a:t>
            </a:r>
            <a:endParaRPr lang="en-GB" dirty="0">
              <a:solidFill>
                <a:srgbClr val="000000"/>
              </a:solidFill>
              <a:latin typeface="Century Gothic" panose="020B0502020202020204" pitchFamily="34" charset="0"/>
            </a:endParaRPr>
          </a:p>
        </p:txBody>
      </p:sp>
      <p:sp>
        <p:nvSpPr>
          <p:cNvPr id="25" name="Rectangle 24"/>
          <p:cNvSpPr/>
          <p:nvPr/>
        </p:nvSpPr>
        <p:spPr>
          <a:xfrm>
            <a:off x="4221303" y="2128193"/>
            <a:ext cx="2544207" cy="1169551"/>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a:spAutoFit/>
          </a:bodyPr>
          <a:lstStyle/>
          <a:p>
            <a:pPr algn="ctr" fontAlgn="auto">
              <a:spcBef>
                <a:spcPts val="0"/>
              </a:spcBef>
              <a:spcAft>
                <a:spcPts val="0"/>
              </a:spcAft>
            </a:pPr>
            <a:r>
              <a:rPr lang="en-GB" sz="1400" dirty="0">
                <a:solidFill>
                  <a:srgbClr val="000000"/>
                </a:solidFill>
                <a:latin typeface="Century Gothic" panose="020F0302020204030204"/>
              </a:rPr>
              <a:t>Which form of the English present of ‘go’ do we use for future intentions?  The simple present or the present continuous? </a:t>
            </a:r>
            <a:endParaRPr lang="en-GB" sz="1400" b="1" dirty="0">
              <a:solidFill>
                <a:srgbClr val="000000"/>
              </a:solidFill>
              <a:latin typeface="Century Gothic" panose="020F0302020204030204"/>
            </a:endParaRPr>
          </a:p>
        </p:txBody>
      </p:sp>
      <p:sp>
        <p:nvSpPr>
          <p:cNvPr id="24" name="TextBox 23"/>
          <p:cNvSpPr txBox="1"/>
          <p:nvPr/>
        </p:nvSpPr>
        <p:spPr>
          <a:xfrm>
            <a:off x="116632" y="1124908"/>
            <a:ext cx="6496979" cy="584775"/>
          </a:xfrm>
          <a:prstGeom prst="rect">
            <a:avLst/>
          </a:prstGeom>
          <a:noFill/>
        </p:spPr>
        <p:txBody>
          <a:bodyPr wrap="square" rtlCol="0">
            <a:spAutoFit/>
          </a:bodyPr>
          <a:lstStyle/>
          <a:p>
            <a:r>
              <a:rPr lang="en-GB" sz="1600" dirty="0">
                <a:latin typeface="Century Gothic" panose="020B0502020202020204" pitchFamily="34" charset="0"/>
              </a:rPr>
              <a:t>To state a future intention, use the present tense of </a:t>
            </a:r>
            <a:r>
              <a:rPr lang="en-GB" sz="1600" b="1" dirty="0" err="1">
                <a:latin typeface="Century Gothic" panose="020B0502020202020204" pitchFamily="34" charset="0"/>
              </a:rPr>
              <a:t>aller</a:t>
            </a:r>
            <a:r>
              <a:rPr lang="en-GB" sz="1600" dirty="0">
                <a:latin typeface="Century Gothic" panose="020B0502020202020204" pitchFamily="34" charset="0"/>
              </a:rPr>
              <a:t> plus an </a:t>
            </a:r>
            <a:r>
              <a:rPr lang="en-GB" sz="1600" b="1" dirty="0">
                <a:latin typeface="Century Gothic" panose="020B0502020202020204" pitchFamily="34" charset="0"/>
              </a:rPr>
              <a:t>infinitive </a:t>
            </a:r>
            <a:r>
              <a:rPr lang="en-GB" sz="1600" dirty="0">
                <a:latin typeface="Century Gothic" panose="020B0502020202020204" pitchFamily="34" charset="0"/>
              </a:rPr>
              <a:t>verb:</a:t>
            </a:r>
          </a:p>
        </p:txBody>
      </p:sp>
      <p:sp>
        <p:nvSpPr>
          <p:cNvPr id="29" name="ZoneTexte 10">
            <a:extLst>
              <a:ext uri="{FF2B5EF4-FFF2-40B4-BE49-F238E27FC236}">
                <a16:creationId xmlns:a16="http://schemas.microsoft.com/office/drawing/2014/main" id="{D23524D3-9224-4D74-9CE0-4ED564673D55}"/>
              </a:ext>
            </a:extLst>
          </p:cNvPr>
          <p:cNvSpPr txBox="1"/>
          <p:nvPr/>
        </p:nvSpPr>
        <p:spPr>
          <a:xfrm>
            <a:off x="693731" y="3854256"/>
            <a:ext cx="2448452" cy="338554"/>
          </a:xfrm>
          <a:prstGeom prst="rect">
            <a:avLst/>
          </a:prstGeom>
          <a:noFill/>
        </p:spPr>
        <p:txBody>
          <a:bodyPr wrap="square" rtlCol="0">
            <a:spAutoFit/>
          </a:bodyPr>
          <a:lstStyle/>
          <a:p>
            <a:pPr fontAlgn="auto">
              <a:spcBef>
                <a:spcPts val="0"/>
              </a:spcBef>
              <a:spcAft>
                <a:spcPts val="0"/>
              </a:spcAft>
            </a:pPr>
            <a:r>
              <a:rPr lang="fr-CA" sz="1600" b="1" dirty="0">
                <a:latin typeface="Century Gothic" panose="020F0302020204030204"/>
              </a:rPr>
              <a:t>Je vais devenir </a:t>
            </a:r>
            <a:r>
              <a:rPr lang="fr-CA" sz="1600" dirty="0">
                <a:latin typeface="Century Gothic" panose="020F0302020204030204"/>
              </a:rPr>
              <a:t>prof.</a:t>
            </a:r>
            <a:endParaRPr lang="en-CA" sz="1600" dirty="0">
              <a:latin typeface="Century Gothic" panose="020F0302020204030204"/>
            </a:endParaRPr>
          </a:p>
        </p:txBody>
      </p:sp>
      <p:sp>
        <p:nvSpPr>
          <p:cNvPr id="31" name="ZoneTexte 10">
            <a:extLst>
              <a:ext uri="{FF2B5EF4-FFF2-40B4-BE49-F238E27FC236}">
                <a16:creationId xmlns:a16="http://schemas.microsoft.com/office/drawing/2014/main" id="{D23524D3-9224-4D74-9CE0-4ED564673D55}"/>
              </a:ext>
            </a:extLst>
          </p:cNvPr>
          <p:cNvSpPr txBox="1"/>
          <p:nvPr/>
        </p:nvSpPr>
        <p:spPr>
          <a:xfrm>
            <a:off x="2922107" y="3866606"/>
            <a:ext cx="4824536" cy="338554"/>
          </a:xfrm>
          <a:prstGeom prst="rect">
            <a:avLst/>
          </a:prstGeom>
          <a:noFill/>
        </p:spPr>
        <p:txBody>
          <a:bodyPr wrap="square" rtlCol="0">
            <a:spAutoFit/>
          </a:bodyPr>
          <a:lstStyle/>
          <a:p>
            <a:pPr fontAlgn="auto">
              <a:spcBef>
                <a:spcPts val="0"/>
              </a:spcBef>
              <a:spcAft>
                <a:spcPts val="0"/>
              </a:spcAft>
            </a:pPr>
            <a:r>
              <a:rPr lang="fr-CA" sz="1600" b="1" i="1" dirty="0">
                <a:latin typeface="Century Gothic" panose="020F0302020204030204"/>
              </a:rPr>
              <a:t>I </a:t>
            </a:r>
            <a:r>
              <a:rPr lang="fr-CA" sz="1600" b="1" i="1" dirty="0" err="1">
                <a:latin typeface="Century Gothic" panose="020F0302020204030204"/>
              </a:rPr>
              <a:t>am</a:t>
            </a:r>
            <a:r>
              <a:rPr lang="fr-CA" sz="1600" b="1" i="1" dirty="0">
                <a:latin typeface="Century Gothic" panose="020F0302020204030204"/>
              </a:rPr>
              <a:t> </a:t>
            </a:r>
            <a:r>
              <a:rPr lang="fr-CA" sz="1600" b="1" i="1" dirty="0" err="1">
                <a:latin typeface="Century Gothic" panose="020F0302020204030204"/>
              </a:rPr>
              <a:t>going</a:t>
            </a:r>
            <a:r>
              <a:rPr lang="fr-CA" sz="1600" b="1" i="1" dirty="0">
                <a:latin typeface="Century Gothic" panose="020F0302020204030204"/>
              </a:rPr>
              <a:t> to </a:t>
            </a:r>
            <a:r>
              <a:rPr lang="fr-CA" sz="1600" b="1" i="1" dirty="0" err="1">
                <a:latin typeface="Century Gothic" panose="020F0302020204030204"/>
              </a:rPr>
              <a:t>become</a:t>
            </a:r>
            <a:r>
              <a:rPr lang="fr-CA" sz="1600" b="1" i="1" dirty="0">
                <a:latin typeface="Century Gothic" panose="020F0302020204030204"/>
              </a:rPr>
              <a:t> </a:t>
            </a:r>
            <a:r>
              <a:rPr lang="fr-CA" sz="1600" i="1" dirty="0">
                <a:latin typeface="Century Gothic" panose="020F0302020204030204"/>
              </a:rPr>
              <a:t>a </a:t>
            </a:r>
            <a:r>
              <a:rPr lang="fr-CA" sz="1600" i="1" dirty="0" err="1">
                <a:latin typeface="Century Gothic" panose="020F0302020204030204"/>
              </a:rPr>
              <a:t>teacher</a:t>
            </a:r>
            <a:r>
              <a:rPr lang="fr-CA" sz="1600" i="1" dirty="0">
                <a:latin typeface="Century Gothic" panose="020F0302020204030204"/>
              </a:rPr>
              <a:t>.</a:t>
            </a:r>
            <a:endParaRPr lang="en-CA" sz="1600" i="1" dirty="0">
              <a:latin typeface="Century Gothic" panose="020F0302020204030204"/>
            </a:endParaRPr>
          </a:p>
        </p:txBody>
      </p:sp>
      <p:sp>
        <p:nvSpPr>
          <p:cNvPr id="32" name="ZoneTexte 10">
            <a:extLst>
              <a:ext uri="{FF2B5EF4-FFF2-40B4-BE49-F238E27FC236}">
                <a16:creationId xmlns:a16="http://schemas.microsoft.com/office/drawing/2014/main" id="{D23524D3-9224-4D74-9CE0-4ED564673D55}"/>
              </a:ext>
            </a:extLst>
          </p:cNvPr>
          <p:cNvSpPr txBox="1"/>
          <p:nvPr/>
        </p:nvSpPr>
        <p:spPr>
          <a:xfrm>
            <a:off x="452806" y="4148721"/>
            <a:ext cx="2448452" cy="338554"/>
          </a:xfrm>
          <a:prstGeom prst="rect">
            <a:avLst/>
          </a:prstGeom>
          <a:noFill/>
        </p:spPr>
        <p:txBody>
          <a:bodyPr wrap="square" rtlCol="0">
            <a:spAutoFit/>
          </a:bodyPr>
          <a:lstStyle/>
          <a:p>
            <a:pPr fontAlgn="auto">
              <a:spcBef>
                <a:spcPts val="0"/>
              </a:spcBef>
              <a:spcAft>
                <a:spcPts val="0"/>
              </a:spcAft>
            </a:pPr>
            <a:r>
              <a:rPr lang="fr-CA" sz="1600" b="1" dirty="0">
                <a:latin typeface="Century Gothic" panose="020F0302020204030204"/>
              </a:rPr>
              <a:t>Tu vas partir </a:t>
            </a:r>
            <a:r>
              <a:rPr lang="fr-CA" sz="1600" dirty="0">
                <a:latin typeface="Century Gothic" panose="020F0302020204030204"/>
              </a:rPr>
              <a:t>en retard.</a:t>
            </a:r>
            <a:endParaRPr lang="en-CA" sz="1600" dirty="0">
              <a:latin typeface="Century Gothic" panose="020F0302020204030204"/>
            </a:endParaRPr>
          </a:p>
        </p:txBody>
      </p:sp>
      <p:sp>
        <p:nvSpPr>
          <p:cNvPr id="33" name="ZoneTexte 10">
            <a:extLst>
              <a:ext uri="{FF2B5EF4-FFF2-40B4-BE49-F238E27FC236}">
                <a16:creationId xmlns:a16="http://schemas.microsoft.com/office/drawing/2014/main" id="{D23524D3-9224-4D74-9CE0-4ED564673D55}"/>
              </a:ext>
            </a:extLst>
          </p:cNvPr>
          <p:cNvSpPr txBox="1"/>
          <p:nvPr/>
        </p:nvSpPr>
        <p:spPr>
          <a:xfrm>
            <a:off x="2901258" y="4152999"/>
            <a:ext cx="4824536" cy="338554"/>
          </a:xfrm>
          <a:prstGeom prst="rect">
            <a:avLst/>
          </a:prstGeom>
          <a:noFill/>
        </p:spPr>
        <p:txBody>
          <a:bodyPr wrap="square" rtlCol="0">
            <a:spAutoFit/>
          </a:bodyPr>
          <a:lstStyle/>
          <a:p>
            <a:pPr fontAlgn="auto">
              <a:spcBef>
                <a:spcPts val="0"/>
              </a:spcBef>
              <a:spcAft>
                <a:spcPts val="0"/>
              </a:spcAft>
            </a:pPr>
            <a:r>
              <a:rPr lang="fr-CA" sz="1600" b="1" i="1" dirty="0">
                <a:latin typeface="Century Gothic" panose="020F0302020204030204"/>
              </a:rPr>
              <a:t>You are </a:t>
            </a:r>
            <a:r>
              <a:rPr lang="fr-CA" sz="1600" b="1" i="1" dirty="0" err="1">
                <a:latin typeface="Century Gothic" panose="020F0302020204030204"/>
              </a:rPr>
              <a:t>going</a:t>
            </a:r>
            <a:r>
              <a:rPr lang="fr-CA" sz="1600" b="1" i="1" dirty="0">
                <a:latin typeface="Century Gothic" panose="020F0302020204030204"/>
              </a:rPr>
              <a:t> to </a:t>
            </a:r>
            <a:r>
              <a:rPr lang="fr-CA" sz="1600" b="1" i="1" dirty="0" err="1">
                <a:latin typeface="Century Gothic" panose="020F0302020204030204"/>
              </a:rPr>
              <a:t>leave</a:t>
            </a:r>
            <a:r>
              <a:rPr lang="fr-CA" sz="1600" b="1" i="1" dirty="0">
                <a:latin typeface="Century Gothic" panose="020F0302020204030204"/>
              </a:rPr>
              <a:t> </a:t>
            </a:r>
            <a:r>
              <a:rPr lang="fr-CA" sz="1600" i="1" dirty="0" err="1">
                <a:latin typeface="Century Gothic" panose="020F0302020204030204"/>
              </a:rPr>
              <a:t>late</a:t>
            </a:r>
            <a:r>
              <a:rPr lang="fr-CA" sz="1600" i="1" dirty="0">
                <a:latin typeface="Century Gothic" panose="020F0302020204030204"/>
              </a:rPr>
              <a:t>.</a:t>
            </a:r>
            <a:endParaRPr lang="en-CA" sz="1600" i="1" dirty="0">
              <a:latin typeface="Century Gothic" panose="020F0302020204030204"/>
            </a:endParaRPr>
          </a:p>
        </p:txBody>
      </p:sp>
      <p:sp>
        <p:nvSpPr>
          <p:cNvPr id="34" name="ZoneTexte 10">
            <a:extLst>
              <a:ext uri="{FF2B5EF4-FFF2-40B4-BE49-F238E27FC236}">
                <a16:creationId xmlns:a16="http://schemas.microsoft.com/office/drawing/2014/main" id="{D23524D3-9224-4D74-9CE0-4ED564673D55}"/>
              </a:ext>
            </a:extLst>
          </p:cNvPr>
          <p:cNvSpPr txBox="1"/>
          <p:nvPr/>
        </p:nvSpPr>
        <p:spPr>
          <a:xfrm>
            <a:off x="1000649" y="4431765"/>
            <a:ext cx="1834616" cy="338554"/>
          </a:xfrm>
          <a:prstGeom prst="rect">
            <a:avLst/>
          </a:prstGeom>
          <a:noFill/>
        </p:spPr>
        <p:txBody>
          <a:bodyPr wrap="square" rtlCol="0">
            <a:spAutoFit/>
          </a:bodyPr>
          <a:lstStyle/>
          <a:p>
            <a:pPr algn="r" fontAlgn="auto">
              <a:spcBef>
                <a:spcPts val="0"/>
              </a:spcBef>
              <a:spcAft>
                <a:spcPts val="0"/>
              </a:spcAft>
            </a:pPr>
            <a:r>
              <a:rPr lang="fr-CA" sz="1600" b="1" dirty="0">
                <a:latin typeface="Century Gothic" panose="020F0302020204030204"/>
              </a:rPr>
              <a:t>Il va revenir</a:t>
            </a:r>
            <a:r>
              <a:rPr lang="fr-CA" sz="1600" dirty="0">
                <a:latin typeface="Century Gothic" panose="020F0302020204030204"/>
              </a:rPr>
              <a:t>.</a:t>
            </a:r>
            <a:endParaRPr lang="en-CA" sz="1600" dirty="0">
              <a:latin typeface="Century Gothic" panose="020F0302020204030204"/>
            </a:endParaRPr>
          </a:p>
        </p:txBody>
      </p:sp>
      <p:sp>
        <p:nvSpPr>
          <p:cNvPr id="35" name="ZoneTexte 10">
            <a:extLst>
              <a:ext uri="{FF2B5EF4-FFF2-40B4-BE49-F238E27FC236}">
                <a16:creationId xmlns:a16="http://schemas.microsoft.com/office/drawing/2014/main" id="{D23524D3-9224-4D74-9CE0-4ED564673D55}"/>
              </a:ext>
            </a:extLst>
          </p:cNvPr>
          <p:cNvSpPr txBox="1"/>
          <p:nvPr/>
        </p:nvSpPr>
        <p:spPr>
          <a:xfrm>
            <a:off x="195365" y="4728626"/>
            <a:ext cx="2874008" cy="338554"/>
          </a:xfrm>
          <a:prstGeom prst="rect">
            <a:avLst/>
          </a:prstGeom>
          <a:noFill/>
        </p:spPr>
        <p:txBody>
          <a:bodyPr wrap="square" rtlCol="0">
            <a:spAutoFit/>
          </a:bodyPr>
          <a:lstStyle/>
          <a:p>
            <a:pPr fontAlgn="auto">
              <a:spcBef>
                <a:spcPts val="0"/>
              </a:spcBef>
              <a:spcAft>
                <a:spcPts val="0"/>
              </a:spcAft>
            </a:pPr>
            <a:r>
              <a:rPr lang="fr-CA" sz="1600" b="1" dirty="0">
                <a:latin typeface="Century Gothic" panose="020F0302020204030204"/>
              </a:rPr>
              <a:t>Elle va gagner </a:t>
            </a:r>
            <a:r>
              <a:rPr lang="fr-CA" sz="1600" dirty="0">
                <a:latin typeface="Century Gothic" panose="020F0302020204030204"/>
              </a:rPr>
              <a:t>le match !</a:t>
            </a:r>
            <a:endParaRPr lang="en-CA" sz="1600" dirty="0">
              <a:latin typeface="Century Gothic" panose="020F0302020204030204"/>
            </a:endParaRPr>
          </a:p>
        </p:txBody>
      </p:sp>
      <p:sp>
        <p:nvSpPr>
          <p:cNvPr id="36" name="ZoneTexte 10">
            <a:extLst>
              <a:ext uri="{FF2B5EF4-FFF2-40B4-BE49-F238E27FC236}">
                <a16:creationId xmlns:a16="http://schemas.microsoft.com/office/drawing/2014/main" id="{D23524D3-9224-4D74-9CE0-4ED564673D55}"/>
              </a:ext>
            </a:extLst>
          </p:cNvPr>
          <p:cNvSpPr txBox="1"/>
          <p:nvPr/>
        </p:nvSpPr>
        <p:spPr>
          <a:xfrm>
            <a:off x="2901962" y="4725786"/>
            <a:ext cx="4464496" cy="338554"/>
          </a:xfrm>
          <a:prstGeom prst="rect">
            <a:avLst/>
          </a:prstGeom>
          <a:noFill/>
        </p:spPr>
        <p:txBody>
          <a:bodyPr wrap="square" rtlCol="0">
            <a:spAutoFit/>
          </a:bodyPr>
          <a:lstStyle/>
          <a:p>
            <a:pPr fontAlgn="auto">
              <a:spcBef>
                <a:spcPts val="0"/>
              </a:spcBef>
              <a:spcAft>
                <a:spcPts val="0"/>
              </a:spcAft>
            </a:pPr>
            <a:r>
              <a:rPr lang="fr-CA" sz="1600" b="1" i="1" dirty="0" err="1">
                <a:latin typeface="Century Gothic" panose="020F0302020204030204"/>
              </a:rPr>
              <a:t>She</a:t>
            </a:r>
            <a:r>
              <a:rPr lang="fr-CA" sz="1600" b="1" i="1" dirty="0">
                <a:latin typeface="Century Gothic" panose="020F0302020204030204"/>
              </a:rPr>
              <a:t> </a:t>
            </a:r>
            <a:r>
              <a:rPr lang="fr-CA" sz="1600" b="1" i="1" dirty="0" err="1">
                <a:latin typeface="Century Gothic" panose="020F0302020204030204"/>
              </a:rPr>
              <a:t>is</a:t>
            </a:r>
            <a:r>
              <a:rPr lang="fr-CA" sz="1600" b="1" i="1" dirty="0">
                <a:latin typeface="Century Gothic" panose="020F0302020204030204"/>
              </a:rPr>
              <a:t> </a:t>
            </a:r>
            <a:r>
              <a:rPr lang="fr-CA" sz="1600" b="1" i="1" dirty="0" err="1">
                <a:latin typeface="Century Gothic" panose="020F0302020204030204"/>
              </a:rPr>
              <a:t>going</a:t>
            </a:r>
            <a:r>
              <a:rPr lang="fr-CA" sz="1600" b="1" i="1" dirty="0">
                <a:latin typeface="Century Gothic" panose="020F0302020204030204"/>
              </a:rPr>
              <a:t> to </a:t>
            </a:r>
            <a:r>
              <a:rPr lang="fr-CA" sz="1600" b="1" i="1" dirty="0" err="1">
                <a:latin typeface="Century Gothic" panose="020F0302020204030204"/>
              </a:rPr>
              <a:t>win</a:t>
            </a:r>
            <a:r>
              <a:rPr lang="fr-CA" sz="1600" b="1" i="1" dirty="0">
                <a:latin typeface="Century Gothic" panose="020F0302020204030204"/>
              </a:rPr>
              <a:t> </a:t>
            </a:r>
            <a:r>
              <a:rPr lang="fr-CA" sz="1600" i="1" dirty="0">
                <a:latin typeface="Century Gothic" panose="020F0302020204030204"/>
              </a:rPr>
              <a:t>the match!</a:t>
            </a:r>
            <a:endParaRPr lang="en-CA" sz="1600" i="1" dirty="0">
              <a:latin typeface="Century Gothic" panose="020F0302020204030204"/>
            </a:endParaRPr>
          </a:p>
        </p:txBody>
      </p:sp>
      <p:sp>
        <p:nvSpPr>
          <p:cNvPr id="37" name="ZoneTexte 10">
            <a:extLst>
              <a:ext uri="{FF2B5EF4-FFF2-40B4-BE49-F238E27FC236}">
                <a16:creationId xmlns:a16="http://schemas.microsoft.com/office/drawing/2014/main" id="{D23524D3-9224-4D74-9CE0-4ED564673D55}"/>
              </a:ext>
            </a:extLst>
          </p:cNvPr>
          <p:cNvSpPr txBox="1"/>
          <p:nvPr/>
        </p:nvSpPr>
        <p:spPr>
          <a:xfrm>
            <a:off x="2901258" y="4439392"/>
            <a:ext cx="4824536" cy="338554"/>
          </a:xfrm>
          <a:prstGeom prst="rect">
            <a:avLst/>
          </a:prstGeom>
          <a:noFill/>
        </p:spPr>
        <p:txBody>
          <a:bodyPr wrap="square" rtlCol="0">
            <a:spAutoFit/>
          </a:bodyPr>
          <a:lstStyle/>
          <a:p>
            <a:pPr fontAlgn="auto">
              <a:spcBef>
                <a:spcPts val="0"/>
              </a:spcBef>
              <a:spcAft>
                <a:spcPts val="0"/>
              </a:spcAft>
            </a:pPr>
            <a:r>
              <a:rPr lang="fr-CA" sz="1600" b="1" i="1" dirty="0">
                <a:latin typeface="Century Gothic" panose="020F0302020204030204"/>
              </a:rPr>
              <a:t>He </a:t>
            </a:r>
            <a:r>
              <a:rPr lang="fr-CA" sz="1600" b="1" i="1" dirty="0" err="1">
                <a:latin typeface="Century Gothic" panose="020F0302020204030204"/>
              </a:rPr>
              <a:t>is</a:t>
            </a:r>
            <a:r>
              <a:rPr lang="fr-CA" sz="1600" b="1" i="1" dirty="0">
                <a:latin typeface="Century Gothic" panose="020F0302020204030204"/>
              </a:rPr>
              <a:t> </a:t>
            </a:r>
            <a:r>
              <a:rPr lang="fr-CA" sz="1600" b="1" i="1" dirty="0" err="1">
                <a:latin typeface="Century Gothic" panose="020F0302020204030204"/>
              </a:rPr>
              <a:t>going</a:t>
            </a:r>
            <a:r>
              <a:rPr lang="fr-CA" sz="1600" b="1" i="1" dirty="0">
                <a:latin typeface="Century Gothic" panose="020F0302020204030204"/>
              </a:rPr>
              <a:t> to </a:t>
            </a:r>
            <a:r>
              <a:rPr lang="fr-CA" sz="1600" i="1" dirty="0">
                <a:latin typeface="Century Gothic" panose="020F0302020204030204"/>
              </a:rPr>
              <a:t>come back</a:t>
            </a:r>
            <a:r>
              <a:rPr lang="fr-CA" sz="1600" b="1" i="1" dirty="0">
                <a:latin typeface="Century Gothic" panose="020F0302020204030204"/>
              </a:rPr>
              <a:t>.</a:t>
            </a:r>
            <a:endParaRPr lang="en-CA" sz="1600" i="1" dirty="0">
              <a:latin typeface="Century Gothic" panose="020F0302020204030204"/>
            </a:endParaRPr>
          </a:p>
        </p:txBody>
      </p:sp>
      <p:sp>
        <p:nvSpPr>
          <p:cNvPr id="4" name="Rectangle 3">
            <a:extLst>
              <a:ext uri="{FF2B5EF4-FFF2-40B4-BE49-F238E27FC236}">
                <a16:creationId xmlns:a16="http://schemas.microsoft.com/office/drawing/2014/main" id="{2B83D0D9-3C78-461C-88DA-E43E7DAF1A78}"/>
              </a:ext>
            </a:extLst>
          </p:cNvPr>
          <p:cNvSpPr/>
          <p:nvPr/>
        </p:nvSpPr>
        <p:spPr>
          <a:xfrm>
            <a:off x="172381" y="5316413"/>
            <a:ext cx="5114536" cy="369332"/>
          </a:xfrm>
          <a:prstGeom prst="rect">
            <a:avLst/>
          </a:prstGeom>
        </p:spPr>
        <p:txBody>
          <a:bodyPr wrap="square">
            <a:spAutoFit/>
          </a:bodyPr>
          <a:lstStyle/>
          <a:p>
            <a:r>
              <a:rPr lang="en-GB" b="1" dirty="0">
                <a:solidFill>
                  <a:srgbClr val="000000"/>
                </a:solidFill>
                <a:latin typeface="Century Gothic" panose="020B0502020202020204" pitchFamily="34" charset="0"/>
              </a:rPr>
              <a:t>Negation - ne…pas with two verbs</a:t>
            </a:r>
            <a:endParaRPr lang="en-GB" dirty="0">
              <a:solidFill>
                <a:srgbClr val="000000"/>
              </a:solidFill>
              <a:latin typeface="Century Gothic" panose="020B0502020202020204" pitchFamily="34" charset="0"/>
            </a:endParaRPr>
          </a:p>
        </p:txBody>
      </p:sp>
      <p:sp>
        <p:nvSpPr>
          <p:cNvPr id="5" name="TextBox 4">
            <a:extLst>
              <a:ext uri="{FF2B5EF4-FFF2-40B4-BE49-F238E27FC236}">
                <a16:creationId xmlns:a16="http://schemas.microsoft.com/office/drawing/2014/main" id="{FD2C4717-190D-411A-B423-97870C4F1AF4}"/>
              </a:ext>
            </a:extLst>
          </p:cNvPr>
          <p:cNvSpPr txBox="1"/>
          <p:nvPr/>
        </p:nvSpPr>
        <p:spPr>
          <a:xfrm>
            <a:off x="179380" y="5685745"/>
            <a:ext cx="6496979" cy="584775"/>
          </a:xfrm>
          <a:prstGeom prst="rect">
            <a:avLst/>
          </a:prstGeom>
          <a:noFill/>
        </p:spPr>
        <p:txBody>
          <a:bodyPr wrap="square" rtlCol="0">
            <a:spAutoFit/>
          </a:bodyPr>
          <a:lstStyle/>
          <a:p>
            <a:r>
              <a:rPr lang="en-GB" sz="1600" dirty="0">
                <a:latin typeface="Century Gothic" panose="020B0502020202020204" pitchFamily="34" charset="0"/>
              </a:rPr>
              <a:t>In sentences with two verbs, </a:t>
            </a:r>
            <a:r>
              <a:rPr lang="en-GB" sz="1600" b="1" dirty="0">
                <a:latin typeface="Century Gothic" panose="020B0502020202020204" pitchFamily="34" charset="0"/>
              </a:rPr>
              <a:t>ne … pas </a:t>
            </a:r>
            <a:r>
              <a:rPr lang="en-GB" sz="1600" dirty="0">
                <a:latin typeface="Century Gothic" panose="020B0502020202020204" pitchFamily="34" charset="0"/>
              </a:rPr>
              <a:t>surrounds the </a:t>
            </a:r>
            <a:r>
              <a:rPr lang="en-GB" sz="1600" b="1" dirty="0">
                <a:latin typeface="Century Gothic" panose="020B0502020202020204" pitchFamily="34" charset="0"/>
              </a:rPr>
              <a:t>first verb</a:t>
            </a:r>
            <a:r>
              <a:rPr lang="en-GB" sz="1600" dirty="0">
                <a:latin typeface="Century Gothic" panose="020B0502020202020204" pitchFamily="34" charset="0"/>
              </a:rPr>
              <a:t>, which is in short form. </a:t>
            </a:r>
          </a:p>
        </p:txBody>
      </p:sp>
      <p:sp>
        <p:nvSpPr>
          <p:cNvPr id="7" name="Rectangle 6">
            <a:extLst>
              <a:ext uri="{FF2B5EF4-FFF2-40B4-BE49-F238E27FC236}">
                <a16:creationId xmlns:a16="http://schemas.microsoft.com/office/drawing/2014/main" id="{D880DF20-1C9C-437E-B610-2417C9FFD3B5}"/>
              </a:ext>
            </a:extLst>
          </p:cNvPr>
          <p:cNvSpPr/>
          <p:nvPr/>
        </p:nvSpPr>
        <p:spPr>
          <a:xfrm>
            <a:off x="155613" y="8300298"/>
            <a:ext cx="6570870" cy="307777"/>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a:spAutoFit/>
          </a:bodyPr>
          <a:lstStyle/>
          <a:p>
            <a:pPr algn="ctr" fontAlgn="auto">
              <a:spcBef>
                <a:spcPts val="0"/>
              </a:spcBef>
              <a:spcAft>
                <a:spcPts val="0"/>
              </a:spcAft>
            </a:pPr>
            <a:r>
              <a:rPr lang="en-GB" sz="1400" dirty="0">
                <a:solidFill>
                  <a:srgbClr val="000000"/>
                </a:solidFill>
                <a:latin typeface="Century Gothic" panose="020F0302020204030204"/>
              </a:rPr>
              <a:t>Remember! The verb that </a:t>
            </a:r>
            <a:r>
              <a:rPr lang="en-GB" sz="1400" u="sng" dirty="0">
                <a:solidFill>
                  <a:srgbClr val="000000"/>
                </a:solidFill>
                <a:latin typeface="Century Gothic" panose="020F0302020204030204"/>
              </a:rPr>
              <a:t>follows</a:t>
            </a:r>
            <a:r>
              <a:rPr lang="en-GB" sz="1400" dirty="0">
                <a:solidFill>
                  <a:srgbClr val="000000"/>
                </a:solidFill>
                <a:latin typeface="Century Gothic" panose="020F0302020204030204"/>
              </a:rPr>
              <a:t> a modal verb is always an </a:t>
            </a:r>
            <a:r>
              <a:rPr lang="en-GB" sz="1400" b="1" dirty="0">
                <a:solidFill>
                  <a:srgbClr val="000000"/>
                </a:solidFill>
                <a:latin typeface="Century Gothic" panose="020F0302020204030204"/>
              </a:rPr>
              <a:t>infinitive</a:t>
            </a:r>
            <a:r>
              <a:rPr lang="en-GB" sz="1400" dirty="0">
                <a:solidFill>
                  <a:srgbClr val="000000"/>
                </a:solidFill>
                <a:latin typeface="Century Gothic" panose="020F0302020204030204"/>
              </a:rPr>
              <a:t> verb.</a:t>
            </a:r>
            <a:endParaRPr lang="en-GB" sz="1400" b="1" dirty="0">
              <a:solidFill>
                <a:srgbClr val="000000"/>
              </a:solidFill>
              <a:latin typeface="Century Gothic" panose="020F0302020204030204"/>
            </a:endParaRPr>
          </a:p>
        </p:txBody>
      </p:sp>
      <p:sp>
        <p:nvSpPr>
          <p:cNvPr id="12" name="ZoneTexte 10">
            <a:extLst>
              <a:ext uri="{FF2B5EF4-FFF2-40B4-BE49-F238E27FC236}">
                <a16:creationId xmlns:a16="http://schemas.microsoft.com/office/drawing/2014/main" id="{5C28B43E-87EE-44E4-A614-744AE01E4148}"/>
              </a:ext>
            </a:extLst>
          </p:cNvPr>
          <p:cNvSpPr txBox="1"/>
          <p:nvPr/>
        </p:nvSpPr>
        <p:spPr>
          <a:xfrm>
            <a:off x="189374" y="6639852"/>
            <a:ext cx="3059210" cy="338554"/>
          </a:xfrm>
          <a:prstGeom prst="rect">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fr-CA" sz="1600" dirty="0">
                <a:latin typeface="Century Gothic" panose="020F0302020204030204"/>
              </a:rPr>
              <a:t>J’aime parler français</a:t>
            </a:r>
            <a:r>
              <a:rPr lang="fr-CA" sz="1600" b="1" dirty="0">
                <a:latin typeface="Century Gothic" panose="020F0302020204030204"/>
              </a:rPr>
              <a:t>.</a:t>
            </a:r>
            <a:endParaRPr lang="en-CA" sz="1600" dirty="0">
              <a:latin typeface="Century Gothic" panose="020F0302020204030204"/>
            </a:endParaRPr>
          </a:p>
        </p:txBody>
      </p:sp>
      <p:sp>
        <p:nvSpPr>
          <p:cNvPr id="16" name="ZoneTexte 10">
            <a:extLst>
              <a:ext uri="{FF2B5EF4-FFF2-40B4-BE49-F238E27FC236}">
                <a16:creationId xmlns:a16="http://schemas.microsoft.com/office/drawing/2014/main" id="{45E974D7-ABA5-4DDA-94D9-E3F9165C0F87}"/>
              </a:ext>
            </a:extLst>
          </p:cNvPr>
          <p:cNvSpPr txBox="1"/>
          <p:nvPr/>
        </p:nvSpPr>
        <p:spPr>
          <a:xfrm>
            <a:off x="3421736" y="6634311"/>
            <a:ext cx="3240360" cy="338554"/>
          </a:xfrm>
          <a:prstGeom prst="rect">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fr-CA" sz="1600" dirty="0">
                <a:latin typeface="Century Gothic" panose="020F0302020204030204"/>
              </a:rPr>
              <a:t>Je</a:t>
            </a:r>
            <a:r>
              <a:rPr lang="fr-CA" sz="1600" b="1" dirty="0">
                <a:latin typeface="Century Gothic" panose="020F0302020204030204"/>
              </a:rPr>
              <a:t> n</a:t>
            </a:r>
            <a:r>
              <a:rPr lang="fr-CA" sz="1600" dirty="0">
                <a:latin typeface="Century Gothic" panose="020F0302020204030204"/>
              </a:rPr>
              <a:t>’aime</a:t>
            </a:r>
            <a:r>
              <a:rPr lang="fr-CA" sz="1600" b="1" dirty="0">
                <a:latin typeface="Century Gothic" panose="020F0302020204030204"/>
              </a:rPr>
              <a:t> pas </a:t>
            </a:r>
            <a:r>
              <a:rPr lang="fr-CA" sz="1600" dirty="0">
                <a:latin typeface="Century Gothic" panose="020F0302020204030204"/>
              </a:rPr>
              <a:t>parler français</a:t>
            </a:r>
            <a:r>
              <a:rPr lang="fr-CA" sz="1600" b="1" dirty="0">
                <a:latin typeface="Century Gothic" panose="020F0302020204030204"/>
              </a:rPr>
              <a:t>.</a:t>
            </a:r>
            <a:endParaRPr lang="en-CA" sz="1600" dirty="0">
              <a:latin typeface="Century Gothic" panose="020F0302020204030204"/>
            </a:endParaRPr>
          </a:p>
        </p:txBody>
      </p:sp>
      <p:pic>
        <p:nvPicPr>
          <p:cNvPr id="17" name="Picture 16">
            <a:extLst>
              <a:ext uri="{FF2B5EF4-FFF2-40B4-BE49-F238E27FC236}">
                <a16:creationId xmlns:a16="http://schemas.microsoft.com/office/drawing/2014/main" id="{E315E8C2-BE4A-4BEC-AF22-85FC72F886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314" y="6289224"/>
            <a:ext cx="273407" cy="284799"/>
          </a:xfrm>
          <a:prstGeom prst="rect">
            <a:avLst/>
          </a:prstGeom>
        </p:spPr>
      </p:pic>
      <p:pic>
        <p:nvPicPr>
          <p:cNvPr id="21" name="Picture 20">
            <a:extLst>
              <a:ext uri="{FF2B5EF4-FFF2-40B4-BE49-F238E27FC236}">
                <a16:creationId xmlns:a16="http://schemas.microsoft.com/office/drawing/2014/main" id="{2BA9F164-6394-4F07-B899-FF20C63215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9727" y="6261653"/>
            <a:ext cx="300191" cy="342353"/>
          </a:xfrm>
          <a:prstGeom prst="rect">
            <a:avLst/>
          </a:prstGeom>
        </p:spPr>
      </p:pic>
      <p:sp>
        <p:nvSpPr>
          <p:cNvPr id="22" name="ZoneTexte 10">
            <a:extLst>
              <a:ext uri="{FF2B5EF4-FFF2-40B4-BE49-F238E27FC236}">
                <a16:creationId xmlns:a16="http://schemas.microsoft.com/office/drawing/2014/main" id="{07E8C260-E6E4-4127-88C5-602F2E85DFA8}"/>
              </a:ext>
            </a:extLst>
          </p:cNvPr>
          <p:cNvSpPr txBox="1"/>
          <p:nvPr/>
        </p:nvSpPr>
        <p:spPr>
          <a:xfrm>
            <a:off x="187088" y="7390799"/>
            <a:ext cx="3074227" cy="338554"/>
          </a:xfrm>
          <a:prstGeom prst="rect">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fr-CA" sz="1600" dirty="0">
                <a:latin typeface="Century Gothic" panose="020F0302020204030204"/>
              </a:rPr>
              <a:t>Tu vas à la plage.</a:t>
            </a:r>
            <a:endParaRPr lang="en-CA" sz="1600" dirty="0">
              <a:latin typeface="Century Gothic" panose="020F0302020204030204"/>
            </a:endParaRPr>
          </a:p>
        </p:txBody>
      </p:sp>
      <p:sp>
        <p:nvSpPr>
          <p:cNvPr id="23" name="ZoneTexte 10">
            <a:extLst>
              <a:ext uri="{FF2B5EF4-FFF2-40B4-BE49-F238E27FC236}">
                <a16:creationId xmlns:a16="http://schemas.microsoft.com/office/drawing/2014/main" id="{48240BED-EA83-455A-9CB6-D59B0DB4B0F7}"/>
              </a:ext>
            </a:extLst>
          </p:cNvPr>
          <p:cNvSpPr txBox="1"/>
          <p:nvPr/>
        </p:nvSpPr>
        <p:spPr>
          <a:xfrm>
            <a:off x="3411435" y="7388656"/>
            <a:ext cx="3300452" cy="338554"/>
          </a:xfrm>
          <a:prstGeom prst="rect">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fr-CA" sz="1600" dirty="0">
                <a:latin typeface="Century Gothic" panose="020F0302020204030204"/>
              </a:rPr>
              <a:t>Tu</a:t>
            </a:r>
            <a:r>
              <a:rPr lang="fr-CA" sz="1600" b="1" dirty="0">
                <a:latin typeface="Century Gothic" panose="020F0302020204030204"/>
              </a:rPr>
              <a:t> ne </a:t>
            </a:r>
            <a:r>
              <a:rPr lang="fr-CA" sz="1600" dirty="0">
                <a:latin typeface="Century Gothic" panose="020F0302020204030204"/>
              </a:rPr>
              <a:t>dois</a:t>
            </a:r>
            <a:r>
              <a:rPr lang="fr-CA" sz="1600" b="1" dirty="0">
                <a:latin typeface="Century Gothic" panose="020F0302020204030204"/>
              </a:rPr>
              <a:t> pas </a:t>
            </a:r>
            <a:r>
              <a:rPr lang="fr-CA" sz="1600" dirty="0">
                <a:latin typeface="Century Gothic" panose="020F0302020204030204"/>
              </a:rPr>
              <a:t>faire les devoirs.</a:t>
            </a:r>
            <a:endParaRPr lang="en-CA" sz="1600" dirty="0">
              <a:latin typeface="Century Gothic" panose="020F0302020204030204"/>
            </a:endParaRPr>
          </a:p>
        </p:txBody>
      </p:sp>
      <p:sp>
        <p:nvSpPr>
          <p:cNvPr id="53" name="TextBox 52">
            <a:extLst>
              <a:ext uri="{FF2B5EF4-FFF2-40B4-BE49-F238E27FC236}">
                <a16:creationId xmlns:a16="http://schemas.microsoft.com/office/drawing/2014/main" id="{258D3DB9-C41B-4567-8534-788BE0E6A28C}"/>
              </a:ext>
            </a:extLst>
          </p:cNvPr>
          <p:cNvSpPr txBox="1"/>
          <p:nvPr/>
        </p:nvSpPr>
        <p:spPr>
          <a:xfrm>
            <a:off x="195365" y="7015401"/>
            <a:ext cx="3041307" cy="338554"/>
          </a:xfrm>
          <a:prstGeom prst="rect">
            <a:avLst/>
          </a:prstGeom>
          <a:noFill/>
        </p:spPr>
        <p:txBody>
          <a:bodyPr wrap="square" rtlCol="0">
            <a:spAutoFit/>
          </a:bodyPr>
          <a:lstStyle/>
          <a:p>
            <a:r>
              <a:rPr lang="en-GB" sz="1600" i="1" dirty="0">
                <a:latin typeface="Century Gothic" panose="020B0502020202020204" pitchFamily="34" charset="0"/>
              </a:rPr>
              <a:t>I like speaking French.</a:t>
            </a:r>
          </a:p>
        </p:txBody>
      </p:sp>
      <p:sp>
        <p:nvSpPr>
          <p:cNvPr id="55" name="TextBox 54">
            <a:extLst>
              <a:ext uri="{FF2B5EF4-FFF2-40B4-BE49-F238E27FC236}">
                <a16:creationId xmlns:a16="http://schemas.microsoft.com/office/drawing/2014/main" id="{9CC1C7BB-B4B4-4A22-9DB7-F9ED3353BD33}"/>
              </a:ext>
            </a:extLst>
          </p:cNvPr>
          <p:cNvSpPr txBox="1"/>
          <p:nvPr/>
        </p:nvSpPr>
        <p:spPr>
          <a:xfrm>
            <a:off x="3429170" y="7009346"/>
            <a:ext cx="3041307" cy="338554"/>
          </a:xfrm>
          <a:prstGeom prst="rect">
            <a:avLst/>
          </a:prstGeom>
          <a:noFill/>
        </p:spPr>
        <p:txBody>
          <a:bodyPr wrap="square" rtlCol="0">
            <a:spAutoFit/>
          </a:bodyPr>
          <a:lstStyle/>
          <a:p>
            <a:r>
              <a:rPr lang="en-GB" sz="1600" i="1" dirty="0">
                <a:latin typeface="Century Gothic" panose="020B0502020202020204" pitchFamily="34" charset="0"/>
              </a:rPr>
              <a:t>I </a:t>
            </a:r>
            <a:r>
              <a:rPr lang="en-GB" sz="1600" b="1" i="1" dirty="0">
                <a:latin typeface="Century Gothic" panose="020B0502020202020204" pitchFamily="34" charset="0"/>
              </a:rPr>
              <a:t>don’t </a:t>
            </a:r>
            <a:r>
              <a:rPr lang="en-GB" sz="1600" i="1" dirty="0">
                <a:latin typeface="Century Gothic" panose="020B0502020202020204" pitchFamily="34" charset="0"/>
              </a:rPr>
              <a:t>like speaking French.</a:t>
            </a:r>
          </a:p>
        </p:txBody>
      </p:sp>
      <p:sp>
        <p:nvSpPr>
          <p:cNvPr id="57" name="TextBox 56">
            <a:extLst>
              <a:ext uri="{FF2B5EF4-FFF2-40B4-BE49-F238E27FC236}">
                <a16:creationId xmlns:a16="http://schemas.microsoft.com/office/drawing/2014/main" id="{855350AD-BA00-430C-8001-63D23885A9C9}"/>
              </a:ext>
            </a:extLst>
          </p:cNvPr>
          <p:cNvSpPr txBox="1"/>
          <p:nvPr/>
        </p:nvSpPr>
        <p:spPr>
          <a:xfrm>
            <a:off x="183140" y="7807949"/>
            <a:ext cx="3210783" cy="338554"/>
          </a:xfrm>
          <a:prstGeom prst="rect">
            <a:avLst/>
          </a:prstGeom>
          <a:noFill/>
        </p:spPr>
        <p:txBody>
          <a:bodyPr wrap="square" rtlCol="0">
            <a:spAutoFit/>
          </a:bodyPr>
          <a:lstStyle/>
          <a:p>
            <a:r>
              <a:rPr lang="en-GB" sz="1600" i="1" dirty="0">
                <a:latin typeface="Century Gothic" panose="020B0502020202020204" pitchFamily="34" charset="0"/>
              </a:rPr>
              <a:t>You have to do homework.</a:t>
            </a:r>
          </a:p>
        </p:txBody>
      </p:sp>
      <p:sp>
        <p:nvSpPr>
          <p:cNvPr id="59" name="TextBox 58">
            <a:extLst>
              <a:ext uri="{FF2B5EF4-FFF2-40B4-BE49-F238E27FC236}">
                <a16:creationId xmlns:a16="http://schemas.microsoft.com/office/drawing/2014/main" id="{9A99517F-B55E-4C43-9F6E-BA2986106E9D}"/>
              </a:ext>
            </a:extLst>
          </p:cNvPr>
          <p:cNvSpPr txBox="1"/>
          <p:nvPr/>
        </p:nvSpPr>
        <p:spPr>
          <a:xfrm>
            <a:off x="3413972" y="7804447"/>
            <a:ext cx="3708466" cy="338554"/>
          </a:xfrm>
          <a:prstGeom prst="rect">
            <a:avLst/>
          </a:prstGeom>
          <a:noFill/>
        </p:spPr>
        <p:txBody>
          <a:bodyPr wrap="square" rtlCol="0">
            <a:spAutoFit/>
          </a:bodyPr>
          <a:lstStyle/>
          <a:p>
            <a:r>
              <a:rPr lang="en-GB" sz="1600" i="1" dirty="0">
                <a:latin typeface="Century Gothic" panose="020B0502020202020204" pitchFamily="34" charset="0"/>
              </a:rPr>
              <a:t>You </a:t>
            </a:r>
            <a:r>
              <a:rPr lang="en-GB" sz="1600" b="1" i="1" dirty="0">
                <a:latin typeface="Century Gothic" panose="020B0502020202020204" pitchFamily="34" charset="0"/>
              </a:rPr>
              <a:t>don’t</a:t>
            </a:r>
            <a:r>
              <a:rPr lang="en-GB" sz="1600" i="1" dirty="0">
                <a:latin typeface="Century Gothic" panose="020B0502020202020204" pitchFamily="34" charset="0"/>
              </a:rPr>
              <a:t> have to do homework.</a:t>
            </a:r>
          </a:p>
        </p:txBody>
      </p:sp>
      <p:sp>
        <p:nvSpPr>
          <p:cNvPr id="65" name="Slide Number Placeholder 1">
            <a:extLst>
              <a:ext uri="{FF2B5EF4-FFF2-40B4-BE49-F238E27FC236}">
                <a16:creationId xmlns:a16="http://schemas.microsoft.com/office/drawing/2014/main" id="{A9B326F6-98B0-46E6-A5A6-91DB633F2B8C}"/>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51</a:t>
            </a:r>
          </a:p>
        </p:txBody>
      </p:sp>
      <p:pic>
        <p:nvPicPr>
          <p:cNvPr id="6146" name="Picture 2" descr="Soccer, Football, Football Boot, Ball">
            <a:extLst>
              <a:ext uri="{FF2B5EF4-FFF2-40B4-BE49-F238E27FC236}">
                <a16:creationId xmlns:a16="http://schemas.microsoft.com/office/drawing/2014/main" id="{2A3BD585-DA56-4182-AB95-6F2ABF77A5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6605" y="4947007"/>
            <a:ext cx="661934" cy="580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4370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471195521"/>
              </p:ext>
            </p:extLst>
          </p:nvPr>
        </p:nvGraphicFramePr>
        <p:xfrm>
          <a:off x="647648" y="3631946"/>
          <a:ext cx="4553785" cy="4386720"/>
        </p:xfrm>
        <a:graphic>
          <a:graphicData uri="http://schemas.openxmlformats.org/drawingml/2006/table">
            <a:tbl>
              <a:tblPr>
                <a:tableStyleId>{5940675A-B579-460E-94D1-54222C63F5DA}</a:tableStyleId>
              </a:tblPr>
              <a:tblGrid>
                <a:gridCol w="1529550">
                  <a:extLst>
                    <a:ext uri="{9D8B030D-6E8A-4147-A177-3AD203B41FA5}">
                      <a16:colId xmlns:a16="http://schemas.microsoft.com/office/drawing/2014/main" val="20000"/>
                    </a:ext>
                  </a:extLst>
                </a:gridCol>
                <a:gridCol w="3024235">
                  <a:extLst>
                    <a:ext uri="{9D8B030D-6E8A-4147-A177-3AD203B41FA5}">
                      <a16:colId xmlns:a16="http://schemas.microsoft.com/office/drawing/2014/main" val="20001"/>
                    </a:ext>
                  </a:extLst>
                </a:gridCol>
              </a:tblGrid>
              <a:tr h="192021">
                <a:tc>
                  <a:txBody>
                    <a:bodyPr/>
                    <a:lstStyle/>
                    <a:p>
                      <a:pPr algn="l" fontAlgn="b"/>
                      <a:r>
                        <a:rPr lang="en-GB" sz="1600" b="0" i="0" u="none" strike="noStrike" dirty="0" err="1">
                          <a:solidFill>
                            <a:srgbClr val="000000"/>
                          </a:solidFill>
                          <a:effectLst/>
                          <a:latin typeface="Century Gothic" panose="020B0502020202020204" pitchFamily="34" charset="0"/>
                        </a:rPr>
                        <a:t>partir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leave,</a:t>
                      </a:r>
                      <a:r>
                        <a:rPr lang="en-GB" sz="1600" b="0" i="0" u="none" strike="noStrike" baseline="0" dirty="0">
                          <a:solidFill>
                            <a:srgbClr val="000000"/>
                          </a:solidFill>
                          <a:effectLst/>
                          <a:latin typeface="Century Gothic" panose="020B0502020202020204" pitchFamily="34" charset="0"/>
                        </a:rPr>
                        <a:t> leaving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352660324"/>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je pars</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 leave, I am leaving</a:t>
                      </a:r>
                    </a:p>
                  </a:txBody>
                  <a:tcPr marL="90000" marR="90000" marT="46800" marB="46800" anchor="ctr"/>
                </a:tc>
                <a:extLst>
                  <a:ext uri="{0D108BD9-81ED-4DB2-BD59-A6C34878D82A}">
                    <a16:rowId xmlns:a16="http://schemas.microsoft.com/office/drawing/2014/main" val="2997478903"/>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tu</a:t>
                      </a:r>
                      <a:r>
                        <a:rPr lang="en-GB" sz="1600" b="0" i="0" u="none" strike="noStrike" dirty="0">
                          <a:solidFill>
                            <a:srgbClr val="000000"/>
                          </a:solidFill>
                          <a:effectLst/>
                          <a:latin typeface="Century Gothic" panose="020B0502020202020204" pitchFamily="34" charset="0"/>
                        </a:rPr>
                        <a:t> pars</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you leave, you are leaving</a:t>
                      </a:r>
                    </a:p>
                  </a:txBody>
                  <a:tcPr marL="90000" marR="90000" marT="46800" marB="46800" anchor="ctr"/>
                </a:tc>
                <a:extLst>
                  <a:ext uri="{0D108BD9-81ED-4DB2-BD59-A6C34878D82A}">
                    <a16:rowId xmlns:a16="http://schemas.microsoft.com/office/drawing/2014/main" val="283849087"/>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il</a:t>
                      </a:r>
                      <a:r>
                        <a:rPr lang="en-GB" sz="1600" b="0" i="0" u="none" strike="noStrike" dirty="0">
                          <a:solidFill>
                            <a:srgbClr val="000000"/>
                          </a:solidFill>
                          <a:effectLst/>
                          <a:latin typeface="Century Gothic" panose="020B0502020202020204" pitchFamily="34" charset="0"/>
                        </a:rPr>
                        <a:t> part</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he leaves, he is leaving</a:t>
                      </a:r>
                    </a:p>
                  </a:txBody>
                  <a:tcPr marL="90000" marR="90000" marT="46800" marB="46800" anchor="ctr"/>
                </a:tc>
                <a:extLst>
                  <a:ext uri="{0D108BD9-81ED-4DB2-BD59-A6C34878D82A}">
                    <a16:rowId xmlns:a16="http://schemas.microsoft.com/office/drawing/2014/main" val="2898227549"/>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elle</a:t>
                      </a:r>
                      <a:r>
                        <a:rPr lang="en-GB" sz="1600" b="0" i="0" u="none" strike="noStrike" dirty="0">
                          <a:solidFill>
                            <a:srgbClr val="000000"/>
                          </a:solidFill>
                          <a:effectLst/>
                          <a:latin typeface="Century Gothic" panose="020B0502020202020204" pitchFamily="34" charset="0"/>
                        </a:rPr>
                        <a:t> part</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she leaves, she is leaving</a:t>
                      </a:r>
                    </a:p>
                  </a:txBody>
                  <a:tcPr marL="90000" marR="90000" marT="46800" marB="46800" anchor="ctr"/>
                </a:tc>
                <a:extLst>
                  <a:ext uri="{0D108BD9-81ED-4DB2-BD59-A6C34878D82A}">
                    <a16:rowId xmlns:a16="http://schemas.microsoft.com/office/drawing/2014/main" val="1263366113"/>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l'avenir</a:t>
                      </a:r>
                      <a:r>
                        <a:rPr lang="en-GB" sz="1600" b="0" i="0" u="none" strike="noStrike" dirty="0">
                          <a:solidFill>
                            <a:srgbClr val="000000"/>
                          </a:solidFill>
                          <a:effectLst/>
                          <a:latin typeface="Century Gothic" panose="020B0502020202020204" pitchFamily="34" charset="0"/>
                        </a:rPr>
                        <a:t> (m)</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future</a:t>
                      </a:r>
                    </a:p>
                  </a:txBody>
                  <a:tcPr marL="90000" marR="90000" marT="46800" marB="46800" anchor="ctr"/>
                </a:tc>
                <a:extLst>
                  <a:ext uri="{0D108BD9-81ED-4DB2-BD59-A6C34878D82A}">
                    <a16:rowId xmlns:a16="http://schemas.microsoft.com/office/drawing/2014/main" val="82259775"/>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madame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Miss, Mrs, Ms, madam</a:t>
                      </a:r>
                    </a:p>
                  </a:txBody>
                  <a:tcPr marL="90000" marR="90000" marT="46800" marB="46800" anchor="ctr"/>
                </a:tc>
                <a:extLst>
                  <a:ext uri="{0D108BD9-81ED-4DB2-BD59-A6C34878D82A}">
                    <a16:rowId xmlns:a16="http://schemas.microsoft.com/office/drawing/2014/main" val="10004"/>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le match</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match</a:t>
                      </a:r>
                    </a:p>
                  </a:txBody>
                  <a:tcPr marL="90000" marR="90000" marT="46800" marB="46800" anchor="ctr"/>
                </a:tc>
                <a:extLst>
                  <a:ext uri="{0D108BD9-81ED-4DB2-BD59-A6C34878D82A}">
                    <a16:rowId xmlns:a16="http://schemas.microsoft.com/office/drawing/2014/main" val="1199498570"/>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monsieur</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Sir, Mr</a:t>
                      </a:r>
                    </a:p>
                  </a:txBody>
                  <a:tcPr marL="90000" marR="90000" marT="46800" marB="46800" anchor="ctr"/>
                </a:tc>
                <a:extLst>
                  <a:ext uri="{0D108BD9-81ED-4DB2-BD59-A6C34878D82A}">
                    <a16:rowId xmlns:a16="http://schemas.microsoft.com/office/drawing/2014/main" val="10000"/>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encore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again</a:t>
                      </a:r>
                    </a:p>
                  </a:txBody>
                  <a:tcPr marL="90000" marR="90000" marT="46800" marB="46800" anchor="ctr"/>
                </a:tc>
                <a:extLst>
                  <a:ext uri="{0D108BD9-81ED-4DB2-BD59-A6C34878D82A}">
                    <a16:rowId xmlns:a16="http://schemas.microsoft.com/office/drawing/2014/main" val="10001"/>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en</a:t>
                      </a:r>
                      <a:r>
                        <a:rPr lang="en-GB" sz="1600" b="0" i="0" u="none" strike="noStrike" dirty="0">
                          <a:solidFill>
                            <a:srgbClr val="000000"/>
                          </a:solidFill>
                          <a:effectLst/>
                          <a:latin typeface="Century Gothic" panose="020B0502020202020204" pitchFamily="34" charset="0"/>
                        </a:rPr>
                        <a:t> retard</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late</a:t>
                      </a:r>
                    </a:p>
                  </a:txBody>
                  <a:tcPr marL="90000" marR="90000" marT="46800" marB="46800" anchor="ctr"/>
                </a:tc>
                <a:extLst>
                  <a:ext uri="{0D108BD9-81ED-4DB2-BD59-A6C34878D82A}">
                    <a16:rowId xmlns:a16="http://schemas.microsoft.com/office/drawing/2014/main" val="10002"/>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tôt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early</a:t>
                      </a:r>
                    </a:p>
                  </a:txBody>
                  <a:tcPr marL="90000" marR="90000" marT="46800" marB="46800" anchor="ctr"/>
                </a:tc>
                <a:extLst>
                  <a:ext uri="{0D108BD9-81ED-4DB2-BD59-A6C34878D82A}">
                    <a16:rowId xmlns:a16="http://schemas.microsoft.com/office/drawing/2014/main" val="10003"/>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à </a:t>
                      </a:r>
                      <a:r>
                        <a:rPr lang="en-GB" sz="1600" b="0" i="0" u="none" strike="noStrike" dirty="0" err="1">
                          <a:solidFill>
                            <a:srgbClr val="000000"/>
                          </a:solidFill>
                          <a:effectLst/>
                          <a:latin typeface="Century Gothic" panose="020B0502020202020204" pitchFamily="34" charset="0"/>
                        </a:rPr>
                        <a:t>l'avenir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in the future</a:t>
                      </a:r>
                    </a:p>
                  </a:txBody>
                  <a:tcPr marL="90000" marR="90000" marT="46800" marB="46800" anchor="ctr"/>
                </a:tc>
                <a:extLst>
                  <a:ext uri="{0D108BD9-81ED-4DB2-BD59-A6C34878D82A}">
                    <a16:rowId xmlns:a16="http://schemas.microsoft.com/office/drawing/2014/main" val="3189596833"/>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909020420"/>
              </p:ext>
            </p:extLst>
          </p:nvPr>
        </p:nvGraphicFramePr>
        <p:xfrm>
          <a:off x="30019" y="3649706"/>
          <a:ext cx="625156" cy="4367480"/>
        </p:xfrm>
        <a:graphic>
          <a:graphicData uri="http://schemas.openxmlformats.org/drawingml/2006/table">
            <a:tbl>
              <a:tblPr firstRow="1" bandRow="1">
                <a:tableStyleId>{5940675A-B579-460E-94D1-54222C63F5DA}</a:tableStyleId>
              </a:tblPr>
              <a:tblGrid>
                <a:gridCol w="625156">
                  <a:extLst>
                    <a:ext uri="{9D8B030D-6E8A-4147-A177-3AD203B41FA5}">
                      <a16:colId xmlns:a16="http://schemas.microsoft.com/office/drawing/2014/main" val="20000"/>
                    </a:ext>
                  </a:extLst>
                </a:gridCol>
              </a:tblGrid>
              <a:tr h="335960">
                <a:tc>
                  <a:txBody>
                    <a:bodyPr/>
                    <a:lstStyle/>
                    <a:p>
                      <a:pPr algn="ct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vb</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vb</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vb</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vb</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94166721"/>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nf</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8595328"/>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45108497"/>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7736902"/>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58050507"/>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41644371"/>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44700747"/>
                  </a:ext>
                </a:extLst>
              </a:tr>
            </a:tbl>
          </a:graphicData>
        </a:graphic>
      </p:graphicFrame>
      <p:sp>
        <p:nvSpPr>
          <p:cNvPr id="15" name="Rectangle 14">
            <a:extLst>
              <a:ext uri="{FF2B5EF4-FFF2-40B4-BE49-F238E27FC236}">
                <a16:creationId xmlns:a16="http://schemas.microsoft.com/office/drawing/2014/main" id="{62EBD834-1E2D-44FA-960B-D5E01CB2C65F}"/>
              </a:ext>
            </a:extLst>
          </p:cNvPr>
          <p:cNvSpPr/>
          <p:nvPr/>
        </p:nvSpPr>
        <p:spPr>
          <a:xfrm>
            <a:off x="136808" y="2970602"/>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187D3DE4-1B8E-4EF9-A0F4-FAE19AE97A2E}"/>
              </a:ext>
            </a:extLst>
          </p:cNvPr>
          <p:cNvSpPr/>
          <p:nvPr/>
        </p:nvSpPr>
        <p:spPr>
          <a:xfrm>
            <a:off x="5024660" y="2970602"/>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Vocabulaire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9" name="Title 1">
            <a:extLst>
              <a:ext uri="{FF2B5EF4-FFF2-40B4-BE49-F238E27FC236}">
                <a16:creationId xmlns:a16="http://schemas.microsoft.com/office/drawing/2014/main" id="{7C5C7E9F-51B9-4541-A931-8FC849CA79FC}"/>
              </a:ext>
            </a:extLst>
          </p:cNvPr>
          <p:cNvSpPr txBox="1">
            <a:spLocks/>
          </p:cNvSpPr>
          <p:nvPr/>
        </p:nvSpPr>
        <p:spPr bwMode="auto">
          <a:xfrm>
            <a:off x="145936" y="2983874"/>
            <a:ext cx="4687651" cy="4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1" i="0" u="none" strike="noStrike" kern="0" cap="none" spc="0" normalizeH="0" baseline="0" noProof="0" dirty="0" err="1">
                <a:ln>
                  <a:noFill/>
                </a:ln>
                <a:solidFill>
                  <a:srgbClr val="FFFFFF"/>
                </a:solidFill>
                <a:effectLst/>
                <a:uLnTx/>
                <a:uFillTx/>
                <a:latin typeface="Century Gothic" panose="020B0502020202020204" pitchFamily="34" charset="0"/>
                <a:ea typeface="+mj-ea"/>
                <a:cs typeface="+mj-cs"/>
              </a:rPr>
              <a:t>Expressing</a:t>
            </a:r>
            <a:r>
              <a:rPr kumimoji="0" lang="fr-FR" sz="18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 future intentions</a:t>
            </a:r>
          </a:p>
        </p:txBody>
      </p:sp>
      <p:sp>
        <p:nvSpPr>
          <p:cNvPr id="38"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52</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6850" y="6586905"/>
            <a:ext cx="1009365" cy="1009365"/>
          </a:xfrm>
          <a:prstGeom prst="rect">
            <a:avLst/>
          </a:prstGeom>
        </p:spPr>
      </p:pic>
      <p:sp>
        <p:nvSpPr>
          <p:cNvPr id="39" name="Rounded Rectangle 38"/>
          <p:cNvSpPr/>
          <p:nvPr/>
        </p:nvSpPr>
        <p:spPr>
          <a:xfrm>
            <a:off x="5274697" y="7658460"/>
            <a:ext cx="1453671" cy="64807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 vocab 3.1.4 &amp; 2.2.4</a:t>
            </a:r>
          </a:p>
        </p:txBody>
      </p:sp>
      <p:graphicFrame>
        <p:nvGraphicFramePr>
          <p:cNvPr id="5" name="Table 4">
            <a:extLst>
              <a:ext uri="{FF2B5EF4-FFF2-40B4-BE49-F238E27FC236}">
                <a16:creationId xmlns:a16="http://schemas.microsoft.com/office/drawing/2014/main" id="{19A68B9D-AB35-4BBE-A1A0-0428D5878FDD}"/>
              </a:ext>
            </a:extLst>
          </p:cNvPr>
          <p:cNvGraphicFramePr>
            <a:graphicFrameLocks noGrp="1"/>
          </p:cNvGraphicFramePr>
          <p:nvPr>
            <p:extLst>
              <p:ext uri="{D42A27DB-BD31-4B8C-83A1-F6EECF244321}">
                <p14:modId xmlns:p14="http://schemas.microsoft.com/office/powerpoint/2010/main" val="443963606"/>
              </p:ext>
            </p:extLst>
          </p:nvPr>
        </p:nvGraphicFramePr>
        <p:xfrm>
          <a:off x="195849" y="696912"/>
          <a:ext cx="2173865" cy="1920240"/>
        </p:xfrm>
        <a:graphic>
          <a:graphicData uri="http://schemas.openxmlformats.org/drawingml/2006/table">
            <a:tbl>
              <a:tblPr firstRow="1" bandRow="1">
                <a:tableStyleId>{5940675A-B579-460E-94D1-54222C63F5DA}</a:tableStyleId>
              </a:tblPr>
              <a:tblGrid>
                <a:gridCol w="2173865">
                  <a:extLst>
                    <a:ext uri="{9D8B030D-6E8A-4147-A177-3AD203B41FA5}">
                      <a16:colId xmlns:a16="http://schemas.microsoft.com/office/drawing/2014/main" val="20000"/>
                    </a:ext>
                  </a:extLst>
                </a:gridCol>
              </a:tblGrid>
              <a:tr h="217384">
                <a:tc>
                  <a:txBody>
                    <a:bodyPr/>
                    <a:lstStyle/>
                    <a:p>
                      <a:r>
                        <a:rPr lang="en-GB" sz="1600" b="1" dirty="0" err="1">
                          <a:latin typeface="Century Gothic" panose="020B0502020202020204" pitchFamily="34" charset="0"/>
                        </a:rPr>
                        <a:t>partir</a:t>
                      </a:r>
                      <a:endParaRPr lang="en-GB" sz="1600" b="1" dirty="0">
                        <a:latin typeface="Century Gothic" panose="020B0502020202020204" pitchFamily="34" charset="0"/>
                      </a:endParaRPr>
                    </a:p>
                    <a:p>
                      <a:r>
                        <a:rPr lang="en-GB" sz="1600" dirty="0">
                          <a:latin typeface="Century Gothic" panose="020B0502020202020204" pitchFamily="34" charset="0"/>
                        </a:rPr>
                        <a:t>to leave, leaving</a:t>
                      </a:r>
                    </a:p>
                  </a:txBody>
                  <a:tcPr/>
                </a:tc>
                <a:extLst>
                  <a:ext uri="{0D108BD9-81ED-4DB2-BD59-A6C34878D82A}">
                    <a16:rowId xmlns:a16="http://schemas.microsoft.com/office/drawing/2014/main" val="10000"/>
                  </a:ext>
                </a:extLst>
              </a:tr>
              <a:tr h="217384">
                <a:tc>
                  <a:txBody>
                    <a:bodyPr/>
                    <a:lstStyle/>
                    <a:p>
                      <a:r>
                        <a:rPr lang="en-GB" sz="1600" dirty="0">
                          <a:latin typeface="Century Gothic" panose="020B0502020202020204" pitchFamily="34" charset="0"/>
                        </a:rPr>
                        <a:t>je par</a:t>
                      </a:r>
                      <a:r>
                        <a:rPr lang="en-GB" sz="1600" b="1" dirty="0">
                          <a:latin typeface="Century Gothic" panose="020B0502020202020204" pitchFamily="34" charset="0"/>
                        </a:rPr>
                        <a:t>s</a:t>
                      </a:r>
                    </a:p>
                  </a:txBody>
                  <a:tcPr/>
                </a:tc>
                <a:extLst>
                  <a:ext uri="{0D108BD9-81ED-4DB2-BD59-A6C34878D82A}">
                    <a16:rowId xmlns:a16="http://schemas.microsoft.com/office/drawing/2014/main" val="10001"/>
                  </a:ext>
                </a:extLst>
              </a:tr>
              <a:tr h="217384">
                <a:tc>
                  <a:txBody>
                    <a:bodyPr/>
                    <a:lstStyle/>
                    <a:p>
                      <a:r>
                        <a:rPr lang="en-GB" sz="1600" dirty="0" err="1">
                          <a:latin typeface="Century Gothic" panose="020B0502020202020204" pitchFamily="34" charset="0"/>
                        </a:rPr>
                        <a:t>tu</a:t>
                      </a:r>
                      <a:r>
                        <a:rPr lang="en-GB" sz="1600" dirty="0">
                          <a:latin typeface="Century Gothic" panose="020B0502020202020204" pitchFamily="34" charset="0"/>
                        </a:rPr>
                        <a:t> par</a:t>
                      </a:r>
                      <a:r>
                        <a:rPr lang="en-GB" sz="1600" b="1" dirty="0">
                          <a:latin typeface="Century Gothic" panose="020B0502020202020204" pitchFamily="34" charset="0"/>
                        </a:rPr>
                        <a:t>s</a:t>
                      </a:r>
                    </a:p>
                  </a:txBody>
                  <a:tcPr/>
                </a:tc>
                <a:extLst>
                  <a:ext uri="{0D108BD9-81ED-4DB2-BD59-A6C34878D82A}">
                    <a16:rowId xmlns:a16="http://schemas.microsoft.com/office/drawing/2014/main" val="10002"/>
                  </a:ext>
                </a:extLst>
              </a:tr>
              <a:tr h="217384">
                <a:tc>
                  <a:txBody>
                    <a:bodyPr/>
                    <a:lstStyle/>
                    <a:p>
                      <a:r>
                        <a:rPr lang="en-GB" sz="1600" dirty="0" err="1">
                          <a:latin typeface="Century Gothic" panose="020B0502020202020204" pitchFamily="34" charset="0"/>
                        </a:rPr>
                        <a:t>il</a:t>
                      </a:r>
                      <a:r>
                        <a:rPr lang="en-GB" sz="1600" dirty="0">
                          <a:latin typeface="Century Gothic" panose="020B0502020202020204" pitchFamily="34" charset="0"/>
                        </a:rPr>
                        <a:t> par</a:t>
                      </a:r>
                      <a:r>
                        <a:rPr lang="en-GB" sz="1600" b="1" dirty="0">
                          <a:latin typeface="Century Gothic" panose="020B0502020202020204" pitchFamily="34" charset="0"/>
                        </a:rPr>
                        <a:t>t</a:t>
                      </a:r>
                    </a:p>
                  </a:txBody>
                  <a:tcPr/>
                </a:tc>
                <a:extLst>
                  <a:ext uri="{0D108BD9-81ED-4DB2-BD59-A6C34878D82A}">
                    <a16:rowId xmlns:a16="http://schemas.microsoft.com/office/drawing/2014/main" val="10003"/>
                  </a:ext>
                </a:extLst>
              </a:tr>
              <a:tr h="323641">
                <a:tc>
                  <a:txBody>
                    <a:bodyPr/>
                    <a:lstStyle/>
                    <a:p>
                      <a:r>
                        <a:rPr lang="en-GB" sz="1600" dirty="0" err="1">
                          <a:latin typeface="Century Gothic" panose="020B0502020202020204" pitchFamily="34" charset="0"/>
                        </a:rPr>
                        <a:t>elle</a:t>
                      </a:r>
                      <a:r>
                        <a:rPr lang="en-GB" sz="1600" dirty="0">
                          <a:latin typeface="Century Gothic" panose="020B0502020202020204" pitchFamily="34" charset="0"/>
                        </a:rPr>
                        <a:t> par</a:t>
                      </a:r>
                      <a:r>
                        <a:rPr lang="en-GB" sz="1600" b="1" dirty="0">
                          <a:latin typeface="Century Gothic" panose="020B0502020202020204" pitchFamily="34" charset="0"/>
                        </a:rPr>
                        <a:t>t</a:t>
                      </a:r>
                    </a:p>
                  </a:txBody>
                  <a:tcPr/>
                </a:tc>
                <a:extLst>
                  <a:ext uri="{0D108BD9-81ED-4DB2-BD59-A6C34878D82A}">
                    <a16:rowId xmlns:a16="http://schemas.microsoft.com/office/drawing/2014/main" val="10004"/>
                  </a:ext>
                </a:extLst>
              </a:tr>
            </a:tbl>
          </a:graphicData>
        </a:graphic>
      </p:graphicFrame>
      <p:sp>
        <p:nvSpPr>
          <p:cNvPr id="6" name="Rectangle 5">
            <a:extLst>
              <a:ext uri="{FF2B5EF4-FFF2-40B4-BE49-F238E27FC236}">
                <a16:creationId xmlns:a16="http://schemas.microsoft.com/office/drawing/2014/main" id="{0BDCDC09-719A-44A2-A48F-365E8D96F1B2}"/>
              </a:ext>
            </a:extLst>
          </p:cNvPr>
          <p:cNvSpPr/>
          <p:nvPr/>
        </p:nvSpPr>
        <p:spPr>
          <a:xfrm>
            <a:off x="4555603" y="645836"/>
            <a:ext cx="2125241" cy="954107"/>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a:spAutoFit/>
          </a:bodyPr>
          <a:lstStyle/>
          <a:p>
            <a:pPr lvl="0" algn="ctr" fontAlgn="auto">
              <a:spcBef>
                <a:spcPts val="0"/>
              </a:spcBef>
              <a:spcAft>
                <a:spcPts val="0"/>
              </a:spcAft>
            </a:pPr>
            <a:r>
              <a:rPr lang="en-GB" sz="1400" dirty="0">
                <a:solidFill>
                  <a:srgbClr val="000000"/>
                </a:solidFill>
                <a:latin typeface="Century Gothic" panose="020F0302020204030204"/>
              </a:rPr>
              <a:t>This -</a:t>
            </a:r>
            <a:r>
              <a:rPr lang="en-GB" sz="1400" b="1" dirty="0">
                <a:solidFill>
                  <a:srgbClr val="000000"/>
                </a:solidFill>
                <a:latin typeface="Century Gothic" panose="020F0302020204030204"/>
              </a:rPr>
              <a:t>s</a:t>
            </a:r>
            <a:r>
              <a:rPr lang="en-GB" sz="1400" dirty="0">
                <a:solidFill>
                  <a:srgbClr val="000000"/>
                </a:solidFill>
                <a:latin typeface="Century Gothic" panose="020F0302020204030204"/>
              </a:rPr>
              <a:t>, -</a:t>
            </a:r>
            <a:r>
              <a:rPr lang="en-GB" sz="1400" b="1" dirty="0">
                <a:solidFill>
                  <a:srgbClr val="000000"/>
                </a:solidFill>
                <a:latin typeface="Century Gothic" panose="020F0302020204030204"/>
              </a:rPr>
              <a:t>s</a:t>
            </a:r>
            <a:r>
              <a:rPr lang="en-GB" sz="1400" dirty="0">
                <a:solidFill>
                  <a:srgbClr val="000000"/>
                </a:solidFill>
                <a:latin typeface="Century Gothic" panose="020F0302020204030204"/>
              </a:rPr>
              <a:t>, -</a:t>
            </a:r>
            <a:r>
              <a:rPr lang="en-GB" sz="1400" b="1" dirty="0">
                <a:solidFill>
                  <a:srgbClr val="000000"/>
                </a:solidFill>
                <a:latin typeface="Century Gothic" panose="020F0302020204030204"/>
              </a:rPr>
              <a:t>t</a:t>
            </a:r>
            <a:r>
              <a:rPr lang="en-GB" sz="1400" dirty="0">
                <a:solidFill>
                  <a:srgbClr val="000000"/>
                </a:solidFill>
                <a:latin typeface="Century Gothic" panose="020F0302020204030204"/>
              </a:rPr>
              <a:t>, -</a:t>
            </a:r>
            <a:r>
              <a:rPr lang="en-GB" sz="1400" b="1" dirty="0">
                <a:solidFill>
                  <a:srgbClr val="000000"/>
                </a:solidFill>
                <a:latin typeface="Century Gothic" panose="020F0302020204030204"/>
              </a:rPr>
              <a:t>t</a:t>
            </a:r>
            <a:r>
              <a:rPr lang="en-GB" sz="1400" dirty="0">
                <a:solidFill>
                  <a:srgbClr val="000000"/>
                </a:solidFill>
                <a:latin typeface="Century Gothic" panose="020F0302020204030204"/>
              </a:rPr>
              <a:t> pattern of endings is common in French verbs like </a:t>
            </a:r>
            <a:r>
              <a:rPr lang="en-GB" sz="1400" i="1" dirty="0">
                <a:solidFill>
                  <a:srgbClr val="000000"/>
                </a:solidFill>
                <a:latin typeface="Century Gothic" panose="020F0302020204030204"/>
              </a:rPr>
              <a:t>dire, </a:t>
            </a:r>
            <a:r>
              <a:rPr lang="en-GB" sz="1400" dirty="0" err="1">
                <a:solidFill>
                  <a:srgbClr val="000000"/>
                </a:solidFill>
                <a:latin typeface="Century Gothic" panose="020F0302020204030204"/>
              </a:rPr>
              <a:t>venir</a:t>
            </a:r>
            <a:r>
              <a:rPr lang="en-GB" sz="1400" dirty="0">
                <a:solidFill>
                  <a:srgbClr val="000000"/>
                </a:solidFill>
                <a:latin typeface="Century Gothic" panose="020F0302020204030204"/>
              </a:rPr>
              <a:t> and </a:t>
            </a:r>
            <a:r>
              <a:rPr lang="en-GB" sz="1400" i="1" dirty="0" err="1">
                <a:solidFill>
                  <a:srgbClr val="000000"/>
                </a:solidFill>
                <a:latin typeface="Century Gothic" panose="020F0302020204030204"/>
              </a:rPr>
              <a:t>sortir</a:t>
            </a:r>
            <a:r>
              <a:rPr lang="en-GB" sz="1400" dirty="0">
                <a:solidFill>
                  <a:srgbClr val="000000"/>
                </a:solidFill>
                <a:latin typeface="Century Gothic" panose="020F0302020204030204"/>
              </a:rPr>
              <a:t>.</a:t>
            </a:r>
          </a:p>
        </p:txBody>
      </p:sp>
      <p:sp>
        <p:nvSpPr>
          <p:cNvPr id="10" name="Oval Callout 17">
            <a:extLst>
              <a:ext uri="{FF2B5EF4-FFF2-40B4-BE49-F238E27FC236}">
                <a16:creationId xmlns:a16="http://schemas.microsoft.com/office/drawing/2014/main" id="{1CD13DD8-B8A8-40E8-A494-52AC61EF4D89}"/>
              </a:ext>
            </a:extLst>
          </p:cNvPr>
          <p:cNvSpPr/>
          <p:nvPr/>
        </p:nvSpPr>
        <p:spPr>
          <a:xfrm flipH="1">
            <a:off x="2147019" y="1247160"/>
            <a:ext cx="2125241" cy="1473545"/>
          </a:xfrm>
          <a:prstGeom prst="wedgeEllipseCallout">
            <a:avLst>
              <a:gd name="adj1" fmla="val 57508"/>
              <a:gd name="adj2" fmla="val -21572"/>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6CF2B6CC-953D-4E44-900F-FC2AD0A39600}"/>
              </a:ext>
            </a:extLst>
          </p:cNvPr>
          <p:cNvSpPr txBox="1"/>
          <p:nvPr/>
        </p:nvSpPr>
        <p:spPr>
          <a:xfrm>
            <a:off x="2155028" y="1398602"/>
            <a:ext cx="212524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entury Gothic" panose="020F0302020204030204"/>
                <a:ea typeface="+mn-ea"/>
                <a:cs typeface="+mn-cs"/>
              </a:rPr>
              <a:t>These verb forms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entury Gothic" panose="020F0302020204030204"/>
                <a:ea typeface="+mn-ea"/>
                <a:cs typeface="+mn-cs"/>
              </a:rPr>
              <a:t>all sound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entury Gothic" panose="020F0302020204030204"/>
                <a:ea typeface="+mn-ea"/>
                <a:cs typeface="+mn-cs"/>
              </a:rPr>
              <a:t>The </a:t>
            </a:r>
            <a:r>
              <a:rPr kumimoji="0" lang="en-GB" sz="1400" b="1" i="0" u="none" strike="noStrike" kern="1200" cap="none" spc="0" normalizeH="0" baseline="0" noProof="0" dirty="0">
                <a:ln>
                  <a:noFill/>
                </a:ln>
                <a:effectLst/>
                <a:uLnTx/>
                <a:uFillTx/>
                <a:latin typeface="Century Gothic" panose="020F0302020204030204"/>
                <a:ea typeface="+mn-ea"/>
                <a:cs typeface="+mn-cs"/>
              </a:rPr>
              <a:t>–s </a:t>
            </a:r>
            <a:r>
              <a:rPr lang="en-GB" sz="1400" dirty="0">
                <a:latin typeface="Century Gothic" panose="020F0302020204030204"/>
              </a:rPr>
              <a:t>and </a:t>
            </a:r>
            <a:r>
              <a:rPr lang="en-GB" sz="1400" b="1" dirty="0">
                <a:latin typeface="Century Gothic" panose="020F0302020204030204"/>
              </a:rPr>
              <a:t>–t </a:t>
            </a:r>
            <a:r>
              <a:rPr lang="en-GB" sz="1400" dirty="0">
                <a:latin typeface="Century Gothic" panose="020F0302020204030204"/>
              </a:rPr>
              <a:t>are</a:t>
            </a:r>
            <a:br>
              <a:rPr kumimoji="0" lang="en-GB" sz="1400" b="0" i="0" u="none" strike="noStrike" kern="1200" cap="none" spc="0" normalizeH="0" baseline="0" noProof="0" dirty="0">
                <a:ln>
                  <a:noFill/>
                </a:ln>
                <a:effectLst/>
                <a:uLnTx/>
                <a:uFillTx/>
                <a:latin typeface="Century Gothic" panose="020F0302020204030204"/>
                <a:ea typeface="+mn-ea"/>
                <a:cs typeface="+mn-cs"/>
              </a:rPr>
            </a:br>
            <a:r>
              <a:rPr kumimoji="0" lang="en-GB" sz="1400" b="1" i="0" u="none" strike="noStrike" kern="1200" cap="none" spc="0" normalizeH="0" baseline="0" noProof="0" dirty="0">
                <a:ln>
                  <a:noFill/>
                </a:ln>
                <a:effectLst/>
                <a:uLnTx/>
                <a:uFillTx/>
                <a:latin typeface="Century Gothic" panose="020F0302020204030204"/>
                <a:ea typeface="+mn-ea"/>
                <a:cs typeface="+mn-cs"/>
              </a:rPr>
              <a:t>silent final consonants </a:t>
            </a:r>
            <a:r>
              <a:rPr kumimoji="0" lang="en-GB" sz="1400" b="0" i="0" u="none" strike="noStrike" kern="1200" cap="none" spc="0" normalizeH="0" baseline="0" noProof="0" dirty="0">
                <a:ln>
                  <a:noFill/>
                </a:ln>
                <a:effectLst/>
                <a:uLnTx/>
                <a:uFillTx/>
                <a:latin typeface="Century Gothic" panose="020F0302020204030204"/>
                <a:ea typeface="+mn-ea"/>
                <a:cs typeface="+mn-cs"/>
              </a:rPr>
              <a:t>(SFC)</a:t>
            </a:r>
          </a:p>
        </p:txBody>
      </p:sp>
      <p:pic>
        <p:nvPicPr>
          <p:cNvPr id="23" name="Picture 2" descr="Soccer, Football, Football Boot, Ball">
            <a:extLst>
              <a:ext uri="{FF2B5EF4-FFF2-40B4-BE49-F238E27FC236}">
                <a16:creationId xmlns:a16="http://schemas.microsoft.com/office/drawing/2014/main" id="{F75291A7-F0E8-410C-8A7B-58D251F7EB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5340" y="5452562"/>
            <a:ext cx="1009365" cy="8844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87ED534-80E9-BC43-9B2C-7B615D91F3BE}"/>
              </a:ext>
            </a:extLst>
          </p:cNvPr>
          <p:cNvSpPr>
            <a:spLocks noGrp="1"/>
          </p:cNvSpPr>
          <p:nvPr>
            <p:ph type="title"/>
          </p:nvPr>
        </p:nvSpPr>
        <p:spPr>
          <a:xfrm>
            <a:off x="195849" y="23730"/>
            <a:ext cx="6172200" cy="667012"/>
          </a:xfrm>
        </p:spPr>
        <p:txBody>
          <a:bodyPr/>
          <a:lstStyle/>
          <a:p>
            <a:pPr lvl="0" algn="l" eaLnBrk="1" hangingPunct="1"/>
            <a:r>
              <a:rPr lang="en-GB" sz="1800" b="1" kern="1200" dirty="0">
                <a:solidFill>
                  <a:srgbClr val="000000"/>
                </a:solidFill>
                <a:latin typeface="Century Gothic" panose="020B0502020202020204" pitchFamily="34" charset="0"/>
                <a:ea typeface="+mn-ea"/>
                <a:cs typeface="+mn-cs"/>
              </a:rPr>
              <a:t>Verbs (singular) like </a:t>
            </a:r>
            <a:r>
              <a:rPr lang="en-GB" sz="1800" b="1" kern="1200" dirty="0" err="1">
                <a:solidFill>
                  <a:srgbClr val="000000"/>
                </a:solidFill>
                <a:latin typeface="Century Gothic" panose="020B0502020202020204" pitchFamily="34" charset="0"/>
                <a:ea typeface="+mn-ea"/>
                <a:cs typeface="+mn-cs"/>
              </a:rPr>
              <a:t>sortir</a:t>
            </a:r>
            <a:r>
              <a:rPr lang="en-GB" sz="1800" b="1" kern="1200" dirty="0">
                <a:solidFill>
                  <a:srgbClr val="000000"/>
                </a:solidFill>
                <a:latin typeface="Century Gothic" panose="020B0502020202020204" pitchFamily="34" charset="0"/>
                <a:ea typeface="+mn-ea"/>
                <a:cs typeface="+mn-cs"/>
              </a:rPr>
              <a:t>: </a:t>
            </a:r>
            <a:r>
              <a:rPr lang="en-GB" sz="1800" b="1" kern="1200" dirty="0" err="1">
                <a:solidFill>
                  <a:srgbClr val="000000"/>
                </a:solidFill>
                <a:latin typeface="Century Gothic" panose="020B0502020202020204" pitchFamily="34" charset="0"/>
                <a:ea typeface="+mn-ea"/>
                <a:cs typeface="+mn-cs"/>
              </a:rPr>
              <a:t>partir</a:t>
            </a:r>
            <a:endParaRPr lang="en-US" dirty="0"/>
          </a:p>
        </p:txBody>
      </p:sp>
    </p:spTree>
    <p:extLst>
      <p:ext uri="{BB962C8B-B14F-4D97-AF65-F5344CB8AC3E}">
        <p14:creationId xmlns:p14="http://schemas.microsoft.com/office/powerpoint/2010/main" val="25185594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T3.2 </a:t>
            </a:r>
            <a:r>
              <a:rPr lang="en-GB" sz="2000" b="1" kern="1200" dirty="0" err="1">
                <a:solidFill>
                  <a:srgbClr val="FFFFFF"/>
                </a:solidFill>
                <a:latin typeface="Century Gothic" panose="020B0502020202020204" pitchFamily="34" charset="0"/>
                <a:ea typeface="+mn-ea"/>
                <a:cs typeface="+mn-cs"/>
              </a:rPr>
              <a:t>Semaine</a:t>
            </a:r>
            <a:r>
              <a:rPr lang="en-GB" sz="2000" b="1" kern="1200" dirty="0">
                <a:solidFill>
                  <a:srgbClr val="FFFFFF"/>
                </a:solidFill>
                <a:latin typeface="Century Gothic" panose="020B0502020202020204" pitchFamily="34" charset="0"/>
                <a:ea typeface="+mn-ea"/>
                <a:cs typeface="+mn-cs"/>
              </a:rPr>
              <a:t> 4</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20" name="Rectangle 19"/>
          <p:cNvSpPr/>
          <p:nvPr/>
        </p:nvSpPr>
        <p:spPr>
          <a:xfrm>
            <a:off x="86916" y="683526"/>
            <a:ext cx="6389891" cy="369332"/>
          </a:xfrm>
          <a:prstGeom prst="rect">
            <a:avLst/>
          </a:prstGeom>
        </p:spPr>
        <p:txBody>
          <a:bodyPr wrap="none">
            <a:spAutoFit/>
          </a:bodyPr>
          <a:lstStyle/>
          <a:p>
            <a:r>
              <a:rPr lang="en-GB" b="1" dirty="0">
                <a:solidFill>
                  <a:srgbClr val="000000"/>
                </a:solidFill>
                <a:latin typeface="Century Gothic" panose="020B0502020202020204" pitchFamily="34" charset="0"/>
              </a:rPr>
              <a:t>Using </a:t>
            </a:r>
            <a:r>
              <a:rPr lang="en-GB" b="1" dirty="0" err="1">
                <a:solidFill>
                  <a:srgbClr val="000000"/>
                </a:solidFill>
                <a:latin typeface="Century Gothic" panose="020B0502020202020204" pitchFamily="34" charset="0"/>
              </a:rPr>
              <a:t>aller</a:t>
            </a:r>
            <a:r>
              <a:rPr lang="en-GB" b="1" dirty="0">
                <a:solidFill>
                  <a:srgbClr val="000000"/>
                </a:solidFill>
                <a:latin typeface="Century Gothic" panose="020B0502020202020204" pitchFamily="34" charset="0"/>
              </a:rPr>
              <a:t> + infinitive to express future intentions (plural)</a:t>
            </a:r>
            <a:endParaRPr lang="en-GB" dirty="0">
              <a:solidFill>
                <a:srgbClr val="000000"/>
              </a:solidFill>
              <a:latin typeface="Century Gothic" panose="020B0502020202020204" pitchFamily="34"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2232585380"/>
              </p:ext>
            </p:extLst>
          </p:nvPr>
        </p:nvGraphicFramePr>
        <p:xfrm>
          <a:off x="151567" y="1118427"/>
          <a:ext cx="6552185" cy="1676400"/>
        </p:xfrm>
        <a:graphic>
          <a:graphicData uri="http://schemas.openxmlformats.org/drawingml/2006/table">
            <a:tbl>
              <a:tblPr firstRow="1" bandRow="1">
                <a:tableStyleId>{5940675A-B579-460E-94D1-54222C63F5DA}</a:tableStyleId>
              </a:tblPr>
              <a:tblGrid>
                <a:gridCol w="1386500">
                  <a:extLst>
                    <a:ext uri="{9D8B030D-6E8A-4147-A177-3AD203B41FA5}">
                      <a16:colId xmlns:a16="http://schemas.microsoft.com/office/drawing/2014/main" val="20000"/>
                    </a:ext>
                  </a:extLst>
                </a:gridCol>
                <a:gridCol w="5165685">
                  <a:extLst>
                    <a:ext uri="{9D8B030D-6E8A-4147-A177-3AD203B41FA5}">
                      <a16:colId xmlns:a16="http://schemas.microsoft.com/office/drawing/2014/main" val="20001"/>
                    </a:ext>
                  </a:extLst>
                </a:gridCol>
              </a:tblGrid>
              <a:tr h="283857">
                <a:tc gridSpan="2">
                  <a:txBody>
                    <a:bodyPr/>
                    <a:lstStyle/>
                    <a:p>
                      <a:pPr algn="l"/>
                      <a:r>
                        <a:rPr lang="en-GB" sz="1600" dirty="0">
                          <a:latin typeface="Century Gothic" panose="020B0502020202020204" pitchFamily="34" charset="0"/>
                        </a:rPr>
                        <a:t>verb </a:t>
                      </a:r>
                      <a:r>
                        <a:rPr lang="en-GB" sz="1600" b="1" dirty="0" err="1">
                          <a:latin typeface="Century Gothic" panose="020B0502020202020204" pitchFamily="34" charset="0"/>
                        </a:rPr>
                        <a:t>ALLER</a:t>
                      </a:r>
                      <a:r>
                        <a:rPr lang="en-GB" sz="1600" dirty="0">
                          <a:latin typeface="Century Gothic" panose="020B0502020202020204" pitchFamily="34" charset="0"/>
                        </a:rPr>
                        <a:t> [to go, going]</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283857">
                <a:tc>
                  <a:txBody>
                    <a:bodyPr/>
                    <a:lstStyle/>
                    <a:p>
                      <a:r>
                        <a:rPr lang="en-GB" sz="1600" b="1" dirty="0">
                          <a:latin typeface="Century Gothic" panose="020B0502020202020204" pitchFamily="34" charset="0"/>
                        </a:rPr>
                        <a:t>nous</a:t>
                      </a:r>
                      <a:r>
                        <a:rPr lang="en-GB" sz="1600" b="1" baseline="0" dirty="0">
                          <a:latin typeface="Century Gothic" panose="020B0502020202020204" pitchFamily="34" charset="0"/>
                        </a:rPr>
                        <a:t> </a:t>
                      </a:r>
                      <a:r>
                        <a:rPr lang="en-GB" sz="1600" b="1" baseline="0" dirty="0" err="1">
                          <a:latin typeface="Century Gothic" panose="020B0502020202020204" pitchFamily="34" charset="0"/>
                        </a:rPr>
                        <a:t>allons</a:t>
                      </a:r>
                      <a:endParaRPr lang="en-GB" sz="1600" b="1"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aseline="0" dirty="0">
                          <a:latin typeface="Century Gothic" panose="020B0502020202020204" pitchFamily="34" charset="0"/>
                        </a:rPr>
                        <a:t>we </a:t>
                      </a:r>
                      <a:r>
                        <a:rPr lang="en-GB" sz="1600" dirty="0">
                          <a:latin typeface="Century Gothic" panose="020B0502020202020204" pitchFamily="34" charset="0"/>
                        </a:rPr>
                        <a:t>go / we</a:t>
                      </a:r>
                      <a:r>
                        <a:rPr lang="en-GB" sz="1600" baseline="0" dirty="0">
                          <a:latin typeface="Century Gothic" panose="020B0502020202020204" pitchFamily="34" charset="0"/>
                        </a:rPr>
                        <a:t> are going</a:t>
                      </a:r>
                      <a:endParaRPr lang="en-GB" sz="1600" dirty="0">
                        <a:latin typeface="Century Gothic" panose="020B0502020202020204" pitchFamily="34" charset="0"/>
                      </a:endParaRPr>
                    </a:p>
                  </a:txBody>
                  <a:tcPr/>
                </a:tc>
                <a:extLst>
                  <a:ext uri="{0D108BD9-81ED-4DB2-BD59-A6C34878D82A}">
                    <a16:rowId xmlns:a16="http://schemas.microsoft.com/office/drawing/2014/main" val="10001"/>
                  </a:ext>
                </a:extLst>
              </a:tr>
              <a:tr h="283857">
                <a:tc>
                  <a:txBody>
                    <a:bodyPr/>
                    <a:lstStyle/>
                    <a:p>
                      <a:r>
                        <a:rPr lang="en-GB" sz="1600" b="1" dirty="0" err="1">
                          <a:latin typeface="Century Gothic" panose="020B0502020202020204" pitchFamily="34" charset="0"/>
                        </a:rPr>
                        <a:t>vous</a:t>
                      </a:r>
                      <a:r>
                        <a:rPr lang="en-GB" sz="1600" b="1" baseline="0" dirty="0">
                          <a:latin typeface="Century Gothic" panose="020B0502020202020204" pitchFamily="34" charset="0"/>
                        </a:rPr>
                        <a:t> </a:t>
                      </a:r>
                      <a:r>
                        <a:rPr lang="en-GB" sz="1600" b="1" baseline="0" dirty="0" err="1">
                          <a:latin typeface="Century Gothic" panose="020B0502020202020204" pitchFamily="34" charset="0"/>
                        </a:rPr>
                        <a:t>allez</a:t>
                      </a:r>
                      <a:endParaRPr lang="en-GB" sz="1600" b="1" dirty="0">
                        <a:latin typeface="Century Gothic" panose="020B0502020202020204" pitchFamily="34" charset="0"/>
                      </a:endParaRPr>
                    </a:p>
                  </a:txBody>
                  <a:tcPr/>
                </a:tc>
                <a:tc>
                  <a:txBody>
                    <a:bodyPr/>
                    <a:lstStyle/>
                    <a:p>
                      <a:r>
                        <a:rPr lang="en-GB" sz="1600" dirty="0">
                          <a:latin typeface="Century Gothic" panose="020B0502020202020204" pitchFamily="34" charset="0"/>
                        </a:rPr>
                        <a:t>you (all) go / you are (all) going</a:t>
                      </a:r>
                    </a:p>
                  </a:txBody>
                  <a:tcPr/>
                </a:tc>
                <a:extLst>
                  <a:ext uri="{0D108BD9-81ED-4DB2-BD59-A6C34878D82A}">
                    <a16:rowId xmlns:a16="http://schemas.microsoft.com/office/drawing/2014/main" val="10002"/>
                  </a:ext>
                </a:extLst>
              </a:tr>
              <a:tr h="283857">
                <a:tc>
                  <a:txBody>
                    <a:bodyPr/>
                    <a:lstStyle/>
                    <a:p>
                      <a:r>
                        <a:rPr lang="en-GB" sz="1600" b="1" dirty="0" err="1">
                          <a:latin typeface="Century Gothic" panose="020B0502020202020204" pitchFamily="34" charset="0"/>
                        </a:rPr>
                        <a:t>ils</a:t>
                      </a:r>
                      <a:r>
                        <a:rPr lang="en-GB" sz="1600" b="1" baseline="0" dirty="0">
                          <a:latin typeface="Century Gothic" panose="020B0502020202020204" pitchFamily="34" charset="0"/>
                        </a:rPr>
                        <a:t> </a:t>
                      </a:r>
                      <a:r>
                        <a:rPr lang="en-GB" sz="1600" b="1" baseline="0" dirty="0" err="1">
                          <a:latin typeface="Century Gothic" panose="020B0502020202020204" pitchFamily="34" charset="0"/>
                        </a:rPr>
                        <a:t>vont</a:t>
                      </a:r>
                      <a:endParaRPr lang="en-GB" sz="1600" b="1" dirty="0">
                        <a:latin typeface="Century Gothic" panose="020B0502020202020204" pitchFamily="34" charset="0"/>
                      </a:endParaRPr>
                    </a:p>
                  </a:txBody>
                  <a:tcPr/>
                </a:tc>
                <a:tc>
                  <a:txBody>
                    <a:bodyPr/>
                    <a:lstStyle/>
                    <a:p>
                      <a:r>
                        <a:rPr lang="en-GB" sz="1600" dirty="0">
                          <a:latin typeface="Century Gothic" panose="020B0502020202020204" pitchFamily="34" charset="0"/>
                        </a:rPr>
                        <a:t>they </a:t>
                      </a:r>
                      <a:r>
                        <a:rPr lang="en-GB" sz="1600" baseline="0" dirty="0">
                          <a:latin typeface="Century Gothic" panose="020B0502020202020204" pitchFamily="34" charset="0"/>
                        </a:rPr>
                        <a:t>go / they are going (male/mixed) </a:t>
                      </a:r>
                      <a:endParaRPr lang="en-GB" sz="1600" dirty="0">
                        <a:latin typeface="Century Gothic" panose="020B0502020202020204" pitchFamily="34" charset="0"/>
                      </a:endParaRPr>
                    </a:p>
                  </a:txBody>
                  <a:tcPr/>
                </a:tc>
                <a:extLst>
                  <a:ext uri="{0D108BD9-81ED-4DB2-BD59-A6C34878D82A}">
                    <a16:rowId xmlns:a16="http://schemas.microsoft.com/office/drawing/2014/main" val="10003"/>
                  </a:ext>
                </a:extLst>
              </a:tr>
              <a:tr h="283857">
                <a:tc>
                  <a:txBody>
                    <a:bodyPr/>
                    <a:lstStyle/>
                    <a:p>
                      <a:r>
                        <a:rPr lang="en-GB" sz="1600" b="1" dirty="0" err="1">
                          <a:latin typeface="Century Gothic" panose="020B0502020202020204" pitchFamily="34" charset="0"/>
                        </a:rPr>
                        <a:t>elles</a:t>
                      </a:r>
                      <a:r>
                        <a:rPr lang="en-GB" sz="1600" b="1" dirty="0">
                          <a:latin typeface="Century Gothic" panose="020B0502020202020204" pitchFamily="34" charset="0"/>
                        </a:rPr>
                        <a:t> </a:t>
                      </a:r>
                      <a:r>
                        <a:rPr lang="en-GB" sz="1600" b="1" dirty="0" err="1">
                          <a:latin typeface="Century Gothic" panose="020B0502020202020204" pitchFamily="34" charset="0"/>
                        </a:rPr>
                        <a:t>vont</a:t>
                      </a:r>
                      <a:endParaRPr lang="en-GB" sz="1600" b="1"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they </a:t>
                      </a:r>
                      <a:r>
                        <a:rPr lang="en-GB" sz="1600" baseline="0" dirty="0">
                          <a:latin typeface="Century Gothic" panose="020B0502020202020204" pitchFamily="34" charset="0"/>
                        </a:rPr>
                        <a:t>go / they are going (all female) </a:t>
                      </a:r>
                      <a:endParaRPr lang="en-GB" sz="1600" dirty="0">
                        <a:latin typeface="Century Gothic" panose="020B0502020202020204" pitchFamily="34" charset="0"/>
                      </a:endParaRPr>
                    </a:p>
                  </a:txBody>
                  <a:tcPr/>
                </a:tc>
                <a:extLst>
                  <a:ext uri="{0D108BD9-81ED-4DB2-BD59-A6C34878D82A}">
                    <a16:rowId xmlns:a16="http://schemas.microsoft.com/office/drawing/2014/main" val="1243990369"/>
                  </a:ext>
                </a:extLst>
              </a:tr>
            </a:tbl>
          </a:graphicData>
        </a:graphic>
      </p:graphicFrame>
      <p:sp>
        <p:nvSpPr>
          <p:cNvPr id="30" name="Rectangle 29"/>
          <p:cNvSpPr/>
          <p:nvPr/>
        </p:nvSpPr>
        <p:spPr>
          <a:xfrm>
            <a:off x="1233776" y="2891425"/>
            <a:ext cx="5407848" cy="738664"/>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a:spAutoFit/>
          </a:bodyPr>
          <a:lstStyle/>
          <a:p>
            <a:r>
              <a:rPr lang="en-GB" sz="1400" b="1" dirty="0">
                <a:solidFill>
                  <a:srgbClr val="000000"/>
                </a:solidFill>
                <a:latin typeface="Century Gothic" panose="020B0502020202020204" pitchFamily="34" charset="0"/>
              </a:rPr>
              <a:t>Remember</a:t>
            </a:r>
            <a:r>
              <a:rPr lang="en-GB" sz="1400" dirty="0">
                <a:solidFill>
                  <a:srgbClr val="000000"/>
                </a:solidFill>
                <a:latin typeface="Century Gothic" panose="020B0502020202020204" pitchFamily="34" charset="0"/>
              </a:rPr>
              <a:t>: ‘nou</a:t>
            </a:r>
            <a:r>
              <a:rPr lang="en-GB" sz="1400" b="1" dirty="0">
                <a:solidFill>
                  <a:srgbClr val="000000"/>
                </a:solidFill>
                <a:latin typeface="Century Gothic" panose="020B0502020202020204" pitchFamily="34" charset="0"/>
              </a:rPr>
              <a:t>s</a:t>
            </a:r>
            <a:r>
              <a:rPr lang="en-GB" sz="1400" dirty="0">
                <a:solidFill>
                  <a:srgbClr val="000000"/>
                </a:solidFill>
                <a:latin typeface="Century Gothic" panose="020B0502020202020204" pitchFamily="34" charset="0"/>
              </a:rPr>
              <a:t> </a:t>
            </a:r>
            <a:r>
              <a:rPr lang="en-GB" sz="1400" b="1" dirty="0" err="1">
                <a:solidFill>
                  <a:srgbClr val="000000"/>
                </a:solidFill>
                <a:latin typeface="Century Gothic" panose="020B0502020202020204" pitchFamily="34" charset="0"/>
              </a:rPr>
              <a:t>a</a:t>
            </a:r>
            <a:r>
              <a:rPr lang="en-GB" sz="1400" dirty="0" err="1">
                <a:solidFill>
                  <a:srgbClr val="000000"/>
                </a:solidFill>
                <a:latin typeface="Century Gothic" panose="020B0502020202020204" pitchFamily="34" charset="0"/>
              </a:rPr>
              <a:t>llons</a:t>
            </a:r>
            <a:r>
              <a:rPr lang="en-GB" sz="1400" dirty="0">
                <a:solidFill>
                  <a:srgbClr val="000000"/>
                </a:solidFill>
                <a:latin typeface="Century Gothic" panose="020B0502020202020204" pitchFamily="34" charset="0"/>
              </a:rPr>
              <a:t>’ and ‘</a:t>
            </a:r>
            <a:r>
              <a:rPr lang="en-GB" sz="1400" dirty="0" err="1">
                <a:solidFill>
                  <a:srgbClr val="000000"/>
                </a:solidFill>
                <a:latin typeface="Century Gothic" panose="020B0502020202020204" pitchFamily="34" charset="0"/>
              </a:rPr>
              <a:t>vou</a:t>
            </a:r>
            <a:r>
              <a:rPr lang="en-GB" sz="1400" b="1" dirty="0" err="1">
                <a:solidFill>
                  <a:srgbClr val="000000"/>
                </a:solidFill>
                <a:latin typeface="Century Gothic" panose="020B0502020202020204" pitchFamily="34" charset="0"/>
              </a:rPr>
              <a:t>s</a:t>
            </a:r>
            <a:r>
              <a:rPr lang="en-GB" sz="1400" dirty="0">
                <a:solidFill>
                  <a:srgbClr val="000000"/>
                </a:solidFill>
                <a:latin typeface="Century Gothic" panose="020B0502020202020204" pitchFamily="34" charset="0"/>
              </a:rPr>
              <a:t> </a:t>
            </a:r>
            <a:r>
              <a:rPr lang="en-GB" sz="1400" b="1" dirty="0" err="1">
                <a:solidFill>
                  <a:srgbClr val="000000"/>
                </a:solidFill>
                <a:latin typeface="Century Gothic" panose="020B0502020202020204" pitchFamily="34" charset="0"/>
              </a:rPr>
              <a:t>a</a:t>
            </a:r>
            <a:r>
              <a:rPr lang="en-GB" sz="1400" dirty="0" err="1">
                <a:solidFill>
                  <a:srgbClr val="000000"/>
                </a:solidFill>
                <a:latin typeface="Century Gothic" panose="020B0502020202020204" pitchFamily="34" charset="0"/>
              </a:rPr>
              <a:t>llez</a:t>
            </a:r>
            <a:r>
              <a:rPr lang="en-GB" sz="1400" dirty="0">
                <a:solidFill>
                  <a:srgbClr val="000000"/>
                </a:solidFill>
                <a:latin typeface="Century Gothic" panose="020B0502020202020204" pitchFamily="34" charset="0"/>
              </a:rPr>
              <a:t>’ </a:t>
            </a:r>
            <a:r>
              <a:rPr lang="en-GB" sz="1400" i="1" dirty="0">
                <a:solidFill>
                  <a:srgbClr val="000000"/>
                </a:solidFill>
                <a:latin typeface="Century Gothic" panose="020B0502020202020204" pitchFamily="34" charset="0"/>
              </a:rPr>
              <a:t>sound</a:t>
            </a:r>
            <a:r>
              <a:rPr lang="en-GB" sz="1400" dirty="0">
                <a:solidFill>
                  <a:srgbClr val="000000"/>
                </a:solidFill>
                <a:latin typeface="Century Gothic" panose="020B0502020202020204" pitchFamily="34" charset="0"/>
              </a:rPr>
              <a:t> like one word – as the next word starts with a vowel, pronounce the final ‘</a:t>
            </a:r>
            <a:r>
              <a:rPr lang="en-GB" sz="1400" b="1" dirty="0">
                <a:solidFill>
                  <a:srgbClr val="000000"/>
                </a:solidFill>
                <a:latin typeface="Century Gothic" panose="020B0502020202020204" pitchFamily="34" charset="0"/>
              </a:rPr>
              <a:t>s</a:t>
            </a:r>
            <a:r>
              <a:rPr lang="en-GB" sz="1400" dirty="0">
                <a:solidFill>
                  <a:srgbClr val="000000"/>
                </a:solidFill>
                <a:latin typeface="Century Gothic" panose="020B0502020202020204" pitchFamily="34" charset="0"/>
              </a:rPr>
              <a:t>’, but like a ‘z’! </a:t>
            </a:r>
          </a:p>
        </p:txBody>
      </p:sp>
      <p:pic>
        <p:nvPicPr>
          <p:cNvPr id="38" name="Picture 37"/>
          <p:cNvPicPr>
            <a:picLocks noChangeAspect="1"/>
          </p:cNvPicPr>
          <p:nvPr/>
        </p:nvPicPr>
        <p:blipFill>
          <a:blip r:embed="rId3"/>
          <a:stretch>
            <a:fillRect/>
          </a:stretch>
        </p:blipFill>
        <p:spPr>
          <a:xfrm>
            <a:off x="182774" y="2970497"/>
            <a:ext cx="991402" cy="704417"/>
          </a:xfrm>
          <a:prstGeom prst="rect">
            <a:avLst/>
          </a:prstGeom>
        </p:spPr>
      </p:pic>
      <p:sp>
        <p:nvSpPr>
          <p:cNvPr id="39" name="ZoneTexte 10">
            <a:extLst>
              <a:ext uri="{FF2B5EF4-FFF2-40B4-BE49-F238E27FC236}">
                <a16:creationId xmlns:a16="http://schemas.microsoft.com/office/drawing/2014/main" id="{D23524D3-9224-4D74-9CE0-4ED564673D55}"/>
              </a:ext>
            </a:extLst>
          </p:cNvPr>
          <p:cNvSpPr txBox="1"/>
          <p:nvPr/>
        </p:nvSpPr>
        <p:spPr>
          <a:xfrm>
            <a:off x="273084" y="3836877"/>
            <a:ext cx="3201231" cy="338554"/>
          </a:xfrm>
          <a:prstGeom prst="rect">
            <a:avLst/>
          </a:prstGeom>
          <a:noFill/>
        </p:spPr>
        <p:txBody>
          <a:bodyPr wrap="square" rtlCol="0">
            <a:spAutoFit/>
          </a:bodyPr>
          <a:lstStyle/>
          <a:p>
            <a:pPr fontAlgn="auto">
              <a:spcBef>
                <a:spcPts val="0"/>
              </a:spcBef>
              <a:spcAft>
                <a:spcPts val="0"/>
              </a:spcAft>
            </a:pPr>
            <a:r>
              <a:rPr lang="fr-CA" sz="1600" b="1" dirty="0">
                <a:latin typeface="Century Gothic" panose="020F0302020204030204"/>
              </a:rPr>
              <a:t>Nous allons écrire </a:t>
            </a:r>
            <a:r>
              <a:rPr lang="fr-CA" sz="1600" dirty="0">
                <a:latin typeface="Century Gothic" panose="020F0302020204030204"/>
              </a:rPr>
              <a:t>une lettre.</a:t>
            </a:r>
            <a:endParaRPr lang="en-CA" sz="1600" dirty="0">
              <a:latin typeface="Century Gothic" panose="020F0302020204030204"/>
            </a:endParaRPr>
          </a:p>
        </p:txBody>
      </p:sp>
      <p:sp>
        <p:nvSpPr>
          <p:cNvPr id="40" name="ZoneTexte 10">
            <a:extLst>
              <a:ext uri="{FF2B5EF4-FFF2-40B4-BE49-F238E27FC236}">
                <a16:creationId xmlns:a16="http://schemas.microsoft.com/office/drawing/2014/main" id="{D23524D3-9224-4D74-9CE0-4ED564673D55}"/>
              </a:ext>
            </a:extLst>
          </p:cNvPr>
          <p:cNvSpPr txBox="1"/>
          <p:nvPr/>
        </p:nvSpPr>
        <p:spPr>
          <a:xfrm>
            <a:off x="3362400" y="3832943"/>
            <a:ext cx="4824536" cy="338554"/>
          </a:xfrm>
          <a:prstGeom prst="rect">
            <a:avLst/>
          </a:prstGeom>
          <a:noFill/>
        </p:spPr>
        <p:txBody>
          <a:bodyPr wrap="square" rtlCol="0">
            <a:spAutoFit/>
          </a:bodyPr>
          <a:lstStyle/>
          <a:p>
            <a:pPr fontAlgn="auto">
              <a:spcBef>
                <a:spcPts val="0"/>
              </a:spcBef>
              <a:spcAft>
                <a:spcPts val="0"/>
              </a:spcAft>
            </a:pPr>
            <a:r>
              <a:rPr lang="fr-CA" sz="1600" b="1" i="1" dirty="0" err="1">
                <a:latin typeface="Century Gothic" panose="020F0302020204030204"/>
              </a:rPr>
              <a:t>We</a:t>
            </a:r>
            <a:r>
              <a:rPr lang="fr-CA" sz="1600" b="1" i="1" dirty="0">
                <a:latin typeface="Century Gothic" panose="020F0302020204030204"/>
              </a:rPr>
              <a:t> are </a:t>
            </a:r>
            <a:r>
              <a:rPr lang="fr-CA" sz="1600" b="1" i="1" dirty="0" err="1">
                <a:latin typeface="Century Gothic" panose="020F0302020204030204"/>
              </a:rPr>
              <a:t>going</a:t>
            </a:r>
            <a:r>
              <a:rPr lang="fr-CA" sz="1600" b="1" i="1" dirty="0">
                <a:latin typeface="Century Gothic" panose="020F0302020204030204"/>
              </a:rPr>
              <a:t> to </a:t>
            </a:r>
            <a:r>
              <a:rPr lang="fr-CA" sz="1600" b="1" i="1" dirty="0" err="1">
                <a:latin typeface="Century Gothic" panose="020F0302020204030204"/>
              </a:rPr>
              <a:t>write</a:t>
            </a:r>
            <a:r>
              <a:rPr lang="fr-CA" sz="1600" b="1" i="1" dirty="0">
                <a:latin typeface="Century Gothic" panose="020F0302020204030204"/>
              </a:rPr>
              <a:t> </a:t>
            </a:r>
            <a:r>
              <a:rPr lang="fr-CA" sz="1600" i="1" dirty="0">
                <a:latin typeface="Century Gothic" panose="020F0302020204030204"/>
              </a:rPr>
              <a:t>a </a:t>
            </a:r>
            <a:r>
              <a:rPr lang="fr-CA" sz="1600" i="1" dirty="0" err="1">
                <a:latin typeface="Century Gothic" panose="020F0302020204030204"/>
              </a:rPr>
              <a:t>letter</a:t>
            </a:r>
            <a:r>
              <a:rPr lang="fr-CA" sz="1600" i="1" dirty="0">
                <a:latin typeface="Century Gothic" panose="020F0302020204030204"/>
              </a:rPr>
              <a:t>.</a:t>
            </a:r>
            <a:endParaRPr lang="en-CA" sz="1600" i="1" dirty="0">
              <a:latin typeface="Century Gothic" panose="020F0302020204030204"/>
            </a:endParaRPr>
          </a:p>
        </p:txBody>
      </p:sp>
      <p:sp>
        <p:nvSpPr>
          <p:cNvPr id="41" name="ZoneTexte 10">
            <a:extLst>
              <a:ext uri="{FF2B5EF4-FFF2-40B4-BE49-F238E27FC236}">
                <a16:creationId xmlns:a16="http://schemas.microsoft.com/office/drawing/2014/main" id="{D23524D3-9224-4D74-9CE0-4ED564673D55}"/>
              </a:ext>
            </a:extLst>
          </p:cNvPr>
          <p:cNvSpPr txBox="1"/>
          <p:nvPr/>
        </p:nvSpPr>
        <p:spPr>
          <a:xfrm>
            <a:off x="800044" y="4129654"/>
            <a:ext cx="2448452" cy="338554"/>
          </a:xfrm>
          <a:prstGeom prst="rect">
            <a:avLst/>
          </a:prstGeom>
          <a:noFill/>
        </p:spPr>
        <p:txBody>
          <a:bodyPr wrap="square" rtlCol="0">
            <a:spAutoFit/>
          </a:bodyPr>
          <a:lstStyle/>
          <a:p>
            <a:pPr fontAlgn="auto">
              <a:spcBef>
                <a:spcPts val="0"/>
              </a:spcBef>
              <a:spcAft>
                <a:spcPts val="0"/>
              </a:spcAft>
            </a:pPr>
            <a:r>
              <a:rPr lang="fr-CA" sz="1600" b="1" dirty="0">
                <a:latin typeface="Century Gothic" panose="020F0302020204030204"/>
              </a:rPr>
              <a:t>Vous allez visiter </a:t>
            </a:r>
            <a:r>
              <a:rPr lang="fr-CA" sz="1600" dirty="0">
                <a:latin typeface="Century Gothic" panose="020F0302020204030204"/>
              </a:rPr>
              <a:t>Berlin.</a:t>
            </a:r>
            <a:endParaRPr lang="en-CA" sz="1600" dirty="0">
              <a:latin typeface="Century Gothic" panose="020F0302020204030204"/>
            </a:endParaRPr>
          </a:p>
        </p:txBody>
      </p:sp>
      <p:sp>
        <p:nvSpPr>
          <p:cNvPr id="42" name="ZoneTexte 10">
            <a:extLst>
              <a:ext uri="{FF2B5EF4-FFF2-40B4-BE49-F238E27FC236}">
                <a16:creationId xmlns:a16="http://schemas.microsoft.com/office/drawing/2014/main" id="{D23524D3-9224-4D74-9CE0-4ED564673D55}"/>
              </a:ext>
            </a:extLst>
          </p:cNvPr>
          <p:cNvSpPr txBox="1"/>
          <p:nvPr/>
        </p:nvSpPr>
        <p:spPr>
          <a:xfrm>
            <a:off x="3362400" y="4126279"/>
            <a:ext cx="4824536" cy="338554"/>
          </a:xfrm>
          <a:prstGeom prst="rect">
            <a:avLst/>
          </a:prstGeom>
          <a:noFill/>
        </p:spPr>
        <p:txBody>
          <a:bodyPr wrap="square" rtlCol="0">
            <a:spAutoFit/>
          </a:bodyPr>
          <a:lstStyle/>
          <a:p>
            <a:pPr fontAlgn="auto">
              <a:spcBef>
                <a:spcPts val="0"/>
              </a:spcBef>
              <a:spcAft>
                <a:spcPts val="0"/>
              </a:spcAft>
            </a:pPr>
            <a:r>
              <a:rPr lang="fr-CA" sz="1600" b="1" i="1" dirty="0">
                <a:latin typeface="Century Gothic" panose="020F0302020204030204"/>
              </a:rPr>
              <a:t>You are all </a:t>
            </a:r>
            <a:r>
              <a:rPr lang="fr-CA" sz="1600" b="1" i="1" dirty="0" err="1">
                <a:latin typeface="Century Gothic" panose="020F0302020204030204"/>
              </a:rPr>
              <a:t>going</a:t>
            </a:r>
            <a:r>
              <a:rPr lang="fr-CA" sz="1600" b="1" i="1" dirty="0">
                <a:latin typeface="Century Gothic" panose="020F0302020204030204"/>
              </a:rPr>
              <a:t> to </a:t>
            </a:r>
            <a:r>
              <a:rPr lang="fr-CA" sz="1600" b="1" i="1" dirty="0" err="1">
                <a:latin typeface="Century Gothic" panose="020F0302020204030204"/>
              </a:rPr>
              <a:t>visit</a:t>
            </a:r>
            <a:r>
              <a:rPr lang="fr-CA" sz="1600" b="1" i="1" dirty="0">
                <a:latin typeface="Century Gothic" panose="020F0302020204030204"/>
              </a:rPr>
              <a:t> </a:t>
            </a:r>
            <a:r>
              <a:rPr lang="fr-CA" sz="1600" i="1" dirty="0">
                <a:latin typeface="Century Gothic" panose="020F0302020204030204"/>
              </a:rPr>
              <a:t>Berlin.</a:t>
            </a:r>
            <a:endParaRPr lang="en-CA" sz="1600" i="1" dirty="0">
              <a:latin typeface="Century Gothic" panose="020F0302020204030204"/>
            </a:endParaRPr>
          </a:p>
        </p:txBody>
      </p:sp>
      <p:sp>
        <p:nvSpPr>
          <p:cNvPr id="43" name="ZoneTexte 10">
            <a:extLst>
              <a:ext uri="{FF2B5EF4-FFF2-40B4-BE49-F238E27FC236}">
                <a16:creationId xmlns:a16="http://schemas.microsoft.com/office/drawing/2014/main" id="{D23524D3-9224-4D74-9CE0-4ED564673D55}"/>
              </a:ext>
            </a:extLst>
          </p:cNvPr>
          <p:cNvSpPr txBox="1"/>
          <p:nvPr/>
        </p:nvSpPr>
        <p:spPr>
          <a:xfrm>
            <a:off x="83459" y="4422431"/>
            <a:ext cx="3430983" cy="338554"/>
          </a:xfrm>
          <a:prstGeom prst="rect">
            <a:avLst/>
          </a:prstGeom>
          <a:noFill/>
        </p:spPr>
        <p:txBody>
          <a:bodyPr wrap="square" rtlCol="0">
            <a:spAutoFit/>
          </a:bodyPr>
          <a:lstStyle/>
          <a:p>
            <a:pPr fontAlgn="auto">
              <a:spcBef>
                <a:spcPts val="0"/>
              </a:spcBef>
              <a:spcAft>
                <a:spcPts val="0"/>
              </a:spcAft>
            </a:pPr>
            <a:r>
              <a:rPr lang="fr-CA" sz="1600" b="1" dirty="0">
                <a:latin typeface="Century Gothic" panose="020F0302020204030204"/>
              </a:rPr>
              <a:t>Ils vont apprendre </a:t>
            </a:r>
            <a:r>
              <a:rPr lang="fr-CA" sz="1600" dirty="0">
                <a:latin typeface="Century Gothic" panose="020F0302020204030204"/>
              </a:rPr>
              <a:t>l’allemand.</a:t>
            </a:r>
            <a:endParaRPr lang="en-CA" sz="1600" dirty="0">
              <a:latin typeface="Century Gothic" panose="020F0302020204030204"/>
            </a:endParaRPr>
          </a:p>
        </p:txBody>
      </p:sp>
      <p:sp>
        <p:nvSpPr>
          <p:cNvPr id="44" name="ZoneTexte 10">
            <a:extLst>
              <a:ext uri="{FF2B5EF4-FFF2-40B4-BE49-F238E27FC236}">
                <a16:creationId xmlns:a16="http://schemas.microsoft.com/office/drawing/2014/main" id="{D23524D3-9224-4D74-9CE0-4ED564673D55}"/>
              </a:ext>
            </a:extLst>
          </p:cNvPr>
          <p:cNvSpPr txBox="1"/>
          <p:nvPr/>
        </p:nvSpPr>
        <p:spPr>
          <a:xfrm>
            <a:off x="-104966" y="4715208"/>
            <a:ext cx="3470912" cy="338554"/>
          </a:xfrm>
          <a:prstGeom prst="rect">
            <a:avLst/>
          </a:prstGeom>
          <a:noFill/>
        </p:spPr>
        <p:txBody>
          <a:bodyPr wrap="square" rtlCol="0">
            <a:spAutoFit/>
          </a:bodyPr>
          <a:lstStyle/>
          <a:p>
            <a:pPr fontAlgn="auto">
              <a:spcBef>
                <a:spcPts val="0"/>
              </a:spcBef>
              <a:spcAft>
                <a:spcPts val="0"/>
              </a:spcAft>
            </a:pPr>
            <a:r>
              <a:rPr lang="fr-CA" sz="1600" b="1" dirty="0">
                <a:latin typeface="Century Gothic" panose="020F0302020204030204"/>
              </a:rPr>
              <a:t>    Elles vont aller </a:t>
            </a:r>
            <a:r>
              <a:rPr lang="fr-CA" sz="1600" dirty="0">
                <a:latin typeface="Century Gothic" panose="020F0302020204030204"/>
              </a:rPr>
              <a:t>en Allemagne.</a:t>
            </a:r>
            <a:endParaRPr lang="en-CA" sz="1600" dirty="0">
              <a:latin typeface="Century Gothic" panose="020F0302020204030204"/>
            </a:endParaRPr>
          </a:p>
        </p:txBody>
      </p:sp>
      <p:sp>
        <p:nvSpPr>
          <p:cNvPr id="45" name="ZoneTexte 10">
            <a:extLst>
              <a:ext uri="{FF2B5EF4-FFF2-40B4-BE49-F238E27FC236}">
                <a16:creationId xmlns:a16="http://schemas.microsoft.com/office/drawing/2014/main" id="{D23524D3-9224-4D74-9CE0-4ED564673D55}"/>
              </a:ext>
            </a:extLst>
          </p:cNvPr>
          <p:cNvSpPr txBox="1"/>
          <p:nvPr/>
        </p:nvSpPr>
        <p:spPr>
          <a:xfrm>
            <a:off x="3362400" y="4712950"/>
            <a:ext cx="4464496" cy="338554"/>
          </a:xfrm>
          <a:prstGeom prst="rect">
            <a:avLst/>
          </a:prstGeom>
          <a:noFill/>
        </p:spPr>
        <p:txBody>
          <a:bodyPr wrap="square" rtlCol="0">
            <a:spAutoFit/>
          </a:bodyPr>
          <a:lstStyle/>
          <a:p>
            <a:pPr fontAlgn="auto">
              <a:spcBef>
                <a:spcPts val="0"/>
              </a:spcBef>
              <a:spcAft>
                <a:spcPts val="0"/>
              </a:spcAft>
            </a:pPr>
            <a:r>
              <a:rPr lang="fr-CA" sz="1600" b="1" i="1" dirty="0" err="1">
                <a:latin typeface="Century Gothic" panose="020F0302020204030204"/>
              </a:rPr>
              <a:t>They</a:t>
            </a:r>
            <a:r>
              <a:rPr lang="fr-CA" sz="1600" b="1" i="1" dirty="0">
                <a:latin typeface="Century Gothic" panose="020F0302020204030204"/>
              </a:rPr>
              <a:t> are </a:t>
            </a:r>
            <a:r>
              <a:rPr lang="fr-CA" sz="1600" b="1" i="1" dirty="0" err="1">
                <a:latin typeface="Century Gothic" panose="020F0302020204030204"/>
              </a:rPr>
              <a:t>going</a:t>
            </a:r>
            <a:r>
              <a:rPr lang="fr-CA" sz="1600" b="1" i="1" dirty="0">
                <a:latin typeface="Century Gothic" panose="020F0302020204030204"/>
              </a:rPr>
              <a:t> to go </a:t>
            </a:r>
            <a:r>
              <a:rPr lang="fr-CA" sz="1600" i="1" dirty="0">
                <a:latin typeface="Century Gothic" panose="020F0302020204030204"/>
              </a:rPr>
              <a:t>to Germany.</a:t>
            </a:r>
            <a:endParaRPr lang="en-CA" sz="1600" i="1" dirty="0">
              <a:latin typeface="Century Gothic" panose="020F0302020204030204"/>
            </a:endParaRPr>
          </a:p>
        </p:txBody>
      </p:sp>
      <p:sp>
        <p:nvSpPr>
          <p:cNvPr id="46" name="ZoneTexte 10">
            <a:extLst>
              <a:ext uri="{FF2B5EF4-FFF2-40B4-BE49-F238E27FC236}">
                <a16:creationId xmlns:a16="http://schemas.microsoft.com/office/drawing/2014/main" id="{D23524D3-9224-4D74-9CE0-4ED564673D55}"/>
              </a:ext>
            </a:extLst>
          </p:cNvPr>
          <p:cNvSpPr txBox="1"/>
          <p:nvPr/>
        </p:nvSpPr>
        <p:spPr>
          <a:xfrm>
            <a:off x="3362400" y="4419615"/>
            <a:ext cx="4824536" cy="338554"/>
          </a:xfrm>
          <a:prstGeom prst="rect">
            <a:avLst/>
          </a:prstGeom>
          <a:noFill/>
        </p:spPr>
        <p:txBody>
          <a:bodyPr wrap="square" rtlCol="0">
            <a:spAutoFit/>
          </a:bodyPr>
          <a:lstStyle/>
          <a:p>
            <a:pPr fontAlgn="auto">
              <a:spcBef>
                <a:spcPts val="0"/>
              </a:spcBef>
              <a:spcAft>
                <a:spcPts val="0"/>
              </a:spcAft>
            </a:pPr>
            <a:r>
              <a:rPr lang="fr-CA" sz="1600" b="1" i="1" dirty="0" err="1">
                <a:latin typeface="Century Gothic" panose="020F0302020204030204"/>
              </a:rPr>
              <a:t>They</a:t>
            </a:r>
            <a:r>
              <a:rPr lang="fr-CA" sz="1600" b="1" i="1" dirty="0">
                <a:latin typeface="Century Gothic" panose="020F0302020204030204"/>
              </a:rPr>
              <a:t> are </a:t>
            </a:r>
            <a:r>
              <a:rPr lang="fr-CA" sz="1600" b="1" i="1" dirty="0" err="1">
                <a:latin typeface="Century Gothic" panose="020F0302020204030204"/>
              </a:rPr>
              <a:t>going</a:t>
            </a:r>
            <a:r>
              <a:rPr lang="fr-CA" sz="1600" b="1" i="1" dirty="0">
                <a:latin typeface="Century Gothic" panose="020F0302020204030204"/>
              </a:rPr>
              <a:t> to </a:t>
            </a:r>
            <a:r>
              <a:rPr lang="fr-CA" sz="1600" b="1" i="1" dirty="0" err="1">
                <a:latin typeface="Century Gothic" panose="020F0302020204030204"/>
              </a:rPr>
              <a:t>learn</a:t>
            </a:r>
            <a:r>
              <a:rPr lang="fr-CA" sz="1600" b="1" i="1" dirty="0">
                <a:latin typeface="Century Gothic" panose="020F0302020204030204"/>
              </a:rPr>
              <a:t> </a:t>
            </a:r>
            <a:r>
              <a:rPr lang="fr-CA" sz="1600" i="1" dirty="0" err="1">
                <a:latin typeface="Century Gothic" panose="020F0302020204030204"/>
              </a:rPr>
              <a:t>German</a:t>
            </a:r>
            <a:r>
              <a:rPr lang="fr-CA" sz="1600" b="1" i="1" dirty="0">
                <a:latin typeface="Century Gothic" panose="020F0302020204030204"/>
              </a:rPr>
              <a:t>.</a:t>
            </a:r>
            <a:endParaRPr lang="en-CA" sz="1600" i="1" dirty="0">
              <a:latin typeface="Century Gothic" panose="020F0302020204030204"/>
            </a:endParaRPr>
          </a:p>
        </p:txBody>
      </p:sp>
      <p:sp>
        <p:nvSpPr>
          <p:cNvPr id="47"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53</a:t>
            </a:r>
          </a:p>
        </p:txBody>
      </p:sp>
      <p:sp>
        <p:nvSpPr>
          <p:cNvPr id="25" name="Rectangle 24">
            <a:extLst>
              <a:ext uri="{FF2B5EF4-FFF2-40B4-BE49-F238E27FC236}">
                <a16:creationId xmlns:a16="http://schemas.microsoft.com/office/drawing/2014/main" id="{9ABEDA5A-F40A-4967-8BF6-B95F070493D3}"/>
              </a:ext>
            </a:extLst>
          </p:cNvPr>
          <p:cNvSpPr/>
          <p:nvPr/>
        </p:nvSpPr>
        <p:spPr>
          <a:xfrm>
            <a:off x="109577" y="5563369"/>
            <a:ext cx="6908213" cy="584775"/>
          </a:xfrm>
          <a:prstGeom prst="rect">
            <a:avLst/>
          </a:prstGeom>
        </p:spPr>
        <p:txBody>
          <a:bodyPr wrap="square">
            <a:spAutoFit/>
          </a:bodyPr>
          <a:lstStyle/>
          <a:p>
            <a:r>
              <a:rPr lang="en-GB" sz="1600" dirty="0">
                <a:solidFill>
                  <a:srgbClr val="000000"/>
                </a:solidFill>
                <a:latin typeface="Century Gothic" panose="020B0502020202020204" pitchFamily="34" charset="0"/>
              </a:rPr>
              <a:t>Remember, to form an inversion question, in a  sentence with two verbs, we swap the </a:t>
            </a:r>
            <a:r>
              <a:rPr lang="en-GB" sz="1600" b="1" dirty="0">
                <a:solidFill>
                  <a:srgbClr val="000000"/>
                </a:solidFill>
                <a:latin typeface="Century Gothic" panose="020B0502020202020204" pitchFamily="34" charset="0"/>
              </a:rPr>
              <a:t>pronoun and the first verb</a:t>
            </a:r>
            <a:r>
              <a:rPr lang="en-GB" sz="1600" dirty="0">
                <a:solidFill>
                  <a:srgbClr val="000000"/>
                </a:solidFill>
                <a:latin typeface="Century Gothic" panose="020B0502020202020204" pitchFamily="34" charset="0"/>
              </a:rPr>
              <a:t>, which is in short form:</a:t>
            </a:r>
          </a:p>
        </p:txBody>
      </p:sp>
      <p:sp>
        <p:nvSpPr>
          <p:cNvPr id="27" name="Rectangle 26">
            <a:extLst>
              <a:ext uri="{FF2B5EF4-FFF2-40B4-BE49-F238E27FC236}">
                <a16:creationId xmlns:a16="http://schemas.microsoft.com/office/drawing/2014/main" id="{E611F691-3F31-49DC-A77D-244D3FCB135F}"/>
              </a:ext>
            </a:extLst>
          </p:cNvPr>
          <p:cNvSpPr/>
          <p:nvPr/>
        </p:nvSpPr>
        <p:spPr>
          <a:xfrm>
            <a:off x="109577" y="5194037"/>
            <a:ext cx="6552185" cy="369332"/>
          </a:xfrm>
          <a:prstGeom prst="rect">
            <a:avLst/>
          </a:prstGeom>
        </p:spPr>
        <p:txBody>
          <a:bodyPr wrap="square">
            <a:spAutoFit/>
          </a:bodyPr>
          <a:lstStyle/>
          <a:p>
            <a:r>
              <a:rPr lang="en-GB" b="1" dirty="0">
                <a:solidFill>
                  <a:srgbClr val="000000"/>
                </a:solidFill>
                <a:latin typeface="Century Gothic" panose="020B0502020202020204" pitchFamily="34" charset="0"/>
              </a:rPr>
              <a:t>Question words with inversion and two verbs</a:t>
            </a:r>
            <a:endParaRPr lang="en-GB" dirty="0">
              <a:solidFill>
                <a:srgbClr val="000000"/>
              </a:solidFill>
              <a:latin typeface="Century Gothic" panose="020B0502020202020204" pitchFamily="34" charset="0"/>
            </a:endParaRPr>
          </a:p>
        </p:txBody>
      </p:sp>
      <p:sp>
        <p:nvSpPr>
          <p:cNvPr id="32" name="Rectangle 31">
            <a:extLst>
              <a:ext uri="{FF2B5EF4-FFF2-40B4-BE49-F238E27FC236}">
                <a16:creationId xmlns:a16="http://schemas.microsoft.com/office/drawing/2014/main" id="{CB6CAEAE-EA61-4C0E-9CA8-1B2780E76E65}"/>
              </a:ext>
            </a:extLst>
          </p:cNvPr>
          <p:cNvSpPr/>
          <p:nvPr/>
        </p:nvSpPr>
        <p:spPr>
          <a:xfrm>
            <a:off x="5249575" y="6211924"/>
            <a:ext cx="1443515" cy="738664"/>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lIns="0" rIns="0">
            <a:spAutoFit/>
          </a:bodyPr>
          <a:lstStyle/>
          <a:p>
            <a:pPr lvl="0" algn="ctr" fontAlgn="auto">
              <a:spcBef>
                <a:spcPts val="0"/>
              </a:spcBef>
              <a:spcAft>
                <a:spcPts val="0"/>
              </a:spcAft>
            </a:pPr>
            <a:r>
              <a:rPr lang="en-GB" sz="1400" dirty="0">
                <a:solidFill>
                  <a:srgbClr val="000000"/>
                </a:solidFill>
                <a:latin typeface="Century Gothic" panose="020F0302020204030204"/>
              </a:rPr>
              <a:t>These questions are asking for a </a:t>
            </a:r>
            <a:r>
              <a:rPr lang="en-GB" sz="1400" b="1" dirty="0">
                <a:solidFill>
                  <a:srgbClr val="000000"/>
                </a:solidFill>
                <a:latin typeface="Century Gothic" panose="020F0302020204030204"/>
              </a:rPr>
              <a:t>yes/no </a:t>
            </a:r>
            <a:r>
              <a:rPr lang="en-GB" sz="1400" dirty="0">
                <a:solidFill>
                  <a:srgbClr val="000000"/>
                </a:solidFill>
                <a:latin typeface="Century Gothic" panose="020F0302020204030204"/>
              </a:rPr>
              <a:t>answer.</a:t>
            </a:r>
          </a:p>
        </p:txBody>
      </p:sp>
      <p:sp>
        <p:nvSpPr>
          <p:cNvPr id="33" name="Rectangle 32">
            <a:extLst>
              <a:ext uri="{FF2B5EF4-FFF2-40B4-BE49-F238E27FC236}">
                <a16:creationId xmlns:a16="http://schemas.microsoft.com/office/drawing/2014/main" id="{8775D4E3-852B-464F-AD00-593B40A3DC9C}"/>
              </a:ext>
            </a:extLst>
          </p:cNvPr>
          <p:cNvSpPr/>
          <p:nvPr/>
        </p:nvSpPr>
        <p:spPr>
          <a:xfrm>
            <a:off x="86783" y="7093121"/>
            <a:ext cx="6908213" cy="338554"/>
          </a:xfrm>
          <a:prstGeom prst="rect">
            <a:avLst/>
          </a:prstGeom>
        </p:spPr>
        <p:txBody>
          <a:bodyPr wrap="square">
            <a:spAutoFit/>
          </a:bodyPr>
          <a:lstStyle/>
          <a:p>
            <a:r>
              <a:rPr lang="en-GB" sz="1600" dirty="0">
                <a:solidFill>
                  <a:srgbClr val="000000"/>
                </a:solidFill>
                <a:latin typeface="Century Gothic" panose="020B0502020202020204" pitchFamily="34" charset="0"/>
              </a:rPr>
              <a:t>We can also add a </a:t>
            </a:r>
            <a:r>
              <a:rPr lang="en-GB" sz="1600" b="1" dirty="0">
                <a:solidFill>
                  <a:srgbClr val="000000"/>
                </a:solidFill>
                <a:latin typeface="Century Gothic" panose="020B0502020202020204" pitchFamily="34" charset="0"/>
              </a:rPr>
              <a:t>question word </a:t>
            </a:r>
            <a:r>
              <a:rPr lang="en-GB" sz="1600" dirty="0">
                <a:solidFill>
                  <a:srgbClr val="000000"/>
                </a:solidFill>
                <a:latin typeface="Century Gothic" panose="020B0502020202020204" pitchFamily="34" charset="0"/>
              </a:rPr>
              <a:t>at the beginning of the question:</a:t>
            </a:r>
          </a:p>
        </p:txBody>
      </p:sp>
      <p:sp>
        <p:nvSpPr>
          <p:cNvPr id="34" name="TextBox 33">
            <a:extLst>
              <a:ext uri="{FF2B5EF4-FFF2-40B4-BE49-F238E27FC236}">
                <a16:creationId xmlns:a16="http://schemas.microsoft.com/office/drawing/2014/main" id="{0E0BE1E8-7A8D-4FB2-9A76-E76E53299FE5}"/>
              </a:ext>
            </a:extLst>
          </p:cNvPr>
          <p:cNvSpPr txBox="1"/>
          <p:nvPr/>
        </p:nvSpPr>
        <p:spPr>
          <a:xfrm>
            <a:off x="157553" y="7409971"/>
            <a:ext cx="6620424"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b="1" dirty="0" err="1">
                <a:latin typeface="Century Gothic" panose="020B0502020202020204" pitchFamily="34" charset="0"/>
              </a:rPr>
              <a:t>Où</a:t>
            </a:r>
            <a:r>
              <a:rPr lang="en-GB" sz="1600" b="1" dirty="0">
                <a:latin typeface="Century Gothic" panose="020B0502020202020204" pitchFamily="34" charset="0"/>
              </a:rPr>
              <a:t> </a:t>
            </a:r>
            <a:r>
              <a:rPr lang="en-GB" sz="1600" dirty="0" err="1">
                <a:latin typeface="Century Gothic" panose="020B0502020202020204" pitchFamily="34" charset="0"/>
              </a:rPr>
              <a:t>aiment-ils</a:t>
            </a:r>
            <a:r>
              <a:rPr lang="en-GB" sz="1600" dirty="0">
                <a:latin typeface="Century Gothic" panose="020B0502020202020204" pitchFamily="34" charset="0"/>
              </a:rPr>
              <a:t> chanter ?  </a:t>
            </a:r>
            <a:r>
              <a:rPr lang="en-GB" sz="1600" b="1" i="1" dirty="0">
                <a:latin typeface="Century Gothic" panose="020B0502020202020204" pitchFamily="34" charset="0"/>
              </a:rPr>
              <a:t>Where </a:t>
            </a:r>
            <a:r>
              <a:rPr lang="en-GB" sz="1600" i="1" dirty="0">
                <a:latin typeface="Century Gothic" panose="020B0502020202020204" pitchFamily="34" charset="0"/>
              </a:rPr>
              <a:t>do they like singing?</a:t>
            </a:r>
          </a:p>
        </p:txBody>
      </p:sp>
      <p:sp>
        <p:nvSpPr>
          <p:cNvPr id="35" name="TextBox 34">
            <a:extLst>
              <a:ext uri="{FF2B5EF4-FFF2-40B4-BE49-F238E27FC236}">
                <a16:creationId xmlns:a16="http://schemas.microsoft.com/office/drawing/2014/main" id="{786B3D65-F532-48A6-8429-6A014BF99CA7}"/>
              </a:ext>
            </a:extLst>
          </p:cNvPr>
          <p:cNvSpPr txBox="1"/>
          <p:nvPr/>
        </p:nvSpPr>
        <p:spPr>
          <a:xfrm>
            <a:off x="165954" y="7828682"/>
            <a:ext cx="6605482"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b="1" dirty="0" err="1">
                <a:latin typeface="Century Gothic" panose="020B0502020202020204" pitchFamily="34" charset="0"/>
              </a:rPr>
              <a:t>Quand</a:t>
            </a:r>
            <a:r>
              <a:rPr lang="en-GB" sz="1600" b="1" dirty="0">
                <a:latin typeface="Century Gothic" panose="020B0502020202020204" pitchFamily="34" charset="0"/>
              </a:rPr>
              <a:t> </a:t>
            </a:r>
            <a:r>
              <a:rPr lang="en-GB" sz="1600" dirty="0" err="1">
                <a:latin typeface="Century Gothic" panose="020B0502020202020204" pitchFamily="34" charset="0"/>
              </a:rPr>
              <a:t>allez-vous</a:t>
            </a:r>
            <a:r>
              <a:rPr lang="en-GB" sz="1600" dirty="0">
                <a:latin typeface="Century Gothic" panose="020B0502020202020204" pitchFamily="34" charset="0"/>
              </a:rPr>
              <a:t> </a:t>
            </a:r>
            <a:r>
              <a:rPr lang="en-GB" sz="1600" dirty="0" err="1">
                <a:latin typeface="Century Gothic" panose="020B0502020202020204" pitchFamily="34" charset="0"/>
              </a:rPr>
              <a:t>sortir</a:t>
            </a:r>
            <a:r>
              <a:rPr lang="en-GB" sz="1600" dirty="0">
                <a:latin typeface="Century Gothic" panose="020B0502020202020204" pitchFamily="34" charset="0"/>
              </a:rPr>
              <a:t> ?  </a:t>
            </a:r>
            <a:r>
              <a:rPr lang="en-GB" sz="1600" b="1" i="1" dirty="0">
                <a:latin typeface="Century Gothic" panose="020B0502020202020204" pitchFamily="34" charset="0"/>
              </a:rPr>
              <a:t>When</a:t>
            </a:r>
            <a:r>
              <a:rPr lang="en-GB" sz="1600" i="1" dirty="0">
                <a:latin typeface="Century Gothic" panose="020B0502020202020204" pitchFamily="34" charset="0"/>
              </a:rPr>
              <a:t> are you all going out?</a:t>
            </a:r>
          </a:p>
        </p:txBody>
      </p:sp>
      <p:cxnSp>
        <p:nvCxnSpPr>
          <p:cNvPr id="36" name="Straight Arrow Connector 35">
            <a:extLst>
              <a:ext uri="{FF2B5EF4-FFF2-40B4-BE49-F238E27FC236}">
                <a16:creationId xmlns:a16="http://schemas.microsoft.com/office/drawing/2014/main" id="{16F49762-37C9-47A4-AD64-882AEC973BE6}"/>
              </a:ext>
            </a:extLst>
          </p:cNvPr>
          <p:cNvCxnSpPr/>
          <p:nvPr/>
        </p:nvCxnSpPr>
        <p:spPr>
          <a:xfrm flipV="1">
            <a:off x="722361" y="8089028"/>
            <a:ext cx="17437" cy="6751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47F736E9-980D-47C7-A697-528AF0FBD788}"/>
              </a:ext>
            </a:extLst>
          </p:cNvPr>
          <p:cNvSpPr/>
          <p:nvPr/>
        </p:nvSpPr>
        <p:spPr>
          <a:xfrm>
            <a:off x="202046" y="8275223"/>
            <a:ext cx="2591048" cy="523220"/>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a:spAutoFit/>
          </a:bodyPr>
          <a:lstStyle/>
          <a:p>
            <a:pPr lvl="0" algn="ctr" fontAlgn="auto">
              <a:spcBef>
                <a:spcPts val="0"/>
              </a:spcBef>
              <a:spcAft>
                <a:spcPts val="0"/>
              </a:spcAft>
            </a:pPr>
            <a:r>
              <a:rPr lang="en-GB" sz="1400" dirty="0">
                <a:solidFill>
                  <a:srgbClr val="000000"/>
                </a:solidFill>
                <a:latin typeface="Century Gothic" panose="020F0302020204030204"/>
              </a:rPr>
              <a:t>These questions are asking for </a:t>
            </a:r>
            <a:r>
              <a:rPr lang="en-GB" sz="1400" b="1" dirty="0">
                <a:solidFill>
                  <a:srgbClr val="000000"/>
                </a:solidFill>
                <a:latin typeface="Century Gothic" panose="020F0302020204030204"/>
              </a:rPr>
              <a:t>information</a:t>
            </a:r>
            <a:r>
              <a:rPr lang="en-GB" sz="1400" dirty="0">
                <a:solidFill>
                  <a:srgbClr val="000000"/>
                </a:solidFill>
                <a:latin typeface="Century Gothic" panose="020F0302020204030204"/>
              </a:rPr>
              <a:t>.</a:t>
            </a:r>
          </a:p>
        </p:txBody>
      </p:sp>
      <p:sp>
        <p:nvSpPr>
          <p:cNvPr id="49" name="Speech Bubble: Rectangle with Corners Rounded 2">
            <a:extLst>
              <a:ext uri="{FF2B5EF4-FFF2-40B4-BE49-F238E27FC236}">
                <a16:creationId xmlns:a16="http://schemas.microsoft.com/office/drawing/2014/main" id="{A88E9CC1-629F-4796-ADF6-1E1875EEE1E3}"/>
              </a:ext>
            </a:extLst>
          </p:cNvPr>
          <p:cNvSpPr/>
          <p:nvPr/>
        </p:nvSpPr>
        <p:spPr>
          <a:xfrm>
            <a:off x="3362340" y="8230805"/>
            <a:ext cx="3265886" cy="523220"/>
          </a:xfrm>
          <a:prstGeom prst="wedgeRoundRectCallout">
            <a:avLst>
              <a:gd name="adj1" fmla="val -64214"/>
              <a:gd name="adj2" fmla="val -60679"/>
              <a:gd name="adj3" fmla="val 16667"/>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Century Gothic" panose="020B0502020202020204" pitchFamily="34" charset="0"/>
              </a:rPr>
              <a:t>When we do this, we also need the pronoun-verb swap!</a:t>
            </a:r>
          </a:p>
        </p:txBody>
      </p:sp>
      <p:sp>
        <p:nvSpPr>
          <p:cNvPr id="51" name="TextBox 50">
            <a:extLst>
              <a:ext uri="{FF2B5EF4-FFF2-40B4-BE49-F238E27FC236}">
                <a16:creationId xmlns:a16="http://schemas.microsoft.com/office/drawing/2014/main" id="{40182AAF-CEAE-4B6D-A6BD-84A0FDB36A64}"/>
              </a:ext>
            </a:extLst>
          </p:cNvPr>
          <p:cNvSpPr txBox="1"/>
          <p:nvPr/>
        </p:nvSpPr>
        <p:spPr>
          <a:xfrm>
            <a:off x="202046" y="6222829"/>
            <a:ext cx="4328429" cy="338554"/>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none" rtlCol="0">
            <a:spAutoFit/>
          </a:bodyPr>
          <a:lstStyle/>
          <a:p>
            <a:pPr fontAlgn="auto">
              <a:spcBef>
                <a:spcPts val="0"/>
              </a:spcBef>
              <a:spcAft>
                <a:spcPts val="0"/>
              </a:spcAft>
              <a:defRPr/>
            </a:pPr>
            <a:r>
              <a:rPr lang="en-GB" sz="1600" b="1" dirty="0" err="1">
                <a:latin typeface="Century Gothic" panose="020B0502020202020204" pitchFamily="34" charset="0"/>
              </a:rPr>
              <a:t>Aiment-ils</a:t>
            </a:r>
            <a:r>
              <a:rPr lang="en-GB" sz="1600" b="1" dirty="0">
                <a:latin typeface="Century Gothic" panose="020B0502020202020204" pitchFamily="34" charset="0"/>
              </a:rPr>
              <a:t> </a:t>
            </a:r>
            <a:r>
              <a:rPr lang="en-GB" sz="1600" dirty="0">
                <a:latin typeface="Century Gothic" panose="020B0502020202020204" pitchFamily="34" charset="0"/>
              </a:rPr>
              <a:t>chanter ?  Do they like singing?</a:t>
            </a:r>
            <a:endParaRPr lang="en-GB" sz="1600" i="1" dirty="0">
              <a:latin typeface="Century Gothic" panose="020B0502020202020204" pitchFamily="34" charset="0"/>
            </a:endParaRPr>
          </a:p>
        </p:txBody>
      </p:sp>
      <p:sp>
        <p:nvSpPr>
          <p:cNvPr id="52" name="TextBox 51">
            <a:extLst>
              <a:ext uri="{FF2B5EF4-FFF2-40B4-BE49-F238E27FC236}">
                <a16:creationId xmlns:a16="http://schemas.microsoft.com/office/drawing/2014/main" id="{F63B48D3-1760-4443-8911-7BB186D3A34F}"/>
              </a:ext>
            </a:extLst>
          </p:cNvPr>
          <p:cNvSpPr txBox="1"/>
          <p:nvPr/>
        </p:nvSpPr>
        <p:spPr>
          <a:xfrm>
            <a:off x="205101" y="6630901"/>
            <a:ext cx="4786888" cy="338554"/>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none" rtlCol="0">
            <a:spAutoFit/>
          </a:bodyPr>
          <a:lstStyle/>
          <a:p>
            <a:pPr fontAlgn="auto">
              <a:spcBef>
                <a:spcPts val="0"/>
              </a:spcBef>
              <a:spcAft>
                <a:spcPts val="0"/>
              </a:spcAft>
              <a:defRPr/>
            </a:pPr>
            <a:r>
              <a:rPr lang="en-GB" sz="1600" b="1" dirty="0" err="1">
                <a:latin typeface="Century Gothic" panose="020B0502020202020204" pitchFamily="34" charset="0"/>
              </a:rPr>
              <a:t>Allez-vous</a:t>
            </a:r>
            <a:r>
              <a:rPr lang="en-GB" sz="1600" dirty="0">
                <a:latin typeface="Century Gothic" panose="020B0502020202020204" pitchFamily="34" charset="0"/>
              </a:rPr>
              <a:t> </a:t>
            </a:r>
            <a:r>
              <a:rPr lang="en-GB" sz="1600" dirty="0" err="1">
                <a:latin typeface="Century Gothic" panose="020B0502020202020204" pitchFamily="34" charset="0"/>
              </a:rPr>
              <a:t>sortir</a:t>
            </a:r>
            <a:r>
              <a:rPr lang="en-GB" sz="1600" dirty="0">
                <a:latin typeface="Century Gothic" panose="020B0502020202020204" pitchFamily="34" charset="0"/>
              </a:rPr>
              <a:t> ?  Are you all </a:t>
            </a:r>
            <a:r>
              <a:rPr lang="en-GB" sz="1600" i="1" dirty="0">
                <a:latin typeface="Century Gothic" panose="020B0502020202020204" pitchFamily="34" charset="0"/>
              </a:rPr>
              <a:t>going to go out?</a:t>
            </a:r>
          </a:p>
        </p:txBody>
      </p:sp>
    </p:spTree>
    <p:extLst>
      <p:ext uri="{BB962C8B-B14F-4D97-AF65-F5344CB8AC3E}">
        <p14:creationId xmlns:p14="http://schemas.microsoft.com/office/powerpoint/2010/main" val="22472596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3613235609"/>
              </p:ext>
            </p:extLst>
          </p:nvPr>
        </p:nvGraphicFramePr>
        <p:xfrm>
          <a:off x="681130" y="859065"/>
          <a:ext cx="4826947" cy="3311280"/>
        </p:xfrm>
        <a:graphic>
          <a:graphicData uri="http://schemas.openxmlformats.org/drawingml/2006/table">
            <a:tbl>
              <a:tblPr>
                <a:tableStyleId>{5940675A-B579-460E-94D1-54222C63F5DA}</a:tableStyleId>
              </a:tblPr>
              <a:tblGrid>
                <a:gridCol w="1946627">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tblGrid>
              <a:tr h="192021">
                <a:tc>
                  <a:txBody>
                    <a:bodyPr/>
                    <a:lstStyle/>
                    <a:p>
                      <a:pPr algn="l" fontAlgn="b"/>
                      <a:r>
                        <a:rPr lang="en-GB" sz="1800" b="0" i="0" u="none" strike="noStrike" dirty="0" err="1">
                          <a:solidFill>
                            <a:srgbClr val="000000"/>
                          </a:solidFill>
                          <a:effectLst/>
                          <a:latin typeface="Century Gothic" panose="020B0502020202020204" pitchFamily="34" charset="0"/>
                        </a:rPr>
                        <a:t>l’allemand</a:t>
                      </a:r>
                      <a:r>
                        <a:rPr lang="en-GB" sz="1800" b="0" i="0" u="none" strike="noStrike" dirty="0">
                          <a:solidFill>
                            <a:srgbClr val="000000"/>
                          </a:solidFill>
                          <a:effectLst/>
                          <a:latin typeface="Century Gothic" panose="020B0502020202020204" pitchFamily="34" charset="0"/>
                        </a:rPr>
                        <a:t> (m)</a:t>
                      </a: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German</a:t>
                      </a:r>
                    </a:p>
                  </a:txBody>
                  <a:tcPr marL="90000" marR="90000" marT="46800" marB="46800" anchor="ctr"/>
                </a:tc>
                <a:extLst>
                  <a:ext uri="{0D108BD9-81ED-4DB2-BD59-A6C34878D82A}">
                    <a16:rowId xmlns:a16="http://schemas.microsoft.com/office/drawing/2014/main" val="10001"/>
                  </a:ext>
                </a:extLst>
              </a:tr>
              <a:tr h="192021">
                <a:tc>
                  <a:txBody>
                    <a:bodyPr/>
                    <a:lstStyle/>
                    <a:p>
                      <a:pPr algn="l" fontAlgn="b"/>
                      <a:r>
                        <a:rPr lang="en-GB" sz="1800" b="0" i="0" u="none" strike="noStrike" dirty="0" err="1">
                          <a:solidFill>
                            <a:srgbClr val="000000"/>
                          </a:solidFill>
                          <a:effectLst/>
                          <a:latin typeface="Century Gothic" panose="020B0502020202020204" pitchFamily="34" charset="0"/>
                        </a:rPr>
                        <a:t>l’avion</a:t>
                      </a:r>
                      <a:r>
                        <a:rPr lang="en-GB" sz="1800" b="0" i="0" u="none" strike="noStrike" dirty="0">
                          <a:solidFill>
                            <a:srgbClr val="000000"/>
                          </a:solidFill>
                          <a:effectLst/>
                          <a:latin typeface="Century Gothic" panose="020B0502020202020204" pitchFamily="34" charset="0"/>
                        </a:rPr>
                        <a:t> (m)</a:t>
                      </a: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aeroplane</a:t>
                      </a:r>
                    </a:p>
                  </a:txBody>
                  <a:tcPr marL="90000" marR="90000" marT="46800" marB="46800" anchor="ctr"/>
                </a:tc>
                <a:extLst>
                  <a:ext uri="{0D108BD9-81ED-4DB2-BD59-A6C34878D82A}">
                    <a16:rowId xmlns:a16="http://schemas.microsoft.com/office/drawing/2014/main" val="2902159660"/>
                  </a:ext>
                </a:extLst>
              </a:tr>
              <a:tr h="192021">
                <a:tc>
                  <a:txBody>
                    <a:bodyPr/>
                    <a:lstStyle/>
                    <a:p>
                      <a:pPr algn="l" fontAlgn="b"/>
                      <a:r>
                        <a:rPr lang="en-GB" sz="1800" b="0" i="0" u="none" strike="noStrike" dirty="0">
                          <a:solidFill>
                            <a:srgbClr val="000000"/>
                          </a:solidFill>
                          <a:effectLst/>
                          <a:latin typeface="Century Gothic" panose="020B0502020202020204" pitchFamily="34" charset="0"/>
                        </a:rPr>
                        <a:t>la </a:t>
                      </a:r>
                      <a:r>
                        <a:rPr lang="en-GB" sz="1800" b="0" i="0" u="none" strike="noStrike" dirty="0" err="1">
                          <a:solidFill>
                            <a:srgbClr val="000000"/>
                          </a:solidFill>
                          <a:effectLst/>
                          <a:latin typeface="Century Gothic" panose="020B0502020202020204" pitchFamily="34" charset="0"/>
                        </a:rPr>
                        <a:t>lettre</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letter</a:t>
                      </a:r>
                    </a:p>
                  </a:txBody>
                  <a:tcPr marL="90000" marR="90000" marT="46800" marB="46800" anchor="ctr"/>
                </a:tc>
                <a:extLst>
                  <a:ext uri="{0D108BD9-81ED-4DB2-BD59-A6C34878D82A}">
                    <a16:rowId xmlns:a16="http://schemas.microsoft.com/office/drawing/2014/main" val="1352660324"/>
                  </a:ext>
                </a:extLst>
              </a:tr>
              <a:tr h="192021">
                <a:tc>
                  <a:txBody>
                    <a:bodyPr/>
                    <a:lstStyle/>
                    <a:p>
                      <a:pPr algn="l" fontAlgn="b"/>
                      <a:r>
                        <a:rPr lang="en-GB" sz="1800" b="0" i="0" u="none" strike="noStrike" dirty="0" err="1">
                          <a:solidFill>
                            <a:srgbClr val="000000"/>
                          </a:solidFill>
                          <a:effectLst/>
                          <a:latin typeface="Century Gothic" panose="020B0502020202020204" pitchFamily="34" charset="0"/>
                        </a:rPr>
                        <a:t>allemand</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German nationality (m)</a:t>
                      </a:r>
                    </a:p>
                  </a:txBody>
                  <a:tcPr marL="90000" marR="90000" marT="46800" marB="46800" anchor="ctr"/>
                </a:tc>
                <a:extLst>
                  <a:ext uri="{0D108BD9-81ED-4DB2-BD59-A6C34878D82A}">
                    <a16:rowId xmlns:a16="http://schemas.microsoft.com/office/drawing/2014/main" val="2493198373"/>
                  </a:ext>
                </a:extLst>
              </a:tr>
              <a:tr h="192021">
                <a:tc>
                  <a:txBody>
                    <a:bodyPr/>
                    <a:lstStyle/>
                    <a:p>
                      <a:pPr algn="l" fontAlgn="b"/>
                      <a:r>
                        <a:rPr lang="en-GB" sz="1800" b="0" i="0" u="none" strike="noStrike" dirty="0">
                          <a:solidFill>
                            <a:srgbClr val="000000"/>
                          </a:solidFill>
                          <a:effectLst/>
                          <a:latin typeface="Century Gothic" panose="020B0502020202020204" pitchFamily="34" charset="0"/>
                        </a:rPr>
                        <a:t>allemande</a:t>
                      </a: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German nationality (f)</a:t>
                      </a:r>
                    </a:p>
                  </a:txBody>
                  <a:tcPr marL="90000" marR="90000" marT="46800" marB="46800" anchor="ctr"/>
                </a:tc>
                <a:extLst>
                  <a:ext uri="{0D108BD9-81ED-4DB2-BD59-A6C34878D82A}">
                    <a16:rowId xmlns:a16="http://schemas.microsoft.com/office/drawing/2014/main" val="3069844077"/>
                  </a:ext>
                </a:extLst>
              </a:tr>
              <a:tr h="192021">
                <a:tc>
                  <a:txBody>
                    <a:bodyPr/>
                    <a:lstStyle/>
                    <a:p>
                      <a:pPr algn="l" fontAlgn="b"/>
                      <a:r>
                        <a:rPr lang="en-GB" sz="1800" b="0" i="0" u="none" strike="noStrike" dirty="0" err="1">
                          <a:solidFill>
                            <a:srgbClr val="000000"/>
                          </a:solidFill>
                          <a:effectLst/>
                          <a:latin typeface="Century Gothic" panose="020B0502020202020204" pitchFamily="34" charset="0"/>
                        </a:rPr>
                        <a:t>différent</a:t>
                      </a:r>
                      <a:r>
                        <a:rPr lang="en-GB" sz="1800" b="0" i="0" u="none" strike="noStrike" dirty="0">
                          <a:solidFill>
                            <a:srgbClr val="000000"/>
                          </a:solidFill>
                          <a:effectLst/>
                          <a:latin typeface="Century Gothic" panose="020B0502020202020204" pitchFamily="34" charset="0"/>
                        </a:rPr>
                        <a:t>(e)</a:t>
                      </a: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different (m/f)</a:t>
                      </a:r>
                    </a:p>
                  </a:txBody>
                  <a:tcPr marL="90000" marR="90000" marT="46800" marB="46800" anchor="ctr"/>
                </a:tc>
                <a:extLst>
                  <a:ext uri="{0D108BD9-81ED-4DB2-BD59-A6C34878D82A}">
                    <a16:rowId xmlns:a16="http://schemas.microsoft.com/office/drawing/2014/main" val="10004"/>
                  </a:ext>
                </a:extLst>
              </a:tr>
              <a:tr h="192021">
                <a:tc>
                  <a:txBody>
                    <a:bodyPr/>
                    <a:lstStyle/>
                    <a:p>
                      <a:pPr algn="l" fontAlgn="b"/>
                      <a:r>
                        <a:rPr lang="en-GB" sz="1800" b="0" i="0" u="none" strike="noStrike" dirty="0">
                          <a:solidFill>
                            <a:srgbClr val="000000"/>
                          </a:solidFill>
                          <a:effectLst/>
                          <a:latin typeface="Century Gothic" panose="020B0502020202020204" pitchFamily="34" charset="0"/>
                        </a:rPr>
                        <a:t>prochain(e)</a:t>
                      </a: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next (m/f)</a:t>
                      </a:r>
                    </a:p>
                  </a:txBody>
                  <a:tcPr marL="90000" marR="90000" marT="46800" marB="46800" anchor="ctr"/>
                </a:tc>
                <a:extLst>
                  <a:ext uri="{0D108BD9-81ED-4DB2-BD59-A6C34878D82A}">
                    <a16:rowId xmlns:a16="http://schemas.microsoft.com/office/drawing/2014/main" val="10005"/>
                  </a:ext>
                </a:extLst>
              </a:tr>
              <a:tr h="192021">
                <a:tc>
                  <a:txBody>
                    <a:bodyPr/>
                    <a:lstStyle/>
                    <a:p>
                      <a:pPr algn="l" fontAlgn="b"/>
                      <a:r>
                        <a:rPr lang="en-GB" sz="1800" b="0" i="0" u="none" strike="noStrike" dirty="0" err="1">
                          <a:solidFill>
                            <a:srgbClr val="000000"/>
                          </a:solidFill>
                          <a:effectLst/>
                          <a:latin typeface="Century Gothic" panose="020B0502020202020204" pitchFamily="34" charset="0"/>
                        </a:rPr>
                        <a:t>bientôt</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soon</a:t>
                      </a:r>
                    </a:p>
                  </a:txBody>
                  <a:tcPr marL="90000" marR="90000" marT="46800" marB="46800" anchor="ctr"/>
                </a:tc>
                <a:extLst>
                  <a:ext uri="{0D108BD9-81ED-4DB2-BD59-A6C34878D82A}">
                    <a16:rowId xmlns:a16="http://schemas.microsoft.com/office/drawing/2014/main" val="1199498570"/>
                  </a:ext>
                </a:extLst>
              </a:tr>
              <a:tr h="192021">
                <a:tc>
                  <a:txBody>
                    <a:bodyPr/>
                    <a:lstStyle/>
                    <a:p>
                      <a:pPr algn="l" fontAlgn="b"/>
                      <a:r>
                        <a:rPr lang="en-GB" sz="1800" b="0" i="0" u="none" strike="noStrike" dirty="0" err="1">
                          <a:solidFill>
                            <a:srgbClr val="000000"/>
                          </a:solidFill>
                          <a:effectLst/>
                          <a:latin typeface="Century Gothic" panose="020B0502020202020204" pitchFamily="34" charset="0"/>
                        </a:rPr>
                        <a:t>demain</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tomorrow</a:t>
                      </a:r>
                    </a:p>
                  </a:txBody>
                  <a:tcPr marL="90000" marR="90000" marT="46800" marB="46800" anchor="ctr"/>
                </a:tc>
                <a:extLst>
                  <a:ext uri="{0D108BD9-81ED-4DB2-BD59-A6C34878D82A}">
                    <a16:rowId xmlns:a16="http://schemas.microsoft.com/office/drawing/2014/main" val="10000"/>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312908199"/>
              </p:ext>
            </p:extLst>
          </p:nvPr>
        </p:nvGraphicFramePr>
        <p:xfrm>
          <a:off x="63500" y="876825"/>
          <a:ext cx="625156" cy="3291300"/>
        </p:xfrm>
        <a:graphic>
          <a:graphicData uri="http://schemas.openxmlformats.org/drawingml/2006/table">
            <a:tbl>
              <a:tblPr firstRow="1" bandRow="1">
                <a:tableStyleId>{5940675A-B579-460E-94D1-54222C63F5DA}</a:tableStyleId>
              </a:tblPr>
              <a:tblGrid>
                <a:gridCol w="625156">
                  <a:extLst>
                    <a:ext uri="{9D8B030D-6E8A-4147-A177-3AD203B41FA5}">
                      <a16:colId xmlns:a16="http://schemas.microsoft.com/office/drawing/2014/main" val="20000"/>
                    </a:ext>
                  </a:extLst>
                </a:gridCol>
              </a:tblGrid>
              <a:tr h="365700">
                <a:tc>
                  <a:txBody>
                    <a:bodyPr/>
                    <a:lstStyle/>
                    <a:p>
                      <a:pPr algn="ct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5700">
                <a:tc>
                  <a:txBody>
                    <a:bodyPr/>
                    <a:lstStyle/>
                    <a:p>
                      <a:pPr algn="ct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65700">
                <a:tc>
                  <a:txBody>
                    <a:bodyPr/>
                    <a:lstStyle/>
                    <a:p>
                      <a:pPr algn="ct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657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57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57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57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657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94166721"/>
                  </a:ext>
                </a:extLst>
              </a:tr>
              <a:tr h="3657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39583101"/>
                  </a:ext>
                </a:extLst>
              </a:tr>
            </a:tbl>
          </a:graphicData>
        </a:graphic>
      </p:graphicFrame>
      <p:sp>
        <p:nvSpPr>
          <p:cNvPr id="15" name="Rectangle 14">
            <a:extLst>
              <a:ext uri="{FF2B5EF4-FFF2-40B4-BE49-F238E27FC236}">
                <a16:creationId xmlns:a16="http://schemas.microsoft.com/office/drawing/2014/main" id="{62EBD834-1E2D-44FA-960B-D5E01CB2C65F}"/>
              </a:ext>
            </a:extLst>
          </p:cNvPr>
          <p:cNvSpPr/>
          <p:nvPr/>
        </p:nvSpPr>
        <p:spPr>
          <a:xfrm>
            <a:off x="168342" y="238248"/>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187D3DE4-1B8E-4EF9-A0F4-FAE19AE97A2E}"/>
              </a:ext>
            </a:extLst>
          </p:cNvPr>
          <p:cNvSpPr/>
          <p:nvPr/>
        </p:nvSpPr>
        <p:spPr>
          <a:xfrm>
            <a:off x="5056194" y="23824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Vocabulaire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9" name="Title 1">
            <a:extLst>
              <a:ext uri="{FF2B5EF4-FFF2-40B4-BE49-F238E27FC236}">
                <a16:creationId xmlns:a16="http://schemas.microsoft.com/office/drawing/2014/main" id="{7C5C7E9F-51B9-4541-A931-8FC849CA79FC}"/>
              </a:ext>
            </a:extLst>
          </p:cNvPr>
          <p:cNvSpPr txBox="1">
            <a:spLocks/>
          </p:cNvSpPr>
          <p:nvPr/>
        </p:nvSpPr>
        <p:spPr bwMode="auto">
          <a:xfrm>
            <a:off x="177470" y="251520"/>
            <a:ext cx="4687651" cy="4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47"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54</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2563" y="6417284"/>
            <a:ext cx="1027237" cy="1027237"/>
          </a:xfrm>
          <a:prstGeom prst="rect">
            <a:avLst/>
          </a:prstGeom>
        </p:spPr>
      </p:pic>
      <p:sp>
        <p:nvSpPr>
          <p:cNvPr id="48" name="Rounded Rectangle 47"/>
          <p:cNvSpPr/>
          <p:nvPr/>
        </p:nvSpPr>
        <p:spPr>
          <a:xfrm>
            <a:off x="5056194" y="7636863"/>
            <a:ext cx="1453671" cy="64807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 vocab 3.1.5 &amp; 2.2.5</a:t>
            </a:r>
          </a:p>
        </p:txBody>
      </p:sp>
      <p:pic>
        <p:nvPicPr>
          <p:cNvPr id="7170" name="Picture 2" descr="Germany, Flag, Map, Europe, Nation">
            <a:extLst>
              <a:ext uri="{FF2B5EF4-FFF2-40B4-BE49-F238E27FC236}">
                <a16:creationId xmlns:a16="http://schemas.microsoft.com/office/drawing/2014/main" id="{D6015957-1409-4F9B-9384-0E4247395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656" y="4643049"/>
            <a:ext cx="2838822" cy="36418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3F1F67E-0043-A441-99E9-4F7874E579D7}"/>
              </a:ext>
            </a:extLst>
          </p:cNvPr>
          <p:cNvSpPr>
            <a:spLocks noGrp="1"/>
          </p:cNvSpPr>
          <p:nvPr>
            <p:ph type="title"/>
          </p:nvPr>
        </p:nvSpPr>
        <p:spPr>
          <a:xfrm>
            <a:off x="145622" y="245350"/>
            <a:ext cx="4687651" cy="412606"/>
          </a:xfrm>
        </p:spPr>
        <p:txBody>
          <a:bodyPr/>
          <a:lstStyle/>
          <a:p>
            <a:pPr lvl="0" algn="l" fontAlgn="auto">
              <a:spcBef>
                <a:spcPts val="0"/>
              </a:spcBef>
              <a:spcAft>
                <a:spcPts val="0"/>
              </a:spcAft>
              <a:defRPr/>
            </a:pPr>
            <a:r>
              <a:rPr lang="fr-FR" sz="1800" b="1" dirty="0" err="1">
                <a:solidFill>
                  <a:srgbClr val="FFFFFF"/>
                </a:solidFill>
                <a:latin typeface="Century Gothic" panose="020B0502020202020204" pitchFamily="34" charset="0"/>
                <a:ea typeface="+mn-ea"/>
                <a:cs typeface="+mn-cs"/>
              </a:rPr>
              <a:t>Asking</a:t>
            </a:r>
            <a:r>
              <a:rPr lang="fr-FR" sz="1800" b="1" dirty="0">
                <a:solidFill>
                  <a:srgbClr val="FFFFFF"/>
                </a:solidFill>
                <a:latin typeface="Century Gothic" panose="020B0502020202020204" pitchFamily="34" charset="0"/>
                <a:ea typeface="+mn-ea"/>
                <a:cs typeface="+mn-cs"/>
              </a:rPr>
              <a:t> about future intentions</a:t>
            </a:r>
            <a:endParaRPr lang="en-US" dirty="0"/>
          </a:p>
        </p:txBody>
      </p:sp>
    </p:spTree>
    <p:extLst>
      <p:ext uri="{BB962C8B-B14F-4D97-AF65-F5344CB8AC3E}">
        <p14:creationId xmlns:p14="http://schemas.microsoft.com/office/powerpoint/2010/main" val="32729952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T3.2 </a:t>
            </a:r>
            <a:r>
              <a:rPr lang="en-GB" sz="2000" b="1" kern="1200" dirty="0" err="1">
                <a:solidFill>
                  <a:srgbClr val="FFFFFF"/>
                </a:solidFill>
                <a:latin typeface="Century Gothic" panose="020B0502020202020204" pitchFamily="34" charset="0"/>
                <a:ea typeface="+mn-ea"/>
                <a:cs typeface="+mn-cs"/>
              </a:rPr>
              <a:t>Semaine</a:t>
            </a:r>
            <a:r>
              <a:rPr lang="en-GB" sz="2000" b="1" kern="1200" dirty="0">
                <a:solidFill>
                  <a:srgbClr val="FFFFFF"/>
                </a:solidFill>
                <a:latin typeface="Century Gothic" panose="020B0502020202020204" pitchFamily="34" charset="0"/>
                <a:ea typeface="+mn-ea"/>
                <a:cs typeface="+mn-cs"/>
              </a:rPr>
              <a:t> 5</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Grammaire</a:t>
            </a:r>
            <a:endParaRPr lang="en-GB" dirty="0">
              <a:solidFill>
                <a:srgbClr val="000000"/>
              </a:solidFill>
              <a:latin typeface="Century Gothic" panose="020B0502020202020204" pitchFamily="34" charset="0"/>
            </a:endParaRPr>
          </a:p>
        </p:txBody>
      </p:sp>
      <p:sp>
        <p:nvSpPr>
          <p:cNvPr id="20" name="Rectangle 19"/>
          <p:cNvSpPr/>
          <p:nvPr/>
        </p:nvSpPr>
        <p:spPr>
          <a:xfrm>
            <a:off x="108056" y="710389"/>
            <a:ext cx="3823483" cy="369332"/>
          </a:xfrm>
          <a:prstGeom prst="rect">
            <a:avLst/>
          </a:prstGeom>
        </p:spPr>
        <p:txBody>
          <a:bodyPr wrap="none">
            <a:spAutoFit/>
          </a:bodyPr>
          <a:lstStyle/>
          <a:p>
            <a:r>
              <a:rPr lang="en-GB" b="1" dirty="0">
                <a:solidFill>
                  <a:srgbClr val="000000"/>
                </a:solidFill>
                <a:latin typeface="Century Gothic" panose="020B0502020202020204" pitchFamily="34" charset="0"/>
              </a:rPr>
              <a:t>Using modal verbs with infinitives</a:t>
            </a:r>
            <a:endParaRPr lang="en-GB" dirty="0">
              <a:solidFill>
                <a:srgbClr val="000000"/>
              </a:solidFill>
              <a:latin typeface="Century Gothic" panose="020B0502020202020204" pitchFamily="34" charset="0"/>
            </a:endParaRPr>
          </a:p>
        </p:txBody>
      </p:sp>
      <p:sp>
        <p:nvSpPr>
          <p:cNvPr id="24" name="TextBox 23"/>
          <p:cNvSpPr txBox="1"/>
          <p:nvPr/>
        </p:nvSpPr>
        <p:spPr>
          <a:xfrm>
            <a:off x="138584" y="1042980"/>
            <a:ext cx="6496979" cy="830997"/>
          </a:xfrm>
          <a:prstGeom prst="rect">
            <a:avLst/>
          </a:prstGeom>
          <a:noFill/>
        </p:spPr>
        <p:txBody>
          <a:bodyPr wrap="square" rtlCol="0">
            <a:spAutoFit/>
          </a:bodyPr>
          <a:lstStyle/>
          <a:p>
            <a:r>
              <a:rPr lang="en-GB" sz="1600" dirty="0">
                <a:latin typeface="Century Gothic" panose="020B0502020202020204" pitchFamily="34" charset="0"/>
              </a:rPr>
              <a:t>We use </a:t>
            </a:r>
            <a:r>
              <a:rPr lang="en-GB" sz="1600" i="1" dirty="0">
                <a:latin typeface="Century Gothic" panose="020B0502020202020204" pitchFamily="34" charset="0"/>
              </a:rPr>
              <a:t>modal verbs </a:t>
            </a:r>
            <a:r>
              <a:rPr lang="en-GB" sz="1600" dirty="0">
                <a:latin typeface="Century Gothic" panose="020B0502020202020204" pitchFamily="34" charset="0"/>
              </a:rPr>
              <a:t>to talk about </a:t>
            </a:r>
            <a:r>
              <a:rPr lang="en-GB" sz="1600" b="1" dirty="0">
                <a:latin typeface="Century Gothic" panose="020B0502020202020204" pitchFamily="34" charset="0"/>
              </a:rPr>
              <a:t>necessity </a:t>
            </a:r>
            <a:r>
              <a:rPr lang="en-GB" sz="1600" dirty="0">
                <a:latin typeface="Century Gothic" panose="020B0502020202020204" pitchFamily="34" charset="0"/>
              </a:rPr>
              <a:t>(must) and </a:t>
            </a:r>
            <a:r>
              <a:rPr lang="en-GB" sz="1600" b="1" dirty="0">
                <a:latin typeface="Century Gothic" panose="020B0502020202020204" pitchFamily="34" charset="0"/>
              </a:rPr>
              <a:t>wants</a:t>
            </a:r>
            <a:r>
              <a:rPr lang="en-GB" sz="1600" dirty="0">
                <a:latin typeface="Century Gothic" panose="020B0502020202020204" pitchFamily="34" charset="0"/>
              </a:rPr>
              <a:t>. Use </a:t>
            </a:r>
            <a:r>
              <a:rPr lang="en-GB" sz="1600" b="1" dirty="0">
                <a:latin typeface="Century Gothic" panose="020B0502020202020204" pitchFamily="34" charset="0"/>
              </a:rPr>
              <a:t>devoir</a:t>
            </a:r>
            <a:r>
              <a:rPr lang="en-GB" sz="1600" dirty="0">
                <a:latin typeface="Century Gothic" panose="020B0502020202020204" pitchFamily="34" charset="0"/>
              </a:rPr>
              <a:t> and </a:t>
            </a:r>
            <a:r>
              <a:rPr lang="en-GB" sz="1600" b="1" dirty="0" err="1">
                <a:latin typeface="Century Gothic" panose="020B0502020202020204" pitchFamily="34" charset="0"/>
              </a:rPr>
              <a:t>vouloir</a:t>
            </a:r>
            <a:r>
              <a:rPr lang="en-GB" sz="1600" b="1" dirty="0">
                <a:latin typeface="Century Gothic" panose="020B0502020202020204" pitchFamily="34" charset="0"/>
              </a:rPr>
              <a:t> </a:t>
            </a:r>
            <a:r>
              <a:rPr lang="en-GB" sz="1600" dirty="0">
                <a:latin typeface="Century Gothic" panose="020B0502020202020204" pitchFamily="34" charset="0"/>
              </a:rPr>
              <a:t>followed by an </a:t>
            </a:r>
            <a:r>
              <a:rPr lang="en-GB" sz="1600" b="1" dirty="0">
                <a:latin typeface="Century Gothic" panose="020B0502020202020204" pitchFamily="34" charset="0"/>
              </a:rPr>
              <a:t>infinitive</a:t>
            </a:r>
            <a:r>
              <a:rPr lang="en-GB" sz="1600" dirty="0">
                <a:latin typeface="Century Gothic" panose="020B0502020202020204" pitchFamily="34" charset="0"/>
              </a:rPr>
              <a:t> verb to say what you must and want to do.</a:t>
            </a:r>
          </a:p>
        </p:txBody>
      </p:sp>
      <p:sp>
        <p:nvSpPr>
          <p:cNvPr id="29" name="ZoneTexte 10">
            <a:extLst>
              <a:ext uri="{FF2B5EF4-FFF2-40B4-BE49-F238E27FC236}">
                <a16:creationId xmlns:a16="http://schemas.microsoft.com/office/drawing/2014/main" id="{D23524D3-9224-4D74-9CE0-4ED564673D55}"/>
              </a:ext>
            </a:extLst>
          </p:cNvPr>
          <p:cNvSpPr txBox="1"/>
          <p:nvPr/>
        </p:nvSpPr>
        <p:spPr>
          <a:xfrm>
            <a:off x="4603763" y="3082285"/>
            <a:ext cx="2448452" cy="338554"/>
          </a:xfrm>
          <a:prstGeom prst="rect">
            <a:avLst/>
          </a:prstGeom>
          <a:noFill/>
        </p:spPr>
        <p:txBody>
          <a:bodyPr wrap="square" rtlCol="0">
            <a:spAutoFit/>
          </a:bodyPr>
          <a:lstStyle/>
          <a:p>
            <a:pPr fontAlgn="auto">
              <a:spcBef>
                <a:spcPts val="0"/>
              </a:spcBef>
              <a:spcAft>
                <a:spcPts val="0"/>
              </a:spcAft>
            </a:pPr>
            <a:r>
              <a:rPr lang="fr-CA" sz="1600" b="1" dirty="0">
                <a:latin typeface="Century Gothic" panose="020F0302020204030204"/>
              </a:rPr>
              <a:t>Je dois </a:t>
            </a:r>
            <a:r>
              <a:rPr lang="fr-CA" sz="1600" dirty="0">
                <a:latin typeface="Century Gothic" panose="020F0302020204030204"/>
              </a:rPr>
              <a:t>dormir.</a:t>
            </a:r>
            <a:endParaRPr lang="en-CA" sz="1600" dirty="0">
              <a:latin typeface="Century Gothic" panose="020F0302020204030204"/>
            </a:endParaRPr>
          </a:p>
        </p:txBody>
      </p:sp>
      <p:graphicFrame>
        <p:nvGraphicFramePr>
          <p:cNvPr id="26" name="Table 25"/>
          <p:cNvGraphicFramePr>
            <a:graphicFrameLocks noGrp="1"/>
          </p:cNvGraphicFramePr>
          <p:nvPr>
            <p:extLst>
              <p:ext uri="{D42A27DB-BD31-4B8C-83A1-F6EECF244321}">
                <p14:modId xmlns:p14="http://schemas.microsoft.com/office/powerpoint/2010/main" val="3054837272"/>
              </p:ext>
            </p:extLst>
          </p:nvPr>
        </p:nvGraphicFramePr>
        <p:xfrm>
          <a:off x="186016" y="1922876"/>
          <a:ext cx="3908872" cy="1676400"/>
        </p:xfrm>
        <a:graphic>
          <a:graphicData uri="http://schemas.openxmlformats.org/drawingml/2006/table">
            <a:tbl>
              <a:tblPr firstRow="1" bandRow="1">
                <a:tableStyleId>{5940675A-B579-460E-94D1-54222C63F5DA}</a:tableStyleId>
              </a:tblPr>
              <a:tblGrid>
                <a:gridCol w="1142690">
                  <a:extLst>
                    <a:ext uri="{9D8B030D-6E8A-4147-A177-3AD203B41FA5}">
                      <a16:colId xmlns:a16="http://schemas.microsoft.com/office/drawing/2014/main" val="20000"/>
                    </a:ext>
                  </a:extLst>
                </a:gridCol>
                <a:gridCol w="2766182">
                  <a:extLst>
                    <a:ext uri="{9D8B030D-6E8A-4147-A177-3AD203B41FA5}">
                      <a16:colId xmlns:a16="http://schemas.microsoft.com/office/drawing/2014/main" val="20001"/>
                    </a:ext>
                  </a:extLst>
                </a:gridCol>
              </a:tblGrid>
              <a:tr h="217384">
                <a:tc gridSpan="2">
                  <a:txBody>
                    <a:bodyPr/>
                    <a:lstStyle/>
                    <a:p>
                      <a:r>
                        <a:rPr lang="en-GB" sz="1600" b="1" dirty="0">
                          <a:latin typeface="Century Gothic" panose="020B0502020202020204" pitchFamily="34" charset="0"/>
                        </a:rPr>
                        <a:t>devoir </a:t>
                      </a:r>
                      <a:r>
                        <a:rPr lang="en-GB" sz="1600" dirty="0">
                          <a:latin typeface="Century Gothic" panose="020B0502020202020204" pitchFamily="34" charset="0"/>
                        </a:rPr>
                        <a:t>- must, to have to</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217384">
                <a:tc>
                  <a:txBody>
                    <a:bodyPr/>
                    <a:lstStyle/>
                    <a:p>
                      <a:r>
                        <a:rPr lang="en-GB" sz="1600" b="0" dirty="0">
                          <a:latin typeface="Century Gothic" panose="020B0502020202020204" pitchFamily="34" charset="0"/>
                        </a:rPr>
                        <a:t>je </a:t>
                      </a:r>
                      <a:r>
                        <a:rPr lang="en-GB" sz="1600" b="0" dirty="0" err="1">
                          <a:latin typeface="Century Gothic" panose="020B0502020202020204" pitchFamily="34" charset="0"/>
                        </a:rPr>
                        <a:t>dois</a:t>
                      </a:r>
                      <a:endParaRPr lang="en-GB" sz="1600" b="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 must, I have to</a:t>
                      </a:r>
                    </a:p>
                  </a:txBody>
                  <a:tcPr/>
                </a:tc>
                <a:extLst>
                  <a:ext uri="{0D108BD9-81ED-4DB2-BD59-A6C34878D82A}">
                    <a16:rowId xmlns:a16="http://schemas.microsoft.com/office/drawing/2014/main" val="10001"/>
                  </a:ext>
                </a:extLst>
              </a:tr>
              <a:tr h="217384">
                <a:tc>
                  <a:txBody>
                    <a:bodyPr/>
                    <a:lstStyle/>
                    <a:p>
                      <a:r>
                        <a:rPr lang="en-GB" sz="1600" b="0" dirty="0" err="1">
                          <a:latin typeface="Century Gothic" panose="020B0502020202020204" pitchFamily="34" charset="0"/>
                        </a:rPr>
                        <a:t>tu</a:t>
                      </a:r>
                      <a:r>
                        <a:rPr lang="en-GB" sz="1600" b="0" dirty="0">
                          <a:latin typeface="Century Gothic" panose="020B0502020202020204" pitchFamily="34" charset="0"/>
                        </a:rPr>
                        <a:t> </a:t>
                      </a:r>
                      <a:r>
                        <a:rPr lang="en-GB" sz="1600" b="0" dirty="0" err="1">
                          <a:latin typeface="Century Gothic" panose="020B0502020202020204" pitchFamily="34" charset="0"/>
                        </a:rPr>
                        <a:t>dois</a:t>
                      </a:r>
                      <a:endParaRPr lang="en-GB" sz="1600" b="0" dirty="0">
                        <a:latin typeface="Century Gothic" panose="020B0502020202020204" pitchFamily="34" charset="0"/>
                      </a:endParaRPr>
                    </a:p>
                  </a:txBody>
                  <a:tcPr/>
                </a:tc>
                <a:tc>
                  <a:txBody>
                    <a:bodyPr/>
                    <a:lstStyle/>
                    <a:p>
                      <a:r>
                        <a:rPr lang="en-GB" sz="1600" dirty="0">
                          <a:latin typeface="Century Gothic" panose="020B0502020202020204" pitchFamily="34" charset="0"/>
                        </a:rPr>
                        <a:t>you must, you have to</a:t>
                      </a:r>
                    </a:p>
                  </a:txBody>
                  <a:tcPr/>
                </a:tc>
                <a:extLst>
                  <a:ext uri="{0D108BD9-81ED-4DB2-BD59-A6C34878D82A}">
                    <a16:rowId xmlns:a16="http://schemas.microsoft.com/office/drawing/2014/main" val="10002"/>
                  </a:ext>
                </a:extLst>
              </a:tr>
              <a:tr h="217384">
                <a:tc>
                  <a:txBody>
                    <a:bodyPr/>
                    <a:lstStyle/>
                    <a:p>
                      <a:r>
                        <a:rPr lang="en-GB" sz="1600" b="0" dirty="0" err="1">
                          <a:latin typeface="Century Gothic" panose="020B0502020202020204" pitchFamily="34" charset="0"/>
                        </a:rPr>
                        <a:t>il</a:t>
                      </a:r>
                      <a:r>
                        <a:rPr lang="en-GB" sz="1600" b="0" dirty="0">
                          <a:latin typeface="Century Gothic" panose="020B0502020202020204" pitchFamily="34" charset="0"/>
                        </a:rPr>
                        <a:t> </a:t>
                      </a:r>
                      <a:r>
                        <a:rPr lang="en-GB" sz="1600" b="0" dirty="0" err="1">
                          <a:latin typeface="Century Gothic" panose="020B0502020202020204" pitchFamily="34" charset="0"/>
                        </a:rPr>
                        <a:t>doit</a:t>
                      </a:r>
                      <a:endParaRPr lang="en-GB" sz="1600" b="0" dirty="0">
                        <a:latin typeface="Century Gothic" panose="020B0502020202020204" pitchFamily="34" charset="0"/>
                      </a:endParaRPr>
                    </a:p>
                  </a:txBody>
                  <a:tcPr/>
                </a:tc>
                <a:tc>
                  <a:txBody>
                    <a:bodyPr/>
                    <a:lstStyle/>
                    <a:p>
                      <a:r>
                        <a:rPr lang="en-GB" sz="1600" dirty="0">
                          <a:latin typeface="Century Gothic" panose="020B0502020202020204" pitchFamily="34" charset="0"/>
                        </a:rPr>
                        <a:t>he must, he has to</a:t>
                      </a:r>
                    </a:p>
                  </a:txBody>
                  <a:tcPr/>
                </a:tc>
                <a:extLst>
                  <a:ext uri="{0D108BD9-81ED-4DB2-BD59-A6C34878D82A}">
                    <a16:rowId xmlns:a16="http://schemas.microsoft.com/office/drawing/2014/main" val="10003"/>
                  </a:ext>
                </a:extLst>
              </a:tr>
              <a:tr h="217384">
                <a:tc>
                  <a:txBody>
                    <a:bodyPr/>
                    <a:lstStyle/>
                    <a:p>
                      <a:r>
                        <a:rPr lang="en-GB" sz="1600" b="0" dirty="0" err="1">
                          <a:latin typeface="Century Gothic" panose="020B0502020202020204" pitchFamily="34" charset="0"/>
                        </a:rPr>
                        <a:t>elle</a:t>
                      </a:r>
                      <a:r>
                        <a:rPr lang="en-GB" sz="1600" b="0" dirty="0">
                          <a:latin typeface="Century Gothic" panose="020B0502020202020204" pitchFamily="34" charset="0"/>
                        </a:rPr>
                        <a:t> </a:t>
                      </a:r>
                      <a:r>
                        <a:rPr lang="en-GB" sz="1600" b="0" dirty="0" err="1">
                          <a:latin typeface="Century Gothic" panose="020B0502020202020204" pitchFamily="34" charset="0"/>
                        </a:rPr>
                        <a:t>doit</a:t>
                      </a:r>
                      <a:endParaRPr lang="en-GB" sz="1600" b="0" dirty="0">
                        <a:latin typeface="Century Gothic" panose="020B0502020202020204" pitchFamily="34" charset="0"/>
                      </a:endParaRPr>
                    </a:p>
                  </a:txBody>
                  <a:tcPr/>
                </a:tc>
                <a:tc>
                  <a:txBody>
                    <a:bodyPr/>
                    <a:lstStyle/>
                    <a:p>
                      <a:r>
                        <a:rPr lang="en-GB" sz="1600" dirty="0">
                          <a:latin typeface="Century Gothic" panose="020B0502020202020204" pitchFamily="34" charset="0"/>
                        </a:rPr>
                        <a:t>she must, she has to</a:t>
                      </a:r>
                    </a:p>
                  </a:txBody>
                  <a:tcPr/>
                </a:tc>
                <a:extLst>
                  <a:ext uri="{0D108BD9-81ED-4DB2-BD59-A6C34878D82A}">
                    <a16:rowId xmlns:a16="http://schemas.microsoft.com/office/drawing/2014/main" val="10004"/>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3471320294"/>
              </p:ext>
            </p:extLst>
          </p:nvPr>
        </p:nvGraphicFramePr>
        <p:xfrm>
          <a:off x="195826" y="3739945"/>
          <a:ext cx="3908872" cy="1676400"/>
        </p:xfrm>
        <a:graphic>
          <a:graphicData uri="http://schemas.openxmlformats.org/drawingml/2006/table">
            <a:tbl>
              <a:tblPr firstRow="1" bandRow="1">
                <a:tableStyleId>{5940675A-B579-460E-94D1-54222C63F5DA}</a:tableStyleId>
              </a:tblPr>
              <a:tblGrid>
                <a:gridCol w="1142690">
                  <a:extLst>
                    <a:ext uri="{9D8B030D-6E8A-4147-A177-3AD203B41FA5}">
                      <a16:colId xmlns:a16="http://schemas.microsoft.com/office/drawing/2014/main" val="20000"/>
                    </a:ext>
                  </a:extLst>
                </a:gridCol>
                <a:gridCol w="2766182">
                  <a:extLst>
                    <a:ext uri="{9D8B030D-6E8A-4147-A177-3AD203B41FA5}">
                      <a16:colId xmlns:a16="http://schemas.microsoft.com/office/drawing/2014/main" val="20001"/>
                    </a:ext>
                  </a:extLst>
                </a:gridCol>
              </a:tblGrid>
              <a:tr h="217384">
                <a:tc gridSpan="2">
                  <a:txBody>
                    <a:bodyPr/>
                    <a:lstStyle/>
                    <a:p>
                      <a:r>
                        <a:rPr lang="en-GB" sz="1600" b="1" dirty="0" err="1">
                          <a:latin typeface="Century Gothic" panose="020B0502020202020204" pitchFamily="34" charset="0"/>
                        </a:rPr>
                        <a:t>vouloir</a:t>
                      </a:r>
                      <a:r>
                        <a:rPr lang="en-GB" sz="1600" b="1" dirty="0">
                          <a:latin typeface="Century Gothic" panose="020B0502020202020204" pitchFamily="34" charset="0"/>
                        </a:rPr>
                        <a:t> </a:t>
                      </a:r>
                      <a:r>
                        <a:rPr lang="en-GB" sz="1600" dirty="0">
                          <a:latin typeface="Century Gothic" panose="020B0502020202020204" pitchFamily="34" charset="0"/>
                        </a:rPr>
                        <a:t>- to want to</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217384">
                <a:tc>
                  <a:txBody>
                    <a:bodyPr/>
                    <a:lstStyle/>
                    <a:p>
                      <a:r>
                        <a:rPr lang="en-GB" sz="1600" b="0" dirty="0">
                          <a:latin typeface="Century Gothic" panose="020B0502020202020204" pitchFamily="34" charset="0"/>
                        </a:rPr>
                        <a:t>je </a:t>
                      </a:r>
                      <a:r>
                        <a:rPr lang="en-GB" sz="1600" b="0" dirty="0" err="1">
                          <a:latin typeface="Century Gothic" panose="020B0502020202020204" pitchFamily="34" charset="0"/>
                        </a:rPr>
                        <a:t>veux</a:t>
                      </a:r>
                      <a:endParaRPr lang="en-GB" sz="1600" b="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 want to</a:t>
                      </a:r>
                    </a:p>
                  </a:txBody>
                  <a:tcPr/>
                </a:tc>
                <a:extLst>
                  <a:ext uri="{0D108BD9-81ED-4DB2-BD59-A6C34878D82A}">
                    <a16:rowId xmlns:a16="http://schemas.microsoft.com/office/drawing/2014/main" val="10001"/>
                  </a:ext>
                </a:extLst>
              </a:tr>
              <a:tr h="217384">
                <a:tc>
                  <a:txBody>
                    <a:bodyPr/>
                    <a:lstStyle/>
                    <a:p>
                      <a:r>
                        <a:rPr lang="en-GB" sz="1600" b="0" dirty="0" err="1">
                          <a:latin typeface="Century Gothic" panose="020B0502020202020204" pitchFamily="34" charset="0"/>
                        </a:rPr>
                        <a:t>tu</a:t>
                      </a:r>
                      <a:r>
                        <a:rPr lang="en-GB" sz="1600" b="0" dirty="0">
                          <a:latin typeface="Century Gothic" panose="020B0502020202020204" pitchFamily="34" charset="0"/>
                        </a:rPr>
                        <a:t> </a:t>
                      </a:r>
                      <a:r>
                        <a:rPr lang="en-GB" sz="1600" b="0" dirty="0" err="1">
                          <a:latin typeface="Century Gothic" panose="020B0502020202020204" pitchFamily="34" charset="0"/>
                        </a:rPr>
                        <a:t>veux</a:t>
                      </a:r>
                      <a:endParaRPr lang="en-GB" sz="1600" b="0" dirty="0">
                        <a:latin typeface="Century Gothic" panose="020B0502020202020204" pitchFamily="34" charset="0"/>
                      </a:endParaRPr>
                    </a:p>
                  </a:txBody>
                  <a:tcPr/>
                </a:tc>
                <a:tc>
                  <a:txBody>
                    <a:bodyPr/>
                    <a:lstStyle/>
                    <a:p>
                      <a:r>
                        <a:rPr lang="en-GB" sz="1600" dirty="0">
                          <a:latin typeface="Century Gothic" panose="020B0502020202020204" pitchFamily="34" charset="0"/>
                        </a:rPr>
                        <a:t>you want to</a:t>
                      </a:r>
                    </a:p>
                  </a:txBody>
                  <a:tcPr/>
                </a:tc>
                <a:extLst>
                  <a:ext uri="{0D108BD9-81ED-4DB2-BD59-A6C34878D82A}">
                    <a16:rowId xmlns:a16="http://schemas.microsoft.com/office/drawing/2014/main" val="10002"/>
                  </a:ext>
                </a:extLst>
              </a:tr>
              <a:tr h="217384">
                <a:tc>
                  <a:txBody>
                    <a:bodyPr/>
                    <a:lstStyle/>
                    <a:p>
                      <a:r>
                        <a:rPr lang="en-GB" sz="1600" b="0" dirty="0" err="1">
                          <a:latin typeface="Century Gothic" panose="020B0502020202020204" pitchFamily="34" charset="0"/>
                        </a:rPr>
                        <a:t>il</a:t>
                      </a:r>
                      <a:r>
                        <a:rPr lang="en-GB" sz="1600" b="0" dirty="0">
                          <a:latin typeface="Century Gothic" panose="020B0502020202020204" pitchFamily="34" charset="0"/>
                        </a:rPr>
                        <a:t> </a:t>
                      </a:r>
                      <a:r>
                        <a:rPr lang="en-GB" sz="1600" b="0" dirty="0" err="1">
                          <a:latin typeface="Century Gothic" panose="020B0502020202020204" pitchFamily="34" charset="0"/>
                        </a:rPr>
                        <a:t>veut</a:t>
                      </a:r>
                      <a:endParaRPr lang="en-GB" sz="1600" b="0" dirty="0">
                        <a:latin typeface="Century Gothic" panose="020B0502020202020204" pitchFamily="34" charset="0"/>
                      </a:endParaRPr>
                    </a:p>
                  </a:txBody>
                  <a:tcPr/>
                </a:tc>
                <a:tc>
                  <a:txBody>
                    <a:bodyPr/>
                    <a:lstStyle/>
                    <a:p>
                      <a:r>
                        <a:rPr lang="en-GB" sz="1600" dirty="0">
                          <a:latin typeface="Century Gothic" panose="020B0502020202020204" pitchFamily="34" charset="0"/>
                        </a:rPr>
                        <a:t>he wants to</a:t>
                      </a:r>
                    </a:p>
                  </a:txBody>
                  <a:tcPr/>
                </a:tc>
                <a:extLst>
                  <a:ext uri="{0D108BD9-81ED-4DB2-BD59-A6C34878D82A}">
                    <a16:rowId xmlns:a16="http://schemas.microsoft.com/office/drawing/2014/main" val="10003"/>
                  </a:ext>
                </a:extLst>
              </a:tr>
              <a:tr h="217384">
                <a:tc>
                  <a:txBody>
                    <a:bodyPr/>
                    <a:lstStyle/>
                    <a:p>
                      <a:r>
                        <a:rPr lang="en-GB" sz="1600" b="0" dirty="0" err="1">
                          <a:latin typeface="Century Gothic" panose="020B0502020202020204" pitchFamily="34" charset="0"/>
                        </a:rPr>
                        <a:t>elle</a:t>
                      </a:r>
                      <a:r>
                        <a:rPr lang="en-GB" sz="1600" b="0" dirty="0">
                          <a:latin typeface="Century Gothic" panose="020B0502020202020204" pitchFamily="34" charset="0"/>
                        </a:rPr>
                        <a:t> </a:t>
                      </a:r>
                      <a:r>
                        <a:rPr lang="en-GB" sz="1600" b="0" dirty="0" err="1">
                          <a:latin typeface="Century Gothic" panose="020B0502020202020204" pitchFamily="34" charset="0"/>
                        </a:rPr>
                        <a:t>veut</a:t>
                      </a:r>
                      <a:endParaRPr lang="en-GB" sz="1600" b="0" dirty="0">
                        <a:latin typeface="Century Gothic" panose="020B0502020202020204" pitchFamily="34" charset="0"/>
                      </a:endParaRPr>
                    </a:p>
                  </a:txBody>
                  <a:tcPr/>
                </a:tc>
                <a:tc>
                  <a:txBody>
                    <a:bodyPr/>
                    <a:lstStyle/>
                    <a:p>
                      <a:r>
                        <a:rPr lang="en-GB" sz="1600" dirty="0">
                          <a:latin typeface="Century Gothic" panose="020B0502020202020204" pitchFamily="34" charset="0"/>
                        </a:rPr>
                        <a:t>she wants to</a:t>
                      </a:r>
                    </a:p>
                  </a:txBody>
                  <a:tcPr/>
                </a:tc>
                <a:extLst>
                  <a:ext uri="{0D108BD9-81ED-4DB2-BD59-A6C34878D82A}">
                    <a16:rowId xmlns:a16="http://schemas.microsoft.com/office/drawing/2014/main" val="10004"/>
                  </a:ext>
                </a:extLst>
              </a:tr>
            </a:tbl>
          </a:graphicData>
        </a:graphic>
      </p:graphicFrame>
      <p:sp>
        <p:nvSpPr>
          <p:cNvPr id="38" name="Rectangle 37"/>
          <p:cNvSpPr/>
          <p:nvPr/>
        </p:nvSpPr>
        <p:spPr>
          <a:xfrm>
            <a:off x="4146022" y="6119185"/>
            <a:ext cx="2416171" cy="1815882"/>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a:spAutoFit/>
          </a:bodyPr>
          <a:lstStyle/>
          <a:p>
            <a:pPr fontAlgn="auto">
              <a:spcBef>
                <a:spcPts val="0"/>
              </a:spcBef>
              <a:spcAft>
                <a:spcPts val="0"/>
              </a:spcAft>
            </a:pPr>
            <a:r>
              <a:rPr lang="en-GB" sz="1600" b="1" dirty="0">
                <a:solidFill>
                  <a:srgbClr val="000000"/>
                </a:solidFill>
                <a:latin typeface="Century Gothic" panose="020F0302020204030204"/>
              </a:rPr>
              <a:t>Pronunciation</a:t>
            </a:r>
            <a:r>
              <a:rPr lang="en-GB" sz="1600" dirty="0">
                <a:solidFill>
                  <a:srgbClr val="000000"/>
                </a:solidFill>
                <a:latin typeface="Century Gothic" panose="020F0302020204030204"/>
              </a:rPr>
              <a:t>:</a:t>
            </a:r>
            <a:br>
              <a:rPr lang="en-GB" sz="1600" dirty="0">
                <a:solidFill>
                  <a:srgbClr val="000000"/>
                </a:solidFill>
                <a:latin typeface="Century Gothic" panose="020F0302020204030204"/>
              </a:rPr>
            </a:br>
            <a:r>
              <a:rPr lang="en-GB" sz="1600" dirty="0">
                <a:solidFill>
                  <a:srgbClr val="000000"/>
                </a:solidFill>
                <a:latin typeface="Century Gothic" panose="020F0302020204030204"/>
              </a:rPr>
              <a:t>All four singular forms of modal verbs are pronounced the same, because of the SFC (Silent Final Consonants).</a:t>
            </a:r>
            <a:endParaRPr lang="en-GB" sz="1600" b="1" dirty="0">
              <a:solidFill>
                <a:srgbClr val="000000"/>
              </a:solidFill>
              <a:latin typeface="Century Gothic" panose="020F0302020204030204"/>
            </a:endParaRPr>
          </a:p>
        </p:txBody>
      </p:sp>
      <p:sp>
        <p:nvSpPr>
          <p:cNvPr id="25" name="Rectangle 24"/>
          <p:cNvSpPr/>
          <p:nvPr/>
        </p:nvSpPr>
        <p:spPr>
          <a:xfrm>
            <a:off x="209524" y="6196029"/>
            <a:ext cx="2416171" cy="584775"/>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a:spAutoFit/>
          </a:bodyPr>
          <a:lstStyle/>
          <a:p>
            <a:pPr fontAlgn="auto">
              <a:spcBef>
                <a:spcPts val="0"/>
              </a:spcBef>
              <a:spcAft>
                <a:spcPts val="0"/>
              </a:spcAft>
            </a:pPr>
            <a:r>
              <a:rPr lang="en-GB" sz="1600" dirty="0">
                <a:solidFill>
                  <a:srgbClr val="000000"/>
                </a:solidFill>
                <a:latin typeface="Century Gothic" panose="020F0302020204030204"/>
              </a:rPr>
              <a:t>Note: The ‘</a:t>
            </a:r>
            <a:r>
              <a:rPr lang="en-GB" sz="1600" b="1" dirty="0">
                <a:solidFill>
                  <a:srgbClr val="000000"/>
                </a:solidFill>
                <a:latin typeface="Century Gothic" panose="020F0302020204030204"/>
              </a:rPr>
              <a:t>je</a:t>
            </a:r>
            <a:r>
              <a:rPr lang="en-GB" sz="1600" dirty="0">
                <a:solidFill>
                  <a:srgbClr val="000000"/>
                </a:solidFill>
                <a:latin typeface="Century Gothic" panose="020F0302020204030204"/>
              </a:rPr>
              <a:t>’ and ‘</a:t>
            </a:r>
            <a:r>
              <a:rPr lang="en-GB" sz="1600" b="1" dirty="0" err="1">
                <a:solidFill>
                  <a:srgbClr val="000000"/>
                </a:solidFill>
                <a:latin typeface="Century Gothic" panose="020F0302020204030204"/>
              </a:rPr>
              <a:t>tu</a:t>
            </a:r>
            <a:r>
              <a:rPr lang="en-GB" sz="1600" dirty="0">
                <a:solidFill>
                  <a:srgbClr val="000000"/>
                </a:solidFill>
                <a:latin typeface="Century Gothic" panose="020F0302020204030204"/>
              </a:rPr>
              <a:t>’ forms are the same.</a:t>
            </a:r>
            <a:endParaRPr lang="en-GB" sz="1600" b="1" dirty="0">
              <a:solidFill>
                <a:srgbClr val="000000"/>
              </a:solidFill>
              <a:latin typeface="Century Gothic" panose="020F0302020204030204"/>
            </a:endParaRPr>
          </a:p>
        </p:txBody>
      </p:sp>
      <p:grpSp>
        <p:nvGrpSpPr>
          <p:cNvPr id="42" name="Group 41">
            <a:extLst>
              <a:ext uri="{FF2B5EF4-FFF2-40B4-BE49-F238E27FC236}">
                <a16:creationId xmlns:a16="http://schemas.microsoft.com/office/drawing/2014/main" id="{14F343AF-3B6B-4535-AF0B-0F68BECCCE9A}"/>
              </a:ext>
            </a:extLst>
          </p:cNvPr>
          <p:cNvGrpSpPr/>
          <p:nvPr/>
        </p:nvGrpSpPr>
        <p:grpSpPr>
          <a:xfrm>
            <a:off x="4603763" y="1862069"/>
            <a:ext cx="1644774" cy="1147592"/>
            <a:chOff x="5404465" y="1590833"/>
            <a:chExt cx="1644774" cy="1147592"/>
          </a:xfrm>
        </p:grpSpPr>
        <p:pic>
          <p:nvPicPr>
            <p:cNvPr id="43" name="Picture 18" descr="Stop, Sign, Character, Cartoon, Halt">
              <a:extLst>
                <a:ext uri="{FF2B5EF4-FFF2-40B4-BE49-F238E27FC236}">
                  <a16:creationId xmlns:a16="http://schemas.microsoft.com/office/drawing/2014/main" id="{9EFB0468-148F-464A-987A-741BDF7C40C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44" r="16682" b="12778"/>
            <a:stretch/>
          </p:blipFill>
          <p:spPr bwMode="auto">
            <a:xfrm>
              <a:off x="5775912" y="2052498"/>
              <a:ext cx="814374" cy="68592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120EDCEE-D00F-4C9A-8740-7955BCBE45BC}"/>
                </a:ext>
              </a:extLst>
            </p:cNvPr>
            <p:cNvSpPr txBox="1"/>
            <p:nvPr/>
          </p:nvSpPr>
          <p:spPr>
            <a:xfrm>
              <a:off x="5404465" y="1590833"/>
              <a:ext cx="16447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necessity</a:t>
              </a:r>
            </a:p>
          </p:txBody>
        </p:sp>
      </p:grpSp>
      <p:pic>
        <p:nvPicPr>
          <p:cNvPr id="4" name="Picture 3"/>
          <p:cNvPicPr>
            <a:picLocks noChangeAspect="1"/>
          </p:cNvPicPr>
          <p:nvPr/>
        </p:nvPicPr>
        <p:blipFill>
          <a:blip r:embed="rId4"/>
          <a:stretch>
            <a:fillRect/>
          </a:stretch>
        </p:blipFill>
        <p:spPr>
          <a:xfrm>
            <a:off x="4577505" y="3983753"/>
            <a:ext cx="1524132" cy="713294"/>
          </a:xfrm>
          <a:prstGeom prst="rect">
            <a:avLst/>
          </a:prstGeom>
        </p:spPr>
      </p:pic>
      <p:sp>
        <p:nvSpPr>
          <p:cNvPr id="48" name="ZoneTexte 10">
            <a:extLst>
              <a:ext uri="{FF2B5EF4-FFF2-40B4-BE49-F238E27FC236}">
                <a16:creationId xmlns:a16="http://schemas.microsoft.com/office/drawing/2014/main" id="{D23524D3-9224-4D74-9CE0-4ED564673D55}"/>
              </a:ext>
            </a:extLst>
          </p:cNvPr>
          <p:cNvSpPr txBox="1"/>
          <p:nvPr/>
        </p:nvSpPr>
        <p:spPr>
          <a:xfrm>
            <a:off x="4591075" y="4686593"/>
            <a:ext cx="2448452" cy="338554"/>
          </a:xfrm>
          <a:prstGeom prst="rect">
            <a:avLst/>
          </a:prstGeom>
          <a:noFill/>
        </p:spPr>
        <p:txBody>
          <a:bodyPr wrap="square" rtlCol="0">
            <a:spAutoFit/>
          </a:bodyPr>
          <a:lstStyle/>
          <a:p>
            <a:pPr fontAlgn="auto">
              <a:spcBef>
                <a:spcPts val="0"/>
              </a:spcBef>
              <a:spcAft>
                <a:spcPts val="0"/>
              </a:spcAft>
            </a:pPr>
            <a:r>
              <a:rPr lang="fr-CA" sz="1600" b="1" dirty="0">
                <a:latin typeface="Century Gothic" panose="020F0302020204030204"/>
              </a:rPr>
              <a:t>Je veux </a:t>
            </a:r>
            <a:r>
              <a:rPr lang="fr-CA" sz="1600" dirty="0">
                <a:latin typeface="Century Gothic" panose="020F0302020204030204"/>
              </a:rPr>
              <a:t>dormir.</a:t>
            </a:r>
            <a:endParaRPr lang="en-CA" sz="1600" dirty="0">
              <a:latin typeface="Century Gothic" panose="020F0302020204030204"/>
            </a:endParaRPr>
          </a:p>
        </p:txBody>
      </p:sp>
      <p:sp>
        <p:nvSpPr>
          <p:cNvPr id="49" name="ZoneTexte 10">
            <a:extLst>
              <a:ext uri="{FF2B5EF4-FFF2-40B4-BE49-F238E27FC236}">
                <a16:creationId xmlns:a16="http://schemas.microsoft.com/office/drawing/2014/main" id="{D23524D3-9224-4D74-9CE0-4ED564673D55}"/>
              </a:ext>
            </a:extLst>
          </p:cNvPr>
          <p:cNvSpPr txBox="1"/>
          <p:nvPr/>
        </p:nvSpPr>
        <p:spPr>
          <a:xfrm>
            <a:off x="4622170" y="4949998"/>
            <a:ext cx="2448452" cy="338554"/>
          </a:xfrm>
          <a:prstGeom prst="rect">
            <a:avLst/>
          </a:prstGeom>
          <a:noFill/>
        </p:spPr>
        <p:txBody>
          <a:bodyPr wrap="square" rtlCol="0">
            <a:spAutoFit/>
          </a:bodyPr>
          <a:lstStyle/>
          <a:p>
            <a:pPr fontAlgn="auto">
              <a:spcBef>
                <a:spcPts val="0"/>
              </a:spcBef>
              <a:spcAft>
                <a:spcPts val="0"/>
              </a:spcAft>
            </a:pPr>
            <a:r>
              <a:rPr lang="fr-CA" sz="1600" b="1" i="1" dirty="0">
                <a:latin typeface="Century Gothic" panose="020F0302020204030204"/>
              </a:rPr>
              <a:t>I </a:t>
            </a:r>
            <a:r>
              <a:rPr lang="fr-CA" sz="1600" b="1" i="1" dirty="0" err="1">
                <a:latin typeface="Century Gothic" panose="020F0302020204030204"/>
              </a:rPr>
              <a:t>want</a:t>
            </a:r>
            <a:r>
              <a:rPr lang="fr-CA" sz="1600" b="1" i="1" dirty="0">
                <a:latin typeface="Century Gothic" panose="020F0302020204030204"/>
              </a:rPr>
              <a:t> to </a:t>
            </a:r>
            <a:r>
              <a:rPr lang="fr-CA" sz="1600" i="1" dirty="0" err="1">
                <a:latin typeface="Century Gothic" panose="020F0302020204030204"/>
              </a:rPr>
              <a:t>sleep</a:t>
            </a:r>
            <a:r>
              <a:rPr lang="fr-CA" sz="1600" i="1" dirty="0">
                <a:latin typeface="Century Gothic" panose="020F0302020204030204"/>
              </a:rPr>
              <a:t>.</a:t>
            </a:r>
            <a:endParaRPr lang="en-CA" sz="1600" i="1" dirty="0">
              <a:latin typeface="Century Gothic" panose="020F0302020204030204"/>
            </a:endParaRPr>
          </a:p>
        </p:txBody>
      </p:sp>
      <p:pic>
        <p:nvPicPr>
          <p:cNvPr id="50" name="Picture 49"/>
          <p:cNvPicPr>
            <a:picLocks noChangeAspect="1"/>
          </p:cNvPicPr>
          <p:nvPr/>
        </p:nvPicPr>
        <p:blipFill>
          <a:blip r:embed="rId5">
            <a:clrChange>
              <a:clrFrom>
                <a:srgbClr val="FFFFFF"/>
              </a:clrFrom>
              <a:clrTo>
                <a:srgbClr val="FFFFFF">
                  <a:alpha val="0"/>
                </a:srgbClr>
              </a:clrTo>
            </a:clrChange>
          </a:blip>
          <a:stretch>
            <a:fillRect/>
          </a:stretch>
        </p:blipFill>
        <p:spPr>
          <a:xfrm>
            <a:off x="2914880" y="6136207"/>
            <a:ext cx="991402" cy="704417"/>
          </a:xfrm>
          <a:prstGeom prst="rect">
            <a:avLst/>
          </a:prstGeom>
        </p:spPr>
      </p:pic>
      <p:sp>
        <p:nvSpPr>
          <p:cNvPr id="6" name="TextBox 5"/>
          <p:cNvSpPr txBox="1"/>
          <p:nvPr/>
        </p:nvSpPr>
        <p:spPr>
          <a:xfrm>
            <a:off x="131564" y="6921473"/>
            <a:ext cx="3696758" cy="1077218"/>
          </a:xfrm>
          <a:prstGeom prst="rect">
            <a:avLst/>
          </a:prstGeom>
          <a:noFill/>
        </p:spPr>
        <p:txBody>
          <a:bodyPr wrap="square" rtlCol="0">
            <a:spAutoFit/>
          </a:bodyPr>
          <a:lstStyle/>
          <a:p>
            <a:r>
              <a:rPr lang="en-GB" sz="1600" dirty="0">
                <a:latin typeface="Century Gothic" panose="020B0502020202020204" pitchFamily="34" charset="0"/>
              </a:rPr>
              <a:t>Write in French:</a:t>
            </a:r>
          </a:p>
          <a:p>
            <a:r>
              <a:rPr lang="en-GB" sz="1600" dirty="0">
                <a:latin typeface="Century Gothic" panose="020B0502020202020204" pitchFamily="34" charset="0"/>
              </a:rPr>
              <a:t>1  He can eat.</a:t>
            </a:r>
            <a:br>
              <a:rPr lang="en-GB" sz="1600" dirty="0">
                <a:latin typeface="Century Gothic" panose="020B0502020202020204" pitchFamily="34" charset="0"/>
              </a:rPr>
            </a:br>
            <a:r>
              <a:rPr lang="en-GB" sz="1600" dirty="0">
                <a:latin typeface="Century Gothic" panose="020B0502020202020204" pitchFamily="34" charset="0"/>
              </a:rPr>
              <a:t>2  You want to speak.</a:t>
            </a:r>
            <a:br>
              <a:rPr lang="en-GB" sz="1600" dirty="0">
                <a:latin typeface="Century Gothic" panose="020B0502020202020204" pitchFamily="34" charset="0"/>
              </a:rPr>
            </a:br>
            <a:r>
              <a:rPr lang="en-GB" sz="1600" dirty="0">
                <a:latin typeface="Century Gothic" panose="020B0502020202020204" pitchFamily="34" charset="0"/>
              </a:rPr>
              <a:t>3  She has to work.</a:t>
            </a:r>
          </a:p>
        </p:txBody>
      </p:sp>
      <p:sp>
        <p:nvSpPr>
          <p:cNvPr id="5" name="ZoneTexte 10">
            <a:extLst>
              <a:ext uri="{FF2B5EF4-FFF2-40B4-BE49-F238E27FC236}">
                <a16:creationId xmlns:a16="http://schemas.microsoft.com/office/drawing/2014/main" id="{388B3595-9F2E-49C7-A063-9CDDF6B2470F}"/>
              </a:ext>
            </a:extLst>
          </p:cNvPr>
          <p:cNvSpPr txBox="1"/>
          <p:nvPr/>
        </p:nvSpPr>
        <p:spPr>
          <a:xfrm>
            <a:off x="4631398" y="3344220"/>
            <a:ext cx="2448452" cy="338554"/>
          </a:xfrm>
          <a:prstGeom prst="rect">
            <a:avLst/>
          </a:prstGeom>
          <a:noFill/>
        </p:spPr>
        <p:txBody>
          <a:bodyPr wrap="square" rtlCol="0">
            <a:spAutoFit/>
          </a:bodyPr>
          <a:lstStyle/>
          <a:p>
            <a:pPr fontAlgn="auto">
              <a:spcBef>
                <a:spcPts val="0"/>
              </a:spcBef>
              <a:spcAft>
                <a:spcPts val="0"/>
              </a:spcAft>
            </a:pPr>
            <a:r>
              <a:rPr lang="fr-CA" sz="1600" b="1" i="1" dirty="0">
                <a:latin typeface="Century Gothic" panose="020F0302020204030204"/>
              </a:rPr>
              <a:t>I must </a:t>
            </a:r>
            <a:r>
              <a:rPr lang="fr-CA" sz="1600" i="1" dirty="0" err="1">
                <a:latin typeface="Century Gothic" panose="020F0302020204030204"/>
              </a:rPr>
              <a:t>sleep</a:t>
            </a:r>
            <a:r>
              <a:rPr lang="fr-CA" sz="1600" i="1" dirty="0">
                <a:latin typeface="Century Gothic" panose="020F0302020204030204"/>
              </a:rPr>
              <a:t>.</a:t>
            </a:r>
            <a:endParaRPr lang="en-CA" sz="1600" i="1" dirty="0">
              <a:latin typeface="Century Gothic" panose="020F0302020204030204"/>
            </a:endParaRPr>
          </a:p>
        </p:txBody>
      </p:sp>
      <p:sp>
        <p:nvSpPr>
          <p:cNvPr id="7" name="Slide Number Placeholder 1">
            <a:extLst>
              <a:ext uri="{FF2B5EF4-FFF2-40B4-BE49-F238E27FC236}">
                <a16:creationId xmlns:a16="http://schemas.microsoft.com/office/drawing/2014/main" id="{0F009170-8C61-4EA6-9330-AF3333C4D45D}"/>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55</a:t>
            </a:r>
          </a:p>
        </p:txBody>
      </p:sp>
    </p:spTree>
    <p:extLst>
      <p:ext uri="{BB962C8B-B14F-4D97-AF65-F5344CB8AC3E}">
        <p14:creationId xmlns:p14="http://schemas.microsoft.com/office/powerpoint/2010/main" val="17456730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2EBD834-1E2D-44FA-960B-D5E01CB2C65F}"/>
              </a:ext>
            </a:extLst>
          </p:cNvPr>
          <p:cNvSpPr/>
          <p:nvPr/>
        </p:nvSpPr>
        <p:spPr>
          <a:xfrm>
            <a:off x="116632" y="179512"/>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1600" b="1" dirty="0">
              <a:solidFill>
                <a:srgbClr val="FFFFFF"/>
              </a:solidFill>
              <a:latin typeface="Century Gothic" panose="020B0502020202020204" pitchFamily="34" charset="0"/>
            </a:endParaRPr>
          </a:p>
        </p:txBody>
      </p:sp>
      <p:sp>
        <p:nvSpPr>
          <p:cNvPr id="12" name="Rectangle 11">
            <a:extLst>
              <a:ext uri="{FF2B5EF4-FFF2-40B4-BE49-F238E27FC236}">
                <a16:creationId xmlns:a16="http://schemas.microsoft.com/office/drawing/2014/main" id="{187D3DE4-1B8E-4EF9-A0F4-FAE19AE97A2E}"/>
              </a:ext>
            </a:extLst>
          </p:cNvPr>
          <p:cNvSpPr/>
          <p:nvPr/>
        </p:nvSpPr>
        <p:spPr>
          <a:xfrm>
            <a:off x="5004484" y="179512"/>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13" name="Title 1">
            <a:extLst>
              <a:ext uri="{FF2B5EF4-FFF2-40B4-BE49-F238E27FC236}">
                <a16:creationId xmlns:a16="http://schemas.microsoft.com/office/drawing/2014/main" id="{7C5C7E9F-51B9-4541-A931-8FC849CA79FC}"/>
              </a:ext>
            </a:extLst>
          </p:cNvPr>
          <p:cNvSpPr>
            <a:spLocks noGrp="1"/>
          </p:cNvSpPr>
          <p:nvPr>
            <p:ph type="title"/>
          </p:nvPr>
        </p:nvSpPr>
        <p:spPr>
          <a:xfrm>
            <a:off x="125760" y="192784"/>
            <a:ext cx="4687651" cy="412606"/>
          </a:xfrm>
        </p:spPr>
        <p:txBody>
          <a:bodyPr/>
          <a:lstStyle/>
          <a:p>
            <a:pPr algn="l" fontAlgn="auto">
              <a:spcBef>
                <a:spcPts val="0"/>
              </a:spcBef>
              <a:spcAft>
                <a:spcPts val="0"/>
              </a:spcAft>
            </a:pPr>
            <a:r>
              <a:rPr lang="fr-FR" sz="1800" b="1" dirty="0" err="1">
                <a:solidFill>
                  <a:srgbClr val="FFFFFF"/>
                </a:solidFill>
                <a:latin typeface="Century Gothic" panose="020B0502020202020204" pitchFamily="34" charset="0"/>
              </a:rPr>
              <a:t>Saying</a:t>
            </a:r>
            <a:r>
              <a:rPr lang="fr-FR" sz="1800" b="1" dirty="0">
                <a:solidFill>
                  <a:srgbClr val="FFFFFF"/>
                </a:solidFill>
                <a:latin typeface="Century Gothic" panose="020B0502020202020204" pitchFamily="34" charset="0"/>
              </a:rPr>
              <a:t> </a:t>
            </a:r>
            <a:r>
              <a:rPr lang="fr-FR" sz="1800" b="1" dirty="0" err="1">
                <a:solidFill>
                  <a:srgbClr val="FFFFFF"/>
                </a:solidFill>
                <a:latin typeface="Century Gothic" panose="020B0502020202020204" pitchFamily="34" charset="0"/>
              </a:rPr>
              <a:t>what</a:t>
            </a:r>
            <a:r>
              <a:rPr lang="fr-FR" sz="1800" b="1" dirty="0">
                <a:solidFill>
                  <a:srgbClr val="FFFFFF"/>
                </a:solidFill>
                <a:latin typeface="Century Gothic" panose="020B0502020202020204" pitchFamily="34" charset="0"/>
              </a:rPr>
              <a:t> </a:t>
            </a:r>
            <a:r>
              <a:rPr lang="fr-FR" sz="1800" b="1" dirty="0" err="1">
                <a:solidFill>
                  <a:srgbClr val="FFFFFF"/>
                </a:solidFill>
                <a:latin typeface="Century Gothic" panose="020B0502020202020204" pitchFamily="34" charset="0"/>
              </a:rPr>
              <a:t>you</a:t>
            </a:r>
            <a:r>
              <a:rPr lang="fr-FR" sz="1800" b="1" dirty="0">
                <a:solidFill>
                  <a:srgbClr val="FFFFFF"/>
                </a:solidFill>
                <a:latin typeface="Century Gothic" panose="020B0502020202020204" pitchFamily="34" charset="0"/>
              </a:rPr>
              <a:t> </a:t>
            </a:r>
            <a:r>
              <a:rPr lang="fr-FR" sz="1800" b="1" dirty="0" err="1">
                <a:solidFill>
                  <a:srgbClr val="FFFFFF"/>
                </a:solidFill>
                <a:latin typeface="Century Gothic" panose="020B0502020202020204" pitchFamily="34" charset="0"/>
              </a:rPr>
              <a:t>want</a:t>
            </a:r>
            <a:r>
              <a:rPr lang="fr-FR" sz="1800" b="1" dirty="0">
                <a:solidFill>
                  <a:srgbClr val="FFFFFF"/>
                </a:solidFill>
                <a:latin typeface="Century Gothic" panose="020B0502020202020204" pitchFamily="34" charset="0"/>
              </a:rPr>
              <a:t> and have to do</a:t>
            </a:r>
          </a:p>
        </p:txBody>
      </p:sp>
      <p:graphicFrame>
        <p:nvGraphicFramePr>
          <p:cNvPr id="14" name="Table 13"/>
          <p:cNvGraphicFramePr>
            <a:graphicFrameLocks noGrp="1"/>
          </p:cNvGraphicFramePr>
          <p:nvPr>
            <p:extLst>
              <p:ext uri="{D42A27DB-BD31-4B8C-83A1-F6EECF244321}">
                <p14:modId xmlns:p14="http://schemas.microsoft.com/office/powerpoint/2010/main" val="3974648254"/>
              </p:ext>
            </p:extLst>
          </p:nvPr>
        </p:nvGraphicFramePr>
        <p:xfrm>
          <a:off x="720850" y="761746"/>
          <a:ext cx="5300438" cy="4782960"/>
        </p:xfrm>
        <a:graphic>
          <a:graphicData uri="http://schemas.openxmlformats.org/drawingml/2006/table">
            <a:tbl>
              <a:tblPr>
                <a:tableStyleId>{5940675A-B579-460E-94D1-54222C63F5DA}</a:tableStyleId>
              </a:tblPr>
              <a:tblGrid>
                <a:gridCol w="1339998">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tblGrid>
              <a:tr h="192021">
                <a:tc>
                  <a:txBody>
                    <a:bodyPr/>
                    <a:lstStyle/>
                    <a:p>
                      <a:pPr algn="l" fontAlgn="b"/>
                      <a:r>
                        <a:rPr lang="en-GB" sz="1800" b="0" i="0" u="none" strike="noStrike" dirty="0">
                          <a:solidFill>
                            <a:srgbClr val="000000"/>
                          </a:solidFill>
                          <a:effectLst/>
                          <a:latin typeface="Century Gothic" panose="020B0502020202020204" pitchFamily="34" charset="0"/>
                        </a:rPr>
                        <a:t>devoir</a:t>
                      </a: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must, to have to</a:t>
                      </a:r>
                    </a:p>
                  </a:txBody>
                  <a:tcPr marL="90000" marR="90000" marT="46800" marB="46800" anchor="ctr"/>
                </a:tc>
                <a:extLst>
                  <a:ext uri="{0D108BD9-81ED-4DB2-BD59-A6C34878D82A}">
                    <a16:rowId xmlns:a16="http://schemas.microsoft.com/office/drawing/2014/main" val="2902159660"/>
                  </a:ext>
                </a:extLst>
              </a:tr>
              <a:tr h="192021">
                <a:tc>
                  <a:txBody>
                    <a:bodyPr/>
                    <a:lstStyle/>
                    <a:p>
                      <a:pPr algn="l" fontAlgn="b"/>
                      <a:r>
                        <a:rPr lang="en-GB" sz="1800" b="0" i="0" u="none" strike="noStrike" dirty="0">
                          <a:solidFill>
                            <a:srgbClr val="000000"/>
                          </a:solidFill>
                          <a:effectLst/>
                          <a:latin typeface="Century Gothic" panose="020B0502020202020204" pitchFamily="34" charset="0"/>
                        </a:rPr>
                        <a:t>je </a:t>
                      </a:r>
                      <a:r>
                        <a:rPr lang="en-GB" sz="1800" b="0" i="0" u="none" strike="noStrike" dirty="0" err="1">
                          <a:solidFill>
                            <a:srgbClr val="000000"/>
                          </a:solidFill>
                          <a:effectLst/>
                          <a:latin typeface="Century Gothic" panose="020B0502020202020204" pitchFamily="34" charset="0"/>
                        </a:rPr>
                        <a:t>dois</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I must, I have to</a:t>
                      </a:r>
                    </a:p>
                  </a:txBody>
                  <a:tcPr marL="90000" marR="90000" marT="46800" marB="46800" anchor="ctr"/>
                </a:tc>
                <a:extLst>
                  <a:ext uri="{0D108BD9-81ED-4DB2-BD59-A6C34878D82A}">
                    <a16:rowId xmlns:a16="http://schemas.microsoft.com/office/drawing/2014/main" val="1352660324"/>
                  </a:ext>
                </a:extLst>
              </a:tr>
              <a:tr h="192021">
                <a:tc>
                  <a:txBody>
                    <a:bodyPr/>
                    <a:lstStyle/>
                    <a:p>
                      <a:pPr algn="l" fontAlgn="b"/>
                      <a:r>
                        <a:rPr lang="en-GB" sz="1800" b="0" i="0" u="none" strike="noStrike" dirty="0" err="1">
                          <a:solidFill>
                            <a:srgbClr val="000000"/>
                          </a:solidFill>
                          <a:effectLst/>
                          <a:latin typeface="Century Gothic" panose="020B0502020202020204" pitchFamily="34" charset="0"/>
                        </a:rPr>
                        <a:t>tu</a:t>
                      </a:r>
                      <a:r>
                        <a:rPr lang="en-GB" sz="1800" b="0" i="0" u="none" strike="noStrike" dirty="0">
                          <a:solidFill>
                            <a:srgbClr val="000000"/>
                          </a:solidFill>
                          <a:effectLst/>
                          <a:latin typeface="Century Gothic" panose="020B0502020202020204" pitchFamily="34" charset="0"/>
                        </a:rPr>
                        <a:t> </a:t>
                      </a:r>
                      <a:r>
                        <a:rPr lang="en-GB" sz="1800" b="0" i="0" u="none" strike="noStrike" dirty="0" err="1">
                          <a:solidFill>
                            <a:srgbClr val="000000"/>
                          </a:solidFill>
                          <a:effectLst/>
                          <a:latin typeface="Century Gothic" panose="020B0502020202020204" pitchFamily="34" charset="0"/>
                        </a:rPr>
                        <a:t>dois</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you must, you have to</a:t>
                      </a:r>
                    </a:p>
                  </a:txBody>
                  <a:tcPr marL="90000" marR="90000" marT="46800" marB="46800" anchor="ctr"/>
                </a:tc>
                <a:extLst>
                  <a:ext uri="{0D108BD9-81ED-4DB2-BD59-A6C34878D82A}">
                    <a16:rowId xmlns:a16="http://schemas.microsoft.com/office/drawing/2014/main" val="1738601199"/>
                  </a:ext>
                </a:extLst>
              </a:tr>
              <a:tr h="192021">
                <a:tc>
                  <a:txBody>
                    <a:bodyPr/>
                    <a:lstStyle/>
                    <a:p>
                      <a:pPr algn="l" fontAlgn="b"/>
                      <a:r>
                        <a:rPr lang="en-GB" sz="1800" b="0" i="0" u="none" strike="noStrike" dirty="0" err="1">
                          <a:solidFill>
                            <a:srgbClr val="000000"/>
                          </a:solidFill>
                          <a:effectLst/>
                          <a:latin typeface="Century Gothic" panose="020B0502020202020204" pitchFamily="34" charset="0"/>
                        </a:rPr>
                        <a:t>il</a:t>
                      </a:r>
                      <a:r>
                        <a:rPr lang="en-GB" sz="1800" b="0" i="0" u="none" strike="noStrike" dirty="0">
                          <a:solidFill>
                            <a:srgbClr val="000000"/>
                          </a:solidFill>
                          <a:effectLst/>
                          <a:latin typeface="Century Gothic" panose="020B0502020202020204" pitchFamily="34" charset="0"/>
                        </a:rPr>
                        <a:t> </a:t>
                      </a:r>
                      <a:r>
                        <a:rPr lang="en-GB" sz="1800" b="0" i="0" u="none" strike="noStrike" dirty="0" err="1">
                          <a:solidFill>
                            <a:srgbClr val="000000"/>
                          </a:solidFill>
                          <a:effectLst/>
                          <a:latin typeface="Century Gothic" panose="020B0502020202020204" pitchFamily="34" charset="0"/>
                        </a:rPr>
                        <a:t>doit</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he must, he has to</a:t>
                      </a:r>
                    </a:p>
                  </a:txBody>
                  <a:tcPr marL="90000" marR="90000" marT="46800" marB="46800" anchor="ctr"/>
                </a:tc>
                <a:extLst>
                  <a:ext uri="{0D108BD9-81ED-4DB2-BD59-A6C34878D82A}">
                    <a16:rowId xmlns:a16="http://schemas.microsoft.com/office/drawing/2014/main" val="10004"/>
                  </a:ext>
                </a:extLst>
              </a:tr>
              <a:tr h="192021">
                <a:tc>
                  <a:txBody>
                    <a:bodyPr/>
                    <a:lstStyle/>
                    <a:p>
                      <a:pPr algn="l" fontAlgn="b"/>
                      <a:r>
                        <a:rPr lang="en-GB" sz="1800" b="0" i="0" u="none" strike="noStrike" dirty="0" err="1">
                          <a:solidFill>
                            <a:srgbClr val="000000"/>
                          </a:solidFill>
                          <a:effectLst/>
                          <a:latin typeface="Century Gothic" panose="020B0502020202020204" pitchFamily="34" charset="0"/>
                        </a:rPr>
                        <a:t>elle</a:t>
                      </a:r>
                      <a:r>
                        <a:rPr lang="en-GB" sz="1800" b="0" i="0" u="none" strike="noStrike" dirty="0">
                          <a:solidFill>
                            <a:srgbClr val="000000"/>
                          </a:solidFill>
                          <a:effectLst/>
                          <a:latin typeface="Century Gothic" panose="020B0502020202020204" pitchFamily="34" charset="0"/>
                        </a:rPr>
                        <a:t> </a:t>
                      </a:r>
                      <a:r>
                        <a:rPr lang="en-GB" sz="1800" b="0" i="0" u="none" strike="noStrike" dirty="0" err="1">
                          <a:solidFill>
                            <a:srgbClr val="000000"/>
                          </a:solidFill>
                          <a:effectLst/>
                          <a:latin typeface="Century Gothic" panose="020B0502020202020204" pitchFamily="34" charset="0"/>
                        </a:rPr>
                        <a:t>doit</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she must, she has to</a:t>
                      </a:r>
                    </a:p>
                  </a:txBody>
                  <a:tcPr marL="90000" marR="90000" marT="46800" marB="46800" anchor="ctr"/>
                </a:tc>
                <a:extLst>
                  <a:ext uri="{0D108BD9-81ED-4DB2-BD59-A6C34878D82A}">
                    <a16:rowId xmlns:a16="http://schemas.microsoft.com/office/drawing/2014/main" val="1199498570"/>
                  </a:ext>
                </a:extLst>
              </a:tr>
              <a:tr h="192021">
                <a:tc>
                  <a:txBody>
                    <a:bodyPr/>
                    <a:lstStyle/>
                    <a:p>
                      <a:pPr algn="l" fontAlgn="b"/>
                      <a:r>
                        <a:rPr lang="en-GB" sz="1800" b="0" i="0" u="none" strike="noStrike" dirty="0" err="1">
                          <a:solidFill>
                            <a:srgbClr val="000000"/>
                          </a:solidFill>
                          <a:effectLst/>
                          <a:latin typeface="Century Gothic" panose="020B0502020202020204" pitchFamily="34" charset="0"/>
                        </a:rPr>
                        <a:t>dormir</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to sleep, sleeping</a:t>
                      </a:r>
                    </a:p>
                  </a:txBody>
                  <a:tcPr marL="90000" marR="90000" marT="46800" marB="46800" anchor="ctr"/>
                </a:tc>
                <a:extLst>
                  <a:ext uri="{0D108BD9-81ED-4DB2-BD59-A6C34878D82A}">
                    <a16:rowId xmlns:a16="http://schemas.microsoft.com/office/drawing/2014/main" val="10000"/>
                  </a:ext>
                </a:extLst>
              </a:tr>
              <a:tr h="192021">
                <a:tc>
                  <a:txBody>
                    <a:bodyPr/>
                    <a:lstStyle/>
                    <a:p>
                      <a:pPr algn="l" fontAlgn="b"/>
                      <a:r>
                        <a:rPr lang="en-GB" sz="1800" b="0" i="0" u="none" strike="noStrike" dirty="0" err="1">
                          <a:solidFill>
                            <a:srgbClr val="000000"/>
                          </a:solidFill>
                          <a:effectLst/>
                          <a:latin typeface="Century Gothic" panose="020B0502020202020204" pitchFamily="34" charset="0"/>
                        </a:rPr>
                        <a:t>visiter</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to</a:t>
                      </a:r>
                      <a:r>
                        <a:rPr lang="en-GB" sz="1800" b="0" i="0" u="none" strike="noStrike" baseline="0" dirty="0">
                          <a:solidFill>
                            <a:srgbClr val="000000"/>
                          </a:solidFill>
                          <a:effectLst/>
                          <a:latin typeface="Century Gothic" panose="020B0502020202020204" pitchFamily="34" charset="0"/>
                        </a:rPr>
                        <a:t> visit, visiting</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07"/>
                  </a:ext>
                </a:extLst>
              </a:tr>
              <a:tr h="192021">
                <a:tc>
                  <a:txBody>
                    <a:bodyPr/>
                    <a:lstStyle/>
                    <a:p>
                      <a:pPr algn="l" fontAlgn="b"/>
                      <a:r>
                        <a:rPr lang="en-GB" sz="1800" b="0" i="0" u="none" strike="noStrike" dirty="0" err="1">
                          <a:solidFill>
                            <a:srgbClr val="000000"/>
                          </a:solidFill>
                          <a:effectLst/>
                          <a:latin typeface="Century Gothic" panose="020B0502020202020204" pitchFamily="34" charset="0"/>
                        </a:rPr>
                        <a:t>vouloir</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to want (to), wanting (to)</a:t>
                      </a:r>
                    </a:p>
                  </a:txBody>
                  <a:tcPr marL="90000" marR="90000" marT="46800" marB="46800" anchor="ctr"/>
                </a:tc>
                <a:extLst>
                  <a:ext uri="{0D108BD9-81ED-4DB2-BD59-A6C34878D82A}">
                    <a16:rowId xmlns:a16="http://schemas.microsoft.com/office/drawing/2014/main" val="10012"/>
                  </a:ext>
                </a:extLst>
              </a:tr>
              <a:tr h="192021">
                <a:tc>
                  <a:txBody>
                    <a:bodyPr/>
                    <a:lstStyle/>
                    <a:p>
                      <a:pPr algn="l" fontAlgn="b"/>
                      <a:r>
                        <a:rPr lang="en-GB" sz="1800" b="0" i="0" u="none" strike="noStrike" dirty="0">
                          <a:solidFill>
                            <a:srgbClr val="000000"/>
                          </a:solidFill>
                          <a:effectLst/>
                          <a:latin typeface="Century Gothic" panose="020B0502020202020204" pitchFamily="34" charset="0"/>
                        </a:rPr>
                        <a:t>je </a:t>
                      </a:r>
                      <a:r>
                        <a:rPr lang="en-GB" sz="1800" b="0" i="0" u="none" strike="noStrike" dirty="0" err="1">
                          <a:solidFill>
                            <a:srgbClr val="000000"/>
                          </a:solidFill>
                          <a:effectLst/>
                          <a:latin typeface="Century Gothic" panose="020B0502020202020204" pitchFamily="34" charset="0"/>
                        </a:rPr>
                        <a:t>veux</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I want (to), I am wanting (to)</a:t>
                      </a:r>
                    </a:p>
                  </a:txBody>
                  <a:tcPr marL="90000" marR="90000" marT="46800" marB="46800" anchor="ctr"/>
                </a:tc>
                <a:extLst>
                  <a:ext uri="{0D108BD9-81ED-4DB2-BD59-A6C34878D82A}">
                    <a16:rowId xmlns:a16="http://schemas.microsoft.com/office/drawing/2014/main" val="10013"/>
                  </a:ext>
                </a:extLst>
              </a:tr>
              <a:tr h="192021">
                <a:tc>
                  <a:txBody>
                    <a:bodyPr/>
                    <a:lstStyle/>
                    <a:p>
                      <a:pPr algn="l" fontAlgn="b"/>
                      <a:r>
                        <a:rPr lang="en-GB" sz="1800" b="0" i="0" u="none" strike="noStrike" dirty="0" err="1">
                          <a:solidFill>
                            <a:srgbClr val="000000"/>
                          </a:solidFill>
                          <a:effectLst/>
                          <a:latin typeface="Century Gothic" panose="020B0502020202020204" pitchFamily="34" charset="0"/>
                        </a:rPr>
                        <a:t>tu</a:t>
                      </a:r>
                      <a:r>
                        <a:rPr lang="en-GB" sz="1800" b="0" i="0" u="none" strike="noStrike" dirty="0">
                          <a:solidFill>
                            <a:srgbClr val="000000"/>
                          </a:solidFill>
                          <a:effectLst/>
                          <a:latin typeface="Century Gothic" panose="020B0502020202020204" pitchFamily="34" charset="0"/>
                        </a:rPr>
                        <a:t> </a:t>
                      </a:r>
                      <a:r>
                        <a:rPr lang="en-GB" sz="1800" b="0" i="0" u="none" strike="noStrike" dirty="0" err="1">
                          <a:solidFill>
                            <a:srgbClr val="000000"/>
                          </a:solidFill>
                          <a:effectLst/>
                          <a:latin typeface="Century Gothic" panose="020B0502020202020204" pitchFamily="34" charset="0"/>
                        </a:rPr>
                        <a:t>veux</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you want, you are wanting</a:t>
                      </a:r>
                      <a:r>
                        <a:rPr lang="en-GB" sz="1800" b="0" i="0" u="none" strike="noStrike" baseline="0" dirty="0">
                          <a:solidFill>
                            <a:srgbClr val="000000"/>
                          </a:solidFill>
                          <a:effectLst/>
                          <a:latin typeface="Century Gothic" panose="020B0502020202020204" pitchFamily="34" charset="0"/>
                        </a:rPr>
                        <a:t> (to)</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14"/>
                  </a:ext>
                </a:extLst>
              </a:tr>
              <a:tr h="192021">
                <a:tc>
                  <a:txBody>
                    <a:bodyPr/>
                    <a:lstStyle/>
                    <a:p>
                      <a:pPr algn="l" fontAlgn="b"/>
                      <a:r>
                        <a:rPr lang="en-GB" sz="1800" b="0" i="0" u="none" strike="noStrike" dirty="0" err="1">
                          <a:solidFill>
                            <a:srgbClr val="000000"/>
                          </a:solidFill>
                          <a:effectLst/>
                          <a:latin typeface="Century Gothic" panose="020B0502020202020204" pitchFamily="34" charset="0"/>
                        </a:rPr>
                        <a:t>il</a:t>
                      </a:r>
                      <a:r>
                        <a:rPr lang="en-GB" sz="1800" b="0" i="0" u="none" strike="noStrike" dirty="0">
                          <a:solidFill>
                            <a:srgbClr val="000000"/>
                          </a:solidFill>
                          <a:effectLst/>
                          <a:latin typeface="Century Gothic" panose="020B0502020202020204" pitchFamily="34" charset="0"/>
                        </a:rPr>
                        <a:t> </a:t>
                      </a:r>
                      <a:r>
                        <a:rPr lang="en-GB" sz="1800" b="0" i="0" u="none" strike="noStrike" dirty="0" err="1">
                          <a:solidFill>
                            <a:srgbClr val="000000"/>
                          </a:solidFill>
                          <a:effectLst/>
                          <a:latin typeface="Century Gothic" panose="020B0502020202020204" pitchFamily="34" charset="0"/>
                        </a:rPr>
                        <a:t>veut</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he wants (to), he is wanting (to)</a:t>
                      </a:r>
                    </a:p>
                  </a:txBody>
                  <a:tcPr marL="90000" marR="90000" marT="46800" marB="46800" anchor="ctr"/>
                </a:tc>
                <a:extLst>
                  <a:ext uri="{0D108BD9-81ED-4DB2-BD59-A6C34878D82A}">
                    <a16:rowId xmlns:a16="http://schemas.microsoft.com/office/drawing/2014/main" val="10015"/>
                  </a:ext>
                </a:extLst>
              </a:tr>
              <a:tr h="192021">
                <a:tc>
                  <a:txBody>
                    <a:bodyPr/>
                    <a:lstStyle/>
                    <a:p>
                      <a:pPr algn="l" fontAlgn="b"/>
                      <a:r>
                        <a:rPr lang="en-GB" sz="1800" b="0" i="0" u="none" strike="noStrike" dirty="0" err="1">
                          <a:solidFill>
                            <a:srgbClr val="000000"/>
                          </a:solidFill>
                          <a:effectLst/>
                          <a:latin typeface="Century Gothic" panose="020B0502020202020204" pitchFamily="34" charset="0"/>
                        </a:rPr>
                        <a:t>elle</a:t>
                      </a:r>
                      <a:r>
                        <a:rPr lang="en-GB" sz="1800" b="0" i="0" u="none" strike="noStrike" dirty="0">
                          <a:solidFill>
                            <a:srgbClr val="000000"/>
                          </a:solidFill>
                          <a:effectLst/>
                          <a:latin typeface="Century Gothic" panose="020B0502020202020204" pitchFamily="34" charset="0"/>
                        </a:rPr>
                        <a:t> </a:t>
                      </a:r>
                      <a:r>
                        <a:rPr lang="en-GB" sz="1800" b="0" i="0" u="none" strike="noStrike" dirty="0" err="1">
                          <a:solidFill>
                            <a:srgbClr val="000000"/>
                          </a:solidFill>
                          <a:effectLst/>
                          <a:latin typeface="Century Gothic" panose="020B0502020202020204" pitchFamily="34" charset="0"/>
                        </a:rPr>
                        <a:t>veut</a:t>
                      </a:r>
                      <a:endParaRPr lang="en-GB" sz="18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she wants (to), she is wanting (to)</a:t>
                      </a:r>
                    </a:p>
                  </a:txBody>
                  <a:tcPr marL="90000" marR="90000" marT="46800" marB="46800" anchor="ctr"/>
                </a:tc>
                <a:extLst>
                  <a:ext uri="{0D108BD9-81ED-4DB2-BD59-A6C34878D82A}">
                    <a16:rowId xmlns:a16="http://schemas.microsoft.com/office/drawing/2014/main" val="10016"/>
                  </a:ext>
                </a:extLst>
              </a:tr>
              <a:tr h="192021">
                <a:tc>
                  <a:txBody>
                    <a:bodyPr/>
                    <a:lstStyle/>
                    <a:p>
                      <a:pPr algn="l" fontAlgn="b"/>
                      <a:r>
                        <a:rPr lang="en-GB" sz="1800" b="0" i="0" u="none" strike="noStrike" dirty="0">
                          <a:solidFill>
                            <a:srgbClr val="000000"/>
                          </a:solidFill>
                          <a:effectLst/>
                          <a:latin typeface="Century Gothic" panose="020B0502020202020204" pitchFamily="34" charset="0"/>
                        </a:rPr>
                        <a:t>le billet</a:t>
                      </a:r>
                    </a:p>
                  </a:txBody>
                  <a:tcPr marL="90000" marR="90000" marT="46800" marB="46800" anchor="ctr"/>
                </a:tc>
                <a:tc>
                  <a:txBody>
                    <a:bodyPr/>
                    <a:lstStyle/>
                    <a:p>
                      <a:pPr algn="l" fontAlgn="b"/>
                      <a:r>
                        <a:rPr lang="en-GB" sz="1800" b="0" i="0" u="none" strike="noStrike" dirty="0">
                          <a:solidFill>
                            <a:srgbClr val="000000"/>
                          </a:solidFill>
                          <a:effectLst/>
                          <a:latin typeface="Century Gothic" panose="020B0502020202020204" pitchFamily="34" charset="0"/>
                        </a:rPr>
                        <a:t>ticket</a:t>
                      </a:r>
                    </a:p>
                  </a:txBody>
                  <a:tcPr marL="90000" marR="90000" marT="46800" marB="46800" anchor="ctr"/>
                </a:tc>
                <a:extLst>
                  <a:ext uri="{0D108BD9-81ED-4DB2-BD59-A6C34878D82A}">
                    <a16:rowId xmlns:a16="http://schemas.microsoft.com/office/drawing/2014/main" val="1764345914"/>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35971788"/>
              </p:ext>
            </p:extLst>
          </p:nvPr>
        </p:nvGraphicFramePr>
        <p:xfrm>
          <a:off x="116632" y="755576"/>
          <a:ext cx="625156" cy="4787679"/>
        </p:xfrm>
        <a:graphic>
          <a:graphicData uri="http://schemas.openxmlformats.org/drawingml/2006/table">
            <a:tbl>
              <a:tblPr firstRow="1" bandRow="1">
                <a:tableStyleId>{5940675A-B579-460E-94D1-54222C63F5DA}</a:tableStyleId>
              </a:tblPr>
              <a:tblGrid>
                <a:gridCol w="625156">
                  <a:extLst>
                    <a:ext uri="{9D8B030D-6E8A-4147-A177-3AD203B41FA5}">
                      <a16:colId xmlns:a16="http://schemas.microsoft.com/office/drawing/2014/main" val="20000"/>
                    </a:ext>
                  </a:extLst>
                </a:gridCol>
              </a:tblGrid>
              <a:tr h="368283">
                <a:tc>
                  <a:txBody>
                    <a:bodyPr/>
                    <a:lstStyle/>
                    <a:p>
                      <a:pPr algn="ctr"/>
                      <a:r>
                        <a:rPr lang="en-GB" sz="1800" i="1" dirty="0" err="1">
                          <a:latin typeface="Century Gothic" panose="020B0502020202020204" pitchFamily="34" charset="0"/>
                        </a:rPr>
                        <a:t>vb</a:t>
                      </a:r>
                      <a:endParaRPr lang="en-GB" sz="18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8283">
                <a:tc>
                  <a:txBody>
                    <a:bodyPr/>
                    <a:lstStyle/>
                    <a:p>
                      <a:pPr algn="ctr"/>
                      <a:r>
                        <a:rPr lang="en-GB" sz="18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68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8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8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8283">
                <a:tc>
                  <a:txBody>
                    <a:bodyPr/>
                    <a:lstStyle/>
                    <a:p>
                      <a:pPr algn="ctr"/>
                      <a:r>
                        <a:rPr lang="en-GB" sz="1800" i="1" dirty="0" err="1">
                          <a:latin typeface="Century Gothic" panose="020B0502020202020204" pitchFamily="34" charset="0"/>
                        </a:rPr>
                        <a:t>vb</a:t>
                      </a:r>
                      <a:endParaRPr lang="en-GB" sz="18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68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vb</a:t>
                      </a:r>
                      <a:endParaRPr lang="en-GB" sz="18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68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vb</a:t>
                      </a:r>
                      <a:endParaRPr lang="en-GB" sz="18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94166721"/>
                  </a:ext>
                </a:extLst>
              </a:tr>
              <a:tr h="368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vb</a:t>
                      </a:r>
                      <a:endParaRPr lang="en-GB" sz="18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8595328"/>
                  </a:ext>
                </a:extLst>
              </a:tr>
              <a:tr h="368283">
                <a:tc>
                  <a:txBody>
                    <a:bodyPr/>
                    <a:lstStyle/>
                    <a:p>
                      <a:pPr algn="ctr"/>
                      <a:r>
                        <a:rPr lang="en-GB" sz="1800" i="1" dirty="0" err="1">
                          <a:latin typeface="Century Gothic" panose="020B0502020202020204" pitchFamily="34" charset="0"/>
                        </a:rPr>
                        <a:t>vb</a:t>
                      </a:r>
                      <a:endParaRPr lang="en-GB" sz="18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30278331"/>
                  </a:ext>
                </a:extLst>
              </a:tr>
              <a:tr h="368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vb</a:t>
                      </a:r>
                      <a:endParaRPr lang="en-GB" sz="18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7510026"/>
                  </a:ext>
                </a:extLst>
              </a:tr>
              <a:tr h="368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vb</a:t>
                      </a:r>
                      <a:endParaRPr lang="en-GB" sz="18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368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vb</a:t>
                      </a:r>
                      <a:endParaRPr lang="en-GB" sz="18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3"/>
                  </a:ext>
                </a:extLst>
              </a:tr>
            </a:tbl>
          </a:graphicData>
        </a:graphic>
      </p:graphicFrame>
      <p:sp>
        <p:nvSpPr>
          <p:cNvPr id="18" name="Rectangle 17"/>
          <p:cNvSpPr/>
          <p:nvPr/>
        </p:nvSpPr>
        <p:spPr>
          <a:xfrm>
            <a:off x="257660" y="5968354"/>
            <a:ext cx="2999790" cy="830997"/>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a:spAutoFit/>
          </a:bodyPr>
          <a:lstStyle/>
          <a:p>
            <a:pPr fontAlgn="auto">
              <a:spcBef>
                <a:spcPts val="0"/>
              </a:spcBef>
              <a:spcAft>
                <a:spcPts val="0"/>
              </a:spcAft>
            </a:pPr>
            <a:r>
              <a:rPr lang="en-GB" sz="1600" dirty="0">
                <a:solidFill>
                  <a:srgbClr val="000000"/>
                </a:solidFill>
                <a:latin typeface="Century Gothic" panose="020F0302020204030204"/>
              </a:rPr>
              <a:t>When followed by a noun </a:t>
            </a:r>
            <a:r>
              <a:rPr lang="en-GB" sz="1600" b="1" dirty="0" err="1">
                <a:solidFill>
                  <a:srgbClr val="000000"/>
                </a:solidFill>
                <a:latin typeface="Century Gothic" panose="020F0302020204030204"/>
              </a:rPr>
              <a:t>vouloir</a:t>
            </a:r>
            <a:r>
              <a:rPr lang="en-GB" sz="1600" b="1" dirty="0">
                <a:solidFill>
                  <a:srgbClr val="000000"/>
                </a:solidFill>
                <a:latin typeface="Century Gothic" panose="020F0302020204030204"/>
              </a:rPr>
              <a:t> </a:t>
            </a:r>
            <a:r>
              <a:rPr lang="en-GB" sz="1600" dirty="0">
                <a:solidFill>
                  <a:srgbClr val="000000"/>
                </a:solidFill>
                <a:latin typeface="Century Gothic" panose="020F0302020204030204"/>
              </a:rPr>
              <a:t>just means ‘want’.  </a:t>
            </a:r>
            <a:br>
              <a:rPr lang="en-GB" sz="1600" dirty="0">
                <a:solidFill>
                  <a:srgbClr val="000000"/>
                </a:solidFill>
                <a:latin typeface="Century Gothic" panose="020F0302020204030204"/>
              </a:rPr>
            </a:br>
            <a:r>
              <a:rPr lang="en-GB" sz="1600" dirty="0">
                <a:solidFill>
                  <a:srgbClr val="000000"/>
                </a:solidFill>
                <a:latin typeface="Century Gothic" panose="020F0302020204030204"/>
              </a:rPr>
              <a:t>What is </a:t>
            </a:r>
            <a:r>
              <a:rPr lang="en-GB" sz="1600" dirty="0" err="1">
                <a:solidFill>
                  <a:srgbClr val="000000"/>
                </a:solidFill>
                <a:latin typeface="Century Gothic" panose="020F0302020204030204"/>
              </a:rPr>
              <a:t>Léa</a:t>
            </a:r>
            <a:r>
              <a:rPr lang="en-GB" sz="1600" dirty="0">
                <a:solidFill>
                  <a:srgbClr val="000000"/>
                </a:solidFill>
                <a:latin typeface="Century Gothic" panose="020F0302020204030204"/>
              </a:rPr>
              <a:t> thinking?</a:t>
            </a:r>
            <a:endParaRPr lang="en-GB" sz="1600" b="1" dirty="0">
              <a:solidFill>
                <a:srgbClr val="000000"/>
              </a:solidFill>
              <a:latin typeface="Century Gothic" panose="020F0302020204030204"/>
            </a:endParaRPr>
          </a:p>
        </p:txBody>
      </p:sp>
      <p:sp>
        <p:nvSpPr>
          <p:cNvPr id="5" name="Cloud Callout 4"/>
          <p:cNvSpPr/>
          <p:nvPr/>
        </p:nvSpPr>
        <p:spPr>
          <a:xfrm>
            <a:off x="4270627" y="5967077"/>
            <a:ext cx="1995638" cy="832274"/>
          </a:xfrm>
          <a:prstGeom prst="cloudCallout">
            <a:avLst>
              <a:gd name="adj1" fmla="val -26049"/>
              <a:gd name="adj2" fmla="val 91652"/>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entury Gothic" panose="020B0502020202020204" pitchFamily="34" charset="0"/>
              </a:rPr>
              <a:t>Je </a:t>
            </a:r>
            <a:r>
              <a:rPr lang="en-GB" dirty="0" err="1">
                <a:solidFill>
                  <a:schemeClr val="tx1"/>
                </a:solidFill>
                <a:latin typeface="Century Gothic" panose="020B0502020202020204" pitchFamily="34" charset="0"/>
              </a:rPr>
              <a:t>veux</a:t>
            </a:r>
            <a:r>
              <a:rPr lang="en-GB" dirty="0">
                <a:solidFill>
                  <a:schemeClr val="tx1"/>
                </a:solidFill>
                <a:latin typeface="Century Gothic" panose="020B0502020202020204" pitchFamily="34" charset="0"/>
              </a:rPr>
              <a:t> un </a:t>
            </a:r>
            <a:r>
              <a:rPr lang="en-GB" dirty="0" err="1">
                <a:solidFill>
                  <a:schemeClr val="tx1"/>
                </a:solidFill>
                <a:latin typeface="Century Gothic" panose="020B0502020202020204" pitchFamily="34" charset="0"/>
              </a:rPr>
              <a:t>chien</a:t>
            </a:r>
            <a:r>
              <a:rPr lang="en-GB" dirty="0">
                <a:solidFill>
                  <a:schemeClr val="tx1"/>
                </a:solidFill>
                <a:latin typeface="Century Gothic" panose="020B0502020202020204" pitchFamily="34" charset="0"/>
              </a:rPr>
              <a:t> !</a:t>
            </a:r>
          </a:p>
        </p:txBody>
      </p:sp>
      <p:sp>
        <p:nvSpPr>
          <p:cNvPr id="19"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56</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730" y="7851855"/>
            <a:ext cx="990502" cy="990502"/>
          </a:xfrm>
          <a:prstGeom prst="rect">
            <a:avLst/>
          </a:prstGeom>
        </p:spPr>
      </p:pic>
      <p:sp>
        <p:nvSpPr>
          <p:cNvPr id="20" name="Rounded Rectangle 19"/>
          <p:cNvSpPr/>
          <p:nvPr/>
        </p:nvSpPr>
        <p:spPr>
          <a:xfrm>
            <a:off x="1268760" y="8023070"/>
            <a:ext cx="1453671" cy="64807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1400" b="1" dirty="0">
                <a:solidFill>
                  <a:srgbClr val="000000"/>
                </a:solidFill>
                <a:latin typeface="Century Gothic" panose="020B0502020202020204" pitchFamily="34" charset="0"/>
              </a:rPr>
              <a:t>Revisit vocab 3.1.6 &amp; 3.1.1</a:t>
            </a:r>
          </a:p>
        </p:txBody>
      </p:sp>
      <p:pic>
        <p:nvPicPr>
          <p:cNvPr id="2" name="Picture 1" descr="A close up of a logo&#10;&#10;Description automatically generated">
            <a:extLst>
              <a:ext uri="{FF2B5EF4-FFF2-40B4-BE49-F238E27FC236}">
                <a16:creationId xmlns:a16="http://schemas.microsoft.com/office/drawing/2014/main" id="{47DD4A0B-3E43-46C7-B722-98E37F8769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8421" y="7029648"/>
            <a:ext cx="1644413" cy="1644413"/>
          </a:xfrm>
          <a:prstGeom prst="rect">
            <a:avLst/>
          </a:prstGeom>
        </p:spPr>
      </p:pic>
    </p:spTree>
    <p:extLst>
      <p:ext uri="{BB962C8B-B14F-4D97-AF65-F5344CB8AC3E}">
        <p14:creationId xmlns:p14="http://schemas.microsoft.com/office/powerpoint/2010/main" val="9340613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Grammaire</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0" name="Rectangle 19"/>
          <p:cNvSpPr/>
          <p:nvPr/>
        </p:nvSpPr>
        <p:spPr>
          <a:xfrm>
            <a:off x="84939" y="616696"/>
            <a:ext cx="4514114" cy="37199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Using modal verbs with infinitives [2]</a:t>
            </a: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4" name="TextBox 23"/>
          <p:cNvSpPr txBox="1"/>
          <p:nvPr/>
        </p:nvSpPr>
        <p:spPr>
          <a:xfrm>
            <a:off x="84939" y="953685"/>
            <a:ext cx="6496979"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We also use </a:t>
            </a:r>
            <a:r>
              <a:rPr kumimoji="0" lang="en-GB" sz="16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modal verbs </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 talk about </a:t>
            </a:r>
            <a:r>
              <a:rPr kumimoji="0" lang="en-GB"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ability</a:t>
            </a:r>
            <a:r>
              <a:rPr kumimoji="0" lang="en-GB"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(can, able to, know how to). </a:t>
            </a:r>
            <a:r>
              <a:rPr lang="en-GB" sz="1600" dirty="0">
                <a:solidFill>
                  <a:srgbClr val="000000"/>
                </a:solidFill>
                <a:latin typeface="Century Gothic" panose="020B0502020202020204" pitchFamily="34" charset="0"/>
              </a:rPr>
              <a:t>To talk about an activity which </a:t>
            </a:r>
            <a:r>
              <a:rPr lang="en-GB" sz="1600" b="1" dirty="0">
                <a:solidFill>
                  <a:srgbClr val="000000"/>
                </a:solidFill>
                <a:latin typeface="Century Gothic" panose="020B0502020202020204" pitchFamily="34" charset="0"/>
              </a:rPr>
              <a:t>does not require specific skills or knowledge</a:t>
            </a:r>
            <a:r>
              <a:rPr lang="en-GB" sz="1600" dirty="0">
                <a:solidFill>
                  <a:srgbClr val="000000"/>
                </a:solidFill>
                <a:latin typeface="Century Gothic" panose="020B0502020202020204" pitchFamily="34" charset="0"/>
              </a:rPr>
              <a:t>, use </a:t>
            </a:r>
            <a:r>
              <a:rPr lang="en-GB" sz="1600" b="1" dirty="0" err="1">
                <a:solidFill>
                  <a:srgbClr val="000000"/>
                </a:solidFill>
                <a:latin typeface="Century Gothic" panose="020B0502020202020204" pitchFamily="34" charset="0"/>
              </a:rPr>
              <a:t>pouvoir</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(can / be able to). </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1600" dirty="0">
                <a:solidFill>
                  <a:srgbClr val="000000"/>
                </a:solidFill>
                <a:latin typeface="Century Gothic" panose="020B0502020202020204" pitchFamily="34" charset="0"/>
              </a:rPr>
              <a:t>To talk about an activity which </a:t>
            </a:r>
            <a:r>
              <a:rPr lang="en-GB" sz="1600" b="1" dirty="0">
                <a:solidFill>
                  <a:srgbClr val="000000"/>
                </a:solidFill>
                <a:latin typeface="Century Gothic" panose="020B0502020202020204" pitchFamily="34" charset="0"/>
              </a:rPr>
              <a:t>does require specific skills or knowledge</a:t>
            </a:r>
            <a:r>
              <a:rPr lang="en-GB" sz="1600" dirty="0">
                <a:solidFill>
                  <a:srgbClr val="000000"/>
                </a:solidFill>
                <a:latin typeface="Century Gothic" panose="020B0502020202020204" pitchFamily="34" charset="0"/>
              </a:rPr>
              <a:t>, use </a:t>
            </a:r>
            <a:r>
              <a:rPr lang="en-GB" sz="1600" b="1" dirty="0">
                <a:solidFill>
                  <a:srgbClr val="000000"/>
                </a:solidFill>
                <a:latin typeface="Century Gothic" panose="020B0502020202020204" pitchFamily="34" charset="0"/>
              </a:rPr>
              <a:t>savoir </a:t>
            </a:r>
            <a:r>
              <a:rPr lang="en-GB" sz="1600" dirty="0">
                <a:solidFill>
                  <a:srgbClr val="000000"/>
                </a:solidFill>
                <a:latin typeface="Century Gothic" panose="020B0502020202020204" pitchFamily="34" charset="0"/>
              </a:rPr>
              <a:t>(can / know how to).</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GB" sz="1600" dirty="0">
              <a:solidFill>
                <a:srgbClr val="000000"/>
              </a:solidFill>
              <a:latin typeface="Century Gothic" panose="020B0502020202020204" pitchFamily="34"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4029102629"/>
              </p:ext>
            </p:extLst>
          </p:nvPr>
        </p:nvGraphicFramePr>
        <p:xfrm>
          <a:off x="187934" y="2338228"/>
          <a:ext cx="3908872" cy="1676400"/>
        </p:xfrm>
        <a:graphic>
          <a:graphicData uri="http://schemas.openxmlformats.org/drawingml/2006/table">
            <a:tbl>
              <a:tblPr firstRow="1" bandRow="1">
                <a:tableStyleId>{5940675A-B579-460E-94D1-54222C63F5DA}</a:tableStyleId>
              </a:tblPr>
              <a:tblGrid>
                <a:gridCol w="1142690">
                  <a:extLst>
                    <a:ext uri="{9D8B030D-6E8A-4147-A177-3AD203B41FA5}">
                      <a16:colId xmlns:a16="http://schemas.microsoft.com/office/drawing/2014/main" val="20000"/>
                    </a:ext>
                  </a:extLst>
                </a:gridCol>
                <a:gridCol w="2766182">
                  <a:extLst>
                    <a:ext uri="{9D8B030D-6E8A-4147-A177-3AD203B41FA5}">
                      <a16:colId xmlns:a16="http://schemas.microsoft.com/office/drawing/2014/main" val="20001"/>
                    </a:ext>
                  </a:extLst>
                </a:gridCol>
              </a:tblGrid>
              <a:tr h="217384">
                <a:tc gridSpan="2">
                  <a:txBody>
                    <a:bodyPr/>
                    <a:lstStyle/>
                    <a:p>
                      <a:r>
                        <a:rPr lang="en-GB" sz="1600" b="1" dirty="0" err="1">
                          <a:latin typeface="Century Gothic" panose="020B0502020202020204" pitchFamily="34" charset="0"/>
                        </a:rPr>
                        <a:t>pouvoir</a:t>
                      </a:r>
                      <a:r>
                        <a:rPr lang="en-GB" sz="1600" b="1" dirty="0">
                          <a:latin typeface="Century Gothic" panose="020B0502020202020204" pitchFamily="34" charset="0"/>
                        </a:rPr>
                        <a:t> </a:t>
                      </a:r>
                      <a:r>
                        <a:rPr lang="en-GB" sz="1600" dirty="0">
                          <a:latin typeface="Century Gothic" panose="020B0502020202020204" pitchFamily="34" charset="0"/>
                        </a:rPr>
                        <a:t>- can, to be able to</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217384">
                <a:tc>
                  <a:txBody>
                    <a:bodyPr/>
                    <a:lstStyle/>
                    <a:p>
                      <a:r>
                        <a:rPr lang="en-GB" sz="1600" b="0" dirty="0">
                          <a:latin typeface="Century Gothic" panose="020B0502020202020204" pitchFamily="34" charset="0"/>
                        </a:rPr>
                        <a:t>je </a:t>
                      </a:r>
                      <a:r>
                        <a:rPr lang="en-GB" sz="1600" b="0" dirty="0" err="1">
                          <a:latin typeface="Century Gothic" panose="020B0502020202020204" pitchFamily="34" charset="0"/>
                        </a:rPr>
                        <a:t>peux</a:t>
                      </a:r>
                      <a:endParaRPr lang="en-GB" sz="1600" b="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 can, I am able to</a:t>
                      </a:r>
                    </a:p>
                  </a:txBody>
                  <a:tcPr/>
                </a:tc>
                <a:extLst>
                  <a:ext uri="{0D108BD9-81ED-4DB2-BD59-A6C34878D82A}">
                    <a16:rowId xmlns:a16="http://schemas.microsoft.com/office/drawing/2014/main" val="10001"/>
                  </a:ext>
                </a:extLst>
              </a:tr>
              <a:tr h="217384">
                <a:tc>
                  <a:txBody>
                    <a:bodyPr/>
                    <a:lstStyle/>
                    <a:p>
                      <a:r>
                        <a:rPr lang="en-GB" sz="1600" b="0" dirty="0" err="1">
                          <a:latin typeface="Century Gothic" panose="020B0502020202020204" pitchFamily="34" charset="0"/>
                        </a:rPr>
                        <a:t>tu</a:t>
                      </a:r>
                      <a:r>
                        <a:rPr lang="en-GB" sz="1600" b="0" dirty="0">
                          <a:latin typeface="Century Gothic" panose="020B0502020202020204" pitchFamily="34" charset="0"/>
                        </a:rPr>
                        <a:t> </a:t>
                      </a:r>
                      <a:r>
                        <a:rPr lang="en-GB" sz="1600" b="0" dirty="0" err="1">
                          <a:latin typeface="Century Gothic" panose="020B0502020202020204" pitchFamily="34" charset="0"/>
                        </a:rPr>
                        <a:t>peux</a:t>
                      </a:r>
                      <a:endParaRPr lang="en-GB" sz="1600" b="0" dirty="0">
                        <a:latin typeface="Century Gothic" panose="020B0502020202020204" pitchFamily="34" charset="0"/>
                      </a:endParaRPr>
                    </a:p>
                  </a:txBody>
                  <a:tcPr/>
                </a:tc>
                <a:tc>
                  <a:txBody>
                    <a:bodyPr/>
                    <a:lstStyle/>
                    <a:p>
                      <a:r>
                        <a:rPr lang="en-GB" sz="1600" dirty="0">
                          <a:latin typeface="Century Gothic" panose="020B0502020202020204" pitchFamily="34" charset="0"/>
                        </a:rPr>
                        <a:t>you can, you are able to</a:t>
                      </a:r>
                    </a:p>
                  </a:txBody>
                  <a:tcPr/>
                </a:tc>
                <a:extLst>
                  <a:ext uri="{0D108BD9-81ED-4DB2-BD59-A6C34878D82A}">
                    <a16:rowId xmlns:a16="http://schemas.microsoft.com/office/drawing/2014/main" val="10002"/>
                  </a:ext>
                </a:extLst>
              </a:tr>
              <a:tr h="217384">
                <a:tc>
                  <a:txBody>
                    <a:bodyPr/>
                    <a:lstStyle/>
                    <a:p>
                      <a:r>
                        <a:rPr lang="en-GB" sz="1600" b="0" dirty="0" err="1">
                          <a:latin typeface="Century Gothic" panose="020B0502020202020204" pitchFamily="34" charset="0"/>
                        </a:rPr>
                        <a:t>il</a:t>
                      </a:r>
                      <a:r>
                        <a:rPr lang="en-GB" sz="1600" b="0" dirty="0">
                          <a:latin typeface="Century Gothic" panose="020B0502020202020204" pitchFamily="34" charset="0"/>
                        </a:rPr>
                        <a:t> </a:t>
                      </a:r>
                      <a:r>
                        <a:rPr lang="en-GB" sz="1600" b="0" dirty="0" err="1">
                          <a:latin typeface="Century Gothic" panose="020B0502020202020204" pitchFamily="34" charset="0"/>
                        </a:rPr>
                        <a:t>peut</a:t>
                      </a:r>
                      <a:endParaRPr lang="en-GB" sz="1600" b="0" dirty="0">
                        <a:latin typeface="Century Gothic" panose="020B0502020202020204" pitchFamily="34" charset="0"/>
                      </a:endParaRPr>
                    </a:p>
                  </a:txBody>
                  <a:tcPr/>
                </a:tc>
                <a:tc>
                  <a:txBody>
                    <a:bodyPr/>
                    <a:lstStyle/>
                    <a:p>
                      <a:r>
                        <a:rPr lang="en-GB" sz="1600" dirty="0">
                          <a:latin typeface="Century Gothic" panose="020B0502020202020204" pitchFamily="34" charset="0"/>
                        </a:rPr>
                        <a:t>he can, he is able to</a:t>
                      </a:r>
                    </a:p>
                  </a:txBody>
                  <a:tcPr/>
                </a:tc>
                <a:extLst>
                  <a:ext uri="{0D108BD9-81ED-4DB2-BD59-A6C34878D82A}">
                    <a16:rowId xmlns:a16="http://schemas.microsoft.com/office/drawing/2014/main" val="10003"/>
                  </a:ext>
                </a:extLst>
              </a:tr>
              <a:tr h="217384">
                <a:tc>
                  <a:txBody>
                    <a:bodyPr/>
                    <a:lstStyle/>
                    <a:p>
                      <a:r>
                        <a:rPr lang="en-GB" sz="1600" b="0" dirty="0" err="1">
                          <a:latin typeface="Century Gothic" panose="020B0502020202020204" pitchFamily="34" charset="0"/>
                        </a:rPr>
                        <a:t>elle</a:t>
                      </a:r>
                      <a:r>
                        <a:rPr lang="en-GB" sz="1600" b="0" dirty="0">
                          <a:latin typeface="Century Gothic" panose="020B0502020202020204" pitchFamily="34" charset="0"/>
                        </a:rPr>
                        <a:t> </a:t>
                      </a:r>
                      <a:r>
                        <a:rPr lang="en-GB" sz="1600" b="0" dirty="0" err="1">
                          <a:latin typeface="Century Gothic" panose="020B0502020202020204" pitchFamily="34" charset="0"/>
                        </a:rPr>
                        <a:t>peut</a:t>
                      </a:r>
                      <a:endParaRPr lang="en-GB" sz="1600" b="0" dirty="0">
                        <a:latin typeface="Century Gothic" panose="020B0502020202020204" pitchFamily="34" charset="0"/>
                      </a:endParaRPr>
                    </a:p>
                  </a:txBody>
                  <a:tcPr/>
                </a:tc>
                <a:tc>
                  <a:txBody>
                    <a:bodyPr/>
                    <a:lstStyle/>
                    <a:p>
                      <a:r>
                        <a:rPr lang="en-GB" sz="1600" dirty="0">
                          <a:latin typeface="Century Gothic" panose="020B0502020202020204" pitchFamily="34" charset="0"/>
                        </a:rPr>
                        <a:t>she can, she is able to</a:t>
                      </a:r>
                    </a:p>
                  </a:txBody>
                  <a:tcPr/>
                </a:tc>
                <a:extLst>
                  <a:ext uri="{0D108BD9-81ED-4DB2-BD59-A6C34878D82A}">
                    <a16:rowId xmlns:a16="http://schemas.microsoft.com/office/drawing/2014/main" val="10004"/>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26577452"/>
              </p:ext>
            </p:extLst>
          </p:nvPr>
        </p:nvGraphicFramePr>
        <p:xfrm>
          <a:off x="197744" y="4155297"/>
          <a:ext cx="3908872" cy="1676400"/>
        </p:xfrm>
        <a:graphic>
          <a:graphicData uri="http://schemas.openxmlformats.org/drawingml/2006/table">
            <a:tbl>
              <a:tblPr firstRow="1" bandRow="1">
                <a:tableStyleId>{5940675A-B579-460E-94D1-54222C63F5DA}</a:tableStyleId>
              </a:tblPr>
              <a:tblGrid>
                <a:gridCol w="1142690">
                  <a:extLst>
                    <a:ext uri="{9D8B030D-6E8A-4147-A177-3AD203B41FA5}">
                      <a16:colId xmlns:a16="http://schemas.microsoft.com/office/drawing/2014/main" val="20000"/>
                    </a:ext>
                  </a:extLst>
                </a:gridCol>
                <a:gridCol w="2766182">
                  <a:extLst>
                    <a:ext uri="{9D8B030D-6E8A-4147-A177-3AD203B41FA5}">
                      <a16:colId xmlns:a16="http://schemas.microsoft.com/office/drawing/2014/main" val="20001"/>
                    </a:ext>
                  </a:extLst>
                </a:gridCol>
              </a:tblGrid>
              <a:tr h="217384">
                <a:tc gridSpan="2">
                  <a:txBody>
                    <a:bodyPr/>
                    <a:lstStyle/>
                    <a:p>
                      <a:r>
                        <a:rPr lang="en-GB" sz="1600" b="1" dirty="0">
                          <a:latin typeface="Century Gothic" panose="020B0502020202020204" pitchFamily="34" charset="0"/>
                        </a:rPr>
                        <a:t>savoir </a:t>
                      </a:r>
                      <a:r>
                        <a:rPr lang="en-GB" sz="1600" dirty="0">
                          <a:latin typeface="Century Gothic" panose="020B0502020202020204" pitchFamily="34" charset="0"/>
                        </a:rPr>
                        <a:t>- to know how to</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217384">
                <a:tc>
                  <a:txBody>
                    <a:bodyPr/>
                    <a:lstStyle/>
                    <a:p>
                      <a:r>
                        <a:rPr lang="en-GB" sz="1600" dirty="0">
                          <a:latin typeface="Century Gothic" panose="020B0502020202020204" pitchFamily="34" charset="0"/>
                        </a:rPr>
                        <a:t>je sai</a:t>
                      </a:r>
                      <a:r>
                        <a:rPr lang="en-GB" sz="1600" b="1" dirty="0">
                          <a:latin typeface="Century Gothic" panose="020B0502020202020204" pitchFamily="34" charset="0"/>
                        </a:rPr>
                        <a: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 know</a:t>
                      </a:r>
                    </a:p>
                  </a:txBody>
                  <a:tcPr/>
                </a:tc>
                <a:extLst>
                  <a:ext uri="{0D108BD9-81ED-4DB2-BD59-A6C34878D82A}">
                    <a16:rowId xmlns:a16="http://schemas.microsoft.com/office/drawing/2014/main" val="10001"/>
                  </a:ext>
                </a:extLst>
              </a:tr>
              <a:tr h="217384">
                <a:tc>
                  <a:txBody>
                    <a:bodyPr/>
                    <a:lstStyle/>
                    <a:p>
                      <a:r>
                        <a:rPr lang="en-GB" sz="1600" dirty="0" err="1">
                          <a:latin typeface="Century Gothic" panose="020B0502020202020204" pitchFamily="34" charset="0"/>
                        </a:rPr>
                        <a:t>tu</a:t>
                      </a:r>
                      <a:r>
                        <a:rPr lang="en-GB" sz="1600" dirty="0">
                          <a:latin typeface="Century Gothic" panose="020B0502020202020204" pitchFamily="34" charset="0"/>
                        </a:rPr>
                        <a:t> sai</a:t>
                      </a:r>
                      <a:r>
                        <a:rPr lang="en-GB" sz="1600" b="1" dirty="0">
                          <a:latin typeface="Century Gothic" panose="020B0502020202020204" pitchFamily="34" charset="0"/>
                        </a:rPr>
                        <a:t>s</a:t>
                      </a:r>
                    </a:p>
                  </a:txBody>
                  <a:tcPr/>
                </a:tc>
                <a:tc>
                  <a:txBody>
                    <a:bodyPr/>
                    <a:lstStyle/>
                    <a:p>
                      <a:r>
                        <a:rPr lang="en-GB" sz="1600" dirty="0">
                          <a:latin typeface="Century Gothic" panose="020B0502020202020204" pitchFamily="34" charset="0"/>
                        </a:rPr>
                        <a:t>you know</a:t>
                      </a:r>
                    </a:p>
                  </a:txBody>
                  <a:tcPr/>
                </a:tc>
                <a:extLst>
                  <a:ext uri="{0D108BD9-81ED-4DB2-BD59-A6C34878D82A}">
                    <a16:rowId xmlns:a16="http://schemas.microsoft.com/office/drawing/2014/main" val="10002"/>
                  </a:ext>
                </a:extLst>
              </a:tr>
              <a:tr h="217384">
                <a:tc>
                  <a:txBody>
                    <a:bodyPr/>
                    <a:lstStyle/>
                    <a:p>
                      <a:r>
                        <a:rPr lang="en-GB" sz="1600" dirty="0" err="1">
                          <a:latin typeface="Century Gothic" panose="020B0502020202020204" pitchFamily="34" charset="0"/>
                        </a:rPr>
                        <a:t>il</a:t>
                      </a:r>
                      <a:r>
                        <a:rPr lang="en-GB" sz="1600" dirty="0">
                          <a:latin typeface="Century Gothic" panose="020B0502020202020204" pitchFamily="34" charset="0"/>
                        </a:rPr>
                        <a:t> </a:t>
                      </a:r>
                      <a:r>
                        <a:rPr lang="en-GB" sz="1600" dirty="0" err="1">
                          <a:latin typeface="Century Gothic" panose="020B0502020202020204" pitchFamily="34" charset="0"/>
                        </a:rPr>
                        <a:t>sai</a:t>
                      </a:r>
                      <a:r>
                        <a:rPr lang="en-GB" sz="1600" b="1" dirty="0" err="1">
                          <a:latin typeface="Century Gothic" panose="020B0502020202020204" pitchFamily="34" charset="0"/>
                        </a:rPr>
                        <a:t>t</a:t>
                      </a:r>
                      <a:endParaRPr lang="en-GB" sz="1600" b="1" dirty="0">
                        <a:latin typeface="Century Gothic" panose="020B0502020202020204" pitchFamily="34" charset="0"/>
                      </a:endParaRPr>
                    </a:p>
                  </a:txBody>
                  <a:tcPr/>
                </a:tc>
                <a:tc>
                  <a:txBody>
                    <a:bodyPr/>
                    <a:lstStyle/>
                    <a:p>
                      <a:r>
                        <a:rPr lang="en-GB" sz="1600" dirty="0">
                          <a:latin typeface="Century Gothic" panose="020B0502020202020204" pitchFamily="34" charset="0"/>
                        </a:rPr>
                        <a:t>he knows</a:t>
                      </a:r>
                    </a:p>
                  </a:txBody>
                  <a:tcPr/>
                </a:tc>
                <a:extLst>
                  <a:ext uri="{0D108BD9-81ED-4DB2-BD59-A6C34878D82A}">
                    <a16:rowId xmlns:a16="http://schemas.microsoft.com/office/drawing/2014/main" val="10003"/>
                  </a:ext>
                </a:extLst>
              </a:tr>
              <a:tr h="217384">
                <a:tc>
                  <a:txBody>
                    <a:bodyPr/>
                    <a:lstStyle/>
                    <a:p>
                      <a:r>
                        <a:rPr lang="en-GB" sz="1600" dirty="0" err="1">
                          <a:latin typeface="Century Gothic" panose="020B0502020202020204" pitchFamily="34" charset="0"/>
                        </a:rPr>
                        <a:t>elle</a:t>
                      </a:r>
                      <a:r>
                        <a:rPr lang="en-GB" sz="1600" dirty="0">
                          <a:latin typeface="Century Gothic" panose="020B0502020202020204" pitchFamily="34" charset="0"/>
                        </a:rPr>
                        <a:t> </a:t>
                      </a:r>
                      <a:r>
                        <a:rPr lang="en-GB" sz="1600" dirty="0" err="1">
                          <a:latin typeface="Century Gothic" panose="020B0502020202020204" pitchFamily="34" charset="0"/>
                        </a:rPr>
                        <a:t>sai</a:t>
                      </a:r>
                      <a:r>
                        <a:rPr lang="en-GB" sz="1600" b="1" dirty="0" err="1">
                          <a:latin typeface="Century Gothic" panose="020B0502020202020204" pitchFamily="34" charset="0"/>
                        </a:rPr>
                        <a:t>t</a:t>
                      </a:r>
                      <a:endParaRPr lang="en-GB" sz="1600" b="1" dirty="0">
                        <a:latin typeface="Century Gothic" panose="020B0502020202020204" pitchFamily="34" charset="0"/>
                      </a:endParaRPr>
                    </a:p>
                  </a:txBody>
                  <a:tcPr/>
                </a:tc>
                <a:tc>
                  <a:txBody>
                    <a:bodyPr/>
                    <a:lstStyle/>
                    <a:p>
                      <a:r>
                        <a:rPr lang="en-GB" sz="1600" dirty="0">
                          <a:latin typeface="Century Gothic" panose="020B0502020202020204" pitchFamily="34" charset="0"/>
                        </a:rPr>
                        <a:t>she knows</a:t>
                      </a:r>
                    </a:p>
                  </a:txBody>
                  <a:tcPr/>
                </a:tc>
                <a:extLst>
                  <a:ext uri="{0D108BD9-81ED-4DB2-BD59-A6C34878D82A}">
                    <a16:rowId xmlns:a16="http://schemas.microsoft.com/office/drawing/2014/main" val="10004"/>
                  </a:ext>
                </a:extLst>
              </a:tr>
            </a:tbl>
          </a:graphicData>
        </a:graphic>
      </p:graphicFrame>
      <p:grpSp>
        <p:nvGrpSpPr>
          <p:cNvPr id="23" name="Group 22">
            <a:extLst>
              <a:ext uri="{FF2B5EF4-FFF2-40B4-BE49-F238E27FC236}">
                <a16:creationId xmlns:a16="http://schemas.microsoft.com/office/drawing/2014/main" id="{5213012D-45BD-4FFB-B4EE-F77F8F98D2E0}"/>
              </a:ext>
            </a:extLst>
          </p:cNvPr>
          <p:cNvGrpSpPr/>
          <p:nvPr/>
        </p:nvGrpSpPr>
        <p:grpSpPr>
          <a:xfrm>
            <a:off x="4379046" y="2446801"/>
            <a:ext cx="1764965" cy="713163"/>
            <a:chOff x="2489001" y="1602411"/>
            <a:chExt cx="1764965" cy="713163"/>
          </a:xfrm>
        </p:grpSpPr>
        <p:pic>
          <p:nvPicPr>
            <p:cNvPr id="27" name="Picture 4" descr="Dancers, Dancer, Hops, Hop, Hupfen">
              <a:extLst>
                <a:ext uri="{FF2B5EF4-FFF2-40B4-BE49-F238E27FC236}">
                  <a16:creationId xmlns:a16="http://schemas.microsoft.com/office/drawing/2014/main" id="{BB9F4E37-EE14-44C5-B23F-081440B945F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4" t="37720" r="-584" b="-1305"/>
            <a:stretch/>
          </p:blipFill>
          <p:spPr bwMode="auto">
            <a:xfrm>
              <a:off x="3132374" y="1602411"/>
              <a:ext cx="1121592" cy="713163"/>
            </a:xfrm>
            <a:prstGeom prst="rect">
              <a:avLst/>
            </a:prstGeom>
            <a:noFill/>
          </p:spPr>
        </p:pic>
        <p:sp>
          <p:nvSpPr>
            <p:cNvPr id="28" name="TextBox 27">
              <a:extLst>
                <a:ext uri="{FF2B5EF4-FFF2-40B4-BE49-F238E27FC236}">
                  <a16:creationId xmlns:a16="http://schemas.microsoft.com/office/drawing/2014/main" id="{E97B4724-C0AC-49EC-A0AF-10887ED70927}"/>
                </a:ext>
              </a:extLst>
            </p:cNvPr>
            <p:cNvSpPr txBox="1"/>
            <p:nvPr/>
          </p:nvSpPr>
          <p:spPr>
            <a:xfrm>
              <a:off x="2489001" y="1613882"/>
              <a:ext cx="12253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ability</a:t>
              </a:r>
            </a:p>
          </p:txBody>
        </p:sp>
      </p:grpSp>
      <p:sp>
        <p:nvSpPr>
          <p:cNvPr id="31" name="ZoneTexte 10">
            <a:extLst>
              <a:ext uri="{FF2B5EF4-FFF2-40B4-BE49-F238E27FC236}">
                <a16:creationId xmlns:a16="http://schemas.microsoft.com/office/drawing/2014/main" id="{E4BED71C-EED5-4E1D-9858-35F4C273B711}"/>
              </a:ext>
            </a:extLst>
          </p:cNvPr>
          <p:cNvSpPr txBox="1"/>
          <p:nvPr/>
        </p:nvSpPr>
        <p:spPr>
          <a:xfrm>
            <a:off x="4379046" y="3103537"/>
            <a:ext cx="2448452" cy="338554"/>
          </a:xfrm>
          <a:prstGeom prst="rect">
            <a:avLst/>
          </a:prstGeom>
          <a:noFill/>
        </p:spPr>
        <p:txBody>
          <a:bodyPr wrap="square" rtlCol="0">
            <a:spAutoFit/>
          </a:bodyPr>
          <a:lstStyle/>
          <a:p>
            <a:pPr fontAlgn="auto">
              <a:spcBef>
                <a:spcPts val="0"/>
              </a:spcBef>
              <a:spcAft>
                <a:spcPts val="0"/>
              </a:spcAft>
            </a:pPr>
            <a:r>
              <a:rPr lang="fr-CA" sz="1600" b="1" dirty="0">
                <a:latin typeface="Century Gothic" panose="020F0302020204030204"/>
              </a:rPr>
              <a:t>Je peux </a:t>
            </a:r>
            <a:r>
              <a:rPr lang="fr-CA" sz="1600" dirty="0">
                <a:latin typeface="Century Gothic" panose="020F0302020204030204"/>
              </a:rPr>
              <a:t>dormir.</a:t>
            </a:r>
            <a:endParaRPr lang="en-CA" sz="1600" dirty="0">
              <a:latin typeface="Century Gothic" panose="020F0302020204030204"/>
            </a:endParaRPr>
          </a:p>
        </p:txBody>
      </p:sp>
      <p:sp>
        <p:nvSpPr>
          <p:cNvPr id="32" name="ZoneTexte 10">
            <a:extLst>
              <a:ext uri="{FF2B5EF4-FFF2-40B4-BE49-F238E27FC236}">
                <a16:creationId xmlns:a16="http://schemas.microsoft.com/office/drawing/2014/main" id="{1664A058-785A-48BB-B97D-5CCAB51A180E}"/>
              </a:ext>
            </a:extLst>
          </p:cNvPr>
          <p:cNvSpPr txBox="1"/>
          <p:nvPr/>
        </p:nvSpPr>
        <p:spPr>
          <a:xfrm>
            <a:off x="4379046" y="3365243"/>
            <a:ext cx="1923764" cy="584775"/>
          </a:xfrm>
          <a:prstGeom prst="rect">
            <a:avLst/>
          </a:prstGeom>
          <a:noFill/>
        </p:spPr>
        <p:txBody>
          <a:bodyPr wrap="square" rtlCol="0">
            <a:spAutoFit/>
          </a:bodyPr>
          <a:lstStyle/>
          <a:p>
            <a:pPr fontAlgn="auto">
              <a:spcBef>
                <a:spcPts val="0"/>
              </a:spcBef>
              <a:spcAft>
                <a:spcPts val="0"/>
              </a:spcAft>
            </a:pPr>
            <a:r>
              <a:rPr lang="fr-CA" sz="1600" b="1" i="1" dirty="0">
                <a:latin typeface="Century Gothic" panose="020F0302020204030204"/>
              </a:rPr>
              <a:t>I can / </a:t>
            </a:r>
            <a:r>
              <a:rPr lang="fr-CA" sz="1600" b="1" i="1" dirty="0" err="1">
                <a:latin typeface="Century Gothic" panose="020F0302020204030204"/>
              </a:rPr>
              <a:t>am</a:t>
            </a:r>
            <a:r>
              <a:rPr lang="fr-CA" sz="1600" b="1" i="1" dirty="0">
                <a:latin typeface="Century Gothic" panose="020F0302020204030204"/>
              </a:rPr>
              <a:t> able to </a:t>
            </a:r>
            <a:r>
              <a:rPr lang="fr-CA" sz="1600" i="1" dirty="0" err="1">
                <a:latin typeface="Century Gothic" panose="020F0302020204030204"/>
              </a:rPr>
              <a:t>sleep</a:t>
            </a:r>
            <a:r>
              <a:rPr lang="fr-CA" sz="1600" i="1" dirty="0">
                <a:latin typeface="Century Gothic" panose="020F0302020204030204"/>
              </a:rPr>
              <a:t>.</a:t>
            </a:r>
            <a:endParaRPr lang="en-CA" sz="1600" i="1" dirty="0">
              <a:latin typeface="Century Gothic" panose="020F0302020204030204"/>
            </a:endParaRPr>
          </a:p>
        </p:txBody>
      </p:sp>
      <p:sp>
        <p:nvSpPr>
          <p:cNvPr id="35" name="TextBox 34">
            <a:extLst>
              <a:ext uri="{FF2B5EF4-FFF2-40B4-BE49-F238E27FC236}">
                <a16:creationId xmlns:a16="http://schemas.microsoft.com/office/drawing/2014/main" id="{4F5256E5-FEBE-48FB-95C8-7A9A9942D545}"/>
              </a:ext>
            </a:extLst>
          </p:cNvPr>
          <p:cNvSpPr txBox="1"/>
          <p:nvPr/>
        </p:nvSpPr>
        <p:spPr>
          <a:xfrm>
            <a:off x="4379046" y="4166768"/>
            <a:ext cx="12253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ability</a:t>
            </a:r>
          </a:p>
        </p:txBody>
      </p:sp>
      <p:sp>
        <p:nvSpPr>
          <p:cNvPr id="36" name="ZoneTexte 10">
            <a:extLst>
              <a:ext uri="{FF2B5EF4-FFF2-40B4-BE49-F238E27FC236}">
                <a16:creationId xmlns:a16="http://schemas.microsoft.com/office/drawing/2014/main" id="{92BD42AD-966C-4F1F-A722-C83F353B7A9D}"/>
              </a:ext>
            </a:extLst>
          </p:cNvPr>
          <p:cNvSpPr txBox="1"/>
          <p:nvPr/>
        </p:nvSpPr>
        <p:spPr>
          <a:xfrm>
            <a:off x="4379045" y="4874491"/>
            <a:ext cx="2448452" cy="830997"/>
          </a:xfrm>
          <a:prstGeom prst="rect">
            <a:avLst/>
          </a:prstGeom>
          <a:noFill/>
        </p:spPr>
        <p:txBody>
          <a:bodyPr wrap="square" rtlCol="0">
            <a:spAutoFit/>
          </a:bodyPr>
          <a:lstStyle/>
          <a:p>
            <a:pPr fontAlgn="auto">
              <a:spcBef>
                <a:spcPts val="0"/>
              </a:spcBef>
              <a:spcAft>
                <a:spcPts val="0"/>
              </a:spcAft>
            </a:pPr>
            <a:r>
              <a:rPr lang="fr-CA" sz="1600" b="1" dirty="0">
                <a:latin typeface="Century Gothic" panose="020F0302020204030204"/>
              </a:rPr>
              <a:t>Je sais </a:t>
            </a:r>
            <a:r>
              <a:rPr lang="fr-CA" sz="1600" dirty="0">
                <a:latin typeface="Century Gothic" panose="020F0302020204030204"/>
              </a:rPr>
              <a:t>parler français. </a:t>
            </a:r>
          </a:p>
          <a:p>
            <a:pPr fontAlgn="auto">
              <a:spcBef>
                <a:spcPts val="0"/>
              </a:spcBef>
              <a:spcAft>
                <a:spcPts val="0"/>
              </a:spcAft>
            </a:pPr>
            <a:r>
              <a:rPr lang="fr-CA" sz="1600" b="1" i="1" dirty="0">
                <a:latin typeface="Century Gothic" panose="020F0302020204030204"/>
              </a:rPr>
              <a:t>I know how to  </a:t>
            </a:r>
            <a:r>
              <a:rPr lang="fr-CA" sz="1600" i="1" dirty="0" err="1">
                <a:latin typeface="Century Gothic" panose="020F0302020204030204"/>
              </a:rPr>
              <a:t>speak</a:t>
            </a:r>
            <a:r>
              <a:rPr lang="fr-CA" sz="1600" i="1" dirty="0">
                <a:latin typeface="Century Gothic" panose="020F0302020204030204"/>
              </a:rPr>
              <a:t> French.</a:t>
            </a:r>
            <a:endParaRPr lang="en-CA" sz="1600" i="1" dirty="0">
              <a:latin typeface="Century Gothic" panose="020F0302020204030204"/>
            </a:endParaRPr>
          </a:p>
        </p:txBody>
      </p:sp>
      <p:sp>
        <p:nvSpPr>
          <p:cNvPr id="37" name="Rectangle 36">
            <a:extLst>
              <a:ext uri="{FF2B5EF4-FFF2-40B4-BE49-F238E27FC236}">
                <a16:creationId xmlns:a16="http://schemas.microsoft.com/office/drawing/2014/main" id="{EA0E9527-8498-4127-B6A5-BBCAFF47315E}"/>
              </a:ext>
            </a:extLst>
          </p:cNvPr>
          <p:cNvSpPr/>
          <p:nvPr/>
        </p:nvSpPr>
        <p:spPr>
          <a:xfrm>
            <a:off x="2679396" y="4320493"/>
            <a:ext cx="1563434" cy="1384995"/>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lIns="0" rIns="0">
            <a:spAutoFit/>
          </a:bodyPr>
          <a:lstStyle/>
          <a:p>
            <a:pPr lvl="0" algn="ctr" fontAlgn="auto">
              <a:spcBef>
                <a:spcPts val="0"/>
              </a:spcBef>
              <a:spcAft>
                <a:spcPts val="0"/>
              </a:spcAft>
            </a:pPr>
            <a:r>
              <a:rPr lang="en-GB" sz="1400" dirty="0">
                <a:solidFill>
                  <a:srgbClr val="000000"/>
                </a:solidFill>
                <a:latin typeface="Century Gothic" panose="020F0302020204030204"/>
              </a:rPr>
              <a:t>You have seen this -</a:t>
            </a:r>
            <a:r>
              <a:rPr lang="en-GB" sz="1400" b="1" dirty="0">
                <a:solidFill>
                  <a:srgbClr val="000000"/>
                </a:solidFill>
                <a:latin typeface="Century Gothic" panose="020F0302020204030204"/>
              </a:rPr>
              <a:t>s</a:t>
            </a:r>
            <a:r>
              <a:rPr lang="en-GB" sz="1400" dirty="0">
                <a:solidFill>
                  <a:srgbClr val="000000"/>
                </a:solidFill>
                <a:latin typeface="Century Gothic" panose="020F0302020204030204"/>
              </a:rPr>
              <a:t>, -</a:t>
            </a:r>
            <a:r>
              <a:rPr lang="en-GB" sz="1400" b="1" dirty="0">
                <a:solidFill>
                  <a:srgbClr val="000000"/>
                </a:solidFill>
                <a:latin typeface="Century Gothic" panose="020F0302020204030204"/>
              </a:rPr>
              <a:t>s</a:t>
            </a:r>
            <a:r>
              <a:rPr lang="en-GB" sz="1400" dirty="0">
                <a:solidFill>
                  <a:srgbClr val="000000"/>
                </a:solidFill>
                <a:latin typeface="Century Gothic" panose="020F0302020204030204"/>
              </a:rPr>
              <a:t>, -</a:t>
            </a:r>
            <a:r>
              <a:rPr lang="en-GB" sz="1400" b="1" dirty="0">
                <a:solidFill>
                  <a:srgbClr val="000000"/>
                </a:solidFill>
                <a:latin typeface="Century Gothic" panose="020F0302020204030204"/>
              </a:rPr>
              <a:t>t</a:t>
            </a:r>
            <a:r>
              <a:rPr lang="en-GB" sz="1400" dirty="0">
                <a:solidFill>
                  <a:srgbClr val="000000"/>
                </a:solidFill>
                <a:latin typeface="Century Gothic" panose="020F0302020204030204"/>
              </a:rPr>
              <a:t>, -</a:t>
            </a:r>
            <a:r>
              <a:rPr lang="en-GB" sz="1400" b="1" dirty="0">
                <a:solidFill>
                  <a:srgbClr val="000000"/>
                </a:solidFill>
                <a:latin typeface="Century Gothic" panose="020F0302020204030204"/>
              </a:rPr>
              <a:t>t</a:t>
            </a:r>
            <a:r>
              <a:rPr lang="en-GB" sz="1400" dirty="0">
                <a:solidFill>
                  <a:srgbClr val="000000"/>
                </a:solidFill>
                <a:latin typeface="Century Gothic" panose="020F0302020204030204"/>
              </a:rPr>
              <a:t> pattern of endings before, e.g., </a:t>
            </a:r>
            <a:r>
              <a:rPr lang="en-GB" sz="1400" b="1" dirty="0" err="1">
                <a:solidFill>
                  <a:srgbClr val="000000"/>
                </a:solidFill>
                <a:latin typeface="Century Gothic" panose="020F0302020204030204"/>
              </a:rPr>
              <a:t>sortir</a:t>
            </a:r>
            <a:r>
              <a:rPr lang="en-GB" sz="1400" b="1" dirty="0">
                <a:solidFill>
                  <a:srgbClr val="000000"/>
                </a:solidFill>
                <a:latin typeface="Century Gothic" panose="020F0302020204030204"/>
              </a:rPr>
              <a:t>, </a:t>
            </a:r>
            <a:r>
              <a:rPr lang="en-GB" sz="1400" b="1" dirty="0" err="1">
                <a:solidFill>
                  <a:srgbClr val="000000"/>
                </a:solidFill>
                <a:latin typeface="Century Gothic" panose="020F0302020204030204"/>
              </a:rPr>
              <a:t>partir</a:t>
            </a:r>
            <a:r>
              <a:rPr lang="en-GB" sz="1400" b="1" dirty="0">
                <a:solidFill>
                  <a:srgbClr val="000000"/>
                </a:solidFill>
                <a:latin typeface="Century Gothic" panose="020F0302020204030204"/>
              </a:rPr>
              <a:t>, </a:t>
            </a:r>
            <a:r>
              <a:rPr lang="en-GB" sz="1400" b="1" dirty="0" err="1">
                <a:solidFill>
                  <a:srgbClr val="000000"/>
                </a:solidFill>
                <a:latin typeface="Century Gothic" panose="020F0302020204030204"/>
              </a:rPr>
              <a:t>dormir</a:t>
            </a:r>
            <a:r>
              <a:rPr lang="en-GB" sz="1400" b="1" dirty="0">
                <a:solidFill>
                  <a:srgbClr val="000000"/>
                </a:solidFill>
                <a:latin typeface="Century Gothic" panose="020F0302020204030204"/>
              </a:rPr>
              <a:t>, </a:t>
            </a:r>
            <a:r>
              <a:rPr lang="en-GB" sz="1400" b="1" dirty="0" err="1">
                <a:solidFill>
                  <a:srgbClr val="000000"/>
                </a:solidFill>
                <a:latin typeface="Century Gothic" panose="020F0302020204030204"/>
              </a:rPr>
              <a:t>venir</a:t>
            </a:r>
            <a:r>
              <a:rPr lang="en-GB" sz="1400" b="1" dirty="0">
                <a:solidFill>
                  <a:srgbClr val="000000"/>
                </a:solidFill>
                <a:latin typeface="Century Gothic" panose="020F0302020204030204"/>
              </a:rPr>
              <a:t>.</a:t>
            </a:r>
          </a:p>
        </p:txBody>
      </p:sp>
      <p:pic>
        <p:nvPicPr>
          <p:cNvPr id="1026" name="Picture 2" descr="Buho, Sabibudía, Books, Teaching, Library, Teach">
            <a:extLst>
              <a:ext uri="{FF2B5EF4-FFF2-40B4-BE49-F238E27FC236}">
                <a16:creationId xmlns:a16="http://schemas.microsoft.com/office/drawing/2014/main" id="{33D1740E-5BE2-4C8E-9C74-D55DDD4D93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9131" y="4118587"/>
            <a:ext cx="615357" cy="7800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1E639FB-EAB9-4535-81B1-1A69EA34A989}"/>
              </a:ext>
            </a:extLst>
          </p:cNvPr>
          <p:cNvSpPr/>
          <p:nvPr/>
        </p:nvSpPr>
        <p:spPr>
          <a:xfrm>
            <a:off x="90249" y="5877159"/>
            <a:ext cx="3187091" cy="369332"/>
          </a:xfrm>
          <a:prstGeom prst="rect">
            <a:avLst/>
          </a:prstGeom>
        </p:spPr>
        <p:txBody>
          <a:bodyPr wrap="none">
            <a:spAutoFit/>
          </a:bodyPr>
          <a:lstStyle/>
          <a:p>
            <a:r>
              <a:rPr lang="en-GB" b="1" dirty="0">
                <a:solidFill>
                  <a:srgbClr val="000000"/>
                </a:solidFill>
                <a:latin typeface="Century Gothic" panose="020B0502020202020204" pitchFamily="34" charset="0"/>
              </a:rPr>
              <a:t>Negation with modal verbs</a:t>
            </a:r>
            <a:endParaRPr lang="en-GB" dirty="0">
              <a:solidFill>
                <a:srgbClr val="000000"/>
              </a:solidFill>
              <a:latin typeface="Century Gothic" panose="020B0502020202020204" pitchFamily="34" charset="0"/>
            </a:endParaRPr>
          </a:p>
        </p:txBody>
      </p:sp>
      <p:sp>
        <p:nvSpPr>
          <p:cNvPr id="12" name="TextBox 11">
            <a:extLst>
              <a:ext uri="{FF2B5EF4-FFF2-40B4-BE49-F238E27FC236}">
                <a16:creationId xmlns:a16="http://schemas.microsoft.com/office/drawing/2014/main" id="{AF53B86E-FF43-435E-902A-058145D4EF1C}"/>
              </a:ext>
            </a:extLst>
          </p:cNvPr>
          <p:cNvSpPr txBox="1"/>
          <p:nvPr/>
        </p:nvSpPr>
        <p:spPr>
          <a:xfrm>
            <a:off x="84939" y="6201594"/>
            <a:ext cx="6656252" cy="830997"/>
          </a:xfrm>
          <a:prstGeom prst="rect">
            <a:avLst/>
          </a:prstGeom>
          <a:noFill/>
        </p:spPr>
        <p:txBody>
          <a:bodyPr wrap="square" rtlCol="0">
            <a:spAutoFit/>
          </a:bodyPr>
          <a:lstStyle/>
          <a:p>
            <a:r>
              <a:rPr lang="en-GB" sz="1600" dirty="0">
                <a:latin typeface="Century Gothic" panose="020B0502020202020204" pitchFamily="34" charset="0"/>
              </a:rPr>
              <a:t>We know that </a:t>
            </a:r>
            <a:r>
              <a:rPr lang="en-GB" sz="1600" b="1" dirty="0">
                <a:latin typeface="Century Gothic" panose="020B0502020202020204" pitchFamily="34" charset="0"/>
              </a:rPr>
              <a:t>ne … pas </a:t>
            </a:r>
            <a:r>
              <a:rPr lang="en-GB" sz="1600" dirty="0">
                <a:latin typeface="Century Gothic" panose="020B0502020202020204" pitchFamily="34" charset="0"/>
              </a:rPr>
              <a:t>surrounds the </a:t>
            </a:r>
            <a:r>
              <a:rPr lang="en-GB" sz="1600" b="1" dirty="0">
                <a:latin typeface="Century Gothic" panose="020B0502020202020204" pitchFamily="34" charset="0"/>
              </a:rPr>
              <a:t>first verb</a:t>
            </a:r>
            <a:r>
              <a:rPr lang="en-GB" sz="1600" dirty="0">
                <a:latin typeface="Century Gothic" panose="020B0502020202020204" pitchFamily="34" charset="0"/>
              </a:rPr>
              <a:t>, which is in short form, in sentences containing two verbs. So, if one of these verbs is a modal verbs, </a:t>
            </a:r>
            <a:r>
              <a:rPr lang="en-GB" sz="1600" b="1" dirty="0">
                <a:latin typeface="Century Gothic" panose="020B0502020202020204" pitchFamily="34" charset="0"/>
              </a:rPr>
              <a:t>ne…pas </a:t>
            </a:r>
            <a:r>
              <a:rPr lang="en-GB" sz="1600" dirty="0">
                <a:latin typeface="Century Gothic" panose="020B0502020202020204" pitchFamily="34" charset="0"/>
              </a:rPr>
              <a:t>surrounds it.</a:t>
            </a:r>
          </a:p>
        </p:txBody>
      </p:sp>
      <p:sp>
        <p:nvSpPr>
          <p:cNvPr id="13" name="ZoneTexte 10">
            <a:extLst>
              <a:ext uri="{FF2B5EF4-FFF2-40B4-BE49-F238E27FC236}">
                <a16:creationId xmlns:a16="http://schemas.microsoft.com/office/drawing/2014/main" id="{93B3B29B-2867-4237-8918-7E5C7B5C031E}"/>
              </a:ext>
            </a:extLst>
          </p:cNvPr>
          <p:cNvSpPr txBox="1"/>
          <p:nvPr/>
        </p:nvSpPr>
        <p:spPr>
          <a:xfrm>
            <a:off x="174854" y="7079416"/>
            <a:ext cx="3059210" cy="338554"/>
          </a:xfrm>
          <a:prstGeom prst="rect">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fr-CA" sz="1600" dirty="0">
                <a:latin typeface="Century Gothic" panose="020F0302020204030204"/>
              </a:rPr>
              <a:t>Je peux parler français</a:t>
            </a:r>
            <a:r>
              <a:rPr lang="fr-CA" sz="1600" b="1" dirty="0">
                <a:latin typeface="Century Gothic" panose="020F0302020204030204"/>
              </a:rPr>
              <a:t>.</a:t>
            </a:r>
            <a:endParaRPr lang="en-CA" sz="1600" dirty="0">
              <a:latin typeface="Century Gothic" panose="020F0302020204030204"/>
            </a:endParaRPr>
          </a:p>
        </p:txBody>
      </p:sp>
      <p:sp>
        <p:nvSpPr>
          <p:cNvPr id="14" name="ZoneTexte 10">
            <a:extLst>
              <a:ext uri="{FF2B5EF4-FFF2-40B4-BE49-F238E27FC236}">
                <a16:creationId xmlns:a16="http://schemas.microsoft.com/office/drawing/2014/main" id="{AD99B057-4BD1-4FAD-96A9-053C03E52F8D}"/>
              </a:ext>
            </a:extLst>
          </p:cNvPr>
          <p:cNvSpPr txBox="1"/>
          <p:nvPr/>
        </p:nvSpPr>
        <p:spPr>
          <a:xfrm>
            <a:off x="3392996" y="7074878"/>
            <a:ext cx="3240360" cy="338554"/>
          </a:xfrm>
          <a:prstGeom prst="rect">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fr-CA" sz="1600" dirty="0">
                <a:latin typeface="Century Gothic" panose="020F0302020204030204"/>
              </a:rPr>
              <a:t>Je</a:t>
            </a:r>
            <a:r>
              <a:rPr lang="fr-CA" sz="1600" b="1" dirty="0">
                <a:latin typeface="Century Gothic" panose="020F0302020204030204"/>
              </a:rPr>
              <a:t> ne </a:t>
            </a:r>
            <a:r>
              <a:rPr lang="fr-CA" sz="1600" dirty="0">
                <a:latin typeface="Century Gothic" panose="020F0302020204030204"/>
              </a:rPr>
              <a:t>peux</a:t>
            </a:r>
            <a:r>
              <a:rPr lang="fr-CA" sz="1600" b="1" dirty="0">
                <a:latin typeface="Century Gothic" panose="020F0302020204030204"/>
              </a:rPr>
              <a:t> pas </a:t>
            </a:r>
            <a:r>
              <a:rPr lang="fr-CA" sz="1600" dirty="0">
                <a:latin typeface="Century Gothic" panose="020F0302020204030204"/>
              </a:rPr>
              <a:t>parler français</a:t>
            </a:r>
            <a:r>
              <a:rPr lang="fr-CA" sz="1600" b="1" dirty="0">
                <a:latin typeface="Century Gothic" panose="020F0302020204030204"/>
              </a:rPr>
              <a:t>.</a:t>
            </a:r>
            <a:endParaRPr lang="en-CA" sz="1600" dirty="0">
              <a:latin typeface="Century Gothic" panose="020F0302020204030204"/>
            </a:endParaRPr>
          </a:p>
        </p:txBody>
      </p:sp>
      <p:pic>
        <p:nvPicPr>
          <p:cNvPr id="15" name="Picture 14">
            <a:extLst>
              <a:ext uri="{FF2B5EF4-FFF2-40B4-BE49-F238E27FC236}">
                <a16:creationId xmlns:a16="http://schemas.microsoft.com/office/drawing/2014/main" id="{ACFB0FF2-E243-477C-9E3A-85E82D0893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1652" y="7149612"/>
            <a:ext cx="181522" cy="189085"/>
          </a:xfrm>
          <a:prstGeom prst="rect">
            <a:avLst/>
          </a:prstGeom>
        </p:spPr>
      </p:pic>
      <p:pic>
        <p:nvPicPr>
          <p:cNvPr id="16" name="Picture 15">
            <a:extLst>
              <a:ext uri="{FF2B5EF4-FFF2-40B4-BE49-F238E27FC236}">
                <a16:creationId xmlns:a16="http://schemas.microsoft.com/office/drawing/2014/main" id="{31059A53-7346-48D8-9974-F1369D13EE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1008" y="7149612"/>
            <a:ext cx="215170" cy="245390"/>
          </a:xfrm>
          <a:prstGeom prst="rect">
            <a:avLst/>
          </a:prstGeom>
        </p:spPr>
      </p:pic>
      <p:sp>
        <p:nvSpPr>
          <p:cNvPr id="17" name="ZoneTexte 10">
            <a:extLst>
              <a:ext uri="{FF2B5EF4-FFF2-40B4-BE49-F238E27FC236}">
                <a16:creationId xmlns:a16="http://schemas.microsoft.com/office/drawing/2014/main" id="{63E298B5-AB47-4505-A23B-B2E0979EEDBE}"/>
              </a:ext>
            </a:extLst>
          </p:cNvPr>
          <p:cNvSpPr txBox="1"/>
          <p:nvPr/>
        </p:nvSpPr>
        <p:spPr>
          <a:xfrm>
            <a:off x="188307" y="7739335"/>
            <a:ext cx="3074227" cy="338554"/>
          </a:xfrm>
          <a:prstGeom prst="rect">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fr-CA" sz="1600" dirty="0">
                <a:latin typeface="Century Gothic" panose="020F0302020204030204"/>
              </a:rPr>
              <a:t>Il sait lire</a:t>
            </a:r>
            <a:r>
              <a:rPr lang="fr-CA" sz="1600" b="1" dirty="0">
                <a:latin typeface="Century Gothic" panose="020F0302020204030204"/>
              </a:rPr>
              <a:t>.</a:t>
            </a:r>
            <a:endParaRPr lang="en-CA" sz="1600" dirty="0">
              <a:latin typeface="Century Gothic" panose="020F0302020204030204"/>
            </a:endParaRPr>
          </a:p>
        </p:txBody>
      </p:sp>
      <p:sp>
        <p:nvSpPr>
          <p:cNvPr id="19" name="TextBox 18">
            <a:extLst>
              <a:ext uri="{FF2B5EF4-FFF2-40B4-BE49-F238E27FC236}">
                <a16:creationId xmlns:a16="http://schemas.microsoft.com/office/drawing/2014/main" id="{258D8EDF-56C5-4B7D-B64A-975494BFEC5B}"/>
              </a:ext>
            </a:extLst>
          </p:cNvPr>
          <p:cNvSpPr txBox="1"/>
          <p:nvPr/>
        </p:nvSpPr>
        <p:spPr>
          <a:xfrm>
            <a:off x="138236" y="7431042"/>
            <a:ext cx="3041307" cy="338554"/>
          </a:xfrm>
          <a:prstGeom prst="rect">
            <a:avLst/>
          </a:prstGeom>
          <a:noFill/>
        </p:spPr>
        <p:txBody>
          <a:bodyPr wrap="square" rtlCol="0">
            <a:spAutoFit/>
          </a:bodyPr>
          <a:lstStyle/>
          <a:p>
            <a:r>
              <a:rPr lang="en-GB" sz="1600" i="1" dirty="0">
                <a:latin typeface="Century Gothic" panose="020B0502020202020204" pitchFamily="34" charset="0"/>
              </a:rPr>
              <a:t>I can speak French.</a:t>
            </a:r>
          </a:p>
        </p:txBody>
      </p:sp>
      <p:sp>
        <p:nvSpPr>
          <p:cNvPr id="21" name="TextBox 20">
            <a:extLst>
              <a:ext uri="{FF2B5EF4-FFF2-40B4-BE49-F238E27FC236}">
                <a16:creationId xmlns:a16="http://schemas.microsoft.com/office/drawing/2014/main" id="{87EF2354-640A-46A0-A102-262D4A002169}"/>
              </a:ext>
            </a:extLst>
          </p:cNvPr>
          <p:cNvSpPr txBox="1"/>
          <p:nvPr/>
        </p:nvSpPr>
        <p:spPr>
          <a:xfrm>
            <a:off x="3392996" y="7431612"/>
            <a:ext cx="3041307" cy="338554"/>
          </a:xfrm>
          <a:prstGeom prst="rect">
            <a:avLst/>
          </a:prstGeom>
          <a:noFill/>
        </p:spPr>
        <p:txBody>
          <a:bodyPr wrap="square" rtlCol="0">
            <a:spAutoFit/>
          </a:bodyPr>
          <a:lstStyle/>
          <a:p>
            <a:r>
              <a:rPr lang="en-GB" sz="1600" i="1" dirty="0">
                <a:latin typeface="Century Gothic" panose="020B0502020202020204" pitchFamily="34" charset="0"/>
              </a:rPr>
              <a:t>I can</a:t>
            </a:r>
            <a:r>
              <a:rPr lang="en-GB" sz="1600" b="1" i="1" dirty="0">
                <a:latin typeface="Century Gothic" panose="020B0502020202020204" pitchFamily="34" charset="0"/>
              </a:rPr>
              <a:t>not</a:t>
            </a:r>
            <a:r>
              <a:rPr lang="en-GB" sz="1600" i="1" dirty="0">
                <a:latin typeface="Century Gothic" panose="020B0502020202020204" pitchFamily="34" charset="0"/>
              </a:rPr>
              <a:t> speak French.</a:t>
            </a:r>
          </a:p>
        </p:txBody>
      </p:sp>
      <p:sp>
        <p:nvSpPr>
          <p:cNvPr id="62" name="TextBox 61">
            <a:extLst>
              <a:ext uri="{FF2B5EF4-FFF2-40B4-BE49-F238E27FC236}">
                <a16:creationId xmlns:a16="http://schemas.microsoft.com/office/drawing/2014/main" id="{FC4754F6-B05E-4144-AF91-315BD2609039}"/>
              </a:ext>
            </a:extLst>
          </p:cNvPr>
          <p:cNvSpPr txBox="1"/>
          <p:nvPr/>
        </p:nvSpPr>
        <p:spPr>
          <a:xfrm>
            <a:off x="153929" y="8090961"/>
            <a:ext cx="3210783" cy="338554"/>
          </a:xfrm>
          <a:prstGeom prst="rect">
            <a:avLst/>
          </a:prstGeom>
          <a:noFill/>
        </p:spPr>
        <p:txBody>
          <a:bodyPr wrap="square" rtlCol="0">
            <a:spAutoFit/>
          </a:bodyPr>
          <a:lstStyle/>
          <a:p>
            <a:r>
              <a:rPr lang="en-GB" sz="1600" i="1" dirty="0">
                <a:latin typeface="Century Gothic" panose="020B0502020202020204" pitchFamily="34" charset="0"/>
              </a:rPr>
              <a:t>He knows how to read.</a:t>
            </a:r>
          </a:p>
        </p:txBody>
      </p:sp>
      <p:sp>
        <p:nvSpPr>
          <p:cNvPr id="64" name="TextBox 63">
            <a:extLst>
              <a:ext uri="{FF2B5EF4-FFF2-40B4-BE49-F238E27FC236}">
                <a16:creationId xmlns:a16="http://schemas.microsoft.com/office/drawing/2014/main" id="{A80B9D5D-9C41-48E0-B4B3-69E78B64D30B}"/>
              </a:ext>
            </a:extLst>
          </p:cNvPr>
          <p:cNvSpPr txBox="1"/>
          <p:nvPr/>
        </p:nvSpPr>
        <p:spPr>
          <a:xfrm>
            <a:off x="3366928" y="8086683"/>
            <a:ext cx="3708466" cy="338554"/>
          </a:xfrm>
          <a:prstGeom prst="rect">
            <a:avLst/>
          </a:prstGeom>
          <a:noFill/>
        </p:spPr>
        <p:txBody>
          <a:bodyPr wrap="square" rtlCol="0">
            <a:spAutoFit/>
          </a:bodyPr>
          <a:lstStyle/>
          <a:p>
            <a:r>
              <a:rPr lang="en-GB" sz="1600" i="1" dirty="0">
                <a:latin typeface="Century Gothic" panose="020B0502020202020204" pitchFamily="34" charset="0"/>
              </a:rPr>
              <a:t>He </a:t>
            </a:r>
            <a:r>
              <a:rPr lang="en-GB" sz="1600" b="1" i="1" dirty="0">
                <a:latin typeface="Century Gothic" panose="020B0502020202020204" pitchFamily="34" charset="0"/>
              </a:rPr>
              <a:t>doesn’t </a:t>
            </a:r>
            <a:r>
              <a:rPr lang="en-GB" sz="1600" i="1" dirty="0">
                <a:latin typeface="Century Gothic" panose="020B0502020202020204" pitchFamily="34" charset="0"/>
              </a:rPr>
              <a:t>know how to read.</a:t>
            </a:r>
          </a:p>
        </p:txBody>
      </p:sp>
      <p:sp>
        <p:nvSpPr>
          <p:cNvPr id="66" name="ZoneTexte 10">
            <a:extLst>
              <a:ext uri="{FF2B5EF4-FFF2-40B4-BE49-F238E27FC236}">
                <a16:creationId xmlns:a16="http://schemas.microsoft.com/office/drawing/2014/main" id="{1EB39A41-5402-4B2B-969D-FC6B3C9F6BAE}"/>
              </a:ext>
            </a:extLst>
          </p:cNvPr>
          <p:cNvSpPr txBox="1"/>
          <p:nvPr/>
        </p:nvSpPr>
        <p:spPr>
          <a:xfrm>
            <a:off x="3406932" y="7739335"/>
            <a:ext cx="3240360" cy="338554"/>
          </a:xfrm>
          <a:prstGeom prst="rect">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fr-CA" sz="1600" dirty="0">
                <a:latin typeface="Century Gothic" panose="020F0302020204030204"/>
              </a:rPr>
              <a:t>Il</a:t>
            </a:r>
            <a:r>
              <a:rPr lang="fr-CA" sz="1600" b="1" dirty="0">
                <a:latin typeface="Century Gothic" panose="020F0302020204030204"/>
              </a:rPr>
              <a:t> ne </a:t>
            </a:r>
            <a:r>
              <a:rPr lang="fr-CA" sz="1600" dirty="0">
                <a:latin typeface="Century Gothic" panose="020F0302020204030204"/>
              </a:rPr>
              <a:t>sait</a:t>
            </a:r>
            <a:r>
              <a:rPr lang="fr-CA" sz="1600" b="1" dirty="0">
                <a:latin typeface="Century Gothic" panose="020F0302020204030204"/>
              </a:rPr>
              <a:t> pas </a:t>
            </a:r>
            <a:r>
              <a:rPr lang="fr-CA" sz="1600" dirty="0">
                <a:latin typeface="Century Gothic" panose="020F0302020204030204"/>
              </a:rPr>
              <a:t>faire les devoirs.</a:t>
            </a:r>
            <a:endParaRPr lang="en-CA" sz="1600" dirty="0">
              <a:latin typeface="Century Gothic" panose="020F0302020204030204"/>
            </a:endParaRPr>
          </a:p>
        </p:txBody>
      </p:sp>
      <p:sp>
        <p:nvSpPr>
          <p:cNvPr id="68" name="Rectangle 67">
            <a:extLst>
              <a:ext uri="{FF2B5EF4-FFF2-40B4-BE49-F238E27FC236}">
                <a16:creationId xmlns:a16="http://schemas.microsoft.com/office/drawing/2014/main" id="{58494FFF-9850-4DE9-8D32-8B7C1B9EF504}"/>
              </a:ext>
            </a:extLst>
          </p:cNvPr>
          <p:cNvSpPr/>
          <p:nvPr/>
        </p:nvSpPr>
        <p:spPr>
          <a:xfrm>
            <a:off x="136316" y="8450324"/>
            <a:ext cx="6570870" cy="307777"/>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a:spAutoFit/>
          </a:bodyPr>
          <a:lstStyle/>
          <a:p>
            <a:pPr algn="ctr" fontAlgn="auto">
              <a:spcBef>
                <a:spcPts val="0"/>
              </a:spcBef>
              <a:spcAft>
                <a:spcPts val="0"/>
              </a:spcAft>
            </a:pPr>
            <a:r>
              <a:rPr lang="en-GB" sz="1400" dirty="0">
                <a:solidFill>
                  <a:srgbClr val="000000"/>
                </a:solidFill>
                <a:latin typeface="Century Gothic" panose="020F0302020204030204"/>
              </a:rPr>
              <a:t>Remember! The verb that </a:t>
            </a:r>
            <a:r>
              <a:rPr lang="en-GB" sz="1400" u="sng" dirty="0">
                <a:solidFill>
                  <a:srgbClr val="000000"/>
                </a:solidFill>
                <a:latin typeface="Century Gothic" panose="020F0302020204030204"/>
              </a:rPr>
              <a:t>follows</a:t>
            </a:r>
            <a:r>
              <a:rPr lang="en-GB" sz="1400" dirty="0">
                <a:solidFill>
                  <a:srgbClr val="000000"/>
                </a:solidFill>
                <a:latin typeface="Century Gothic" panose="020F0302020204030204"/>
              </a:rPr>
              <a:t> a modal verb is always an </a:t>
            </a:r>
            <a:r>
              <a:rPr lang="en-GB" sz="1400" b="1" dirty="0">
                <a:solidFill>
                  <a:srgbClr val="000000"/>
                </a:solidFill>
                <a:latin typeface="Century Gothic" panose="020F0302020204030204"/>
              </a:rPr>
              <a:t>infinitive</a:t>
            </a:r>
            <a:r>
              <a:rPr lang="en-GB" sz="1400" dirty="0">
                <a:solidFill>
                  <a:srgbClr val="000000"/>
                </a:solidFill>
                <a:latin typeface="Century Gothic" panose="020F0302020204030204"/>
              </a:rPr>
              <a:t> verb.</a:t>
            </a:r>
            <a:endParaRPr lang="en-GB" sz="1400" b="1" dirty="0">
              <a:solidFill>
                <a:srgbClr val="000000"/>
              </a:solidFill>
              <a:latin typeface="Century Gothic" panose="020F0302020204030204"/>
            </a:endParaRPr>
          </a:p>
        </p:txBody>
      </p:sp>
      <p:sp>
        <p:nvSpPr>
          <p:cNvPr id="70" name="Slide Number Placeholder 1">
            <a:extLst>
              <a:ext uri="{FF2B5EF4-FFF2-40B4-BE49-F238E27FC236}">
                <a16:creationId xmlns:a16="http://schemas.microsoft.com/office/drawing/2014/main" id="{1BD99D25-CADB-4555-90CE-33A883BBF82E}"/>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57</a:t>
            </a:r>
          </a:p>
        </p:txBody>
      </p:sp>
      <p:sp>
        <p:nvSpPr>
          <p:cNvPr id="4" name="Title 3">
            <a:extLst>
              <a:ext uri="{FF2B5EF4-FFF2-40B4-BE49-F238E27FC236}">
                <a16:creationId xmlns:a16="http://schemas.microsoft.com/office/drawing/2014/main" id="{E84F9B77-785F-3C42-963C-CC86C114B3B4}"/>
              </a:ext>
            </a:extLst>
          </p:cNvPr>
          <p:cNvSpPr>
            <a:spLocks noGrp="1"/>
          </p:cNvSpPr>
          <p:nvPr>
            <p:ph type="title"/>
          </p:nvPr>
        </p:nvSpPr>
        <p:spPr>
          <a:xfrm>
            <a:off x="169782" y="154265"/>
            <a:ext cx="2016224" cy="371996"/>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T3.2 </a:t>
            </a:r>
            <a:r>
              <a:rPr lang="en-GB" sz="2000" b="1" kern="1200" dirty="0" err="1">
                <a:solidFill>
                  <a:srgbClr val="FFFFFF"/>
                </a:solidFill>
                <a:latin typeface="Century Gothic" panose="020B0502020202020204" pitchFamily="34" charset="0"/>
                <a:ea typeface="+mn-ea"/>
                <a:cs typeface="+mn-cs"/>
              </a:rPr>
              <a:t>Semaine</a:t>
            </a:r>
            <a:r>
              <a:rPr lang="en-GB" sz="2000" b="1" kern="1200" dirty="0">
                <a:solidFill>
                  <a:srgbClr val="FFFFFF"/>
                </a:solidFill>
                <a:latin typeface="Century Gothic" panose="020B0502020202020204" pitchFamily="34" charset="0"/>
                <a:ea typeface="+mn-ea"/>
                <a:cs typeface="+mn-cs"/>
              </a:rPr>
              <a:t> 6</a:t>
            </a:r>
            <a:endParaRPr lang="en-US" dirty="0"/>
          </a:p>
        </p:txBody>
      </p:sp>
    </p:spTree>
    <p:extLst>
      <p:ext uri="{BB962C8B-B14F-4D97-AF65-F5344CB8AC3E}">
        <p14:creationId xmlns:p14="http://schemas.microsoft.com/office/powerpoint/2010/main" val="35157801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1407571161"/>
              </p:ext>
            </p:extLst>
          </p:nvPr>
        </p:nvGraphicFramePr>
        <p:xfrm>
          <a:off x="547511" y="3267428"/>
          <a:ext cx="5625940" cy="5736480"/>
        </p:xfrm>
        <a:graphic>
          <a:graphicData uri="http://schemas.openxmlformats.org/drawingml/2006/table">
            <a:tbl>
              <a:tblPr>
                <a:tableStyleId>{5940675A-B579-460E-94D1-54222C63F5DA}</a:tableStyleId>
              </a:tblPr>
              <a:tblGrid>
                <a:gridCol w="2243686">
                  <a:extLst>
                    <a:ext uri="{9D8B030D-6E8A-4147-A177-3AD203B41FA5}">
                      <a16:colId xmlns:a16="http://schemas.microsoft.com/office/drawing/2014/main" val="20000"/>
                    </a:ext>
                  </a:extLst>
                </a:gridCol>
                <a:gridCol w="3382254">
                  <a:extLst>
                    <a:ext uri="{9D8B030D-6E8A-4147-A177-3AD203B41FA5}">
                      <a16:colId xmlns:a16="http://schemas.microsoft.com/office/drawing/2014/main" val="20001"/>
                    </a:ext>
                  </a:extLst>
                </a:gridCol>
              </a:tblGrid>
              <a:tr h="192021">
                <a:tc>
                  <a:txBody>
                    <a:bodyPr/>
                    <a:lstStyle/>
                    <a:p>
                      <a:pPr algn="l" fontAlgn="b"/>
                      <a:r>
                        <a:rPr lang="en-GB" sz="1600" b="0" i="0" u="none" strike="noStrike" dirty="0">
                          <a:solidFill>
                            <a:srgbClr val="000000"/>
                          </a:solidFill>
                          <a:effectLst/>
                          <a:latin typeface="Century Gothic" panose="020B0502020202020204" pitchFamily="34" charset="0"/>
                        </a:rPr>
                        <a:t>aider</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help, helping</a:t>
                      </a:r>
                    </a:p>
                  </a:txBody>
                  <a:tcPr marL="90000" marR="90000" marT="46800" marB="46800" anchor="ctr"/>
                </a:tc>
                <a:extLst>
                  <a:ext uri="{0D108BD9-81ED-4DB2-BD59-A6C34878D82A}">
                    <a16:rowId xmlns:a16="http://schemas.microsoft.com/office/drawing/2014/main" val="2902159660"/>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chercher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look for, looking for</a:t>
                      </a:r>
                    </a:p>
                  </a:txBody>
                  <a:tcPr marL="90000" marR="90000" marT="46800" marB="46800" anchor="ctr"/>
                </a:tc>
                <a:extLst>
                  <a:ext uri="{0D108BD9-81ED-4DB2-BD59-A6C34878D82A}">
                    <a16:rowId xmlns:a16="http://schemas.microsoft.com/office/drawing/2014/main" val="1352660324"/>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partager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share, sharing</a:t>
                      </a:r>
                    </a:p>
                  </a:txBody>
                  <a:tcPr marL="90000" marR="90000" marT="46800" marB="46800" anchor="ctr"/>
                </a:tc>
                <a:extLst>
                  <a:ext uri="{0D108BD9-81ED-4DB2-BD59-A6C34878D82A}">
                    <a16:rowId xmlns:a16="http://schemas.microsoft.com/office/drawing/2014/main" val="10003"/>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pouvoir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can, to be able to</a:t>
                      </a:r>
                    </a:p>
                  </a:txBody>
                  <a:tcPr marL="90000" marR="90000" marT="46800" marB="46800" anchor="ctr"/>
                </a:tc>
                <a:extLst>
                  <a:ext uri="{0D108BD9-81ED-4DB2-BD59-A6C34878D82A}">
                    <a16:rowId xmlns:a16="http://schemas.microsoft.com/office/drawing/2014/main" val="1199498570"/>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je </a:t>
                      </a:r>
                      <a:r>
                        <a:rPr lang="en-GB" sz="1600" b="0" i="0" u="none" strike="noStrike" dirty="0" err="1">
                          <a:solidFill>
                            <a:srgbClr val="000000"/>
                          </a:solidFill>
                          <a:effectLst/>
                          <a:latin typeface="Century Gothic" panose="020B0502020202020204" pitchFamily="34" charset="0"/>
                        </a:rPr>
                        <a:t>peux</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 can, I am able to</a:t>
                      </a:r>
                    </a:p>
                  </a:txBody>
                  <a:tcPr marL="90000" marR="90000" marT="46800" marB="46800" anchor="ctr"/>
                </a:tc>
                <a:extLst>
                  <a:ext uri="{0D108BD9-81ED-4DB2-BD59-A6C34878D82A}">
                    <a16:rowId xmlns:a16="http://schemas.microsoft.com/office/drawing/2014/main" val="3944079258"/>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tu</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peux</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you can, you are able to</a:t>
                      </a:r>
                    </a:p>
                  </a:txBody>
                  <a:tcPr marL="90000" marR="90000" marT="46800" marB="46800" anchor="ctr"/>
                </a:tc>
                <a:extLst>
                  <a:ext uri="{0D108BD9-81ED-4DB2-BD59-A6C34878D82A}">
                    <a16:rowId xmlns:a16="http://schemas.microsoft.com/office/drawing/2014/main" val="2402460710"/>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il</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peut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he can, he is able to</a:t>
                      </a:r>
                    </a:p>
                  </a:txBody>
                  <a:tcPr marL="90000" marR="90000" marT="46800" marB="46800" anchor="ctr"/>
                </a:tc>
                <a:extLst>
                  <a:ext uri="{0D108BD9-81ED-4DB2-BD59-A6C34878D82A}">
                    <a16:rowId xmlns:a16="http://schemas.microsoft.com/office/drawing/2014/main" val="148512006"/>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elle</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peut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she can, she is able to</a:t>
                      </a:r>
                    </a:p>
                  </a:txBody>
                  <a:tcPr marL="90000" marR="90000" marT="46800" marB="46800" anchor="ctr"/>
                </a:tc>
                <a:extLst>
                  <a:ext uri="{0D108BD9-81ED-4DB2-BD59-A6C34878D82A}">
                    <a16:rowId xmlns:a16="http://schemas.microsoft.com/office/drawing/2014/main" val="1465689031"/>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savoir</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know how to, knowing how to</a:t>
                      </a:r>
                    </a:p>
                  </a:txBody>
                  <a:tcPr marL="90000" marR="90000" marT="46800" marB="46800" anchor="ctr"/>
                </a:tc>
                <a:extLst>
                  <a:ext uri="{0D108BD9-81ED-4DB2-BD59-A6C34878D82A}">
                    <a16:rowId xmlns:a16="http://schemas.microsoft.com/office/drawing/2014/main" val="658764612"/>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je </a:t>
                      </a:r>
                      <a:r>
                        <a:rPr lang="en-GB" sz="1600" b="0" i="0" u="none" strike="noStrike" dirty="0" err="1">
                          <a:solidFill>
                            <a:srgbClr val="000000"/>
                          </a:solidFill>
                          <a:effectLst/>
                          <a:latin typeface="Century Gothic" panose="020B0502020202020204" pitchFamily="34" charset="0"/>
                        </a:rPr>
                        <a:t>sais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 know how to</a:t>
                      </a:r>
                    </a:p>
                  </a:txBody>
                  <a:tcPr marL="90000" marR="90000" marT="46800" marB="46800" anchor="ctr"/>
                </a:tc>
                <a:extLst>
                  <a:ext uri="{0D108BD9-81ED-4DB2-BD59-A6C34878D82A}">
                    <a16:rowId xmlns:a16="http://schemas.microsoft.com/office/drawing/2014/main" val="624285399"/>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tu</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sais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you know how</a:t>
                      </a:r>
                    </a:p>
                  </a:txBody>
                  <a:tcPr marL="90000" marR="90000" marT="46800" marB="46800" anchor="ctr"/>
                </a:tc>
                <a:extLst>
                  <a:ext uri="{0D108BD9-81ED-4DB2-BD59-A6C34878D82A}">
                    <a16:rowId xmlns:a16="http://schemas.microsoft.com/office/drawing/2014/main" val="1910356840"/>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il</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sait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he knows how to</a:t>
                      </a:r>
                    </a:p>
                  </a:txBody>
                  <a:tcPr marL="90000" marR="90000" marT="46800" marB="46800" anchor="ctr"/>
                </a:tc>
                <a:extLst>
                  <a:ext uri="{0D108BD9-81ED-4DB2-BD59-A6C34878D82A}">
                    <a16:rowId xmlns:a16="http://schemas.microsoft.com/office/drawing/2014/main" val="2177390888"/>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elle</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sait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she knows how to</a:t>
                      </a:r>
                    </a:p>
                  </a:txBody>
                  <a:tcPr marL="90000" marR="90000" marT="46800" marB="46800" anchor="ctr"/>
                </a:tc>
                <a:extLst>
                  <a:ext uri="{0D108BD9-81ED-4DB2-BD59-A6C34878D82A}">
                    <a16:rowId xmlns:a16="http://schemas.microsoft.com/office/drawing/2014/main" val="1230893798"/>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le </a:t>
                      </a:r>
                      <a:r>
                        <a:rPr lang="en-GB" sz="1600" b="0" i="0" u="none" strike="noStrike" dirty="0" err="1">
                          <a:solidFill>
                            <a:srgbClr val="000000"/>
                          </a:solidFill>
                          <a:effectLst/>
                          <a:latin typeface="Century Gothic" panose="020B0502020202020204" pitchFamily="34" charset="0"/>
                        </a:rPr>
                        <a:t>projet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plan</a:t>
                      </a:r>
                    </a:p>
                  </a:txBody>
                  <a:tcPr marL="90000" marR="90000" marT="46800" marB="46800" anchor="ctr"/>
                </a:tc>
                <a:extLst>
                  <a:ext uri="{0D108BD9-81ED-4DB2-BD59-A6C34878D82A}">
                    <a16:rowId xmlns:a16="http://schemas.microsoft.com/office/drawing/2014/main" val="3621895245"/>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désolé</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sorry (m)</a:t>
                      </a:r>
                    </a:p>
                  </a:txBody>
                  <a:tcPr marL="90000" marR="90000" marT="46800" marB="46800" anchor="ctr"/>
                </a:tc>
                <a:extLst>
                  <a:ext uri="{0D108BD9-81ED-4DB2-BD59-A6C34878D82A}">
                    <a16:rowId xmlns:a16="http://schemas.microsoft.com/office/drawing/2014/main" val="3378015456"/>
                  </a:ext>
                </a:extLst>
              </a:tr>
              <a:tr h="19202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err="1">
                          <a:solidFill>
                            <a:srgbClr val="000000"/>
                          </a:solidFill>
                          <a:effectLst/>
                          <a:latin typeface="Century Gothic" panose="020B0502020202020204" pitchFamily="34" charset="0"/>
                        </a:rPr>
                        <a:t>désolée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sorry (f)</a:t>
                      </a:r>
                    </a:p>
                  </a:txBody>
                  <a:tcPr marL="90000" marR="90000" marT="46800" marB="46800" anchor="ctr"/>
                </a:tc>
                <a:extLst>
                  <a:ext uri="{0D108BD9-81ED-4DB2-BD59-A6C34878D82A}">
                    <a16:rowId xmlns:a16="http://schemas.microsoft.com/office/drawing/2014/main" val="743131529"/>
                  </a:ext>
                </a:extLst>
              </a:tr>
              <a:tr h="19202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err="1">
                          <a:solidFill>
                            <a:srgbClr val="000000"/>
                          </a:solidFill>
                          <a:effectLst/>
                          <a:latin typeface="Century Gothic" panose="020B0502020202020204" pitchFamily="34" charset="0"/>
                        </a:rPr>
                        <a:t>peut-être</a:t>
                      </a:r>
                      <a:r>
                        <a:rPr lang="en-GB" sz="1600" b="0" i="0" u="none" strike="noStrike" dirty="0">
                          <a:solidFill>
                            <a:srgbClr val="000000"/>
                          </a:solidFill>
                          <a:effectLst/>
                          <a:latin typeface="Century Gothic" panose="020B0502020202020204" pitchFamily="34" charset="0"/>
                        </a:rPr>
                        <a:t> </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maybe</a:t>
                      </a:r>
                    </a:p>
                  </a:txBody>
                  <a:tcPr marL="90000" marR="90000" marT="46800" marB="46800" anchor="ctr"/>
                </a:tc>
                <a:extLst>
                  <a:ext uri="{0D108BD9-81ED-4DB2-BD59-A6C34878D82A}">
                    <a16:rowId xmlns:a16="http://schemas.microsoft.com/office/drawing/2014/main" val="373149687"/>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4289024494"/>
              </p:ext>
            </p:extLst>
          </p:nvPr>
        </p:nvGraphicFramePr>
        <p:xfrm>
          <a:off x="-20881" y="3245778"/>
          <a:ext cx="625156" cy="5814646"/>
        </p:xfrm>
        <a:graphic>
          <a:graphicData uri="http://schemas.openxmlformats.org/drawingml/2006/table">
            <a:tbl>
              <a:tblPr firstRow="1" bandRow="1">
                <a:tableStyleId>{5940675A-B579-460E-94D1-54222C63F5DA}</a:tableStyleId>
              </a:tblPr>
              <a:tblGrid>
                <a:gridCol w="625156">
                  <a:extLst>
                    <a:ext uri="{9D8B030D-6E8A-4147-A177-3AD203B41FA5}">
                      <a16:colId xmlns:a16="http://schemas.microsoft.com/office/drawing/2014/main" val="20000"/>
                    </a:ext>
                  </a:extLst>
                </a:gridCol>
              </a:tblGrid>
              <a:tr h="342038">
                <a:tc>
                  <a:txBody>
                    <a:bodyPr/>
                    <a:lstStyle/>
                    <a:p>
                      <a:pPr algn="ct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42038">
                <a:tc>
                  <a:txBody>
                    <a:bodyPr/>
                    <a:lstStyle/>
                    <a:p>
                      <a:pPr algn="ct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420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20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20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20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420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420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94166721"/>
                  </a:ext>
                </a:extLst>
              </a:tr>
              <a:tr h="3420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420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67020"/>
                  </a:ext>
                </a:extLst>
              </a:tr>
              <a:tr h="3420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01429452"/>
                  </a:ext>
                </a:extLst>
              </a:tr>
              <a:tr h="3420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47234627"/>
                  </a:ext>
                </a:extLst>
              </a:tr>
              <a:tr h="3420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95638437"/>
                  </a:ext>
                </a:extLst>
              </a:tr>
              <a:tr h="3420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94591813"/>
                  </a:ext>
                </a:extLst>
              </a:tr>
              <a:tr h="3420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6990465"/>
                  </a:ext>
                </a:extLst>
              </a:tr>
              <a:tr h="3420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88499632"/>
                  </a:ext>
                </a:extLst>
              </a:tr>
              <a:tr h="3420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14413771"/>
                  </a:ext>
                </a:extLst>
              </a:tr>
            </a:tbl>
          </a:graphicData>
        </a:graphic>
      </p:graphicFrame>
      <p:sp>
        <p:nvSpPr>
          <p:cNvPr id="18" name="Rectangle 17">
            <a:extLst>
              <a:ext uri="{FF2B5EF4-FFF2-40B4-BE49-F238E27FC236}">
                <a16:creationId xmlns:a16="http://schemas.microsoft.com/office/drawing/2014/main" id="{187D3DE4-1B8E-4EF9-A0F4-FAE19AE97A2E}"/>
              </a:ext>
            </a:extLst>
          </p:cNvPr>
          <p:cNvSpPr/>
          <p:nvPr/>
        </p:nvSpPr>
        <p:spPr>
          <a:xfrm>
            <a:off x="5007751" y="2654157"/>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58</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1255" y="6815846"/>
            <a:ext cx="996702" cy="996702"/>
          </a:xfrm>
          <a:prstGeom prst="rect">
            <a:avLst/>
          </a:prstGeom>
        </p:spPr>
      </p:pic>
      <p:sp>
        <p:nvSpPr>
          <p:cNvPr id="49" name="Rounded Rectangle 48"/>
          <p:cNvSpPr/>
          <p:nvPr/>
        </p:nvSpPr>
        <p:spPr>
          <a:xfrm>
            <a:off x="5228242" y="7863312"/>
            <a:ext cx="1453671" cy="64807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1400" b="1" dirty="0">
                <a:solidFill>
                  <a:srgbClr val="000000"/>
                </a:solidFill>
                <a:latin typeface="Century Gothic" panose="020B0502020202020204" pitchFamily="34" charset="0"/>
              </a:rPr>
              <a:t>Revisit vocab 3.2.3 &amp; 3.1.2</a:t>
            </a:r>
          </a:p>
        </p:txBody>
      </p:sp>
      <p:sp>
        <p:nvSpPr>
          <p:cNvPr id="10" name="Rectangle 9">
            <a:extLst>
              <a:ext uri="{FF2B5EF4-FFF2-40B4-BE49-F238E27FC236}">
                <a16:creationId xmlns:a16="http://schemas.microsoft.com/office/drawing/2014/main" id="{543B5E85-0424-4C1D-A52D-86968CAD7EB5}"/>
              </a:ext>
            </a:extLst>
          </p:cNvPr>
          <p:cNvSpPr/>
          <p:nvPr/>
        </p:nvSpPr>
        <p:spPr>
          <a:xfrm>
            <a:off x="163253" y="2654157"/>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1" name="Title 1">
            <a:extLst>
              <a:ext uri="{FF2B5EF4-FFF2-40B4-BE49-F238E27FC236}">
                <a16:creationId xmlns:a16="http://schemas.microsoft.com/office/drawing/2014/main" id="{E2C4FCF7-E30C-452D-A659-BA3F68665586}"/>
              </a:ext>
            </a:extLst>
          </p:cNvPr>
          <p:cNvSpPr txBox="1">
            <a:spLocks/>
          </p:cNvSpPr>
          <p:nvPr/>
        </p:nvSpPr>
        <p:spPr bwMode="auto">
          <a:xfrm>
            <a:off x="172381" y="2667429"/>
            <a:ext cx="4687651" cy="4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1800" b="1" i="0" u="none" strike="noStrike" kern="0" cap="none" spc="0" normalizeH="0" baseline="0" noProof="0" dirty="0" err="1">
                <a:ln>
                  <a:noFill/>
                </a:ln>
                <a:solidFill>
                  <a:srgbClr val="FFFFFF"/>
                </a:solidFill>
                <a:effectLst/>
                <a:uLnTx/>
                <a:uFillTx/>
                <a:latin typeface="Century Gothic" panose="020B0502020202020204" pitchFamily="34" charset="0"/>
                <a:ea typeface="+mj-ea"/>
                <a:cs typeface="+mj-cs"/>
              </a:rPr>
              <a:t>Saying</a:t>
            </a:r>
            <a:r>
              <a:rPr kumimoji="0" lang="fr-FR" sz="18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 </a:t>
            </a:r>
            <a:r>
              <a:rPr kumimoji="0" lang="fr-FR" sz="1800" b="1" i="0" u="none" strike="noStrike" kern="0" cap="none" spc="0" normalizeH="0" baseline="0" noProof="0" dirty="0" err="1">
                <a:ln>
                  <a:noFill/>
                </a:ln>
                <a:solidFill>
                  <a:srgbClr val="FFFFFF"/>
                </a:solidFill>
                <a:effectLst/>
                <a:uLnTx/>
                <a:uFillTx/>
                <a:latin typeface="Century Gothic" panose="020B0502020202020204" pitchFamily="34" charset="0"/>
                <a:ea typeface="+mj-ea"/>
                <a:cs typeface="+mj-cs"/>
              </a:rPr>
              <a:t>what</a:t>
            </a:r>
            <a:r>
              <a:rPr kumimoji="0" lang="fr-FR" sz="18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 </a:t>
            </a:r>
            <a:r>
              <a:rPr kumimoji="0" lang="fr-FR" sz="1800" b="1" i="0" u="none" strike="noStrike" kern="0" cap="none" spc="0" normalizeH="0" baseline="0" noProof="0" dirty="0" err="1">
                <a:ln>
                  <a:noFill/>
                </a:ln>
                <a:solidFill>
                  <a:srgbClr val="FFFFFF"/>
                </a:solidFill>
                <a:effectLst/>
                <a:uLnTx/>
                <a:uFillTx/>
                <a:latin typeface="Century Gothic" panose="020B0502020202020204" pitchFamily="34" charset="0"/>
                <a:ea typeface="+mj-ea"/>
                <a:cs typeface="+mj-cs"/>
              </a:rPr>
              <a:t>you</a:t>
            </a:r>
            <a:r>
              <a:rPr kumimoji="0" lang="fr-FR" sz="18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 can and </a:t>
            </a:r>
            <a:r>
              <a:rPr kumimoji="0" lang="fr-FR" sz="1800" b="1" i="0" u="none" strike="noStrike" kern="0" cap="none" spc="0" normalizeH="0" baseline="0" noProof="0" dirty="0" err="1">
                <a:ln>
                  <a:noFill/>
                </a:ln>
                <a:solidFill>
                  <a:srgbClr val="FFFFFF"/>
                </a:solidFill>
                <a:effectLst/>
                <a:uLnTx/>
                <a:uFillTx/>
                <a:latin typeface="Century Gothic" panose="020B0502020202020204" pitchFamily="34" charset="0"/>
                <a:ea typeface="+mj-ea"/>
                <a:cs typeface="+mj-cs"/>
              </a:rPr>
              <a:t>can’t</a:t>
            </a:r>
            <a:r>
              <a:rPr kumimoji="0" lang="fr-FR" sz="1800" b="1" i="0" u="none" strike="noStrike" kern="0" cap="none" spc="0" normalizeH="0" baseline="0" noProof="0" dirty="0">
                <a:ln>
                  <a:noFill/>
                </a:ln>
                <a:solidFill>
                  <a:srgbClr val="FFFFFF"/>
                </a:solidFill>
                <a:effectLst/>
                <a:uLnTx/>
                <a:uFillTx/>
                <a:latin typeface="Century Gothic" panose="020B0502020202020204" pitchFamily="34" charset="0"/>
                <a:ea typeface="+mj-ea"/>
                <a:cs typeface="+mj-cs"/>
              </a:rPr>
              <a:t> do</a:t>
            </a:r>
          </a:p>
        </p:txBody>
      </p:sp>
      <p:sp>
        <p:nvSpPr>
          <p:cNvPr id="16" name="Rectangle 15">
            <a:extLst>
              <a:ext uri="{FF2B5EF4-FFF2-40B4-BE49-F238E27FC236}">
                <a16:creationId xmlns:a16="http://schemas.microsoft.com/office/drawing/2014/main" id="{04E78249-479C-4994-B31E-B90F700FE5A8}"/>
              </a:ext>
            </a:extLst>
          </p:cNvPr>
          <p:cNvSpPr/>
          <p:nvPr/>
        </p:nvSpPr>
        <p:spPr>
          <a:xfrm>
            <a:off x="35187" y="409089"/>
            <a:ext cx="6908213" cy="830997"/>
          </a:xfrm>
          <a:prstGeom prst="rect">
            <a:avLst/>
          </a:prstGeom>
        </p:spPr>
        <p:txBody>
          <a:bodyPr wrap="square">
            <a:spAutoFit/>
          </a:bodyPr>
          <a:lstStyle/>
          <a:p>
            <a:r>
              <a:rPr lang="en-GB" sz="1600" dirty="0">
                <a:solidFill>
                  <a:srgbClr val="000000"/>
                </a:solidFill>
                <a:latin typeface="Century Gothic" panose="020B0502020202020204" pitchFamily="34" charset="0"/>
              </a:rPr>
              <a:t>Remember, to form an inversion question, in a sentence with two verbs, we swap the </a:t>
            </a:r>
            <a:r>
              <a:rPr lang="en-GB" sz="1600" b="1" dirty="0">
                <a:solidFill>
                  <a:srgbClr val="000000"/>
                </a:solidFill>
                <a:latin typeface="Century Gothic" panose="020B0502020202020204" pitchFamily="34" charset="0"/>
              </a:rPr>
              <a:t>pronoun and the first verb</a:t>
            </a:r>
            <a:r>
              <a:rPr lang="en-GB" sz="1600" dirty="0">
                <a:solidFill>
                  <a:srgbClr val="000000"/>
                </a:solidFill>
                <a:latin typeface="Century Gothic" panose="020B0502020202020204" pitchFamily="34" charset="0"/>
              </a:rPr>
              <a:t>, which is in short form.</a:t>
            </a:r>
          </a:p>
          <a:p>
            <a:r>
              <a:rPr lang="en-GB" sz="1600" dirty="0">
                <a:latin typeface="Century Gothic" panose="020B0502020202020204" pitchFamily="34" charset="0"/>
              </a:rPr>
              <a:t>So, if one of these verbs is a modal verbs, it swaps with the pronoun:</a:t>
            </a:r>
            <a:endParaRPr lang="en-GB" sz="1600" b="1" dirty="0">
              <a:latin typeface="Century Gothic" panose="020B0502020202020204" pitchFamily="34" charset="0"/>
            </a:endParaRPr>
          </a:p>
        </p:txBody>
      </p:sp>
      <p:sp>
        <p:nvSpPr>
          <p:cNvPr id="21" name="Rectangle 20">
            <a:extLst>
              <a:ext uri="{FF2B5EF4-FFF2-40B4-BE49-F238E27FC236}">
                <a16:creationId xmlns:a16="http://schemas.microsoft.com/office/drawing/2014/main" id="{6EAE664F-9DB5-4768-82AA-75196E8F03DF}"/>
              </a:ext>
            </a:extLst>
          </p:cNvPr>
          <p:cNvSpPr/>
          <p:nvPr/>
        </p:nvSpPr>
        <p:spPr>
          <a:xfrm>
            <a:off x="35187" y="1691216"/>
            <a:ext cx="6908213" cy="338554"/>
          </a:xfrm>
          <a:prstGeom prst="rect">
            <a:avLst/>
          </a:prstGeom>
        </p:spPr>
        <p:txBody>
          <a:bodyPr wrap="square">
            <a:spAutoFit/>
          </a:bodyPr>
          <a:lstStyle/>
          <a:p>
            <a:r>
              <a:rPr lang="en-GB" sz="1600" dirty="0">
                <a:solidFill>
                  <a:srgbClr val="000000"/>
                </a:solidFill>
                <a:latin typeface="Century Gothic" panose="020B0502020202020204" pitchFamily="34" charset="0"/>
              </a:rPr>
              <a:t>We can also add a </a:t>
            </a:r>
            <a:r>
              <a:rPr lang="en-GB" sz="1600" b="1" dirty="0">
                <a:solidFill>
                  <a:srgbClr val="000000"/>
                </a:solidFill>
                <a:latin typeface="Century Gothic" panose="020B0502020202020204" pitchFamily="34" charset="0"/>
              </a:rPr>
              <a:t>question word </a:t>
            </a:r>
            <a:r>
              <a:rPr lang="en-GB" sz="1600" dirty="0">
                <a:solidFill>
                  <a:srgbClr val="000000"/>
                </a:solidFill>
                <a:latin typeface="Century Gothic" panose="020B0502020202020204" pitchFamily="34" charset="0"/>
              </a:rPr>
              <a:t>at the beginning of the question:</a:t>
            </a:r>
          </a:p>
        </p:txBody>
      </p:sp>
      <p:sp>
        <p:nvSpPr>
          <p:cNvPr id="22" name="TextBox 21">
            <a:extLst>
              <a:ext uri="{FF2B5EF4-FFF2-40B4-BE49-F238E27FC236}">
                <a16:creationId xmlns:a16="http://schemas.microsoft.com/office/drawing/2014/main" id="{24C247F4-CCD0-4F4C-8597-9833DD2681B3}"/>
              </a:ext>
            </a:extLst>
          </p:cNvPr>
          <p:cNvSpPr txBox="1"/>
          <p:nvPr/>
        </p:nvSpPr>
        <p:spPr>
          <a:xfrm>
            <a:off x="142521" y="2014832"/>
            <a:ext cx="6620424"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b="1" dirty="0" err="1">
                <a:latin typeface="Century Gothic" panose="020B0502020202020204" pitchFamily="34" charset="0"/>
              </a:rPr>
              <a:t>Quand</a:t>
            </a:r>
            <a:r>
              <a:rPr lang="en-GB" sz="1600" b="1" dirty="0">
                <a:latin typeface="Century Gothic" panose="020B0502020202020204" pitchFamily="34" charset="0"/>
              </a:rPr>
              <a:t> </a:t>
            </a:r>
            <a:r>
              <a:rPr lang="en-GB" sz="1600" dirty="0" err="1">
                <a:latin typeface="Century Gothic" panose="020B0502020202020204" pitchFamily="34" charset="0"/>
              </a:rPr>
              <a:t>peux-tu</a:t>
            </a:r>
            <a:r>
              <a:rPr lang="en-GB" sz="1600" dirty="0">
                <a:latin typeface="Century Gothic" panose="020B0502020202020204" pitchFamily="34" charset="0"/>
              </a:rPr>
              <a:t> </a:t>
            </a:r>
            <a:r>
              <a:rPr lang="en-GB" sz="1600" dirty="0" err="1">
                <a:latin typeface="Century Gothic" panose="020B0502020202020204" pitchFamily="34" charset="0"/>
              </a:rPr>
              <a:t>travailler</a:t>
            </a:r>
            <a:r>
              <a:rPr lang="en-GB" sz="1600" dirty="0">
                <a:latin typeface="Century Gothic" panose="020B0502020202020204" pitchFamily="34" charset="0"/>
              </a:rPr>
              <a:t> ?  </a:t>
            </a:r>
            <a:r>
              <a:rPr lang="en-GB" sz="1600" b="1" dirty="0">
                <a:latin typeface="Century Gothic" panose="020B0502020202020204" pitchFamily="34" charset="0"/>
              </a:rPr>
              <a:t>When </a:t>
            </a:r>
            <a:r>
              <a:rPr lang="en-GB" sz="1600" dirty="0">
                <a:latin typeface="Century Gothic" panose="020B0502020202020204" pitchFamily="34" charset="0"/>
              </a:rPr>
              <a:t>can you work?</a:t>
            </a:r>
          </a:p>
        </p:txBody>
      </p:sp>
      <p:sp>
        <p:nvSpPr>
          <p:cNvPr id="23" name="TextBox 22">
            <a:extLst>
              <a:ext uri="{FF2B5EF4-FFF2-40B4-BE49-F238E27FC236}">
                <a16:creationId xmlns:a16="http://schemas.microsoft.com/office/drawing/2014/main" id="{CC2A3ADC-9F82-4DBC-96D2-88FCF6A348FA}"/>
              </a:ext>
            </a:extLst>
          </p:cNvPr>
          <p:cNvSpPr txBox="1"/>
          <p:nvPr/>
        </p:nvSpPr>
        <p:spPr>
          <a:xfrm>
            <a:off x="148508" y="1302571"/>
            <a:ext cx="4417876" cy="338554"/>
          </a:xfrm>
          <a:prstGeom prst="rect">
            <a:avLst/>
          </a:prstGeom>
          <a:solidFill>
            <a:schemeClr val="accent5">
              <a:lumMod val="90000"/>
            </a:schemeClr>
          </a:solidFill>
          <a:ln>
            <a:solidFill>
              <a:schemeClr val="tx1"/>
            </a:solidFill>
          </a:ln>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defRPr/>
            </a:pPr>
            <a:r>
              <a:rPr lang="en-GB" sz="1600" b="1" dirty="0">
                <a:latin typeface="Century Gothic" panose="020B0502020202020204" pitchFamily="34" charset="0"/>
              </a:rPr>
              <a:t>Sais-</a:t>
            </a:r>
            <a:r>
              <a:rPr lang="en-GB" sz="1600" b="1" dirty="0" err="1">
                <a:latin typeface="Century Gothic" panose="020B0502020202020204" pitchFamily="34" charset="0"/>
              </a:rPr>
              <a:t>tu</a:t>
            </a:r>
            <a:r>
              <a:rPr lang="en-GB" sz="1600" b="1" dirty="0">
                <a:latin typeface="Century Gothic" panose="020B0502020202020204" pitchFamily="34" charset="0"/>
              </a:rPr>
              <a:t> </a:t>
            </a:r>
            <a:r>
              <a:rPr lang="en-GB" sz="1600" dirty="0" err="1">
                <a:latin typeface="Century Gothic" panose="020B0502020202020204" pitchFamily="34" charset="0"/>
              </a:rPr>
              <a:t>gagner</a:t>
            </a:r>
            <a:r>
              <a:rPr lang="en-GB" sz="1600" dirty="0">
                <a:latin typeface="Century Gothic" panose="020B0502020202020204" pitchFamily="34" charset="0"/>
              </a:rPr>
              <a:t>?  </a:t>
            </a:r>
            <a:r>
              <a:rPr lang="en-GB" sz="1600" b="1" dirty="0">
                <a:latin typeface="Century Gothic" panose="020B0502020202020204" pitchFamily="34" charset="0"/>
              </a:rPr>
              <a:t>Do</a:t>
            </a:r>
            <a:r>
              <a:rPr lang="en-GB" sz="1600" dirty="0">
                <a:latin typeface="Century Gothic" panose="020B0502020202020204" pitchFamily="34" charset="0"/>
              </a:rPr>
              <a:t> you know how to win?</a:t>
            </a:r>
          </a:p>
        </p:txBody>
      </p:sp>
      <p:pic>
        <p:nvPicPr>
          <p:cNvPr id="77" name="Picture 76" descr="A picture containing doll, shirt&#10;&#10;Description automatically generated">
            <a:extLst>
              <a:ext uri="{FF2B5EF4-FFF2-40B4-BE49-F238E27FC236}">
                <a16:creationId xmlns:a16="http://schemas.microsoft.com/office/drawing/2014/main" id="{DEB507BF-42B6-49D1-8BD1-76A12D9A4B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4978" y="4428772"/>
            <a:ext cx="1252330" cy="1252330"/>
          </a:xfrm>
          <a:prstGeom prst="rect">
            <a:avLst/>
          </a:prstGeom>
        </p:spPr>
      </p:pic>
      <p:sp>
        <p:nvSpPr>
          <p:cNvPr id="79" name="Cloud Callout 4">
            <a:extLst>
              <a:ext uri="{FF2B5EF4-FFF2-40B4-BE49-F238E27FC236}">
                <a16:creationId xmlns:a16="http://schemas.microsoft.com/office/drawing/2014/main" id="{9C3DBB1F-9F0C-40FB-A35B-562705BBB450}"/>
              </a:ext>
            </a:extLst>
          </p:cNvPr>
          <p:cNvSpPr/>
          <p:nvPr/>
        </p:nvSpPr>
        <p:spPr>
          <a:xfrm>
            <a:off x="5260345" y="3261258"/>
            <a:ext cx="1453671" cy="930620"/>
          </a:xfrm>
          <a:prstGeom prst="cloudCallout">
            <a:avLst>
              <a:gd name="adj1" fmla="val 33"/>
              <a:gd name="adj2" fmla="val 86859"/>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pic>
        <p:nvPicPr>
          <p:cNvPr id="8194" name="Picture 2" descr="Cartoon, Icon, Light Bulb, Symbol">
            <a:extLst>
              <a:ext uri="{FF2B5EF4-FFF2-40B4-BE49-F238E27FC236}">
                <a16:creationId xmlns:a16="http://schemas.microsoft.com/office/drawing/2014/main" id="{E7BAAB9C-8EBD-43B9-AD4A-5FF4F98CD8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8565" y="3377882"/>
            <a:ext cx="625156" cy="6599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7533632-410E-8D44-87DF-371901CC5C6A}"/>
              </a:ext>
            </a:extLst>
          </p:cNvPr>
          <p:cNvSpPr>
            <a:spLocks noGrp="1"/>
          </p:cNvSpPr>
          <p:nvPr>
            <p:ph type="title"/>
          </p:nvPr>
        </p:nvSpPr>
        <p:spPr>
          <a:xfrm>
            <a:off x="64294" y="63992"/>
            <a:ext cx="4428122" cy="435758"/>
          </a:xfrm>
        </p:spPr>
        <p:txBody>
          <a:bodyPr/>
          <a:lstStyle/>
          <a:p>
            <a:pPr lvl="0" algn="l" eaLnBrk="1" hangingPunct="1"/>
            <a:r>
              <a:rPr lang="en-GB" sz="1800" b="1" kern="1200" dirty="0">
                <a:solidFill>
                  <a:srgbClr val="000000"/>
                </a:solidFill>
                <a:latin typeface="Century Gothic" panose="020B0502020202020204" pitchFamily="34" charset="0"/>
                <a:ea typeface="+mn-ea"/>
                <a:cs typeface="+mn-cs"/>
              </a:rPr>
              <a:t>Questions with modal verbs</a:t>
            </a:r>
            <a:endParaRPr lang="en-US" dirty="0"/>
          </a:p>
        </p:txBody>
      </p:sp>
    </p:spTree>
    <p:extLst>
      <p:ext uri="{BB962C8B-B14F-4D97-AF65-F5344CB8AC3E}">
        <p14:creationId xmlns:p14="http://schemas.microsoft.com/office/powerpoint/2010/main" val="4292994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27E8584-A470-0041-AAE3-60B14246871C}"/>
              </a:ext>
            </a:extLst>
          </p:cNvPr>
          <p:cNvSpPr>
            <a:spLocks noGrp="1"/>
          </p:cNvSpPr>
          <p:nvPr>
            <p:ph type="title" idx="4294967295"/>
          </p:nvPr>
        </p:nvSpPr>
        <p:spPr/>
        <p:txBody>
          <a:bodyPr/>
          <a:lstStyle/>
          <a:p>
            <a:r>
              <a:rPr lang="en-US" dirty="0"/>
              <a:t>SSCs</a:t>
            </a:r>
          </a:p>
        </p:txBody>
      </p:sp>
      <p:sp>
        <p:nvSpPr>
          <p:cNvPr id="3" name="Rectangle 2"/>
          <p:cNvSpPr/>
          <p:nvPr/>
        </p:nvSpPr>
        <p:spPr>
          <a:xfrm>
            <a:off x="119780" y="118632"/>
            <a:ext cx="6526682"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These words have been especially chosen for their high-frequency.  This means words that are used a lot when you speak French, and therefore that they are very useful words for you to know!</a:t>
            </a:r>
          </a:p>
        </p:txBody>
      </p:sp>
      <p:pic>
        <p:nvPicPr>
          <p:cNvPr id="5" name="Picture 4"/>
          <p:cNvPicPr>
            <a:picLocks noChangeAspect="1"/>
          </p:cNvPicPr>
          <p:nvPr/>
        </p:nvPicPr>
        <p:blipFill>
          <a:blip r:embed="rId3"/>
          <a:stretch>
            <a:fillRect/>
          </a:stretch>
        </p:blipFill>
        <p:spPr>
          <a:xfrm>
            <a:off x="134078" y="1132294"/>
            <a:ext cx="1125207" cy="1039348"/>
          </a:xfrm>
          <a:prstGeom prst="rect">
            <a:avLst/>
          </a:prstGeom>
        </p:spPr>
      </p:pic>
      <p:pic>
        <p:nvPicPr>
          <p:cNvPr id="6" name="Picture 5"/>
          <p:cNvPicPr>
            <a:picLocks noChangeAspect="1"/>
          </p:cNvPicPr>
          <p:nvPr/>
        </p:nvPicPr>
        <p:blipFill>
          <a:blip r:embed="rId4"/>
          <a:stretch>
            <a:fillRect/>
          </a:stretch>
        </p:blipFill>
        <p:spPr>
          <a:xfrm>
            <a:off x="134078" y="2428438"/>
            <a:ext cx="1125207" cy="1043867"/>
          </a:xfrm>
          <a:prstGeom prst="rect">
            <a:avLst/>
          </a:prstGeom>
        </p:spPr>
      </p:pic>
      <p:pic>
        <p:nvPicPr>
          <p:cNvPr id="7" name="Picture 6"/>
          <p:cNvPicPr>
            <a:picLocks noChangeAspect="1"/>
          </p:cNvPicPr>
          <p:nvPr/>
        </p:nvPicPr>
        <p:blipFill>
          <a:blip r:embed="rId5"/>
          <a:stretch>
            <a:fillRect/>
          </a:stretch>
        </p:blipFill>
        <p:spPr>
          <a:xfrm>
            <a:off x="110305" y="3729101"/>
            <a:ext cx="1148980" cy="1070219"/>
          </a:xfrm>
          <a:prstGeom prst="rect">
            <a:avLst/>
          </a:prstGeom>
        </p:spPr>
      </p:pic>
      <p:pic>
        <p:nvPicPr>
          <p:cNvPr id="8" name="Picture 7"/>
          <p:cNvPicPr>
            <a:picLocks noChangeAspect="1"/>
          </p:cNvPicPr>
          <p:nvPr/>
        </p:nvPicPr>
        <p:blipFill>
          <a:blip r:embed="rId6"/>
          <a:stretch>
            <a:fillRect/>
          </a:stretch>
        </p:blipFill>
        <p:spPr>
          <a:xfrm>
            <a:off x="141563" y="5020726"/>
            <a:ext cx="1121949" cy="1044730"/>
          </a:xfrm>
          <a:prstGeom prst="rect">
            <a:avLst/>
          </a:prstGeom>
        </p:spPr>
      </p:pic>
      <p:pic>
        <p:nvPicPr>
          <p:cNvPr id="9" name="Picture 8"/>
          <p:cNvPicPr>
            <a:picLocks noChangeAspect="1"/>
          </p:cNvPicPr>
          <p:nvPr/>
        </p:nvPicPr>
        <p:blipFill>
          <a:blip r:embed="rId7"/>
          <a:stretch>
            <a:fillRect/>
          </a:stretch>
        </p:blipFill>
        <p:spPr>
          <a:xfrm>
            <a:off x="149611" y="6318334"/>
            <a:ext cx="1090862" cy="1003593"/>
          </a:xfrm>
          <a:prstGeom prst="rect">
            <a:avLst/>
          </a:prstGeom>
        </p:spPr>
      </p:pic>
      <p:pic>
        <p:nvPicPr>
          <p:cNvPr id="10" name="Picture 9"/>
          <p:cNvPicPr>
            <a:picLocks noChangeAspect="1"/>
          </p:cNvPicPr>
          <p:nvPr/>
        </p:nvPicPr>
        <p:blipFill>
          <a:blip r:embed="rId8"/>
          <a:stretch>
            <a:fillRect/>
          </a:stretch>
        </p:blipFill>
        <p:spPr>
          <a:xfrm>
            <a:off x="141563" y="7610976"/>
            <a:ext cx="1063219" cy="998651"/>
          </a:xfrm>
          <a:prstGeom prst="rect">
            <a:avLst/>
          </a:prstGeom>
        </p:spPr>
      </p:pic>
      <p:sp>
        <p:nvSpPr>
          <p:cNvPr id="11" name="TextBox 10"/>
          <p:cNvSpPr txBox="1"/>
          <p:nvPr/>
        </p:nvSpPr>
        <p:spPr>
          <a:xfrm rot="10800000" flipV="1">
            <a:off x="1198066" y="1771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fin</a:t>
            </a:r>
          </a:p>
        </p:txBody>
      </p:sp>
      <p:sp>
        <p:nvSpPr>
          <p:cNvPr id="12" name="TextBox 11"/>
          <p:cNvSpPr txBox="1"/>
          <p:nvPr/>
        </p:nvSpPr>
        <p:spPr>
          <a:xfrm rot="10800000" flipV="1">
            <a:off x="2251564" y="1771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matin</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rot="10800000" flipV="1">
            <a:off x="3258810" y="1771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vingt</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rot="10800000" flipV="1">
            <a:off x="4300939" y="1771200"/>
            <a:ext cx="163152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maintenant</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rot="10800000" flipV="1">
            <a:off x="5770679" y="17712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main</a:t>
            </a:r>
          </a:p>
        </p:txBody>
      </p:sp>
      <p:sp>
        <p:nvSpPr>
          <p:cNvPr id="16" name="TextBox 15"/>
          <p:cNvSpPr txBox="1"/>
          <p:nvPr/>
        </p:nvSpPr>
        <p:spPr>
          <a:xfrm rot="10800000" flipV="1">
            <a:off x="1198066" y="30708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fête</a:t>
            </a:r>
          </a:p>
        </p:txBody>
      </p:sp>
      <p:sp>
        <p:nvSpPr>
          <p:cNvPr id="17" name="TextBox 16"/>
          <p:cNvSpPr txBox="1"/>
          <p:nvPr/>
        </p:nvSpPr>
        <p:spPr>
          <a:xfrm rot="10800000" flipV="1">
            <a:off x="2296980" y="30708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frère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8" name="TextBox 17"/>
          <p:cNvSpPr txBox="1"/>
          <p:nvPr/>
        </p:nvSpPr>
        <p:spPr>
          <a:xfrm rot="10800000" flipV="1">
            <a:off x="3395894" y="30708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collège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rot="10800000" flipV="1">
            <a:off x="4500696" y="3070800"/>
            <a:ext cx="1423081"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problème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rot="10800000" flipV="1">
            <a:off x="5641107" y="30708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être</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rot="10800000" flipV="1">
            <a:off x="1218137" y="4386761"/>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maison</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rot="10800000" flipV="1">
            <a:off x="2276698" y="4389538"/>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raison</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3" name="TextBox 22"/>
          <p:cNvSpPr txBox="1"/>
          <p:nvPr/>
        </p:nvSpPr>
        <p:spPr>
          <a:xfrm rot="10800000" flipV="1">
            <a:off x="3399508" y="4393412"/>
            <a:ext cx="117343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mauvais</a:t>
            </a:r>
            <a:endParaRPr kumimoji="0" lang="en-GB" sz="18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4" name="TextBox 23"/>
          <p:cNvSpPr txBox="1"/>
          <p:nvPr/>
        </p:nvSpPr>
        <p:spPr>
          <a:xfrm rot="10800000" flipV="1">
            <a:off x="4471378" y="4375918"/>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faire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V="1">
            <a:off x="5564786" y="4404017"/>
            <a:ext cx="117343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semaine</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rot="10800000" flipV="1">
            <a:off x="1198066" y="5655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droite</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7" name="TextBox 26"/>
          <p:cNvSpPr txBox="1"/>
          <p:nvPr/>
        </p:nvSpPr>
        <p:spPr>
          <a:xfrm rot="10800000" flipV="1">
            <a:off x="2209687" y="5655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avoir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8" name="TextBox 27"/>
          <p:cNvSpPr txBox="1"/>
          <p:nvPr/>
        </p:nvSpPr>
        <p:spPr>
          <a:xfrm rot="10800000" flipV="1">
            <a:off x="3228617" y="5655600"/>
            <a:ext cx="1327938"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au revoir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9" name="TextBox 28"/>
          <p:cNvSpPr txBox="1"/>
          <p:nvPr/>
        </p:nvSpPr>
        <p:spPr>
          <a:xfrm rot="10800000" flipV="1">
            <a:off x="4380981" y="5655600"/>
            <a:ext cx="1686877"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pourquoi</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rot="10800000" flipV="1">
            <a:off x="5676899" y="5655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trois</a:t>
            </a:r>
          </a:p>
        </p:txBody>
      </p:sp>
      <p:sp>
        <p:nvSpPr>
          <p:cNvPr id="31" name="TextBox 30"/>
          <p:cNvSpPr txBox="1"/>
          <p:nvPr/>
        </p:nvSpPr>
        <p:spPr>
          <a:xfrm rot="10800000" flipV="1">
            <a:off x="1177782" y="6950134"/>
            <a:ext cx="1517801"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dimanche</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2" name="TextBox 31"/>
          <p:cNvSpPr txBox="1"/>
          <p:nvPr/>
        </p:nvSpPr>
        <p:spPr>
          <a:xfrm rot="10800000" flipV="1">
            <a:off x="2582562" y="6952168"/>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chanter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3" name="TextBox 32"/>
          <p:cNvSpPr txBox="1"/>
          <p:nvPr/>
        </p:nvSpPr>
        <p:spPr>
          <a:xfrm rot="10800000" flipV="1">
            <a:off x="3734865" y="6951259"/>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bouche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4" name="TextBox 33"/>
          <p:cNvSpPr txBox="1"/>
          <p:nvPr/>
        </p:nvSpPr>
        <p:spPr>
          <a:xfrm rot="10800000" flipV="1">
            <a:off x="4812648" y="6951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champ</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5" name="TextBox 34"/>
          <p:cNvSpPr txBox="1"/>
          <p:nvPr/>
        </p:nvSpPr>
        <p:spPr>
          <a:xfrm rot="10800000" flipV="1">
            <a:off x="5666244" y="6950134"/>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chat</a:t>
            </a:r>
          </a:p>
        </p:txBody>
      </p:sp>
      <p:sp>
        <p:nvSpPr>
          <p:cNvPr id="36" name="TextBox 35"/>
          <p:cNvSpPr txBox="1"/>
          <p:nvPr/>
        </p:nvSpPr>
        <p:spPr>
          <a:xfrm rot="10800000" flipV="1">
            <a:off x="1180018" y="8220545"/>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français</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7" name="TextBox 36"/>
          <p:cNvSpPr txBox="1"/>
          <p:nvPr/>
        </p:nvSpPr>
        <p:spPr>
          <a:xfrm rot="10800000" flipV="1">
            <a:off x="2278932" y="8223322"/>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garçon</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8" name="TextBox 37"/>
          <p:cNvSpPr txBox="1"/>
          <p:nvPr/>
        </p:nvSpPr>
        <p:spPr>
          <a:xfrm rot="10800000" flipV="1">
            <a:off x="3377846" y="8222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cinéma</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39" name="TextBox 38"/>
          <p:cNvSpPr txBox="1"/>
          <p:nvPr/>
        </p:nvSpPr>
        <p:spPr>
          <a:xfrm rot="10800000" flipV="1">
            <a:off x="4482649" y="8222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décider</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0" name="TextBox 39"/>
          <p:cNvSpPr txBox="1"/>
          <p:nvPr/>
        </p:nvSpPr>
        <p:spPr>
          <a:xfrm rot="10800000" flipV="1">
            <a:off x="5567020" y="8222412"/>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cinq</a:t>
            </a:r>
          </a:p>
        </p:txBody>
      </p:sp>
      <p:sp>
        <p:nvSpPr>
          <p:cNvPr id="41" name="Rectangle 40"/>
          <p:cNvSpPr/>
          <p:nvPr/>
        </p:nvSpPr>
        <p:spPr>
          <a:xfrm>
            <a:off x="4614269" y="1403648"/>
            <a:ext cx="870751"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[now]</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42" name="Rectangle 41"/>
          <p:cNvSpPr/>
          <p:nvPr/>
        </p:nvSpPr>
        <p:spPr>
          <a:xfrm>
            <a:off x="1368974" y="1404000"/>
            <a:ext cx="835486"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[end]</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43" name="Picture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82562" y="1078953"/>
            <a:ext cx="520924" cy="729522"/>
          </a:xfrm>
          <a:prstGeom prst="rect">
            <a:avLst/>
          </a:prstGeom>
        </p:spPr>
      </p:pic>
      <p:pic>
        <p:nvPicPr>
          <p:cNvPr id="44" name="Picture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68236" y="1139696"/>
            <a:ext cx="737261" cy="571377"/>
          </a:xfrm>
          <a:prstGeom prst="rect">
            <a:avLst/>
          </a:prstGeom>
          <a:effectLst>
            <a:outerShdw blurRad="50800" dist="38100" dir="5400000" algn="t" rotWithShape="0">
              <a:prstClr val="black">
                <a:alpha val="40000"/>
              </a:prstClr>
            </a:outerShdw>
          </a:effectLst>
        </p:spPr>
      </p:pic>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80587" y="1248690"/>
            <a:ext cx="877915" cy="620713"/>
          </a:xfrm>
          <a:prstGeom prst="rect">
            <a:avLst/>
          </a:prstGeom>
        </p:spPr>
      </p:pic>
      <p:pic>
        <p:nvPicPr>
          <p:cNvPr id="46" name="Picture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95199" y="2401290"/>
            <a:ext cx="749047" cy="669149"/>
          </a:xfrm>
          <a:prstGeom prst="rect">
            <a:avLst/>
          </a:prstGeom>
        </p:spPr>
      </p:pic>
      <p:pic>
        <p:nvPicPr>
          <p:cNvPr id="47" name="Picture 46"/>
          <p:cNvPicPr>
            <a:picLocks noChangeAspect="1"/>
          </p:cNvPicPr>
          <p:nvPr/>
        </p:nvPicPr>
        <p:blipFill>
          <a:blip r:embed="rId13"/>
          <a:stretch>
            <a:fillRect/>
          </a:stretch>
        </p:blipFill>
        <p:spPr>
          <a:xfrm>
            <a:off x="2493920" y="2391752"/>
            <a:ext cx="734697" cy="707145"/>
          </a:xfrm>
          <a:prstGeom prst="rect">
            <a:avLst/>
          </a:prstGeom>
        </p:spPr>
      </p:pic>
      <p:pic>
        <p:nvPicPr>
          <p:cNvPr id="48" name="Picture 47"/>
          <p:cNvPicPr>
            <a:picLocks noChangeAspect="1"/>
          </p:cNvPicPr>
          <p:nvPr/>
        </p:nvPicPr>
        <p:blipFill>
          <a:blip r:embed="rId14"/>
          <a:stretch>
            <a:fillRect/>
          </a:stretch>
        </p:blipFill>
        <p:spPr>
          <a:xfrm>
            <a:off x="3558731" y="2609755"/>
            <a:ext cx="847760" cy="433045"/>
          </a:xfrm>
          <a:prstGeom prst="rect">
            <a:avLst/>
          </a:prstGeom>
        </p:spPr>
      </p:pic>
      <p:sp>
        <p:nvSpPr>
          <p:cNvPr id="49" name="Rectangle 48"/>
          <p:cNvSpPr/>
          <p:nvPr/>
        </p:nvSpPr>
        <p:spPr>
          <a:xfrm>
            <a:off x="4419137" y="2704692"/>
            <a:ext cx="1277914"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[problem]</a:t>
            </a:r>
          </a:p>
        </p:txBody>
      </p:sp>
      <p:sp>
        <p:nvSpPr>
          <p:cNvPr id="50" name="Rectangle 49"/>
          <p:cNvSpPr/>
          <p:nvPr/>
        </p:nvSpPr>
        <p:spPr>
          <a:xfrm>
            <a:off x="5764539" y="2703600"/>
            <a:ext cx="912429"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be]</a:t>
            </a:r>
          </a:p>
        </p:txBody>
      </p:sp>
      <p:pic>
        <p:nvPicPr>
          <p:cNvPr id="51" name="Picture 9"/>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2533" y="3742287"/>
            <a:ext cx="914820" cy="6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51"/>
          <p:cNvSpPr/>
          <p:nvPr/>
        </p:nvSpPr>
        <p:spPr>
          <a:xfrm>
            <a:off x="2264790" y="3952800"/>
            <a:ext cx="1192955"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[reason]</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3" name="Rectangle 52"/>
          <p:cNvSpPr/>
          <p:nvPr/>
        </p:nvSpPr>
        <p:spPr>
          <a:xfrm>
            <a:off x="3523053" y="3952800"/>
            <a:ext cx="857928"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[bad]</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4" name="Rectangle 53"/>
          <p:cNvSpPr/>
          <p:nvPr/>
        </p:nvSpPr>
        <p:spPr>
          <a:xfrm>
            <a:off x="4534912" y="3952800"/>
            <a:ext cx="994183"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do]</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55" name="Rectangle 54"/>
          <p:cNvSpPr/>
          <p:nvPr/>
        </p:nvSpPr>
        <p:spPr>
          <a:xfrm>
            <a:off x="5629203" y="3952800"/>
            <a:ext cx="1029449"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[week]</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56" name="Picture 2" descr="Right Arrow Clip Ar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19207" y="5111834"/>
            <a:ext cx="546962" cy="569752"/>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2222421" y="5234034"/>
            <a:ext cx="1292341"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have]</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58" name="Picture 6"/>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3745573" y="4903885"/>
            <a:ext cx="547186" cy="804684"/>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p:cNvSpPr/>
          <p:nvPr/>
        </p:nvSpPr>
        <p:spPr>
          <a:xfrm>
            <a:off x="4598783" y="5220562"/>
            <a:ext cx="1000595"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[why?]</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60" name="Picture 5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015609" y="4957236"/>
            <a:ext cx="421315" cy="709333"/>
          </a:xfrm>
          <a:prstGeom prst="rect">
            <a:avLst/>
          </a:prstGeom>
        </p:spPr>
      </p:pic>
      <p:pic>
        <p:nvPicPr>
          <p:cNvPr id="62" name="Picture 61"/>
          <p:cNvPicPr>
            <a:picLocks noChangeAspect="1"/>
          </p:cNvPicPr>
          <p:nvPr/>
        </p:nvPicPr>
        <p:blipFill>
          <a:blip r:embed="rId19"/>
          <a:stretch>
            <a:fillRect/>
          </a:stretch>
        </p:blipFill>
        <p:spPr>
          <a:xfrm>
            <a:off x="1582455" y="6370752"/>
            <a:ext cx="881873" cy="560552"/>
          </a:xfrm>
          <a:prstGeom prst="rect">
            <a:avLst/>
          </a:prstGeom>
        </p:spPr>
      </p:pic>
      <p:pic>
        <p:nvPicPr>
          <p:cNvPr id="63" name="Picture 6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968144" y="6115557"/>
            <a:ext cx="437527" cy="875054"/>
          </a:xfrm>
          <a:prstGeom prst="rect">
            <a:avLst/>
          </a:prstGeom>
        </p:spPr>
      </p:pic>
      <p:pic>
        <p:nvPicPr>
          <p:cNvPr id="64" name="Picture 63"/>
          <p:cNvPicPr>
            <a:picLocks noChangeAspect="1"/>
          </p:cNvPicPr>
          <p:nvPr/>
        </p:nvPicPr>
        <p:blipFill>
          <a:blip r:embed="rId21"/>
          <a:stretch>
            <a:fillRect/>
          </a:stretch>
        </p:blipFill>
        <p:spPr>
          <a:xfrm>
            <a:off x="4028957" y="6260579"/>
            <a:ext cx="528100" cy="731796"/>
          </a:xfrm>
          <a:prstGeom prst="rect">
            <a:avLst/>
          </a:prstGeom>
        </p:spPr>
      </p:pic>
      <p:sp>
        <p:nvSpPr>
          <p:cNvPr id="65" name="Rectangle 64"/>
          <p:cNvSpPr/>
          <p:nvPr/>
        </p:nvSpPr>
        <p:spPr>
          <a:xfrm>
            <a:off x="4914864" y="6481846"/>
            <a:ext cx="875561" cy="40011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[field]</a:t>
            </a:r>
            <a:endParaRPr kumimoji="0" lang="en-GB"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66" name="Picture 6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780912" y="6431581"/>
            <a:ext cx="741180" cy="555885"/>
          </a:xfrm>
          <a:prstGeom prst="rect">
            <a:avLst/>
          </a:prstGeom>
        </p:spPr>
      </p:pic>
      <p:pic>
        <p:nvPicPr>
          <p:cNvPr id="67" name="Picture 6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374589" y="7658405"/>
            <a:ext cx="750707" cy="500471"/>
          </a:xfrm>
          <a:prstGeom prst="rect">
            <a:avLst/>
          </a:prstGeom>
        </p:spPr>
      </p:pic>
      <p:pic>
        <p:nvPicPr>
          <p:cNvPr id="68" name="Picture 6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585079" y="7497696"/>
            <a:ext cx="543141" cy="722849"/>
          </a:xfrm>
          <a:prstGeom prst="rect">
            <a:avLst/>
          </a:prstGeom>
        </p:spPr>
      </p:pic>
      <p:pic>
        <p:nvPicPr>
          <p:cNvPr id="69" name="Picture 68"/>
          <p:cNvPicPr>
            <a:picLocks noChangeAspect="1"/>
          </p:cNvPicPr>
          <p:nvPr/>
        </p:nvPicPr>
        <p:blipFill>
          <a:blip r:embed="rId25"/>
          <a:stretch>
            <a:fillRect/>
          </a:stretch>
        </p:blipFill>
        <p:spPr>
          <a:xfrm>
            <a:off x="3625959" y="7497696"/>
            <a:ext cx="643426" cy="760621"/>
          </a:xfrm>
          <a:prstGeom prst="rect">
            <a:avLst/>
          </a:prstGeom>
        </p:spPr>
      </p:pic>
      <p:sp>
        <p:nvSpPr>
          <p:cNvPr id="70" name="Rectangle 69"/>
          <p:cNvSpPr/>
          <p:nvPr/>
        </p:nvSpPr>
        <p:spPr>
          <a:xfrm>
            <a:off x="4445235" y="7811116"/>
            <a:ext cx="1282722" cy="33855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decide]</a:t>
            </a:r>
            <a:endParaRPr kumimoji="0" lang="en-GB"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71" name="Picture 7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845186" y="7520661"/>
            <a:ext cx="597482" cy="745608"/>
          </a:xfrm>
          <a:prstGeom prst="rect">
            <a:avLst/>
          </a:prstGeom>
          <a:effectLst>
            <a:outerShdw blurRad="50800" dist="38100" dir="5400000" algn="t" rotWithShape="0">
              <a:prstClr val="black">
                <a:alpha val="40000"/>
              </a:prstClr>
            </a:outerShdw>
          </a:effectLst>
        </p:spPr>
      </p:pic>
      <p:sp>
        <p:nvSpPr>
          <p:cNvPr id="72"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20951289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rPr>
              <a:t>T3.2 </a:t>
            </a:r>
            <a:r>
              <a:rPr lang="en-GB" sz="2000" b="1" kern="1200" dirty="0" err="1">
                <a:solidFill>
                  <a:srgbClr val="FFFFFF"/>
                </a:solidFill>
                <a:latin typeface="Century Gothic" panose="020B0502020202020204" pitchFamily="34" charset="0"/>
              </a:rPr>
              <a:t>Semaine</a:t>
            </a:r>
            <a:r>
              <a:rPr lang="en-GB" sz="2000" b="1" kern="1200" dirty="0">
                <a:solidFill>
                  <a:srgbClr val="FFFFFF"/>
                </a:solidFill>
                <a:latin typeface="Century Gothic" panose="020B0502020202020204" pitchFamily="34" charset="0"/>
              </a:rPr>
              <a:t> 7</a:t>
            </a:r>
            <a:endParaRPr lang="en-US" dirty="0"/>
          </a:p>
        </p:txBody>
      </p:sp>
      <p:sp>
        <p:nvSpPr>
          <p:cNvPr id="17" name="Rectangle 16">
            <a:extLst>
              <a:ext uri="{FF2B5EF4-FFF2-40B4-BE49-F238E27FC236}">
                <a16:creationId xmlns:a16="http://schemas.microsoft.com/office/drawing/2014/main" id="{273D61D3-9CEE-4C16-994F-D7FD9B4DF72F}"/>
              </a:ext>
            </a:extLst>
          </p:cNvPr>
          <p:cNvSpPr/>
          <p:nvPr/>
        </p:nvSpPr>
        <p:spPr>
          <a:xfrm>
            <a:off x="124711" y="595126"/>
            <a:ext cx="3429000" cy="646331"/>
          </a:xfrm>
          <a:prstGeom prst="rect">
            <a:avLst/>
          </a:prstGeom>
        </p:spPr>
        <p:txBody>
          <a:bodyPr>
            <a:spAutoFit/>
          </a:bodyPr>
          <a:lstStyle/>
          <a:p>
            <a:pPr fontAlgn="auto">
              <a:spcBef>
                <a:spcPts val="0"/>
              </a:spcBef>
              <a:spcAft>
                <a:spcPts val="0"/>
              </a:spcAft>
            </a:pPr>
            <a:r>
              <a:rPr lang="en-GB" b="1" dirty="0" err="1">
                <a:solidFill>
                  <a:srgbClr val="000000"/>
                </a:solidFill>
                <a:latin typeface="Century Gothic" panose="020B0502020202020204" pitchFamily="34" charset="0"/>
              </a:rPr>
              <a:t>L’homme</a:t>
            </a:r>
            <a:r>
              <a:rPr lang="en-GB" b="1" dirty="0">
                <a:solidFill>
                  <a:srgbClr val="000000"/>
                </a:solidFill>
                <a:latin typeface="Century Gothic" panose="020B0502020202020204" pitchFamily="34" charset="0"/>
              </a:rPr>
              <a:t> qui </a:t>
            </a:r>
            <a:r>
              <a:rPr lang="en-GB" b="1" dirty="0" err="1">
                <a:solidFill>
                  <a:srgbClr val="000000"/>
                </a:solidFill>
                <a:latin typeface="Century Gothic" panose="020B0502020202020204" pitchFamily="34" charset="0"/>
              </a:rPr>
              <a:t>te</a:t>
            </a:r>
            <a:r>
              <a:rPr lang="en-GB" b="1" dirty="0">
                <a:solidFill>
                  <a:srgbClr val="000000"/>
                </a:solidFill>
                <a:latin typeface="Century Gothic" panose="020B0502020202020204" pitchFamily="34" charset="0"/>
              </a:rPr>
              <a:t> </a:t>
            </a:r>
            <a:r>
              <a:rPr lang="en-GB" b="1" dirty="0" err="1">
                <a:solidFill>
                  <a:srgbClr val="000000"/>
                </a:solidFill>
                <a:latin typeface="Century Gothic" panose="020B0502020202020204" pitchFamily="34" charset="0"/>
              </a:rPr>
              <a:t>ressemble</a:t>
            </a:r>
            <a:endParaRPr lang="es-ES" b="1" dirty="0">
              <a:solidFill>
                <a:srgbClr val="000000"/>
              </a:solidFill>
              <a:latin typeface="Century Gothic" panose="020B0502020202020204" pitchFamily="34" charset="0"/>
            </a:endParaRPr>
          </a:p>
          <a:p>
            <a:pPr fontAlgn="auto">
              <a:spcBef>
                <a:spcPts val="0"/>
              </a:spcBef>
              <a:spcAft>
                <a:spcPts val="0"/>
              </a:spcAft>
            </a:pPr>
            <a:r>
              <a:rPr lang="es-ES" dirty="0">
                <a:solidFill>
                  <a:srgbClr val="000000"/>
                </a:solidFill>
                <a:latin typeface="Century Gothic" panose="020B0502020202020204" pitchFamily="34" charset="0"/>
              </a:rPr>
              <a:t>(René </a:t>
            </a:r>
            <a:r>
              <a:rPr lang="es-ES" dirty="0" err="1">
                <a:solidFill>
                  <a:srgbClr val="000000"/>
                </a:solidFill>
                <a:latin typeface="Century Gothic" panose="020B0502020202020204" pitchFamily="34" charset="0"/>
              </a:rPr>
              <a:t>Philombé</a:t>
            </a:r>
            <a:r>
              <a:rPr lang="es-ES" dirty="0">
                <a:solidFill>
                  <a:srgbClr val="000000"/>
                </a:solidFill>
                <a:latin typeface="Century Gothic" panose="020B0502020202020204" pitchFamily="34" charset="0"/>
              </a:rPr>
              <a:t>) </a:t>
            </a:r>
            <a:endParaRPr lang="en-GB" dirty="0">
              <a:solidFill>
                <a:srgbClr val="000000"/>
              </a:solidFill>
              <a:latin typeface="Century Gothic" panose="020B0502020202020204" pitchFamily="34" charset="0"/>
            </a:endParaRPr>
          </a:p>
        </p:txBody>
      </p:sp>
      <p:sp>
        <p:nvSpPr>
          <p:cNvPr id="18" name="Rectangle 17"/>
          <p:cNvSpPr/>
          <p:nvPr/>
        </p:nvSpPr>
        <p:spPr>
          <a:xfrm>
            <a:off x="13012" y="8741045"/>
            <a:ext cx="3429000" cy="369332"/>
          </a:xfrm>
          <a:prstGeom prst="rect">
            <a:avLst/>
          </a:prstGeom>
        </p:spPr>
        <p:txBody>
          <a:bodyPr>
            <a:spAutoFit/>
          </a:bodyPr>
          <a:lstStyle/>
          <a:p>
            <a:pPr fontAlgn="auto">
              <a:spcBef>
                <a:spcPts val="1000"/>
              </a:spcBef>
              <a:spcAft>
                <a:spcPts val="0"/>
              </a:spcAft>
              <a:defRPr/>
            </a:pPr>
            <a:r>
              <a:rPr lang="en-GB" dirty="0">
                <a:solidFill>
                  <a:srgbClr val="000000"/>
                </a:solidFill>
                <a:latin typeface="Century Gothic" panose="020B0502020202020204" pitchFamily="34" charset="0"/>
                <a:hlinkClick r:id="rId3"/>
              </a:rPr>
              <a:t>Link to full poem text</a:t>
            </a:r>
            <a:endParaRPr lang="en-GB" dirty="0">
              <a:solidFill>
                <a:srgbClr val="000000"/>
              </a:solidFill>
              <a:latin typeface="Century Gothic" panose="020B0502020202020204" pitchFamily="34" charset="0"/>
            </a:endParaRPr>
          </a:p>
        </p:txBody>
      </p:sp>
      <p:pic>
        <p:nvPicPr>
          <p:cNvPr id="19" name="Picture 18"/>
          <p:cNvPicPr>
            <a:picLocks noChangeAspect="1"/>
          </p:cNvPicPr>
          <p:nvPr/>
        </p:nvPicPr>
        <p:blipFill>
          <a:blip r:embed="rId4"/>
          <a:stretch>
            <a:fillRect/>
          </a:stretch>
        </p:blipFill>
        <p:spPr>
          <a:xfrm>
            <a:off x="3251932" y="1413291"/>
            <a:ext cx="1246698" cy="2277301"/>
          </a:xfrm>
          <a:prstGeom prst="rect">
            <a:avLst/>
          </a:prstGeom>
        </p:spPr>
      </p:pic>
      <p:pic>
        <p:nvPicPr>
          <p:cNvPr id="20" name="Picture 19"/>
          <p:cNvPicPr>
            <a:picLocks noChangeAspect="1"/>
          </p:cNvPicPr>
          <p:nvPr/>
        </p:nvPicPr>
        <p:blipFill>
          <a:blip r:embed="rId5"/>
          <a:stretch>
            <a:fillRect/>
          </a:stretch>
        </p:blipFill>
        <p:spPr>
          <a:xfrm>
            <a:off x="3262902" y="4224310"/>
            <a:ext cx="2166398" cy="2297311"/>
          </a:xfrm>
          <a:prstGeom prst="rect">
            <a:avLst/>
          </a:prstGeom>
        </p:spPr>
      </p:pic>
      <p:pic>
        <p:nvPicPr>
          <p:cNvPr id="21" name="Picture 20"/>
          <p:cNvPicPr>
            <a:picLocks noChangeAspect="1"/>
          </p:cNvPicPr>
          <p:nvPr/>
        </p:nvPicPr>
        <p:blipFill>
          <a:blip r:embed="rId6"/>
          <a:stretch>
            <a:fillRect/>
          </a:stretch>
        </p:blipFill>
        <p:spPr>
          <a:xfrm>
            <a:off x="3158782" y="6803804"/>
            <a:ext cx="1487388" cy="2340196"/>
          </a:xfrm>
          <a:prstGeom prst="rect">
            <a:avLst/>
          </a:prstGeom>
        </p:spPr>
      </p:pic>
      <p:sp>
        <p:nvSpPr>
          <p:cNvPr id="22" name="Rectangle 21">
            <a:extLst>
              <a:ext uri="{FF2B5EF4-FFF2-40B4-BE49-F238E27FC236}">
                <a16:creationId xmlns:a16="http://schemas.microsoft.com/office/drawing/2014/main" id="{187D3DE4-1B8E-4EF9-A0F4-FAE19AE97A2E}"/>
              </a:ext>
            </a:extLst>
          </p:cNvPr>
          <p:cNvSpPr/>
          <p:nvPr/>
        </p:nvSpPr>
        <p:spPr>
          <a:xfrm>
            <a:off x="5083053" y="16924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GB" dirty="0">
                <a:solidFill>
                  <a:srgbClr val="000000"/>
                </a:solidFill>
                <a:latin typeface="Century Gothic" panose="020B0502020202020204" pitchFamily="34" charset="0"/>
              </a:rPr>
              <a:t>Reading</a:t>
            </a:r>
          </a:p>
        </p:txBody>
      </p:sp>
      <p:sp>
        <p:nvSpPr>
          <p:cNvPr id="3" name="Rounded Rectangle 2"/>
          <p:cNvSpPr/>
          <p:nvPr/>
        </p:nvSpPr>
        <p:spPr>
          <a:xfrm rot="20174280">
            <a:off x="831099" y="2335917"/>
            <a:ext cx="2016224" cy="43204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Century Gothic" panose="020B0502020202020204" pitchFamily="34" charset="0"/>
              </a:rPr>
              <a:t>Vers</a:t>
            </a:r>
            <a:r>
              <a:rPr lang="en-GB" dirty="0">
                <a:solidFill>
                  <a:schemeClr val="tx1"/>
                </a:solidFill>
                <a:latin typeface="Century Gothic" panose="020B0502020202020204" pitchFamily="34" charset="0"/>
              </a:rPr>
              <a:t> 1</a:t>
            </a:r>
          </a:p>
        </p:txBody>
      </p:sp>
      <p:sp>
        <p:nvSpPr>
          <p:cNvPr id="14" name="Rounded Rectangle 13"/>
          <p:cNvSpPr/>
          <p:nvPr/>
        </p:nvSpPr>
        <p:spPr>
          <a:xfrm rot="20174280">
            <a:off x="831100" y="4959893"/>
            <a:ext cx="2016224" cy="43204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Century Gothic" panose="020B0502020202020204" pitchFamily="34" charset="0"/>
              </a:rPr>
              <a:t>Vers</a:t>
            </a:r>
            <a:r>
              <a:rPr lang="en-GB" dirty="0">
                <a:solidFill>
                  <a:schemeClr val="tx1"/>
                </a:solidFill>
                <a:latin typeface="Century Gothic" panose="020B0502020202020204" pitchFamily="34" charset="0"/>
              </a:rPr>
              <a:t> 2</a:t>
            </a:r>
          </a:p>
        </p:txBody>
      </p:sp>
      <p:sp>
        <p:nvSpPr>
          <p:cNvPr id="23" name="Rounded Rectangle 22"/>
          <p:cNvSpPr/>
          <p:nvPr/>
        </p:nvSpPr>
        <p:spPr>
          <a:xfrm rot="20174280">
            <a:off x="831100" y="7435454"/>
            <a:ext cx="2016224" cy="43204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Century Gothic" panose="020B0502020202020204" pitchFamily="34" charset="0"/>
              </a:rPr>
              <a:t>Vers</a:t>
            </a:r>
            <a:r>
              <a:rPr lang="en-GB" dirty="0">
                <a:solidFill>
                  <a:schemeClr val="tx1"/>
                </a:solidFill>
                <a:latin typeface="Century Gothic" panose="020B0502020202020204" pitchFamily="34" charset="0"/>
              </a:rPr>
              <a:t> 3</a:t>
            </a:r>
          </a:p>
        </p:txBody>
      </p:sp>
      <p:sp>
        <p:nvSpPr>
          <p:cNvPr id="15"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59</a:t>
            </a:r>
          </a:p>
        </p:txBody>
      </p:sp>
    </p:spTree>
    <p:extLst>
      <p:ext uri="{BB962C8B-B14F-4D97-AF65-F5344CB8AC3E}">
        <p14:creationId xmlns:p14="http://schemas.microsoft.com/office/powerpoint/2010/main" val="9787078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3" name="Table 22"/>
          <p:cNvGraphicFramePr>
            <a:graphicFrameLocks noGrp="1"/>
          </p:cNvGraphicFramePr>
          <p:nvPr>
            <p:extLst>
              <p:ext uri="{D42A27DB-BD31-4B8C-83A1-F6EECF244321}">
                <p14:modId xmlns:p14="http://schemas.microsoft.com/office/powerpoint/2010/main" val="1552057636"/>
              </p:ext>
            </p:extLst>
          </p:nvPr>
        </p:nvGraphicFramePr>
        <p:xfrm>
          <a:off x="672610" y="5623351"/>
          <a:ext cx="4478610" cy="3374400"/>
        </p:xfrm>
        <a:graphic>
          <a:graphicData uri="http://schemas.openxmlformats.org/drawingml/2006/table">
            <a:tbl>
              <a:tblPr>
                <a:tableStyleId>{5940675A-B579-460E-94D1-54222C63F5DA}</a:tableStyleId>
              </a:tblPr>
              <a:tblGrid>
                <a:gridCol w="1488694">
                  <a:extLst>
                    <a:ext uri="{9D8B030D-6E8A-4147-A177-3AD203B41FA5}">
                      <a16:colId xmlns:a16="http://schemas.microsoft.com/office/drawing/2014/main" val="20000"/>
                    </a:ext>
                  </a:extLst>
                </a:gridCol>
                <a:gridCol w="2989916">
                  <a:extLst>
                    <a:ext uri="{9D8B030D-6E8A-4147-A177-3AD203B41FA5}">
                      <a16:colId xmlns:a16="http://schemas.microsoft.com/office/drawing/2014/main" val="20001"/>
                    </a:ext>
                  </a:extLst>
                </a:gridCol>
              </a:tblGrid>
              <a:tr h="168661">
                <a:tc>
                  <a:txBody>
                    <a:bodyPr/>
                    <a:lstStyle/>
                    <a:p>
                      <a:pPr algn="l" fontAlgn="b"/>
                      <a:r>
                        <a:rPr lang="en-GB" sz="1600" b="0" i="0" u="none" strike="noStrike" dirty="0" err="1">
                          <a:solidFill>
                            <a:schemeClr val="tx1"/>
                          </a:solidFill>
                          <a:effectLst/>
                          <a:latin typeface="Century Gothic" panose="020B0502020202020204" pitchFamily="34" charset="0"/>
                        </a:rPr>
                        <a:t>ressembler</a:t>
                      </a:r>
                      <a:r>
                        <a:rPr lang="en-GB" sz="1600" b="0" i="0" u="none" strike="noStrike" dirty="0">
                          <a:solidFill>
                            <a:schemeClr val="tx1"/>
                          </a:solidFill>
                          <a:effectLst/>
                          <a:latin typeface="Century Gothic" panose="020B0502020202020204" pitchFamily="34" charset="0"/>
                        </a:rPr>
                        <a:t> à</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u="none" strike="noStrike" dirty="0">
                          <a:effectLst/>
                          <a:latin typeface="Century Gothic" panose="020B0502020202020204" pitchFamily="34" charset="0"/>
                        </a:rPr>
                        <a:t>to look like, looking like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00"/>
                  </a:ext>
                </a:extLst>
              </a:tr>
              <a:tr h="168661">
                <a:tc>
                  <a:txBody>
                    <a:bodyPr/>
                    <a:lstStyle/>
                    <a:p>
                      <a:pPr algn="l" fontAlgn="b"/>
                      <a:r>
                        <a:rPr lang="en-GB" sz="1600" u="none" strike="noStrike" dirty="0" err="1">
                          <a:effectLst/>
                          <a:latin typeface="Century Gothic" panose="020B0502020202020204" pitchFamily="34" charset="0"/>
                        </a:rPr>
                        <a:t>frapper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u="none" strike="noStrike" dirty="0">
                          <a:effectLst/>
                          <a:latin typeface="Century Gothic" panose="020B0502020202020204" pitchFamily="34" charset="0"/>
                        </a:rPr>
                        <a:t>to knock,</a:t>
                      </a:r>
                      <a:r>
                        <a:rPr lang="en-GB" sz="1600" u="none" strike="noStrike" baseline="0" dirty="0">
                          <a:effectLst/>
                          <a:latin typeface="Century Gothic" panose="020B0502020202020204" pitchFamily="34" charset="0"/>
                        </a:rPr>
                        <a:t> knocking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01"/>
                  </a:ext>
                </a:extLst>
              </a:tr>
              <a:tr h="16866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u="none" strike="noStrike" dirty="0" err="1">
                          <a:effectLst/>
                          <a:latin typeface="Century Gothic" panose="020B0502020202020204" pitchFamily="34" charset="0"/>
                        </a:rPr>
                        <a:t>frapper</a:t>
                      </a:r>
                      <a:r>
                        <a:rPr lang="en-GB" sz="1600" u="none" strike="noStrike" dirty="0">
                          <a:effectLst/>
                          <a:latin typeface="Century Gothic" panose="020B0502020202020204" pitchFamily="34" charset="0"/>
                        </a:rPr>
                        <a:t> </a:t>
                      </a:r>
                      <a:r>
                        <a:rPr lang="en-GB" sz="1600" b="0" i="0" u="none" strike="noStrike" dirty="0">
                          <a:solidFill>
                            <a:schemeClr val="tx1"/>
                          </a:solidFill>
                          <a:effectLst/>
                          <a:latin typeface="Century Gothic" panose="020B0502020202020204" pitchFamily="34" charset="0"/>
                        </a:rPr>
                        <a:t>à</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knock on</a:t>
                      </a:r>
                    </a:p>
                  </a:txBody>
                  <a:tcPr marL="90000" marR="90000" marT="46800" marB="46800" anchor="ctr"/>
                </a:tc>
                <a:extLst>
                  <a:ext uri="{0D108BD9-81ED-4DB2-BD59-A6C34878D82A}">
                    <a16:rowId xmlns:a16="http://schemas.microsoft.com/office/drawing/2014/main" val="4028496736"/>
                  </a:ext>
                </a:extLst>
              </a:tr>
              <a:tr h="168661">
                <a:tc>
                  <a:txBody>
                    <a:bodyPr/>
                    <a:lstStyle/>
                    <a:p>
                      <a:pPr algn="l" fontAlgn="b"/>
                      <a:r>
                        <a:rPr lang="en-GB" sz="1600" b="0" i="0" u="none" strike="noStrike" dirty="0">
                          <a:solidFill>
                            <a:schemeClr val="tx1"/>
                          </a:solidFill>
                          <a:effectLst/>
                          <a:latin typeface="Century Gothic" panose="020B0502020202020204" pitchFamily="34" charset="0"/>
                        </a:rPr>
                        <a:t>le </a:t>
                      </a:r>
                      <a:r>
                        <a:rPr lang="en-GB" sz="1600" b="0" i="0" u="none" strike="noStrike" dirty="0" err="1">
                          <a:solidFill>
                            <a:schemeClr val="tx1"/>
                          </a:solidFill>
                          <a:effectLst/>
                          <a:latin typeface="Century Gothic" panose="020B0502020202020204" pitchFamily="34" charset="0"/>
                        </a:rPr>
                        <a:t>cœur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u="none" strike="noStrike" dirty="0">
                          <a:effectLst/>
                          <a:latin typeface="Century Gothic" panose="020B0502020202020204" pitchFamily="34" charset="0"/>
                        </a:rPr>
                        <a:t>heart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02"/>
                  </a:ext>
                </a:extLst>
              </a:tr>
              <a:tr h="168661">
                <a:tc>
                  <a:txBody>
                    <a:bodyPr/>
                    <a:lstStyle/>
                    <a:p>
                      <a:pPr algn="l" fontAlgn="b"/>
                      <a:r>
                        <a:rPr lang="en-GB" sz="1600" b="0" i="0" u="none" strike="noStrike" dirty="0">
                          <a:solidFill>
                            <a:schemeClr val="tx1"/>
                          </a:solidFill>
                          <a:effectLst/>
                          <a:latin typeface="Century Gothic" panose="020B0502020202020204" pitchFamily="34" charset="0"/>
                        </a:rPr>
                        <a:t>le temps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chemeClr val="tx1"/>
                          </a:solidFill>
                          <a:effectLst/>
                          <a:latin typeface="Century Gothic" panose="020B0502020202020204" pitchFamily="34" charset="0"/>
                        </a:rPr>
                        <a:t>time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03"/>
                  </a:ext>
                </a:extLst>
              </a:tr>
              <a:tr h="168661">
                <a:tc>
                  <a:txBody>
                    <a:bodyPr/>
                    <a:lstStyle/>
                    <a:p>
                      <a:pPr algn="l" fontAlgn="b"/>
                      <a:r>
                        <a:rPr lang="en-GB" sz="1600" b="0" i="0" u="none" strike="noStrike" dirty="0">
                          <a:solidFill>
                            <a:schemeClr val="tx1"/>
                          </a:solidFill>
                          <a:effectLst/>
                          <a:latin typeface="Century Gothic" panose="020B0502020202020204" pitchFamily="34" charset="0"/>
                        </a:rPr>
                        <a:t>blanc</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chemeClr val="tx1"/>
                          </a:solidFill>
                          <a:effectLst/>
                          <a:latin typeface="Century Gothic" panose="020B0502020202020204" pitchFamily="34" charset="0"/>
                        </a:rPr>
                        <a:t>white (m)</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04"/>
                  </a:ext>
                </a:extLst>
              </a:tr>
              <a:tr h="168661">
                <a:tc>
                  <a:txBody>
                    <a:bodyPr/>
                    <a:lstStyle/>
                    <a:p>
                      <a:pPr algn="l" fontAlgn="b"/>
                      <a:r>
                        <a:rPr lang="en-GB" sz="1600" b="0" i="0" u="none" strike="noStrike" dirty="0">
                          <a:solidFill>
                            <a:srgbClr val="000000"/>
                          </a:solidFill>
                          <a:effectLst/>
                          <a:latin typeface="Century Gothic" panose="020B0502020202020204" pitchFamily="34" charset="0"/>
                        </a:rPr>
                        <a:t>blanche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while (f)</a:t>
                      </a:r>
                    </a:p>
                  </a:txBody>
                  <a:tcPr marL="90000" marR="90000" marT="46800" marB="46800" anchor="ctr"/>
                </a:tc>
                <a:extLst>
                  <a:ext uri="{0D108BD9-81ED-4DB2-BD59-A6C34878D82A}">
                    <a16:rowId xmlns:a16="http://schemas.microsoft.com/office/drawing/2014/main" val="10008"/>
                  </a:ext>
                </a:extLst>
              </a:tr>
              <a:tr h="168661">
                <a:tc>
                  <a:txBody>
                    <a:bodyPr/>
                    <a:lstStyle/>
                    <a:p>
                      <a:pPr algn="l" fontAlgn="b"/>
                      <a:r>
                        <a:rPr lang="en-GB" sz="1600" b="0" i="0" u="none" strike="noStrike" dirty="0">
                          <a:solidFill>
                            <a:schemeClr val="tx1"/>
                          </a:solidFill>
                          <a:effectLst/>
                          <a:latin typeface="Century Gothic" panose="020B0502020202020204" pitchFamily="34" charset="0"/>
                        </a:rPr>
                        <a:t>noir(e)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chemeClr val="tx1"/>
                          </a:solidFill>
                          <a:effectLst/>
                          <a:latin typeface="Century Gothic" panose="020B0502020202020204" pitchFamily="34" charset="0"/>
                        </a:rPr>
                        <a:t>black (m/f)</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05"/>
                  </a:ext>
                </a:extLst>
              </a:tr>
              <a:tr h="168661">
                <a:tc>
                  <a:txBody>
                    <a:bodyPr/>
                    <a:lstStyle/>
                    <a:p>
                      <a:pPr algn="l" fontAlgn="b"/>
                      <a:r>
                        <a:rPr lang="en-GB" sz="1600" u="none" strike="noStrike" dirty="0">
                          <a:effectLst/>
                          <a:latin typeface="Century Gothic" panose="020B0502020202020204" pitchFamily="34" charset="0"/>
                        </a:rPr>
                        <a:t>pour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chemeClr val="tx1"/>
                          </a:solidFill>
                          <a:effectLst/>
                          <a:latin typeface="Century Gothic" panose="020B0502020202020204" pitchFamily="34" charset="0"/>
                        </a:rPr>
                        <a:t>for, in order to</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06"/>
                  </a:ext>
                </a:extLst>
              </a:tr>
              <a:tr h="168661">
                <a:tc>
                  <a:txBody>
                    <a:bodyPr/>
                    <a:lstStyle/>
                    <a:p>
                      <a:pPr algn="l" fontAlgn="b"/>
                      <a:r>
                        <a:rPr lang="en-GB" sz="1600" b="0" i="0" u="none" strike="noStrike" dirty="0" err="1">
                          <a:solidFill>
                            <a:schemeClr val="tx1"/>
                          </a:solidFill>
                          <a:effectLst/>
                          <a:latin typeface="Century Gothic" panose="020B0502020202020204" pitchFamily="34" charset="0"/>
                        </a:rPr>
                        <a:t>si</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u="none" strike="noStrike" dirty="0">
                          <a:effectLst/>
                          <a:latin typeface="Century Gothic" panose="020B0502020202020204" pitchFamily="34" charset="0"/>
                        </a:rPr>
                        <a:t>if</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07"/>
                  </a:ext>
                </a:extLst>
              </a:tr>
            </a:tbl>
          </a:graphicData>
        </a:graphic>
      </p:graphicFrame>
      <p:sp>
        <p:nvSpPr>
          <p:cNvPr id="2" name="Rectangle 1">
            <a:extLst>
              <a:ext uri="{FF2B5EF4-FFF2-40B4-BE49-F238E27FC236}">
                <a16:creationId xmlns:a16="http://schemas.microsoft.com/office/drawing/2014/main" id="{62EBD834-1E2D-44FA-960B-D5E01CB2C65F}"/>
              </a:ext>
            </a:extLst>
          </p:cNvPr>
          <p:cNvSpPr/>
          <p:nvPr/>
        </p:nvSpPr>
        <p:spPr>
          <a:xfrm>
            <a:off x="172380" y="145318"/>
            <a:ext cx="3112603"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204502" y="113581"/>
            <a:ext cx="3116423" cy="487622"/>
          </a:xfrm>
        </p:spPr>
        <p:txBody>
          <a:bodyPr/>
          <a:lstStyle/>
          <a:p>
            <a:pPr lvl="0" algn="l" eaLnBrk="1" hangingPunct="1"/>
            <a:r>
              <a:rPr lang="en-GB" sz="2000" b="1" kern="1200" dirty="0">
                <a:solidFill>
                  <a:srgbClr val="FFFFFF"/>
                </a:solidFill>
                <a:latin typeface="Century Gothic" panose="020B0502020202020204" pitchFamily="34" charset="0"/>
              </a:rPr>
              <a:t>T3.2 </a:t>
            </a:r>
            <a:r>
              <a:rPr lang="en-GB" sz="2000" b="1" kern="1200" dirty="0" err="1">
                <a:solidFill>
                  <a:srgbClr val="FFFFFF"/>
                </a:solidFill>
                <a:latin typeface="Century Gothic" panose="020B0502020202020204" pitchFamily="34" charset="0"/>
              </a:rPr>
              <a:t>Semaine</a:t>
            </a:r>
            <a:r>
              <a:rPr lang="en-GB" sz="2000" b="1" kern="1200" dirty="0">
                <a:solidFill>
                  <a:srgbClr val="FFFFFF"/>
                </a:solidFill>
                <a:latin typeface="Century Gothic" panose="020B0502020202020204" pitchFamily="34" charset="0"/>
              </a:rPr>
              <a:t> 7 (cont’d)</a:t>
            </a:r>
            <a:endParaRPr lang="en-US" dirty="0"/>
          </a:p>
        </p:txBody>
      </p:sp>
      <p:pic>
        <p:nvPicPr>
          <p:cNvPr id="18" name="Picture 17"/>
          <p:cNvPicPr>
            <a:picLocks noChangeAspect="1"/>
          </p:cNvPicPr>
          <p:nvPr/>
        </p:nvPicPr>
        <p:blipFill>
          <a:blip r:embed="rId3"/>
          <a:stretch>
            <a:fillRect/>
          </a:stretch>
        </p:blipFill>
        <p:spPr>
          <a:xfrm>
            <a:off x="3766995" y="3143178"/>
            <a:ext cx="1061264" cy="2245411"/>
          </a:xfrm>
          <a:prstGeom prst="rect">
            <a:avLst/>
          </a:prstGeom>
        </p:spPr>
      </p:pic>
      <p:pic>
        <p:nvPicPr>
          <p:cNvPr id="19" name="Picture 18"/>
          <p:cNvPicPr>
            <a:picLocks noChangeAspect="1"/>
          </p:cNvPicPr>
          <p:nvPr/>
        </p:nvPicPr>
        <p:blipFill>
          <a:blip r:embed="rId4"/>
          <a:stretch>
            <a:fillRect/>
          </a:stretch>
        </p:blipFill>
        <p:spPr>
          <a:xfrm>
            <a:off x="3766995" y="460600"/>
            <a:ext cx="1230095" cy="2407346"/>
          </a:xfrm>
          <a:prstGeom prst="rect">
            <a:avLst/>
          </a:prstGeom>
        </p:spPr>
      </p:pic>
      <p:sp>
        <p:nvSpPr>
          <p:cNvPr id="21" name="Rectangle 20">
            <a:extLst>
              <a:ext uri="{FF2B5EF4-FFF2-40B4-BE49-F238E27FC236}">
                <a16:creationId xmlns:a16="http://schemas.microsoft.com/office/drawing/2014/main" id="{187D3DE4-1B8E-4EF9-A0F4-FAE19AE97A2E}"/>
              </a:ext>
            </a:extLst>
          </p:cNvPr>
          <p:cNvSpPr/>
          <p:nvPr/>
        </p:nvSpPr>
        <p:spPr>
          <a:xfrm>
            <a:off x="5050354" y="14531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GB" dirty="0" err="1">
                <a:solidFill>
                  <a:srgbClr val="000000"/>
                </a:solidFill>
                <a:latin typeface="Century Gothic" panose="020B0502020202020204" pitchFamily="34" charset="0"/>
              </a:rPr>
              <a:t>Vocabulaire</a:t>
            </a:r>
            <a:endParaRPr lang="en-GB" dirty="0">
              <a:solidFill>
                <a:srgbClr val="000000"/>
              </a:solidFill>
              <a:latin typeface="Century Gothic" panose="020B0502020202020204" pitchFamily="34"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2173226383"/>
              </p:ext>
            </p:extLst>
          </p:nvPr>
        </p:nvGraphicFramePr>
        <p:xfrm>
          <a:off x="100285" y="5623351"/>
          <a:ext cx="625156" cy="3374400"/>
        </p:xfrm>
        <a:graphic>
          <a:graphicData uri="http://schemas.openxmlformats.org/drawingml/2006/table">
            <a:tbl>
              <a:tblPr firstRow="1" bandRow="1">
                <a:tableStyleId>{5940675A-B579-460E-94D1-54222C63F5DA}</a:tableStyleId>
              </a:tblPr>
              <a:tblGrid>
                <a:gridCol w="625156">
                  <a:extLst>
                    <a:ext uri="{9D8B030D-6E8A-4147-A177-3AD203B41FA5}">
                      <a16:colId xmlns:a16="http://schemas.microsoft.com/office/drawing/2014/main" val="20000"/>
                    </a:ext>
                  </a:extLst>
                </a:gridCol>
              </a:tblGrid>
              <a:tr h="337440">
                <a:tc>
                  <a:txBody>
                    <a:bodyPr/>
                    <a:lstStyle/>
                    <a:p>
                      <a:pPr algn="ct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vb</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07277302"/>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conj</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13" name="Rounded Rectangle 12"/>
          <p:cNvSpPr/>
          <p:nvPr/>
        </p:nvSpPr>
        <p:spPr>
          <a:xfrm rot="20174280">
            <a:off x="908479" y="1448250"/>
            <a:ext cx="2016224" cy="43204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Century Gothic" panose="020B0502020202020204" pitchFamily="34" charset="0"/>
              </a:rPr>
              <a:t>Vers</a:t>
            </a:r>
            <a:r>
              <a:rPr lang="en-GB" dirty="0">
                <a:solidFill>
                  <a:schemeClr val="tx1"/>
                </a:solidFill>
                <a:latin typeface="Century Gothic" panose="020B0502020202020204" pitchFamily="34" charset="0"/>
              </a:rPr>
              <a:t> 4</a:t>
            </a:r>
          </a:p>
        </p:txBody>
      </p:sp>
      <p:sp>
        <p:nvSpPr>
          <p:cNvPr id="14" name="Rounded Rectangle 13"/>
          <p:cNvSpPr/>
          <p:nvPr/>
        </p:nvSpPr>
        <p:spPr>
          <a:xfrm rot="20174280">
            <a:off x="908479" y="3859689"/>
            <a:ext cx="2016224" cy="43204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Century Gothic" panose="020B0502020202020204" pitchFamily="34" charset="0"/>
              </a:rPr>
              <a:t>Vers</a:t>
            </a:r>
            <a:r>
              <a:rPr lang="en-GB" dirty="0">
                <a:solidFill>
                  <a:schemeClr val="tx1"/>
                </a:solidFill>
                <a:latin typeface="Century Gothic" panose="020B0502020202020204" pitchFamily="34" charset="0"/>
              </a:rPr>
              <a:t> 5</a:t>
            </a:r>
          </a:p>
        </p:txBody>
      </p:sp>
      <p:sp>
        <p:nvSpPr>
          <p:cNvPr id="3" name="Slide Number Placeholder 1">
            <a:extLst>
              <a:ext uri="{FF2B5EF4-FFF2-40B4-BE49-F238E27FC236}">
                <a16:creationId xmlns:a16="http://schemas.microsoft.com/office/drawing/2014/main" id="{E75A9A3A-A39E-4494-84A9-E85115918705}"/>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60</a:t>
            </a:r>
          </a:p>
        </p:txBody>
      </p:sp>
      <p:sp>
        <p:nvSpPr>
          <p:cNvPr id="4" name="Rounded Rectangle 40">
            <a:extLst>
              <a:ext uri="{FF2B5EF4-FFF2-40B4-BE49-F238E27FC236}">
                <a16:creationId xmlns:a16="http://schemas.microsoft.com/office/drawing/2014/main" id="{D9340E4A-418C-42A7-A8EC-E4C498BC4280}"/>
              </a:ext>
            </a:extLst>
          </p:cNvPr>
          <p:cNvSpPr/>
          <p:nvPr/>
        </p:nvSpPr>
        <p:spPr>
          <a:xfrm>
            <a:off x="5281521" y="7033588"/>
            <a:ext cx="1453671" cy="64807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Revisit vocab 3.2.4 &amp; 3.1.3</a:t>
            </a:r>
          </a:p>
        </p:txBody>
      </p:sp>
      <p:pic>
        <p:nvPicPr>
          <p:cNvPr id="5" name="Picture 2">
            <a:extLst>
              <a:ext uri="{FF2B5EF4-FFF2-40B4-BE49-F238E27FC236}">
                <a16:creationId xmlns:a16="http://schemas.microsoft.com/office/drawing/2014/main" id="{442931E6-8D15-49D2-9EBE-221EDEE13C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621" t="9601" r="8253" b="8009"/>
          <a:stretch/>
        </p:blipFill>
        <p:spPr bwMode="auto">
          <a:xfrm>
            <a:off x="5562621" y="5940152"/>
            <a:ext cx="877824" cy="870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7789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2194" y="2339752"/>
          <a:ext cx="3368023" cy="6698640"/>
        </p:xfrm>
        <a:graphic>
          <a:graphicData uri="http://schemas.openxmlformats.org/drawingml/2006/table">
            <a:tbl>
              <a:tblPr>
                <a:tableStyleId>{616DA210-FB5B-4158-B5E0-FEB733F419BA}</a:tableStyleId>
              </a:tblPr>
              <a:tblGrid>
                <a:gridCol w="404934">
                  <a:extLst>
                    <a:ext uri="{9D8B030D-6E8A-4147-A177-3AD203B41FA5}">
                      <a16:colId xmlns:a16="http://schemas.microsoft.com/office/drawing/2014/main" val="20000"/>
                    </a:ext>
                  </a:extLst>
                </a:gridCol>
                <a:gridCol w="1594937">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tblGrid>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1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dirty="0" err="1">
                          <a:solidFill>
                            <a:srgbClr val="000000"/>
                          </a:solidFill>
                          <a:effectLst/>
                          <a:latin typeface="Century Gothic" panose="020B0502020202020204" pitchFamily="34" charset="0"/>
                        </a:rPr>
                        <a:t>être</a:t>
                      </a:r>
                      <a:endParaRPr lang="en-GB" sz="11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to </a:t>
                      </a:r>
                      <a:r>
                        <a:rPr lang="en-GB" sz="1100" b="0" i="0" u="none" strike="noStrike" dirty="0" err="1">
                          <a:solidFill>
                            <a:srgbClr val="000000"/>
                          </a:solidFill>
                          <a:effectLst/>
                          <a:latin typeface="Century Gothic" panose="020B0502020202020204" pitchFamily="34" charset="0"/>
                        </a:rPr>
                        <a:t>be|being</a:t>
                      </a:r>
                      <a:endParaRPr lang="en-GB" sz="11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00"/>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2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est</a:t>
                      </a: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is</a:t>
                      </a:r>
                    </a:p>
                  </a:txBody>
                  <a:tcPr marL="90000" marR="90000" marT="46800" marB="46800" anchor="ctr"/>
                </a:tc>
                <a:extLst>
                  <a:ext uri="{0D108BD9-81ED-4DB2-BD59-A6C34878D82A}">
                    <a16:rowId xmlns:a16="http://schemas.microsoft.com/office/drawing/2014/main" val="10001"/>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3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dirty="0" err="1">
                          <a:solidFill>
                            <a:srgbClr val="000000"/>
                          </a:solidFill>
                          <a:effectLst/>
                          <a:latin typeface="Century Gothic" panose="020B0502020202020204" pitchFamily="34" charset="0"/>
                        </a:rPr>
                        <a:t>français</a:t>
                      </a:r>
                      <a:endParaRPr lang="en-GB" sz="11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French</a:t>
                      </a:r>
                    </a:p>
                  </a:txBody>
                  <a:tcPr marL="90000" marR="90000" marT="46800" marB="46800" anchor="ctr"/>
                </a:tc>
                <a:extLst>
                  <a:ext uri="{0D108BD9-81ED-4DB2-BD59-A6C34878D82A}">
                    <a16:rowId xmlns:a16="http://schemas.microsoft.com/office/drawing/2014/main" val="10002"/>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4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dirty="0" err="1">
                          <a:solidFill>
                            <a:srgbClr val="000000"/>
                          </a:solidFill>
                          <a:effectLst/>
                          <a:latin typeface="Century Gothic" panose="020B0502020202020204" pitchFamily="34" charset="0"/>
                        </a:rPr>
                        <a:t>anglais</a:t>
                      </a:r>
                      <a:endParaRPr lang="en-GB" sz="11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English</a:t>
                      </a:r>
                    </a:p>
                  </a:txBody>
                  <a:tcPr marL="90000" marR="90000" marT="46800" marB="46800" anchor="ctr"/>
                </a:tc>
                <a:extLst>
                  <a:ext uri="{0D108BD9-81ED-4DB2-BD59-A6C34878D82A}">
                    <a16:rowId xmlns:a16="http://schemas.microsoft.com/office/drawing/2014/main" val="10003"/>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5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petit</a:t>
                      </a: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small</a:t>
                      </a:r>
                    </a:p>
                  </a:txBody>
                  <a:tcPr marL="90000" marR="90000" marT="46800" marB="46800" anchor="ctr"/>
                </a:tc>
                <a:extLst>
                  <a:ext uri="{0D108BD9-81ED-4DB2-BD59-A6C34878D82A}">
                    <a16:rowId xmlns:a16="http://schemas.microsoft.com/office/drawing/2014/main" val="10004"/>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6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grand</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big</a:t>
                      </a:r>
                    </a:p>
                  </a:txBody>
                  <a:tcPr marL="90000" marR="90000" marT="46800" marB="46800" anchor="ctr"/>
                </a:tc>
                <a:extLst>
                  <a:ext uri="{0D108BD9-81ED-4DB2-BD59-A6C34878D82A}">
                    <a16:rowId xmlns:a16="http://schemas.microsoft.com/office/drawing/2014/main" val="10005"/>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7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je</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I</a:t>
                      </a:r>
                    </a:p>
                  </a:txBody>
                  <a:tcPr marL="90000" marR="90000" marT="46800" marB="46800" anchor="ctr"/>
                </a:tc>
                <a:extLst>
                  <a:ext uri="{0D108BD9-81ED-4DB2-BD59-A6C34878D82A}">
                    <a16:rowId xmlns:a16="http://schemas.microsoft.com/office/drawing/2014/main" val="10006"/>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8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il</a:t>
                      </a: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he</a:t>
                      </a:r>
                    </a:p>
                  </a:txBody>
                  <a:tcPr marL="90000" marR="90000" marT="46800" marB="46800" anchor="ctr"/>
                </a:tc>
                <a:extLst>
                  <a:ext uri="{0D108BD9-81ED-4DB2-BD59-A6C34878D82A}">
                    <a16:rowId xmlns:a16="http://schemas.microsoft.com/office/drawing/2014/main" val="10007"/>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9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aimer</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to like, love</a:t>
                      </a:r>
                    </a:p>
                  </a:txBody>
                  <a:tcPr marL="90000" marR="90000" marT="46800" marB="46800" anchor="ctr"/>
                </a:tc>
                <a:extLst>
                  <a:ext uri="{0D108BD9-81ED-4DB2-BD59-A6C34878D82A}">
                    <a16:rowId xmlns:a16="http://schemas.microsoft.com/office/drawing/2014/main" val="10008"/>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10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aime</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likes, loves</a:t>
                      </a:r>
                    </a:p>
                  </a:txBody>
                  <a:tcPr marL="90000" marR="90000" marT="46800" marB="46800" anchor="ctr"/>
                </a:tc>
                <a:extLst>
                  <a:ext uri="{0D108BD9-81ED-4DB2-BD59-A6C34878D82A}">
                    <a16:rowId xmlns:a16="http://schemas.microsoft.com/office/drawing/2014/main" val="10009"/>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11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et</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and</a:t>
                      </a:r>
                    </a:p>
                  </a:txBody>
                  <a:tcPr marL="90000" marR="90000" marT="46800" marB="46800" anchor="ctr"/>
                </a:tc>
                <a:extLst>
                  <a:ext uri="{0D108BD9-81ED-4DB2-BD59-A6C34878D82A}">
                    <a16:rowId xmlns:a16="http://schemas.microsoft.com/office/drawing/2014/main" val="10010"/>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12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elle</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she</a:t>
                      </a:r>
                    </a:p>
                  </a:txBody>
                  <a:tcPr marL="90000" marR="90000" marT="46800" marB="46800" anchor="ctr"/>
                </a:tc>
                <a:extLst>
                  <a:ext uri="{0D108BD9-81ED-4DB2-BD59-A6C34878D82A}">
                    <a16:rowId xmlns:a16="http://schemas.microsoft.com/office/drawing/2014/main" val="10011"/>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13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non</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no</a:t>
                      </a:r>
                    </a:p>
                  </a:txBody>
                  <a:tcPr marL="90000" marR="90000" marT="46800" marB="46800" anchor="ctr"/>
                </a:tc>
                <a:extLst>
                  <a:ext uri="{0D108BD9-81ED-4DB2-BD59-A6C34878D82A}">
                    <a16:rowId xmlns:a16="http://schemas.microsoft.com/office/drawing/2014/main" val="10012"/>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14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oui</a:t>
                      </a: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yes</a:t>
                      </a:r>
                    </a:p>
                  </a:txBody>
                  <a:tcPr marL="90000" marR="90000" marT="46800" marB="46800" anchor="ctr"/>
                </a:tc>
                <a:extLst>
                  <a:ext uri="{0D108BD9-81ED-4DB2-BD59-A6C34878D82A}">
                    <a16:rowId xmlns:a16="http://schemas.microsoft.com/office/drawing/2014/main" val="10013"/>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15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Bonjour!</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Hello!</a:t>
                      </a:r>
                    </a:p>
                  </a:txBody>
                  <a:tcPr marL="90000" marR="90000" marT="46800" marB="46800" anchor="ctr"/>
                </a:tc>
                <a:extLst>
                  <a:ext uri="{0D108BD9-81ED-4DB2-BD59-A6C34878D82A}">
                    <a16:rowId xmlns:a16="http://schemas.microsoft.com/office/drawing/2014/main" val="10014"/>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16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Salut!</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Hi!</a:t>
                      </a:r>
                    </a:p>
                  </a:txBody>
                  <a:tcPr marL="90000" marR="90000" marT="46800" marB="46800" anchor="ctr"/>
                </a:tc>
                <a:extLst>
                  <a:ext uri="{0D108BD9-81ED-4DB2-BD59-A6C34878D82A}">
                    <a16:rowId xmlns:a16="http://schemas.microsoft.com/office/drawing/2014/main" val="10015"/>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17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Je suis…</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I am, I'm…</a:t>
                      </a:r>
                    </a:p>
                  </a:txBody>
                  <a:tcPr marL="90000" marR="90000" marT="46800" marB="46800" anchor="ctr"/>
                </a:tc>
                <a:extLst>
                  <a:ext uri="{0D108BD9-81ED-4DB2-BD59-A6C34878D82A}">
                    <a16:rowId xmlns:a16="http://schemas.microsoft.com/office/drawing/2014/main" val="10016"/>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18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Et toi?</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And you?</a:t>
                      </a:r>
                    </a:p>
                  </a:txBody>
                  <a:tcPr marL="90000" marR="90000" marT="46800" marB="46800" anchor="ctr"/>
                </a:tc>
                <a:extLst>
                  <a:ext uri="{0D108BD9-81ED-4DB2-BD59-A6C34878D82A}">
                    <a16:rowId xmlns:a16="http://schemas.microsoft.com/office/drawing/2014/main" val="10017"/>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19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Comment dit-on …?</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How do you say?</a:t>
                      </a:r>
                    </a:p>
                  </a:txBody>
                  <a:tcPr marL="90000" marR="90000" marT="46800" marB="46800" anchor="ctr"/>
                </a:tc>
                <a:extLst>
                  <a:ext uri="{0D108BD9-81ED-4DB2-BD59-A6C34878D82A}">
                    <a16:rowId xmlns:a16="http://schemas.microsoft.com/office/drawing/2014/main" val="10018"/>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20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Je ne sais pas</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I don't know</a:t>
                      </a:r>
                    </a:p>
                  </a:txBody>
                  <a:tcPr marL="90000" marR="90000" marT="46800" marB="46800" anchor="ctr"/>
                </a:tc>
                <a:extLst>
                  <a:ext uri="{0D108BD9-81ED-4DB2-BD59-A6C34878D82A}">
                    <a16:rowId xmlns:a16="http://schemas.microsoft.com/office/drawing/2014/main" val="10019"/>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21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encore</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again</a:t>
                      </a:r>
                    </a:p>
                  </a:txBody>
                  <a:tcPr marL="90000" marR="90000" marT="46800" marB="46800" anchor="ctr"/>
                </a:tc>
                <a:extLst>
                  <a:ext uri="{0D108BD9-81ED-4DB2-BD59-A6C34878D82A}">
                    <a16:rowId xmlns:a16="http://schemas.microsoft.com/office/drawing/2014/main" val="10020"/>
                  </a:ext>
                </a:extLst>
              </a:tr>
              <a:tr h="306454">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22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Je ne comprends pas</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I don't understand</a:t>
                      </a:r>
                    </a:p>
                  </a:txBody>
                  <a:tcPr marL="90000" marR="90000" marT="46800" marB="46800" anchor="ctr"/>
                </a:tc>
                <a:extLst>
                  <a:ext uri="{0D108BD9-81ED-4DB2-BD59-A6C34878D82A}">
                    <a16:rowId xmlns:a16="http://schemas.microsoft.com/office/drawing/2014/main" val="10021"/>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23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faux</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false</a:t>
                      </a:r>
                    </a:p>
                  </a:txBody>
                  <a:tcPr marL="90000" marR="90000" marT="46800" marB="46800" anchor="ctr"/>
                </a:tc>
                <a:extLst>
                  <a:ext uri="{0D108BD9-81ED-4DB2-BD59-A6C34878D82A}">
                    <a16:rowId xmlns:a16="http://schemas.microsoft.com/office/drawing/2014/main" val="10022"/>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24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vrai</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true</a:t>
                      </a:r>
                    </a:p>
                  </a:txBody>
                  <a:tcPr marL="90000" marR="90000" marT="46800" marB="46800" anchor="ctr"/>
                </a:tc>
                <a:extLst>
                  <a:ext uri="{0D108BD9-81ED-4DB2-BD59-A6C34878D82A}">
                    <a16:rowId xmlns:a16="http://schemas.microsoft.com/office/drawing/2014/main" val="10023"/>
                  </a:ext>
                </a:extLst>
              </a:tr>
              <a:tr h="191172">
                <a:tc>
                  <a:txBody>
                    <a:bodyPr/>
                    <a:lstStyle/>
                    <a:p>
                      <a:pPr algn="ctr">
                        <a:lnSpc>
                          <a:spcPct val="107000"/>
                        </a:lnSpc>
                        <a:spcAft>
                          <a:spcPts val="0"/>
                        </a:spcAft>
                      </a:pPr>
                      <a:r>
                        <a:rPr lang="en-GB" sz="1050" dirty="0">
                          <a:effectLst/>
                          <a:latin typeface="Century Gothic" panose="020B0502020202020204" pitchFamily="34" charset="0"/>
                          <a:cs typeface="Arial" panose="020B0604020202020204" pitchFamily="34" charset="0"/>
                        </a:rPr>
                        <a:t>25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ctr"/>
                      <a:r>
                        <a:rPr lang="en-GB" sz="1100" b="0" i="0" u="none" strike="noStrike" dirty="0" err="1">
                          <a:solidFill>
                            <a:srgbClr val="000000"/>
                          </a:solidFill>
                          <a:effectLst/>
                          <a:latin typeface="Century Gothic" panose="020B0502020202020204" pitchFamily="34" charset="0"/>
                        </a:rPr>
                        <a:t>présent</a:t>
                      </a:r>
                      <a:endParaRPr lang="en-GB" sz="11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present</a:t>
                      </a:r>
                    </a:p>
                  </a:txBody>
                  <a:tcPr marL="90000" marR="90000" marT="46800" marB="46800" anchor="ctr"/>
                </a:tc>
                <a:extLst>
                  <a:ext uri="{0D108BD9-81ED-4DB2-BD59-A6C34878D82A}">
                    <a16:rowId xmlns:a16="http://schemas.microsoft.com/office/drawing/2014/main" val="10024"/>
                  </a:ext>
                </a:extLst>
              </a:tr>
            </a:tbl>
          </a:graphicData>
        </a:graphic>
      </p:graphicFrame>
      <p:graphicFrame>
        <p:nvGraphicFramePr>
          <p:cNvPr id="3" name="Table 2"/>
          <p:cNvGraphicFramePr>
            <a:graphicFrameLocks noGrp="1"/>
          </p:cNvGraphicFramePr>
          <p:nvPr/>
        </p:nvGraphicFramePr>
        <p:xfrm>
          <a:off x="3707249" y="2329488"/>
          <a:ext cx="2986992" cy="6708900"/>
        </p:xfrm>
        <a:graphic>
          <a:graphicData uri="http://schemas.openxmlformats.org/drawingml/2006/table">
            <a:tbl>
              <a:tblPr>
                <a:tableStyleId>{616DA210-FB5B-4158-B5E0-FEB733F419BA}</a:tableStyleId>
              </a:tblPr>
              <a:tblGrid>
                <a:gridCol w="394704">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1656184">
                  <a:extLst>
                    <a:ext uri="{9D8B030D-6E8A-4147-A177-3AD203B41FA5}">
                      <a16:colId xmlns:a16="http://schemas.microsoft.com/office/drawing/2014/main" val="20002"/>
                    </a:ext>
                  </a:extLst>
                </a:gridCol>
              </a:tblGrid>
              <a:tr h="268356">
                <a:tc>
                  <a:txBody>
                    <a:bodyPr/>
                    <a:lstStyle/>
                    <a:p>
                      <a:pPr>
                        <a:lnSpc>
                          <a:spcPct val="107000"/>
                        </a:lnSpc>
                        <a:spcAft>
                          <a:spcPts val="0"/>
                        </a:spcAft>
                      </a:pPr>
                      <a:r>
                        <a:rPr lang="en-GB" sz="1050" dirty="0">
                          <a:effectLst/>
                          <a:latin typeface="Century Gothic" panose="020B0502020202020204" pitchFamily="34" charset="0"/>
                          <a:cs typeface="Arial" panose="020B0604020202020204" pitchFamily="34" charset="0"/>
                        </a:rPr>
                        <a:t>26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dirty="0">
                          <a:solidFill>
                            <a:srgbClr val="000000"/>
                          </a:solidFill>
                          <a:effectLst/>
                          <a:latin typeface="Century Gothic" panose="020B0502020202020204" pitchFamily="34" charset="0"/>
                        </a:rPr>
                        <a:t>absent</a:t>
                      </a: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absent</a:t>
                      </a:r>
                    </a:p>
                  </a:txBody>
                  <a:tcPr marL="90000" marR="90000" marT="46800" marB="46800" anchor="ctr"/>
                </a:tc>
                <a:extLst>
                  <a:ext uri="{0D108BD9-81ED-4DB2-BD59-A6C34878D82A}">
                    <a16:rowId xmlns:a16="http://schemas.microsoft.com/office/drawing/2014/main" val="10000"/>
                  </a:ext>
                </a:extLst>
              </a:tr>
              <a:tr h="268356">
                <a:tc>
                  <a:txBody>
                    <a:bodyPr/>
                    <a:lstStyle/>
                    <a:p>
                      <a:pPr>
                        <a:lnSpc>
                          <a:spcPct val="107000"/>
                        </a:lnSpc>
                        <a:spcAft>
                          <a:spcPts val="0"/>
                        </a:spcAft>
                      </a:pPr>
                      <a:r>
                        <a:rPr lang="en-GB" sz="1050" dirty="0">
                          <a:effectLst/>
                          <a:latin typeface="Century Gothic" panose="020B0502020202020204" pitchFamily="34" charset="0"/>
                          <a:cs typeface="Arial" panose="020B0604020202020204" pitchFamily="34" charset="0"/>
                        </a:rPr>
                        <a:t>27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dirty="0" err="1">
                          <a:solidFill>
                            <a:srgbClr val="000000"/>
                          </a:solidFill>
                          <a:effectLst/>
                          <a:latin typeface="Century Gothic" panose="020B0502020202020204" pitchFamily="34" charset="0"/>
                        </a:rPr>
                        <a:t>ça</a:t>
                      </a:r>
                      <a:r>
                        <a:rPr lang="en-GB" sz="1100" b="0" i="0" u="none" strike="noStrike" dirty="0">
                          <a:solidFill>
                            <a:srgbClr val="000000"/>
                          </a:solidFill>
                          <a:effectLst/>
                          <a:latin typeface="Century Gothic" panose="020B0502020202020204" pitchFamily="34" charset="0"/>
                        </a:rPr>
                        <a:t> </a:t>
                      </a:r>
                      <a:r>
                        <a:rPr lang="en-GB" sz="1100" b="0" i="0" u="none" strike="noStrike" dirty="0" err="1">
                          <a:solidFill>
                            <a:srgbClr val="000000"/>
                          </a:solidFill>
                          <a:effectLst/>
                          <a:latin typeface="Century Gothic" panose="020B0502020202020204" pitchFamily="34" charset="0"/>
                        </a:rPr>
                        <a:t>va</a:t>
                      </a:r>
                      <a:r>
                        <a:rPr lang="en-GB" sz="1100" b="0" i="0" u="none" strike="noStrike" dirty="0">
                          <a:solidFill>
                            <a:srgbClr val="000000"/>
                          </a:solidFill>
                          <a:effectLst/>
                          <a:latin typeface="Century Gothic" panose="020B0502020202020204" pitchFamily="34" charset="0"/>
                        </a:rPr>
                        <a:t>?</a:t>
                      </a: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how is it going?</a:t>
                      </a:r>
                    </a:p>
                  </a:txBody>
                  <a:tcPr marL="90000" marR="90000" marT="46800" marB="46800" anchor="ctr"/>
                </a:tc>
                <a:extLst>
                  <a:ext uri="{0D108BD9-81ED-4DB2-BD59-A6C34878D82A}">
                    <a16:rowId xmlns:a16="http://schemas.microsoft.com/office/drawing/2014/main" val="10001"/>
                  </a:ext>
                </a:extLst>
              </a:tr>
              <a:tr h="268356">
                <a:tc>
                  <a:txBody>
                    <a:bodyPr/>
                    <a:lstStyle/>
                    <a:p>
                      <a:pPr>
                        <a:lnSpc>
                          <a:spcPct val="107000"/>
                        </a:lnSpc>
                        <a:spcAft>
                          <a:spcPts val="0"/>
                        </a:spcAft>
                      </a:pPr>
                      <a:r>
                        <a:rPr lang="en-GB" sz="1050">
                          <a:effectLst/>
                          <a:latin typeface="Century Gothic" panose="020B0502020202020204" pitchFamily="34" charset="0"/>
                          <a:cs typeface="Arial" panose="020B0604020202020204" pitchFamily="34" charset="0"/>
                        </a:rPr>
                        <a:t>28 </a:t>
                      </a:r>
                      <a:endParaRPr lang="en-GB" sz="105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a:solidFill>
                            <a:srgbClr val="000000"/>
                          </a:solidFill>
                          <a:effectLst/>
                          <a:latin typeface="Century Gothic" panose="020B0502020202020204" pitchFamily="34" charset="0"/>
                        </a:rPr>
                        <a:t>bien</a:t>
                      </a: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well, good</a:t>
                      </a:r>
                    </a:p>
                  </a:txBody>
                  <a:tcPr marL="90000" marR="90000" marT="46800" marB="46800" anchor="ctr"/>
                </a:tc>
                <a:extLst>
                  <a:ext uri="{0D108BD9-81ED-4DB2-BD59-A6C34878D82A}">
                    <a16:rowId xmlns:a16="http://schemas.microsoft.com/office/drawing/2014/main" val="10002"/>
                  </a:ext>
                </a:extLst>
              </a:tr>
              <a:tr h="268356">
                <a:tc>
                  <a:txBody>
                    <a:bodyPr/>
                    <a:lstStyle/>
                    <a:p>
                      <a:pPr>
                        <a:lnSpc>
                          <a:spcPct val="107000"/>
                        </a:lnSpc>
                        <a:spcAft>
                          <a:spcPts val="0"/>
                        </a:spcAft>
                      </a:pPr>
                      <a:r>
                        <a:rPr lang="en-GB" sz="1050" dirty="0">
                          <a:effectLst/>
                          <a:latin typeface="Century Gothic" panose="020B0502020202020204" pitchFamily="34" charset="0"/>
                          <a:cs typeface="Arial" panose="020B0604020202020204" pitchFamily="34" charset="0"/>
                        </a:rPr>
                        <a:t>29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a:solidFill>
                            <a:srgbClr val="000000"/>
                          </a:solidFill>
                          <a:effectLst/>
                          <a:latin typeface="Century Gothic" panose="020B0502020202020204" pitchFamily="34" charset="0"/>
                        </a:rPr>
                        <a:t>mal</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badly</a:t>
                      </a:r>
                    </a:p>
                  </a:txBody>
                  <a:tcPr marL="90000" marR="90000" marT="46800" marB="46800" anchor="ctr"/>
                </a:tc>
                <a:extLst>
                  <a:ext uri="{0D108BD9-81ED-4DB2-BD59-A6C34878D82A}">
                    <a16:rowId xmlns:a16="http://schemas.microsoft.com/office/drawing/2014/main" val="10003"/>
                  </a:ext>
                </a:extLst>
              </a:tr>
              <a:tr h="268356">
                <a:tc>
                  <a:txBody>
                    <a:bodyPr/>
                    <a:lstStyle/>
                    <a:p>
                      <a:pPr>
                        <a:lnSpc>
                          <a:spcPct val="107000"/>
                        </a:lnSpc>
                        <a:spcAft>
                          <a:spcPts val="0"/>
                        </a:spcAft>
                      </a:pPr>
                      <a:r>
                        <a:rPr lang="en-GB" sz="1050" dirty="0">
                          <a:effectLst/>
                          <a:latin typeface="Century Gothic" panose="020B0502020202020204" pitchFamily="34" charset="0"/>
                          <a:cs typeface="Arial" panose="020B0604020202020204" pitchFamily="34" charset="0"/>
                        </a:rPr>
                        <a:t>30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a:solidFill>
                            <a:srgbClr val="000000"/>
                          </a:solidFill>
                          <a:effectLst/>
                          <a:latin typeface="Century Gothic" panose="020B0502020202020204" pitchFamily="34" charset="0"/>
                        </a:rPr>
                        <a:t>merci</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thank you</a:t>
                      </a:r>
                    </a:p>
                  </a:txBody>
                  <a:tcPr marL="90000" marR="90000" marT="46800" marB="46800" anchor="ctr"/>
                </a:tc>
                <a:extLst>
                  <a:ext uri="{0D108BD9-81ED-4DB2-BD59-A6C34878D82A}">
                    <a16:rowId xmlns:a16="http://schemas.microsoft.com/office/drawing/2014/main" val="10004"/>
                  </a:ext>
                </a:extLst>
              </a:tr>
              <a:tr h="268356">
                <a:tc>
                  <a:txBody>
                    <a:bodyPr/>
                    <a:lstStyle/>
                    <a:p>
                      <a:pPr>
                        <a:lnSpc>
                          <a:spcPct val="107000"/>
                        </a:lnSpc>
                        <a:spcAft>
                          <a:spcPts val="0"/>
                        </a:spcAft>
                      </a:pPr>
                      <a:r>
                        <a:rPr lang="en-GB" sz="1050">
                          <a:effectLst/>
                          <a:latin typeface="Century Gothic" panose="020B0502020202020204" pitchFamily="34" charset="0"/>
                          <a:cs typeface="Arial" panose="020B0604020202020204" pitchFamily="34" charset="0"/>
                        </a:rPr>
                        <a:t>31 </a:t>
                      </a:r>
                      <a:endParaRPr lang="en-GB" sz="105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a:solidFill>
                            <a:srgbClr val="000000"/>
                          </a:solidFill>
                          <a:effectLst/>
                          <a:latin typeface="Century Gothic" panose="020B0502020202020204" pitchFamily="34" charset="0"/>
                        </a:rPr>
                        <a:t>Au revoir!</a:t>
                      </a: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Goodbye!</a:t>
                      </a:r>
                    </a:p>
                  </a:txBody>
                  <a:tcPr marL="90000" marR="90000" marT="46800" marB="46800" anchor="ctr"/>
                </a:tc>
                <a:extLst>
                  <a:ext uri="{0D108BD9-81ED-4DB2-BD59-A6C34878D82A}">
                    <a16:rowId xmlns:a16="http://schemas.microsoft.com/office/drawing/2014/main" val="10005"/>
                  </a:ext>
                </a:extLst>
              </a:tr>
              <a:tr h="268356">
                <a:tc>
                  <a:txBody>
                    <a:bodyPr/>
                    <a:lstStyle/>
                    <a:p>
                      <a:pPr>
                        <a:lnSpc>
                          <a:spcPct val="107000"/>
                        </a:lnSpc>
                        <a:spcAft>
                          <a:spcPts val="0"/>
                        </a:spcAft>
                      </a:pPr>
                      <a:r>
                        <a:rPr lang="en-GB" sz="1050" dirty="0">
                          <a:effectLst/>
                          <a:latin typeface="Century Gothic" panose="020B0502020202020204" pitchFamily="34" charset="0"/>
                          <a:cs typeface="Arial" panose="020B0604020202020204" pitchFamily="34" charset="0"/>
                        </a:rPr>
                        <a:t>32 </a:t>
                      </a:r>
                      <a:endParaRPr lang="en-GB" sz="105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a:solidFill>
                            <a:srgbClr val="000000"/>
                          </a:solidFill>
                          <a:effectLst/>
                          <a:latin typeface="Century Gothic" panose="020B0502020202020204" pitchFamily="34" charset="0"/>
                        </a:rPr>
                        <a:t>mais</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but</a:t>
                      </a:r>
                    </a:p>
                  </a:txBody>
                  <a:tcPr marL="90000" marR="90000" marT="46800" marB="46800" anchor="ctr"/>
                </a:tc>
                <a:extLst>
                  <a:ext uri="{0D108BD9-81ED-4DB2-BD59-A6C34878D82A}">
                    <a16:rowId xmlns:a16="http://schemas.microsoft.com/office/drawing/2014/main" val="10006"/>
                  </a:ext>
                </a:extLst>
              </a:tr>
              <a:tr h="268356">
                <a:tc>
                  <a:txBody>
                    <a:bodyPr/>
                    <a:lstStyle/>
                    <a:p>
                      <a:pPr>
                        <a:lnSpc>
                          <a:spcPct val="107000"/>
                        </a:lnSpc>
                        <a:spcAft>
                          <a:spcPts val="0"/>
                        </a:spcAft>
                      </a:pPr>
                      <a:r>
                        <a:rPr lang="en-GB" sz="1050">
                          <a:effectLst/>
                          <a:latin typeface="Century Gothic" panose="020B0502020202020204" pitchFamily="34" charset="0"/>
                          <a:cs typeface="Arial" panose="020B0604020202020204" pitchFamily="34" charset="0"/>
                        </a:rPr>
                        <a:t>33.</a:t>
                      </a:r>
                      <a:endParaRPr lang="en-GB" sz="105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a:solidFill>
                            <a:srgbClr val="000000"/>
                          </a:solidFill>
                          <a:effectLst/>
                          <a:latin typeface="Century Gothic" panose="020B0502020202020204" pitchFamily="34" charset="0"/>
                        </a:rPr>
                        <a:t>le prix</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price, prize</a:t>
                      </a:r>
                    </a:p>
                  </a:txBody>
                  <a:tcPr marL="90000" marR="90000" marT="46800" marB="46800" anchor="ctr"/>
                </a:tc>
                <a:extLst>
                  <a:ext uri="{0D108BD9-81ED-4DB2-BD59-A6C34878D82A}">
                    <a16:rowId xmlns:a16="http://schemas.microsoft.com/office/drawing/2014/main" val="10007"/>
                  </a:ext>
                </a:extLst>
              </a:tr>
              <a:tr h="268356">
                <a:tc>
                  <a:txBody>
                    <a:bodyPr/>
                    <a:lstStyle/>
                    <a:p>
                      <a:pPr>
                        <a:lnSpc>
                          <a:spcPct val="107000"/>
                        </a:lnSpc>
                        <a:spcAft>
                          <a:spcPts val="0"/>
                        </a:spcAft>
                      </a:pPr>
                      <a:r>
                        <a:rPr lang="en-GB" sz="1050" dirty="0">
                          <a:effectLst/>
                          <a:latin typeface="Century Gothic" panose="020B0502020202020204" pitchFamily="34" charset="0"/>
                          <a:cs typeface="Arial" panose="020B0604020202020204" pitchFamily="34" charset="0"/>
                        </a:rPr>
                        <a:t>34 </a:t>
                      </a:r>
                      <a:endParaRPr lang="en-GB" sz="1050" dirty="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a:solidFill>
                            <a:srgbClr val="000000"/>
                          </a:solidFill>
                          <a:effectLst/>
                          <a:latin typeface="Century Gothic" panose="020B0502020202020204" pitchFamily="34" charset="0"/>
                        </a:rPr>
                        <a:t>le mot</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word</a:t>
                      </a:r>
                    </a:p>
                  </a:txBody>
                  <a:tcPr marL="90000" marR="90000" marT="46800" marB="46800" anchor="ctr"/>
                </a:tc>
                <a:extLst>
                  <a:ext uri="{0D108BD9-81ED-4DB2-BD59-A6C34878D82A}">
                    <a16:rowId xmlns:a16="http://schemas.microsoft.com/office/drawing/2014/main" val="10008"/>
                  </a:ext>
                </a:extLst>
              </a:tr>
              <a:tr h="268356">
                <a:tc>
                  <a:txBody>
                    <a:bodyPr/>
                    <a:lstStyle/>
                    <a:p>
                      <a:pPr>
                        <a:lnSpc>
                          <a:spcPct val="107000"/>
                        </a:lnSpc>
                        <a:spcAft>
                          <a:spcPts val="0"/>
                        </a:spcAft>
                      </a:pPr>
                      <a:r>
                        <a:rPr lang="en-GB" sz="1050" dirty="0">
                          <a:effectLst/>
                          <a:latin typeface="Century Gothic" panose="020B0502020202020204" pitchFamily="34" charset="0"/>
                          <a:cs typeface="Arial" panose="020B0604020202020204" pitchFamily="34" charset="0"/>
                        </a:rPr>
                        <a:t>35 </a:t>
                      </a:r>
                      <a:endParaRPr lang="en-GB" sz="1050" dirty="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a:solidFill>
                            <a:srgbClr val="000000"/>
                          </a:solidFill>
                          <a:effectLst/>
                          <a:latin typeface="Century Gothic" panose="020B0502020202020204" pitchFamily="34" charset="0"/>
                        </a:rPr>
                        <a:t>la table</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table</a:t>
                      </a:r>
                    </a:p>
                  </a:txBody>
                  <a:tcPr marL="90000" marR="90000" marT="46800" marB="46800" anchor="ctr"/>
                </a:tc>
                <a:extLst>
                  <a:ext uri="{0D108BD9-81ED-4DB2-BD59-A6C34878D82A}">
                    <a16:rowId xmlns:a16="http://schemas.microsoft.com/office/drawing/2014/main" val="10009"/>
                  </a:ext>
                </a:extLst>
              </a:tr>
              <a:tr h="268356">
                <a:tc>
                  <a:txBody>
                    <a:bodyPr/>
                    <a:lstStyle/>
                    <a:p>
                      <a:pPr>
                        <a:lnSpc>
                          <a:spcPct val="107000"/>
                        </a:lnSpc>
                        <a:spcAft>
                          <a:spcPts val="0"/>
                        </a:spcAft>
                      </a:pPr>
                      <a:r>
                        <a:rPr lang="en-GB" sz="1050" dirty="0">
                          <a:effectLst/>
                          <a:latin typeface="Century Gothic" panose="020B0502020202020204" pitchFamily="34" charset="0"/>
                          <a:cs typeface="Arial" panose="020B0604020202020204" pitchFamily="34" charset="0"/>
                        </a:rPr>
                        <a:t>36 </a:t>
                      </a:r>
                      <a:endParaRPr lang="en-GB" sz="1050" dirty="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a:solidFill>
                            <a:srgbClr val="000000"/>
                          </a:solidFill>
                          <a:effectLst/>
                          <a:latin typeface="Century Gothic" panose="020B0502020202020204" pitchFamily="34" charset="0"/>
                        </a:rPr>
                        <a:t>le sac</a:t>
                      </a: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bag</a:t>
                      </a:r>
                    </a:p>
                  </a:txBody>
                  <a:tcPr marL="90000" marR="90000" marT="46800" marB="46800" anchor="ctr"/>
                </a:tc>
                <a:extLst>
                  <a:ext uri="{0D108BD9-81ED-4DB2-BD59-A6C34878D82A}">
                    <a16:rowId xmlns:a16="http://schemas.microsoft.com/office/drawing/2014/main" val="10010"/>
                  </a:ext>
                </a:extLst>
              </a:tr>
              <a:tr h="268356">
                <a:tc>
                  <a:txBody>
                    <a:bodyPr/>
                    <a:lstStyle/>
                    <a:p>
                      <a:pPr>
                        <a:lnSpc>
                          <a:spcPct val="107000"/>
                        </a:lnSpc>
                        <a:spcAft>
                          <a:spcPts val="0"/>
                        </a:spcAft>
                      </a:pPr>
                      <a:r>
                        <a:rPr lang="en-GB" sz="1050" dirty="0">
                          <a:effectLst/>
                          <a:latin typeface="Century Gothic" panose="020B0502020202020204" pitchFamily="34" charset="0"/>
                          <a:cs typeface="Arial" panose="020B0604020202020204" pitchFamily="34" charset="0"/>
                        </a:rPr>
                        <a:t>37 </a:t>
                      </a:r>
                      <a:endParaRPr lang="en-GB" sz="1050" dirty="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a:solidFill>
                            <a:srgbClr val="000000"/>
                          </a:solidFill>
                          <a:effectLst/>
                          <a:latin typeface="Century Gothic" panose="020B0502020202020204" pitchFamily="34" charset="0"/>
                        </a:rPr>
                        <a:t>content</a:t>
                      </a: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pleased, happy</a:t>
                      </a:r>
                    </a:p>
                  </a:txBody>
                  <a:tcPr marL="90000" marR="90000" marT="46800" marB="46800" anchor="ctr"/>
                </a:tc>
                <a:extLst>
                  <a:ext uri="{0D108BD9-81ED-4DB2-BD59-A6C34878D82A}">
                    <a16:rowId xmlns:a16="http://schemas.microsoft.com/office/drawing/2014/main" val="10011"/>
                  </a:ext>
                </a:extLst>
              </a:tr>
              <a:tr h="268356">
                <a:tc>
                  <a:txBody>
                    <a:bodyPr/>
                    <a:lstStyle/>
                    <a:p>
                      <a:pPr>
                        <a:lnSpc>
                          <a:spcPct val="107000"/>
                        </a:lnSpc>
                        <a:spcAft>
                          <a:spcPts val="0"/>
                        </a:spcAft>
                      </a:pPr>
                      <a:r>
                        <a:rPr lang="en-GB" sz="1050" dirty="0">
                          <a:effectLst/>
                          <a:latin typeface="Century Gothic" panose="020B0502020202020204" pitchFamily="34" charset="0"/>
                          <a:cs typeface="Arial" panose="020B0604020202020204" pitchFamily="34" charset="0"/>
                        </a:rPr>
                        <a:t>38 </a:t>
                      </a:r>
                      <a:endParaRPr lang="en-GB" sz="1050" dirty="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a:solidFill>
                            <a:srgbClr val="000000"/>
                          </a:solidFill>
                          <a:effectLst/>
                          <a:latin typeface="Century Gothic" panose="020B0502020202020204" pitchFamily="34" charset="0"/>
                        </a:rPr>
                        <a:t>méchant</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naughty</a:t>
                      </a:r>
                    </a:p>
                  </a:txBody>
                  <a:tcPr marL="90000" marR="90000" marT="46800" marB="46800" anchor="ctr"/>
                </a:tc>
                <a:extLst>
                  <a:ext uri="{0D108BD9-81ED-4DB2-BD59-A6C34878D82A}">
                    <a16:rowId xmlns:a16="http://schemas.microsoft.com/office/drawing/2014/main" val="10012"/>
                  </a:ext>
                </a:extLst>
              </a:tr>
              <a:tr h="268356">
                <a:tc>
                  <a:txBody>
                    <a:bodyPr/>
                    <a:lstStyle/>
                    <a:p>
                      <a:pPr>
                        <a:lnSpc>
                          <a:spcPct val="107000"/>
                        </a:lnSpc>
                        <a:spcAft>
                          <a:spcPts val="0"/>
                        </a:spcAft>
                      </a:pPr>
                      <a:r>
                        <a:rPr lang="en-GB" sz="1050" dirty="0">
                          <a:effectLst/>
                          <a:latin typeface="Century Gothic" panose="020B0502020202020204" pitchFamily="34" charset="0"/>
                          <a:cs typeface="Arial" panose="020B0604020202020204" pitchFamily="34" charset="0"/>
                        </a:rPr>
                        <a:t>39 </a:t>
                      </a:r>
                      <a:endParaRPr lang="en-GB" sz="1050" dirty="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a:solidFill>
                            <a:srgbClr val="000000"/>
                          </a:solidFill>
                          <a:effectLst/>
                          <a:latin typeface="Century Gothic" panose="020B0502020202020204" pitchFamily="34" charset="0"/>
                        </a:rPr>
                        <a:t>calme</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calm</a:t>
                      </a:r>
                    </a:p>
                  </a:txBody>
                  <a:tcPr marL="90000" marR="90000" marT="46800" marB="46800" anchor="ctr"/>
                </a:tc>
                <a:extLst>
                  <a:ext uri="{0D108BD9-81ED-4DB2-BD59-A6C34878D82A}">
                    <a16:rowId xmlns:a16="http://schemas.microsoft.com/office/drawing/2014/main" val="10013"/>
                  </a:ext>
                </a:extLst>
              </a:tr>
              <a:tr h="268356">
                <a:tc>
                  <a:txBody>
                    <a:bodyPr/>
                    <a:lstStyle/>
                    <a:p>
                      <a:pPr>
                        <a:lnSpc>
                          <a:spcPct val="107000"/>
                        </a:lnSpc>
                        <a:spcAft>
                          <a:spcPts val="0"/>
                        </a:spcAft>
                      </a:pPr>
                      <a:r>
                        <a:rPr lang="en-GB" sz="1050" dirty="0">
                          <a:effectLst/>
                          <a:latin typeface="Century Gothic" panose="020B0502020202020204" pitchFamily="34" charset="0"/>
                          <a:cs typeface="Arial" panose="020B0604020202020204" pitchFamily="34" charset="0"/>
                        </a:rPr>
                        <a:t>40 </a:t>
                      </a:r>
                      <a:endParaRPr lang="en-GB" sz="1050" dirty="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a:solidFill>
                            <a:srgbClr val="000000"/>
                          </a:solidFill>
                          <a:effectLst/>
                          <a:latin typeface="Century Gothic" panose="020B0502020202020204" pitchFamily="34" charset="0"/>
                        </a:rPr>
                        <a:t>malade</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ill, sick</a:t>
                      </a:r>
                    </a:p>
                  </a:txBody>
                  <a:tcPr marL="90000" marR="90000" marT="46800" marB="46800" anchor="ctr"/>
                </a:tc>
                <a:extLst>
                  <a:ext uri="{0D108BD9-81ED-4DB2-BD59-A6C34878D82A}">
                    <a16:rowId xmlns:a16="http://schemas.microsoft.com/office/drawing/2014/main" val="10014"/>
                  </a:ext>
                </a:extLst>
              </a:tr>
              <a:tr h="268356">
                <a:tc>
                  <a:txBody>
                    <a:bodyPr/>
                    <a:lstStyle/>
                    <a:p>
                      <a:pPr>
                        <a:lnSpc>
                          <a:spcPct val="107000"/>
                        </a:lnSpc>
                        <a:spcAft>
                          <a:spcPts val="0"/>
                        </a:spcAft>
                      </a:pPr>
                      <a:r>
                        <a:rPr lang="en-GB" sz="1050" dirty="0">
                          <a:effectLst/>
                          <a:latin typeface="Century Gothic" panose="020B0502020202020204" pitchFamily="34" charset="0"/>
                          <a:cs typeface="Arial" panose="020B0604020202020204" pitchFamily="34" charset="0"/>
                        </a:rPr>
                        <a:t>41 </a:t>
                      </a:r>
                      <a:endParaRPr lang="en-GB" sz="1050" dirty="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a:solidFill>
                            <a:srgbClr val="000000"/>
                          </a:solidFill>
                          <a:effectLst/>
                          <a:latin typeface="Century Gothic" panose="020B0502020202020204" pitchFamily="34" charset="0"/>
                        </a:rPr>
                        <a:t>jeune</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young</a:t>
                      </a:r>
                    </a:p>
                  </a:txBody>
                  <a:tcPr marL="90000" marR="90000" marT="46800" marB="46800" anchor="ctr"/>
                </a:tc>
                <a:extLst>
                  <a:ext uri="{0D108BD9-81ED-4DB2-BD59-A6C34878D82A}">
                    <a16:rowId xmlns:a16="http://schemas.microsoft.com/office/drawing/2014/main" val="10015"/>
                  </a:ext>
                </a:extLst>
              </a:tr>
              <a:tr h="268356">
                <a:tc>
                  <a:txBody>
                    <a:bodyPr/>
                    <a:lstStyle/>
                    <a:p>
                      <a:pPr>
                        <a:lnSpc>
                          <a:spcPct val="107000"/>
                        </a:lnSpc>
                        <a:spcAft>
                          <a:spcPts val="0"/>
                        </a:spcAft>
                      </a:pPr>
                      <a:r>
                        <a:rPr lang="en-GB" sz="1050">
                          <a:effectLst/>
                          <a:latin typeface="Century Gothic" panose="020B0502020202020204" pitchFamily="34" charset="0"/>
                          <a:cs typeface="Arial" panose="020B0604020202020204" pitchFamily="34" charset="0"/>
                        </a:rPr>
                        <a:t>42 </a:t>
                      </a:r>
                      <a:endParaRPr lang="en-GB" sz="105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dirty="0" err="1">
                          <a:solidFill>
                            <a:srgbClr val="000000"/>
                          </a:solidFill>
                          <a:effectLst/>
                          <a:latin typeface="Century Gothic" panose="020B0502020202020204" pitchFamily="34" charset="0"/>
                        </a:rPr>
                        <a:t>amusant</a:t>
                      </a:r>
                      <a:endParaRPr lang="en-GB" sz="11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amusing, entertaining</a:t>
                      </a:r>
                    </a:p>
                  </a:txBody>
                  <a:tcPr marL="90000" marR="90000" marT="46800" marB="46800" anchor="ctr"/>
                </a:tc>
                <a:extLst>
                  <a:ext uri="{0D108BD9-81ED-4DB2-BD59-A6C34878D82A}">
                    <a16:rowId xmlns:a16="http://schemas.microsoft.com/office/drawing/2014/main" val="10016"/>
                  </a:ext>
                </a:extLst>
              </a:tr>
              <a:tr h="268356">
                <a:tc>
                  <a:txBody>
                    <a:bodyPr/>
                    <a:lstStyle/>
                    <a:p>
                      <a:pPr>
                        <a:lnSpc>
                          <a:spcPct val="107000"/>
                        </a:lnSpc>
                        <a:spcAft>
                          <a:spcPts val="0"/>
                        </a:spcAft>
                      </a:pPr>
                      <a:r>
                        <a:rPr lang="en-GB" sz="1050">
                          <a:effectLst/>
                          <a:latin typeface="Century Gothic" panose="020B0502020202020204" pitchFamily="34" charset="0"/>
                          <a:cs typeface="Arial" panose="020B0604020202020204" pitchFamily="34" charset="0"/>
                        </a:rPr>
                        <a:t>43 </a:t>
                      </a:r>
                      <a:endParaRPr lang="en-GB" sz="105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dirty="0">
                          <a:solidFill>
                            <a:srgbClr val="000000"/>
                          </a:solidFill>
                          <a:effectLst/>
                          <a:latin typeface="Century Gothic" panose="020B0502020202020204" pitchFamily="34" charset="0"/>
                        </a:rPr>
                        <a:t>intelligent</a:t>
                      </a:r>
                    </a:p>
                  </a:txBody>
                  <a:tcPr marL="90000" marR="90000" marT="46800" marB="46800" anchor="ctr"/>
                </a:tc>
                <a:tc>
                  <a:txBody>
                    <a:bodyPr/>
                    <a:lstStyle/>
                    <a:p>
                      <a:pPr algn="l" fontAlgn="ctr"/>
                      <a:r>
                        <a:rPr lang="en-GB" sz="1100" b="0" i="0" u="none" strike="noStrike">
                          <a:solidFill>
                            <a:srgbClr val="000000"/>
                          </a:solidFill>
                          <a:effectLst/>
                          <a:latin typeface="Century Gothic" panose="020B0502020202020204" pitchFamily="34" charset="0"/>
                        </a:rPr>
                        <a:t>intelligent</a:t>
                      </a:r>
                    </a:p>
                  </a:txBody>
                  <a:tcPr marL="90000" marR="90000" marT="46800" marB="46800" anchor="ctr"/>
                </a:tc>
                <a:extLst>
                  <a:ext uri="{0D108BD9-81ED-4DB2-BD59-A6C34878D82A}">
                    <a16:rowId xmlns:a16="http://schemas.microsoft.com/office/drawing/2014/main" val="10017"/>
                  </a:ext>
                </a:extLst>
              </a:tr>
              <a:tr h="268356">
                <a:tc>
                  <a:txBody>
                    <a:bodyPr/>
                    <a:lstStyle/>
                    <a:p>
                      <a:pPr>
                        <a:lnSpc>
                          <a:spcPct val="107000"/>
                        </a:lnSpc>
                        <a:spcAft>
                          <a:spcPts val="0"/>
                        </a:spcAft>
                      </a:pPr>
                      <a:r>
                        <a:rPr lang="en-GB" sz="1050">
                          <a:effectLst/>
                          <a:latin typeface="Century Gothic" panose="020B0502020202020204" pitchFamily="34" charset="0"/>
                          <a:cs typeface="Arial" panose="020B0604020202020204" pitchFamily="34" charset="0"/>
                        </a:rPr>
                        <a:t>44 </a:t>
                      </a:r>
                      <a:endParaRPr lang="en-GB" sz="105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dirty="0" err="1">
                          <a:solidFill>
                            <a:srgbClr val="000000"/>
                          </a:solidFill>
                          <a:effectLst/>
                          <a:latin typeface="Century Gothic" panose="020B0502020202020204" pitchFamily="34" charset="0"/>
                        </a:rPr>
                        <a:t>aimable</a:t>
                      </a:r>
                      <a:endParaRPr lang="en-GB" sz="11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nice, kind</a:t>
                      </a:r>
                    </a:p>
                  </a:txBody>
                  <a:tcPr marL="90000" marR="90000" marT="46800" marB="46800" anchor="ctr"/>
                </a:tc>
                <a:extLst>
                  <a:ext uri="{0D108BD9-81ED-4DB2-BD59-A6C34878D82A}">
                    <a16:rowId xmlns:a16="http://schemas.microsoft.com/office/drawing/2014/main" val="10018"/>
                  </a:ext>
                </a:extLst>
              </a:tr>
              <a:tr h="268356">
                <a:tc>
                  <a:txBody>
                    <a:bodyPr/>
                    <a:lstStyle/>
                    <a:p>
                      <a:pPr>
                        <a:lnSpc>
                          <a:spcPct val="107000"/>
                        </a:lnSpc>
                        <a:spcAft>
                          <a:spcPts val="0"/>
                        </a:spcAft>
                      </a:pPr>
                      <a:r>
                        <a:rPr lang="en-GB" sz="1050">
                          <a:effectLst/>
                          <a:latin typeface="Century Gothic" panose="020B0502020202020204" pitchFamily="34" charset="0"/>
                          <a:cs typeface="Arial" panose="020B0604020202020204" pitchFamily="34" charset="0"/>
                        </a:rPr>
                        <a:t>45 </a:t>
                      </a:r>
                      <a:endParaRPr lang="en-GB" sz="105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dirty="0" err="1">
                          <a:solidFill>
                            <a:srgbClr val="000000"/>
                          </a:solidFill>
                          <a:effectLst/>
                          <a:latin typeface="Century Gothic" panose="020B0502020202020204" pitchFamily="34" charset="0"/>
                        </a:rPr>
                        <a:t>une</a:t>
                      </a:r>
                      <a:r>
                        <a:rPr lang="en-GB" sz="1100" b="0" i="0" u="none" strike="noStrike" dirty="0">
                          <a:solidFill>
                            <a:srgbClr val="000000"/>
                          </a:solidFill>
                          <a:effectLst/>
                          <a:latin typeface="Century Gothic" panose="020B0502020202020204" pitchFamily="34" charset="0"/>
                        </a:rPr>
                        <a:t> chose</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a thing</a:t>
                      </a:r>
                    </a:p>
                  </a:txBody>
                  <a:tcPr marL="90000" marR="90000" marT="46800" marB="46800" anchor="ctr"/>
                </a:tc>
                <a:extLst>
                  <a:ext uri="{0D108BD9-81ED-4DB2-BD59-A6C34878D82A}">
                    <a16:rowId xmlns:a16="http://schemas.microsoft.com/office/drawing/2014/main" val="10019"/>
                  </a:ext>
                </a:extLst>
              </a:tr>
              <a:tr h="268356">
                <a:tc>
                  <a:txBody>
                    <a:bodyPr/>
                    <a:lstStyle/>
                    <a:p>
                      <a:pPr>
                        <a:lnSpc>
                          <a:spcPct val="107000"/>
                        </a:lnSpc>
                        <a:spcAft>
                          <a:spcPts val="0"/>
                        </a:spcAft>
                      </a:pPr>
                      <a:r>
                        <a:rPr lang="en-GB" sz="1050">
                          <a:effectLst/>
                          <a:latin typeface="Century Gothic" panose="020B0502020202020204" pitchFamily="34" charset="0"/>
                          <a:cs typeface="Arial" panose="020B0604020202020204" pitchFamily="34" charset="0"/>
                        </a:rPr>
                        <a:t>46 </a:t>
                      </a:r>
                      <a:endParaRPr lang="en-GB" sz="105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dirty="0" err="1">
                          <a:solidFill>
                            <a:srgbClr val="000000"/>
                          </a:solidFill>
                          <a:effectLst/>
                          <a:latin typeface="Century Gothic" panose="020B0502020202020204" pitchFamily="34" charset="0"/>
                        </a:rPr>
                        <a:t>avoir</a:t>
                      </a:r>
                      <a:endParaRPr lang="en-GB" sz="11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to </a:t>
                      </a:r>
                      <a:r>
                        <a:rPr lang="en-GB" sz="1100" b="0" i="0" u="none" strike="noStrike" dirty="0" err="1">
                          <a:solidFill>
                            <a:srgbClr val="000000"/>
                          </a:solidFill>
                          <a:effectLst/>
                          <a:latin typeface="Century Gothic" panose="020B0502020202020204" pitchFamily="34" charset="0"/>
                        </a:rPr>
                        <a:t>have|having</a:t>
                      </a:r>
                      <a:endParaRPr lang="en-GB" sz="11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20"/>
                  </a:ext>
                </a:extLst>
              </a:tr>
              <a:tr h="268356">
                <a:tc>
                  <a:txBody>
                    <a:bodyPr/>
                    <a:lstStyle/>
                    <a:p>
                      <a:pPr>
                        <a:lnSpc>
                          <a:spcPct val="107000"/>
                        </a:lnSpc>
                        <a:spcAft>
                          <a:spcPts val="0"/>
                        </a:spcAft>
                      </a:pPr>
                      <a:r>
                        <a:rPr lang="en-GB" sz="1050">
                          <a:effectLst/>
                          <a:latin typeface="Century Gothic" panose="020B0502020202020204" pitchFamily="34" charset="0"/>
                          <a:cs typeface="Arial" panose="020B0604020202020204" pitchFamily="34" charset="0"/>
                        </a:rPr>
                        <a:t>47 </a:t>
                      </a:r>
                      <a:endParaRPr lang="en-GB" sz="105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dirty="0">
                          <a:solidFill>
                            <a:srgbClr val="000000"/>
                          </a:solidFill>
                          <a:effectLst/>
                          <a:latin typeface="Century Gothic" panose="020B0502020202020204" pitchFamily="34" charset="0"/>
                        </a:rPr>
                        <a:t>a</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has</a:t>
                      </a:r>
                    </a:p>
                  </a:txBody>
                  <a:tcPr marL="90000" marR="90000" marT="46800" marB="46800" anchor="ctr"/>
                </a:tc>
                <a:extLst>
                  <a:ext uri="{0D108BD9-81ED-4DB2-BD59-A6C34878D82A}">
                    <a16:rowId xmlns:a16="http://schemas.microsoft.com/office/drawing/2014/main" val="10021"/>
                  </a:ext>
                </a:extLst>
              </a:tr>
              <a:tr h="268356">
                <a:tc>
                  <a:txBody>
                    <a:bodyPr/>
                    <a:lstStyle/>
                    <a:p>
                      <a:pPr>
                        <a:lnSpc>
                          <a:spcPct val="107000"/>
                        </a:lnSpc>
                        <a:spcAft>
                          <a:spcPts val="0"/>
                        </a:spcAft>
                      </a:pPr>
                      <a:r>
                        <a:rPr lang="en-GB" sz="1050">
                          <a:effectLst/>
                          <a:latin typeface="Century Gothic" panose="020B0502020202020204" pitchFamily="34" charset="0"/>
                          <a:cs typeface="Arial" panose="020B0604020202020204" pitchFamily="34" charset="0"/>
                        </a:rPr>
                        <a:t>48 </a:t>
                      </a:r>
                      <a:endParaRPr lang="en-GB" sz="105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dirty="0" err="1">
                          <a:solidFill>
                            <a:srgbClr val="000000"/>
                          </a:solidFill>
                          <a:effectLst/>
                          <a:latin typeface="Century Gothic" panose="020B0502020202020204" pitchFamily="34" charset="0"/>
                        </a:rPr>
                        <a:t>une</a:t>
                      </a:r>
                      <a:r>
                        <a:rPr lang="en-GB" sz="1100" b="0" i="0" u="none" strike="noStrike" dirty="0">
                          <a:solidFill>
                            <a:srgbClr val="000000"/>
                          </a:solidFill>
                          <a:effectLst/>
                          <a:latin typeface="Century Gothic" panose="020B0502020202020204" pitchFamily="34" charset="0"/>
                        </a:rPr>
                        <a:t> idée</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an idea</a:t>
                      </a:r>
                    </a:p>
                  </a:txBody>
                  <a:tcPr marL="90000" marR="90000" marT="46800" marB="46800" anchor="ctr"/>
                </a:tc>
                <a:extLst>
                  <a:ext uri="{0D108BD9-81ED-4DB2-BD59-A6C34878D82A}">
                    <a16:rowId xmlns:a16="http://schemas.microsoft.com/office/drawing/2014/main" val="10022"/>
                  </a:ext>
                </a:extLst>
              </a:tr>
              <a:tr h="268356">
                <a:tc>
                  <a:txBody>
                    <a:bodyPr/>
                    <a:lstStyle/>
                    <a:p>
                      <a:pPr>
                        <a:lnSpc>
                          <a:spcPct val="107000"/>
                        </a:lnSpc>
                        <a:spcAft>
                          <a:spcPts val="0"/>
                        </a:spcAft>
                      </a:pPr>
                      <a:r>
                        <a:rPr lang="en-GB" sz="1050">
                          <a:effectLst/>
                          <a:latin typeface="Century Gothic" panose="020B0502020202020204" pitchFamily="34" charset="0"/>
                          <a:cs typeface="Arial" panose="020B0604020202020204" pitchFamily="34" charset="0"/>
                        </a:rPr>
                        <a:t>49 </a:t>
                      </a:r>
                      <a:endParaRPr lang="en-GB" sz="105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dirty="0">
                          <a:solidFill>
                            <a:srgbClr val="000000"/>
                          </a:solidFill>
                          <a:effectLst/>
                          <a:latin typeface="Century Gothic" panose="020B0502020202020204" pitchFamily="34" charset="0"/>
                        </a:rPr>
                        <a:t>un animal</a:t>
                      </a: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an animal</a:t>
                      </a:r>
                    </a:p>
                  </a:txBody>
                  <a:tcPr marL="90000" marR="90000" marT="46800" marB="46800" anchor="ctr"/>
                </a:tc>
                <a:extLst>
                  <a:ext uri="{0D108BD9-81ED-4DB2-BD59-A6C34878D82A}">
                    <a16:rowId xmlns:a16="http://schemas.microsoft.com/office/drawing/2014/main" val="10023"/>
                  </a:ext>
                </a:extLst>
              </a:tr>
              <a:tr h="268356">
                <a:tc>
                  <a:txBody>
                    <a:bodyPr/>
                    <a:lstStyle/>
                    <a:p>
                      <a:pPr>
                        <a:lnSpc>
                          <a:spcPct val="107000"/>
                        </a:lnSpc>
                        <a:spcAft>
                          <a:spcPts val="0"/>
                        </a:spcAft>
                      </a:pPr>
                      <a:r>
                        <a:rPr lang="en-GB" sz="1050" dirty="0">
                          <a:effectLst/>
                          <a:latin typeface="Century Gothic" panose="020B0502020202020204" pitchFamily="34" charset="0"/>
                          <a:cs typeface="Arial" panose="020B0604020202020204" pitchFamily="34" charset="0"/>
                        </a:rPr>
                        <a:t>50 </a:t>
                      </a:r>
                      <a:endParaRPr lang="en-GB" sz="1050" dirty="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tc>
                <a:tc>
                  <a:txBody>
                    <a:bodyPr/>
                    <a:lstStyle/>
                    <a:p>
                      <a:pPr algn="l" fontAlgn="ctr"/>
                      <a:r>
                        <a:rPr lang="en-GB" sz="1100" b="0" i="0" u="none" strike="noStrike" dirty="0" err="1">
                          <a:solidFill>
                            <a:srgbClr val="000000"/>
                          </a:solidFill>
                          <a:effectLst/>
                          <a:latin typeface="Century Gothic" panose="020B0502020202020204" pitchFamily="34" charset="0"/>
                        </a:rPr>
                        <a:t>aussi</a:t>
                      </a:r>
                      <a:endParaRPr lang="en-GB" sz="11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100" b="0" i="0" u="none" strike="noStrike" dirty="0">
                          <a:solidFill>
                            <a:srgbClr val="000000"/>
                          </a:solidFill>
                          <a:effectLst/>
                          <a:latin typeface="Century Gothic" panose="020B0502020202020204" pitchFamily="34" charset="0"/>
                        </a:rPr>
                        <a:t>also</a:t>
                      </a:r>
                    </a:p>
                  </a:txBody>
                  <a:tcPr marL="90000" marR="90000" marT="46800" marB="46800" anchor="ctr"/>
                </a:tc>
                <a:extLst>
                  <a:ext uri="{0D108BD9-81ED-4DB2-BD59-A6C34878D82A}">
                    <a16:rowId xmlns:a16="http://schemas.microsoft.com/office/drawing/2014/main" val="10024"/>
                  </a:ext>
                </a:extLst>
              </a:tr>
            </a:tbl>
          </a:graphicData>
        </a:graphic>
      </p:graphicFrame>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506459" y="930988"/>
            <a:ext cx="844574" cy="870967"/>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164413" y="1693895"/>
            <a:ext cx="1641792" cy="669087"/>
          </a:xfrm>
          <a:prstGeom prst="rect">
            <a:avLst/>
          </a:prstGeom>
        </p:spPr>
      </p:pic>
      <p:sp>
        <p:nvSpPr>
          <p:cNvPr id="5" name="Rectangle 4"/>
          <p:cNvSpPr/>
          <p:nvPr/>
        </p:nvSpPr>
        <p:spPr>
          <a:xfrm>
            <a:off x="43923" y="246402"/>
            <a:ext cx="658186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You can pass at any time, but must say pass in French. Accents and other punctuation (note: </a:t>
            </a: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not </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question marks) must be spelt in the following way: </a:t>
            </a:r>
          </a:p>
        </p:txBody>
      </p:sp>
      <p:sp>
        <p:nvSpPr>
          <p:cNvPr id="10" name="Rounded Rectangle 9"/>
          <p:cNvSpPr/>
          <p:nvPr/>
        </p:nvSpPr>
        <p:spPr>
          <a:xfrm>
            <a:off x="6203996" y="8679879"/>
            <a:ext cx="500063" cy="428625"/>
          </a:xfrm>
          <a:prstGeom prst="roundRect">
            <a:avLst/>
          </a:prstGeom>
          <a:no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a:ea typeface="+mn-ea"/>
              <a:cs typeface="+mn-cs"/>
            </a:endParaRPr>
          </a:p>
        </p:txBody>
      </p:sp>
      <p:graphicFrame>
        <p:nvGraphicFramePr>
          <p:cNvPr id="11" name="Table 10"/>
          <p:cNvGraphicFramePr>
            <a:graphicFrameLocks noGrp="1"/>
          </p:cNvGraphicFramePr>
          <p:nvPr/>
        </p:nvGraphicFramePr>
        <p:xfrm>
          <a:off x="1822405" y="713264"/>
          <a:ext cx="2526615" cy="1554480"/>
        </p:xfrm>
        <a:graphic>
          <a:graphicData uri="http://schemas.openxmlformats.org/drawingml/2006/table">
            <a:tbl>
              <a:tblPr firstRow="1" bandRow="1">
                <a:tableStyleId>{5940675A-B579-460E-94D1-54222C63F5DA}</a:tableStyleId>
              </a:tblPr>
              <a:tblGrid>
                <a:gridCol w="798423">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tblGrid>
              <a:tr h="0">
                <a:tc>
                  <a:txBody>
                    <a:bodyPr/>
                    <a:lstStyle/>
                    <a:p>
                      <a:pPr algn="ctr"/>
                      <a:r>
                        <a:rPr lang="en-GB" sz="1100" b="1" dirty="0">
                          <a:latin typeface="Century Gothic" panose="020B0502020202020204" pitchFamily="34" charset="0"/>
                        </a:rPr>
                        <a:t>accent</a:t>
                      </a:r>
                    </a:p>
                  </a:txBody>
                  <a:tcPr anchor="ctr"/>
                </a:tc>
                <a:tc>
                  <a:txBody>
                    <a:bodyPr/>
                    <a:lstStyle/>
                    <a:p>
                      <a:pPr algn="ctr"/>
                      <a:r>
                        <a:rPr lang="en-GB" sz="1100" b="1" dirty="0">
                          <a:latin typeface="Century Gothic" panose="020B0502020202020204" pitchFamily="34" charset="0"/>
                        </a:rPr>
                        <a:t>what you say</a:t>
                      </a:r>
                    </a:p>
                  </a:txBody>
                  <a:tcPr anchor="ctr"/>
                </a:tc>
                <a:extLst>
                  <a:ext uri="{0D108BD9-81ED-4DB2-BD59-A6C34878D82A}">
                    <a16:rowId xmlns:a16="http://schemas.microsoft.com/office/drawing/2014/main" val="10000"/>
                  </a:ext>
                </a:extLst>
              </a:tr>
              <a:tr h="0">
                <a:tc>
                  <a:txBody>
                    <a:bodyPr/>
                    <a:lstStyle/>
                    <a:p>
                      <a:pPr algn="ctr"/>
                      <a:r>
                        <a:rPr lang="en-GB" sz="1100" b="0" i="0" u="none" strike="noStrike" baseline="0" dirty="0">
                          <a:latin typeface="Segoe UI Semilight" panose="020B0402040204020203" pitchFamily="34" charset="0"/>
                          <a:cs typeface="Segoe UI Semilight" panose="020B0402040204020203" pitchFamily="34" charset="0"/>
                        </a:rPr>
                        <a:t>â ê î ô û</a:t>
                      </a:r>
                      <a:endParaRPr lang="en-GB" sz="1100" dirty="0">
                        <a:latin typeface="Segoe UI Semilight" panose="020B0402040204020203" pitchFamily="34" charset="0"/>
                        <a:cs typeface="Segoe UI Semilight" panose="020B0402040204020203" pitchFamily="34" charset="0"/>
                      </a:endParaRPr>
                    </a:p>
                  </a:txBody>
                  <a:tcPr anchor="ctr"/>
                </a:tc>
                <a:tc>
                  <a:txBody>
                    <a:bodyPr/>
                    <a:lstStyle/>
                    <a:p>
                      <a:pPr algn="ctr"/>
                      <a:r>
                        <a:rPr lang="en-GB" sz="1100" dirty="0">
                          <a:latin typeface="Century Gothic" panose="020B0502020202020204" pitchFamily="34" charset="0"/>
                        </a:rPr>
                        <a:t>accent </a:t>
                      </a:r>
                      <a:r>
                        <a:rPr lang="en-GB" sz="1100" dirty="0" err="1">
                          <a:latin typeface="Century Gothic" panose="020B0502020202020204" pitchFamily="34" charset="0"/>
                        </a:rPr>
                        <a:t>circonflexe</a:t>
                      </a:r>
                      <a:endParaRPr lang="en-GB" sz="1100" dirty="0">
                        <a:latin typeface="Century Gothic" panose="020B0502020202020204" pitchFamily="34" charset="0"/>
                      </a:endParaRPr>
                    </a:p>
                  </a:txBody>
                  <a:tcPr anchor="ctr"/>
                </a:tc>
                <a:extLst>
                  <a:ext uri="{0D108BD9-81ED-4DB2-BD59-A6C34878D82A}">
                    <a16:rowId xmlns:a16="http://schemas.microsoft.com/office/drawing/2014/main" val="10001"/>
                  </a:ext>
                </a:extLst>
              </a:tr>
              <a:tr h="0">
                <a:tc>
                  <a:txBody>
                    <a:bodyPr/>
                    <a:lstStyle/>
                    <a:p>
                      <a:pPr algn="ctr"/>
                      <a:r>
                        <a:rPr lang="en-GB" sz="1100" b="0" i="0" u="none" strike="noStrike" baseline="0" dirty="0">
                          <a:latin typeface="Segoe UI Semilight" panose="020B0402040204020203" pitchFamily="34" charset="0"/>
                          <a:cs typeface="Segoe UI Semilight" panose="020B0402040204020203" pitchFamily="34" charset="0"/>
                        </a:rPr>
                        <a:t>ç</a:t>
                      </a:r>
                      <a:endParaRPr lang="en-GB" sz="1100" dirty="0">
                        <a:latin typeface="Segoe UI Semilight" panose="020B0402040204020203" pitchFamily="34" charset="0"/>
                        <a:cs typeface="Segoe UI Semilight" panose="020B0402040204020203" pitchFamily="34" charset="0"/>
                      </a:endParaRPr>
                    </a:p>
                  </a:txBody>
                  <a:tcPr anchor="ctr"/>
                </a:tc>
                <a:tc>
                  <a:txBody>
                    <a:bodyPr/>
                    <a:lstStyle/>
                    <a:p>
                      <a:pPr algn="ctr"/>
                      <a:r>
                        <a:rPr lang="en-GB" sz="1100" dirty="0" err="1">
                          <a:latin typeface="Century Gothic" panose="020B0502020202020204" pitchFamily="34" charset="0"/>
                        </a:rPr>
                        <a:t>cédille</a:t>
                      </a:r>
                      <a:endParaRPr lang="en-GB" sz="1100" dirty="0">
                        <a:latin typeface="Century Gothic" panose="020B0502020202020204" pitchFamily="34" charset="0"/>
                      </a:endParaRPr>
                    </a:p>
                  </a:txBody>
                  <a:tcPr anchor="ctr"/>
                </a:tc>
                <a:extLst>
                  <a:ext uri="{0D108BD9-81ED-4DB2-BD59-A6C34878D82A}">
                    <a16:rowId xmlns:a16="http://schemas.microsoft.com/office/drawing/2014/main" val="10002"/>
                  </a:ext>
                </a:extLst>
              </a:tr>
              <a:tr h="0">
                <a:tc>
                  <a:txBody>
                    <a:bodyPr/>
                    <a:lstStyle/>
                    <a:p>
                      <a:pPr algn="ctr"/>
                      <a:r>
                        <a:rPr lang="en-GB" sz="1100" b="0" i="0" u="none" strike="noStrike" baseline="0" dirty="0">
                          <a:latin typeface="Segoe UI Semilight" panose="020B0402040204020203" pitchFamily="34" charset="0"/>
                          <a:cs typeface="Segoe UI Semilight" panose="020B0402040204020203" pitchFamily="34" charset="0"/>
                        </a:rPr>
                        <a:t>é</a:t>
                      </a:r>
                      <a:endParaRPr lang="en-GB" sz="1100" dirty="0">
                        <a:latin typeface="Segoe UI Semilight" panose="020B0402040204020203" pitchFamily="34" charset="0"/>
                        <a:cs typeface="Segoe UI Semilight" panose="020B0402040204020203" pitchFamily="34" charset="0"/>
                      </a:endParaRPr>
                    </a:p>
                  </a:txBody>
                  <a:tcPr anchor="ctr"/>
                </a:tc>
                <a:tc>
                  <a:txBody>
                    <a:bodyPr/>
                    <a:lstStyle/>
                    <a:p>
                      <a:pPr algn="ctr"/>
                      <a:r>
                        <a:rPr lang="en-GB" sz="1100" dirty="0">
                          <a:latin typeface="Century Gothic" panose="020B0502020202020204" pitchFamily="34" charset="0"/>
                        </a:rPr>
                        <a:t>accent </a:t>
                      </a:r>
                      <a:r>
                        <a:rPr lang="en-GB" sz="1100" dirty="0" err="1">
                          <a:latin typeface="Century Gothic" panose="020B0502020202020204" pitchFamily="34" charset="0"/>
                        </a:rPr>
                        <a:t>aigu</a:t>
                      </a:r>
                      <a:endParaRPr lang="en-GB" sz="1100" dirty="0">
                        <a:latin typeface="Century Gothic" panose="020B0502020202020204" pitchFamily="34" charset="0"/>
                      </a:endParaRPr>
                    </a:p>
                  </a:txBody>
                  <a:tcPr anchor="ctr"/>
                </a:tc>
                <a:extLst>
                  <a:ext uri="{0D108BD9-81ED-4DB2-BD59-A6C34878D82A}">
                    <a16:rowId xmlns:a16="http://schemas.microsoft.com/office/drawing/2014/main" val="10003"/>
                  </a:ext>
                </a:extLst>
              </a:tr>
              <a:tr h="0">
                <a:tc>
                  <a:txBody>
                    <a:bodyPr/>
                    <a:lstStyle/>
                    <a:p>
                      <a:pPr algn="ctr"/>
                      <a:r>
                        <a:rPr lang="en-GB" sz="1100" b="0" i="0" u="none" strike="noStrike" baseline="0" dirty="0">
                          <a:latin typeface="Segoe UI Semilight" panose="020B0402040204020203" pitchFamily="34" charset="0"/>
                          <a:cs typeface="Segoe UI Semilight" panose="020B0402040204020203" pitchFamily="34" charset="0"/>
                        </a:rPr>
                        <a:t>è</a:t>
                      </a:r>
                      <a:endParaRPr lang="en-GB" sz="1100" dirty="0">
                        <a:latin typeface="Segoe UI Semilight" panose="020B0402040204020203" pitchFamily="34" charset="0"/>
                        <a:cs typeface="Segoe UI Semilight" panose="020B0402040204020203" pitchFamily="34" charset="0"/>
                      </a:endParaRPr>
                    </a:p>
                  </a:txBody>
                  <a:tcPr anchor="ctr"/>
                </a:tc>
                <a:tc>
                  <a:txBody>
                    <a:bodyPr/>
                    <a:lstStyle/>
                    <a:p>
                      <a:pPr algn="ctr"/>
                      <a:r>
                        <a:rPr lang="en-GB" sz="1100" dirty="0">
                          <a:latin typeface="Century Gothic" panose="020B0502020202020204" pitchFamily="34" charset="0"/>
                        </a:rPr>
                        <a:t>accent grave</a:t>
                      </a:r>
                    </a:p>
                  </a:txBody>
                  <a:tcPr anchor="ctr"/>
                </a:tc>
                <a:extLst>
                  <a:ext uri="{0D108BD9-81ED-4DB2-BD59-A6C34878D82A}">
                    <a16:rowId xmlns:a16="http://schemas.microsoft.com/office/drawing/2014/main" val="10004"/>
                  </a:ext>
                </a:extLst>
              </a:tr>
              <a:tr h="0">
                <a:tc>
                  <a:txBody>
                    <a:bodyPr/>
                    <a:lstStyle/>
                    <a:p>
                      <a:pPr algn="ctr"/>
                      <a:r>
                        <a:rPr lang="en-GB" sz="1100" b="0" i="0" u="none" strike="noStrike" baseline="0" dirty="0">
                          <a:latin typeface="Segoe UI Semilight" panose="020B0402040204020203" pitchFamily="34" charset="0"/>
                          <a:cs typeface="Segoe UI Semilight" panose="020B0402040204020203" pitchFamily="34" charset="0"/>
                        </a:rPr>
                        <a:t>ë ï ö ü</a:t>
                      </a:r>
                      <a:endParaRPr lang="en-GB" sz="1100" dirty="0">
                        <a:latin typeface="Segoe UI Semilight" panose="020B0402040204020203" pitchFamily="34" charset="0"/>
                        <a:cs typeface="Segoe UI Semilight" panose="020B0402040204020203" pitchFamily="34" charset="0"/>
                      </a:endParaRPr>
                    </a:p>
                  </a:txBody>
                  <a:tcPr anchor="ctr"/>
                </a:tc>
                <a:tc>
                  <a:txBody>
                    <a:bodyPr/>
                    <a:lstStyle/>
                    <a:p>
                      <a:pPr algn="ctr"/>
                      <a:r>
                        <a:rPr lang="en-GB" sz="1100" dirty="0" err="1">
                          <a:latin typeface="Century Gothic" panose="020B0502020202020204" pitchFamily="34" charset="0"/>
                        </a:rPr>
                        <a:t>tréma</a:t>
                      </a:r>
                      <a:endParaRPr lang="en-GB" sz="1100" dirty="0">
                        <a:latin typeface="Century Gothic" panose="020B0502020202020204" pitchFamily="34" charset="0"/>
                      </a:endParaRPr>
                    </a:p>
                  </a:txBody>
                  <a:tcPr anchor="ctr"/>
                </a:tc>
                <a:extLst>
                  <a:ext uri="{0D108BD9-81ED-4DB2-BD59-A6C34878D82A}">
                    <a16:rowId xmlns:a16="http://schemas.microsoft.com/office/drawing/2014/main" val="10005"/>
                  </a:ext>
                </a:extLst>
              </a:tr>
            </a:tbl>
          </a:graphicData>
        </a:graphic>
      </p:graphicFrame>
      <p:sp>
        <p:nvSpPr>
          <p:cNvPr id="12" name="Rectangle 11"/>
          <p:cNvSpPr/>
          <p:nvPr/>
        </p:nvSpPr>
        <p:spPr>
          <a:xfrm>
            <a:off x="4365104" y="1063615"/>
            <a:ext cx="3429000" cy="95410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4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space</a:t>
            </a:r>
            <a:r>
              <a:rPr kumimoji="0" lang="es-ES"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 </a:t>
            </a:r>
            <a:r>
              <a:rPr kumimoji="0" lang="es-ES" sz="14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blanc</a:t>
            </a:r>
            <a:r>
              <a:rPr kumimoji="0" lang="es-ES"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 </a:t>
            </a:r>
            <a:r>
              <a:rPr kumimoji="0" lang="es-ES" sz="14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espace</a:t>
            </a:r>
            <a:endParaRPr kumimoji="0" lang="es-ES"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4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pass</a:t>
            </a:r>
            <a:r>
              <a:rPr kumimoji="0" lang="es-ES"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 je </a:t>
            </a:r>
            <a:r>
              <a:rPr kumimoji="0" lang="es-ES" sz="14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passe</a:t>
            </a:r>
            <a:endParaRPr kumimoji="0" lang="es-ES"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4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hyphen</a:t>
            </a:r>
            <a:r>
              <a:rPr kumimoji="0" lang="es-ES"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 </a:t>
            </a:r>
            <a:r>
              <a:rPr kumimoji="0" lang="es-ES" sz="14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trait</a:t>
            </a:r>
            <a:r>
              <a:rPr kumimoji="0" lang="es-ES"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s-ES" sz="14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d’union</a:t>
            </a:r>
            <a:r>
              <a:rPr kumimoji="0" lang="es-ES"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br>
              <a:rPr kumimoji="0" lang="es-ES"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s-ES" sz="14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apostrophe</a:t>
            </a:r>
            <a:r>
              <a:rPr kumimoji="0" lang="es-ES"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 </a:t>
            </a:r>
            <a:r>
              <a:rPr kumimoji="0" lang="es-ES" sz="14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apostrophe</a:t>
            </a:r>
            <a:endParaRPr kumimoji="0" lang="es-ES" sz="1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8" name="Title 7">
            <a:extLst>
              <a:ext uri="{FF2B5EF4-FFF2-40B4-BE49-F238E27FC236}">
                <a16:creationId xmlns:a16="http://schemas.microsoft.com/office/drawing/2014/main" id="{0C1B0C7A-2E96-5A4E-9091-6FB0B48B25CB}"/>
              </a:ext>
            </a:extLst>
          </p:cNvPr>
          <p:cNvSpPr>
            <a:spLocks noGrp="1"/>
          </p:cNvSpPr>
          <p:nvPr>
            <p:ph type="title"/>
          </p:nvPr>
        </p:nvSpPr>
        <p:spPr>
          <a:xfrm>
            <a:off x="0" y="0"/>
            <a:ext cx="6515100" cy="338554"/>
          </a:xfrm>
        </p:spPr>
        <p:txBody>
          <a:bodyPr/>
          <a:lstStyle/>
          <a:p>
            <a:pPr lvl="0" eaLnBrk="1" fontAlgn="auto" hangingPunct="1">
              <a:spcBef>
                <a:spcPts val="0"/>
              </a:spcBef>
              <a:spcAft>
                <a:spcPts val="0"/>
              </a:spcAft>
            </a:pPr>
            <a:r>
              <a:rPr lang="en-GB" sz="1600" b="1" kern="1200" dirty="0">
                <a:solidFill>
                  <a:prstClr val="black"/>
                </a:solidFill>
                <a:latin typeface="Arial" panose="020B0604020202020204" pitchFamily="34" charset="0"/>
                <a:ea typeface="+mn-ea"/>
                <a:cs typeface="Arial" panose="020B0604020202020204" pitchFamily="34" charset="0"/>
              </a:rPr>
              <a:t>The Foreign Language </a:t>
            </a:r>
            <a:r>
              <a:rPr lang="en-GB" sz="1600" b="1" kern="1200" dirty="0">
                <a:solidFill>
                  <a:prstClr val="black"/>
                </a:solidFill>
                <a:latin typeface="Century Gothic" panose="020B0502020202020204" pitchFamily="34" charset="0"/>
                <a:ea typeface="+mn-ea"/>
                <a:cs typeface="Arial" panose="020B0604020202020204" pitchFamily="34" charset="0"/>
              </a:rPr>
              <a:t>Spelling</a:t>
            </a:r>
            <a:r>
              <a:rPr lang="en-GB" sz="1600" b="1" kern="1200" dirty="0">
                <a:solidFill>
                  <a:prstClr val="black"/>
                </a:solidFill>
                <a:latin typeface="Arial" panose="020B0604020202020204" pitchFamily="34" charset="0"/>
                <a:ea typeface="+mn-ea"/>
                <a:cs typeface="Arial" panose="020B0604020202020204" pitchFamily="34" charset="0"/>
              </a:rPr>
              <a:t> Bee - Stage 1: Class </a:t>
            </a:r>
            <a:r>
              <a:rPr lang="en-GB" sz="1600" b="1" kern="1200" dirty="0">
                <a:solidFill>
                  <a:prstClr val="black"/>
                </a:solidFill>
                <a:latin typeface="Century Gothic" panose="020B0502020202020204" pitchFamily="34" charset="0"/>
                <a:ea typeface="+mn-ea"/>
                <a:cs typeface="Arial" panose="020B0604020202020204" pitchFamily="34" charset="0"/>
              </a:rPr>
              <a:t>competition</a:t>
            </a:r>
            <a:endParaRPr lang="en-US" dirty="0"/>
          </a:p>
        </p:txBody>
      </p:sp>
      <p:sp>
        <p:nvSpPr>
          <p:cNvPr id="4" name="Slide Number Placeholder 1">
            <a:extLst>
              <a:ext uri="{FF2B5EF4-FFF2-40B4-BE49-F238E27FC236}">
                <a16:creationId xmlns:a16="http://schemas.microsoft.com/office/drawing/2014/main" id="{CDB8A644-2D59-45A1-9784-EE166A4ADA18}"/>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61</a:t>
            </a:r>
          </a:p>
        </p:txBody>
      </p:sp>
    </p:spTree>
    <p:extLst>
      <p:ext uri="{BB962C8B-B14F-4D97-AF65-F5344CB8AC3E}">
        <p14:creationId xmlns:p14="http://schemas.microsoft.com/office/powerpoint/2010/main" val="12826218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BA30-0ED6-B247-8688-08119FC67B5D}"/>
              </a:ext>
            </a:extLst>
          </p:cNvPr>
          <p:cNvSpPr>
            <a:spLocks noGrp="1"/>
          </p:cNvSpPr>
          <p:nvPr>
            <p:ph type="title"/>
          </p:nvPr>
        </p:nvSpPr>
        <p:spPr>
          <a:xfrm>
            <a:off x="153603" y="-12536"/>
            <a:ext cx="3986989" cy="594066"/>
          </a:xfrm>
        </p:spPr>
        <p:txBody>
          <a:bodyPr/>
          <a:lstStyle/>
          <a:p>
            <a:pPr algn="l"/>
            <a:r>
              <a:rPr lang="en-GB" sz="2200" b="1" dirty="0">
                <a:solidFill>
                  <a:srgbClr val="000000"/>
                </a:solidFill>
                <a:latin typeface="Century Gothic" panose="020B0502020202020204" pitchFamily="34" charset="0"/>
              </a:rPr>
              <a:t>Stage 2: School competition</a:t>
            </a:r>
            <a:endParaRPr lang="en-US" sz="2200" dirty="0"/>
          </a:p>
        </p:txBody>
      </p:sp>
      <p:graphicFrame>
        <p:nvGraphicFramePr>
          <p:cNvPr id="5" name="Table 4"/>
          <p:cNvGraphicFramePr>
            <a:graphicFrameLocks noGrp="1"/>
          </p:cNvGraphicFramePr>
          <p:nvPr/>
        </p:nvGraphicFramePr>
        <p:xfrm>
          <a:off x="181613" y="698159"/>
          <a:ext cx="3285384" cy="8194320"/>
        </p:xfrm>
        <a:graphic>
          <a:graphicData uri="http://schemas.openxmlformats.org/drawingml/2006/table">
            <a:tbl>
              <a:tblPr>
                <a:tableStyleId>{616DA210-FB5B-4158-B5E0-FEB733F419BA}</a:tableStyleId>
              </a:tblPr>
              <a:tblGrid>
                <a:gridCol w="432379">
                  <a:extLst>
                    <a:ext uri="{9D8B030D-6E8A-4147-A177-3AD203B41FA5}">
                      <a16:colId xmlns:a16="http://schemas.microsoft.com/office/drawing/2014/main" val="20000"/>
                    </a:ext>
                  </a:extLst>
                </a:gridCol>
                <a:gridCol w="1374848">
                  <a:extLst>
                    <a:ext uri="{9D8B030D-6E8A-4147-A177-3AD203B41FA5}">
                      <a16:colId xmlns:a16="http://schemas.microsoft.com/office/drawing/2014/main" val="20001"/>
                    </a:ext>
                  </a:extLst>
                </a:gridCol>
                <a:gridCol w="1478157">
                  <a:extLst>
                    <a:ext uri="{9D8B030D-6E8A-4147-A177-3AD203B41FA5}">
                      <a16:colId xmlns:a16="http://schemas.microsoft.com/office/drawing/2014/main" val="20002"/>
                    </a:ext>
                  </a:extLst>
                </a:gridCol>
              </a:tblGrid>
              <a:tr h="291966">
                <a:tc>
                  <a:txBody>
                    <a:bodyPr/>
                    <a:lstStyle/>
                    <a:p>
                      <a:pPr>
                        <a:lnSpc>
                          <a:spcPct val="107000"/>
                        </a:lnSpc>
                        <a:spcAft>
                          <a:spcPts val="0"/>
                        </a:spcAft>
                      </a:pPr>
                      <a:r>
                        <a:rPr lang="en-GB" sz="1400" dirty="0">
                          <a:effectLst/>
                          <a:latin typeface="Century Gothic" panose="020B0502020202020204" pitchFamily="34" charset="0"/>
                        </a:rPr>
                        <a:t>51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 chien</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a dog</a:t>
                      </a:r>
                    </a:p>
                  </a:txBody>
                  <a:tcPr marL="90000" marR="90000" marT="46800" marB="46800" anchor="ctr"/>
                </a:tc>
                <a:extLst>
                  <a:ext uri="{0D108BD9-81ED-4DB2-BD59-A6C34878D82A}">
                    <a16:rowId xmlns:a16="http://schemas.microsoft.com/office/drawing/2014/main" val="10000"/>
                  </a:ext>
                </a:extLst>
              </a:tr>
              <a:tr h="247957">
                <a:tc>
                  <a:txBody>
                    <a:bodyPr/>
                    <a:lstStyle/>
                    <a:p>
                      <a:pPr>
                        <a:lnSpc>
                          <a:spcPct val="107000"/>
                        </a:lnSpc>
                        <a:spcAft>
                          <a:spcPts val="0"/>
                        </a:spcAft>
                      </a:pPr>
                      <a:r>
                        <a:rPr lang="en-GB" sz="1400">
                          <a:effectLst/>
                          <a:latin typeface="Century Gothic" panose="020B0502020202020204" pitchFamily="34" charset="0"/>
                        </a:rPr>
                        <a:t>52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 chat</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a cat</a:t>
                      </a:r>
                    </a:p>
                  </a:txBody>
                  <a:tcPr marL="90000" marR="90000" marT="46800" marB="46800" anchor="ctr"/>
                </a:tc>
                <a:extLst>
                  <a:ext uri="{0D108BD9-81ED-4DB2-BD59-A6C34878D82A}">
                    <a16:rowId xmlns:a16="http://schemas.microsoft.com/office/drawing/2014/main" val="10001"/>
                  </a:ext>
                </a:extLst>
              </a:tr>
              <a:tr h="406473">
                <a:tc>
                  <a:txBody>
                    <a:bodyPr/>
                    <a:lstStyle/>
                    <a:p>
                      <a:pPr>
                        <a:lnSpc>
                          <a:spcPct val="107000"/>
                        </a:lnSpc>
                        <a:spcAft>
                          <a:spcPts val="0"/>
                        </a:spcAft>
                      </a:pPr>
                      <a:r>
                        <a:rPr lang="en-GB" sz="1400">
                          <a:effectLst/>
                          <a:latin typeface="Century Gothic" panose="020B0502020202020204" pitchFamily="34" charset="0"/>
                        </a:rPr>
                        <a:t>53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 portable</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a mobile phone</a:t>
                      </a:r>
                    </a:p>
                  </a:txBody>
                  <a:tcPr marL="90000" marR="90000" marT="46800" marB="46800" anchor="ctr"/>
                </a:tc>
                <a:extLst>
                  <a:ext uri="{0D108BD9-81ED-4DB2-BD59-A6C34878D82A}">
                    <a16:rowId xmlns:a16="http://schemas.microsoft.com/office/drawing/2014/main" val="10002"/>
                  </a:ext>
                </a:extLst>
              </a:tr>
              <a:tr h="247957">
                <a:tc>
                  <a:txBody>
                    <a:bodyPr/>
                    <a:lstStyle/>
                    <a:p>
                      <a:pPr>
                        <a:lnSpc>
                          <a:spcPct val="107000"/>
                        </a:lnSpc>
                        <a:spcAft>
                          <a:spcPts val="0"/>
                        </a:spcAft>
                      </a:pPr>
                      <a:r>
                        <a:rPr lang="en-GB" sz="1400">
                          <a:effectLst/>
                          <a:latin typeface="Century Gothic" panose="020B0502020202020204" pitchFamily="34" charset="0"/>
                        </a:rPr>
                        <a:t>54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une tablette</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a tablet</a:t>
                      </a:r>
                    </a:p>
                  </a:txBody>
                  <a:tcPr marL="90000" marR="90000" marT="46800" marB="46800" anchor="ctr"/>
                </a:tc>
                <a:extLst>
                  <a:ext uri="{0D108BD9-81ED-4DB2-BD59-A6C34878D82A}">
                    <a16:rowId xmlns:a16="http://schemas.microsoft.com/office/drawing/2014/main" val="10003"/>
                  </a:ext>
                </a:extLst>
              </a:tr>
              <a:tr h="247957">
                <a:tc>
                  <a:txBody>
                    <a:bodyPr/>
                    <a:lstStyle/>
                    <a:p>
                      <a:pPr>
                        <a:lnSpc>
                          <a:spcPct val="107000"/>
                        </a:lnSpc>
                        <a:spcAft>
                          <a:spcPts val="0"/>
                        </a:spcAft>
                      </a:pPr>
                      <a:r>
                        <a:rPr lang="en-GB" sz="1400">
                          <a:effectLst/>
                          <a:latin typeface="Century Gothic" panose="020B0502020202020204" pitchFamily="34" charset="0"/>
                        </a:rPr>
                        <a:t>55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ici</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here</a:t>
                      </a:r>
                    </a:p>
                  </a:txBody>
                  <a:tcPr marL="90000" marR="90000" marT="46800" marB="46800" anchor="ctr"/>
                </a:tc>
                <a:extLst>
                  <a:ext uri="{0D108BD9-81ED-4DB2-BD59-A6C34878D82A}">
                    <a16:rowId xmlns:a16="http://schemas.microsoft.com/office/drawing/2014/main" val="10004"/>
                  </a:ext>
                </a:extLst>
              </a:tr>
              <a:tr h="247957">
                <a:tc>
                  <a:txBody>
                    <a:bodyPr/>
                    <a:lstStyle/>
                    <a:p>
                      <a:pPr>
                        <a:lnSpc>
                          <a:spcPct val="107000"/>
                        </a:lnSpc>
                        <a:spcAft>
                          <a:spcPts val="0"/>
                        </a:spcAft>
                      </a:pPr>
                      <a:r>
                        <a:rPr lang="en-GB" sz="1400">
                          <a:effectLst/>
                          <a:latin typeface="Century Gothic" panose="020B0502020202020204" pitchFamily="34" charset="0"/>
                        </a:rPr>
                        <a:t>56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 ordinateur</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a computer</a:t>
                      </a:r>
                    </a:p>
                  </a:txBody>
                  <a:tcPr marL="90000" marR="90000" marT="46800" marB="46800" anchor="ctr"/>
                </a:tc>
                <a:extLst>
                  <a:ext uri="{0D108BD9-81ED-4DB2-BD59-A6C34878D82A}">
                    <a16:rowId xmlns:a16="http://schemas.microsoft.com/office/drawing/2014/main" val="10005"/>
                  </a:ext>
                </a:extLst>
              </a:tr>
              <a:tr h="247957">
                <a:tc>
                  <a:txBody>
                    <a:bodyPr/>
                    <a:lstStyle/>
                    <a:p>
                      <a:pPr>
                        <a:lnSpc>
                          <a:spcPct val="107000"/>
                        </a:lnSpc>
                        <a:spcAft>
                          <a:spcPts val="0"/>
                        </a:spcAft>
                      </a:pPr>
                      <a:r>
                        <a:rPr lang="en-GB" sz="1400">
                          <a:effectLst/>
                          <a:latin typeface="Century Gothic" panose="020B0502020202020204" pitchFamily="34" charset="0"/>
                        </a:rPr>
                        <a:t>57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une voiture</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a car</a:t>
                      </a:r>
                    </a:p>
                  </a:txBody>
                  <a:tcPr marL="90000" marR="90000" marT="46800" marB="46800" anchor="ctr"/>
                </a:tc>
                <a:extLst>
                  <a:ext uri="{0D108BD9-81ED-4DB2-BD59-A6C34878D82A}">
                    <a16:rowId xmlns:a16="http://schemas.microsoft.com/office/drawing/2014/main" val="10006"/>
                  </a:ext>
                </a:extLst>
              </a:tr>
              <a:tr h="247957">
                <a:tc>
                  <a:txBody>
                    <a:bodyPr/>
                    <a:lstStyle/>
                    <a:p>
                      <a:pPr>
                        <a:lnSpc>
                          <a:spcPct val="107000"/>
                        </a:lnSpc>
                        <a:spcAft>
                          <a:spcPts val="0"/>
                        </a:spcAft>
                      </a:pPr>
                      <a:r>
                        <a:rPr lang="en-GB" sz="1400">
                          <a:effectLst/>
                          <a:latin typeface="Century Gothic" panose="020B0502020202020204" pitchFamily="34" charset="0"/>
                        </a:rPr>
                        <a:t>58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rapide</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fast</a:t>
                      </a:r>
                    </a:p>
                  </a:txBody>
                  <a:tcPr marL="90000" marR="90000" marT="46800" marB="46800" anchor="ctr"/>
                </a:tc>
                <a:extLst>
                  <a:ext uri="{0D108BD9-81ED-4DB2-BD59-A6C34878D82A}">
                    <a16:rowId xmlns:a16="http://schemas.microsoft.com/office/drawing/2014/main" val="10007"/>
                  </a:ext>
                </a:extLst>
              </a:tr>
              <a:tr h="291966">
                <a:tc>
                  <a:txBody>
                    <a:bodyPr/>
                    <a:lstStyle/>
                    <a:p>
                      <a:pPr>
                        <a:lnSpc>
                          <a:spcPct val="107000"/>
                        </a:lnSpc>
                        <a:spcAft>
                          <a:spcPts val="0"/>
                        </a:spcAft>
                      </a:pPr>
                      <a:r>
                        <a:rPr lang="en-GB" sz="1400">
                          <a:effectLst/>
                          <a:latin typeface="Century Gothic" panose="020B0502020202020204" pitchFamily="34" charset="0"/>
                        </a:rPr>
                        <a:t>59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cher</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expensive</a:t>
                      </a:r>
                    </a:p>
                  </a:txBody>
                  <a:tcPr marL="90000" marR="90000" marT="46800" marB="46800" anchor="ctr"/>
                </a:tc>
                <a:extLst>
                  <a:ext uri="{0D108BD9-81ED-4DB2-BD59-A6C34878D82A}">
                    <a16:rowId xmlns:a16="http://schemas.microsoft.com/office/drawing/2014/main" val="10008"/>
                  </a:ext>
                </a:extLst>
              </a:tr>
              <a:tr h="247957">
                <a:tc>
                  <a:txBody>
                    <a:bodyPr/>
                    <a:lstStyle/>
                    <a:p>
                      <a:pPr>
                        <a:lnSpc>
                          <a:spcPct val="107000"/>
                        </a:lnSpc>
                        <a:spcAft>
                          <a:spcPts val="0"/>
                        </a:spcAft>
                      </a:pPr>
                      <a:r>
                        <a:rPr lang="en-GB" sz="1400">
                          <a:effectLst/>
                          <a:latin typeface="Century Gothic" panose="020B0502020202020204" pitchFamily="34" charset="0"/>
                        </a:rPr>
                        <a:t>60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moderne</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modern</a:t>
                      </a:r>
                    </a:p>
                  </a:txBody>
                  <a:tcPr marL="90000" marR="90000" marT="46800" marB="46800" anchor="ctr"/>
                </a:tc>
                <a:extLst>
                  <a:ext uri="{0D108BD9-81ED-4DB2-BD59-A6C34878D82A}">
                    <a16:rowId xmlns:a16="http://schemas.microsoft.com/office/drawing/2014/main" val="10009"/>
                  </a:ext>
                </a:extLst>
              </a:tr>
              <a:tr h="247957">
                <a:tc>
                  <a:txBody>
                    <a:bodyPr/>
                    <a:lstStyle/>
                    <a:p>
                      <a:pPr>
                        <a:lnSpc>
                          <a:spcPct val="107000"/>
                        </a:lnSpc>
                        <a:spcAft>
                          <a:spcPts val="0"/>
                        </a:spcAft>
                      </a:pPr>
                      <a:r>
                        <a:rPr lang="en-GB" sz="1400">
                          <a:effectLst/>
                          <a:latin typeface="Century Gothic" panose="020B0502020202020204" pitchFamily="34" charset="0"/>
                        </a:rPr>
                        <a:t>61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puissant</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powerful</a:t>
                      </a:r>
                    </a:p>
                  </a:txBody>
                  <a:tcPr marL="90000" marR="90000" marT="46800" marB="46800" anchor="ctr"/>
                </a:tc>
                <a:extLst>
                  <a:ext uri="{0D108BD9-81ED-4DB2-BD59-A6C34878D82A}">
                    <a16:rowId xmlns:a16="http://schemas.microsoft.com/office/drawing/2014/main" val="10010"/>
                  </a:ext>
                </a:extLst>
              </a:tr>
              <a:tr h="247957">
                <a:tc>
                  <a:txBody>
                    <a:bodyPr/>
                    <a:lstStyle/>
                    <a:p>
                      <a:pPr>
                        <a:lnSpc>
                          <a:spcPct val="107000"/>
                        </a:lnSpc>
                        <a:spcAft>
                          <a:spcPts val="0"/>
                        </a:spcAft>
                      </a:pPr>
                      <a:r>
                        <a:rPr lang="en-GB" sz="1400">
                          <a:effectLst/>
                          <a:latin typeface="Century Gothic" panose="020B0502020202020204" pitchFamily="34" charset="0"/>
                        </a:rPr>
                        <a:t>62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cela</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that, it</a:t>
                      </a:r>
                    </a:p>
                  </a:txBody>
                  <a:tcPr marL="90000" marR="90000" marT="46800" marB="46800" anchor="ctr"/>
                </a:tc>
                <a:extLst>
                  <a:ext uri="{0D108BD9-81ED-4DB2-BD59-A6C34878D82A}">
                    <a16:rowId xmlns:a16="http://schemas.microsoft.com/office/drawing/2014/main" val="10011"/>
                  </a:ext>
                </a:extLst>
              </a:tr>
              <a:tr h="291966">
                <a:tc>
                  <a:txBody>
                    <a:bodyPr/>
                    <a:lstStyle/>
                    <a:p>
                      <a:pPr>
                        <a:lnSpc>
                          <a:spcPct val="107000"/>
                        </a:lnSpc>
                        <a:spcAft>
                          <a:spcPts val="0"/>
                        </a:spcAft>
                      </a:pPr>
                      <a:r>
                        <a:rPr lang="en-GB" sz="1400">
                          <a:effectLst/>
                          <a:latin typeface="Century Gothic" panose="020B0502020202020204" pitchFamily="34" charset="0"/>
                        </a:rPr>
                        <a:t>63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une question</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a question</a:t>
                      </a:r>
                    </a:p>
                  </a:txBody>
                  <a:tcPr marL="90000" marR="90000" marT="46800" marB="46800" anchor="ctr"/>
                </a:tc>
                <a:extLst>
                  <a:ext uri="{0D108BD9-81ED-4DB2-BD59-A6C34878D82A}">
                    <a16:rowId xmlns:a16="http://schemas.microsoft.com/office/drawing/2014/main" val="10012"/>
                  </a:ext>
                </a:extLst>
              </a:tr>
              <a:tr h="247957">
                <a:tc>
                  <a:txBody>
                    <a:bodyPr/>
                    <a:lstStyle/>
                    <a:p>
                      <a:pPr>
                        <a:lnSpc>
                          <a:spcPct val="107000"/>
                        </a:lnSpc>
                        <a:spcAft>
                          <a:spcPts val="0"/>
                        </a:spcAft>
                      </a:pPr>
                      <a:r>
                        <a:rPr lang="en-GB" sz="1400">
                          <a:effectLst/>
                          <a:latin typeface="Century Gothic" panose="020B0502020202020204" pitchFamily="34" charset="0"/>
                        </a:rPr>
                        <a:t>64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le livre</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book</a:t>
                      </a:r>
                    </a:p>
                  </a:txBody>
                  <a:tcPr marL="90000" marR="90000" marT="46800" marB="46800" anchor="ctr"/>
                </a:tc>
                <a:extLst>
                  <a:ext uri="{0D108BD9-81ED-4DB2-BD59-A6C34878D82A}">
                    <a16:rowId xmlns:a16="http://schemas.microsoft.com/office/drawing/2014/main" val="10013"/>
                  </a:ext>
                </a:extLst>
              </a:tr>
              <a:tr h="247957">
                <a:tc>
                  <a:txBody>
                    <a:bodyPr/>
                    <a:lstStyle/>
                    <a:p>
                      <a:pPr>
                        <a:lnSpc>
                          <a:spcPct val="107000"/>
                        </a:lnSpc>
                        <a:spcAft>
                          <a:spcPts val="0"/>
                        </a:spcAft>
                      </a:pPr>
                      <a:r>
                        <a:rPr lang="en-GB" sz="1400">
                          <a:effectLst/>
                          <a:latin typeface="Century Gothic" panose="020B0502020202020204" pitchFamily="34" charset="0"/>
                        </a:rPr>
                        <a:t>65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intéressant</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interesting</a:t>
                      </a:r>
                    </a:p>
                  </a:txBody>
                  <a:tcPr marL="90000" marR="90000" marT="46800" marB="46800" anchor="ctr"/>
                </a:tc>
                <a:extLst>
                  <a:ext uri="{0D108BD9-81ED-4DB2-BD59-A6C34878D82A}">
                    <a16:rowId xmlns:a16="http://schemas.microsoft.com/office/drawing/2014/main" val="10014"/>
                  </a:ext>
                </a:extLst>
              </a:tr>
              <a:tr h="291966">
                <a:tc>
                  <a:txBody>
                    <a:bodyPr/>
                    <a:lstStyle/>
                    <a:p>
                      <a:pPr>
                        <a:lnSpc>
                          <a:spcPct val="107000"/>
                        </a:lnSpc>
                        <a:spcAft>
                          <a:spcPts val="0"/>
                        </a:spcAft>
                      </a:pPr>
                      <a:r>
                        <a:rPr lang="en-GB" sz="1400">
                          <a:effectLst/>
                          <a:latin typeface="Century Gothic" panose="020B0502020202020204" pitchFamily="34" charset="0"/>
                        </a:rPr>
                        <a:t>66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la vue</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 view</a:t>
                      </a:r>
                    </a:p>
                  </a:txBody>
                  <a:tcPr marL="90000" marR="90000" marT="46800" marB="46800" anchor="ctr"/>
                </a:tc>
                <a:extLst>
                  <a:ext uri="{0D108BD9-81ED-4DB2-BD59-A6C34878D82A}">
                    <a16:rowId xmlns:a16="http://schemas.microsoft.com/office/drawing/2014/main" val="10015"/>
                  </a:ext>
                </a:extLst>
              </a:tr>
              <a:tr h="247957">
                <a:tc>
                  <a:txBody>
                    <a:bodyPr/>
                    <a:lstStyle/>
                    <a:p>
                      <a:pPr>
                        <a:lnSpc>
                          <a:spcPct val="107000"/>
                        </a:lnSpc>
                        <a:spcAft>
                          <a:spcPts val="0"/>
                        </a:spcAft>
                      </a:pPr>
                      <a:r>
                        <a:rPr lang="en-GB" sz="1400">
                          <a:effectLst/>
                          <a:latin typeface="Century Gothic" panose="020B0502020202020204" pitchFamily="34" charset="0"/>
                        </a:rPr>
                        <a:t>67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la photo</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photo</a:t>
                      </a:r>
                    </a:p>
                  </a:txBody>
                  <a:tcPr marL="90000" marR="90000" marT="46800" marB="46800" anchor="ctr"/>
                </a:tc>
                <a:extLst>
                  <a:ext uri="{0D108BD9-81ED-4DB2-BD59-A6C34878D82A}">
                    <a16:rowId xmlns:a16="http://schemas.microsoft.com/office/drawing/2014/main" val="10016"/>
                  </a:ext>
                </a:extLst>
              </a:tr>
              <a:tr h="247957">
                <a:tc>
                  <a:txBody>
                    <a:bodyPr/>
                    <a:lstStyle/>
                    <a:p>
                      <a:pPr>
                        <a:lnSpc>
                          <a:spcPct val="107000"/>
                        </a:lnSpc>
                        <a:spcAft>
                          <a:spcPts val="0"/>
                        </a:spcAft>
                      </a:pPr>
                      <a:r>
                        <a:rPr lang="en-GB" sz="1400" dirty="0">
                          <a:effectLst/>
                          <a:latin typeface="Century Gothic" panose="020B0502020202020204" pitchFamily="34" charset="0"/>
                        </a:rPr>
                        <a:t>68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gauche</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left</a:t>
                      </a:r>
                    </a:p>
                  </a:txBody>
                  <a:tcPr marL="90000" marR="90000" marT="46800" marB="46800" anchor="ctr"/>
                </a:tc>
                <a:extLst>
                  <a:ext uri="{0D108BD9-81ED-4DB2-BD59-A6C34878D82A}">
                    <a16:rowId xmlns:a16="http://schemas.microsoft.com/office/drawing/2014/main" val="10017"/>
                  </a:ext>
                </a:extLst>
              </a:tr>
              <a:tr h="247957">
                <a:tc>
                  <a:txBody>
                    <a:bodyPr/>
                    <a:lstStyle/>
                    <a:p>
                      <a:pPr>
                        <a:lnSpc>
                          <a:spcPct val="107000"/>
                        </a:lnSpc>
                        <a:spcAft>
                          <a:spcPts val="0"/>
                        </a:spcAft>
                      </a:pPr>
                      <a:r>
                        <a:rPr lang="en-GB" sz="1400">
                          <a:effectLst/>
                          <a:latin typeface="Century Gothic" panose="020B0502020202020204" pitchFamily="34" charset="0"/>
                        </a:rPr>
                        <a:t>69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droite</a:t>
                      </a:r>
                    </a:p>
                  </a:txBody>
                  <a:tcPr marL="90000" marR="90000" marT="46800" marB="46800" anchor="ctr"/>
                </a:tc>
                <a:tc>
                  <a:txBody>
                    <a:bodyPr/>
                    <a:lstStyle/>
                    <a:p>
                      <a:pPr algn="l" fontAlgn="ctr"/>
                      <a:r>
                        <a:rPr lang="en-GB" sz="1400" b="0" i="0" u="none" strike="noStrike" dirty="0">
                          <a:solidFill>
                            <a:srgbClr val="000000"/>
                          </a:solidFill>
                          <a:effectLst/>
                          <a:latin typeface="Century Gothic" panose="020B0502020202020204" pitchFamily="34" charset="0"/>
                        </a:rPr>
                        <a:t>right</a:t>
                      </a:r>
                    </a:p>
                  </a:txBody>
                  <a:tcPr marL="90000" marR="90000" marT="46800" marB="46800" anchor="ctr"/>
                </a:tc>
                <a:extLst>
                  <a:ext uri="{0D108BD9-81ED-4DB2-BD59-A6C34878D82A}">
                    <a16:rowId xmlns:a16="http://schemas.microsoft.com/office/drawing/2014/main" val="10018"/>
                  </a:ext>
                </a:extLst>
              </a:tr>
              <a:tr h="247957">
                <a:tc>
                  <a:txBody>
                    <a:bodyPr/>
                    <a:lstStyle/>
                    <a:p>
                      <a:pPr>
                        <a:lnSpc>
                          <a:spcPct val="107000"/>
                        </a:lnSpc>
                        <a:spcAft>
                          <a:spcPts val="0"/>
                        </a:spcAft>
                      </a:pPr>
                      <a:r>
                        <a:rPr lang="en-GB" sz="1400">
                          <a:effectLst/>
                          <a:latin typeface="Century Gothic" panose="020B0502020202020204" pitchFamily="34" charset="0"/>
                        </a:rPr>
                        <a:t>70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très</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very</a:t>
                      </a:r>
                    </a:p>
                  </a:txBody>
                  <a:tcPr marL="90000" marR="90000" marT="46800" marB="46800" anchor="ctr"/>
                </a:tc>
                <a:extLst>
                  <a:ext uri="{0D108BD9-81ED-4DB2-BD59-A6C34878D82A}">
                    <a16:rowId xmlns:a16="http://schemas.microsoft.com/office/drawing/2014/main" val="10019"/>
                  </a:ext>
                </a:extLst>
              </a:tr>
              <a:tr h="247957">
                <a:tc>
                  <a:txBody>
                    <a:bodyPr/>
                    <a:lstStyle/>
                    <a:p>
                      <a:pPr>
                        <a:lnSpc>
                          <a:spcPct val="107000"/>
                        </a:lnSpc>
                        <a:spcAft>
                          <a:spcPts val="0"/>
                        </a:spcAft>
                      </a:pPr>
                      <a:r>
                        <a:rPr lang="en-GB" sz="1400" dirty="0">
                          <a:effectLst/>
                          <a:latin typeface="Century Gothic" panose="020B0502020202020204" pitchFamily="34" charset="0"/>
                        </a:rPr>
                        <a:t>71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sur</a:t>
                      </a:r>
                    </a:p>
                  </a:txBody>
                  <a:tcPr marL="90000" marR="90000" marT="46800" marB="46800" anchor="ctr"/>
                </a:tc>
                <a:tc>
                  <a:txBody>
                    <a:bodyPr/>
                    <a:lstStyle/>
                    <a:p>
                      <a:pPr algn="l" fontAlgn="ctr"/>
                      <a:r>
                        <a:rPr lang="en-GB" sz="1400" b="0" i="0" u="none" strike="noStrike" dirty="0">
                          <a:solidFill>
                            <a:srgbClr val="000000"/>
                          </a:solidFill>
                          <a:effectLst/>
                          <a:latin typeface="Century Gothic" panose="020B0502020202020204" pitchFamily="34" charset="0"/>
                        </a:rPr>
                        <a:t>on </a:t>
                      </a:r>
                    </a:p>
                  </a:txBody>
                  <a:tcPr marL="90000" marR="90000" marT="46800" marB="46800" anchor="ctr"/>
                </a:tc>
                <a:extLst>
                  <a:ext uri="{0D108BD9-81ED-4DB2-BD59-A6C34878D82A}">
                    <a16:rowId xmlns:a16="http://schemas.microsoft.com/office/drawing/2014/main" val="10020"/>
                  </a:ext>
                </a:extLst>
              </a:tr>
              <a:tr h="247957">
                <a:tc>
                  <a:txBody>
                    <a:bodyPr/>
                    <a:lstStyle/>
                    <a:p>
                      <a:pPr>
                        <a:lnSpc>
                          <a:spcPct val="107000"/>
                        </a:lnSpc>
                        <a:spcAft>
                          <a:spcPts val="0"/>
                        </a:spcAft>
                      </a:pPr>
                      <a:r>
                        <a:rPr lang="en-GB" sz="1400">
                          <a:effectLst/>
                          <a:latin typeface="Century Gothic" panose="020B0502020202020204" pitchFamily="34" charset="0"/>
                        </a:rPr>
                        <a:t>72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 enfant</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a child</a:t>
                      </a:r>
                    </a:p>
                  </a:txBody>
                  <a:tcPr marL="90000" marR="90000" marT="46800" marB="46800" anchor="ctr"/>
                </a:tc>
                <a:extLst>
                  <a:ext uri="{0D108BD9-81ED-4DB2-BD59-A6C34878D82A}">
                    <a16:rowId xmlns:a16="http://schemas.microsoft.com/office/drawing/2014/main" val="10021"/>
                  </a:ext>
                </a:extLst>
              </a:tr>
              <a:tr h="247957">
                <a:tc>
                  <a:txBody>
                    <a:bodyPr/>
                    <a:lstStyle/>
                    <a:p>
                      <a:pPr>
                        <a:lnSpc>
                          <a:spcPct val="107000"/>
                        </a:lnSpc>
                        <a:spcAft>
                          <a:spcPts val="0"/>
                        </a:spcAft>
                      </a:pPr>
                      <a:r>
                        <a:rPr lang="en-GB" sz="1400">
                          <a:effectLst/>
                          <a:latin typeface="Century Gothic" panose="020B0502020202020204" pitchFamily="34" charset="0"/>
                        </a:rPr>
                        <a:t>73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maintenant</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now</a:t>
                      </a:r>
                    </a:p>
                  </a:txBody>
                  <a:tcPr marL="90000" marR="90000" marT="46800" marB="46800" anchor="ctr"/>
                </a:tc>
                <a:extLst>
                  <a:ext uri="{0D108BD9-81ED-4DB2-BD59-A6C34878D82A}">
                    <a16:rowId xmlns:a16="http://schemas.microsoft.com/office/drawing/2014/main" val="10022"/>
                  </a:ext>
                </a:extLst>
              </a:tr>
              <a:tr h="247957">
                <a:tc>
                  <a:txBody>
                    <a:bodyPr/>
                    <a:lstStyle/>
                    <a:p>
                      <a:pPr>
                        <a:lnSpc>
                          <a:spcPct val="107000"/>
                        </a:lnSpc>
                        <a:spcAft>
                          <a:spcPts val="0"/>
                        </a:spcAft>
                      </a:pPr>
                      <a:r>
                        <a:rPr lang="en-GB" sz="1400" dirty="0">
                          <a:effectLst/>
                          <a:latin typeface="Century Gothic" panose="020B0502020202020204" pitchFamily="34" charset="0"/>
                        </a:rPr>
                        <a:t>74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 homme</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a man</a:t>
                      </a:r>
                    </a:p>
                  </a:txBody>
                  <a:tcPr marL="90000" marR="90000" marT="46800" marB="46800" anchor="ctr"/>
                </a:tc>
                <a:extLst>
                  <a:ext uri="{0D108BD9-81ED-4DB2-BD59-A6C34878D82A}">
                    <a16:rowId xmlns:a16="http://schemas.microsoft.com/office/drawing/2014/main" val="10023"/>
                  </a:ext>
                </a:extLst>
              </a:tr>
              <a:tr h="247957">
                <a:tc>
                  <a:txBody>
                    <a:bodyPr/>
                    <a:lstStyle/>
                    <a:p>
                      <a:pPr>
                        <a:lnSpc>
                          <a:spcPct val="107000"/>
                        </a:lnSpc>
                        <a:spcAft>
                          <a:spcPts val="0"/>
                        </a:spcAft>
                      </a:pPr>
                      <a:r>
                        <a:rPr lang="en-GB" sz="1400" dirty="0">
                          <a:effectLst/>
                          <a:latin typeface="Century Gothic" panose="020B0502020202020204" pitchFamily="34" charset="0"/>
                        </a:rPr>
                        <a:t>75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 jour</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a day</a:t>
                      </a:r>
                    </a:p>
                  </a:txBody>
                  <a:tcPr marL="90000" marR="90000" marT="46800" marB="46800" anchor="ctr"/>
                </a:tc>
                <a:extLst>
                  <a:ext uri="{0D108BD9-81ED-4DB2-BD59-A6C34878D82A}">
                    <a16:rowId xmlns:a16="http://schemas.microsoft.com/office/drawing/2014/main" val="10024"/>
                  </a:ext>
                </a:extLst>
              </a:tr>
              <a:tr h="247957">
                <a:tc>
                  <a:txBody>
                    <a:bodyPr/>
                    <a:lstStyle/>
                    <a:p>
                      <a:pPr>
                        <a:lnSpc>
                          <a:spcPct val="107000"/>
                        </a:lnSpc>
                        <a:spcAft>
                          <a:spcPts val="0"/>
                        </a:spcAft>
                      </a:pPr>
                      <a:r>
                        <a:rPr lang="en-GB" sz="1400" dirty="0">
                          <a:effectLst/>
                          <a:latin typeface="Century Gothic" panose="020B0502020202020204" pitchFamily="34" charset="0"/>
                        </a:rPr>
                        <a:t>76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 mois</a:t>
                      </a:r>
                    </a:p>
                  </a:txBody>
                  <a:tcPr marL="90000" marR="90000" marT="46800" marB="46800" anchor="ctr"/>
                </a:tc>
                <a:tc>
                  <a:txBody>
                    <a:bodyPr/>
                    <a:lstStyle/>
                    <a:p>
                      <a:pPr algn="l" fontAlgn="ctr"/>
                      <a:r>
                        <a:rPr lang="en-GB" sz="1400" b="0" i="0" u="none" strike="noStrike" dirty="0">
                          <a:solidFill>
                            <a:srgbClr val="000000"/>
                          </a:solidFill>
                          <a:effectLst/>
                          <a:latin typeface="Century Gothic" panose="020B0502020202020204" pitchFamily="34" charset="0"/>
                        </a:rPr>
                        <a:t>a month</a:t>
                      </a:r>
                    </a:p>
                  </a:txBody>
                  <a:tcPr marL="90000" marR="90000" marT="46800" marB="46800" anchor="ctr"/>
                </a:tc>
                <a:extLst>
                  <a:ext uri="{0D108BD9-81ED-4DB2-BD59-A6C34878D82A}">
                    <a16:rowId xmlns:a16="http://schemas.microsoft.com/office/drawing/2014/main" val="10025"/>
                  </a:ext>
                </a:extLst>
              </a:tr>
            </a:tbl>
          </a:graphicData>
        </a:graphic>
      </p:graphicFrame>
      <p:graphicFrame>
        <p:nvGraphicFramePr>
          <p:cNvPr id="6" name="Table 5"/>
          <p:cNvGraphicFramePr>
            <a:graphicFrameLocks noGrp="1"/>
          </p:cNvGraphicFramePr>
          <p:nvPr/>
        </p:nvGraphicFramePr>
        <p:xfrm>
          <a:off x="3552727" y="698169"/>
          <a:ext cx="3188641" cy="8194311"/>
        </p:xfrm>
        <a:graphic>
          <a:graphicData uri="http://schemas.openxmlformats.org/drawingml/2006/table">
            <a:tbl>
              <a:tblPr>
                <a:tableStyleId>{616DA210-FB5B-4158-B5E0-FEB733F419BA}</a:tableStyleId>
              </a:tblPr>
              <a:tblGrid>
                <a:gridCol w="544469">
                  <a:extLst>
                    <a:ext uri="{9D8B030D-6E8A-4147-A177-3AD203B41FA5}">
                      <a16:colId xmlns:a16="http://schemas.microsoft.com/office/drawing/2014/main" val="20000"/>
                    </a:ext>
                  </a:extLst>
                </a:gridCol>
                <a:gridCol w="1261595">
                  <a:extLst>
                    <a:ext uri="{9D8B030D-6E8A-4147-A177-3AD203B41FA5}">
                      <a16:colId xmlns:a16="http://schemas.microsoft.com/office/drawing/2014/main" val="20001"/>
                    </a:ext>
                  </a:extLst>
                </a:gridCol>
                <a:gridCol w="1382577">
                  <a:extLst>
                    <a:ext uri="{9D8B030D-6E8A-4147-A177-3AD203B41FA5}">
                      <a16:colId xmlns:a16="http://schemas.microsoft.com/office/drawing/2014/main" val="20002"/>
                    </a:ext>
                  </a:extLst>
                </a:gridCol>
              </a:tblGrid>
              <a:tr h="314136">
                <a:tc>
                  <a:txBody>
                    <a:bodyPr/>
                    <a:lstStyle/>
                    <a:p>
                      <a:pPr algn="ctr">
                        <a:lnSpc>
                          <a:spcPct val="107000"/>
                        </a:lnSpc>
                        <a:spcAft>
                          <a:spcPts val="0"/>
                        </a:spcAft>
                      </a:pPr>
                      <a:r>
                        <a:rPr lang="en-GB" sz="1400" dirty="0">
                          <a:effectLst/>
                          <a:latin typeface="Century Gothic" panose="020B0502020202020204" pitchFamily="34" charset="0"/>
                        </a:rPr>
                        <a:t>77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 an</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a year</a:t>
                      </a:r>
                    </a:p>
                  </a:txBody>
                  <a:tcPr marL="90000" marR="90000" marT="46800" marB="46800" anchor="ctr"/>
                </a:tc>
                <a:extLst>
                  <a:ext uri="{0D108BD9-81ED-4DB2-BD59-A6C34878D82A}">
                    <a16:rowId xmlns:a16="http://schemas.microsoft.com/office/drawing/2014/main" val="10000"/>
                  </a:ext>
                </a:extLst>
              </a:tr>
              <a:tr h="532485">
                <a:tc>
                  <a:txBody>
                    <a:bodyPr/>
                    <a:lstStyle/>
                    <a:p>
                      <a:pPr algn="ctr">
                        <a:lnSpc>
                          <a:spcPct val="107000"/>
                        </a:lnSpc>
                        <a:spcAft>
                          <a:spcPts val="0"/>
                        </a:spcAft>
                      </a:pPr>
                      <a:r>
                        <a:rPr lang="en-GB" sz="1400">
                          <a:effectLst/>
                          <a:latin typeface="Century Gothic" panose="020B0502020202020204" pitchFamily="34" charset="0"/>
                        </a:rPr>
                        <a:t>78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une semaine</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a week</a:t>
                      </a:r>
                    </a:p>
                  </a:txBody>
                  <a:tcPr marL="90000" marR="90000" marT="46800" marB="46800" anchor="ctr"/>
                </a:tc>
                <a:extLst>
                  <a:ext uri="{0D108BD9-81ED-4DB2-BD59-A6C34878D82A}">
                    <a16:rowId xmlns:a16="http://schemas.microsoft.com/office/drawing/2014/main" val="10001"/>
                  </a:ext>
                </a:extLst>
              </a:tr>
              <a:tr h="314136">
                <a:tc>
                  <a:txBody>
                    <a:bodyPr/>
                    <a:lstStyle/>
                    <a:p>
                      <a:pPr algn="ctr">
                        <a:lnSpc>
                          <a:spcPct val="107000"/>
                        </a:lnSpc>
                        <a:spcAft>
                          <a:spcPts val="0"/>
                        </a:spcAft>
                      </a:pPr>
                      <a:r>
                        <a:rPr lang="en-GB" sz="1400" dirty="0">
                          <a:effectLst/>
                          <a:latin typeface="Century Gothic" panose="020B0502020202020204" pitchFamily="34" charset="0"/>
                        </a:rPr>
                        <a:t>79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une femme</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a woman</a:t>
                      </a:r>
                    </a:p>
                  </a:txBody>
                  <a:tcPr marL="90000" marR="90000" marT="46800" marB="46800" anchor="ctr"/>
                </a:tc>
                <a:extLst>
                  <a:ext uri="{0D108BD9-81ED-4DB2-BD59-A6C34878D82A}">
                    <a16:rowId xmlns:a16="http://schemas.microsoft.com/office/drawing/2014/main" val="10002"/>
                  </a:ext>
                </a:extLst>
              </a:tr>
              <a:tr h="314136">
                <a:tc>
                  <a:txBody>
                    <a:bodyPr/>
                    <a:lstStyle/>
                    <a:p>
                      <a:pPr algn="ctr">
                        <a:lnSpc>
                          <a:spcPct val="107000"/>
                        </a:lnSpc>
                        <a:spcAft>
                          <a:spcPts val="0"/>
                        </a:spcAft>
                      </a:pPr>
                      <a:r>
                        <a:rPr lang="en-GB" sz="1400">
                          <a:effectLst/>
                          <a:latin typeface="Century Gothic" panose="020B0502020202020204" pitchFamily="34" charset="0"/>
                        </a:rPr>
                        <a:t>80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unique</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only, single</a:t>
                      </a:r>
                    </a:p>
                  </a:txBody>
                  <a:tcPr marL="90000" marR="90000" marT="46800" marB="46800" anchor="ctr"/>
                </a:tc>
                <a:extLst>
                  <a:ext uri="{0D108BD9-81ED-4DB2-BD59-A6C34878D82A}">
                    <a16:rowId xmlns:a16="http://schemas.microsoft.com/office/drawing/2014/main" val="10003"/>
                  </a:ext>
                </a:extLst>
              </a:tr>
              <a:tr h="532485">
                <a:tc>
                  <a:txBody>
                    <a:bodyPr/>
                    <a:lstStyle/>
                    <a:p>
                      <a:pPr algn="ctr">
                        <a:lnSpc>
                          <a:spcPct val="107000"/>
                        </a:lnSpc>
                        <a:spcAft>
                          <a:spcPts val="0"/>
                        </a:spcAft>
                      </a:pPr>
                      <a:r>
                        <a:rPr lang="en-GB" sz="1400">
                          <a:effectLst/>
                          <a:latin typeface="Century Gothic" panose="020B0502020202020204" pitchFamily="34" charset="0"/>
                        </a:rPr>
                        <a:t>81</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une personne</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a person</a:t>
                      </a:r>
                    </a:p>
                  </a:txBody>
                  <a:tcPr marL="90000" marR="90000" marT="46800" marB="46800" anchor="ctr"/>
                </a:tc>
                <a:extLst>
                  <a:ext uri="{0D108BD9-81ED-4DB2-BD59-A6C34878D82A}">
                    <a16:rowId xmlns:a16="http://schemas.microsoft.com/office/drawing/2014/main" val="10004"/>
                  </a:ext>
                </a:extLst>
              </a:tr>
              <a:tr h="314136">
                <a:tc>
                  <a:txBody>
                    <a:bodyPr/>
                    <a:lstStyle/>
                    <a:p>
                      <a:pPr algn="ctr">
                        <a:lnSpc>
                          <a:spcPct val="107000"/>
                        </a:lnSpc>
                        <a:spcAft>
                          <a:spcPts val="0"/>
                        </a:spcAft>
                      </a:pPr>
                      <a:r>
                        <a:rPr lang="en-GB" sz="1400">
                          <a:effectLst/>
                          <a:latin typeface="Century Gothic" panose="020B0502020202020204" pitchFamily="34" charset="0"/>
                        </a:rPr>
                        <a:t>82</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le lit</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bed</a:t>
                      </a:r>
                    </a:p>
                  </a:txBody>
                  <a:tcPr marL="90000" marR="90000" marT="46800" marB="46800" anchor="ctr"/>
                </a:tc>
                <a:extLst>
                  <a:ext uri="{0D108BD9-81ED-4DB2-BD59-A6C34878D82A}">
                    <a16:rowId xmlns:a16="http://schemas.microsoft.com/office/drawing/2014/main" val="10005"/>
                  </a:ext>
                </a:extLst>
              </a:tr>
              <a:tr h="314136">
                <a:tc>
                  <a:txBody>
                    <a:bodyPr/>
                    <a:lstStyle/>
                    <a:p>
                      <a:pPr algn="ctr">
                        <a:lnSpc>
                          <a:spcPct val="107000"/>
                        </a:lnSpc>
                        <a:spcAft>
                          <a:spcPts val="0"/>
                        </a:spcAft>
                      </a:pPr>
                      <a:r>
                        <a:rPr lang="en-GB" sz="1400">
                          <a:effectLst/>
                          <a:latin typeface="Century Gothic" panose="020B0502020202020204" pitchFamily="34" charset="0"/>
                        </a:rPr>
                        <a:t>83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faire</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to do|doing</a:t>
                      </a:r>
                    </a:p>
                  </a:txBody>
                  <a:tcPr marL="90000" marR="90000" marT="46800" marB="46800" anchor="ctr"/>
                </a:tc>
                <a:extLst>
                  <a:ext uri="{0D108BD9-81ED-4DB2-BD59-A6C34878D82A}">
                    <a16:rowId xmlns:a16="http://schemas.microsoft.com/office/drawing/2014/main" val="10006"/>
                  </a:ext>
                </a:extLst>
              </a:tr>
              <a:tr h="314136">
                <a:tc>
                  <a:txBody>
                    <a:bodyPr/>
                    <a:lstStyle/>
                    <a:p>
                      <a:pPr algn="ctr">
                        <a:lnSpc>
                          <a:spcPct val="107000"/>
                        </a:lnSpc>
                        <a:spcAft>
                          <a:spcPts val="0"/>
                        </a:spcAft>
                      </a:pPr>
                      <a:r>
                        <a:rPr lang="en-GB" sz="1400">
                          <a:effectLst/>
                          <a:latin typeface="Century Gothic" panose="020B0502020202020204" pitchFamily="34" charset="0"/>
                        </a:rPr>
                        <a:t>84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fait</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does|is doing</a:t>
                      </a:r>
                    </a:p>
                  </a:txBody>
                  <a:tcPr marL="90000" marR="90000" marT="46800" marB="46800" anchor="ctr"/>
                </a:tc>
                <a:extLst>
                  <a:ext uri="{0D108BD9-81ED-4DB2-BD59-A6C34878D82A}">
                    <a16:rowId xmlns:a16="http://schemas.microsoft.com/office/drawing/2014/main" val="10007"/>
                  </a:ext>
                </a:extLst>
              </a:tr>
              <a:tr h="314136">
                <a:tc>
                  <a:txBody>
                    <a:bodyPr/>
                    <a:lstStyle/>
                    <a:p>
                      <a:pPr algn="ctr">
                        <a:lnSpc>
                          <a:spcPct val="107000"/>
                        </a:lnSpc>
                        <a:spcAft>
                          <a:spcPts val="0"/>
                        </a:spcAft>
                      </a:pPr>
                      <a:r>
                        <a:rPr lang="en-GB" sz="1400">
                          <a:effectLst/>
                          <a:latin typeface="Century Gothic" panose="020B0502020202020204" pitchFamily="34" charset="0"/>
                        </a:rPr>
                        <a:t>85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les devoirs</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homework</a:t>
                      </a:r>
                    </a:p>
                  </a:txBody>
                  <a:tcPr marL="90000" marR="90000" marT="46800" marB="46800" anchor="ctr"/>
                </a:tc>
                <a:extLst>
                  <a:ext uri="{0D108BD9-81ED-4DB2-BD59-A6C34878D82A}">
                    <a16:rowId xmlns:a16="http://schemas.microsoft.com/office/drawing/2014/main" val="10008"/>
                  </a:ext>
                </a:extLst>
              </a:tr>
              <a:tr h="314136">
                <a:tc>
                  <a:txBody>
                    <a:bodyPr/>
                    <a:lstStyle/>
                    <a:p>
                      <a:pPr algn="ctr">
                        <a:lnSpc>
                          <a:spcPct val="107000"/>
                        </a:lnSpc>
                        <a:spcAft>
                          <a:spcPts val="0"/>
                        </a:spcAft>
                      </a:pPr>
                      <a:r>
                        <a:rPr lang="en-GB" sz="1400" dirty="0">
                          <a:effectLst/>
                          <a:latin typeface="Century Gothic" panose="020B0502020202020204" pitchFamily="34" charset="0"/>
                        </a:rPr>
                        <a:t>86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samedi</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Saturday</a:t>
                      </a:r>
                    </a:p>
                  </a:txBody>
                  <a:tcPr marL="90000" marR="90000" marT="46800" marB="46800" anchor="ctr"/>
                </a:tc>
                <a:extLst>
                  <a:ext uri="{0D108BD9-81ED-4DB2-BD59-A6C34878D82A}">
                    <a16:rowId xmlns:a16="http://schemas.microsoft.com/office/drawing/2014/main" val="10009"/>
                  </a:ext>
                </a:extLst>
              </a:tr>
              <a:tr h="314136">
                <a:tc>
                  <a:txBody>
                    <a:bodyPr/>
                    <a:lstStyle/>
                    <a:p>
                      <a:pPr algn="ctr">
                        <a:lnSpc>
                          <a:spcPct val="107000"/>
                        </a:lnSpc>
                        <a:spcAft>
                          <a:spcPts val="0"/>
                        </a:spcAft>
                      </a:pPr>
                      <a:r>
                        <a:rPr lang="en-GB" sz="1400" dirty="0">
                          <a:effectLst/>
                          <a:latin typeface="Century Gothic" panose="020B0502020202020204" pitchFamily="34" charset="0"/>
                        </a:rPr>
                        <a:t>87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le voyage</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trip, journey</a:t>
                      </a:r>
                    </a:p>
                  </a:txBody>
                  <a:tcPr marL="90000" marR="90000" marT="46800" marB="46800" anchor="ctr"/>
                </a:tc>
                <a:extLst>
                  <a:ext uri="{0D108BD9-81ED-4DB2-BD59-A6C34878D82A}">
                    <a16:rowId xmlns:a16="http://schemas.microsoft.com/office/drawing/2014/main" val="10010"/>
                  </a:ext>
                </a:extLst>
              </a:tr>
              <a:tr h="314136">
                <a:tc>
                  <a:txBody>
                    <a:bodyPr/>
                    <a:lstStyle/>
                    <a:p>
                      <a:pPr algn="ctr">
                        <a:lnSpc>
                          <a:spcPct val="107000"/>
                        </a:lnSpc>
                        <a:spcAft>
                          <a:spcPts val="0"/>
                        </a:spcAft>
                      </a:pPr>
                      <a:r>
                        <a:rPr lang="en-GB" sz="1400">
                          <a:effectLst/>
                          <a:latin typeface="Century Gothic" panose="020B0502020202020204" pitchFamily="34" charset="0"/>
                        </a:rPr>
                        <a:t>88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les courses</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shopping</a:t>
                      </a:r>
                    </a:p>
                  </a:txBody>
                  <a:tcPr marL="90000" marR="90000" marT="46800" marB="46800" anchor="ctr"/>
                </a:tc>
                <a:extLst>
                  <a:ext uri="{0D108BD9-81ED-4DB2-BD59-A6C34878D82A}">
                    <a16:rowId xmlns:a16="http://schemas.microsoft.com/office/drawing/2014/main" val="10011"/>
                  </a:ext>
                </a:extLst>
              </a:tr>
              <a:tr h="532485">
                <a:tc>
                  <a:txBody>
                    <a:bodyPr/>
                    <a:lstStyle/>
                    <a:p>
                      <a:pPr algn="ctr">
                        <a:lnSpc>
                          <a:spcPct val="107000"/>
                        </a:lnSpc>
                        <a:spcAft>
                          <a:spcPts val="0"/>
                        </a:spcAft>
                      </a:pPr>
                      <a:r>
                        <a:rPr lang="en-GB" sz="1400" dirty="0">
                          <a:effectLst/>
                          <a:latin typeface="Century Gothic" panose="020B0502020202020204" pitchFamily="34" charset="0"/>
                        </a:rPr>
                        <a:t>89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la cuisine</a:t>
                      </a:r>
                    </a:p>
                  </a:txBody>
                  <a:tcPr marL="90000" marR="90000" marT="46800" marB="46800" anchor="ctr"/>
                </a:tc>
                <a:tc>
                  <a:txBody>
                    <a:bodyPr/>
                    <a:lstStyle/>
                    <a:p>
                      <a:pPr algn="l" fontAlgn="ctr"/>
                      <a:r>
                        <a:rPr lang="en-GB" sz="1400" b="0" i="0" u="none" strike="noStrike" dirty="0">
                          <a:solidFill>
                            <a:srgbClr val="000000"/>
                          </a:solidFill>
                          <a:effectLst/>
                          <a:latin typeface="Century Gothic" panose="020B0502020202020204" pitchFamily="34" charset="0"/>
                        </a:rPr>
                        <a:t>kitchen, cooking</a:t>
                      </a:r>
                    </a:p>
                  </a:txBody>
                  <a:tcPr marL="90000" marR="90000" marT="46800" marB="46800" anchor="ctr"/>
                </a:tc>
                <a:extLst>
                  <a:ext uri="{0D108BD9-81ED-4DB2-BD59-A6C34878D82A}">
                    <a16:rowId xmlns:a16="http://schemas.microsoft.com/office/drawing/2014/main" val="10012"/>
                  </a:ext>
                </a:extLst>
              </a:tr>
              <a:tr h="314136">
                <a:tc>
                  <a:txBody>
                    <a:bodyPr/>
                    <a:lstStyle/>
                    <a:p>
                      <a:pPr algn="ctr">
                        <a:lnSpc>
                          <a:spcPct val="107000"/>
                        </a:lnSpc>
                        <a:spcAft>
                          <a:spcPts val="0"/>
                        </a:spcAft>
                      </a:pPr>
                      <a:r>
                        <a:rPr lang="en-GB" sz="1400" dirty="0">
                          <a:effectLst/>
                          <a:latin typeface="Century Gothic" panose="020B0502020202020204" pitchFamily="34" charset="0"/>
                        </a:rPr>
                        <a:t>90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une activité</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activity</a:t>
                      </a:r>
                    </a:p>
                  </a:txBody>
                  <a:tcPr marL="90000" marR="90000" marT="46800" marB="46800" anchor="ctr"/>
                </a:tc>
                <a:extLst>
                  <a:ext uri="{0D108BD9-81ED-4DB2-BD59-A6C34878D82A}">
                    <a16:rowId xmlns:a16="http://schemas.microsoft.com/office/drawing/2014/main" val="10013"/>
                  </a:ext>
                </a:extLst>
              </a:tr>
              <a:tr h="314136">
                <a:tc>
                  <a:txBody>
                    <a:bodyPr/>
                    <a:lstStyle/>
                    <a:p>
                      <a:pPr algn="ctr">
                        <a:lnSpc>
                          <a:spcPct val="107000"/>
                        </a:lnSpc>
                        <a:spcAft>
                          <a:spcPts val="0"/>
                        </a:spcAft>
                      </a:pPr>
                      <a:r>
                        <a:rPr lang="en-GB" sz="1400" dirty="0">
                          <a:effectLst/>
                          <a:latin typeface="Century Gothic" panose="020B0502020202020204" pitchFamily="34" charset="0"/>
                        </a:rPr>
                        <a:t>91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bleu</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blue</a:t>
                      </a:r>
                    </a:p>
                  </a:txBody>
                  <a:tcPr marL="90000" marR="90000" marT="46800" marB="46800" anchor="ctr"/>
                </a:tc>
                <a:extLst>
                  <a:ext uri="{0D108BD9-81ED-4DB2-BD59-A6C34878D82A}">
                    <a16:rowId xmlns:a16="http://schemas.microsoft.com/office/drawing/2014/main" val="10014"/>
                  </a:ext>
                </a:extLst>
              </a:tr>
              <a:tr h="314136">
                <a:tc>
                  <a:txBody>
                    <a:bodyPr/>
                    <a:lstStyle/>
                    <a:p>
                      <a:pPr algn="ctr">
                        <a:lnSpc>
                          <a:spcPct val="107000"/>
                        </a:lnSpc>
                        <a:spcAft>
                          <a:spcPts val="0"/>
                        </a:spcAft>
                      </a:pPr>
                      <a:r>
                        <a:rPr lang="en-GB" sz="1400" dirty="0">
                          <a:effectLst/>
                          <a:latin typeface="Century Gothic" panose="020B0502020202020204" pitchFamily="34" charset="0"/>
                        </a:rPr>
                        <a:t>92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jaune</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yellow</a:t>
                      </a:r>
                    </a:p>
                  </a:txBody>
                  <a:tcPr marL="90000" marR="90000" marT="46800" marB="46800" anchor="ctr"/>
                </a:tc>
                <a:extLst>
                  <a:ext uri="{0D108BD9-81ED-4DB2-BD59-A6C34878D82A}">
                    <a16:rowId xmlns:a16="http://schemas.microsoft.com/office/drawing/2014/main" val="10015"/>
                  </a:ext>
                </a:extLst>
              </a:tr>
              <a:tr h="314136">
                <a:tc>
                  <a:txBody>
                    <a:bodyPr/>
                    <a:lstStyle/>
                    <a:p>
                      <a:pPr algn="ctr">
                        <a:lnSpc>
                          <a:spcPct val="107000"/>
                        </a:lnSpc>
                        <a:spcAft>
                          <a:spcPts val="0"/>
                        </a:spcAft>
                      </a:pPr>
                      <a:r>
                        <a:rPr lang="en-GB" sz="1400" dirty="0">
                          <a:effectLst/>
                          <a:latin typeface="Century Gothic" panose="020B0502020202020204" pitchFamily="34" charset="0"/>
                        </a:rPr>
                        <a:t>93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vert</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green</a:t>
                      </a:r>
                    </a:p>
                  </a:txBody>
                  <a:tcPr marL="90000" marR="90000" marT="46800" marB="46800" anchor="ctr"/>
                </a:tc>
                <a:extLst>
                  <a:ext uri="{0D108BD9-81ED-4DB2-BD59-A6C34878D82A}">
                    <a16:rowId xmlns:a16="http://schemas.microsoft.com/office/drawing/2014/main" val="10016"/>
                  </a:ext>
                </a:extLst>
              </a:tr>
              <a:tr h="314136">
                <a:tc>
                  <a:txBody>
                    <a:bodyPr/>
                    <a:lstStyle/>
                    <a:p>
                      <a:pPr algn="ctr">
                        <a:lnSpc>
                          <a:spcPct val="107000"/>
                        </a:lnSpc>
                        <a:spcAft>
                          <a:spcPts val="0"/>
                        </a:spcAft>
                      </a:pPr>
                      <a:r>
                        <a:rPr lang="en-GB" sz="1400" dirty="0">
                          <a:effectLst/>
                          <a:latin typeface="Century Gothic" panose="020B0502020202020204" pitchFamily="34" charset="0"/>
                        </a:rPr>
                        <a:t>94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rouge</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red</a:t>
                      </a:r>
                    </a:p>
                  </a:txBody>
                  <a:tcPr marL="90000" marR="90000" marT="46800" marB="46800" anchor="ctr"/>
                </a:tc>
                <a:extLst>
                  <a:ext uri="{0D108BD9-81ED-4DB2-BD59-A6C34878D82A}">
                    <a16:rowId xmlns:a16="http://schemas.microsoft.com/office/drawing/2014/main" val="10017"/>
                  </a:ext>
                </a:extLst>
              </a:tr>
              <a:tr h="314136">
                <a:tc>
                  <a:txBody>
                    <a:bodyPr/>
                    <a:lstStyle/>
                    <a:p>
                      <a:pPr algn="ctr">
                        <a:lnSpc>
                          <a:spcPct val="107000"/>
                        </a:lnSpc>
                        <a:spcAft>
                          <a:spcPts val="0"/>
                        </a:spcAft>
                      </a:pPr>
                      <a:r>
                        <a:rPr lang="en-GB" sz="1400" dirty="0">
                          <a:effectLst/>
                          <a:latin typeface="Century Gothic" panose="020B0502020202020204" pitchFamily="34" charset="0"/>
                        </a:rPr>
                        <a:t>95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blanc</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white</a:t>
                      </a:r>
                    </a:p>
                  </a:txBody>
                  <a:tcPr marL="90000" marR="90000" marT="46800" marB="46800" anchor="ctr"/>
                </a:tc>
                <a:extLst>
                  <a:ext uri="{0D108BD9-81ED-4DB2-BD59-A6C34878D82A}">
                    <a16:rowId xmlns:a16="http://schemas.microsoft.com/office/drawing/2014/main" val="10018"/>
                  </a:ext>
                </a:extLst>
              </a:tr>
              <a:tr h="314136">
                <a:tc>
                  <a:txBody>
                    <a:bodyPr/>
                    <a:lstStyle/>
                    <a:p>
                      <a:pPr algn="ctr">
                        <a:lnSpc>
                          <a:spcPct val="107000"/>
                        </a:lnSpc>
                        <a:spcAft>
                          <a:spcPts val="0"/>
                        </a:spcAft>
                      </a:pPr>
                      <a:r>
                        <a:rPr lang="en-GB" sz="1400" dirty="0">
                          <a:effectLst/>
                          <a:latin typeface="Century Gothic" panose="020B0502020202020204" pitchFamily="34" charset="0"/>
                        </a:rPr>
                        <a:t>96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noir</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black</a:t>
                      </a:r>
                    </a:p>
                  </a:txBody>
                  <a:tcPr marL="90000" marR="90000" marT="46800" marB="46800" anchor="ctr"/>
                </a:tc>
                <a:extLst>
                  <a:ext uri="{0D108BD9-81ED-4DB2-BD59-A6C34878D82A}">
                    <a16:rowId xmlns:a16="http://schemas.microsoft.com/office/drawing/2014/main" val="10019"/>
                  </a:ext>
                </a:extLst>
              </a:tr>
              <a:tr h="314136">
                <a:tc>
                  <a:txBody>
                    <a:bodyPr/>
                    <a:lstStyle/>
                    <a:p>
                      <a:pPr algn="ctr">
                        <a:lnSpc>
                          <a:spcPct val="107000"/>
                        </a:lnSpc>
                        <a:spcAft>
                          <a:spcPts val="0"/>
                        </a:spcAft>
                      </a:pPr>
                      <a:r>
                        <a:rPr lang="en-GB" sz="1400" dirty="0">
                          <a:effectLst/>
                          <a:latin typeface="Century Gothic" panose="020B0502020202020204" pitchFamily="34" charset="0"/>
                        </a:rPr>
                        <a:t>97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beau</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fine, beautiful</a:t>
                      </a:r>
                    </a:p>
                  </a:txBody>
                  <a:tcPr marL="90000" marR="90000" marT="46800" marB="46800" anchor="ctr"/>
                </a:tc>
                <a:extLst>
                  <a:ext uri="{0D108BD9-81ED-4DB2-BD59-A6C34878D82A}">
                    <a16:rowId xmlns:a16="http://schemas.microsoft.com/office/drawing/2014/main" val="10020"/>
                  </a:ext>
                </a:extLst>
              </a:tr>
              <a:tr h="314136">
                <a:tc>
                  <a:txBody>
                    <a:bodyPr/>
                    <a:lstStyle/>
                    <a:p>
                      <a:pPr algn="ctr">
                        <a:lnSpc>
                          <a:spcPct val="107000"/>
                        </a:lnSpc>
                        <a:spcAft>
                          <a:spcPts val="0"/>
                        </a:spcAft>
                      </a:pPr>
                      <a:r>
                        <a:rPr lang="en-GB" sz="1400" dirty="0">
                          <a:effectLst/>
                          <a:latin typeface="Century Gothic" panose="020B0502020202020204" pitchFamily="34" charset="0"/>
                        </a:rPr>
                        <a:t>98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mauvais</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bad</a:t>
                      </a:r>
                    </a:p>
                  </a:txBody>
                  <a:tcPr marL="90000" marR="90000" marT="46800" marB="46800" anchor="ctr"/>
                </a:tc>
                <a:extLst>
                  <a:ext uri="{0D108BD9-81ED-4DB2-BD59-A6C34878D82A}">
                    <a16:rowId xmlns:a16="http://schemas.microsoft.com/office/drawing/2014/main" val="10021"/>
                  </a:ext>
                </a:extLst>
              </a:tr>
              <a:tr h="314136">
                <a:tc>
                  <a:txBody>
                    <a:bodyPr/>
                    <a:lstStyle/>
                    <a:p>
                      <a:pPr algn="ctr">
                        <a:lnSpc>
                          <a:spcPct val="107000"/>
                        </a:lnSpc>
                        <a:spcAft>
                          <a:spcPts val="0"/>
                        </a:spcAft>
                      </a:pPr>
                      <a:r>
                        <a:rPr lang="en-GB" sz="1400" dirty="0">
                          <a:effectLst/>
                          <a:latin typeface="Century Gothic" panose="020B0502020202020204" pitchFamily="34" charset="0"/>
                        </a:rPr>
                        <a:t>99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le père</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mother</a:t>
                      </a:r>
                    </a:p>
                  </a:txBody>
                  <a:tcPr marL="90000" marR="90000" marT="46800" marB="46800" anchor="ctr"/>
                </a:tc>
                <a:extLst>
                  <a:ext uri="{0D108BD9-81ED-4DB2-BD59-A6C34878D82A}">
                    <a16:rowId xmlns:a16="http://schemas.microsoft.com/office/drawing/2014/main" val="10022"/>
                  </a:ext>
                </a:extLst>
              </a:tr>
              <a:tr h="314136">
                <a:tc>
                  <a:txBody>
                    <a:bodyPr/>
                    <a:lstStyle/>
                    <a:p>
                      <a:pPr algn="ctr">
                        <a:lnSpc>
                          <a:spcPct val="107000"/>
                        </a:lnSpc>
                        <a:spcAft>
                          <a:spcPts val="0"/>
                        </a:spcAft>
                      </a:pPr>
                      <a:r>
                        <a:rPr lang="en-GB" sz="1400" dirty="0">
                          <a:effectLst/>
                          <a:latin typeface="Century Gothic" panose="020B0502020202020204" pitchFamily="34" charset="0"/>
                          <a:ea typeface="Calibri" panose="020F0502020204030204" pitchFamily="34" charset="0"/>
                          <a:cs typeface="Times New Roman" panose="02020603050405020304" pitchFamily="18" charset="0"/>
                        </a:rPr>
                        <a:t>100</a:t>
                      </a: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la mère</a:t>
                      </a:r>
                    </a:p>
                  </a:txBody>
                  <a:tcPr marL="90000" marR="90000" marT="46800" marB="46800" anchor="ctr"/>
                </a:tc>
                <a:tc>
                  <a:txBody>
                    <a:bodyPr/>
                    <a:lstStyle/>
                    <a:p>
                      <a:pPr algn="l" fontAlgn="ctr"/>
                      <a:r>
                        <a:rPr lang="en-GB" sz="1400" b="0" i="0" u="none" strike="noStrike" dirty="0">
                          <a:solidFill>
                            <a:srgbClr val="000000"/>
                          </a:solidFill>
                          <a:effectLst/>
                          <a:latin typeface="Century Gothic" panose="020B0502020202020204" pitchFamily="34" charset="0"/>
                        </a:rPr>
                        <a:t>father</a:t>
                      </a:r>
                    </a:p>
                  </a:txBody>
                  <a:tcPr marL="90000" marR="90000" marT="46800" marB="46800" anchor="ctr"/>
                </a:tc>
                <a:extLst>
                  <a:ext uri="{0D108BD9-81ED-4DB2-BD59-A6C34878D82A}">
                    <a16:rowId xmlns:a16="http://schemas.microsoft.com/office/drawing/2014/main" val="10023"/>
                  </a:ext>
                </a:extLst>
              </a:tr>
            </a:tbl>
          </a:graphicData>
        </a:graphic>
      </p:graphicFrame>
      <p:pic>
        <p:nvPicPr>
          <p:cNvPr id="7" name="Picture 6"/>
          <p:cNvPicPr>
            <a:picLocks noChangeAspect="1"/>
          </p:cNvPicPr>
          <p:nvPr/>
        </p:nvPicPr>
        <p:blipFill>
          <a:blip r:embed="rId3"/>
          <a:stretch>
            <a:fillRect/>
          </a:stretch>
        </p:blipFill>
        <p:spPr>
          <a:xfrm>
            <a:off x="4859015" y="20551"/>
            <a:ext cx="576064" cy="594066"/>
          </a:xfrm>
          <a:prstGeom prst="rect">
            <a:avLst/>
          </a:prstGeom>
        </p:spPr>
      </p:pic>
      <p:pic>
        <p:nvPicPr>
          <p:cNvPr id="8" name="Picture 7"/>
          <p:cNvPicPr>
            <a:picLocks noChangeAspect="1"/>
          </p:cNvPicPr>
          <p:nvPr/>
        </p:nvPicPr>
        <p:blipFill>
          <a:blip r:embed="rId4"/>
          <a:stretch>
            <a:fillRect/>
          </a:stretch>
        </p:blipFill>
        <p:spPr>
          <a:xfrm>
            <a:off x="5559029" y="117330"/>
            <a:ext cx="1171650" cy="477488"/>
          </a:xfrm>
          <a:prstGeom prst="rect">
            <a:avLst/>
          </a:prstGeom>
        </p:spPr>
      </p:pic>
      <p:sp>
        <p:nvSpPr>
          <p:cNvPr id="9"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62</a:t>
            </a:r>
          </a:p>
        </p:txBody>
      </p:sp>
    </p:spTree>
    <p:extLst>
      <p:ext uri="{BB962C8B-B14F-4D97-AF65-F5344CB8AC3E}">
        <p14:creationId xmlns:p14="http://schemas.microsoft.com/office/powerpoint/2010/main" val="589123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8030" y="497822"/>
          <a:ext cx="3168351" cy="8394663"/>
        </p:xfrm>
        <a:graphic>
          <a:graphicData uri="http://schemas.openxmlformats.org/drawingml/2006/table">
            <a:tbl>
              <a:tblPr>
                <a:tableStyleId>{616DA210-FB5B-4158-B5E0-FEB733F419BA}</a:tableStyleId>
              </a:tblPr>
              <a:tblGrid>
                <a:gridCol w="470650">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617581">
                  <a:extLst>
                    <a:ext uri="{9D8B030D-6E8A-4147-A177-3AD203B41FA5}">
                      <a16:colId xmlns:a16="http://schemas.microsoft.com/office/drawing/2014/main" val="20002"/>
                    </a:ext>
                  </a:extLst>
                </a:gridCol>
              </a:tblGrid>
              <a:tr h="305047">
                <a:tc>
                  <a:txBody>
                    <a:bodyPr/>
                    <a:lstStyle/>
                    <a:p>
                      <a:pPr>
                        <a:lnSpc>
                          <a:spcPct val="107000"/>
                        </a:lnSpc>
                        <a:spcAft>
                          <a:spcPts val="0"/>
                        </a:spcAft>
                      </a:pPr>
                      <a:r>
                        <a:rPr lang="en-GB" sz="1300" dirty="0">
                          <a:effectLst/>
                          <a:latin typeface="Century Gothic" panose="020B0502020202020204" pitchFamily="34" charset="0"/>
                        </a:rPr>
                        <a:t>101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dirty="0">
                          <a:solidFill>
                            <a:srgbClr val="000000"/>
                          </a:solidFill>
                          <a:effectLst/>
                          <a:latin typeface="Century Gothic" panose="020B0502020202020204" pitchFamily="34" charset="0"/>
                        </a:rPr>
                        <a:t>le frère</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brother</a:t>
                      </a:r>
                    </a:p>
                  </a:txBody>
                  <a:tcPr marL="90000" marR="90000" marT="46800" marB="46800" anchor="ctr"/>
                </a:tc>
                <a:extLst>
                  <a:ext uri="{0D108BD9-81ED-4DB2-BD59-A6C34878D82A}">
                    <a16:rowId xmlns:a16="http://schemas.microsoft.com/office/drawing/2014/main" val="10000"/>
                  </a:ext>
                </a:extLst>
              </a:tr>
              <a:tr h="305047">
                <a:tc>
                  <a:txBody>
                    <a:bodyPr/>
                    <a:lstStyle/>
                    <a:p>
                      <a:pPr>
                        <a:lnSpc>
                          <a:spcPct val="107000"/>
                        </a:lnSpc>
                        <a:spcAft>
                          <a:spcPts val="0"/>
                        </a:spcAft>
                      </a:pPr>
                      <a:r>
                        <a:rPr lang="en-GB" sz="1300" dirty="0">
                          <a:effectLst/>
                          <a:latin typeface="Century Gothic" panose="020B0502020202020204" pitchFamily="34" charset="0"/>
                        </a:rPr>
                        <a:t>102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la sœur</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sister</a:t>
                      </a:r>
                    </a:p>
                  </a:txBody>
                  <a:tcPr marL="90000" marR="90000" marT="46800" marB="46800" anchor="ctr"/>
                </a:tc>
                <a:extLst>
                  <a:ext uri="{0D108BD9-81ED-4DB2-BD59-A6C34878D82A}">
                    <a16:rowId xmlns:a16="http://schemas.microsoft.com/office/drawing/2014/main" val="10001"/>
                  </a:ext>
                </a:extLst>
              </a:tr>
              <a:tr h="305047">
                <a:tc>
                  <a:txBody>
                    <a:bodyPr/>
                    <a:lstStyle/>
                    <a:p>
                      <a:pPr>
                        <a:lnSpc>
                          <a:spcPct val="107000"/>
                        </a:lnSpc>
                        <a:spcAft>
                          <a:spcPts val="0"/>
                        </a:spcAft>
                      </a:pPr>
                      <a:r>
                        <a:rPr lang="en-GB" sz="1300" dirty="0">
                          <a:effectLst/>
                          <a:latin typeface="Century Gothic" panose="020B0502020202020204" pitchFamily="34" charset="0"/>
                        </a:rPr>
                        <a:t>103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trouver</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to </a:t>
                      </a:r>
                      <a:r>
                        <a:rPr lang="en-GB" sz="1300" b="0" i="0" u="none" strike="noStrike" dirty="0" err="1">
                          <a:solidFill>
                            <a:srgbClr val="000000"/>
                          </a:solidFill>
                          <a:effectLst/>
                          <a:latin typeface="Century Gothic" panose="020B0502020202020204" pitchFamily="34" charset="0"/>
                        </a:rPr>
                        <a:t>find|finding</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02"/>
                  </a:ext>
                </a:extLst>
              </a:tr>
              <a:tr h="326201">
                <a:tc>
                  <a:txBody>
                    <a:bodyPr/>
                    <a:lstStyle/>
                    <a:p>
                      <a:pPr>
                        <a:lnSpc>
                          <a:spcPct val="107000"/>
                        </a:lnSpc>
                        <a:spcAft>
                          <a:spcPts val="0"/>
                        </a:spcAft>
                      </a:pPr>
                      <a:r>
                        <a:rPr lang="en-GB" sz="1300" dirty="0">
                          <a:effectLst/>
                          <a:latin typeface="Century Gothic" panose="020B0502020202020204" pitchFamily="34" charset="0"/>
                        </a:rPr>
                        <a:t>104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trouve</a:t>
                      </a:r>
                    </a:p>
                  </a:txBody>
                  <a:tcPr marL="90000" marR="90000" marT="46800" marB="46800" anchor="ctr"/>
                </a:tc>
                <a:tc>
                  <a:txBody>
                    <a:bodyPr/>
                    <a:lstStyle/>
                    <a:p>
                      <a:pPr algn="l" fontAlgn="ctr"/>
                      <a:r>
                        <a:rPr lang="en-GB" sz="1300" b="0" i="0" u="none" strike="noStrike" dirty="0" err="1">
                          <a:solidFill>
                            <a:srgbClr val="000000"/>
                          </a:solidFill>
                          <a:effectLst/>
                          <a:latin typeface="Century Gothic" panose="020B0502020202020204" pitchFamily="34" charset="0"/>
                        </a:rPr>
                        <a:t>finds|is</a:t>
                      </a:r>
                      <a:r>
                        <a:rPr lang="en-GB" sz="1300" b="0" i="0" u="none" strike="noStrike" dirty="0">
                          <a:solidFill>
                            <a:srgbClr val="000000"/>
                          </a:solidFill>
                          <a:effectLst/>
                          <a:latin typeface="Century Gothic" panose="020B0502020202020204" pitchFamily="34" charset="0"/>
                        </a:rPr>
                        <a:t> finding</a:t>
                      </a:r>
                    </a:p>
                  </a:txBody>
                  <a:tcPr marL="90000" marR="90000" marT="46800" marB="46800" anchor="ctr"/>
                </a:tc>
                <a:extLst>
                  <a:ext uri="{0D108BD9-81ED-4DB2-BD59-A6C34878D82A}">
                    <a16:rowId xmlns:a16="http://schemas.microsoft.com/office/drawing/2014/main" val="10003"/>
                  </a:ext>
                </a:extLst>
              </a:tr>
              <a:tr h="512217">
                <a:tc>
                  <a:txBody>
                    <a:bodyPr/>
                    <a:lstStyle/>
                    <a:p>
                      <a:pPr>
                        <a:lnSpc>
                          <a:spcPct val="107000"/>
                        </a:lnSpc>
                        <a:spcAft>
                          <a:spcPts val="0"/>
                        </a:spcAft>
                      </a:pPr>
                      <a:r>
                        <a:rPr lang="en-GB" sz="1300">
                          <a:effectLst/>
                          <a:latin typeface="Century Gothic" panose="020B0502020202020204" pitchFamily="34" charset="0"/>
                        </a:rPr>
                        <a:t>105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passer</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to pass, spend (time)</a:t>
                      </a:r>
                    </a:p>
                  </a:txBody>
                  <a:tcPr marL="90000" marR="90000" marT="46800" marB="46800" anchor="ctr"/>
                </a:tc>
                <a:extLst>
                  <a:ext uri="{0D108BD9-81ED-4DB2-BD59-A6C34878D82A}">
                    <a16:rowId xmlns:a16="http://schemas.microsoft.com/office/drawing/2014/main" val="10004"/>
                  </a:ext>
                </a:extLst>
              </a:tr>
              <a:tr h="326201">
                <a:tc>
                  <a:txBody>
                    <a:bodyPr/>
                    <a:lstStyle/>
                    <a:p>
                      <a:pPr>
                        <a:lnSpc>
                          <a:spcPct val="107000"/>
                        </a:lnSpc>
                        <a:spcAft>
                          <a:spcPts val="0"/>
                        </a:spcAft>
                      </a:pPr>
                      <a:r>
                        <a:rPr lang="en-GB" sz="1300">
                          <a:effectLst/>
                          <a:latin typeface="Century Gothic" panose="020B0502020202020204" pitchFamily="34" charset="0"/>
                        </a:rPr>
                        <a:t>106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passe</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passes, spends</a:t>
                      </a:r>
                    </a:p>
                  </a:txBody>
                  <a:tcPr marL="90000" marR="90000" marT="46800" marB="46800" anchor="ctr"/>
                </a:tc>
                <a:extLst>
                  <a:ext uri="{0D108BD9-81ED-4DB2-BD59-A6C34878D82A}">
                    <a16:rowId xmlns:a16="http://schemas.microsoft.com/office/drawing/2014/main" val="10005"/>
                  </a:ext>
                </a:extLst>
              </a:tr>
              <a:tr h="305047">
                <a:tc>
                  <a:txBody>
                    <a:bodyPr/>
                    <a:lstStyle/>
                    <a:p>
                      <a:pPr>
                        <a:lnSpc>
                          <a:spcPct val="107000"/>
                        </a:lnSpc>
                        <a:spcAft>
                          <a:spcPts val="0"/>
                        </a:spcAft>
                      </a:pPr>
                      <a:r>
                        <a:rPr lang="en-GB" sz="1300" dirty="0">
                          <a:effectLst/>
                          <a:latin typeface="Century Gothic" panose="020B0502020202020204" pitchFamily="34" charset="0"/>
                        </a:rPr>
                        <a:t>107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donner</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to give|giving</a:t>
                      </a:r>
                    </a:p>
                  </a:txBody>
                  <a:tcPr marL="90000" marR="90000" marT="46800" marB="46800" anchor="ctr"/>
                </a:tc>
                <a:extLst>
                  <a:ext uri="{0D108BD9-81ED-4DB2-BD59-A6C34878D82A}">
                    <a16:rowId xmlns:a16="http://schemas.microsoft.com/office/drawing/2014/main" val="10006"/>
                  </a:ext>
                </a:extLst>
              </a:tr>
              <a:tr h="305047">
                <a:tc>
                  <a:txBody>
                    <a:bodyPr/>
                    <a:lstStyle/>
                    <a:p>
                      <a:pPr>
                        <a:lnSpc>
                          <a:spcPct val="107000"/>
                        </a:lnSpc>
                        <a:spcAft>
                          <a:spcPts val="0"/>
                        </a:spcAft>
                      </a:pPr>
                      <a:r>
                        <a:rPr lang="en-GB" sz="1300">
                          <a:effectLst/>
                          <a:latin typeface="Century Gothic" panose="020B0502020202020204" pitchFamily="34" charset="0"/>
                        </a:rPr>
                        <a:t>108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donne</a:t>
                      </a:r>
                    </a:p>
                  </a:txBody>
                  <a:tcPr marL="90000" marR="90000" marT="46800" marB="46800" anchor="ctr"/>
                </a:tc>
                <a:tc>
                  <a:txBody>
                    <a:bodyPr/>
                    <a:lstStyle/>
                    <a:p>
                      <a:pPr algn="l" fontAlgn="ctr"/>
                      <a:r>
                        <a:rPr lang="en-GB" sz="1300" b="0" i="0" u="none" strike="noStrike" dirty="0" err="1">
                          <a:solidFill>
                            <a:srgbClr val="000000"/>
                          </a:solidFill>
                          <a:effectLst/>
                          <a:latin typeface="Century Gothic" panose="020B0502020202020204" pitchFamily="34" charset="0"/>
                        </a:rPr>
                        <a:t>gives|is</a:t>
                      </a:r>
                      <a:r>
                        <a:rPr lang="en-GB" sz="1300" b="0" i="0" u="none" strike="noStrike" dirty="0">
                          <a:solidFill>
                            <a:srgbClr val="000000"/>
                          </a:solidFill>
                          <a:effectLst/>
                          <a:latin typeface="Century Gothic" panose="020B0502020202020204" pitchFamily="34" charset="0"/>
                        </a:rPr>
                        <a:t> giving</a:t>
                      </a:r>
                    </a:p>
                  </a:txBody>
                  <a:tcPr marL="90000" marR="90000" marT="46800" marB="46800" anchor="ctr"/>
                </a:tc>
                <a:extLst>
                  <a:ext uri="{0D108BD9-81ED-4DB2-BD59-A6C34878D82A}">
                    <a16:rowId xmlns:a16="http://schemas.microsoft.com/office/drawing/2014/main" val="10007"/>
                  </a:ext>
                </a:extLst>
              </a:tr>
              <a:tr h="305047">
                <a:tc>
                  <a:txBody>
                    <a:bodyPr/>
                    <a:lstStyle/>
                    <a:p>
                      <a:pPr>
                        <a:lnSpc>
                          <a:spcPct val="107000"/>
                        </a:lnSpc>
                        <a:spcAft>
                          <a:spcPts val="0"/>
                        </a:spcAft>
                      </a:pPr>
                      <a:r>
                        <a:rPr lang="en-GB" sz="1300" dirty="0">
                          <a:effectLst/>
                          <a:latin typeface="Century Gothic" panose="020B0502020202020204" pitchFamily="34" charset="0"/>
                        </a:rPr>
                        <a:t>109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porter</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to wear, carry</a:t>
                      </a:r>
                    </a:p>
                  </a:txBody>
                  <a:tcPr marL="90000" marR="90000" marT="46800" marB="46800" anchor="ctr"/>
                </a:tc>
                <a:extLst>
                  <a:ext uri="{0D108BD9-81ED-4DB2-BD59-A6C34878D82A}">
                    <a16:rowId xmlns:a16="http://schemas.microsoft.com/office/drawing/2014/main" val="10008"/>
                  </a:ext>
                </a:extLst>
              </a:tr>
              <a:tr h="305047">
                <a:tc>
                  <a:txBody>
                    <a:bodyPr/>
                    <a:lstStyle/>
                    <a:p>
                      <a:pPr>
                        <a:lnSpc>
                          <a:spcPct val="107000"/>
                        </a:lnSpc>
                        <a:spcAft>
                          <a:spcPts val="0"/>
                        </a:spcAft>
                      </a:pPr>
                      <a:r>
                        <a:rPr lang="en-GB" sz="1300" dirty="0">
                          <a:effectLst/>
                          <a:latin typeface="Century Gothic" panose="020B0502020202020204" pitchFamily="34" charset="0"/>
                        </a:rPr>
                        <a:t>110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porte</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wears, carries</a:t>
                      </a:r>
                    </a:p>
                  </a:txBody>
                  <a:tcPr marL="90000" marR="90000" marT="46800" marB="46800" anchor="ctr"/>
                </a:tc>
                <a:extLst>
                  <a:ext uri="{0D108BD9-81ED-4DB2-BD59-A6C34878D82A}">
                    <a16:rowId xmlns:a16="http://schemas.microsoft.com/office/drawing/2014/main" val="10009"/>
                  </a:ext>
                </a:extLst>
              </a:tr>
              <a:tr h="305047">
                <a:tc>
                  <a:txBody>
                    <a:bodyPr/>
                    <a:lstStyle/>
                    <a:p>
                      <a:pPr>
                        <a:lnSpc>
                          <a:spcPct val="107000"/>
                        </a:lnSpc>
                        <a:spcAft>
                          <a:spcPts val="0"/>
                        </a:spcAft>
                      </a:pPr>
                      <a:r>
                        <a:rPr lang="en-GB" sz="1300">
                          <a:effectLst/>
                          <a:latin typeface="Century Gothic" panose="020B0502020202020204" pitchFamily="34" charset="0"/>
                        </a:rPr>
                        <a:t>111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la famille</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family</a:t>
                      </a:r>
                    </a:p>
                  </a:txBody>
                  <a:tcPr marL="90000" marR="90000" marT="46800" marB="46800" anchor="ctr"/>
                </a:tc>
                <a:extLst>
                  <a:ext uri="{0D108BD9-81ED-4DB2-BD59-A6C34878D82A}">
                    <a16:rowId xmlns:a16="http://schemas.microsoft.com/office/drawing/2014/main" val="10010"/>
                  </a:ext>
                </a:extLst>
              </a:tr>
              <a:tr h="305047">
                <a:tc>
                  <a:txBody>
                    <a:bodyPr/>
                    <a:lstStyle/>
                    <a:p>
                      <a:pPr>
                        <a:lnSpc>
                          <a:spcPct val="107000"/>
                        </a:lnSpc>
                        <a:spcAft>
                          <a:spcPts val="0"/>
                        </a:spcAft>
                      </a:pPr>
                      <a:r>
                        <a:rPr lang="en-GB" sz="1300" dirty="0">
                          <a:effectLst/>
                          <a:latin typeface="Century Gothic" panose="020B0502020202020204" pitchFamily="34" charset="0"/>
                        </a:rPr>
                        <a:t>112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mercredi</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Wednesday</a:t>
                      </a:r>
                    </a:p>
                  </a:txBody>
                  <a:tcPr marL="90000" marR="90000" marT="46800" marB="46800" anchor="ctr"/>
                </a:tc>
                <a:extLst>
                  <a:ext uri="{0D108BD9-81ED-4DB2-BD59-A6C34878D82A}">
                    <a16:rowId xmlns:a16="http://schemas.microsoft.com/office/drawing/2014/main" val="10011"/>
                  </a:ext>
                </a:extLst>
              </a:tr>
              <a:tr h="305047">
                <a:tc>
                  <a:txBody>
                    <a:bodyPr/>
                    <a:lstStyle/>
                    <a:p>
                      <a:pPr>
                        <a:lnSpc>
                          <a:spcPct val="107000"/>
                        </a:lnSpc>
                        <a:spcAft>
                          <a:spcPts val="0"/>
                        </a:spcAft>
                      </a:pPr>
                      <a:r>
                        <a:rPr lang="en-GB" sz="1300" dirty="0">
                          <a:effectLst/>
                          <a:latin typeface="Century Gothic" panose="020B0502020202020204" pitchFamily="34" charset="0"/>
                        </a:rPr>
                        <a:t>113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vendredi</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Friday</a:t>
                      </a:r>
                    </a:p>
                  </a:txBody>
                  <a:tcPr marL="90000" marR="90000" marT="46800" marB="46800" anchor="ctr"/>
                </a:tc>
                <a:extLst>
                  <a:ext uri="{0D108BD9-81ED-4DB2-BD59-A6C34878D82A}">
                    <a16:rowId xmlns:a16="http://schemas.microsoft.com/office/drawing/2014/main" val="10012"/>
                  </a:ext>
                </a:extLst>
              </a:tr>
              <a:tr h="305047">
                <a:tc>
                  <a:txBody>
                    <a:bodyPr/>
                    <a:lstStyle/>
                    <a:p>
                      <a:pPr>
                        <a:lnSpc>
                          <a:spcPct val="107000"/>
                        </a:lnSpc>
                        <a:spcAft>
                          <a:spcPts val="0"/>
                        </a:spcAft>
                      </a:pPr>
                      <a:r>
                        <a:rPr lang="en-GB" sz="1300" dirty="0">
                          <a:effectLst/>
                          <a:latin typeface="Century Gothic" panose="020B0502020202020204" pitchFamily="34" charset="0"/>
                        </a:rPr>
                        <a:t>114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une fois</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one time, once</a:t>
                      </a:r>
                    </a:p>
                  </a:txBody>
                  <a:tcPr marL="90000" marR="90000" marT="46800" marB="46800" anchor="ctr"/>
                </a:tc>
                <a:extLst>
                  <a:ext uri="{0D108BD9-81ED-4DB2-BD59-A6C34878D82A}">
                    <a16:rowId xmlns:a16="http://schemas.microsoft.com/office/drawing/2014/main" val="10013"/>
                  </a:ext>
                </a:extLst>
              </a:tr>
              <a:tr h="305047">
                <a:tc>
                  <a:txBody>
                    <a:bodyPr/>
                    <a:lstStyle/>
                    <a:p>
                      <a:pPr>
                        <a:lnSpc>
                          <a:spcPct val="107000"/>
                        </a:lnSpc>
                        <a:spcAft>
                          <a:spcPts val="0"/>
                        </a:spcAft>
                      </a:pPr>
                      <a:r>
                        <a:rPr lang="en-GB" sz="1300" dirty="0">
                          <a:effectLst/>
                          <a:latin typeface="Century Gothic" panose="020B0502020202020204" pitchFamily="34" charset="0"/>
                        </a:rPr>
                        <a:t>115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avec</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with </a:t>
                      </a:r>
                    </a:p>
                  </a:txBody>
                  <a:tcPr marL="90000" marR="90000" marT="46800" marB="46800" anchor="ctr"/>
                </a:tc>
                <a:extLst>
                  <a:ext uri="{0D108BD9-81ED-4DB2-BD59-A6C34878D82A}">
                    <a16:rowId xmlns:a16="http://schemas.microsoft.com/office/drawing/2014/main" val="10014"/>
                  </a:ext>
                </a:extLst>
              </a:tr>
              <a:tr h="305047">
                <a:tc>
                  <a:txBody>
                    <a:bodyPr/>
                    <a:lstStyle/>
                    <a:p>
                      <a:pPr>
                        <a:lnSpc>
                          <a:spcPct val="107000"/>
                        </a:lnSpc>
                        <a:spcAft>
                          <a:spcPts val="0"/>
                        </a:spcAft>
                      </a:pPr>
                      <a:r>
                        <a:rPr lang="en-GB" sz="1300" dirty="0">
                          <a:effectLst/>
                          <a:latin typeface="Century Gothic" panose="020B0502020202020204" pitchFamily="34" charset="0"/>
                        </a:rPr>
                        <a:t>116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le groupe</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group</a:t>
                      </a:r>
                    </a:p>
                  </a:txBody>
                  <a:tcPr marL="90000" marR="90000" marT="46800" marB="46800" anchor="ctr"/>
                </a:tc>
                <a:extLst>
                  <a:ext uri="{0D108BD9-81ED-4DB2-BD59-A6C34878D82A}">
                    <a16:rowId xmlns:a16="http://schemas.microsoft.com/office/drawing/2014/main" val="10015"/>
                  </a:ext>
                </a:extLst>
              </a:tr>
              <a:tr h="305047">
                <a:tc>
                  <a:txBody>
                    <a:bodyPr/>
                    <a:lstStyle/>
                    <a:p>
                      <a:pPr>
                        <a:lnSpc>
                          <a:spcPct val="107000"/>
                        </a:lnSpc>
                        <a:spcAft>
                          <a:spcPts val="0"/>
                        </a:spcAft>
                      </a:pPr>
                      <a:r>
                        <a:rPr lang="en-GB" sz="1300" dirty="0">
                          <a:effectLst/>
                          <a:latin typeface="Century Gothic" panose="020B0502020202020204" pitchFamily="34" charset="0"/>
                        </a:rPr>
                        <a:t>117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penser</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to think|thinking</a:t>
                      </a:r>
                    </a:p>
                  </a:txBody>
                  <a:tcPr marL="90000" marR="90000" marT="46800" marB="46800" anchor="ctr"/>
                </a:tc>
                <a:extLst>
                  <a:ext uri="{0D108BD9-81ED-4DB2-BD59-A6C34878D82A}">
                    <a16:rowId xmlns:a16="http://schemas.microsoft.com/office/drawing/2014/main" val="10016"/>
                  </a:ext>
                </a:extLst>
              </a:tr>
              <a:tr h="305047">
                <a:tc>
                  <a:txBody>
                    <a:bodyPr/>
                    <a:lstStyle/>
                    <a:p>
                      <a:pPr>
                        <a:lnSpc>
                          <a:spcPct val="107000"/>
                        </a:lnSpc>
                        <a:spcAft>
                          <a:spcPts val="0"/>
                        </a:spcAft>
                      </a:pPr>
                      <a:r>
                        <a:rPr lang="en-GB" sz="1300" dirty="0">
                          <a:effectLst/>
                          <a:latin typeface="Century Gothic" panose="020B0502020202020204" pitchFamily="34" charset="0"/>
                        </a:rPr>
                        <a:t>118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pense</a:t>
                      </a:r>
                    </a:p>
                  </a:txBody>
                  <a:tcPr marL="90000" marR="90000" marT="46800" marB="46800" anchor="ctr"/>
                </a:tc>
                <a:tc>
                  <a:txBody>
                    <a:bodyPr/>
                    <a:lstStyle/>
                    <a:p>
                      <a:pPr algn="l" fontAlgn="ctr"/>
                      <a:r>
                        <a:rPr lang="en-GB" sz="1300" b="0" i="0" u="none" strike="noStrike" dirty="0" err="1">
                          <a:solidFill>
                            <a:srgbClr val="000000"/>
                          </a:solidFill>
                          <a:effectLst/>
                          <a:latin typeface="Century Gothic" panose="020B0502020202020204" pitchFamily="34" charset="0"/>
                        </a:rPr>
                        <a:t>thinks|is</a:t>
                      </a:r>
                      <a:r>
                        <a:rPr lang="en-GB" sz="1300" b="0" i="0" u="none" strike="noStrike" dirty="0">
                          <a:solidFill>
                            <a:srgbClr val="000000"/>
                          </a:solidFill>
                          <a:effectLst/>
                          <a:latin typeface="Century Gothic" panose="020B0502020202020204" pitchFamily="34" charset="0"/>
                        </a:rPr>
                        <a:t> thinking</a:t>
                      </a:r>
                    </a:p>
                  </a:txBody>
                  <a:tcPr marL="90000" marR="90000" marT="46800" marB="46800" anchor="ctr"/>
                </a:tc>
                <a:extLst>
                  <a:ext uri="{0D108BD9-81ED-4DB2-BD59-A6C34878D82A}">
                    <a16:rowId xmlns:a16="http://schemas.microsoft.com/office/drawing/2014/main" val="10017"/>
                  </a:ext>
                </a:extLst>
              </a:tr>
              <a:tr h="512217">
                <a:tc>
                  <a:txBody>
                    <a:bodyPr/>
                    <a:lstStyle/>
                    <a:p>
                      <a:pPr>
                        <a:lnSpc>
                          <a:spcPct val="107000"/>
                        </a:lnSpc>
                        <a:spcAft>
                          <a:spcPts val="0"/>
                        </a:spcAft>
                      </a:pPr>
                      <a:r>
                        <a:rPr lang="en-GB" sz="1300" dirty="0">
                          <a:effectLst/>
                          <a:latin typeface="Century Gothic" panose="020B0502020202020204" pitchFamily="34" charset="0"/>
                        </a:rPr>
                        <a:t>119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parler</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to speak|speaking</a:t>
                      </a:r>
                    </a:p>
                  </a:txBody>
                  <a:tcPr marL="90000" marR="90000" marT="46800" marB="46800" anchor="ctr"/>
                </a:tc>
                <a:extLst>
                  <a:ext uri="{0D108BD9-81ED-4DB2-BD59-A6C34878D82A}">
                    <a16:rowId xmlns:a16="http://schemas.microsoft.com/office/drawing/2014/main" val="10018"/>
                  </a:ext>
                </a:extLst>
              </a:tr>
              <a:tr h="512217">
                <a:tc>
                  <a:txBody>
                    <a:bodyPr/>
                    <a:lstStyle/>
                    <a:p>
                      <a:pPr>
                        <a:lnSpc>
                          <a:spcPct val="107000"/>
                        </a:lnSpc>
                        <a:spcAft>
                          <a:spcPts val="0"/>
                        </a:spcAft>
                      </a:pPr>
                      <a:r>
                        <a:rPr lang="en-GB" sz="1300" dirty="0">
                          <a:effectLst/>
                          <a:latin typeface="Century Gothic" panose="020B0502020202020204" pitchFamily="34" charset="0"/>
                        </a:rPr>
                        <a:t>120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parle</a:t>
                      </a:r>
                    </a:p>
                  </a:txBody>
                  <a:tcPr marL="90000" marR="90000" marT="46800" marB="46800" anchor="ctr"/>
                </a:tc>
                <a:tc>
                  <a:txBody>
                    <a:bodyPr/>
                    <a:lstStyle/>
                    <a:p>
                      <a:pPr algn="l" fontAlgn="ctr"/>
                      <a:r>
                        <a:rPr lang="en-GB" sz="1300" b="0" i="0" u="none" strike="noStrike" dirty="0" err="1">
                          <a:solidFill>
                            <a:srgbClr val="000000"/>
                          </a:solidFill>
                          <a:effectLst/>
                          <a:latin typeface="Century Gothic" panose="020B0502020202020204" pitchFamily="34" charset="0"/>
                        </a:rPr>
                        <a:t>speaks|is</a:t>
                      </a:r>
                      <a:r>
                        <a:rPr lang="en-GB" sz="1300" b="0" i="0" u="none" strike="noStrike" dirty="0">
                          <a:solidFill>
                            <a:srgbClr val="000000"/>
                          </a:solidFill>
                          <a:effectLst/>
                          <a:latin typeface="Century Gothic" panose="020B0502020202020204" pitchFamily="34" charset="0"/>
                        </a:rPr>
                        <a:t> speaking</a:t>
                      </a:r>
                    </a:p>
                  </a:txBody>
                  <a:tcPr marL="90000" marR="90000" marT="46800" marB="46800" anchor="ctr"/>
                </a:tc>
                <a:extLst>
                  <a:ext uri="{0D108BD9-81ED-4DB2-BD59-A6C34878D82A}">
                    <a16:rowId xmlns:a16="http://schemas.microsoft.com/office/drawing/2014/main" val="10019"/>
                  </a:ext>
                </a:extLst>
              </a:tr>
              <a:tr h="305047">
                <a:tc>
                  <a:txBody>
                    <a:bodyPr/>
                    <a:lstStyle/>
                    <a:p>
                      <a:pPr>
                        <a:lnSpc>
                          <a:spcPct val="107000"/>
                        </a:lnSpc>
                        <a:spcAft>
                          <a:spcPts val="0"/>
                        </a:spcAft>
                      </a:pPr>
                      <a:r>
                        <a:rPr lang="en-GB" sz="1300" dirty="0">
                          <a:effectLst/>
                          <a:latin typeface="Century Gothic" panose="020B0502020202020204" pitchFamily="34" charset="0"/>
                        </a:rPr>
                        <a:t>121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demander</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to </a:t>
                      </a:r>
                      <a:r>
                        <a:rPr lang="en-GB" sz="1300" b="0" i="0" u="none" strike="noStrike" dirty="0" err="1">
                          <a:solidFill>
                            <a:srgbClr val="000000"/>
                          </a:solidFill>
                          <a:effectLst/>
                          <a:latin typeface="Century Gothic" panose="020B0502020202020204" pitchFamily="34" charset="0"/>
                        </a:rPr>
                        <a:t>ask|asking</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20"/>
                  </a:ext>
                </a:extLst>
              </a:tr>
              <a:tr h="305047">
                <a:tc>
                  <a:txBody>
                    <a:bodyPr/>
                    <a:lstStyle/>
                    <a:p>
                      <a:pPr>
                        <a:lnSpc>
                          <a:spcPct val="107000"/>
                        </a:lnSpc>
                        <a:spcAft>
                          <a:spcPts val="0"/>
                        </a:spcAft>
                      </a:pPr>
                      <a:r>
                        <a:rPr lang="en-GB" sz="1300" dirty="0">
                          <a:effectLst/>
                          <a:latin typeface="Century Gothic" panose="020B0502020202020204" pitchFamily="34" charset="0"/>
                        </a:rPr>
                        <a:t>122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demande</a:t>
                      </a:r>
                    </a:p>
                  </a:txBody>
                  <a:tcPr marL="90000" marR="90000" marT="46800" marB="46800" anchor="ctr"/>
                </a:tc>
                <a:tc>
                  <a:txBody>
                    <a:bodyPr/>
                    <a:lstStyle/>
                    <a:p>
                      <a:pPr algn="l" fontAlgn="ctr"/>
                      <a:r>
                        <a:rPr lang="en-GB" sz="1300" b="0" i="0" u="none" strike="noStrike" dirty="0" err="1">
                          <a:solidFill>
                            <a:srgbClr val="000000"/>
                          </a:solidFill>
                          <a:effectLst/>
                          <a:latin typeface="Century Gothic" panose="020B0502020202020204" pitchFamily="34" charset="0"/>
                        </a:rPr>
                        <a:t>asks|is</a:t>
                      </a:r>
                      <a:r>
                        <a:rPr lang="en-GB" sz="1300" b="0" i="0" u="none" strike="noStrike" dirty="0">
                          <a:solidFill>
                            <a:srgbClr val="000000"/>
                          </a:solidFill>
                          <a:effectLst/>
                          <a:latin typeface="Century Gothic" panose="020B0502020202020204" pitchFamily="34" charset="0"/>
                        </a:rPr>
                        <a:t> asking</a:t>
                      </a:r>
                    </a:p>
                  </a:txBody>
                  <a:tcPr marL="90000" marR="90000" marT="46800" marB="46800" anchor="ctr"/>
                </a:tc>
                <a:extLst>
                  <a:ext uri="{0D108BD9-81ED-4DB2-BD59-A6C34878D82A}">
                    <a16:rowId xmlns:a16="http://schemas.microsoft.com/office/drawing/2014/main" val="10021"/>
                  </a:ext>
                </a:extLst>
              </a:tr>
              <a:tr h="305047">
                <a:tc>
                  <a:txBody>
                    <a:bodyPr/>
                    <a:lstStyle/>
                    <a:p>
                      <a:pPr>
                        <a:lnSpc>
                          <a:spcPct val="107000"/>
                        </a:lnSpc>
                        <a:spcAft>
                          <a:spcPts val="0"/>
                        </a:spcAft>
                      </a:pPr>
                      <a:r>
                        <a:rPr lang="en-GB" sz="1300" dirty="0">
                          <a:effectLst/>
                          <a:latin typeface="Century Gothic" panose="020B0502020202020204" pitchFamily="34" charset="0"/>
                        </a:rPr>
                        <a:t>123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dirty="0" err="1">
                          <a:solidFill>
                            <a:srgbClr val="000000"/>
                          </a:solidFill>
                          <a:effectLst/>
                          <a:latin typeface="Century Gothic" panose="020B0502020202020204" pitchFamily="34" charset="0"/>
                        </a:rPr>
                        <a:t>rester</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to </a:t>
                      </a:r>
                      <a:r>
                        <a:rPr lang="en-GB" sz="1300" b="0" i="0" u="none" strike="noStrike" dirty="0" err="1">
                          <a:solidFill>
                            <a:srgbClr val="000000"/>
                          </a:solidFill>
                          <a:effectLst/>
                          <a:latin typeface="Century Gothic" panose="020B0502020202020204" pitchFamily="34" charset="0"/>
                        </a:rPr>
                        <a:t>stay|staying</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22"/>
                  </a:ext>
                </a:extLst>
              </a:tr>
              <a:tr h="326201">
                <a:tc>
                  <a:txBody>
                    <a:bodyPr/>
                    <a:lstStyle/>
                    <a:p>
                      <a:pPr>
                        <a:lnSpc>
                          <a:spcPct val="107000"/>
                        </a:lnSpc>
                        <a:spcAft>
                          <a:spcPts val="0"/>
                        </a:spcAft>
                      </a:pPr>
                      <a:r>
                        <a:rPr lang="en-GB" sz="1300" dirty="0">
                          <a:effectLst/>
                          <a:latin typeface="Century Gothic" panose="020B0502020202020204" pitchFamily="34" charset="0"/>
                        </a:rPr>
                        <a:t>124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dirty="0" err="1">
                          <a:solidFill>
                            <a:srgbClr val="000000"/>
                          </a:solidFill>
                          <a:effectLst/>
                          <a:latin typeface="Century Gothic" panose="020B0502020202020204" pitchFamily="34" charset="0"/>
                        </a:rPr>
                        <a:t>reste</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300" b="0" i="0" u="none" strike="noStrike" dirty="0" err="1">
                          <a:solidFill>
                            <a:srgbClr val="000000"/>
                          </a:solidFill>
                          <a:effectLst/>
                          <a:latin typeface="Century Gothic" panose="020B0502020202020204" pitchFamily="34" charset="0"/>
                        </a:rPr>
                        <a:t>stays|is</a:t>
                      </a:r>
                      <a:r>
                        <a:rPr lang="en-GB" sz="1300" b="0" i="0" u="none" strike="noStrike" dirty="0">
                          <a:solidFill>
                            <a:srgbClr val="000000"/>
                          </a:solidFill>
                          <a:effectLst/>
                          <a:latin typeface="Century Gothic" panose="020B0502020202020204" pitchFamily="34" charset="0"/>
                        </a:rPr>
                        <a:t> staying</a:t>
                      </a:r>
                    </a:p>
                  </a:txBody>
                  <a:tcPr marL="90000" marR="90000" marT="46800" marB="46800" anchor="ctr"/>
                </a:tc>
                <a:extLst>
                  <a:ext uri="{0D108BD9-81ED-4DB2-BD59-A6C34878D82A}">
                    <a16:rowId xmlns:a16="http://schemas.microsoft.com/office/drawing/2014/main" val="10023"/>
                  </a:ext>
                </a:extLst>
              </a:tr>
              <a:tr h="388563">
                <a:tc>
                  <a:txBody>
                    <a:bodyPr/>
                    <a:lstStyle/>
                    <a:p>
                      <a:pPr>
                        <a:lnSpc>
                          <a:spcPct val="107000"/>
                        </a:lnSpc>
                        <a:spcAft>
                          <a:spcPts val="0"/>
                        </a:spcAft>
                      </a:pPr>
                      <a:r>
                        <a:rPr lang="en-GB" sz="1300" dirty="0">
                          <a:effectLst/>
                          <a:latin typeface="Century Gothic" panose="020B0502020202020204" pitchFamily="34" charset="0"/>
                        </a:rPr>
                        <a:t>125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300" b="0" i="0" u="none" strike="noStrike" dirty="0" err="1">
                          <a:solidFill>
                            <a:srgbClr val="000000"/>
                          </a:solidFill>
                          <a:effectLst/>
                          <a:latin typeface="Century Gothic" panose="020B0502020202020204" pitchFamily="34" charset="0"/>
                        </a:rPr>
                        <a:t>montrer</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to </a:t>
                      </a:r>
                      <a:r>
                        <a:rPr lang="en-GB" sz="1300" b="0" i="0" u="none" strike="noStrike" dirty="0" err="1">
                          <a:solidFill>
                            <a:srgbClr val="000000"/>
                          </a:solidFill>
                          <a:effectLst/>
                          <a:latin typeface="Century Gothic" panose="020B0502020202020204" pitchFamily="34" charset="0"/>
                        </a:rPr>
                        <a:t>show|showing</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24"/>
                  </a:ext>
                </a:extLst>
              </a:tr>
            </a:tbl>
          </a:graphicData>
        </a:graphic>
      </p:graphicFrame>
      <p:graphicFrame>
        <p:nvGraphicFramePr>
          <p:cNvPr id="3" name="Table 2"/>
          <p:cNvGraphicFramePr>
            <a:graphicFrameLocks noGrp="1"/>
          </p:cNvGraphicFramePr>
          <p:nvPr/>
        </p:nvGraphicFramePr>
        <p:xfrm>
          <a:off x="3284984" y="497781"/>
          <a:ext cx="3456384" cy="8394704"/>
        </p:xfrm>
        <a:graphic>
          <a:graphicData uri="http://schemas.openxmlformats.org/drawingml/2006/table">
            <a:tbl>
              <a:tblPr>
                <a:tableStyleId>{616DA210-FB5B-4158-B5E0-FEB733F419BA}</a:tableStyleId>
              </a:tblPr>
              <a:tblGrid>
                <a:gridCol w="504056">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tblGrid>
              <a:tr h="294583">
                <a:tc>
                  <a:txBody>
                    <a:bodyPr/>
                    <a:lstStyle/>
                    <a:p>
                      <a:pPr algn="ctr" fontAlgn="ctr"/>
                      <a:r>
                        <a:rPr lang="en-GB" sz="1300" b="0" i="0" u="none" strike="noStrike" dirty="0">
                          <a:solidFill>
                            <a:srgbClr val="000000"/>
                          </a:solidFill>
                          <a:effectLst/>
                          <a:latin typeface="Century Gothic" panose="020B0502020202020204" pitchFamily="34" charset="0"/>
                        </a:rPr>
                        <a:t>126</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montre</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shows|is showing</a:t>
                      </a:r>
                    </a:p>
                  </a:txBody>
                  <a:tcPr marL="90000" marR="90000" marT="46800" marB="46800" anchor="ctr"/>
                </a:tc>
                <a:extLst>
                  <a:ext uri="{0D108BD9-81ED-4DB2-BD59-A6C34878D82A}">
                    <a16:rowId xmlns:a16="http://schemas.microsoft.com/office/drawing/2014/main" val="10000"/>
                  </a:ext>
                </a:extLst>
              </a:tr>
              <a:tr h="294583">
                <a:tc>
                  <a:txBody>
                    <a:bodyPr/>
                    <a:lstStyle/>
                    <a:p>
                      <a:pPr algn="ctr" fontAlgn="ctr"/>
                      <a:r>
                        <a:rPr lang="en-GB" sz="1300" b="0" i="0" u="none" strike="noStrike">
                          <a:solidFill>
                            <a:srgbClr val="000000"/>
                          </a:solidFill>
                          <a:effectLst/>
                          <a:latin typeface="Century Gothic" panose="020B0502020202020204" pitchFamily="34" charset="0"/>
                        </a:rPr>
                        <a:t>127</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le centre</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centre</a:t>
                      </a:r>
                    </a:p>
                  </a:txBody>
                  <a:tcPr marL="90000" marR="90000" marT="46800" marB="46800" anchor="ctr"/>
                </a:tc>
                <a:extLst>
                  <a:ext uri="{0D108BD9-81ED-4DB2-BD59-A6C34878D82A}">
                    <a16:rowId xmlns:a16="http://schemas.microsoft.com/office/drawing/2014/main" val="10001"/>
                  </a:ext>
                </a:extLst>
              </a:tr>
              <a:tr h="294583">
                <a:tc>
                  <a:txBody>
                    <a:bodyPr/>
                    <a:lstStyle/>
                    <a:p>
                      <a:pPr algn="ctr" fontAlgn="ctr"/>
                      <a:r>
                        <a:rPr lang="en-GB" sz="1300" b="0" i="0" u="none" strike="noStrike">
                          <a:solidFill>
                            <a:srgbClr val="000000"/>
                          </a:solidFill>
                          <a:effectLst/>
                          <a:latin typeface="Century Gothic" panose="020B0502020202020204" pitchFamily="34" charset="0"/>
                        </a:rPr>
                        <a:t>128</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le cinéma</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cinema</a:t>
                      </a:r>
                    </a:p>
                  </a:txBody>
                  <a:tcPr marL="90000" marR="90000" marT="46800" marB="46800" anchor="ctr"/>
                </a:tc>
                <a:extLst>
                  <a:ext uri="{0D108BD9-81ED-4DB2-BD59-A6C34878D82A}">
                    <a16:rowId xmlns:a16="http://schemas.microsoft.com/office/drawing/2014/main" val="10002"/>
                  </a:ext>
                </a:extLst>
              </a:tr>
              <a:tr h="494648">
                <a:tc>
                  <a:txBody>
                    <a:bodyPr/>
                    <a:lstStyle/>
                    <a:p>
                      <a:pPr algn="ctr" fontAlgn="ctr"/>
                      <a:r>
                        <a:rPr lang="en-GB" sz="1300" b="0" i="0" u="none" strike="noStrike">
                          <a:solidFill>
                            <a:srgbClr val="000000"/>
                          </a:solidFill>
                          <a:effectLst/>
                          <a:latin typeface="Century Gothic" panose="020B0502020202020204" pitchFamily="34" charset="0"/>
                        </a:rPr>
                        <a:t>129</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par exemple</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for example</a:t>
                      </a:r>
                    </a:p>
                  </a:txBody>
                  <a:tcPr marL="90000" marR="90000" marT="46800" marB="46800" anchor="ctr"/>
                </a:tc>
                <a:extLst>
                  <a:ext uri="{0D108BD9-81ED-4DB2-BD59-A6C34878D82A}">
                    <a16:rowId xmlns:a16="http://schemas.microsoft.com/office/drawing/2014/main" val="10003"/>
                  </a:ext>
                </a:extLst>
              </a:tr>
              <a:tr h="402343">
                <a:tc>
                  <a:txBody>
                    <a:bodyPr/>
                    <a:lstStyle/>
                    <a:p>
                      <a:pPr algn="ctr" fontAlgn="ctr"/>
                      <a:r>
                        <a:rPr lang="en-GB" sz="1300" b="0" i="0" u="none" strike="noStrike">
                          <a:solidFill>
                            <a:srgbClr val="000000"/>
                          </a:solidFill>
                          <a:effectLst/>
                          <a:latin typeface="Century Gothic" panose="020B0502020202020204" pitchFamily="34" charset="0"/>
                        </a:rPr>
                        <a:t>130</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nous</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we</a:t>
                      </a:r>
                    </a:p>
                  </a:txBody>
                  <a:tcPr marL="90000" marR="90000" marT="46800" marB="46800" anchor="ctr"/>
                </a:tc>
                <a:extLst>
                  <a:ext uri="{0D108BD9-81ED-4DB2-BD59-A6C34878D82A}">
                    <a16:rowId xmlns:a16="http://schemas.microsoft.com/office/drawing/2014/main" val="10004"/>
                  </a:ext>
                </a:extLst>
              </a:tr>
              <a:tr h="394861">
                <a:tc>
                  <a:txBody>
                    <a:bodyPr/>
                    <a:lstStyle/>
                    <a:p>
                      <a:pPr algn="ctr" fontAlgn="ctr"/>
                      <a:r>
                        <a:rPr lang="en-GB" sz="1300" b="0" i="0" u="none" strike="noStrike">
                          <a:solidFill>
                            <a:srgbClr val="000000"/>
                          </a:solidFill>
                          <a:effectLst/>
                          <a:latin typeface="Century Gothic" panose="020B0502020202020204" pitchFamily="34" charset="0"/>
                        </a:rPr>
                        <a:t>131</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regarder</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to watch|watching</a:t>
                      </a:r>
                    </a:p>
                  </a:txBody>
                  <a:tcPr marL="90000" marR="90000" marT="46800" marB="46800" anchor="ctr"/>
                </a:tc>
                <a:extLst>
                  <a:ext uri="{0D108BD9-81ED-4DB2-BD59-A6C34878D82A}">
                    <a16:rowId xmlns:a16="http://schemas.microsoft.com/office/drawing/2014/main" val="10005"/>
                  </a:ext>
                </a:extLst>
              </a:tr>
              <a:tr h="494648">
                <a:tc>
                  <a:txBody>
                    <a:bodyPr/>
                    <a:lstStyle/>
                    <a:p>
                      <a:pPr algn="ctr" fontAlgn="ctr"/>
                      <a:r>
                        <a:rPr lang="en-GB" sz="1300" b="0" i="0" u="none" strike="noStrike">
                          <a:solidFill>
                            <a:srgbClr val="000000"/>
                          </a:solidFill>
                          <a:effectLst/>
                          <a:latin typeface="Century Gothic" panose="020B0502020202020204" pitchFamily="34" charset="0"/>
                        </a:rPr>
                        <a:t>132</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regarde</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watches | </a:t>
                      </a:r>
                      <a:br>
                        <a:rPr lang="en-GB" sz="1300" b="0" i="0" u="none" strike="noStrike" dirty="0">
                          <a:solidFill>
                            <a:srgbClr val="000000"/>
                          </a:solidFill>
                          <a:effectLst/>
                          <a:latin typeface="Century Gothic" panose="020B0502020202020204" pitchFamily="34" charset="0"/>
                        </a:rPr>
                      </a:br>
                      <a:r>
                        <a:rPr lang="en-GB" sz="1300" b="0" i="0" u="none" strike="noStrike" dirty="0">
                          <a:solidFill>
                            <a:srgbClr val="000000"/>
                          </a:solidFill>
                          <a:effectLst/>
                          <a:latin typeface="Century Gothic" panose="020B0502020202020204" pitchFamily="34" charset="0"/>
                        </a:rPr>
                        <a:t>is watching</a:t>
                      </a:r>
                    </a:p>
                  </a:txBody>
                  <a:tcPr marL="90000" marR="90000" marT="46800" marB="46800" anchor="ctr"/>
                </a:tc>
                <a:extLst>
                  <a:ext uri="{0D108BD9-81ED-4DB2-BD59-A6C34878D82A}">
                    <a16:rowId xmlns:a16="http://schemas.microsoft.com/office/drawing/2014/main" val="10006"/>
                  </a:ext>
                </a:extLst>
              </a:tr>
              <a:tr h="294583">
                <a:tc>
                  <a:txBody>
                    <a:bodyPr/>
                    <a:lstStyle/>
                    <a:p>
                      <a:pPr algn="ctr" fontAlgn="ctr"/>
                      <a:r>
                        <a:rPr lang="en-GB" sz="1300" b="0" i="0" u="none" strike="noStrike">
                          <a:solidFill>
                            <a:srgbClr val="000000"/>
                          </a:solidFill>
                          <a:effectLst/>
                          <a:latin typeface="Century Gothic" panose="020B0502020202020204" pitchFamily="34" charset="0"/>
                        </a:rPr>
                        <a:t>133</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marcher</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to walk|is walking</a:t>
                      </a:r>
                    </a:p>
                  </a:txBody>
                  <a:tcPr marL="90000" marR="90000" marT="46800" marB="46800" anchor="ctr"/>
                </a:tc>
                <a:extLst>
                  <a:ext uri="{0D108BD9-81ED-4DB2-BD59-A6C34878D82A}">
                    <a16:rowId xmlns:a16="http://schemas.microsoft.com/office/drawing/2014/main" val="10007"/>
                  </a:ext>
                </a:extLst>
              </a:tr>
              <a:tr h="294583">
                <a:tc>
                  <a:txBody>
                    <a:bodyPr/>
                    <a:lstStyle/>
                    <a:p>
                      <a:pPr algn="ctr" fontAlgn="ctr"/>
                      <a:r>
                        <a:rPr lang="en-GB" sz="1300" b="0" i="0" u="none" strike="noStrike">
                          <a:solidFill>
                            <a:srgbClr val="000000"/>
                          </a:solidFill>
                          <a:effectLst/>
                          <a:latin typeface="Century Gothic" panose="020B0502020202020204" pitchFamily="34" charset="0"/>
                        </a:rPr>
                        <a:t>134</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marche</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walks|is walking</a:t>
                      </a:r>
                    </a:p>
                  </a:txBody>
                  <a:tcPr marL="90000" marR="90000" marT="46800" marB="46800" anchor="ctr"/>
                </a:tc>
                <a:extLst>
                  <a:ext uri="{0D108BD9-81ED-4DB2-BD59-A6C34878D82A}">
                    <a16:rowId xmlns:a16="http://schemas.microsoft.com/office/drawing/2014/main" val="10008"/>
                  </a:ext>
                </a:extLst>
              </a:tr>
              <a:tr h="294583">
                <a:tc>
                  <a:txBody>
                    <a:bodyPr/>
                    <a:lstStyle/>
                    <a:p>
                      <a:pPr algn="ctr" fontAlgn="ctr"/>
                      <a:r>
                        <a:rPr lang="en-GB" sz="1300" b="0" i="0" u="none" strike="noStrike">
                          <a:solidFill>
                            <a:srgbClr val="000000"/>
                          </a:solidFill>
                          <a:effectLst/>
                          <a:latin typeface="Century Gothic" panose="020B0502020202020204" pitchFamily="34" charset="0"/>
                        </a:rPr>
                        <a:t>135</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travailler</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to work|working</a:t>
                      </a:r>
                    </a:p>
                  </a:txBody>
                  <a:tcPr marL="90000" marR="90000" marT="46800" marB="46800" anchor="ctr"/>
                </a:tc>
                <a:extLst>
                  <a:ext uri="{0D108BD9-81ED-4DB2-BD59-A6C34878D82A}">
                    <a16:rowId xmlns:a16="http://schemas.microsoft.com/office/drawing/2014/main" val="10009"/>
                  </a:ext>
                </a:extLst>
              </a:tr>
              <a:tr h="294583">
                <a:tc>
                  <a:txBody>
                    <a:bodyPr/>
                    <a:lstStyle/>
                    <a:p>
                      <a:pPr algn="ctr" fontAlgn="ctr"/>
                      <a:r>
                        <a:rPr lang="en-GB" sz="1300" b="0" i="0" u="none" strike="noStrike">
                          <a:solidFill>
                            <a:srgbClr val="000000"/>
                          </a:solidFill>
                          <a:effectLst/>
                          <a:latin typeface="Century Gothic" panose="020B0502020202020204" pitchFamily="34" charset="0"/>
                        </a:rPr>
                        <a:t>136</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travaille</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works|is working</a:t>
                      </a:r>
                    </a:p>
                  </a:txBody>
                  <a:tcPr marL="90000" marR="90000" marT="46800" marB="46800" anchor="ctr"/>
                </a:tc>
                <a:extLst>
                  <a:ext uri="{0D108BD9-81ED-4DB2-BD59-A6C34878D82A}">
                    <a16:rowId xmlns:a16="http://schemas.microsoft.com/office/drawing/2014/main" val="10010"/>
                  </a:ext>
                </a:extLst>
              </a:tr>
              <a:tr h="494648">
                <a:tc>
                  <a:txBody>
                    <a:bodyPr/>
                    <a:lstStyle/>
                    <a:p>
                      <a:pPr algn="ctr" fontAlgn="ctr"/>
                      <a:r>
                        <a:rPr lang="en-GB" sz="1300" b="0" i="0" u="none" strike="noStrike">
                          <a:solidFill>
                            <a:srgbClr val="000000"/>
                          </a:solidFill>
                          <a:effectLst/>
                          <a:latin typeface="Century Gothic" panose="020B0502020202020204" pitchFamily="34" charset="0"/>
                        </a:rPr>
                        <a:t>137</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préparer</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to</a:t>
                      </a:r>
                      <a:r>
                        <a:rPr lang="en-GB" sz="1300" b="0" i="0" u="none" strike="noStrike" baseline="0" dirty="0">
                          <a:solidFill>
                            <a:srgbClr val="000000"/>
                          </a:solidFill>
                          <a:effectLst/>
                          <a:latin typeface="Century Gothic" panose="020B0502020202020204" pitchFamily="34" charset="0"/>
                        </a:rPr>
                        <a:t> p</a:t>
                      </a:r>
                      <a:r>
                        <a:rPr lang="en-GB" sz="1300" b="0" i="0" u="none" strike="noStrike" dirty="0">
                          <a:solidFill>
                            <a:srgbClr val="000000"/>
                          </a:solidFill>
                          <a:effectLst/>
                          <a:latin typeface="Century Gothic" panose="020B0502020202020204" pitchFamily="34" charset="0"/>
                        </a:rPr>
                        <a:t>repare|</a:t>
                      </a:r>
                      <a:br>
                        <a:rPr lang="en-GB" sz="1300" b="0" i="0" u="none" strike="noStrike" dirty="0">
                          <a:solidFill>
                            <a:srgbClr val="000000"/>
                          </a:solidFill>
                          <a:effectLst/>
                          <a:latin typeface="Century Gothic" panose="020B0502020202020204" pitchFamily="34" charset="0"/>
                        </a:rPr>
                      </a:br>
                      <a:r>
                        <a:rPr lang="en-GB" sz="1300" b="0" i="0" u="none" strike="noStrike" dirty="0">
                          <a:solidFill>
                            <a:srgbClr val="000000"/>
                          </a:solidFill>
                          <a:effectLst/>
                          <a:latin typeface="Century Gothic" panose="020B0502020202020204" pitchFamily="34" charset="0"/>
                        </a:rPr>
                        <a:t>preparing</a:t>
                      </a:r>
                    </a:p>
                  </a:txBody>
                  <a:tcPr marL="90000" marR="90000" marT="46800" marB="46800" anchor="ctr"/>
                </a:tc>
                <a:extLst>
                  <a:ext uri="{0D108BD9-81ED-4DB2-BD59-A6C34878D82A}">
                    <a16:rowId xmlns:a16="http://schemas.microsoft.com/office/drawing/2014/main" val="10011"/>
                  </a:ext>
                </a:extLst>
              </a:tr>
              <a:tr h="494648">
                <a:tc>
                  <a:txBody>
                    <a:bodyPr/>
                    <a:lstStyle/>
                    <a:p>
                      <a:pPr algn="ctr" fontAlgn="ctr"/>
                      <a:r>
                        <a:rPr lang="en-GB" sz="1300" b="0" i="0" u="none" strike="noStrike">
                          <a:solidFill>
                            <a:srgbClr val="000000"/>
                          </a:solidFill>
                          <a:effectLst/>
                          <a:latin typeface="Century Gothic" panose="020B0502020202020204" pitchFamily="34" charset="0"/>
                        </a:rPr>
                        <a:t>138</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prépare</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prepares|</a:t>
                      </a:r>
                      <a:br>
                        <a:rPr lang="en-GB" sz="1300" b="0" i="0" u="none" strike="noStrike" dirty="0">
                          <a:solidFill>
                            <a:srgbClr val="000000"/>
                          </a:solidFill>
                          <a:effectLst/>
                          <a:latin typeface="Century Gothic" panose="020B0502020202020204" pitchFamily="34" charset="0"/>
                        </a:rPr>
                      </a:br>
                      <a:r>
                        <a:rPr lang="en-GB" sz="1300" b="0" i="0" u="none" strike="noStrike" dirty="0">
                          <a:solidFill>
                            <a:srgbClr val="000000"/>
                          </a:solidFill>
                          <a:effectLst/>
                          <a:latin typeface="Century Gothic" panose="020B0502020202020204" pitchFamily="34" charset="0"/>
                        </a:rPr>
                        <a:t>is preparing</a:t>
                      </a:r>
                    </a:p>
                  </a:txBody>
                  <a:tcPr marL="90000" marR="90000" marT="46800" marB="46800" anchor="ctr"/>
                </a:tc>
                <a:extLst>
                  <a:ext uri="{0D108BD9-81ED-4DB2-BD59-A6C34878D82A}">
                    <a16:rowId xmlns:a16="http://schemas.microsoft.com/office/drawing/2014/main" val="10012"/>
                  </a:ext>
                </a:extLst>
              </a:tr>
              <a:tr h="316414">
                <a:tc>
                  <a:txBody>
                    <a:bodyPr/>
                    <a:lstStyle/>
                    <a:p>
                      <a:pPr algn="ctr" fontAlgn="ctr"/>
                      <a:r>
                        <a:rPr lang="en-GB" sz="1300" b="0" i="0" u="none" strike="noStrike">
                          <a:solidFill>
                            <a:srgbClr val="000000"/>
                          </a:solidFill>
                          <a:effectLst/>
                          <a:latin typeface="Century Gothic" panose="020B0502020202020204" pitchFamily="34" charset="0"/>
                        </a:rPr>
                        <a:t>139</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sans</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without</a:t>
                      </a:r>
                    </a:p>
                  </a:txBody>
                  <a:tcPr marL="90000" marR="90000" marT="46800" marB="46800" anchor="ctr"/>
                </a:tc>
                <a:extLst>
                  <a:ext uri="{0D108BD9-81ED-4DB2-BD59-A6C34878D82A}">
                    <a16:rowId xmlns:a16="http://schemas.microsoft.com/office/drawing/2014/main" val="10013"/>
                  </a:ext>
                </a:extLst>
              </a:tr>
              <a:tr h="294583">
                <a:tc>
                  <a:txBody>
                    <a:bodyPr/>
                    <a:lstStyle/>
                    <a:p>
                      <a:pPr algn="ctr" fontAlgn="ctr"/>
                      <a:r>
                        <a:rPr lang="en-GB" sz="1300" b="0" i="0" u="none" strike="noStrike">
                          <a:solidFill>
                            <a:srgbClr val="000000"/>
                          </a:solidFill>
                          <a:effectLst/>
                          <a:latin typeface="Century Gothic" panose="020B0502020202020204" pitchFamily="34" charset="0"/>
                        </a:rPr>
                        <a:t>140</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le garçon</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boy</a:t>
                      </a:r>
                    </a:p>
                  </a:txBody>
                  <a:tcPr marL="90000" marR="90000" marT="46800" marB="46800" anchor="ctr"/>
                </a:tc>
                <a:extLst>
                  <a:ext uri="{0D108BD9-81ED-4DB2-BD59-A6C34878D82A}">
                    <a16:rowId xmlns:a16="http://schemas.microsoft.com/office/drawing/2014/main" val="10014"/>
                  </a:ext>
                </a:extLst>
              </a:tr>
              <a:tr h="294583">
                <a:tc>
                  <a:txBody>
                    <a:bodyPr/>
                    <a:lstStyle/>
                    <a:p>
                      <a:pPr algn="ctr" fontAlgn="ctr"/>
                      <a:r>
                        <a:rPr lang="en-GB" sz="1300" b="0" i="0" u="none" strike="noStrike">
                          <a:solidFill>
                            <a:srgbClr val="000000"/>
                          </a:solidFill>
                          <a:effectLst/>
                          <a:latin typeface="Century Gothic" panose="020B0502020202020204" pitchFamily="34" charset="0"/>
                        </a:rPr>
                        <a:t>141</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la fille</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girl</a:t>
                      </a:r>
                    </a:p>
                  </a:txBody>
                  <a:tcPr marL="90000" marR="90000" marT="46800" marB="46800" anchor="ctr"/>
                </a:tc>
                <a:extLst>
                  <a:ext uri="{0D108BD9-81ED-4DB2-BD59-A6C34878D82A}">
                    <a16:rowId xmlns:a16="http://schemas.microsoft.com/office/drawing/2014/main" val="10015"/>
                  </a:ext>
                </a:extLst>
              </a:tr>
              <a:tr h="294583">
                <a:tc>
                  <a:txBody>
                    <a:bodyPr/>
                    <a:lstStyle/>
                    <a:p>
                      <a:pPr algn="ctr" fontAlgn="ctr"/>
                      <a:r>
                        <a:rPr lang="en-GB" sz="1300" b="0" i="0" u="none" strike="noStrike">
                          <a:solidFill>
                            <a:srgbClr val="000000"/>
                          </a:solidFill>
                          <a:effectLst/>
                          <a:latin typeface="Century Gothic" panose="020B0502020202020204" pitchFamily="34" charset="0"/>
                        </a:rPr>
                        <a:t>142</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jouer</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to play | playing</a:t>
                      </a:r>
                    </a:p>
                  </a:txBody>
                  <a:tcPr marL="90000" marR="90000" marT="46800" marB="46800" anchor="ctr"/>
                </a:tc>
                <a:extLst>
                  <a:ext uri="{0D108BD9-81ED-4DB2-BD59-A6C34878D82A}">
                    <a16:rowId xmlns:a16="http://schemas.microsoft.com/office/drawing/2014/main" val="10016"/>
                  </a:ext>
                </a:extLst>
              </a:tr>
              <a:tr h="294583">
                <a:tc>
                  <a:txBody>
                    <a:bodyPr/>
                    <a:lstStyle/>
                    <a:p>
                      <a:pPr algn="ctr" fontAlgn="ctr"/>
                      <a:r>
                        <a:rPr lang="en-GB" sz="1300" b="0" i="0" u="none" strike="noStrike">
                          <a:solidFill>
                            <a:srgbClr val="000000"/>
                          </a:solidFill>
                          <a:effectLst/>
                          <a:latin typeface="Century Gothic" panose="020B0502020202020204" pitchFamily="34" charset="0"/>
                        </a:rPr>
                        <a:t>143</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joue</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plays|is playing</a:t>
                      </a:r>
                    </a:p>
                  </a:txBody>
                  <a:tcPr marL="90000" marR="90000" marT="46800" marB="46800" anchor="ctr"/>
                </a:tc>
                <a:extLst>
                  <a:ext uri="{0D108BD9-81ED-4DB2-BD59-A6C34878D82A}">
                    <a16:rowId xmlns:a16="http://schemas.microsoft.com/office/drawing/2014/main" val="10017"/>
                  </a:ext>
                </a:extLst>
              </a:tr>
              <a:tr h="294583">
                <a:tc>
                  <a:txBody>
                    <a:bodyPr/>
                    <a:lstStyle/>
                    <a:p>
                      <a:pPr algn="ctr" fontAlgn="ctr"/>
                      <a:r>
                        <a:rPr lang="en-GB" sz="1300" b="0" i="0" u="none" strike="noStrike">
                          <a:solidFill>
                            <a:srgbClr val="000000"/>
                          </a:solidFill>
                          <a:effectLst/>
                          <a:latin typeface="Century Gothic" panose="020B0502020202020204" pitchFamily="34" charset="0"/>
                        </a:rPr>
                        <a:t>144</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écouter</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to listen|listening</a:t>
                      </a:r>
                    </a:p>
                  </a:txBody>
                  <a:tcPr marL="90000" marR="90000" marT="46800" marB="46800" anchor="ctr"/>
                </a:tc>
                <a:extLst>
                  <a:ext uri="{0D108BD9-81ED-4DB2-BD59-A6C34878D82A}">
                    <a16:rowId xmlns:a16="http://schemas.microsoft.com/office/drawing/2014/main" val="10018"/>
                  </a:ext>
                </a:extLst>
              </a:tr>
              <a:tr h="294583">
                <a:tc>
                  <a:txBody>
                    <a:bodyPr/>
                    <a:lstStyle/>
                    <a:p>
                      <a:pPr algn="ctr" fontAlgn="ctr"/>
                      <a:r>
                        <a:rPr lang="en-GB" sz="1300" b="0" i="0" u="none" strike="noStrike">
                          <a:solidFill>
                            <a:srgbClr val="000000"/>
                          </a:solidFill>
                          <a:effectLst/>
                          <a:latin typeface="Century Gothic" panose="020B0502020202020204" pitchFamily="34" charset="0"/>
                        </a:rPr>
                        <a:t>145</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écoute</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listens|is listening</a:t>
                      </a:r>
                    </a:p>
                  </a:txBody>
                  <a:tcPr marL="90000" marR="90000" marT="46800" marB="46800" anchor="ctr"/>
                </a:tc>
                <a:extLst>
                  <a:ext uri="{0D108BD9-81ED-4DB2-BD59-A6C34878D82A}">
                    <a16:rowId xmlns:a16="http://schemas.microsoft.com/office/drawing/2014/main" val="10019"/>
                  </a:ext>
                </a:extLst>
              </a:tr>
              <a:tr h="294583">
                <a:tc>
                  <a:txBody>
                    <a:bodyPr/>
                    <a:lstStyle/>
                    <a:p>
                      <a:pPr algn="ctr" fontAlgn="ctr"/>
                      <a:r>
                        <a:rPr lang="en-GB" sz="1300" b="0" i="0" u="none" strike="noStrike">
                          <a:solidFill>
                            <a:srgbClr val="000000"/>
                          </a:solidFill>
                          <a:effectLst/>
                          <a:latin typeface="Century Gothic" panose="020B0502020202020204" pitchFamily="34" charset="0"/>
                        </a:rPr>
                        <a:t>146</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chanter</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to sing|singing</a:t>
                      </a:r>
                    </a:p>
                  </a:txBody>
                  <a:tcPr marL="90000" marR="90000" marT="46800" marB="46800" anchor="ctr"/>
                </a:tc>
                <a:extLst>
                  <a:ext uri="{0D108BD9-81ED-4DB2-BD59-A6C34878D82A}">
                    <a16:rowId xmlns:a16="http://schemas.microsoft.com/office/drawing/2014/main" val="10020"/>
                  </a:ext>
                </a:extLst>
              </a:tr>
              <a:tr h="294583">
                <a:tc>
                  <a:txBody>
                    <a:bodyPr/>
                    <a:lstStyle/>
                    <a:p>
                      <a:pPr algn="ctr" fontAlgn="ctr"/>
                      <a:r>
                        <a:rPr lang="en-GB" sz="1300" b="0" i="0" u="none" strike="noStrike">
                          <a:solidFill>
                            <a:srgbClr val="000000"/>
                          </a:solidFill>
                          <a:effectLst/>
                          <a:latin typeface="Century Gothic" panose="020B0502020202020204" pitchFamily="34" charset="0"/>
                        </a:rPr>
                        <a:t>147</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chante</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sings|is singing</a:t>
                      </a:r>
                    </a:p>
                  </a:txBody>
                  <a:tcPr marL="90000" marR="90000" marT="46800" marB="46800" anchor="ctr"/>
                </a:tc>
                <a:extLst>
                  <a:ext uri="{0D108BD9-81ED-4DB2-BD59-A6C34878D82A}">
                    <a16:rowId xmlns:a16="http://schemas.microsoft.com/office/drawing/2014/main" val="10021"/>
                  </a:ext>
                </a:extLst>
              </a:tr>
              <a:tr h="294583">
                <a:tc>
                  <a:txBody>
                    <a:bodyPr/>
                    <a:lstStyle/>
                    <a:p>
                      <a:pPr algn="ctr" fontAlgn="ctr"/>
                      <a:r>
                        <a:rPr lang="en-GB" sz="1300" b="0" i="0" u="none" strike="noStrike">
                          <a:solidFill>
                            <a:srgbClr val="000000"/>
                          </a:solidFill>
                          <a:effectLst/>
                          <a:latin typeface="Century Gothic" panose="020B0502020202020204" pitchFamily="34" charset="0"/>
                        </a:rPr>
                        <a:t>148</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manger</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to eat|eating</a:t>
                      </a:r>
                    </a:p>
                  </a:txBody>
                  <a:tcPr marL="90000" marR="90000" marT="46800" marB="46800" anchor="ctr"/>
                </a:tc>
                <a:extLst>
                  <a:ext uri="{0D108BD9-81ED-4DB2-BD59-A6C34878D82A}">
                    <a16:rowId xmlns:a16="http://schemas.microsoft.com/office/drawing/2014/main" val="10022"/>
                  </a:ext>
                </a:extLst>
              </a:tr>
              <a:tr h="294583">
                <a:tc>
                  <a:txBody>
                    <a:bodyPr/>
                    <a:lstStyle/>
                    <a:p>
                      <a:pPr algn="ctr" fontAlgn="ctr"/>
                      <a:r>
                        <a:rPr lang="en-GB" sz="1300" b="0" i="0" u="none" strike="noStrike">
                          <a:solidFill>
                            <a:srgbClr val="000000"/>
                          </a:solidFill>
                          <a:effectLst/>
                          <a:latin typeface="Century Gothic" panose="020B0502020202020204" pitchFamily="34" charset="0"/>
                        </a:rPr>
                        <a:t>149</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mange</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eats|is eating</a:t>
                      </a:r>
                    </a:p>
                  </a:txBody>
                  <a:tcPr marL="90000" marR="90000" marT="46800" marB="46800" anchor="ctr"/>
                </a:tc>
                <a:extLst>
                  <a:ext uri="{0D108BD9-81ED-4DB2-BD59-A6C34878D82A}">
                    <a16:rowId xmlns:a16="http://schemas.microsoft.com/office/drawing/2014/main" val="10023"/>
                  </a:ext>
                </a:extLst>
              </a:tr>
              <a:tr h="294583">
                <a:tc>
                  <a:txBody>
                    <a:bodyPr/>
                    <a:lstStyle/>
                    <a:p>
                      <a:pPr algn="ctr" fontAlgn="ctr"/>
                      <a:r>
                        <a:rPr lang="en-GB" sz="1300" b="0" i="0" u="none" strike="noStrike" dirty="0">
                          <a:solidFill>
                            <a:srgbClr val="000000"/>
                          </a:solidFill>
                          <a:effectLst/>
                          <a:latin typeface="Century Gothic" panose="020B0502020202020204" pitchFamily="34" charset="0"/>
                        </a:rPr>
                        <a:t>150</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le déjeuner </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lunch</a:t>
                      </a:r>
                    </a:p>
                  </a:txBody>
                  <a:tcPr marL="90000" marR="90000" marT="46800" marB="46800" anchor="ctr"/>
                </a:tc>
                <a:extLst>
                  <a:ext uri="{0D108BD9-81ED-4DB2-BD59-A6C34878D82A}">
                    <a16:rowId xmlns:a16="http://schemas.microsoft.com/office/drawing/2014/main" val="10024"/>
                  </a:ext>
                </a:extLst>
              </a:tr>
            </a:tbl>
          </a:graphicData>
        </a:graphic>
      </p:graphicFrame>
      <p:sp>
        <p:nvSpPr>
          <p:cNvPr id="9"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63</a:t>
            </a:r>
          </a:p>
        </p:txBody>
      </p:sp>
      <p:pic>
        <p:nvPicPr>
          <p:cNvPr id="10" name="Picture 9"/>
          <p:cNvPicPr>
            <a:picLocks noChangeAspect="1"/>
          </p:cNvPicPr>
          <p:nvPr/>
        </p:nvPicPr>
        <p:blipFill>
          <a:blip r:embed="rId3">
            <a:clrChange>
              <a:clrFrom>
                <a:srgbClr val="FFFFFF"/>
              </a:clrFrom>
              <a:clrTo>
                <a:srgbClr val="FFFFFF">
                  <a:alpha val="0"/>
                </a:srgbClr>
              </a:clrTo>
            </a:clrChange>
          </a:blip>
          <a:stretch>
            <a:fillRect/>
          </a:stretch>
        </p:blipFill>
        <p:spPr>
          <a:xfrm>
            <a:off x="4970049" y="7195"/>
            <a:ext cx="462768" cy="477230"/>
          </a:xfrm>
          <a:prstGeom prst="rect">
            <a:avLst/>
          </a:prstGeom>
        </p:spPr>
      </p:pic>
      <p:pic>
        <p:nvPicPr>
          <p:cNvPr id="11" name="Picture 10"/>
          <p:cNvPicPr>
            <a:picLocks noChangeAspect="1"/>
          </p:cNvPicPr>
          <p:nvPr/>
        </p:nvPicPr>
        <p:blipFill>
          <a:blip r:embed="rId4"/>
          <a:stretch>
            <a:fillRect/>
          </a:stretch>
        </p:blipFill>
        <p:spPr>
          <a:xfrm>
            <a:off x="5534318" y="7195"/>
            <a:ext cx="1038323" cy="423153"/>
          </a:xfrm>
          <a:prstGeom prst="rect">
            <a:avLst/>
          </a:prstGeom>
        </p:spPr>
      </p:pic>
      <p:sp>
        <p:nvSpPr>
          <p:cNvPr id="5" name="Title 4">
            <a:extLst>
              <a:ext uri="{FF2B5EF4-FFF2-40B4-BE49-F238E27FC236}">
                <a16:creationId xmlns:a16="http://schemas.microsoft.com/office/drawing/2014/main" id="{B7F9F6F8-F025-D24F-8795-E3CB5E9F3FC4}"/>
              </a:ext>
            </a:extLst>
          </p:cNvPr>
          <p:cNvSpPr>
            <a:spLocks noGrp="1"/>
          </p:cNvSpPr>
          <p:nvPr>
            <p:ph type="title"/>
          </p:nvPr>
        </p:nvSpPr>
        <p:spPr>
          <a:xfrm>
            <a:off x="29999" y="84944"/>
            <a:ext cx="2284600" cy="430887"/>
          </a:xfrm>
        </p:spPr>
        <p:txBody>
          <a:bodyPr/>
          <a:lstStyle/>
          <a:p>
            <a:pPr algn="l"/>
            <a:r>
              <a:rPr lang="en-GB" sz="2200" b="1" dirty="0">
                <a:solidFill>
                  <a:srgbClr val="000000"/>
                </a:solidFill>
                <a:latin typeface="Century Gothic" panose="020B0502020202020204" pitchFamily="34" charset="0"/>
              </a:rPr>
              <a:t>Stage 2: Cont’d</a:t>
            </a:r>
            <a:endParaRPr lang="en-US" sz="2200" dirty="0"/>
          </a:p>
        </p:txBody>
      </p:sp>
    </p:spTree>
    <p:extLst>
      <p:ext uri="{BB962C8B-B14F-4D97-AF65-F5344CB8AC3E}">
        <p14:creationId xmlns:p14="http://schemas.microsoft.com/office/powerpoint/2010/main" val="1933729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45345" y="578400"/>
          <a:ext cx="3018227" cy="8314080"/>
        </p:xfrm>
        <a:graphic>
          <a:graphicData uri="http://schemas.openxmlformats.org/drawingml/2006/table">
            <a:tbl>
              <a:tblPr>
                <a:tableStyleId>{ED083AE6-46FA-4A59-8FB0-9F97EB10719F}</a:tableStyleId>
              </a:tblPr>
              <a:tblGrid>
                <a:gridCol w="504056">
                  <a:extLst>
                    <a:ext uri="{9D8B030D-6E8A-4147-A177-3AD203B41FA5}">
                      <a16:colId xmlns:a16="http://schemas.microsoft.com/office/drawing/2014/main" val="20000"/>
                    </a:ext>
                  </a:extLst>
                </a:gridCol>
                <a:gridCol w="929995">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tblGrid>
              <a:tr h="288693">
                <a:tc>
                  <a:txBody>
                    <a:bodyPr/>
                    <a:lstStyle/>
                    <a:p>
                      <a:pPr>
                        <a:lnSpc>
                          <a:spcPct val="107000"/>
                        </a:lnSpc>
                        <a:spcAft>
                          <a:spcPts val="0"/>
                        </a:spcAft>
                      </a:pPr>
                      <a:r>
                        <a:rPr lang="en-GB" sz="1400" dirty="0">
                          <a:effectLst/>
                          <a:latin typeface="Century Gothic" panose="020B0502020202020204" pitchFamily="34" charset="0"/>
                        </a:rPr>
                        <a:t>151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étudier</a:t>
                      </a:r>
                    </a:p>
                  </a:txBody>
                  <a:tcPr marL="90000" marR="90000" marT="46800" marB="46800" anchor="ctr"/>
                </a:tc>
                <a:tc>
                  <a:txBody>
                    <a:bodyPr/>
                    <a:lstStyle/>
                    <a:p>
                      <a:pPr algn="l" fontAlgn="ctr"/>
                      <a:r>
                        <a:rPr lang="en-GB" sz="1400" b="0" i="0" u="none" strike="noStrike" dirty="0">
                          <a:solidFill>
                            <a:srgbClr val="000000"/>
                          </a:solidFill>
                          <a:effectLst/>
                          <a:latin typeface="Century Gothic" panose="020B0502020202020204" pitchFamily="34" charset="0"/>
                        </a:rPr>
                        <a:t>to study|</a:t>
                      </a:r>
                      <a:br>
                        <a:rPr lang="en-GB" sz="1400" b="0" i="0" u="none" strike="noStrike" dirty="0">
                          <a:solidFill>
                            <a:srgbClr val="000000"/>
                          </a:solidFill>
                          <a:effectLst/>
                          <a:latin typeface="Century Gothic" panose="020B0502020202020204" pitchFamily="34" charset="0"/>
                        </a:rPr>
                      </a:br>
                      <a:r>
                        <a:rPr lang="en-GB" sz="1400" b="0" i="0" u="none" strike="noStrike" dirty="0">
                          <a:solidFill>
                            <a:srgbClr val="000000"/>
                          </a:solidFill>
                          <a:effectLst/>
                          <a:latin typeface="Century Gothic" panose="020B0502020202020204" pitchFamily="34" charset="0"/>
                        </a:rPr>
                        <a:t>studying</a:t>
                      </a:r>
                    </a:p>
                  </a:txBody>
                  <a:tcPr marL="90000" marR="90000" marT="46800" marB="46800" anchor="ctr"/>
                </a:tc>
                <a:extLst>
                  <a:ext uri="{0D108BD9-81ED-4DB2-BD59-A6C34878D82A}">
                    <a16:rowId xmlns:a16="http://schemas.microsoft.com/office/drawing/2014/main" val="10000"/>
                  </a:ext>
                </a:extLst>
              </a:tr>
              <a:tr h="288693">
                <a:tc>
                  <a:txBody>
                    <a:bodyPr/>
                    <a:lstStyle/>
                    <a:p>
                      <a:pPr>
                        <a:lnSpc>
                          <a:spcPct val="107000"/>
                        </a:lnSpc>
                        <a:spcAft>
                          <a:spcPts val="0"/>
                        </a:spcAft>
                      </a:pPr>
                      <a:r>
                        <a:rPr lang="en-GB" sz="1400">
                          <a:effectLst/>
                          <a:latin typeface="Century Gothic" panose="020B0502020202020204" pitchFamily="34" charset="0"/>
                        </a:rPr>
                        <a:t>152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étudie</a:t>
                      </a:r>
                    </a:p>
                  </a:txBody>
                  <a:tcPr marL="90000" marR="90000" marT="46800" marB="46800" anchor="ctr"/>
                </a:tc>
                <a:tc>
                  <a:txBody>
                    <a:bodyPr/>
                    <a:lstStyle/>
                    <a:p>
                      <a:pPr algn="l" fontAlgn="ctr"/>
                      <a:r>
                        <a:rPr lang="en-GB" sz="1400" b="0" i="0" u="none" strike="noStrike" dirty="0">
                          <a:solidFill>
                            <a:srgbClr val="000000"/>
                          </a:solidFill>
                          <a:effectLst/>
                          <a:latin typeface="Century Gothic" panose="020B0502020202020204" pitchFamily="34" charset="0"/>
                        </a:rPr>
                        <a:t>studies|</a:t>
                      </a:r>
                      <a:br>
                        <a:rPr lang="en-GB" sz="1400" b="0" i="0" u="none" strike="noStrike" dirty="0">
                          <a:solidFill>
                            <a:srgbClr val="000000"/>
                          </a:solidFill>
                          <a:effectLst/>
                          <a:latin typeface="Century Gothic" panose="020B0502020202020204" pitchFamily="34" charset="0"/>
                        </a:rPr>
                      </a:br>
                      <a:r>
                        <a:rPr lang="en-GB" sz="1400" b="0" i="0" u="none" strike="noStrike" dirty="0">
                          <a:solidFill>
                            <a:srgbClr val="000000"/>
                          </a:solidFill>
                          <a:effectLst/>
                          <a:latin typeface="Century Gothic" panose="020B0502020202020204" pitchFamily="34" charset="0"/>
                        </a:rPr>
                        <a:t>is studying</a:t>
                      </a:r>
                    </a:p>
                  </a:txBody>
                  <a:tcPr marL="90000" marR="90000" marT="46800" marB="46800" anchor="ctr"/>
                </a:tc>
                <a:extLst>
                  <a:ext uri="{0D108BD9-81ED-4DB2-BD59-A6C34878D82A}">
                    <a16:rowId xmlns:a16="http://schemas.microsoft.com/office/drawing/2014/main" val="10001"/>
                  </a:ext>
                </a:extLst>
              </a:tr>
              <a:tr h="171929">
                <a:tc>
                  <a:txBody>
                    <a:bodyPr/>
                    <a:lstStyle/>
                    <a:p>
                      <a:pPr>
                        <a:lnSpc>
                          <a:spcPct val="107000"/>
                        </a:lnSpc>
                        <a:spcAft>
                          <a:spcPts val="0"/>
                        </a:spcAft>
                      </a:pPr>
                      <a:r>
                        <a:rPr lang="en-GB" sz="1400">
                          <a:effectLst/>
                          <a:latin typeface="Century Gothic" panose="020B0502020202020204" pitchFamily="34" charset="0"/>
                        </a:rPr>
                        <a:t>153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toujours</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still, always</a:t>
                      </a:r>
                    </a:p>
                  </a:txBody>
                  <a:tcPr marL="90000" marR="90000" marT="46800" marB="46800" anchor="ctr"/>
                </a:tc>
                <a:extLst>
                  <a:ext uri="{0D108BD9-81ED-4DB2-BD59-A6C34878D82A}">
                    <a16:rowId xmlns:a16="http://schemas.microsoft.com/office/drawing/2014/main" val="10002"/>
                  </a:ext>
                </a:extLst>
              </a:tr>
              <a:tr h="171929">
                <a:tc>
                  <a:txBody>
                    <a:bodyPr/>
                    <a:lstStyle/>
                    <a:p>
                      <a:pPr>
                        <a:lnSpc>
                          <a:spcPct val="107000"/>
                        </a:lnSpc>
                        <a:spcAft>
                          <a:spcPts val="0"/>
                        </a:spcAft>
                      </a:pPr>
                      <a:r>
                        <a:rPr lang="en-GB" sz="1400">
                          <a:effectLst/>
                          <a:latin typeface="Century Gothic" panose="020B0502020202020204" pitchFamily="34" charset="0"/>
                        </a:rPr>
                        <a:t>154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mettre</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to put | putting</a:t>
                      </a:r>
                    </a:p>
                  </a:txBody>
                  <a:tcPr marL="90000" marR="90000" marT="46800" marB="46800" anchor="ctr"/>
                </a:tc>
                <a:extLst>
                  <a:ext uri="{0D108BD9-81ED-4DB2-BD59-A6C34878D82A}">
                    <a16:rowId xmlns:a16="http://schemas.microsoft.com/office/drawing/2014/main" val="10003"/>
                  </a:ext>
                </a:extLst>
              </a:tr>
              <a:tr h="171929">
                <a:tc>
                  <a:txBody>
                    <a:bodyPr/>
                    <a:lstStyle/>
                    <a:p>
                      <a:pPr>
                        <a:lnSpc>
                          <a:spcPct val="107000"/>
                        </a:lnSpc>
                        <a:spcAft>
                          <a:spcPts val="0"/>
                        </a:spcAft>
                      </a:pPr>
                      <a:r>
                        <a:rPr lang="en-GB" sz="1400">
                          <a:effectLst/>
                          <a:latin typeface="Century Gothic" panose="020B0502020202020204" pitchFamily="34" charset="0"/>
                        </a:rPr>
                        <a:t>155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met</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puts | is putting</a:t>
                      </a:r>
                    </a:p>
                  </a:txBody>
                  <a:tcPr marL="90000" marR="90000" marT="46800" marB="46800" anchor="ctr"/>
                </a:tc>
                <a:extLst>
                  <a:ext uri="{0D108BD9-81ED-4DB2-BD59-A6C34878D82A}">
                    <a16:rowId xmlns:a16="http://schemas.microsoft.com/office/drawing/2014/main" val="10004"/>
                  </a:ext>
                </a:extLst>
              </a:tr>
              <a:tr h="288693">
                <a:tc>
                  <a:txBody>
                    <a:bodyPr/>
                    <a:lstStyle/>
                    <a:p>
                      <a:pPr>
                        <a:lnSpc>
                          <a:spcPct val="107000"/>
                        </a:lnSpc>
                        <a:spcAft>
                          <a:spcPts val="0"/>
                        </a:spcAft>
                      </a:pPr>
                      <a:r>
                        <a:rPr lang="en-GB" sz="1400">
                          <a:effectLst/>
                          <a:latin typeface="Century Gothic" panose="020B0502020202020204" pitchFamily="34" charset="0"/>
                        </a:rPr>
                        <a:t>156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la chanson</a:t>
                      </a:r>
                    </a:p>
                  </a:txBody>
                  <a:tcPr marL="90000" marR="90000" marT="46800" marB="46800" anchor="ctr"/>
                </a:tc>
                <a:tc>
                  <a:txBody>
                    <a:bodyPr/>
                    <a:lstStyle/>
                    <a:p>
                      <a:pPr algn="l" fontAlgn="ctr"/>
                      <a:r>
                        <a:rPr lang="en-GB" sz="1400" b="0" i="0" u="none" strike="noStrike" dirty="0">
                          <a:solidFill>
                            <a:srgbClr val="000000"/>
                          </a:solidFill>
                          <a:effectLst/>
                          <a:latin typeface="Century Gothic" panose="020B0502020202020204" pitchFamily="34" charset="0"/>
                        </a:rPr>
                        <a:t>song</a:t>
                      </a:r>
                    </a:p>
                  </a:txBody>
                  <a:tcPr marL="90000" marR="90000" marT="46800" marB="46800" anchor="ctr"/>
                </a:tc>
                <a:extLst>
                  <a:ext uri="{0D108BD9-81ED-4DB2-BD59-A6C34878D82A}">
                    <a16:rowId xmlns:a16="http://schemas.microsoft.com/office/drawing/2014/main" val="10005"/>
                  </a:ext>
                </a:extLst>
              </a:tr>
              <a:tr h="255665">
                <a:tc>
                  <a:txBody>
                    <a:bodyPr/>
                    <a:lstStyle/>
                    <a:p>
                      <a:pPr>
                        <a:lnSpc>
                          <a:spcPct val="107000"/>
                        </a:lnSpc>
                        <a:spcAft>
                          <a:spcPts val="0"/>
                        </a:spcAft>
                      </a:pPr>
                      <a:r>
                        <a:rPr lang="en-GB" sz="1400">
                          <a:effectLst/>
                          <a:latin typeface="Century Gothic" panose="020B0502020202020204" pitchFamily="34" charset="0"/>
                        </a:rPr>
                        <a:t>157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différent</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different</a:t>
                      </a:r>
                    </a:p>
                  </a:txBody>
                  <a:tcPr marL="90000" marR="90000" marT="46800" marB="46800" anchor="ctr"/>
                </a:tc>
                <a:extLst>
                  <a:ext uri="{0D108BD9-81ED-4DB2-BD59-A6C34878D82A}">
                    <a16:rowId xmlns:a16="http://schemas.microsoft.com/office/drawing/2014/main" val="10006"/>
                  </a:ext>
                </a:extLst>
              </a:tr>
              <a:tr h="171929">
                <a:tc>
                  <a:txBody>
                    <a:bodyPr/>
                    <a:lstStyle/>
                    <a:p>
                      <a:pPr>
                        <a:lnSpc>
                          <a:spcPct val="107000"/>
                        </a:lnSpc>
                        <a:spcAft>
                          <a:spcPts val="0"/>
                        </a:spcAft>
                      </a:pPr>
                      <a:r>
                        <a:rPr lang="en-GB" sz="1400">
                          <a:effectLst/>
                          <a:latin typeface="Century Gothic" panose="020B0502020202020204" pitchFamily="34" charset="0"/>
                        </a:rPr>
                        <a:t>158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tôt</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early</a:t>
                      </a:r>
                    </a:p>
                  </a:txBody>
                  <a:tcPr marL="90000" marR="90000" marT="46800" marB="46800" anchor="ctr"/>
                </a:tc>
                <a:extLst>
                  <a:ext uri="{0D108BD9-81ED-4DB2-BD59-A6C34878D82A}">
                    <a16:rowId xmlns:a16="http://schemas.microsoft.com/office/drawing/2014/main" val="10007"/>
                  </a:ext>
                </a:extLst>
              </a:tr>
              <a:tr h="171929">
                <a:tc>
                  <a:txBody>
                    <a:bodyPr/>
                    <a:lstStyle/>
                    <a:p>
                      <a:pPr>
                        <a:lnSpc>
                          <a:spcPct val="107000"/>
                        </a:lnSpc>
                        <a:spcAft>
                          <a:spcPts val="0"/>
                        </a:spcAft>
                      </a:pPr>
                      <a:r>
                        <a:rPr lang="en-GB" sz="1400">
                          <a:effectLst/>
                          <a:latin typeface="Century Gothic" panose="020B0502020202020204" pitchFamily="34" charset="0"/>
                        </a:rPr>
                        <a:t>159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deux</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two</a:t>
                      </a:r>
                    </a:p>
                  </a:txBody>
                  <a:tcPr marL="90000" marR="90000" marT="46800" marB="46800" anchor="ctr"/>
                </a:tc>
                <a:extLst>
                  <a:ext uri="{0D108BD9-81ED-4DB2-BD59-A6C34878D82A}">
                    <a16:rowId xmlns:a16="http://schemas.microsoft.com/office/drawing/2014/main" val="10008"/>
                  </a:ext>
                </a:extLst>
              </a:tr>
              <a:tr h="171929">
                <a:tc>
                  <a:txBody>
                    <a:bodyPr/>
                    <a:lstStyle/>
                    <a:p>
                      <a:pPr>
                        <a:lnSpc>
                          <a:spcPct val="107000"/>
                        </a:lnSpc>
                        <a:spcAft>
                          <a:spcPts val="0"/>
                        </a:spcAft>
                      </a:pPr>
                      <a:r>
                        <a:rPr lang="en-GB" sz="1400">
                          <a:effectLst/>
                          <a:latin typeface="Century Gothic" panose="020B0502020202020204" pitchFamily="34" charset="0"/>
                        </a:rPr>
                        <a:t>160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 peu</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a little</a:t>
                      </a:r>
                    </a:p>
                  </a:txBody>
                  <a:tcPr marL="90000" marR="90000" marT="46800" marB="46800" anchor="ctr"/>
                </a:tc>
                <a:extLst>
                  <a:ext uri="{0D108BD9-81ED-4DB2-BD59-A6C34878D82A}">
                    <a16:rowId xmlns:a16="http://schemas.microsoft.com/office/drawing/2014/main" val="10009"/>
                  </a:ext>
                </a:extLst>
              </a:tr>
              <a:tr h="171929">
                <a:tc>
                  <a:txBody>
                    <a:bodyPr/>
                    <a:lstStyle/>
                    <a:p>
                      <a:pPr>
                        <a:lnSpc>
                          <a:spcPct val="107000"/>
                        </a:lnSpc>
                        <a:spcAft>
                          <a:spcPts val="0"/>
                        </a:spcAft>
                      </a:pPr>
                      <a:r>
                        <a:rPr lang="en-GB" sz="1400">
                          <a:effectLst/>
                          <a:latin typeface="Century Gothic" panose="020B0502020202020204" pitchFamily="34" charset="0"/>
                        </a:rPr>
                        <a:t>161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le lieu</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place</a:t>
                      </a:r>
                    </a:p>
                  </a:txBody>
                  <a:tcPr marL="90000" marR="90000" marT="46800" marB="46800" anchor="ctr"/>
                </a:tc>
                <a:extLst>
                  <a:ext uri="{0D108BD9-81ED-4DB2-BD59-A6C34878D82A}">
                    <a16:rowId xmlns:a16="http://schemas.microsoft.com/office/drawing/2014/main" val="10010"/>
                  </a:ext>
                </a:extLst>
              </a:tr>
              <a:tr h="171929">
                <a:tc>
                  <a:txBody>
                    <a:bodyPr/>
                    <a:lstStyle/>
                    <a:p>
                      <a:pPr>
                        <a:lnSpc>
                          <a:spcPct val="107000"/>
                        </a:lnSpc>
                        <a:spcAft>
                          <a:spcPts val="0"/>
                        </a:spcAft>
                      </a:pPr>
                      <a:r>
                        <a:rPr lang="en-GB" sz="1400">
                          <a:effectLst/>
                          <a:latin typeface="Century Gothic" panose="020B0502020202020204" pitchFamily="34" charset="0"/>
                        </a:rPr>
                        <a:t>162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jeudi</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Thursday</a:t>
                      </a:r>
                    </a:p>
                  </a:txBody>
                  <a:tcPr marL="90000" marR="90000" marT="46800" marB="46800" anchor="ctr"/>
                </a:tc>
                <a:extLst>
                  <a:ext uri="{0D108BD9-81ED-4DB2-BD59-A6C34878D82A}">
                    <a16:rowId xmlns:a16="http://schemas.microsoft.com/office/drawing/2014/main" val="10011"/>
                  </a:ext>
                </a:extLst>
              </a:tr>
              <a:tr h="171929">
                <a:tc>
                  <a:txBody>
                    <a:bodyPr/>
                    <a:lstStyle/>
                    <a:p>
                      <a:pPr>
                        <a:lnSpc>
                          <a:spcPct val="107000"/>
                        </a:lnSpc>
                        <a:spcAft>
                          <a:spcPts val="0"/>
                        </a:spcAft>
                      </a:pPr>
                      <a:r>
                        <a:rPr lang="en-GB" sz="1400">
                          <a:effectLst/>
                          <a:latin typeface="Century Gothic" panose="020B0502020202020204" pitchFamily="34" charset="0"/>
                        </a:rPr>
                        <a:t>163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le jeu</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game</a:t>
                      </a:r>
                    </a:p>
                  </a:txBody>
                  <a:tcPr marL="90000" marR="90000" marT="46800" marB="46800" anchor="ctr"/>
                </a:tc>
                <a:extLst>
                  <a:ext uri="{0D108BD9-81ED-4DB2-BD59-A6C34878D82A}">
                    <a16:rowId xmlns:a16="http://schemas.microsoft.com/office/drawing/2014/main" val="10012"/>
                  </a:ext>
                </a:extLst>
              </a:tr>
              <a:tr h="171929">
                <a:tc>
                  <a:txBody>
                    <a:bodyPr/>
                    <a:lstStyle/>
                    <a:p>
                      <a:pPr>
                        <a:lnSpc>
                          <a:spcPct val="107000"/>
                        </a:lnSpc>
                        <a:spcAft>
                          <a:spcPts val="0"/>
                        </a:spcAft>
                      </a:pPr>
                      <a:r>
                        <a:rPr lang="en-GB" sz="1400">
                          <a:effectLst/>
                          <a:latin typeface="Century Gothic" panose="020B0502020202020204" pitchFamily="34" charset="0"/>
                        </a:rPr>
                        <a:t>164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trois</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three</a:t>
                      </a:r>
                    </a:p>
                  </a:txBody>
                  <a:tcPr marL="90000" marR="90000" marT="46800" marB="46800" anchor="ctr"/>
                </a:tc>
                <a:extLst>
                  <a:ext uri="{0D108BD9-81ED-4DB2-BD59-A6C34878D82A}">
                    <a16:rowId xmlns:a16="http://schemas.microsoft.com/office/drawing/2014/main" val="10013"/>
                  </a:ext>
                </a:extLst>
              </a:tr>
              <a:tr h="255665">
                <a:tc>
                  <a:txBody>
                    <a:bodyPr/>
                    <a:lstStyle/>
                    <a:p>
                      <a:pPr>
                        <a:lnSpc>
                          <a:spcPct val="107000"/>
                        </a:lnSpc>
                        <a:spcAft>
                          <a:spcPts val="0"/>
                        </a:spcAft>
                      </a:pPr>
                      <a:r>
                        <a:rPr lang="en-GB" sz="1400">
                          <a:effectLst/>
                          <a:latin typeface="Century Gothic" panose="020B0502020202020204" pitchFamily="34" charset="0"/>
                        </a:rPr>
                        <a:t>165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quatre</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four</a:t>
                      </a:r>
                    </a:p>
                  </a:txBody>
                  <a:tcPr marL="90000" marR="90000" marT="46800" marB="46800" anchor="ctr"/>
                </a:tc>
                <a:extLst>
                  <a:ext uri="{0D108BD9-81ED-4DB2-BD59-A6C34878D82A}">
                    <a16:rowId xmlns:a16="http://schemas.microsoft.com/office/drawing/2014/main" val="10014"/>
                  </a:ext>
                </a:extLst>
              </a:tr>
              <a:tr h="255665">
                <a:tc>
                  <a:txBody>
                    <a:bodyPr/>
                    <a:lstStyle/>
                    <a:p>
                      <a:pPr>
                        <a:lnSpc>
                          <a:spcPct val="107000"/>
                        </a:lnSpc>
                        <a:spcAft>
                          <a:spcPts val="0"/>
                        </a:spcAft>
                      </a:pPr>
                      <a:r>
                        <a:rPr lang="en-GB" sz="1400">
                          <a:effectLst/>
                          <a:latin typeface="Century Gothic" panose="020B0502020202020204" pitchFamily="34" charset="0"/>
                        </a:rPr>
                        <a:t>166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cinq</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five</a:t>
                      </a:r>
                    </a:p>
                  </a:txBody>
                  <a:tcPr marL="90000" marR="90000" marT="46800" marB="46800" anchor="ctr"/>
                </a:tc>
                <a:extLst>
                  <a:ext uri="{0D108BD9-81ED-4DB2-BD59-A6C34878D82A}">
                    <a16:rowId xmlns:a16="http://schemas.microsoft.com/office/drawing/2014/main" val="10015"/>
                  </a:ext>
                </a:extLst>
              </a:tr>
              <a:tr h="171929">
                <a:tc>
                  <a:txBody>
                    <a:bodyPr/>
                    <a:lstStyle/>
                    <a:p>
                      <a:pPr>
                        <a:lnSpc>
                          <a:spcPct val="107000"/>
                        </a:lnSpc>
                        <a:spcAft>
                          <a:spcPts val="0"/>
                        </a:spcAft>
                      </a:pPr>
                      <a:r>
                        <a:rPr lang="en-GB" sz="1400">
                          <a:effectLst/>
                          <a:latin typeface="Century Gothic" panose="020B0502020202020204" pitchFamily="34" charset="0"/>
                        </a:rPr>
                        <a:t>167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six</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six</a:t>
                      </a:r>
                    </a:p>
                  </a:txBody>
                  <a:tcPr marL="90000" marR="90000" marT="46800" marB="46800" anchor="ctr"/>
                </a:tc>
                <a:extLst>
                  <a:ext uri="{0D108BD9-81ED-4DB2-BD59-A6C34878D82A}">
                    <a16:rowId xmlns:a16="http://schemas.microsoft.com/office/drawing/2014/main" val="10016"/>
                  </a:ext>
                </a:extLst>
              </a:tr>
              <a:tr h="171929">
                <a:tc>
                  <a:txBody>
                    <a:bodyPr/>
                    <a:lstStyle/>
                    <a:p>
                      <a:pPr>
                        <a:lnSpc>
                          <a:spcPct val="107000"/>
                        </a:lnSpc>
                        <a:spcAft>
                          <a:spcPts val="0"/>
                        </a:spcAft>
                      </a:pPr>
                      <a:r>
                        <a:rPr lang="en-GB" sz="1400">
                          <a:effectLst/>
                          <a:latin typeface="Century Gothic" panose="020B0502020202020204" pitchFamily="34" charset="0"/>
                        </a:rPr>
                        <a:t>168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sept</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seven</a:t>
                      </a:r>
                    </a:p>
                  </a:txBody>
                  <a:tcPr marL="90000" marR="90000" marT="46800" marB="46800" anchor="ctr"/>
                </a:tc>
                <a:extLst>
                  <a:ext uri="{0D108BD9-81ED-4DB2-BD59-A6C34878D82A}">
                    <a16:rowId xmlns:a16="http://schemas.microsoft.com/office/drawing/2014/main" val="10017"/>
                  </a:ext>
                </a:extLst>
              </a:tr>
              <a:tr h="171929">
                <a:tc>
                  <a:txBody>
                    <a:bodyPr/>
                    <a:lstStyle/>
                    <a:p>
                      <a:pPr>
                        <a:lnSpc>
                          <a:spcPct val="107000"/>
                        </a:lnSpc>
                        <a:spcAft>
                          <a:spcPts val="0"/>
                        </a:spcAft>
                      </a:pPr>
                      <a:r>
                        <a:rPr lang="en-GB" sz="1400">
                          <a:effectLst/>
                          <a:latin typeface="Century Gothic" panose="020B0502020202020204" pitchFamily="34" charset="0"/>
                        </a:rPr>
                        <a:t>169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huit</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eight</a:t>
                      </a:r>
                    </a:p>
                  </a:txBody>
                  <a:tcPr marL="90000" marR="90000" marT="46800" marB="46800" anchor="ctr"/>
                </a:tc>
                <a:extLst>
                  <a:ext uri="{0D108BD9-81ED-4DB2-BD59-A6C34878D82A}">
                    <a16:rowId xmlns:a16="http://schemas.microsoft.com/office/drawing/2014/main" val="10018"/>
                  </a:ext>
                </a:extLst>
              </a:tr>
              <a:tr h="171929">
                <a:tc>
                  <a:txBody>
                    <a:bodyPr/>
                    <a:lstStyle/>
                    <a:p>
                      <a:pPr>
                        <a:lnSpc>
                          <a:spcPct val="107000"/>
                        </a:lnSpc>
                        <a:spcAft>
                          <a:spcPts val="0"/>
                        </a:spcAft>
                      </a:pPr>
                      <a:r>
                        <a:rPr lang="en-GB" sz="1400">
                          <a:effectLst/>
                          <a:latin typeface="Century Gothic" panose="020B0502020202020204" pitchFamily="34" charset="0"/>
                        </a:rPr>
                        <a:t>170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neuf</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nine</a:t>
                      </a:r>
                    </a:p>
                  </a:txBody>
                  <a:tcPr marL="90000" marR="90000" marT="46800" marB="46800" anchor="ctr"/>
                </a:tc>
                <a:extLst>
                  <a:ext uri="{0D108BD9-81ED-4DB2-BD59-A6C34878D82A}">
                    <a16:rowId xmlns:a16="http://schemas.microsoft.com/office/drawing/2014/main" val="10019"/>
                  </a:ext>
                </a:extLst>
              </a:tr>
              <a:tr h="171929">
                <a:tc>
                  <a:txBody>
                    <a:bodyPr/>
                    <a:lstStyle/>
                    <a:p>
                      <a:pPr>
                        <a:lnSpc>
                          <a:spcPct val="107000"/>
                        </a:lnSpc>
                        <a:spcAft>
                          <a:spcPts val="0"/>
                        </a:spcAft>
                      </a:pPr>
                      <a:r>
                        <a:rPr lang="en-GB" sz="1400">
                          <a:effectLst/>
                          <a:latin typeface="Century Gothic" panose="020B0502020202020204" pitchFamily="34" charset="0"/>
                        </a:rPr>
                        <a:t>171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dix</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ten</a:t>
                      </a:r>
                    </a:p>
                  </a:txBody>
                  <a:tcPr marL="90000" marR="90000" marT="46800" marB="46800" anchor="ctr"/>
                </a:tc>
                <a:extLst>
                  <a:ext uri="{0D108BD9-81ED-4DB2-BD59-A6C34878D82A}">
                    <a16:rowId xmlns:a16="http://schemas.microsoft.com/office/drawing/2014/main" val="10020"/>
                  </a:ext>
                </a:extLst>
              </a:tr>
              <a:tr h="171929">
                <a:tc>
                  <a:txBody>
                    <a:bodyPr/>
                    <a:lstStyle/>
                    <a:p>
                      <a:pPr>
                        <a:lnSpc>
                          <a:spcPct val="107000"/>
                        </a:lnSpc>
                        <a:spcAft>
                          <a:spcPts val="0"/>
                        </a:spcAft>
                      </a:pPr>
                      <a:r>
                        <a:rPr lang="en-GB" sz="1400">
                          <a:effectLst/>
                          <a:latin typeface="Century Gothic" panose="020B0502020202020204" pitchFamily="34" charset="0"/>
                        </a:rPr>
                        <a:t>172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onze</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eleven</a:t>
                      </a:r>
                    </a:p>
                  </a:txBody>
                  <a:tcPr marL="90000" marR="90000" marT="46800" marB="46800" anchor="ctr"/>
                </a:tc>
                <a:extLst>
                  <a:ext uri="{0D108BD9-81ED-4DB2-BD59-A6C34878D82A}">
                    <a16:rowId xmlns:a16="http://schemas.microsoft.com/office/drawing/2014/main" val="10021"/>
                  </a:ext>
                </a:extLst>
              </a:tr>
              <a:tr h="171929">
                <a:tc>
                  <a:txBody>
                    <a:bodyPr/>
                    <a:lstStyle/>
                    <a:p>
                      <a:pPr>
                        <a:lnSpc>
                          <a:spcPct val="107000"/>
                        </a:lnSpc>
                        <a:spcAft>
                          <a:spcPts val="0"/>
                        </a:spcAft>
                      </a:pPr>
                      <a:r>
                        <a:rPr lang="en-GB" sz="1400">
                          <a:effectLst/>
                          <a:latin typeface="Century Gothic" panose="020B0502020202020204" pitchFamily="34" charset="0"/>
                        </a:rPr>
                        <a:t>173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douze</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twelve</a:t>
                      </a:r>
                    </a:p>
                  </a:txBody>
                  <a:tcPr marL="90000" marR="90000" marT="46800" marB="46800" anchor="ctr"/>
                </a:tc>
                <a:extLst>
                  <a:ext uri="{0D108BD9-81ED-4DB2-BD59-A6C34878D82A}">
                    <a16:rowId xmlns:a16="http://schemas.microsoft.com/office/drawing/2014/main" val="10022"/>
                  </a:ext>
                </a:extLst>
              </a:tr>
              <a:tr h="255665">
                <a:tc>
                  <a:txBody>
                    <a:bodyPr/>
                    <a:lstStyle/>
                    <a:p>
                      <a:pPr>
                        <a:lnSpc>
                          <a:spcPct val="107000"/>
                        </a:lnSpc>
                        <a:spcAft>
                          <a:spcPts val="0"/>
                        </a:spcAft>
                      </a:pPr>
                      <a:r>
                        <a:rPr lang="en-GB" sz="1400">
                          <a:effectLst/>
                          <a:latin typeface="Century Gothic" panose="020B0502020202020204" pitchFamily="34" charset="0"/>
                        </a:rPr>
                        <a:t>174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pouvoir</a:t>
                      </a:r>
                    </a:p>
                  </a:txBody>
                  <a:tcPr marL="90000" marR="90000" marT="46800" marB="46800" anchor="ctr"/>
                </a:tc>
                <a:tc>
                  <a:txBody>
                    <a:bodyPr/>
                    <a:lstStyle/>
                    <a:p>
                      <a:pPr algn="l" fontAlgn="ctr"/>
                      <a:r>
                        <a:rPr lang="en-GB" sz="1400" b="0" i="0" u="none" strike="noStrike">
                          <a:solidFill>
                            <a:srgbClr val="000000"/>
                          </a:solidFill>
                          <a:effectLst/>
                          <a:latin typeface="Century Gothic" panose="020B0502020202020204" pitchFamily="34" charset="0"/>
                        </a:rPr>
                        <a:t>to be able, can</a:t>
                      </a:r>
                    </a:p>
                  </a:txBody>
                  <a:tcPr marL="90000" marR="90000" marT="46800" marB="46800" anchor="ctr"/>
                </a:tc>
                <a:extLst>
                  <a:ext uri="{0D108BD9-81ED-4DB2-BD59-A6C34878D82A}">
                    <a16:rowId xmlns:a16="http://schemas.microsoft.com/office/drawing/2014/main" val="10023"/>
                  </a:ext>
                </a:extLst>
              </a:tr>
              <a:tr h="171929">
                <a:tc>
                  <a:txBody>
                    <a:bodyPr/>
                    <a:lstStyle/>
                    <a:p>
                      <a:pPr>
                        <a:lnSpc>
                          <a:spcPct val="107000"/>
                        </a:lnSpc>
                        <a:spcAft>
                          <a:spcPts val="0"/>
                        </a:spcAft>
                      </a:pPr>
                      <a:r>
                        <a:rPr lang="en-GB" sz="1400">
                          <a:effectLst/>
                          <a:latin typeface="Century Gothic" panose="020B0502020202020204" pitchFamily="34" charset="0"/>
                        </a:rPr>
                        <a:t>175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peut</a:t>
                      </a:r>
                    </a:p>
                  </a:txBody>
                  <a:tcPr marL="90000" marR="90000" marT="46800" marB="46800" anchor="ctr"/>
                </a:tc>
                <a:tc>
                  <a:txBody>
                    <a:bodyPr/>
                    <a:lstStyle/>
                    <a:p>
                      <a:pPr algn="l" fontAlgn="ctr"/>
                      <a:r>
                        <a:rPr lang="en-GB" sz="1400" b="0" i="0" u="none" strike="noStrike" dirty="0">
                          <a:solidFill>
                            <a:srgbClr val="000000"/>
                          </a:solidFill>
                          <a:effectLst/>
                          <a:latin typeface="Century Gothic" panose="020B0502020202020204" pitchFamily="34" charset="0"/>
                        </a:rPr>
                        <a:t>is able, can</a:t>
                      </a:r>
                    </a:p>
                  </a:txBody>
                  <a:tcPr marL="90000" marR="90000" marT="46800" marB="46800" anchor="ctr"/>
                </a:tc>
                <a:extLst>
                  <a:ext uri="{0D108BD9-81ED-4DB2-BD59-A6C34878D82A}">
                    <a16:rowId xmlns:a16="http://schemas.microsoft.com/office/drawing/2014/main" val="10024"/>
                  </a:ext>
                </a:extLst>
              </a:tr>
            </a:tbl>
          </a:graphicData>
        </a:graphic>
      </p:graphicFrame>
      <p:graphicFrame>
        <p:nvGraphicFramePr>
          <p:cNvPr id="7" name="Table 6"/>
          <p:cNvGraphicFramePr>
            <a:graphicFrameLocks noGrp="1"/>
          </p:cNvGraphicFramePr>
          <p:nvPr/>
        </p:nvGraphicFramePr>
        <p:xfrm>
          <a:off x="3247328" y="593966"/>
          <a:ext cx="3537515" cy="8298514"/>
        </p:xfrm>
        <a:graphic>
          <a:graphicData uri="http://schemas.openxmlformats.org/drawingml/2006/table">
            <a:tbl>
              <a:tblPr>
                <a:tableStyleId>{ED083AE6-46FA-4A59-8FB0-9F97EB10719F}</a:tableStyleId>
              </a:tblPr>
              <a:tblGrid>
                <a:gridCol w="501018">
                  <a:extLst>
                    <a:ext uri="{9D8B030D-6E8A-4147-A177-3AD203B41FA5}">
                      <a16:colId xmlns:a16="http://schemas.microsoft.com/office/drawing/2014/main" val="20000"/>
                    </a:ext>
                  </a:extLst>
                </a:gridCol>
                <a:gridCol w="1120814">
                  <a:extLst>
                    <a:ext uri="{9D8B030D-6E8A-4147-A177-3AD203B41FA5}">
                      <a16:colId xmlns:a16="http://schemas.microsoft.com/office/drawing/2014/main" val="20001"/>
                    </a:ext>
                  </a:extLst>
                </a:gridCol>
                <a:gridCol w="1915683">
                  <a:extLst>
                    <a:ext uri="{9D8B030D-6E8A-4147-A177-3AD203B41FA5}">
                      <a16:colId xmlns:a16="http://schemas.microsoft.com/office/drawing/2014/main" val="20002"/>
                    </a:ext>
                  </a:extLst>
                </a:gridCol>
              </a:tblGrid>
              <a:tr h="307849">
                <a:tc>
                  <a:txBody>
                    <a:bodyPr/>
                    <a:lstStyle/>
                    <a:p>
                      <a:pPr>
                        <a:lnSpc>
                          <a:spcPct val="107000"/>
                        </a:lnSpc>
                        <a:spcAft>
                          <a:spcPts val="0"/>
                        </a:spcAft>
                      </a:pPr>
                      <a:r>
                        <a:rPr lang="en-GB" sz="1400" dirty="0">
                          <a:effectLst/>
                          <a:latin typeface="Century Gothic" panose="020B0502020202020204" pitchFamily="34" charset="0"/>
                        </a:rPr>
                        <a:t>176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dirty="0" err="1">
                          <a:solidFill>
                            <a:srgbClr val="000000"/>
                          </a:solidFill>
                          <a:effectLst/>
                          <a:latin typeface="Century Gothic" panose="020B0502020202020204" pitchFamily="34" charset="0"/>
                        </a:rPr>
                        <a:t>vouloir</a:t>
                      </a:r>
                      <a:endParaRPr lang="en-GB" sz="14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to want | wanting to</a:t>
                      </a:r>
                    </a:p>
                  </a:txBody>
                  <a:tcPr marL="90000" marR="90000" marT="46800" marB="46800" anchor="ctr"/>
                </a:tc>
                <a:extLst>
                  <a:ext uri="{0D108BD9-81ED-4DB2-BD59-A6C34878D82A}">
                    <a16:rowId xmlns:a16="http://schemas.microsoft.com/office/drawing/2014/main" val="10000"/>
                  </a:ext>
                </a:extLst>
              </a:tr>
              <a:tr h="307849">
                <a:tc>
                  <a:txBody>
                    <a:bodyPr/>
                    <a:lstStyle/>
                    <a:p>
                      <a:pPr>
                        <a:lnSpc>
                          <a:spcPct val="107000"/>
                        </a:lnSpc>
                        <a:spcAft>
                          <a:spcPts val="0"/>
                        </a:spcAft>
                      </a:pPr>
                      <a:r>
                        <a:rPr lang="en-GB" sz="1400" dirty="0">
                          <a:effectLst/>
                          <a:latin typeface="Century Gothic" panose="020B0502020202020204" pitchFamily="34" charset="0"/>
                        </a:rPr>
                        <a:t>177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veut</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wants</a:t>
                      </a:r>
                    </a:p>
                  </a:txBody>
                  <a:tcPr marL="90000" marR="90000" marT="46800" marB="46800" anchor="ctr"/>
                </a:tc>
                <a:extLst>
                  <a:ext uri="{0D108BD9-81ED-4DB2-BD59-A6C34878D82A}">
                    <a16:rowId xmlns:a16="http://schemas.microsoft.com/office/drawing/2014/main" val="10001"/>
                  </a:ext>
                </a:extLst>
              </a:tr>
              <a:tr h="491258">
                <a:tc>
                  <a:txBody>
                    <a:bodyPr/>
                    <a:lstStyle/>
                    <a:p>
                      <a:pPr>
                        <a:lnSpc>
                          <a:spcPct val="107000"/>
                        </a:lnSpc>
                        <a:spcAft>
                          <a:spcPts val="0"/>
                        </a:spcAft>
                      </a:pPr>
                      <a:r>
                        <a:rPr lang="en-GB" sz="1400">
                          <a:effectLst/>
                          <a:latin typeface="Century Gothic" panose="020B0502020202020204" pitchFamily="34" charset="0"/>
                        </a:rPr>
                        <a:t>178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devoir</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to have to | having to</a:t>
                      </a:r>
                    </a:p>
                  </a:txBody>
                  <a:tcPr marL="90000" marR="90000" marT="46800" marB="46800" anchor="ctr"/>
                </a:tc>
                <a:extLst>
                  <a:ext uri="{0D108BD9-81ED-4DB2-BD59-A6C34878D82A}">
                    <a16:rowId xmlns:a16="http://schemas.microsoft.com/office/drawing/2014/main" val="10002"/>
                  </a:ext>
                </a:extLst>
              </a:tr>
              <a:tr h="307849">
                <a:tc>
                  <a:txBody>
                    <a:bodyPr/>
                    <a:lstStyle/>
                    <a:p>
                      <a:pPr>
                        <a:lnSpc>
                          <a:spcPct val="107000"/>
                        </a:lnSpc>
                        <a:spcAft>
                          <a:spcPts val="0"/>
                        </a:spcAft>
                      </a:pPr>
                      <a:r>
                        <a:rPr lang="en-GB" sz="1400">
                          <a:effectLst/>
                          <a:latin typeface="Century Gothic" panose="020B0502020202020204" pitchFamily="34" charset="0"/>
                        </a:rPr>
                        <a:t>179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doit</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has to | must</a:t>
                      </a:r>
                    </a:p>
                  </a:txBody>
                  <a:tcPr marL="90000" marR="90000" marT="46800" marB="46800" anchor="ctr"/>
                </a:tc>
                <a:extLst>
                  <a:ext uri="{0D108BD9-81ED-4DB2-BD59-A6C34878D82A}">
                    <a16:rowId xmlns:a16="http://schemas.microsoft.com/office/drawing/2014/main" val="10003"/>
                  </a:ext>
                </a:extLst>
              </a:tr>
              <a:tr h="307849">
                <a:tc>
                  <a:txBody>
                    <a:bodyPr/>
                    <a:lstStyle/>
                    <a:p>
                      <a:pPr>
                        <a:lnSpc>
                          <a:spcPct val="107000"/>
                        </a:lnSpc>
                        <a:spcAft>
                          <a:spcPts val="0"/>
                        </a:spcAft>
                      </a:pPr>
                      <a:r>
                        <a:rPr lang="en-GB" sz="1400">
                          <a:effectLst/>
                          <a:latin typeface="Century Gothic" panose="020B0502020202020204" pitchFamily="34" charset="0"/>
                        </a:rPr>
                        <a:t>180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second</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second</a:t>
                      </a:r>
                    </a:p>
                  </a:txBody>
                  <a:tcPr marL="90000" marR="90000" marT="46800" marB="46800" anchor="ctr"/>
                </a:tc>
                <a:extLst>
                  <a:ext uri="{0D108BD9-81ED-4DB2-BD59-A6C34878D82A}">
                    <a16:rowId xmlns:a16="http://schemas.microsoft.com/office/drawing/2014/main" val="10004"/>
                  </a:ext>
                </a:extLst>
              </a:tr>
              <a:tr h="307849">
                <a:tc>
                  <a:txBody>
                    <a:bodyPr/>
                    <a:lstStyle/>
                    <a:p>
                      <a:pPr>
                        <a:lnSpc>
                          <a:spcPct val="107000"/>
                        </a:lnSpc>
                        <a:spcAft>
                          <a:spcPts val="0"/>
                        </a:spcAft>
                      </a:pPr>
                      <a:r>
                        <a:rPr lang="en-GB" sz="1400" dirty="0">
                          <a:effectLst/>
                          <a:latin typeface="Century Gothic" panose="020B0502020202020204" pitchFamily="34" charset="0"/>
                        </a:rPr>
                        <a:t>181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premier</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first</a:t>
                      </a:r>
                    </a:p>
                  </a:txBody>
                  <a:tcPr marL="90000" marR="90000" marT="46800" marB="46800" anchor="ctr"/>
                </a:tc>
                <a:extLst>
                  <a:ext uri="{0D108BD9-81ED-4DB2-BD59-A6C34878D82A}">
                    <a16:rowId xmlns:a16="http://schemas.microsoft.com/office/drawing/2014/main" val="10005"/>
                  </a:ext>
                </a:extLst>
              </a:tr>
              <a:tr h="307849">
                <a:tc>
                  <a:txBody>
                    <a:bodyPr/>
                    <a:lstStyle/>
                    <a:p>
                      <a:pPr>
                        <a:lnSpc>
                          <a:spcPct val="107000"/>
                        </a:lnSpc>
                        <a:spcAft>
                          <a:spcPts val="0"/>
                        </a:spcAft>
                      </a:pPr>
                      <a:r>
                        <a:rPr lang="en-GB" sz="1400" dirty="0">
                          <a:effectLst/>
                          <a:latin typeface="Century Gothic" panose="020B0502020202020204" pitchFamily="34" charset="0"/>
                        </a:rPr>
                        <a:t>182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dernier</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last</a:t>
                      </a:r>
                    </a:p>
                  </a:txBody>
                  <a:tcPr marL="90000" marR="90000" marT="46800" marB="46800" anchor="ctr"/>
                </a:tc>
                <a:extLst>
                  <a:ext uri="{0D108BD9-81ED-4DB2-BD59-A6C34878D82A}">
                    <a16:rowId xmlns:a16="http://schemas.microsoft.com/office/drawing/2014/main" val="10006"/>
                  </a:ext>
                </a:extLst>
              </a:tr>
              <a:tr h="521826">
                <a:tc>
                  <a:txBody>
                    <a:bodyPr/>
                    <a:lstStyle/>
                    <a:p>
                      <a:pPr>
                        <a:lnSpc>
                          <a:spcPct val="107000"/>
                        </a:lnSpc>
                        <a:spcAft>
                          <a:spcPts val="0"/>
                        </a:spcAft>
                      </a:pPr>
                      <a:r>
                        <a:rPr lang="en-GB" sz="1400" dirty="0">
                          <a:effectLst/>
                          <a:latin typeface="Century Gothic" panose="020B0502020202020204" pitchFamily="34" charset="0"/>
                        </a:rPr>
                        <a:t>183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une histoire</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a story, history</a:t>
                      </a:r>
                    </a:p>
                  </a:txBody>
                  <a:tcPr marL="90000" marR="90000" marT="46800" marB="46800" anchor="ctr"/>
                </a:tc>
                <a:extLst>
                  <a:ext uri="{0D108BD9-81ED-4DB2-BD59-A6C34878D82A}">
                    <a16:rowId xmlns:a16="http://schemas.microsoft.com/office/drawing/2014/main" val="10007"/>
                  </a:ext>
                </a:extLst>
              </a:tr>
              <a:tr h="307849">
                <a:tc>
                  <a:txBody>
                    <a:bodyPr/>
                    <a:lstStyle/>
                    <a:p>
                      <a:pPr>
                        <a:lnSpc>
                          <a:spcPct val="107000"/>
                        </a:lnSpc>
                        <a:spcAft>
                          <a:spcPts val="0"/>
                        </a:spcAft>
                      </a:pPr>
                      <a:r>
                        <a:rPr lang="en-GB" sz="1400">
                          <a:effectLst/>
                          <a:latin typeface="Century Gothic" panose="020B0502020202020204" pitchFamily="34" charset="0"/>
                        </a:rPr>
                        <a:t>184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le tableau</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board, picture</a:t>
                      </a:r>
                    </a:p>
                  </a:txBody>
                  <a:tcPr marL="90000" marR="90000" marT="46800" marB="46800" anchor="ctr"/>
                </a:tc>
                <a:extLst>
                  <a:ext uri="{0D108BD9-81ED-4DB2-BD59-A6C34878D82A}">
                    <a16:rowId xmlns:a16="http://schemas.microsoft.com/office/drawing/2014/main" val="10008"/>
                  </a:ext>
                </a:extLst>
              </a:tr>
              <a:tr h="307849">
                <a:tc>
                  <a:txBody>
                    <a:bodyPr/>
                    <a:lstStyle/>
                    <a:p>
                      <a:pPr>
                        <a:lnSpc>
                          <a:spcPct val="107000"/>
                        </a:lnSpc>
                        <a:spcAft>
                          <a:spcPts val="0"/>
                        </a:spcAft>
                      </a:pPr>
                      <a:r>
                        <a:rPr lang="en-GB" sz="1400">
                          <a:effectLst/>
                          <a:latin typeface="Century Gothic" panose="020B0502020202020204" pitchFamily="34" charset="0"/>
                        </a:rPr>
                        <a:t>185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le cheval</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horse</a:t>
                      </a:r>
                    </a:p>
                  </a:txBody>
                  <a:tcPr marL="90000" marR="90000" marT="46800" marB="46800" anchor="ctr"/>
                </a:tc>
                <a:extLst>
                  <a:ext uri="{0D108BD9-81ED-4DB2-BD59-A6C34878D82A}">
                    <a16:rowId xmlns:a16="http://schemas.microsoft.com/office/drawing/2014/main" val="10009"/>
                  </a:ext>
                </a:extLst>
              </a:tr>
              <a:tr h="307849">
                <a:tc>
                  <a:txBody>
                    <a:bodyPr/>
                    <a:lstStyle/>
                    <a:p>
                      <a:pPr>
                        <a:lnSpc>
                          <a:spcPct val="107000"/>
                        </a:lnSpc>
                        <a:spcAft>
                          <a:spcPts val="0"/>
                        </a:spcAft>
                      </a:pPr>
                      <a:r>
                        <a:rPr lang="en-GB" sz="1400">
                          <a:effectLst/>
                          <a:latin typeface="Century Gothic" panose="020B0502020202020204" pitchFamily="34" charset="0"/>
                        </a:rPr>
                        <a:t>186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difficile</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difficult</a:t>
                      </a:r>
                    </a:p>
                  </a:txBody>
                  <a:tcPr marL="90000" marR="90000" marT="46800" marB="46800" anchor="ctr"/>
                </a:tc>
                <a:extLst>
                  <a:ext uri="{0D108BD9-81ED-4DB2-BD59-A6C34878D82A}">
                    <a16:rowId xmlns:a16="http://schemas.microsoft.com/office/drawing/2014/main" val="10010"/>
                  </a:ext>
                </a:extLst>
              </a:tr>
              <a:tr h="307849">
                <a:tc>
                  <a:txBody>
                    <a:bodyPr/>
                    <a:lstStyle/>
                    <a:p>
                      <a:pPr>
                        <a:lnSpc>
                          <a:spcPct val="107000"/>
                        </a:lnSpc>
                        <a:spcAft>
                          <a:spcPts val="0"/>
                        </a:spcAft>
                      </a:pPr>
                      <a:r>
                        <a:rPr lang="en-GB" sz="1400">
                          <a:effectLst/>
                          <a:latin typeface="Century Gothic" panose="020B0502020202020204" pitchFamily="34" charset="0"/>
                        </a:rPr>
                        <a:t>187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une école</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a school</a:t>
                      </a:r>
                    </a:p>
                  </a:txBody>
                  <a:tcPr marL="90000" marR="90000" marT="46800" marB="46800" anchor="ctr"/>
                </a:tc>
                <a:extLst>
                  <a:ext uri="{0D108BD9-81ED-4DB2-BD59-A6C34878D82A}">
                    <a16:rowId xmlns:a16="http://schemas.microsoft.com/office/drawing/2014/main" val="10011"/>
                  </a:ext>
                </a:extLst>
              </a:tr>
              <a:tr h="307849">
                <a:tc>
                  <a:txBody>
                    <a:bodyPr/>
                    <a:lstStyle/>
                    <a:p>
                      <a:pPr>
                        <a:lnSpc>
                          <a:spcPct val="107000"/>
                        </a:lnSpc>
                        <a:spcAft>
                          <a:spcPts val="0"/>
                        </a:spcAft>
                      </a:pPr>
                      <a:r>
                        <a:rPr lang="en-GB" sz="1400">
                          <a:effectLst/>
                          <a:latin typeface="Century Gothic" panose="020B0502020202020204" pitchFamily="34" charset="0"/>
                        </a:rPr>
                        <a:t>188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décider</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to decide | deciding</a:t>
                      </a:r>
                    </a:p>
                  </a:txBody>
                  <a:tcPr marL="90000" marR="90000" marT="46800" marB="46800" anchor="ctr"/>
                </a:tc>
                <a:extLst>
                  <a:ext uri="{0D108BD9-81ED-4DB2-BD59-A6C34878D82A}">
                    <a16:rowId xmlns:a16="http://schemas.microsoft.com/office/drawing/2014/main" val="10012"/>
                  </a:ext>
                </a:extLst>
              </a:tr>
              <a:tr h="491258">
                <a:tc>
                  <a:txBody>
                    <a:bodyPr/>
                    <a:lstStyle/>
                    <a:p>
                      <a:pPr>
                        <a:lnSpc>
                          <a:spcPct val="107000"/>
                        </a:lnSpc>
                        <a:spcAft>
                          <a:spcPts val="0"/>
                        </a:spcAft>
                      </a:pPr>
                      <a:r>
                        <a:rPr lang="en-GB" sz="1400" dirty="0">
                          <a:effectLst/>
                          <a:latin typeface="Century Gothic" panose="020B0502020202020204" pitchFamily="34" charset="0"/>
                        </a:rPr>
                        <a:t>189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expliquer</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to explain | explaining</a:t>
                      </a:r>
                    </a:p>
                  </a:txBody>
                  <a:tcPr marL="90000" marR="90000" marT="46800" marB="46800" anchor="ctr"/>
                </a:tc>
                <a:extLst>
                  <a:ext uri="{0D108BD9-81ED-4DB2-BD59-A6C34878D82A}">
                    <a16:rowId xmlns:a16="http://schemas.microsoft.com/office/drawing/2014/main" val="10013"/>
                  </a:ext>
                </a:extLst>
              </a:tr>
              <a:tr h="307849">
                <a:tc>
                  <a:txBody>
                    <a:bodyPr/>
                    <a:lstStyle/>
                    <a:p>
                      <a:pPr>
                        <a:lnSpc>
                          <a:spcPct val="107000"/>
                        </a:lnSpc>
                        <a:spcAft>
                          <a:spcPts val="0"/>
                        </a:spcAft>
                      </a:pPr>
                      <a:r>
                        <a:rPr lang="en-GB" sz="1400">
                          <a:effectLst/>
                          <a:latin typeface="Century Gothic" panose="020B0502020202020204" pitchFamily="34" charset="0"/>
                        </a:rPr>
                        <a:t>190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 ami</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a friend (male)</a:t>
                      </a:r>
                    </a:p>
                  </a:txBody>
                  <a:tcPr marL="90000" marR="90000" marT="46800" marB="46800" anchor="ctr"/>
                </a:tc>
                <a:extLst>
                  <a:ext uri="{0D108BD9-81ED-4DB2-BD59-A6C34878D82A}">
                    <a16:rowId xmlns:a16="http://schemas.microsoft.com/office/drawing/2014/main" val="10014"/>
                  </a:ext>
                </a:extLst>
              </a:tr>
              <a:tr h="307849">
                <a:tc>
                  <a:txBody>
                    <a:bodyPr/>
                    <a:lstStyle/>
                    <a:p>
                      <a:pPr>
                        <a:lnSpc>
                          <a:spcPct val="107000"/>
                        </a:lnSpc>
                        <a:spcAft>
                          <a:spcPts val="0"/>
                        </a:spcAft>
                      </a:pPr>
                      <a:r>
                        <a:rPr lang="en-GB" sz="1400">
                          <a:effectLst/>
                          <a:latin typeface="Century Gothic" panose="020B0502020202020204" pitchFamily="34" charset="0"/>
                        </a:rPr>
                        <a:t>191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une amie</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a friend (female)</a:t>
                      </a:r>
                    </a:p>
                  </a:txBody>
                  <a:tcPr marL="90000" marR="90000" marT="46800" marB="46800" anchor="ctr"/>
                </a:tc>
                <a:extLst>
                  <a:ext uri="{0D108BD9-81ED-4DB2-BD59-A6C34878D82A}">
                    <a16:rowId xmlns:a16="http://schemas.microsoft.com/office/drawing/2014/main" val="10015"/>
                  </a:ext>
                </a:extLst>
              </a:tr>
              <a:tr h="307849">
                <a:tc>
                  <a:txBody>
                    <a:bodyPr/>
                    <a:lstStyle/>
                    <a:p>
                      <a:pPr>
                        <a:lnSpc>
                          <a:spcPct val="107000"/>
                        </a:lnSpc>
                        <a:spcAft>
                          <a:spcPts val="0"/>
                        </a:spcAft>
                      </a:pPr>
                      <a:r>
                        <a:rPr lang="en-GB" sz="1400">
                          <a:effectLst/>
                          <a:latin typeface="Century Gothic" panose="020B0502020202020204" pitchFamily="34" charset="0"/>
                        </a:rPr>
                        <a:t>192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aller</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to </a:t>
                      </a:r>
                      <a:r>
                        <a:rPr lang="en-GB" sz="1300" b="0" i="0" u="none" strike="noStrike" dirty="0" err="1">
                          <a:solidFill>
                            <a:srgbClr val="000000"/>
                          </a:solidFill>
                          <a:effectLst/>
                          <a:latin typeface="Century Gothic" panose="020B0502020202020204" pitchFamily="34" charset="0"/>
                        </a:rPr>
                        <a:t>go|going</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0016"/>
                  </a:ext>
                </a:extLst>
              </a:tr>
              <a:tr h="307849">
                <a:tc>
                  <a:txBody>
                    <a:bodyPr/>
                    <a:lstStyle/>
                    <a:p>
                      <a:pPr>
                        <a:lnSpc>
                          <a:spcPct val="107000"/>
                        </a:lnSpc>
                        <a:spcAft>
                          <a:spcPts val="0"/>
                        </a:spcAft>
                      </a:pPr>
                      <a:r>
                        <a:rPr lang="en-GB" sz="1400">
                          <a:effectLst/>
                          <a:latin typeface="Century Gothic" panose="020B0502020202020204" pitchFamily="34" charset="0"/>
                        </a:rPr>
                        <a:t>193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va</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goes|is going</a:t>
                      </a:r>
                    </a:p>
                  </a:txBody>
                  <a:tcPr marL="90000" marR="90000" marT="46800" marB="46800" anchor="ctr"/>
                </a:tc>
                <a:extLst>
                  <a:ext uri="{0D108BD9-81ED-4DB2-BD59-A6C34878D82A}">
                    <a16:rowId xmlns:a16="http://schemas.microsoft.com/office/drawing/2014/main" val="10017"/>
                  </a:ext>
                </a:extLst>
              </a:tr>
              <a:tr h="307849">
                <a:tc>
                  <a:txBody>
                    <a:bodyPr/>
                    <a:lstStyle/>
                    <a:p>
                      <a:pPr>
                        <a:lnSpc>
                          <a:spcPct val="107000"/>
                        </a:lnSpc>
                        <a:spcAft>
                          <a:spcPts val="0"/>
                        </a:spcAft>
                      </a:pPr>
                      <a:r>
                        <a:rPr lang="en-GB" sz="1400" dirty="0">
                          <a:effectLst/>
                          <a:latin typeface="Century Gothic" panose="020B0502020202020204" pitchFamily="34" charset="0"/>
                        </a:rPr>
                        <a:t>194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chaque</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each, every</a:t>
                      </a:r>
                    </a:p>
                  </a:txBody>
                  <a:tcPr marL="90000" marR="90000" marT="46800" marB="46800" anchor="ctr"/>
                </a:tc>
                <a:extLst>
                  <a:ext uri="{0D108BD9-81ED-4DB2-BD59-A6C34878D82A}">
                    <a16:rowId xmlns:a16="http://schemas.microsoft.com/office/drawing/2014/main" val="10018"/>
                  </a:ext>
                </a:extLst>
              </a:tr>
              <a:tr h="329343">
                <a:tc>
                  <a:txBody>
                    <a:bodyPr/>
                    <a:lstStyle/>
                    <a:p>
                      <a:pPr>
                        <a:lnSpc>
                          <a:spcPct val="107000"/>
                        </a:lnSpc>
                        <a:spcAft>
                          <a:spcPts val="0"/>
                        </a:spcAft>
                      </a:pPr>
                      <a:r>
                        <a:rPr lang="en-GB" sz="1400">
                          <a:effectLst/>
                          <a:latin typeface="Century Gothic" panose="020B0502020202020204" pitchFamily="34" charset="0"/>
                        </a:rPr>
                        <a:t>195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100" b="0" i="0" u="none" strike="noStrike" dirty="0">
                          <a:solidFill>
                            <a:srgbClr val="000000"/>
                          </a:solidFill>
                          <a:effectLst/>
                          <a:latin typeface="Century Gothic" panose="020B0502020202020204" pitchFamily="34" charset="0"/>
                        </a:rPr>
                        <a:t>les </a:t>
                      </a:r>
                      <a:r>
                        <a:rPr lang="en-GB" sz="1100" b="0" i="0" u="none" strike="noStrike" dirty="0" err="1">
                          <a:solidFill>
                            <a:srgbClr val="000000"/>
                          </a:solidFill>
                          <a:effectLst/>
                          <a:latin typeface="Century Gothic" panose="020B0502020202020204" pitchFamily="34" charset="0"/>
                        </a:rPr>
                        <a:t>vacances</a:t>
                      </a:r>
                      <a:endParaRPr lang="en-GB" sz="11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holidays</a:t>
                      </a:r>
                    </a:p>
                  </a:txBody>
                  <a:tcPr marL="90000" marR="90000" marT="46800" marB="46800" anchor="ctr"/>
                </a:tc>
                <a:extLst>
                  <a:ext uri="{0D108BD9-81ED-4DB2-BD59-A6C34878D82A}">
                    <a16:rowId xmlns:a16="http://schemas.microsoft.com/office/drawing/2014/main" val="10019"/>
                  </a:ext>
                </a:extLst>
              </a:tr>
              <a:tr h="307849">
                <a:tc>
                  <a:txBody>
                    <a:bodyPr/>
                    <a:lstStyle/>
                    <a:p>
                      <a:pPr>
                        <a:lnSpc>
                          <a:spcPct val="107000"/>
                        </a:lnSpc>
                        <a:spcAft>
                          <a:spcPts val="0"/>
                        </a:spcAft>
                      </a:pPr>
                      <a:r>
                        <a:rPr lang="en-GB" sz="1400">
                          <a:effectLst/>
                          <a:latin typeface="Century Gothic" panose="020B0502020202020204" pitchFamily="34" charset="0"/>
                        </a:rPr>
                        <a:t>196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le matin</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morning</a:t>
                      </a:r>
                    </a:p>
                  </a:txBody>
                  <a:tcPr marL="90000" marR="90000" marT="46800" marB="46800" anchor="ctr"/>
                </a:tc>
                <a:extLst>
                  <a:ext uri="{0D108BD9-81ED-4DB2-BD59-A6C34878D82A}">
                    <a16:rowId xmlns:a16="http://schemas.microsoft.com/office/drawing/2014/main" val="10020"/>
                  </a:ext>
                </a:extLst>
              </a:tr>
              <a:tr h="307849">
                <a:tc>
                  <a:txBody>
                    <a:bodyPr/>
                    <a:lstStyle/>
                    <a:p>
                      <a:pPr>
                        <a:lnSpc>
                          <a:spcPct val="107000"/>
                        </a:lnSpc>
                        <a:spcAft>
                          <a:spcPts val="0"/>
                        </a:spcAft>
                      </a:pPr>
                      <a:r>
                        <a:rPr lang="en-GB" sz="1400" dirty="0">
                          <a:effectLst/>
                          <a:latin typeface="Century Gothic" panose="020B0502020202020204" pitchFamily="34" charset="0"/>
                        </a:rPr>
                        <a:t>197 </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le soir</a:t>
                      </a:r>
                    </a:p>
                  </a:txBody>
                  <a:tcPr marL="90000" marR="90000" marT="46800" marB="46800" anchor="ctr"/>
                </a:tc>
                <a:tc>
                  <a:txBody>
                    <a:bodyPr/>
                    <a:lstStyle/>
                    <a:p>
                      <a:pPr algn="l" fontAlgn="ctr"/>
                      <a:r>
                        <a:rPr lang="en-GB" sz="1300" b="0" i="0" u="none" strike="noStrike">
                          <a:solidFill>
                            <a:srgbClr val="000000"/>
                          </a:solidFill>
                          <a:effectLst/>
                          <a:latin typeface="Century Gothic" panose="020B0502020202020204" pitchFamily="34" charset="0"/>
                        </a:rPr>
                        <a:t>evening</a:t>
                      </a:r>
                    </a:p>
                  </a:txBody>
                  <a:tcPr marL="90000" marR="90000" marT="46800" marB="46800" anchor="ctr"/>
                </a:tc>
                <a:extLst>
                  <a:ext uri="{0D108BD9-81ED-4DB2-BD59-A6C34878D82A}">
                    <a16:rowId xmlns:a16="http://schemas.microsoft.com/office/drawing/2014/main" val="10021"/>
                  </a:ext>
                </a:extLst>
              </a:tr>
              <a:tr h="307849">
                <a:tc>
                  <a:txBody>
                    <a:bodyPr/>
                    <a:lstStyle/>
                    <a:p>
                      <a:pPr>
                        <a:lnSpc>
                          <a:spcPct val="107000"/>
                        </a:lnSpc>
                        <a:spcAft>
                          <a:spcPts val="0"/>
                        </a:spcAft>
                      </a:pPr>
                      <a:r>
                        <a:rPr lang="en-GB" sz="1400">
                          <a:effectLst/>
                          <a:latin typeface="Century Gothic" panose="020B0502020202020204" pitchFamily="34" charset="0"/>
                        </a:rPr>
                        <a:t>198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la musique</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music</a:t>
                      </a:r>
                    </a:p>
                  </a:txBody>
                  <a:tcPr marL="90000" marR="90000" marT="46800" marB="46800" anchor="ctr"/>
                </a:tc>
                <a:extLst>
                  <a:ext uri="{0D108BD9-81ED-4DB2-BD59-A6C34878D82A}">
                    <a16:rowId xmlns:a16="http://schemas.microsoft.com/office/drawing/2014/main" val="10022"/>
                  </a:ext>
                </a:extLst>
              </a:tr>
              <a:tr h="307849">
                <a:tc>
                  <a:txBody>
                    <a:bodyPr/>
                    <a:lstStyle/>
                    <a:p>
                      <a:pPr>
                        <a:lnSpc>
                          <a:spcPct val="107000"/>
                        </a:lnSpc>
                        <a:spcAft>
                          <a:spcPts val="0"/>
                        </a:spcAft>
                      </a:pPr>
                      <a:r>
                        <a:rPr lang="en-GB" sz="1400">
                          <a:effectLst/>
                          <a:latin typeface="Century Gothic" panose="020B0502020202020204" pitchFamily="34" charset="0"/>
                        </a:rPr>
                        <a:t>199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 sujet</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a subject</a:t>
                      </a:r>
                    </a:p>
                  </a:txBody>
                  <a:tcPr marL="90000" marR="90000" marT="46800" marB="46800" anchor="ctr"/>
                </a:tc>
                <a:extLst>
                  <a:ext uri="{0D108BD9-81ED-4DB2-BD59-A6C34878D82A}">
                    <a16:rowId xmlns:a16="http://schemas.microsoft.com/office/drawing/2014/main" val="10023"/>
                  </a:ext>
                </a:extLst>
              </a:tr>
              <a:tr h="307849">
                <a:tc>
                  <a:txBody>
                    <a:bodyPr/>
                    <a:lstStyle/>
                    <a:p>
                      <a:pPr>
                        <a:lnSpc>
                          <a:spcPct val="107000"/>
                        </a:lnSpc>
                        <a:spcAft>
                          <a:spcPts val="0"/>
                        </a:spcAft>
                      </a:pPr>
                      <a:r>
                        <a:rPr lang="en-GB" sz="1400">
                          <a:effectLst/>
                          <a:latin typeface="Century Gothic" panose="020B0502020202020204" pitchFamily="34" charset="0"/>
                        </a:rPr>
                        <a:t>200 </a:t>
                      </a:r>
                      <a:endParaRPr lang="en-GB" sz="14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ctr"/>
                      <a:r>
                        <a:rPr lang="en-GB" sz="1400" b="0" i="0" u="none" strike="noStrike">
                          <a:solidFill>
                            <a:srgbClr val="000000"/>
                          </a:solidFill>
                          <a:effectLst/>
                          <a:latin typeface="Century Gothic" panose="020B0502020202020204" pitchFamily="34" charset="0"/>
                        </a:rPr>
                        <a:t>un objet</a:t>
                      </a:r>
                    </a:p>
                  </a:txBody>
                  <a:tcPr marL="90000" marR="90000" marT="46800" marB="46800" anchor="ctr"/>
                </a:tc>
                <a:tc>
                  <a:txBody>
                    <a:bodyPr/>
                    <a:lstStyle/>
                    <a:p>
                      <a:pPr algn="l" fontAlgn="ctr"/>
                      <a:r>
                        <a:rPr lang="en-GB" sz="1300" b="0" i="0" u="none" strike="noStrike" dirty="0">
                          <a:solidFill>
                            <a:srgbClr val="000000"/>
                          </a:solidFill>
                          <a:effectLst/>
                          <a:latin typeface="Century Gothic" panose="020B0502020202020204" pitchFamily="34" charset="0"/>
                        </a:rPr>
                        <a:t>an object</a:t>
                      </a:r>
                    </a:p>
                  </a:txBody>
                  <a:tcPr marL="90000" marR="90000" marT="46800" marB="46800" anchor="ctr"/>
                </a:tc>
                <a:extLst>
                  <a:ext uri="{0D108BD9-81ED-4DB2-BD59-A6C34878D82A}">
                    <a16:rowId xmlns:a16="http://schemas.microsoft.com/office/drawing/2014/main" val="10024"/>
                  </a:ext>
                </a:extLst>
              </a:tr>
            </a:tbl>
          </a:graphicData>
        </a:graphic>
      </p:graphicFrame>
      <p:sp>
        <p:nvSpPr>
          <p:cNvPr id="8"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64</a:t>
            </a:r>
          </a:p>
        </p:txBody>
      </p:sp>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4970049" y="7195"/>
            <a:ext cx="462768" cy="477230"/>
          </a:xfrm>
          <a:prstGeom prst="rect">
            <a:avLst/>
          </a:prstGeom>
        </p:spPr>
      </p:pic>
      <p:pic>
        <p:nvPicPr>
          <p:cNvPr id="12" name="Picture 11"/>
          <p:cNvPicPr>
            <a:picLocks noChangeAspect="1"/>
          </p:cNvPicPr>
          <p:nvPr/>
        </p:nvPicPr>
        <p:blipFill>
          <a:blip r:embed="rId4"/>
          <a:stretch>
            <a:fillRect/>
          </a:stretch>
        </p:blipFill>
        <p:spPr>
          <a:xfrm>
            <a:off x="5534318" y="7195"/>
            <a:ext cx="1038323" cy="423153"/>
          </a:xfrm>
          <a:prstGeom prst="rect">
            <a:avLst/>
          </a:prstGeom>
        </p:spPr>
      </p:pic>
      <p:sp>
        <p:nvSpPr>
          <p:cNvPr id="2" name="Title 1">
            <a:extLst>
              <a:ext uri="{FF2B5EF4-FFF2-40B4-BE49-F238E27FC236}">
                <a16:creationId xmlns:a16="http://schemas.microsoft.com/office/drawing/2014/main" id="{DF7424B0-42CF-C749-A9FD-CEFC0D7F4D50}"/>
              </a:ext>
            </a:extLst>
          </p:cNvPr>
          <p:cNvSpPr>
            <a:spLocks noGrp="1"/>
          </p:cNvSpPr>
          <p:nvPr>
            <p:ph type="title"/>
          </p:nvPr>
        </p:nvSpPr>
        <p:spPr>
          <a:xfrm>
            <a:off x="-1" y="108308"/>
            <a:ext cx="4238661" cy="430887"/>
          </a:xfrm>
        </p:spPr>
        <p:txBody>
          <a:bodyPr/>
          <a:lstStyle/>
          <a:p>
            <a:r>
              <a:rPr lang="en-GB" sz="2200" b="1" dirty="0">
                <a:solidFill>
                  <a:srgbClr val="000000"/>
                </a:solidFill>
              </a:rPr>
              <a:t>Stage 3: Regional competition</a:t>
            </a:r>
            <a:endParaRPr lang="en-US" sz="2200" dirty="0"/>
          </a:p>
        </p:txBody>
      </p:sp>
    </p:spTree>
    <p:extLst>
      <p:ext uri="{BB962C8B-B14F-4D97-AF65-F5344CB8AC3E}">
        <p14:creationId xmlns:p14="http://schemas.microsoft.com/office/powerpoint/2010/main" val="38149517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89698" y="451828"/>
          <a:ext cx="3398066" cy="8523125"/>
        </p:xfrm>
        <a:graphic>
          <a:graphicData uri="http://schemas.openxmlformats.org/drawingml/2006/table">
            <a:tbl>
              <a:tblPr>
                <a:tableStyleId>{ED083AE6-46FA-4A59-8FB0-9F97EB10719F}</a:tableStyleId>
              </a:tblPr>
              <a:tblGrid>
                <a:gridCol w="528875">
                  <a:extLst>
                    <a:ext uri="{9D8B030D-6E8A-4147-A177-3AD203B41FA5}">
                      <a16:colId xmlns:a16="http://schemas.microsoft.com/office/drawing/2014/main" val="20000"/>
                    </a:ext>
                  </a:extLst>
                </a:gridCol>
                <a:gridCol w="1287111">
                  <a:extLst>
                    <a:ext uri="{9D8B030D-6E8A-4147-A177-3AD203B41FA5}">
                      <a16:colId xmlns:a16="http://schemas.microsoft.com/office/drawing/2014/main" val="20001"/>
                    </a:ext>
                  </a:extLst>
                </a:gridCol>
                <a:gridCol w="1582080">
                  <a:extLst>
                    <a:ext uri="{9D8B030D-6E8A-4147-A177-3AD203B41FA5}">
                      <a16:colId xmlns:a16="http://schemas.microsoft.com/office/drawing/2014/main" val="20002"/>
                    </a:ext>
                  </a:extLst>
                </a:gridCol>
              </a:tblGrid>
              <a:tr h="296218">
                <a:tc>
                  <a:txBody>
                    <a:bodyPr/>
                    <a:lstStyle/>
                    <a:p>
                      <a:pPr algn="ctr" fontAlgn="ctr"/>
                      <a:r>
                        <a:rPr lang="en-GB" sz="1300" b="0" i="0" u="none" strike="noStrike" dirty="0">
                          <a:solidFill>
                            <a:srgbClr val="000000"/>
                          </a:solidFill>
                          <a:effectLst/>
                          <a:latin typeface="Century Gothic" panose="020B0502020202020204" pitchFamily="34" charset="0"/>
                        </a:rPr>
                        <a:t>201</a:t>
                      </a:r>
                    </a:p>
                  </a:txBody>
                  <a:tcPr marL="90000" marR="90000" marT="36000" marB="36000" anchor="ctr"/>
                </a:tc>
                <a:tc>
                  <a:txBody>
                    <a:bodyPr/>
                    <a:lstStyle/>
                    <a:p>
                      <a:pPr algn="l" fontAlgn="ctr"/>
                      <a:r>
                        <a:rPr lang="en-GB" sz="1300" b="0" i="0" u="none" strike="noStrike" dirty="0" err="1">
                          <a:solidFill>
                            <a:srgbClr val="000000"/>
                          </a:solidFill>
                          <a:effectLst/>
                          <a:latin typeface="Century Gothic" panose="020B0502020202020204" pitchFamily="34" charset="0"/>
                        </a:rPr>
                        <a:t>aujourd’hui</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today</a:t>
                      </a:r>
                    </a:p>
                  </a:txBody>
                  <a:tcPr marL="90000" marR="90000" marT="46800" marB="46800" anchor="ctr"/>
                </a:tc>
                <a:extLst>
                  <a:ext uri="{0D108BD9-81ED-4DB2-BD59-A6C34878D82A}">
                    <a16:rowId xmlns:a16="http://schemas.microsoft.com/office/drawing/2014/main" val="10000"/>
                  </a:ext>
                </a:extLst>
              </a:tr>
              <a:tr h="296218">
                <a:tc>
                  <a:txBody>
                    <a:bodyPr/>
                    <a:lstStyle/>
                    <a:p>
                      <a:pPr algn="ctr" fontAlgn="ctr"/>
                      <a:r>
                        <a:rPr lang="en-GB" sz="1300" b="0" i="0" u="none" strike="noStrike" dirty="0">
                          <a:solidFill>
                            <a:srgbClr val="000000"/>
                          </a:solidFill>
                          <a:effectLst/>
                          <a:latin typeface="Century Gothic" panose="020B0502020202020204" pitchFamily="34" charset="0"/>
                        </a:rPr>
                        <a:t>202</a:t>
                      </a:r>
                    </a:p>
                  </a:txBody>
                  <a:tcPr marL="90000" marR="90000" marT="36000" marB="36000" anchor="ctr"/>
                </a:tc>
                <a:tc>
                  <a:txBody>
                    <a:bodyPr/>
                    <a:lstStyle/>
                    <a:p>
                      <a:pPr algn="l" fontAlgn="ctr"/>
                      <a:r>
                        <a:rPr lang="en-GB" sz="1300" b="0" i="0" u="none" strike="noStrike" dirty="0" err="1">
                          <a:solidFill>
                            <a:srgbClr val="000000"/>
                          </a:solidFill>
                          <a:effectLst/>
                          <a:latin typeface="Century Gothic" panose="020B0502020202020204" pitchFamily="34" charset="0"/>
                        </a:rPr>
                        <a:t>lundi</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Monday</a:t>
                      </a:r>
                    </a:p>
                  </a:txBody>
                  <a:tcPr marL="90000" marR="90000" marT="46800" marB="46800" anchor="ctr"/>
                </a:tc>
                <a:extLst>
                  <a:ext uri="{0D108BD9-81ED-4DB2-BD59-A6C34878D82A}">
                    <a16:rowId xmlns:a16="http://schemas.microsoft.com/office/drawing/2014/main" val="10001"/>
                  </a:ext>
                </a:extLst>
              </a:tr>
              <a:tr h="296218">
                <a:tc>
                  <a:txBody>
                    <a:bodyPr/>
                    <a:lstStyle/>
                    <a:p>
                      <a:pPr algn="ctr" fontAlgn="ctr"/>
                      <a:r>
                        <a:rPr lang="en-GB" sz="1300" b="0" i="0" u="none" strike="noStrike" dirty="0">
                          <a:solidFill>
                            <a:srgbClr val="000000"/>
                          </a:solidFill>
                          <a:effectLst/>
                          <a:latin typeface="Century Gothic" panose="020B0502020202020204" pitchFamily="34" charset="0"/>
                        </a:rPr>
                        <a:t>203</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dimanche</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Sunday</a:t>
                      </a:r>
                    </a:p>
                  </a:txBody>
                  <a:tcPr marL="90000" marR="90000" marT="46800" marB="46800" anchor="ctr"/>
                </a:tc>
                <a:extLst>
                  <a:ext uri="{0D108BD9-81ED-4DB2-BD59-A6C34878D82A}">
                    <a16:rowId xmlns:a16="http://schemas.microsoft.com/office/drawing/2014/main" val="10002"/>
                  </a:ext>
                </a:extLst>
              </a:tr>
              <a:tr h="296218">
                <a:tc>
                  <a:txBody>
                    <a:bodyPr/>
                    <a:lstStyle/>
                    <a:p>
                      <a:pPr algn="ctr" fontAlgn="ctr"/>
                      <a:r>
                        <a:rPr lang="en-GB" sz="1300" b="0" i="0" u="none" strike="noStrike" dirty="0">
                          <a:solidFill>
                            <a:srgbClr val="000000"/>
                          </a:solidFill>
                          <a:effectLst/>
                          <a:latin typeface="Century Gothic" panose="020B0502020202020204" pitchFamily="34" charset="0"/>
                        </a:rPr>
                        <a:t>204</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souvent</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often</a:t>
                      </a:r>
                    </a:p>
                  </a:txBody>
                  <a:tcPr marL="90000" marR="90000" marT="46800" marB="46800" anchor="ctr"/>
                </a:tc>
                <a:extLst>
                  <a:ext uri="{0D108BD9-81ED-4DB2-BD59-A6C34878D82A}">
                    <a16:rowId xmlns:a16="http://schemas.microsoft.com/office/drawing/2014/main" val="10003"/>
                  </a:ext>
                </a:extLst>
              </a:tr>
              <a:tr h="383573">
                <a:tc>
                  <a:txBody>
                    <a:bodyPr/>
                    <a:lstStyle/>
                    <a:p>
                      <a:pPr algn="ctr" fontAlgn="ctr"/>
                      <a:r>
                        <a:rPr lang="en-GB" sz="1300" b="0" i="0" u="none" strike="noStrike" dirty="0">
                          <a:solidFill>
                            <a:srgbClr val="000000"/>
                          </a:solidFill>
                          <a:effectLst/>
                          <a:latin typeface="Century Gothic" panose="020B0502020202020204" pitchFamily="34" charset="0"/>
                        </a:rPr>
                        <a:t>205</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quitter</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to leave | leaving</a:t>
                      </a:r>
                    </a:p>
                  </a:txBody>
                  <a:tcPr marL="90000" marR="90000" marT="46800" marB="46800" anchor="ctr"/>
                </a:tc>
                <a:extLst>
                  <a:ext uri="{0D108BD9-81ED-4DB2-BD59-A6C34878D82A}">
                    <a16:rowId xmlns:a16="http://schemas.microsoft.com/office/drawing/2014/main" val="10004"/>
                  </a:ext>
                </a:extLst>
              </a:tr>
              <a:tr h="383573">
                <a:tc>
                  <a:txBody>
                    <a:bodyPr/>
                    <a:lstStyle/>
                    <a:p>
                      <a:pPr algn="ctr" fontAlgn="ctr"/>
                      <a:r>
                        <a:rPr lang="en-GB" sz="1300" b="0" i="0" u="none" strike="noStrike" dirty="0">
                          <a:solidFill>
                            <a:srgbClr val="000000"/>
                          </a:solidFill>
                          <a:effectLst/>
                          <a:latin typeface="Century Gothic" panose="020B0502020202020204" pitchFamily="34" charset="0"/>
                        </a:rPr>
                        <a:t>206</a:t>
                      </a:r>
                    </a:p>
                  </a:txBody>
                  <a:tcPr marL="90000" marR="90000" marT="36000" marB="36000" anchor="ctr"/>
                </a:tc>
                <a:tc>
                  <a:txBody>
                    <a:bodyPr/>
                    <a:lstStyle/>
                    <a:p>
                      <a:pPr algn="l" fontAlgn="ctr"/>
                      <a:r>
                        <a:rPr lang="en-GB" sz="1300" b="0" i="0" u="none" strike="noStrike" dirty="0" err="1">
                          <a:solidFill>
                            <a:srgbClr val="000000"/>
                          </a:solidFill>
                          <a:effectLst/>
                          <a:latin typeface="Century Gothic" panose="020B0502020202020204" pitchFamily="34" charset="0"/>
                        </a:rPr>
                        <a:t>arriver</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to arrive | arriving</a:t>
                      </a:r>
                    </a:p>
                  </a:txBody>
                  <a:tcPr marL="90000" marR="90000" marT="46800" marB="46800" anchor="ctr"/>
                </a:tc>
                <a:extLst>
                  <a:ext uri="{0D108BD9-81ED-4DB2-BD59-A6C34878D82A}">
                    <a16:rowId xmlns:a16="http://schemas.microsoft.com/office/drawing/2014/main" val="10005"/>
                  </a:ext>
                </a:extLst>
              </a:tr>
              <a:tr h="296218">
                <a:tc>
                  <a:txBody>
                    <a:bodyPr/>
                    <a:lstStyle/>
                    <a:p>
                      <a:pPr algn="ctr" fontAlgn="ctr"/>
                      <a:r>
                        <a:rPr lang="en-GB" sz="1300" b="0" i="0" u="none" strike="noStrike" dirty="0">
                          <a:solidFill>
                            <a:srgbClr val="000000"/>
                          </a:solidFill>
                          <a:effectLst/>
                          <a:latin typeface="Century Gothic" panose="020B0502020202020204" pitchFamily="34" charset="0"/>
                        </a:rPr>
                        <a:t>207</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les parents</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parents</a:t>
                      </a:r>
                    </a:p>
                  </a:txBody>
                  <a:tcPr marL="90000" marR="90000" marT="46800" marB="46800" anchor="ctr"/>
                </a:tc>
                <a:extLst>
                  <a:ext uri="{0D108BD9-81ED-4DB2-BD59-A6C34878D82A}">
                    <a16:rowId xmlns:a16="http://schemas.microsoft.com/office/drawing/2014/main" val="10006"/>
                  </a:ext>
                </a:extLst>
              </a:tr>
              <a:tr h="296218">
                <a:tc>
                  <a:txBody>
                    <a:bodyPr/>
                    <a:lstStyle/>
                    <a:p>
                      <a:pPr algn="ctr" fontAlgn="ctr"/>
                      <a:r>
                        <a:rPr lang="en-GB" sz="1300" b="0" i="0" u="none" strike="noStrike" dirty="0">
                          <a:solidFill>
                            <a:srgbClr val="000000"/>
                          </a:solidFill>
                          <a:effectLst/>
                          <a:latin typeface="Century Gothic" panose="020B0502020202020204" pitchFamily="34" charset="0"/>
                        </a:rPr>
                        <a:t>208</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la chambre</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bedroom</a:t>
                      </a:r>
                    </a:p>
                  </a:txBody>
                  <a:tcPr marL="90000" marR="90000" marT="46800" marB="46800" anchor="ctr"/>
                </a:tc>
                <a:extLst>
                  <a:ext uri="{0D108BD9-81ED-4DB2-BD59-A6C34878D82A}">
                    <a16:rowId xmlns:a16="http://schemas.microsoft.com/office/drawing/2014/main" val="10007"/>
                  </a:ext>
                </a:extLst>
              </a:tr>
              <a:tr h="296218">
                <a:tc>
                  <a:txBody>
                    <a:bodyPr/>
                    <a:lstStyle/>
                    <a:p>
                      <a:pPr algn="ctr" fontAlgn="ctr"/>
                      <a:r>
                        <a:rPr lang="en-GB" sz="1300" b="0" i="0" u="none" strike="noStrike" dirty="0">
                          <a:solidFill>
                            <a:srgbClr val="000000"/>
                          </a:solidFill>
                          <a:effectLst/>
                          <a:latin typeface="Century Gothic" panose="020B0502020202020204" pitchFamily="34" charset="0"/>
                        </a:rPr>
                        <a:t>209</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vite</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quickly</a:t>
                      </a:r>
                    </a:p>
                  </a:txBody>
                  <a:tcPr marL="90000" marR="90000" marT="46800" marB="46800" anchor="ctr"/>
                </a:tc>
                <a:extLst>
                  <a:ext uri="{0D108BD9-81ED-4DB2-BD59-A6C34878D82A}">
                    <a16:rowId xmlns:a16="http://schemas.microsoft.com/office/drawing/2014/main" val="10008"/>
                  </a:ext>
                </a:extLst>
              </a:tr>
              <a:tr h="296218">
                <a:tc>
                  <a:txBody>
                    <a:bodyPr/>
                    <a:lstStyle/>
                    <a:p>
                      <a:pPr algn="ctr" fontAlgn="ctr"/>
                      <a:r>
                        <a:rPr lang="en-GB" sz="1300" b="0" i="0" u="none" strike="noStrike" dirty="0">
                          <a:solidFill>
                            <a:srgbClr val="000000"/>
                          </a:solidFill>
                          <a:effectLst/>
                          <a:latin typeface="Century Gothic" panose="020B0502020202020204" pitchFamily="34" charset="0"/>
                        </a:rPr>
                        <a:t>210</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dire</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to tell, say</a:t>
                      </a:r>
                    </a:p>
                  </a:txBody>
                  <a:tcPr marL="90000" marR="90000" marT="46800" marB="46800" anchor="ctr"/>
                </a:tc>
                <a:extLst>
                  <a:ext uri="{0D108BD9-81ED-4DB2-BD59-A6C34878D82A}">
                    <a16:rowId xmlns:a16="http://schemas.microsoft.com/office/drawing/2014/main" val="10009"/>
                  </a:ext>
                </a:extLst>
              </a:tr>
              <a:tr h="296218">
                <a:tc>
                  <a:txBody>
                    <a:bodyPr/>
                    <a:lstStyle/>
                    <a:p>
                      <a:pPr algn="ctr" fontAlgn="ctr"/>
                      <a:r>
                        <a:rPr lang="en-GB" sz="1300" b="0" i="0" u="none" strike="noStrike" dirty="0">
                          <a:solidFill>
                            <a:srgbClr val="000000"/>
                          </a:solidFill>
                          <a:effectLst/>
                          <a:latin typeface="Century Gothic" panose="020B0502020202020204" pitchFamily="34" charset="0"/>
                        </a:rPr>
                        <a:t>211</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dit</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says, tells</a:t>
                      </a:r>
                    </a:p>
                  </a:txBody>
                  <a:tcPr marL="90000" marR="90000" marT="46800" marB="46800" anchor="ctr"/>
                </a:tc>
                <a:extLst>
                  <a:ext uri="{0D108BD9-81ED-4DB2-BD59-A6C34878D82A}">
                    <a16:rowId xmlns:a16="http://schemas.microsoft.com/office/drawing/2014/main" val="10010"/>
                  </a:ext>
                </a:extLst>
              </a:tr>
              <a:tr h="383573">
                <a:tc>
                  <a:txBody>
                    <a:bodyPr/>
                    <a:lstStyle/>
                    <a:p>
                      <a:pPr algn="ctr" fontAlgn="ctr"/>
                      <a:r>
                        <a:rPr lang="en-GB" sz="1300" b="0" i="0" u="none" strike="noStrike" dirty="0">
                          <a:solidFill>
                            <a:srgbClr val="000000"/>
                          </a:solidFill>
                          <a:effectLst/>
                          <a:latin typeface="Century Gothic" panose="020B0502020202020204" pitchFamily="34" charset="0"/>
                        </a:rPr>
                        <a:t>212</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venir</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to come | coming</a:t>
                      </a:r>
                    </a:p>
                  </a:txBody>
                  <a:tcPr marL="90000" marR="90000" marT="46800" marB="46800" anchor="ctr"/>
                </a:tc>
                <a:extLst>
                  <a:ext uri="{0D108BD9-81ED-4DB2-BD59-A6C34878D82A}">
                    <a16:rowId xmlns:a16="http://schemas.microsoft.com/office/drawing/2014/main" val="10011"/>
                  </a:ext>
                </a:extLst>
              </a:tr>
              <a:tr h="383573">
                <a:tc>
                  <a:txBody>
                    <a:bodyPr/>
                    <a:lstStyle/>
                    <a:p>
                      <a:pPr algn="ctr" fontAlgn="ctr"/>
                      <a:r>
                        <a:rPr lang="en-GB" sz="1300" b="0" i="0" u="none" strike="noStrike" dirty="0">
                          <a:solidFill>
                            <a:srgbClr val="000000"/>
                          </a:solidFill>
                          <a:effectLst/>
                          <a:latin typeface="Century Gothic" panose="020B0502020202020204" pitchFamily="34" charset="0"/>
                        </a:rPr>
                        <a:t>213</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vient</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comes | is coming</a:t>
                      </a:r>
                    </a:p>
                  </a:txBody>
                  <a:tcPr marL="90000" marR="90000" marT="46800" marB="46800" anchor="ctr"/>
                </a:tc>
                <a:extLst>
                  <a:ext uri="{0D108BD9-81ED-4DB2-BD59-A6C34878D82A}">
                    <a16:rowId xmlns:a16="http://schemas.microsoft.com/office/drawing/2014/main" val="10012"/>
                  </a:ext>
                </a:extLst>
              </a:tr>
              <a:tr h="296218">
                <a:tc>
                  <a:txBody>
                    <a:bodyPr/>
                    <a:lstStyle/>
                    <a:p>
                      <a:pPr algn="ctr" fontAlgn="ctr"/>
                      <a:r>
                        <a:rPr lang="en-GB" sz="1300" b="0" i="0" u="none" strike="noStrike" dirty="0">
                          <a:solidFill>
                            <a:srgbClr val="000000"/>
                          </a:solidFill>
                          <a:effectLst/>
                          <a:latin typeface="Century Gothic" panose="020B0502020202020204" pitchFamily="34" charset="0"/>
                        </a:rPr>
                        <a:t>214</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prendre</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to take | taking</a:t>
                      </a:r>
                    </a:p>
                  </a:txBody>
                  <a:tcPr marL="90000" marR="90000" marT="46800" marB="46800" anchor="ctr"/>
                </a:tc>
                <a:extLst>
                  <a:ext uri="{0D108BD9-81ED-4DB2-BD59-A6C34878D82A}">
                    <a16:rowId xmlns:a16="http://schemas.microsoft.com/office/drawing/2014/main" val="10013"/>
                  </a:ext>
                </a:extLst>
              </a:tr>
              <a:tr h="296218">
                <a:tc>
                  <a:txBody>
                    <a:bodyPr/>
                    <a:lstStyle/>
                    <a:p>
                      <a:pPr algn="ctr" fontAlgn="ctr"/>
                      <a:r>
                        <a:rPr lang="en-GB" sz="1300" b="0" i="0" u="none" strike="noStrike" dirty="0">
                          <a:solidFill>
                            <a:srgbClr val="000000"/>
                          </a:solidFill>
                          <a:effectLst/>
                          <a:latin typeface="Century Gothic" panose="020B0502020202020204" pitchFamily="34" charset="0"/>
                        </a:rPr>
                        <a:t>215</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prend</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takes | is taking</a:t>
                      </a:r>
                    </a:p>
                  </a:txBody>
                  <a:tcPr marL="90000" marR="90000" marT="46800" marB="46800" anchor="ctr"/>
                </a:tc>
                <a:extLst>
                  <a:ext uri="{0D108BD9-81ED-4DB2-BD59-A6C34878D82A}">
                    <a16:rowId xmlns:a16="http://schemas.microsoft.com/office/drawing/2014/main" val="10014"/>
                  </a:ext>
                </a:extLst>
              </a:tr>
              <a:tr h="466443">
                <a:tc>
                  <a:txBody>
                    <a:bodyPr/>
                    <a:lstStyle/>
                    <a:p>
                      <a:pPr algn="ctr" fontAlgn="ctr"/>
                      <a:r>
                        <a:rPr lang="en-GB" sz="1300" b="0" i="0" u="none" strike="noStrike" dirty="0">
                          <a:solidFill>
                            <a:srgbClr val="000000"/>
                          </a:solidFill>
                          <a:effectLst/>
                          <a:latin typeface="Century Gothic" panose="020B0502020202020204" pitchFamily="34" charset="0"/>
                        </a:rPr>
                        <a:t>216</a:t>
                      </a:r>
                    </a:p>
                  </a:txBody>
                  <a:tcPr marL="90000" marR="90000" marT="36000" marB="36000" anchor="ctr"/>
                </a:tc>
                <a:tc>
                  <a:txBody>
                    <a:bodyPr/>
                    <a:lstStyle/>
                    <a:p>
                      <a:pPr algn="l" fontAlgn="ctr"/>
                      <a:r>
                        <a:rPr lang="en-GB" sz="1300" b="0" i="0" u="none" strike="noStrike" dirty="0" err="1">
                          <a:solidFill>
                            <a:srgbClr val="000000"/>
                          </a:solidFill>
                          <a:effectLst/>
                          <a:latin typeface="Century Gothic" panose="020B0502020202020204" pitchFamily="34" charset="0"/>
                        </a:rPr>
                        <a:t>comprendre</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to understand | understanding</a:t>
                      </a:r>
                    </a:p>
                  </a:txBody>
                  <a:tcPr marL="90000" marR="90000" marT="46800" marB="46800" anchor="ctr"/>
                </a:tc>
                <a:extLst>
                  <a:ext uri="{0D108BD9-81ED-4DB2-BD59-A6C34878D82A}">
                    <a16:rowId xmlns:a16="http://schemas.microsoft.com/office/drawing/2014/main" val="10015"/>
                  </a:ext>
                </a:extLst>
              </a:tr>
              <a:tr h="466443">
                <a:tc>
                  <a:txBody>
                    <a:bodyPr/>
                    <a:lstStyle/>
                    <a:p>
                      <a:pPr algn="ctr" fontAlgn="ctr"/>
                      <a:r>
                        <a:rPr lang="en-GB" sz="1300" b="0" i="0" u="none" strike="noStrike" dirty="0">
                          <a:solidFill>
                            <a:srgbClr val="000000"/>
                          </a:solidFill>
                          <a:effectLst/>
                          <a:latin typeface="Century Gothic" panose="020B0502020202020204" pitchFamily="34" charset="0"/>
                        </a:rPr>
                        <a:t>217</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comprend</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understands | is understanding</a:t>
                      </a:r>
                    </a:p>
                  </a:txBody>
                  <a:tcPr marL="90000" marR="90000" marT="46800" marB="46800" anchor="ctr"/>
                </a:tc>
                <a:extLst>
                  <a:ext uri="{0D108BD9-81ED-4DB2-BD59-A6C34878D82A}">
                    <a16:rowId xmlns:a16="http://schemas.microsoft.com/office/drawing/2014/main" val="10016"/>
                  </a:ext>
                </a:extLst>
              </a:tr>
              <a:tr h="296218">
                <a:tc>
                  <a:txBody>
                    <a:bodyPr/>
                    <a:lstStyle/>
                    <a:p>
                      <a:pPr algn="ctr" fontAlgn="ctr"/>
                      <a:r>
                        <a:rPr lang="en-GB" sz="1300" b="0" i="0" u="none" strike="noStrike" dirty="0">
                          <a:solidFill>
                            <a:srgbClr val="000000"/>
                          </a:solidFill>
                          <a:effectLst/>
                          <a:latin typeface="Century Gothic" panose="020B0502020202020204" pitchFamily="34" charset="0"/>
                        </a:rPr>
                        <a:t>218</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écrire</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write | writing</a:t>
                      </a:r>
                    </a:p>
                  </a:txBody>
                  <a:tcPr marL="90000" marR="90000" marT="46800" marB="46800" anchor="ctr"/>
                </a:tc>
                <a:extLst>
                  <a:ext uri="{0D108BD9-81ED-4DB2-BD59-A6C34878D82A}">
                    <a16:rowId xmlns:a16="http://schemas.microsoft.com/office/drawing/2014/main" val="10017"/>
                  </a:ext>
                </a:extLst>
              </a:tr>
              <a:tr h="296218">
                <a:tc>
                  <a:txBody>
                    <a:bodyPr/>
                    <a:lstStyle/>
                    <a:p>
                      <a:pPr algn="ctr" fontAlgn="ctr"/>
                      <a:r>
                        <a:rPr lang="en-GB" sz="1300" b="0" i="0" u="none" strike="noStrike" dirty="0">
                          <a:solidFill>
                            <a:srgbClr val="000000"/>
                          </a:solidFill>
                          <a:effectLst/>
                          <a:latin typeface="Century Gothic" panose="020B0502020202020204" pitchFamily="34" charset="0"/>
                        </a:rPr>
                        <a:t>219</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écrit</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writes | is writing</a:t>
                      </a:r>
                    </a:p>
                  </a:txBody>
                  <a:tcPr marL="90000" marR="90000" marT="46800" marB="46800" anchor="ctr"/>
                </a:tc>
                <a:extLst>
                  <a:ext uri="{0D108BD9-81ED-4DB2-BD59-A6C34878D82A}">
                    <a16:rowId xmlns:a16="http://schemas.microsoft.com/office/drawing/2014/main" val="10018"/>
                  </a:ext>
                </a:extLst>
              </a:tr>
              <a:tr h="296218">
                <a:tc>
                  <a:txBody>
                    <a:bodyPr/>
                    <a:lstStyle/>
                    <a:p>
                      <a:pPr algn="ctr" fontAlgn="ctr"/>
                      <a:r>
                        <a:rPr lang="en-GB" sz="1300" b="0" i="0" u="none" strike="noStrike" dirty="0">
                          <a:solidFill>
                            <a:srgbClr val="000000"/>
                          </a:solidFill>
                          <a:effectLst/>
                          <a:latin typeface="Century Gothic" panose="020B0502020202020204" pitchFamily="34" charset="0"/>
                        </a:rPr>
                        <a:t>220</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lire</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to read | reading</a:t>
                      </a:r>
                    </a:p>
                  </a:txBody>
                  <a:tcPr marL="90000" marR="90000" marT="46800" marB="46800" anchor="ctr"/>
                </a:tc>
                <a:extLst>
                  <a:ext uri="{0D108BD9-81ED-4DB2-BD59-A6C34878D82A}">
                    <a16:rowId xmlns:a16="http://schemas.microsoft.com/office/drawing/2014/main" val="10019"/>
                  </a:ext>
                </a:extLst>
              </a:tr>
              <a:tr h="296218">
                <a:tc>
                  <a:txBody>
                    <a:bodyPr/>
                    <a:lstStyle/>
                    <a:p>
                      <a:pPr algn="ctr" fontAlgn="ctr"/>
                      <a:r>
                        <a:rPr lang="en-GB" sz="1300" b="0" i="0" u="none" strike="noStrike" dirty="0">
                          <a:solidFill>
                            <a:srgbClr val="000000"/>
                          </a:solidFill>
                          <a:effectLst/>
                          <a:latin typeface="Century Gothic" panose="020B0502020202020204" pitchFamily="34" charset="0"/>
                        </a:rPr>
                        <a:t>221</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lit</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reads | is reading</a:t>
                      </a:r>
                    </a:p>
                  </a:txBody>
                  <a:tcPr marL="90000" marR="90000" marT="46800" marB="46800" anchor="ctr"/>
                </a:tc>
                <a:extLst>
                  <a:ext uri="{0D108BD9-81ED-4DB2-BD59-A6C34878D82A}">
                    <a16:rowId xmlns:a16="http://schemas.microsoft.com/office/drawing/2014/main" val="10020"/>
                  </a:ext>
                </a:extLst>
              </a:tr>
              <a:tr h="296218">
                <a:tc>
                  <a:txBody>
                    <a:bodyPr/>
                    <a:lstStyle/>
                    <a:p>
                      <a:pPr algn="ctr" fontAlgn="ctr"/>
                      <a:r>
                        <a:rPr lang="en-GB" sz="1300" b="0" i="0" u="none" strike="noStrike" dirty="0">
                          <a:solidFill>
                            <a:srgbClr val="000000"/>
                          </a:solidFill>
                          <a:effectLst/>
                          <a:latin typeface="Century Gothic" panose="020B0502020202020204" pitchFamily="34" charset="0"/>
                        </a:rPr>
                        <a:t>222</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apprendre</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learn | learning</a:t>
                      </a:r>
                    </a:p>
                  </a:txBody>
                  <a:tcPr marL="90000" marR="90000" marT="46800" marB="46800" anchor="ctr"/>
                </a:tc>
                <a:extLst>
                  <a:ext uri="{0D108BD9-81ED-4DB2-BD59-A6C34878D82A}">
                    <a16:rowId xmlns:a16="http://schemas.microsoft.com/office/drawing/2014/main" val="10021"/>
                  </a:ext>
                </a:extLst>
              </a:tr>
              <a:tr h="383573">
                <a:tc>
                  <a:txBody>
                    <a:bodyPr/>
                    <a:lstStyle/>
                    <a:p>
                      <a:pPr algn="ctr" fontAlgn="ctr"/>
                      <a:r>
                        <a:rPr lang="en-GB" sz="1300" b="0" i="0" u="none" strike="noStrike" dirty="0">
                          <a:solidFill>
                            <a:srgbClr val="000000"/>
                          </a:solidFill>
                          <a:effectLst/>
                          <a:latin typeface="Century Gothic" panose="020B0502020202020204" pitchFamily="34" charset="0"/>
                        </a:rPr>
                        <a:t>223</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apprend</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learns | is learning</a:t>
                      </a:r>
                    </a:p>
                  </a:txBody>
                  <a:tcPr marL="90000" marR="90000" marT="46800" marB="46800" anchor="ctr"/>
                </a:tc>
                <a:extLst>
                  <a:ext uri="{0D108BD9-81ED-4DB2-BD59-A6C34878D82A}">
                    <a16:rowId xmlns:a16="http://schemas.microsoft.com/office/drawing/2014/main" val="10022"/>
                  </a:ext>
                </a:extLst>
              </a:tr>
              <a:tr h="466443">
                <a:tc>
                  <a:txBody>
                    <a:bodyPr/>
                    <a:lstStyle/>
                    <a:p>
                      <a:pPr algn="ctr" fontAlgn="ctr"/>
                      <a:r>
                        <a:rPr lang="en-GB" sz="1300" b="0" i="0" u="none" strike="noStrike" dirty="0">
                          <a:solidFill>
                            <a:srgbClr val="000000"/>
                          </a:solidFill>
                          <a:effectLst/>
                          <a:latin typeface="Century Gothic" panose="020B0502020202020204" pitchFamily="34" charset="0"/>
                        </a:rPr>
                        <a:t>224</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choisir</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to choose | choosing</a:t>
                      </a:r>
                    </a:p>
                  </a:txBody>
                  <a:tcPr marL="90000" marR="90000" marT="46800" marB="46800" anchor="ctr"/>
                </a:tc>
                <a:extLst>
                  <a:ext uri="{0D108BD9-81ED-4DB2-BD59-A6C34878D82A}">
                    <a16:rowId xmlns:a16="http://schemas.microsoft.com/office/drawing/2014/main" val="10023"/>
                  </a:ext>
                </a:extLst>
              </a:tr>
              <a:tr h="466443">
                <a:tc>
                  <a:txBody>
                    <a:bodyPr/>
                    <a:lstStyle/>
                    <a:p>
                      <a:pPr algn="ctr" fontAlgn="ctr"/>
                      <a:r>
                        <a:rPr lang="en-GB" sz="1300" b="0" i="0" u="none" strike="noStrike" dirty="0">
                          <a:solidFill>
                            <a:srgbClr val="000000"/>
                          </a:solidFill>
                          <a:effectLst/>
                          <a:latin typeface="Century Gothic" panose="020B0502020202020204" pitchFamily="34" charset="0"/>
                        </a:rPr>
                        <a:t>225</a:t>
                      </a:r>
                    </a:p>
                  </a:txBody>
                  <a:tcPr marL="90000" marR="90000" marT="36000" marB="36000" anchor="ctr"/>
                </a:tc>
                <a:tc>
                  <a:txBody>
                    <a:bodyPr/>
                    <a:lstStyle/>
                    <a:p>
                      <a:pPr algn="l" fontAlgn="ctr"/>
                      <a:r>
                        <a:rPr lang="en-GB" sz="1300" b="0" i="0" u="none" strike="noStrike" dirty="0" err="1">
                          <a:solidFill>
                            <a:srgbClr val="000000"/>
                          </a:solidFill>
                          <a:effectLst/>
                          <a:latin typeface="Century Gothic" panose="020B0502020202020204" pitchFamily="34" charset="0"/>
                        </a:rPr>
                        <a:t>choisit</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chooses | is choosing</a:t>
                      </a:r>
                    </a:p>
                  </a:txBody>
                  <a:tcPr marL="90000" marR="90000" marT="46800" marB="46800" anchor="ctr"/>
                </a:tc>
                <a:extLst>
                  <a:ext uri="{0D108BD9-81ED-4DB2-BD59-A6C34878D82A}">
                    <a16:rowId xmlns:a16="http://schemas.microsoft.com/office/drawing/2014/main" val="10024"/>
                  </a:ext>
                </a:extLst>
              </a:tr>
            </a:tbl>
          </a:graphicData>
        </a:graphic>
      </p:graphicFrame>
      <p:graphicFrame>
        <p:nvGraphicFramePr>
          <p:cNvPr id="7" name="Table 6"/>
          <p:cNvGraphicFramePr>
            <a:graphicFrameLocks noGrp="1"/>
          </p:cNvGraphicFramePr>
          <p:nvPr/>
        </p:nvGraphicFramePr>
        <p:xfrm>
          <a:off x="3689265" y="451829"/>
          <a:ext cx="3024336" cy="8523135"/>
        </p:xfrm>
        <a:graphic>
          <a:graphicData uri="http://schemas.openxmlformats.org/drawingml/2006/table">
            <a:tbl>
              <a:tblPr>
                <a:tableStyleId>{ED083AE6-46FA-4A59-8FB0-9F97EB10719F}</a:tableStyleId>
              </a:tblPr>
              <a:tblGrid>
                <a:gridCol w="576064">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tblGrid>
              <a:tr h="310343">
                <a:tc>
                  <a:txBody>
                    <a:bodyPr/>
                    <a:lstStyle/>
                    <a:p>
                      <a:pPr algn="ctr" fontAlgn="ctr"/>
                      <a:r>
                        <a:rPr lang="en-GB" sz="1300" b="0" i="0" u="none" strike="noStrike" dirty="0">
                          <a:solidFill>
                            <a:srgbClr val="000000"/>
                          </a:solidFill>
                          <a:effectLst/>
                          <a:latin typeface="Century Gothic" panose="020B0502020202020204" pitchFamily="34" charset="0"/>
                        </a:rPr>
                        <a:t>226</a:t>
                      </a:r>
                    </a:p>
                  </a:txBody>
                  <a:tcPr marL="90000" marR="90000" marT="36000" marB="36000" anchor="ctr"/>
                </a:tc>
                <a:tc>
                  <a:txBody>
                    <a:bodyPr/>
                    <a:lstStyle/>
                    <a:p>
                      <a:pPr algn="l" fontAlgn="ctr"/>
                      <a:r>
                        <a:rPr lang="en-GB" sz="1300" b="0" i="0" u="none" strike="noStrike" dirty="0">
                          <a:solidFill>
                            <a:srgbClr val="000000"/>
                          </a:solidFill>
                          <a:effectLst/>
                          <a:latin typeface="Century Gothic" panose="020B0502020202020204" pitchFamily="34" charset="0"/>
                        </a:rPr>
                        <a:t>la tête</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head</a:t>
                      </a:r>
                    </a:p>
                  </a:txBody>
                  <a:tcPr marL="90000" marR="90000" marT="46800" marB="46800" anchor="ctr"/>
                </a:tc>
                <a:extLst>
                  <a:ext uri="{0D108BD9-81ED-4DB2-BD59-A6C34878D82A}">
                    <a16:rowId xmlns:a16="http://schemas.microsoft.com/office/drawing/2014/main" val="10000"/>
                  </a:ext>
                </a:extLst>
              </a:tr>
              <a:tr h="542382">
                <a:tc>
                  <a:txBody>
                    <a:bodyPr/>
                    <a:lstStyle/>
                    <a:p>
                      <a:pPr algn="ctr" fontAlgn="ctr"/>
                      <a:r>
                        <a:rPr lang="en-GB" sz="1300" b="0" i="0" u="none" strike="noStrike" dirty="0">
                          <a:solidFill>
                            <a:srgbClr val="000000"/>
                          </a:solidFill>
                          <a:effectLst/>
                          <a:latin typeface="Century Gothic" panose="020B0502020202020204" pitchFamily="34" charset="0"/>
                        </a:rPr>
                        <a:t>227</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chercher</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to look for | looking for</a:t>
                      </a:r>
                    </a:p>
                  </a:txBody>
                  <a:tcPr marL="90000" marR="90000" marT="46800" marB="46800" anchor="ctr"/>
                </a:tc>
                <a:extLst>
                  <a:ext uri="{0D108BD9-81ED-4DB2-BD59-A6C34878D82A}">
                    <a16:rowId xmlns:a16="http://schemas.microsoft.com/office/drawing/2014/main" val="10001"/>
                  </a:ext>
                </a:extLst>
              </a:tr>
              <a:tr h="310343">
                <a:tc>
                  <a:txBody>
                    <a:bodyPr/>
                    <a:lstStyle/>
                    <a:p>
                      <a:pPr algn="ctr" fontAlgn="ctr"/>
                      <a:r>
                        <a:rPr lang="en-GB" sz="1300" b="0" i="0" u="none" strike="noStrike" dirty="0">
                          <a:solidFill>
                            <a:srgbClr val="000000"/>
                          </a:solidFill>
                          <a:effectLst/>
                          <a:latin typeface="Century Gothic" panose="020B0502020202020204" pitchFamily="34" charset="0"/>
                        </a:rPr>
                        <a:t>228</a:t>
                      </a:r>
                    </a:p>
                  </a:txBody>
                  <a:tcPr marL="90000" marR="90000" marT="36000" marB="36000" anchor="ctr"/>
                </a:tc>
                <a:tc>
                  <a:txBody>
                    <a:bodyPr/>
                    <a:lstStyle/>
                    <a:p>
                      <a:pPr algn="l" fontAlgn="ctr"/>
                      <a:r>
                        <a:rPr lang="en-GB" sz="1300" b="0" i="0" u="none" strike="noStrike" dirty="0" err="1">
                          <a:solidFill>
                            <a:srgbClr val="000000"/>
                          </a:solidFill>
                          <a:effectLst/>
                          <a:latin typeface="Century Gothic" panose="020B0502020202020204" pitchFamily="34" charset="0"/>
                        </a:rPr>
                        <a:t>peut-être</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perhaps</a:t>
                      </a:r>
                    </a:p>
                  </a:txBody>
                  <a:tcPr marL="90000" marR="90000" marT="46800" marB="46800" anchor="ctr"/>
                </a:tc>
                <a:extLst>
                  <a:ext uri="{0D108BD9-81ED-4DB2-BD59-A6C34878D82A}">
                    <a16:rowId xmlns:a16="http://schemas.microsoft.com/office/drawing/2014/main" val="10002"/>
                  </a:ext>
                </a:extLst>
              </a:tr>
              <a:tr h="310343">
                <a:tc>
                  <a:txBody>
                    <a:bodyPr/>
                    <a:lstStyle/>
                    <a:p>
                      <a:pPr algn="ctr" fontAlgn="ctr"/>
                      <a:r>
                        <a:rPr lang="en-GB" sz="1300" b="0" i="0" u="none" strike="noStrike" dirty="0">
                          <a:solidFill>
                            <a:srgbClr val="000000"/>
                          </a:solidFill>
                          <a:effectLst/>
                          <a:latin typeface="Century Gothic" panose="020B0502020202020204" pitchFamily="34" charset="0"/>
                        </a:rPr>
                        <a:t>229</a:t>
                      </a:r>
                    </a:p>
                  </a:txBody>
                  <a:tcPr marL="90000" marR="90000" marT="36000" marB="36000" anchor="ctr"/>
                </a:tc>
                <a:tc>
                  <a:txBody>
                    <a:bodyPr/>
                    <a:lstStyle/>
                    <a:p>
                      <a:pPr algn="l" fontAlgn="ctr"/>
                      <a:r>
                        <a:rPr lang="en-GB" sz="1300" b="0" i="0" u="none" strike="noStrike" dirty="0" err="1">
                          <a:solidFill>
                            <a:srgbClr val="000000"/>
                          </a:solidFill>
                          <a:effectLst/>
                          <a:latin typeface="Century Gothic" panose="020B0502020202020204" pitchFamily="34" charset="0"/>
                        </a:rPr>
                        <a:t>mieux</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better</a:t>
                      </a:r>
                    </a:p>
                  </a:txBody>
                  <a:tcPr marL="90000" marR="90000" marT="46800" marB="46800" anchor="ctr"/>
                </a:tc>
                <a:extLst>
                  <a:ext uri="{0D108BD9-81ED-4DB2-BD59-A6C34878D82A}">
                    <a16:rowId xmlns:a16="http://schemas.microsoft.com/office/drawing/2014/main" val="10003"/>
                  </a:ext>
                </a:extLst>
              </a:tr>
              <a:tr h="310343">
                <a:tc>
                  <a:txBody>
                    <a:bodyPr/>
                    <a:lstStyle/>
                    <a:p>
                      <a:pPr algn="ctr" fontAlgn="ctr"/>
                      <a:r>
                        <a:rPr lang="en-GB" sz="1300" b="0" i="0" u="none" strike="noStrike" dirty="0">
                          <a:solidFill>
                            <a:srgbClr val="000000"/>
                          </a:solidFill>
                          <a:effectLst/>
                          <a:latin typeface="Century Gothic" panose="020B0502020202020204" pitchFamily="34" charset="0"/>
                        </a:rPr>
                        <a:t>230</a:t>
                      </a:r>
                    </a:p>
                  </a:txBody>
                  <a:tcPr marL="90000" marR="90000" marT="36000" marB="36000" anchor="ctr"/>
                </a:tc>
                <a:tc>
                  <a:txBody>
                    <a:bodyPr/>
                    <a:lstStyle/>
                    <a:p>
                      <a:pPr algn="l" fontAlgn="ctr"/>
                      <a:r>
                        <a:rPr lang="en-GB" sz="1300" b="0" i="0" u="none" strike="noStrike" dirty="0">
                          <a:solidFill>
                            <a:srgbClr val="000000"/>
                          </a:solidFill>
                          <a:effectLst/>
                          <a:latin typeface="Century Gothic" panose="020B0502020202020204" pitchFamily="34" charset="0"/>
                        </a:rPr>
                        <a:t>Attention !</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Look out!</a:t>
                      </a:r>
                    </a:p>
                  </a:txBody>
                  <a:tcPr marL="90000" marR="90000" marT="46800" marB="46800" anchor="ctr"/>
                </a:tc>
                <a:extLst>
                  <a:ext uri="{0D108BD9-81ED-4DB2-BD59-A6C34878D82A}">
                    <a16:rowId xmlns:a16="http://schemas.microsoft.com/office/drawing/2014/main" val="10004"/>
                  </a:ext>
                </a:extLst>
              </a:tr>
              <a:tr h="542382">
                <a:tc>
                  <a:txBody>
                    <a:bodyPr/>
                    <a:lstStyle/>
                    <a:p>
                      <a:pPr algn="ctr" fontAlgn="ctr"/>
                      <a:r>
                        <a:rPr lang="en-GB" sz="1300" b="0" i="0" u="none" strike="noStrike" dirty="0">
                          <a:solidFill>
                            <a:srgbClr val="000000"/>
                          </a:solidFill>
                          <a:effectLst/>
                          <a:latin typeface="Century Gothic" panose="020B0502020202020204" pitchFamily="34" charset="0"/>
                        </a:rPr>
                        <a:t>231</a:t>
                      </a:r>
                    </a:p>
                  </a:txBody>
                  <a:tcPr marL="90000" marR="90000" marT="36000" marB="36000" anchor="ctr"/>
                </a:tc>
                <a:tc>
                  <a:txBody>
                    <a:bodyPr/>
                    <a:lstStyle/>
                    <a:p>
                      <a:pPr algn="l" fontAlgn="ctr"/>
                      <a:r>
                        <a:rPr lang="en-GB" sz="1300" b="0" i="0" u="none" strike="noStrike" dirty="0">
                          <a:solidFill>
                            <a:srgbClr val="000000"/>
                          </a:solidFill>
                          <a:effectLst/>
                          <a:latin typeface="Century Gothic" panose="020B0502020202020204" pitchFamily="34" charset="0"/>
                        </a:rPr>
                        <a:t>facile</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easy</a:t>
                      </a:r>
                    </a:p>
                  </a:txBody>
                  <a:tcPr marL="90000" marR="90000" marT="46800" marB="46800" anchor="ctr"/>
                </a:tc>
                <a:extLst>
                  <a:ext uri="{0D108BD9-81ED-4DB2-BD59-A6C34878D82A}">
                    <a16:rowId xmlns:a16="http://schemas.microsoft.com/office/drawing/2014/main" val="10005"/>
                  </a:ext>
                </a:extLst>
              </a:tr>
              <a:tr h="310343">
                <a:tc>
                  <a:txBody>
                    <a:bodyPr/>
                    <a:lstStyle/>
                    <a:p>
                      <a:pPr algn="ctr" fontAlgn="ctr"/>
                      <a:r>
                        <a:rPr lang="en-GB" sz="1300" b="0" i="0" u="none" strike="noStrike" dirty="0">
                          <a:solidFill>
                            <a:srgbClr val="000000"/>
                          </a:solidFill>
                          <a:effectLst/>
                          <a:latin typeface="Century Gothic" panose="020B0502020202020204" pitchFamily="34" charset="0"/>
                        </a:rPr>
                        <a:t>232</a:t>
                      </a:r>
                    </a:p>
                  </a:txBody>
                  <a:tcPr marL="90000" marR="90000" marT="36000" marB="36000" anchor="ctr"/>
                </a:tc>
                <a:tc>
                  <a:txBody>
                    <a:bodyPr/>
                    <a:lstStyle/>
                    <a:p>
                      <a:pPr algn="l" fontAlgn="ctr"/>
                      <a:r>
                        <a:rPr lang="en-GB" sz="1300" b="0" i="0" u="none" strike="noStrike" dirty="0">
                          <a:solidFill>
                            <a:srgbClr val="000000"/>
                          </a:solidFill>
                          <a:effectLst/>
                          <a:latin typeface="Century Gothic" panose="020B0502020202020204" pitchFamily="34" charset="0"/>
                        </a:rPr>
                        <a:t>qui ?</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who?</a:t>
                      </a:r>
                    </a:p>
                  </a:txBody>
                  <a:tcPr marL="90000" marR="90000" marT="46800" marB="46800" anchor="ctr"/>
                </a:tc>
                <a:extLst>
                  <a:ext uri="{0D108BD9-81ED-4DB2-BD59-A6C34878D82A}">
                    <a16:rowId xmlns:a16="http://schemas.microsoft.com/office/drawing/2014/main" val="10006"/>
                  </a:ext>
                </a:extLst>
              </a:tr>
              <a:tr h="310343">
                <a:tc>
                  <a:txBody>
                    <a:bodyPr/>
                    <a:lstStyle/>
                    <a:p>
                      <a:pPr algn="ctr" fontAlgn="ctr"/>
                      <a:r>
                        <a:rPr lang="en-GB" sz="1300" b="0" i="0" u="none" strike="noStrike" dirty="0">
                          <a:solidFill>
                            <a:srgbClr val="000000"/>
                          </a:solidFill>
                          <a:effectLst/>
                          <a:latin typeface="Century Gothic" panose="020B0502020202020204" pitchFamily="34" charset="0"/>
                        </a:rPr>
                        <a:t>233</a:t>
                      </a:r>
                    </a:p>
                  </a:txBody>
                  <a:tcPr marL="90000" marR="90000" marT="36000" marB="36000" anchor="ctr"/>
                </a:tc>
                <a:tc>
                  <a:txBody>
                    <a:bodyPr/>
                    <a:lstStyle/>
                    <a:p>
                      <a:pPr algn="l" fontAlgn="ctr"/>
                      <a:r>
                        <a:rPr lang="en-GB" sz="1300" b="0" i="0" u="none" strike="noStrike" dirty="0">
                          <a:solidFill>
                            <a:srgbClr val="000000"/>
                          </a:solidFill>
                          <a:effectLst/>
                          <a:latin typeface="Century Gothic" panose="020B0502020202020204" pitchFamily="34" charset="0"/>
                        </a:rPr>
                        <a:t>comment ?</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how?</a:t>
                      </a:r>
                    </a:p>
                  </a:txBody>
                  <a:tcPr marL="90000" marR="90000" marT="46800" marB="46800" anchor="ctr"/>
                </a:tc>
                <a:extLst>
                  <a:ext uri="{0D108BD9-81ED-4DB2-BD59-A6C34878D82A}">
                    <a16:rowId xmlns:a16="http://schemas.microsoft.com/office/drawing/2014/main" val="10007"/>
                  </a:ext>
                </a:extLst>
              </a:tr>
              <a:tr h="310343">
                <a:tc>
                  <a:txBody>
                    <a:bodyPr/>
                    <a:lstStyle/>
                    <a:p>
                      <a:pPr algn="ctr" fontAlgn="ctr"/>
                      <a:r>
                        <a:rPr lang="en-GB" sz="1300" b="0" i="0" u="none" strike="noStrike">
                          <a:solidFill>
                            <a:srgbClr val="000000"/>
                          </a:solidFill>
                          <a:effectLst/>
                          <a:latin typeface="Century Gothic" panose="020B0502020202020204" pitchFamily="34" charset="0"/>
                        </a:rPr>
                        <a:t>234</a:t>
                      </a:r>
                    </a:p>
                  </a:txBody>
                  <a:tcPr marL="90000" marR="90000" marT="36000" marB="36000" anchor="ctr"/>
                </a:tc>
                <a:tc>
                  <a:txBody>
                    <a:bodyPr/>
                    <a:lstStyle/>
                    <a:p>
                      <a:pPr algn="l" fontAlgn="ctr"/>
                      <a:r>
                        <a:rPr lang="en-GB" sz="1300" b="0" i="0" u="none" strike="noStrike" dirty="0" err="1">
                          <a:solidFill>
                            <a:srgbClr val="000000"/>
                          </a:solidFill>
                          <a:effectLst/>
                          <a:latin typeface="Century Gothic" panose="020B0502020202020204" pitchFamily="34" charset="0"/>
                        </a:rPr>
                        <a:t>où</a:t>
                      </a:r>
                      <a:r>
                        <a:rPr lang="en-GB" sz="1300" b="0" i="0" u="none" strike="noStrike" dirty="0">
                          <a:solidFill>
                            <a:srgbClr val="000000"/>
                          </a:solidFill>
                          <a:effectLst/>
                          <a:latin typeface="Century Gothic" panose="020B0502020202020204" pitchFamily="34" charset="0"/>
                        </a:rPr>
                        <a:t> ?</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where?</a:t>
                      </a:r>
                    </a:p>
                  </a:txBody>
                  <a:tcPr marL="90000" marR="90000" marT="46800" marB="46800" anchor="ctr"/>
                </a:tc>
                <a:extLst>
                  <a:ext uri="{0D108BD9-81ED-4DB2-BD59-A6C34878D82A}">
                    <a16:rowId xmlns:a16="http://schemas.microsoft.com/office/drawing/2014/main" val="10008"/>
                  </a:ext>
                </a:extLst>
              </a:tr>
              <a:tr h="310343">
                <a:tc>
                  <a:txBody>
                    <a:bodyPr/>
                    <a:lstStyle/>
                    <a:p>
                      <a:pPr algn="ctr" fontAlgn="ctr"/>
                      <a:r>
                        <a:rPr lang="en-GB" sz="1300" b="0" i="0" u="none" strike="noStrike" dirty="0">
                          <a:solidFill>
                            <a:srgbClr val="000000"/>
                          </a:solidFill>
                          <a:effectLst/>
                          <a:latin typeface="Century Gothic" panose="020B0502020202020204" pitchFamily="34" charset="0"/>
                        </a:rPr>
                        <a:t>235</a:t>
                      </a:r>
                    </a:p>
                  </a:txBody>
                  <a:tcPr marL="90000" marR="90000" marT="36000" marB="36000" anchor="ctr"/>
                </a:tc>
                <a:tc>
                  <a:txBody>
                    <a:bodyPr/>
                    <a:lstStyle/>
                    <a:p>
                      <a:pPr algn="l" fontAlgn="ctr"/>
                      <a:r>
                        <a:rPr lang="en-GB" sz="1300" b="0" i="0" u="none" strike="noStrike" dirty="0" err="1">
                          <a:solidFill>
                            <a:srgbClr val="000000"/>
                          </a:solidFill>
                          <a:effectLst/>
                          <a:latin typeface="Century Gothic" panose="020B0502020202020204" pitchFamily="34" charset="0"/>
                        </a:rPr>
                        <a:t>quand</a:t>
                      </a:r>
                      <a:r>
                        <a:rPr lang="en-GB" sz="1300" b="0" i="0" u="none" strike="noStrike" dirty="0">
                          <a:solidFill>
                            <a:srgbClr val="000000"/>
                          </a:solidFill>
                          <a:effectLst/>
                          <a:latin typeface="Century Gothic" panose="020B0502020202020204" pitchFamily="34" charset="0"/>
                        </a:rPr>
                        <a:t> ?</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when?</a:t>
                      </a:r>
                    </a:p>
                  </a:txBody>
                  <a:tcPr marL="90000" marR="90000" marT="46800" marB="46800" anchor="ctr"/>
                </a:tc>
                <a:extLst>
                  <a:ext uri="{0D108BD9-81ED-4DB2-BD59-A6C34878D82A}">
                    <a16:rowId xmlns:a16="http://schemas.microsoft.com/office/drawing/2014/main" val="10009"/>
                  </a:ext>
                </a:extLst>
              </a:tr>
              <a:tr h="310343">
                <a:tc>
                  <a:txBody>
                    <a:bodyPr/>
                    <a:lstStyle/>
                    <a:p>
                      <a:pPr algn="ctr" fontAlgn="ctr"/>
                      <a:r>
                        <a:rPr lang="en-GB" sz="1300" b="0" i="0" u="none" strike="noStrike" dirty="0">
                          <a:solidFill>
                            <a:srgbClr val="000000"/>
                          </a:solidFill>
                          <a:effectLst/>
                          <a:latin typeface="Century Gothic" panose="020B0502020202020204" pitchFamily="34" charset="0"/>
                        </a:rPr>
                        <a:t>236</a:t>
                      </a:r>
                    </a:p>
                  </a:txBody>
                  <a:tcPr marL="90000" marR="90000" marT="36000" marB="36000" anchor="ctr"/>
                </a:tc>
                <a:tc>
                  <a:txBody>
                    <a:bodyPr/>
                    <a:lstStyle/>
                    <a:p>
                      <a:pPr algn="l" fontAlgn="ctr"/>
                      <a:r>
                        <a:rPr lang="en-GB" sz="1300" b="0" i="0" u="none" strike="noStrike" dirty="0">
                          <a:solidFill>
                            <a:srgbClr val="000000"/>
                          </a:solidFill>
                          <a:effectLst/>
                          <a:latin typeface="Century Gothic" panose="020B0502020202020204" pitchFamily="34" charset="0"/>
                        </a:rPr>
                        <a:t>que ?</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what?</a:t>
                      </a:r>
                    </a:p>
                  </a:txBody>
                  <a:tcPr marL="90000" marR="90000" marT="46800" marB="46800" anchor="ctr"/>
                </a:tc>
                <a:extLst>
                  <a:ext uri="{0D108BD9-81ED-4DB2-BD59-A6C34878D82A}">
                    <a16:rowId xmlns:a16="http://schemas.microsoft.com/office/drawing/2014/main" val="10010"/>
                  </a:ext>
                </a:extLst>
              </a:tr>
              <a:tr h="310343">
                <a:tc>
                  <a:txBody>
                    <a:bodyPr/>
                    <a:lstStyle/>
                    <a:p>
                      <a:pPr algn="ctr" fontAlgn="ctr"/>
                      <a:r>
                        <a:rPr lang="en-GB" sz="1300" b="0" i="0" u="none" strike="noStrike" dirty="0">
                          <a:solidFill>
                            <a:srgbClr val="000000"/>
                          </a:solidFill>
                          <a:effectLst/>
                          <a:latin typeface="Century Gothic" panose="020B0502020202020204" pitchFamily="34" charset="0"/>
                        </a:rPr>
                        <a:t>237</a:t>
                      </a:r>
                    </a:p>
                  </a:txBody>
                  <a:tcPr marL="90000" marR="90000" marT="36000" marB="36000" anchor="ctr"/>
                </a:tc>
                <a:tc>
                  <a:txBody>
                    <a:bodyPr/>
                    <a:lstStyle/>
                    <a:p>
                      <a:pPr algn="l" fontAlgn="ctr"/>
                      <a:r>
                        <a:rPr lang="en-GB" sz="1300" b="0" i="0" u="none" strike="noStrike" dirty="0" err="1">
                          <a:solidFill>
                            <a:srgbClr val="000000"/>
                          </a:solidFill>
                          <a:effectLst/>
                          <a:latin typeface="Century Gothic" panose="020B0502020202020204" pitchFamily="34" charset="0"/>
                        </a:rPr>
                        <a:t>pourquoi</a:t>
                      </a:r>
                      <a:r>
                        <a:rPr lang="en-GB" sz="1300" b="0" i="0" u="none" strike="noStrike" dirty="0">
                          <a:solidFill>
                            <a:srgbClr val="000000"/>
                          </a:solidFill>
                          <a:effectLst/>
                          <a:latin typeface="Century Gothic" panose="020B0502020202020204" pitchFamily="34" charset="0"/>
                        </a:rPr>
                        <a:t> ?</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why?</a:t>
                      </a:r>
                    </a:p>
                  </a:txBody>
                  <a:tcPr marL="90000" marR="90000" marT="46800" marB="46800" anchor="ctr"/>
                </a:tc>
                <a:extLst>
                  <a:ext uri="{0D108BD9-81ED-4DB2-BD59-A6C34878D82A}">
                    <a16:rowId xmlns:a16="http://schemas.microsoft.com/office/drawing/2014/main" val="10011"/>
                  </a:ext>
                </a:extLst>
              </a:tr>
              <a:tr h="310343">
                <a:tc>
                  <a:txBody>
                    <a:bodyPr/>
                    <a:lstStyle/>
                    <a:p>
                      <a:pPr algn="ctr" fontAlgn="ctr"/>
                      <a:r>
                        <a:rPr lang="en-GB" sz="1300" b="0" i="0" u="none" strike="noStrike" dirty="0">
                          <a:solidFill>
                            <a:srgbClr val="000000"/>
                          </a:solidFill>
                          <a:effectLst/>
                          <a:latin typeface="Century Gothic" panose="020B0502020202020204" pitchFamily="34" charset="0"/>
                        </a:rPr>
                        <a:t>238</a:t>
                      </a:r>
                    </a:p>
                  </a:txBody>
                  <a:tcPr marL="90000" marR="90000" marT="36000" marB="36000" anchor="ctr"/>
                </a:tc>
                <a:tc>
                  <a:txBody>
                    <a:bodyPr/>
                    <a:lstStyle/>
                    <a:p>
                      <a:pPr algn="l" fontAlgn="ctr"/>
                      <a:r>
                        <a:rPr lang="en-GB" sz="1300" b="0" i="0" u="none" strike="noStrike" dirty="0" err="1">
                          <a:solidFill>
                            <a:srgbClr val="000000"/>
                          </a:solidFill>
                          <a:effectLst/>
                          <a:latin typeface="Century Gothic" panose="020B0502020202020204" pitchFamily="34" charset="0"/>
                        </a:rPr>
                        <a:t>quel</a:t>
                      </a:r>
                      <a:r>
                        <a:rPr lang="en-GB" sz="1300" b="0" i="0" u="none" strike="noStrike" dirty="0">
                          <a:solidFill>
                            <a:srgbClr val="000000"/>
                          </a:solidFill>
                          <a:effectLst/>
                          <a:latin typeface="Century Gothic" panose="020B0502020202020204" pitchFamily="34" charset="0"/>
                        </a:rPr>
                        <a:t> ?</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which?</a:t>
                      </a:r>
                    </a:p>
                  </a:txBody>
                  <a:tcPr marL="90000" marR="90000" marT="46800" marB="46800" anchor="ctr"/>
                </a:tc>
                <a:extLst>
                  <a:ext uri="{0D108BD9-81ED-4DB2-BD59-A6C34878D82A}">
                    <a16:rowId xmlns:a16="http://schemas.microsoft.com/office/drawing/2014/main" val="10012"/>
                  </a:ext>
                </a:extLst>
              </a:tr>
              <a:tr h="460584">
                <a:tc>
                  <a:txBody>
                    <a:bodyPr/>
                    <a:lstStyle/>
                    <a:p>
                      <a:pPr algn="ctr" fontAlgn="ctr"/>
                      <a:r>
                        <a:rPr lang="en-GB" sz="1300" b="0" i="0" u="none" strike="noStrike" dirty="0">
                          <a:solidFill>
                            <a:srgbClr val="000000"/>
                          </a:solidFill>
                          <a:effectLst/>
                          <a:latin typeface="Century Gothic" panose="020B0502020202020204" pitchFamily="34" charset="0"/>
                        </a:rPr>
                        <a:t>239</a:t>
                      </a:r>
                    </a:p>
                  </a:txBody>
                  <a:tcPr marL="90000" marR="90000" marT="36000" marB="36000" anchor="ctr"/>
                </a:tc>
                <a:tc>
                  <a:txBody>
                    <a:bodyPr/>
                    <a:lstStyle/>
                    <a:p>
                      <a:pPr algn="l" fontAlgn="ctr"/>
                      <a:r>
                        <a:rPr lang="en-GB" sz="1300" b="0" i="0" u="none" strike="noStrike" dirty="0" err="1">
                          <a:solidFill>
                            <a:srgbClr val="000000"/>
                          </a:solidFill>
                          <a:effectLst/>
                          <a:latin typeface="Century Gothic" panose="020B0502020202020204" pitchFamily="34" charset="0"/>
                        </a:rPr>
                        <a:t>combien</a:t>
                      </a:r>
                      <a:r>
                        <a:rPr lang="en-GB" sz="1300" b="0" i="0" u="none" strike="noStrike" dirty="0">
                          <a:solidFill>
                            <a:srgbClr val="000000"/>
                          </a:solidFill>
                          <a:effectLst/>
                          <a:latin typeface="Century Gothic" panose="020B0502020202020204" pitchFamily="34" charset="0"/>
                        </a:rPr>
                        <a:t> ?</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how much?, how many?</a:t>
                      </a:r>
                    </a:p>
                  </a:txBody>
                  <a:tcPr marL="90000" marR="90000" marT="46800" marB="46800" anchor="ctr"/>
                </a:tc>
                <a:extLst>
                  <a:ext uri="{0D108BD9-81ED-4DB2-BD59-A6C34878D82A}">
                    <a16:rowId xmlns:a16="http://schemas.microsoft.com/office/drawing/2014/main" val="10013"/>
                  </a:ext>
                </a:extLst>
              </a:tr>
              <a:tr h="310343">
                <a:tc>
                  <a:txBody>
                    <a:bodyPr/>
                    <a:lstStyle/>
                    <a:p>
                      <a:pPr algn="ctr" fontAlgn="ctr"/>
                      <a:r>
                        <a:rPr lang="en-GB" sz="1300" b="0" i="0" u="none" strike="noStrike">
                          <a:solidFill>
                            <a:srgbClr val="000000"/>
                          </a:solidFill>
                          <a:effectLst/>
                          <a:latin typeface="Century Gothic" panose="020B0502020202020204" pitchFamily="34" charset="0"/>
                        </a:rPr>
                        <a:t>240</a:t>
                      </a:r>
                    </a:p>
                  </a:txBody>
                  <a:tcPr marL="90000" marR="90000" marT="36000" marB="36000" anchor="ctr"/>
                </a:tc>
                <a:tc>
                  <a:txBody>
                    <a:bodyPr/>
                    <a:lstStyle/>
                    <a:p>
                      <a:pPr algn="l" fontAlgn="ctr"/>
                      <a:r>
                        <a:rPr lang="en-GB" sz="1300" b="0" i="0" u="none" strike="noStrike" dirty="0" err="1">
                          <a:solidFill>
                            <a:srgbClr val="000000"/>
                          </a:solidFill>
                          <a:effectLst/>
                          <a:latin typeface="Century Gothic" panose="020B0502020202020204" pitchFamily="34" charset="0"/>
                        </a:rPr>
                        <a:t>dans</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in </a:t>
                      </a:r>
                    </a:p>
                  </a:txBody>
                  <a:tcPr marL="90000" marR="90000" marT="46800" marB="46800" anchor="ctr"/>
                </a:tc>
                <a:extLst>
                  <a:ext uri="{0D108BD9-81ED-4DB2-BD59-A6C34878D82A}">
                    <a16:rowId xmlns:a16="http://schemas.microsoft.com/office/drawing/2014/main" val="10014"/>
                  </a:ext>
                </a:extLst>
              </a:tr>
              <a:tr h="310343">
                <a:tc>
                  <a:txBody>
                    <a:bodyPr/>
                    <a:lstStyle/>
                    <a:p>
                      <a:pPr algn="ctr" fontAlgn="ctr"/>
                      <a:r>
                        <a:rPr lang="en-GB" sz="1300" b="0" i="0" u="none" strike="noStrike" dirty="0">
                          <a:solidFill>
                            <a:srgbClr val="000000"/>
                          </a:solidFill>
                          <a:effectLst/>
                          <a:latin typeface="Century Gothic" panose="020B0502020202020204" pitchFamily="34" charset="0"/>
                        </a:rPr>
                        <a:t>241</a:t>
                      </a:r>
                    </a:p>
                  </a:txBody>
                  <a:tcPr marL="90000" marR="90000" marT="36000" marB="36000" anchor="ctr"/>
                </a:tc>
                <a:tc>
                  <a:txBody>
                    <a:bodyPr/>
                    <a:lstStyle/>
                    <a:p>
                      <a:pPr algn="l" fontAlgn="ctr"/>
                      <a:r>
                        <a:rPr lang="en-GB" sz="1300" b="0" i="0" u="none" strike="noStrike" dirty="0" err="1">
                          <a:solidFill>
                            <a:srgbClr val="000000"/>
                          </a:solidFill>
                          <a:effectLst/>
                          <a:latin typeface="Century Gothic" panose="020B0502020202020204" pitchFamily="34" charset="0"/>
                        </a:rPr>
                        <a:t>demain</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tomorrow</a:t>
                      </a:r>
                    </a:p>
                  </a:txBody>
                  <a:tcPr marL="90000" marR="90000" marT="46800" marB="46800" anchor="ctr"/>
                </a:tc>
                <a:extLst>
                  <a:ext uri="{0D108BD9-81ED-4DB2-BD59-A6C34878D82A}">
                    <a16:rowId xmlns:a16="http://schemas.microsoft.com/office/drawing/2014/main" val="10015"/>
                  </a:ext>
                </a:extLst>
              </a:tr>
              <a:tr h="310343">
                <a:tc>
                  <a:txBody>
                    <a:bodyPr/>
                    <a:lstStyle/>
                    <a:p>
                      <a:pPr algn="ctr" fontAlgn="ctr"/>
                      <a:r>
                        <a:rPr lang="en-GB" sz="1300" b="0" i="0" u="none" strike="noStrike">
                          <a:solidFill>
                            <a:srgbClr val="000000"/>
                          </a:solidFill>
                          <a:effectLst/>
                          <a:latin typeface="Century Gothic" panose="020B0502020202020204" pitchFamily="34" charset="0"/>
                        </a:rPr>
                        <a:t>242</a:t>
                      </a:r>
                    </a:p>
                  </a:txBody>
                  <a:tcPr marL="90000" marR="90000" marT="36000" marB="36000" anchor="ctr"/>
                </a:tc>
                <a:tc>
                  <a:txBody>
                    <a:bodyPr/>
                    <a:lstStyle/>
                    <a:p>
                      <a:pPr algn="l" fontAlgn="ctr"/>
                      <a:r>
                        <a:rPr lang="en-GB" sz="1300" b="0" i="0" u="none" strike="noStrike" dirty="0">
                          <a:solidFill>
                            <a:srgbClr val="000000"/>
                          </a:solidFill>
                          <a:effectLst/>
                          <a:latin typeface="Century Gothic" panose="020B0502020202020204" pitchFamily="34" charset="0"/>
                        </a:rPr>
                        <a:t>bon</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good</a:t>
                      </a:r>
                    </a:p>
                  </a:txBody>
                  <a:tcPr marL="90000" marR="90000" marT="46800" marB="46800" anchor="ctr"/>
                </a:tc>
                <a:extLst>
                  <a:ext uri="{0D108BD9-81ED-4DB2-BD59-A6C34878D82A}">
                    <a16:rowId xmlns:a16="http://schemas.microsoft.com/office/drawing/2014/main" val="10016"/>
                  </a:ext>
                </a:extLst>
              </a:tr>
              <a:tr h="310343">
                <a:tc>
                  <a:txBody>
                    <a:bodyPr/>
                    <a:lstStyle/>
                    <a:p>
                      <a:pPr algn="ctr" fontAlgn="ctr"/>
                      <a:r>
                        <a:rPr lang="en-GB" sz="1300" b="0" i="0" u="none" strike="noStrike" dirty="0">
                          <a:solidFill>
                            <a:srgbClr val="000000"/>
                          </a:solidFill>
                          <a:effectLst/>
                          <a:latin typeface="Century Gothic" panose="020B0502020202020204" pitchFamily="34" charset="0"/>
                        </a:rPr>
                        <a:t>243</a:t>
                      </a:r>
                    </a:p>
                  </a:txBody>
                  <a:tcPr marL="90000" marR="90000" marT="36000" marB="36000" anchor="ctr"/>
                </a:tc>
                <a:tc>
                  <a:txBody>
                    <a:bodyPr/>
                    <a:lstStyle/>
                    <a:p>
                      <a:pPr algn="l" fontAlgn="ctr"/>
                      <a:r>
                        <a:rPr lang="en-GB" sz="1300" b="0" i="0" u="none" strike="noStrike" dirty="0" err="1">
                          <a:solidFill>
                            <a:srgbClr val="000000"/>
                          </a:solidFill>
                          <a:effectLst/>
                          <a:latin typeface="Century Gothic" panose="020B0502020202020204" pitchFamily="34" charset="0"/>
                        </a:rPr>
                        <a:t>vieux</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old</a:t>
                      </a:r>
                    </a:p>
                  </a:txBody>
                  <a:tcPr marL="90000" marR="90000" marT="46800" marB="46800" anchor="ctr"/>
                </a:tc>
                <a:extLst>
                  <a:ext uri="{0D108BD9-81ED-4DB2-BD59-A6C34878D82A}">
                    <a16:rowId xmlns:a16="http://schemas.microsoft.com/office/drawing/2014/main" val="10017"/>
                  </a:ext>
                </a:extLst>
              </a:tr>
              <a:tr h="310343">
                <a:tc>
                  <a:txBody>
                    <a:bodyPr/>
                    <a:lstStyle/>
                    <a:p>
                      <a:pPr algn="ctr" fontAlgn="ctr"/>
                      <a:r>
                        <a:rPr lang="en-GB" sz="1300" b="0" i="0" u="none" strike="noStrike" dirty="0">
                          <a:solidFill>
                            <a:srgbClr val="000000"/>
                          </a:solidFill>
                          <a:effectLst/>
                          <a:latin typeface="Century Gothic" panose="020B0502020202020204" pitchFamily="34" charset="0"/>
                        </a:rPr>
                        <a:t>244</a:t>
                      </a:r>
                    </a:p>
                  </a:txBody>
                  <a:tcPr marL="90000" marR="90000" marT="36000" marB="36000" anchor="ctr"/>
                </a:tc>
                <a:tc>
                  <a:txBody>
                    <a:bodyPr/>
                    <a:lstStyle/>
                    <a:p>
                      <a:pPr algn="l" fontAlgn="ctr"/>
                      <a:r>
                        <a:rPr lang="en-GB" sz="1300" b="0" i="0" u="none" strike="noStrike" dirty="0" err="1">
                          <a:solidFill>
                            <a:srgbClr val="000000"/>
                          </a:solidFill>
                          <a:effectLst/>
                          <a:latin typeface="Century Gothic" panose="020B0502020202020204" pitchFamily="34" charset="0"/>
                        </a:rPr>
                        <a:t>frais</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fresh</a:t>
                      </a:r>
                    </a:p>
                  </a:txBody>
                  <a:tcPr marL="90000" marR="90000" marT="46800" marB="46800" anchor="ctr"/>
                </a:tc>
                <a:extLst>
                  <a:ext uri="{0D108BD9-81ED-4DB2-BD59-A6C34878D82A}">
                    <a16:rowId xmlns:a16="http://schemas.microsoft.com/office/drawing/2014/main" val="10018"/>
                  </a:ext>
                </a:extLst>
              </a:tr>
              <a:tr h="310343">
                <a:tc>
                  <a:txBody>
                    <a:bodyPr/>
                    <a:lstStyle/>
                    <a:p>
                      <a:pPr algn="ctr" fontAlgn="ctr"/>
                      <a:r>
                        <a:rPr lang="en-GB" sz="1300" b="0" i="0" u="none" strike="noStrike" dirty="0">
                          <a:solidFill>
                            <a:srgbClr val="000000"/>
                          </a:solidFill>
                          <a:effectLst/>
                          <a:latin typeface="Century Gothic" panose="020B0502020202020204" pitchFamily="34" charset="0"/>
                        </a:rPr>
                        <a:t>245</a:t>
                      </a:r>
                    </a:p>
                  </a:txBody>
                  <a:tcPr marL="90000" marR="90000" marT="36000" marB="36000" anchor="ctr"/>
                </a:tc>
                <a:tc>
                  <a:txBody>
                    <a:bodyPr/>
                    <a:lstStyle/>
                    <a:p>
                      <a:pPr algn="l" fontAlgn="ctr"/>
                      <a:r>
                        <a:rPr lang="en-GB" sz="1300" b="0" i="0" u="none" strike="noStrike" dirty="0" err="1">
                          <a:solidFill>
                            <a:srgbClr val="000000"/>
                          </a:solidFill>
                          <a:effectLst/>
                          <a:latin typeface="Century Gothic" panose="020B0502020202020204" pitchFamily="34" charset="0"/>
                        </a:rPr>
                        <a:t>mardi</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Tuesday</a:t>
                      </a:r>
                    </a:p>
                  </a:txBody>
                  <a:tcPr marL="90000" marR="90000" marT="46800" marB="46800" anchor="ctr"/>
                </a:tc>
                <a:extLst>
                  <a:ext uri="{0D108BD9-81ED-4DB2-BD59-A6C34878D82A}">
                    <a16:rowId xmlns:a16="http://schemas.microsoft.com/office/drawing/2014/main" val="10019"/>
                  </a:ext>
                </a:extLst>
              </a:tr>
              <a:tr h="310343">
                <a:tc>
                  <a:txBody>
                    <a:bodyPr/>
                    <a:lstStyle/>
                    <a:p>
                      <a:pPr algn="ctr" fontAlgn="ctr"/>
                      <a:r>
                        <a:rPr lang="en-GB" sz="1300" b="0" i="0" u="none" strike="noStrike" dirty="0">
                          <a:solidFill>
                            <a:srgbClr val="000000"/>
                          </a:solidFill>
                          <a:effectLst/>
                          <a:latin typeface="Century Gothic" panose="020B0502020202020204" pitchFamily="34" charset="0"/>
                        </a:rPr>
                        <a:t>246</a:t>
                      </a:r>
                    </a:p>
                  </a:txBody>
                  <a:tcPr marL="90000" marR="90000" marT="36000" marB="36000" anchor="ctr"/>
                </a:tc>
                <a:tc>
                  <a:txBody>
                    <a:bodyPr/>
                    <a:lstStyle/>
                    <a:p>
                      <a:pPr algn="l" fontAlgn="ctr"/>
                      <a:r>
                        <a:rPr lang="en-GB" sz="1300" b="0" i="0" u="none" strike="noStrike">
                          <a:solidFill>
                            <a:srgbClr val="000000"/>
                          </a:solidFill>
                          <a:effectLst/>
                          <a:latin typeface="Century Gothic" panose="020B0502020202020204" pitchFamily="34" charset="0"/>
                        </a:rPr>
                        <a:t>la situation</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situation</a:t>
                      </a:r>
                    </a:p>
                  </a:txBody>
                  <a:tcPr marL="90000" marR="90000" marT="46800" marB="46800" anchor="ctr"/>
                </a:tc>
                <a:extLst>
                  <a:ext uri="{0D108BD9-81ED-4DB2-BD59-A6C34878D82A}">
                    <a16:rowId xmlns:a16="http://schemas.microsoft.com/office/drawing/2014/main" val="10020"/>
                  </a:ext>
                </a:extLst>
              </a:tr>
              <a:tr h="460584">
                <a:tc>
                  <a:txBody>
                    <a:bodyPr/>
                    <a:lstStyle/>
                    <a:p>
                      <a:pPr algn="ctr" fontAlgn="ctr"/>
                      <a:r>
                        <a:rPr lang="en-GB" sz="1300" b="0" i="0" u="none" strike="noStrike" dirty="0">
                          <a:solidFill>
                            <a:srgbClr val="000000"/>
                          </a:solidFill>
                          <a:effectLst/>
                          <a:latin typeface="Century Gothic" panose="020B0502020202020204" pitchFamily="34" charset="0"/>
                        </a:rPr>
                        <a:t>247</a:t>
                      </a:r>
                    </a:p>
                  </a:txBody>
                  <a:tcPr marL="90000" marR="90000" marT="36000" marB="36000" anchor="ctr"/>
                </a:tc>
                <a:tc>
                  <a:txBody>
                    <a:bodyPr/>
                    <a:lstStyle/>
                    <a:p>
                      <a:pPr algn="l" fontAlgn="ctr"/>
                      <a:r>
                        <a:rPr lang="en-GB" sz="1300" b="0" i="0" u="none" strike="noStrike" dirty="0" err="1">
                          <a:solidFill>
                            <a:srgbClr val="000000"/>
                          </a:solidFill>
                          <a:effectLst/>
                          <a:latin typeface="Century Gothic" panose="020B0502020202020204" pitchFamily="34" charset="0"/>
                        </a:rPr>
                        <a:t>vous</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you (formal or plural)</a:t>
                      </a:r>
                    </a:p>
                  </a:txBody>
                  <a:tcPr marL="90000" marR="90000" marT="46800" marB="46800" anchor="ctr"/>
                </a:tc>
                <a:extLst>
                  <a:ext uri="{0D108BD9-81ED-4DB2-BD59-A6C34878D82A}">
                    <a16:rowId xmlns:a16="http://schemas.microsoft.com/office/drawing/2014/main" val="10021"/>
                  </a:ext>
                </a:extLst>
              </a:tr>
              <a:tr h="310343">
                <a:tc>
                  <a:txBody>
                    <a:bodyPr/>
                    <a:lstStyle/>
                    <a:p>
                      <a:pPr algn="ctr" fontAlgn="ctr"/>
                      <a:r>
                        <a:rPr lang="en-GB" sz="1300" b="0" i="0" u="none" strike="noStrike" dirty="0">
                          <a:solidFill>
                            <a:srgbClr val="000000"/>
                          </a:solidFill>
                          <a:effectLst/>
                          <a:latin typeface="Century Gothic" panose="020B0502020202020204" pitchFamily="34" charset="0"/>
                        </a:rPr>
                        <a:t>248</a:t>
                      </a:r>
                    </a:p>
                  </a:txBody>
                  <a:tcPr marL="90000" marR="90000" marT="36000" marB="36000" anchor="ctr"/>
                </a:tc>
                <a:tc>
                  <a:txBody>
                    <a:bodyPr/>
                    <a:lstStyle/>
                    <a:p>
                      <a:pPr algn="l" fontAlgn="ctr"/>
                      <a:r>
                        <a:rPr lang="en-GB" sz="1300" b="0" i="0" u="none" strike="noStrike" dirty="0">
                          <a:solidFill>
                            <a:srgbClr val="000000"/>
                          </a:solidFill>
                          <a:effectLst/>
                          <a:latin typeface="Century Gothic" panose="020B0502020202020204" pitchFamily="34" charset="0"/>
                        </a:rPr>
                        <a:t>le </a:t>
                      </a:r>
                      <a:r>
                        <a:rPr lang="en-GB" sz="1300" b="0" i="0" u="none" strike="noStrike" dirty="0" err="1">
                          <a:solidFill>
                            <a:srgbClr val="000000"/>
                          </a:solidFill>
                          <a:effectLst/>
                          <a:latin typeface="Century Gothic" panose="020B0502020202020204" pitchFamily="34" charset="0"/>
                        </a:rPr>
                        <a:t>partenaire</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partner</a:t>
                      </a:r>
                    </a:p>
                  </a:txBody>
                  <a:tcPr marL="90000" marR="90000" marT="46800" marB="46800" anchor="ctr"/>
                </a:tc>
                <a:extLst>
                  <a:ext uri="{0D108BD9-81ED-4DB2-BD59-A6C34878D82A}">
                    <a16:rowId xmlns:a16="http://schemas.microsoft.com/office/drawing/2014/main" val="10022"/>
                  </a:ext>
                </a:extLst>
              </a:tr>
              <a:tr h="310343">
                <a:tc>
                  <a:txBody>
                    <a:bodyPr/>
                    <a:lstStyle/>
                    <a:p>
                      <a:pPr algn="ctr" fontAlgn="ctr"/>
                      <a:r>
                        <a:rPr lang="en-GB" sz="1300" b="0" i="0" u="none" strike="noStrike" dirty="0">
                          <a:solidFill>
                            <a:srgbClr val="000000"/>
                          </a:solidFill>
                          <a:effectLst/>
                          <a:latin typeface="Century Gothic" panose="020B0502020202020204" pitchFamily="34" charset="0"/>
                        </a:rPr>
                        <a:t>249</a:t>
                      </a:r>
                    </a:p>
                  </a:txBody>
                  <a:tcPr marL="90000" marR="90000" marT="36000" marB="36000" anchor="ctr"/>
                </a:tc>
                <a:tc>
                  <a:txBody>
                    <a:bodyPr/>
                    <a:lstStyle/>
                    <a:p>
                      <a:pPr algn="l" fontAlgn="ctr"/>
                      <a:r>
                        <a:rPr lang="en-GB" sz="1300" b="0" i="0" u="none" strike="noStrike" dirty="0">
                          <a:solidFill>
                            <a:srgbClr val="000000"/>
                          </a:solidFill>
                          <a:effectLst/>
                          <a:latin typeface="Century Gothic" panose="020B0502020202020204" pitchFamily="34" charset="0"/>
                        </a:rPr>
                        <a:t>le </a:t>
                      </a:r>
                      <a:r>
                        <a:rPr lang="en-GB" sz="1300" b="0" i="0" u="none" strike="noStrike" dirty="0" err="1">
                          <a:solidFill>
                            <a:srgbClr val="000000"/>
                          </a:solidFill>
                          <a:effectLst/>
                          <a:latin typeface="Century Gothic" panose="020B0502020202020204" pitchFamily="34" charset="0"/>
                        </a:rPr>
                        <a:t>professeur</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teacher</a:t>
                      </a:r>
                    </a:p>
                  </a:txBody>
                  <a:tcPr marL="90000" marR="90000" marT="46800" marB="46800" anchor="ctr"/>
                </a:tc>
                <a:extLst>
                  <a:ext uri="{0D108BD9-81ED-4DB2-BD59-A6C34878D82A}">
                    <a16:rowId xmlns:a16="http://schemas.microsoft.com/office/drawing/2014/main" val="10023"/>
                  </a:ext>
                </a:extLst>
              </a:tr>
              <a:tr h="310343">
                <a:tc>
                  <a:txBody>
                    <a:bodyPr/>
                    <a:lstStyle/>
                    <a:p>
                      <a:pPr algn="ctr" fontAlgn="ctr"/>
                      <a:r>
                        <a:rPr lang="en-GB" sz="1300" b="0" i="0" u="none" strike="noStrike" dirty="0">
                          <a:solidFill>
                            <a:srgbClr val="000000"/>
                          </a:solidFill>
                          <a:effectLst/>
                          <a:latin typeface="Century Gothic" panose="020B0502020202020204" pitchFamily="34" charset="0"/>
                        </a:rPr>
                        <a:t>250</a:t>
                      </a:r>
                    </a:p>
                  </a:txBody>
                  <a:tcPr marL="90000" marR="90000" marT="36000" marB="36000" anchor="ctr"/>
                </a:tc>
                <a:tc>
                  <a:txBody>
                    <a:bodyPr/>
                    <a:lstStyle/>
                    <a:p>
                      <a:pPr algn="l" fontAlgn="ctr"/>
                      <a:r>
                        <a:rPr lang="en-GB" sz="1300" b="0" i="0" u="none" strike="noStrike" dirty="0">
                          <a:solidFill>
                            <a:srgbClr val="000000"/>
                          </a:solidFill>
                          <a:effectLst/>
                          <a:latin typeface="Century Gothic" panose="020B0502020202020204" pitchFamily="34" charset="0"/>
                        </a:rPr>
                        <a:t>le </a:t>
                      </a:r>
                      <a:r>
                        <a:rPr lang="en-GB" sz="1300" b="0" i="0" u="none" strike="noStrike" dirty="0" err="1">
                          <a:solidFill>
                            <a:srgbClr val="000000"/>
                          </a:solidFill>
                          <a:effectLst/>
                          <a:latin typeface="Century Gothic" panose="020B0502020202020204" pitchFamily="34" charset="0"/>
                        </a:rPr>
                        <a:t>problème</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problem</a:t>
                      </a:r>
                    </a:p>
                  </a:txBody>
                  <a:tcPr marL="90000" marR="90000" marT="46800" marB="46800" anchor="ctr"/>
                </a:tc>
                <a:extLst>
                  <a:ext uri="{0D108BD9-81ED-4DB2-BD59-A6C34878D82A}">
                    <a16:rowId xmlns:a16="http://schemas.microsoft.com/office/drawing/2014/main" val="10024"/>
                  </a:ext>
                </a:extLst>
              </a:tr>
            </a:tbl>
          </a:graphicData>
        </a:graphic>
      </p:graphicFrame>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4970049" y="7195"/>
            <a:ext cx="462768" cy="477230"/>
          </a:xfrm>
          <a:prstGeom prst="rect">
            <a:avLst/>
          </a:prstGeom>
        </p:spPr>
      </p:pic>
      <p:pic>
        <p:nvPicPr>
          <p:cNvPr id="12" name="Picture 11"/>
          <p:cNvPicPr>
            <a:picLocks noChangeAspect="1"/>
          </p:cNvPicPr>
          <p:nvPr/>
        </p:nvPicPr>
        <p:blipFill>
          <a:blip r:embed="rId4"/>
          <a:stretch>
            <a:fillRect/>
          </a:stretch>
        </p:blipFill>
        <p:spPr>
          <a:xfrm>
            <a:off x="5534318" y="7195"/>
            <a:ext cx="1038323" cy="423153"/>
          </a:xfrm>
          <a:prstGeom prst="rect">
            <a:avLst/>
          </a:prstGeom>
        </p:spPr>
      </p:pic>
      <p:sp>
        <p:nvSpPr>
          <p:cNvPr id="6" name="Title 5">
            <a:extLst>
              <a:ext uri="{FF2B5EF4-FFF2-40B4-BE49-F238E27FC236}">
                <a16:creationId xmlns:a16="http://schemas.microsoft.com/office/drawing/2014/main" id="{D8899E3E-7605-614B-930B-E0DD6DF41FBE}"/>
              </a:ext>
            </a:extLst>
          </p:cNvPr>
          <p:cNvSpPr>
            <a:spLocks noGrp="1"/>
          </p:cNvSpPr>
          <p:nvPr>
            <p:ph type="title"/>
          </p:nvPr>
        </p:nvSpPr>
        <p:spPr>
          <a:xfrm>
            <a:off x="0" y="-11553"/>
            <a:ext cx="4160113" cy="430887"/>
          </a:xfrm>
        </p:spPr>
        <p:txBody>
          <a:bodyPr/>
          <a:lstStyle/>
          <a:p>
            <a:r>
              <a:rPr lang="en-GB" sz="2200" b="1" dirty="0">
                <a:solidFill>
                  <a:srgbClr val="000000"/>
                </a:solidFill>
              </a:rPr>
              <a:t>Stage 4: National competition</a:t>
            </a:r>
            <a:endParaRPr lang="en-US" sz="2200" dirty="0"/>
          </a:p>
        </p:txBody>
      </p:sp>
      <p:sp>
        <p:nvSpPr>
          <p:cNvPr id="2" name="Slide Number Placeholder 1">
            <a:extLst>
              <a:ext uri="{FF2B5EF4-FFF2-40B4-BE49-F238E27FC236}">
                <a16:creationId xmlns:a16="http://schemas.microsoft.com/office/drawing/2014/main" id="{0F1D6256-553A-4DAC-A2A3-32C6BE4FB907}"/>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65</a:t>
            </a:r>
          </a:p>
        </p:txBody>
      </p:sp>
    </p:spTree>
    <p:extLst>
      <p:ext uri="{BB962C8B-B14F-4D97-AF65-F5344CB8AC3E}">
        <p14:creationId xmlns:p14="http://schemas.microsoft.com/office/powerpoint/2010/main" val="1129579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63376" y="525676"/>
          <a:ext cx="3077592" cy="8438811"/>
        </p:xfrm>
        <a:graphic>
          <a:graphicData uri="http://schemas.openxmlformats.org/drawingml/2006/table">
            <a:tbl>
              <a:tblPr>
                <a:tableStyleId>{ED083AE6-46FA-4A59-8FB0-9F97EB10719F}</a:tableStyleId>
              </a:tblPr>
              <a:tblGrid>
                <a:gridCol w="432048">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565424">
                  <a:extLst>
                    <a:ext uri="{9D8B030D-6E8A-4147-A177-3AD203B41FA5}">
                      <a16:colId xmlns:a16="http://schemas.microsoft.com/office/drawing/2014/main" val="20002"/>
                    </a:ext>
                  </a:extLst>
                </a:gridCol>
              </a:tblGrid>
              <a:tr h="505681">
                <a:tc>
                  <a:txBody>
                    <a:bodyPr/>
                    <a:lstStyle/>
                    <a:p>
                      <a:pPr algn="ctr" fontAlgn="ctr"/>
                      <a:r>
                        <a:rPr lang="en-GB" sz="1100" b="0" i="0" u="none" strike="noStrike" dirty="0">
                          <a:solidFill>
                            <a:srgbClr val="000000"/>
                          </a:solidFill>
                          <a:effectLst/>
                          <a:latin typeface="Century Gothic" panose="020B0502020202020204" pitchFamily="34" charset="0"/>
                        </a:rPr>
                        <a:t>251</a:t>
                      </a:r>
                    </a:p>
                  </a:txBody>
                  <a:tcPr marL="9525" marR="9525" marT="9525" marB="0" anchor="ctr"/>
                </a:tc>
                <a:tc>
                  <a:txBody>
                    <a:bodyPr/>
                    <a:lstStyle/>
                    <a:p>
                      <a:pPr algn="l" fontAlgn="ctr"/>
                      <a:r>
                        <a:rPr lang="en-GB" sz="1300" b="0" i="0" u="none" strike="noStrike" dirty="0">
                          <a:solidFill>
                            <a:srgbClr val="000000"/>
                          </a:solidFill>
                          <a:effectLst/>
                          <a:latin typeface="Century Gothic" panose="020B0502020202020204" pitchFamily="34" charset="0"/>
                        </a:rPr>
                        <a:t>refuser</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to refuse | refusing</a:t>
                      </a:r>
                    </a:p>
                  </a:txBody>
                  <a:tcPr marL="90000" marR="90000" marT="46800" marB="46800" anchor="ctr"/>
                </a:tc>
                <a:extLst>
                  <a:ext uri="{0D108BD9-81ED-4DB2-BD59-A6C34878D82A}">
                    <a16:rowId xmlns:a16="http://schemas.microsoft.com/office/drawing/2014/main" val="10000"/>
                  </a:ext>
                </a:extLst>
              </a:tr>
              <a:tr h="304360">
                <a:tc>
                  <a:txBody>
                    <a:bodyPr/>
                    <a:lstStyle/>
                    <a:p>
                      <a:pPr algn="ctr" fontAlgn="ctr"/>
                      <a:r>
                        <a:rPr lang="en-GB" sz="1100" b="0" i="0" u="none" strike="noStrike">
                          <a:solidFill>
                            <a:srgbClr val="000000"/>
                          </a:solidFill>
                          <a:effectLst/>
                          <a:latin typeface="Century Gothic" panose="020B0502020202020204" pitchFamily="34" charset="0"/>
                        </a:rPr>
                        <a:t>252</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voir</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to see | seeing</a:t>
                      </a:r>
                    </a:p>
                  </a:txBody>
                  <a:tcPr marL="90000" marR="90000" marT="46800" marB="46800" anchor="ctr"/>
                </a:tc>
                <a:extLst>
                  <a:ext uri="{0D108BD9-81ED-4DB2-BD59-A6C34878D82A}">
                    <a16:rowId xmlns:a16="http://schemas.microsoft.com/office/drawing/2014/main" val="10001"/>
                  </a:ext>
                </a:extLst>
              </a:tr>
              <a:tr h="304360">
                <a:tc>
                  <a:txBody>
                    <a:bodyPr/>
                    <a:lstStyle/>
                    <a:p>
                      <a:pPr algn="ctr" fontAlgn="ctr"/>
                      <a:r>
                        <a:rPr lang="en-GB" sz="1100" b="0" i="0" u="none" strike="noStrike">
                          <a:solidFill>
                            <a:srgbClr val="000000"/>
                          </a:solidFill>
                          <a:effectLst/>
                          <a:latin typeface="Century Gothic" panose="020B0502020202020204" pitchFamily="34" charset="0"/>
                        </a:rPr>
                        <a:t>253</a:t>
                      </a:r>
                    </a:p>
                  </a:txBody>
                  <a:tcPr marL="9525" marR="9525" marT="9525" marB="0" anchor="ctr"/>
                </a:tc>
                <a:tc>
                  <a:txBody>
                    <a:bodyPr/>
                    <a:lstStyle/>
                    <a:p>
                      <a:pPr algn="l" fontAlgn="ctr"/>
                      <a:r>
                        <a:rPr lang="en-GB" sz="1300" b="0" i="0" u="none" strike="noStrike" dirty="0" err="1">
                          <a:solidFill>
                            <a:srgbClr val="000000"/>
                          </a:solidFill>
                          <a:effectLst/>
                          <a:latin typeface="Century Gothic" panose="020B0502020202020204" pitchFamily="34" charset="0"/>
                        </a:rPr>
                        <a:t>voit</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sees | is seeing</a:t>
                      </a:r>
                    </a:p>
                  </a:txBody>
                  <a:tcPr marL="90000" marR="90000" marT="46800" marB="46800" anchor="ctr"/>
                </a:tc>
                <a:extLst>
                  <a:ext uri="{0D108BD9-81ED-4DB2-BD59-A6C34878D82A}">
                    <a16:rowId xmlns:a16="http://schemas.microsoft.com/office/drawing/2014/main" val="10002"/>
                  </a:ext>
                </a:extLst>
              </a:tr>
              <a:tr h="304360">
                <a:tc>
                  <a:txBody>
                    <a:bodyPr/>
                    <a:lstStyle/>
                    <a:p>
                      <a:pPr algn="ctr" fontAlgn="ctr"/>
                      <a:r>
                        <a:rPr lang="en-GB" sz="1100" b="0" i="0" u="none" strike="noStrike">
                          <a:solidFill>
                            <a:srgbClr val="000000"/>
                          </a:solidFill>
                          <a:effectLst/>
                          <a:latin typeface="Century Gothic" panose="020B0502020202020204" pitchFamily="34" charset="0"/>
                        </a:rPr>
                        <a:t>254</a:t>
                      </a:r>
                    </a:p>
                  </a:txBody>
                  <a:tcPr marL="9525" marR="9525" marT="9525" marB="0" anchor="ctr"/>
                </a:tc>
                <a:tc>
                  <a:txBody>
                    <a:bodyPr/>
                    <a:lstStyle/>
                    <a:p>
                      <a:pPr algn="l" fontAlgn="ctr"/>
                      <a:r>
                        <a:rPr lang="en-GB" sz="1300" b="0" i="0" u="none" strike="noStrike" dirty="0">
                          <a:solidFill>
                            <a:srgbClr val="000000"/>
                          </a:solidFill>
                          <a:effectLst/>
                          <a:latin typeface="Century Gothic" panose="020B0502020202020204" pitchFamily="34" charset="0"/>
                        </a:rPr>
                        <a:t>la vie</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life</a:t>
                      </a:r>
                    </a:p>
                  </a:txBody>
                  <a:tcPr marL="90000" marR="90000" marT="46800" marB="46800" anchor="ctr"/>
                </a:tc>
                <a:extLst>
                  <a:ext uri="{0D108BD9-81ED-4DB2-BD59-A6C34878D82A}">
                    <a16:rowId xmlns:a16="http://schemas.microsoft.com/office/drawing/2014/main" val="10003"/>
                  </a:ext>
                </a:extLst>
              </a:tr>
              <a:tr h="304360">
                <a:tc>
                  <a:txBody>
                    <a:bodyPr/>
                    <a:lstStyle/>
                    <a:p>
                      <a:pPr algn="ctr" fontAlgn="ctr"/>
                      <a:r>
                        <a:rPr lang="en-GB" sz="1100" b="0" i="0" u="none" strike="noStrike">
                          <a:solidFill>
                            <a:srgbClr val="000000"/>
                          </a:solidFill>
                          <a:effectLst/>
                          <a:latin typeface="Century Gothic" panose="020B0502020202020204" pitchFamily="34" charset="0"/>
                        </a:rPr>
                        <a:t>255</a:t>
                      </a:r>
                    </a:p>
                  </a:txBody>
                  <a:tcPr marL="9525" marR="9525" marT="9525" marB="0" anchor="ctr"/>
                </a:tc>
                <a:tc>
                  <a:txBody>
                    <a:bodyPr/>
                    <a:lstStyle/>
                    <a:p>
                      <a:pPr algn="l" fontAlgn="ctr"/>
                      <a:r>
                        <a:rPr lang="en-GB" sz="1300" b="0" i="0" u="none" strike="noStrike" dirty="0">
                          <a:solidFill>
                            <a:srgbClr val="000000"/>
                          </a:solidFill>
                          <a:effectLst/>
                          <a:latin typeface="Century Gothic" panose="020B0502020202020204" pitchFamily="34" charset="0"/>
                        </a:rPr>
                        <a:t>la </a:t>
                      </a:r>
                      <a:r>
                        <a:rPr lang="en-GB" sz="1300" b="0" i="0" u="none" strike="noStrike" dirty="0" err="1">
                          <a:solidFill>
                            <a:srgbClr val="000000"/>
                          </a:solidFill>
                          <a:effectLst/>
                          <a:latin typeface="Century Gothic" panose="020B0502020202020204" pitchFamily="34" charset="0"/>
                        </a:rPr>
                        <a:t>ville</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town</a:t>
                      </a:r>
                    </a:p>
                  </a:txBody>
                  <a:tcPr marL="90000" marR="90000" marT="46800" marB="46800" anchor="ctr"/>
                </a:tc>
                <a:extLst>
                  <a:ext uri="{0D108BD9-81ED-4DB2-BD59-A6C34878D82A}">
                    <a16:rowId xmlns:a16="http://schemas.microsoft.com/office/drawing/2014/main" val="10004"/>
                  </a:ext>
                </a:extLst>
              </a:tr>
              <a:tr h="304360">
                <a:tc>
                  <a:txBody>
                    <a:bodyPr/>
                    <a:lstStyle/>
                    <a:p>
                      <a:pPr algn="ctr" fontAlgn="ctr"/>
                      <a:r>
                        <a:rPr lang="en-GB" sz="1100" b="0" i="0" u="none" strike="noStrike">
                          <a:solidFill>
                            <a:srgbClr val="000000"/>
                          </a:solidFill>
                          <a:effectLst/>
                          <a:latin typeface="Century Gothic" panose="020B0502020202020204" pitchFamily="34" charset="0"/>
                        </a:rPr>
                        <a:t>256</a:t>
                      </a:r>
                    </a:p>
                  </a:txBody>
                  <a:tcPr marL="9525" marR="9525" marT="9525" marB="0" anchor="ctr"/>
                </a:tc>
                <a:tc>
                  <a:txBody>
                    <a:bodyPr/>
                    <a:lstStyle/>
                    <a:p>
                      <a:pPr algn="l" fontAlgn="ctr"/>
                      <a:r>
                        <a:rPr lang="en-GB" sz="1300" b="0" i="0" u="none" strike="noStrike" dirty="0">
                          <a:solidFill>
                            <a:srgbClr val="000000"/>
                          </a:solidFill>
                          <a:effectLst/>
                          <a:latin typeface="Century Gothic" panose="020B0502020202020204" pitchFamily="34" charset="0"/>
                        </a:rPr>
                        <a:t>au fond</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at the bottom</a:t>
                      </a:r>
                    </a:p>
                  </a:txBody>
                  <a:tcPr marL="90000" marR="90000" marT="46800" marB="46800" anchor="ctr"/>
                </a:tc>
                <a:extLst>
                  <a:ext uri="{0D108BD9-81ED-4DB2-BD59-A6C34878D82A}">
                    <a16:rowId xmlns:a16="http://schemas.microsoft.com/office/drawing/2014/main" val="10005"/>
                  </a:ext>
                </a:extLst>
              </a:tr>
              <a:tr h="505681">
                <a:tc>
                  <a:txBody>
                    <a:bodyPr/>
                    <a:lstStyle/>
                    <a:p>
                      <a:pPr algn="ctr" fontAlgn="ctr"/>
                      <a:r>
                        <a:rPr lang="en-GB" sz="1100" b="0" i="0" u="none" strike="noStrike">
                          <a:solidFill>
                            <a:srgbClr val="000000"/>
                          </a:solidFill>
                          <a:effectLst/>
                          <a:latin typeface="Century Gothic" panose="020B0502020202020204" pitchFamily="34" charset="0"/>
                        </a:rPr>
                        <a:t>257</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continuer</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to continue | continuing</a:t>
                      </a:r>
                    </a:p>
                  </a:txBody>
                  <a:tcPr marL="90000" marR="90000" marT="46800" marB="46800" anchor="ctr"/>
                </a:tc>
                <a:extLst>
                  <a:ext uri="{0D108BD9-81ED-4DB2-BD59-A6C34878D82A}">
                    <a16:rowId xmlns:a16="http://schemas.microsoft.com/office/drawing/2014/main" val="10006"/>
                  </a:ext>
                </a:extLst>
              </a:tr>
              <a:tr h="304360">
                <a:tc>
                  <a:txBody>
                    <a:bodyPr/>
                    <a:lstStyle/>
                    <a:p>
                      <a:pPr algn="ctr" fontAlgn="ctr"/>
                      <a:r>
                        <a:rPr lang="en-GB" sz="1100" b="0" i="0" u="none" strike="noStrike">
                          <a:solidFill>
                            <a:srgbClr val="000000"/>
                          </a:solidFill>
                          <a:effectLst/>
                          <a:latin typeface="Century Gothic" panose="020B0502020202020204" pitchFamily="34" charset="0"/>
                        </a:rPr>
                        <a:t>258</a:t>
                      </a:r>
                    </a:p>
                  </a:txBody>
                  <a:tcPr marL="9525" marR="9525" marT="9525" marB="0" anchor="ctr"/>
                </a:tc>
                <a:tc>
                  <a:txBody>
                    <a:bodyPr/>
                    <a:lstStyle/>
                    <a:p>
                      <a:pPr algn="l" fontAlgn="ctr"/>
                      <a:r>
                        <a:rPr lang="en-GB" sz="1300" b="0" i="0" u="none" strike="noStrike" dirty="0">
                          <a:solidFill>
                            <a:srgbClr val="000000"/>
                          </a:solidFill>
                          <a:effectLst/>
                          <a:latin typeface="Century Gothic" panose="020B0502020202020204" pitchFamily="34" charset="0"/>
                        </a:rPr>
                        <a:t>la fin</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end</a:t>
                      </a:r>
                    </a:p>
                  </a:txBody>
                  <a:tcPr marL="90000" marR="90000" marT="46800" marB="46800" anchor="ctr"/>
                </a:tc>
                <a:extLst>
                  <a:ext uri="{0D108BD9-81ED-4DB2-BD59-A6C34878D82A}">
                    <a16:rowId xmlns:a16="http://schemas.microsoft.com/office/drawing/2014/main" val="10007"/>
                  </a:ext>
                </a:extLst>
              </a:tr>
              <a:tr h="417284">
                <a:tc>
                  <a:txBody>
                    <a:bodyPr/>
                    <a:lstStyle/>
                    <a:p>
                      <a:pPr algn="ctr" fontAlgn="ctr"/>
                      <a:r>
                        <a:rPr lang="en-GB" sz="1100" b="0" i="0" u="none" strike="noStrike">
                          <a:solidFill>
                            <a:srgbClr val="000000"/>
                          </a:solidFill>
                          <a:effectLst/>
                          <a:latin typeface="Century Gothic" panose="020B0502020202020204" pitchFamily="34" charset="0"/>
                        </a:rPr>
                        <a:t>259</a:t>
                      </a:r>
                    </a:p>
                  </a:txBody>
                  <a:tcPr marL="9525" marR="9525" marT="9525" marB="0" anchor="ctr"/>
                </a:tc>
                <a:tc>
                  <a:txBody>
                    <a:bodyPr/>
                    <a:lstStyle/>
                    <a:p>
                      <a:pPr algn="l" fontAlgn="ctr"/>
                      <a:r>
                        <a:rPr lang="en-GB" sz="1300" b="0" i="0" u="none" strike="noStrike" dirty="0">
                          <a:solidFill>
                            <a:srgbClr val="000000"/>
                          </a:solidFill>
                          <a:effectLst/>
                          <a:latin typeface="Century Gothic" panose="020B0502020202020204" pitchFamily="34" charset="0"/>
                        </a:rPr>
                        <a:t>aider</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to help|helping</a:t>
                      </a:r>
                    </a:p>
                  </a:txBody>
                  <a:tcPr marL="90000" marR="90000" marT="46800" marB="46800" anchor="ctr"/>
                </a:tc>
                <a:extLst>
                  <a:ext uri="{0D108BD9-81ED-4DB2-BD59-A6C34878D82A}">
                    <a16:rowId xmlns:a16="http://schemas.microsoft.com/office/drawing/2014/main" val="10008"/>
                  </a:ext>
                </a:extLst>
              </a:tr>
              <a:tr h="304360">
                <a:tc>
                  <a:txBody>
                    <a:bodyPr/>
                    <a:lstStyle/>
                    <a:p>
                      <a:pPr algn="ctr" fontAlgn="ctr"/>
                      <a:r>
                        <a:rPr lang="en-GB" sz="1100" b="0" i="0" u="none" strike="noStrike">
                          <a:solidFill>
                            <a:srgbClr val="000000"/>
                          </a:solidFill>
                          <a:effectLst/>
                          <a:latin typeface="Century Gothic" panose="020B0502020202020204" pitchFamily="34" charset="0"/>
                        </a:rPr>
                        <a:t>260</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aide</a:t>
                      </a:r>
                    </a:p>
                  </a:txBody>
                  <a:tcPr marL="90000" marR="90000" marT="46800" marB="46800" anchor="ctr"/>
                </a:tc>
                <a:tc>
                  <a:txBody>
                    <a:bodyPr/>
                    <a:lstStyle/>
                    <a:p>
                      <a:pPr algn="l" fontAlgn="ctr"/>
                      <a:r>
                        <a:rPr lang="en-GB" sz="1200" b="0" i="0" u="none" strike="noStrike" dirty="0" err="1">
                          <a:solidFill>
                            <a:srgbClr val="000000"/>
                          </a:solidFill>
                          <a:effectLst/>
                          <a:latin typeface="Century Gothic" panose="020B0502020202020204" pitchFamily="34" charset="0"/>
                        </a:rPr>
                        <a:t>helps|is</a:t>
                      </a:r>
                      <a:r>
                        <a:rPr lang="en-GB" sz="1200" b="0" i="0" u="none" strike="noStrike" dirty="0">
                          <a:solidFill>
                            <a:srgbClr val="000000"/>
                          </a:solidFill>
                          <a:effectLst/>
                          <a:latin typeface="Century Gothic" panose="020B0502020202020204" pitchFamily="34" charset="0"/>
                        </a:rPr>
                        <a:t> helping</a:t>
                      </a:r>
                    </a:p>
                  </a:txBody>
                  <a:tcPr marL="90000" marR="90000" marT="46800" marB="46800" anchor="ctr"/>
                </a:tc>
                <a:extLst>
                  <a:ext uri="{0D108BD9-81ED-4DB2-BD59-A6C34878D82A}">
                    <a16:rowId xmlns:a16="http://schemas.microsoft.com/office/drawing/2014/main" val="10009"/>
                  </a:ext>
                </a:extLst>
              </a:tr>
              <a:tr h="304360">
                <a:tc>
                  <a:txBody>
                    <a:bodyPr/>
                    <a:lstStyle/>
                    <a:p>
                      <a:pPr algn="ctr" fontAlgn="ctr"/>
                      <a:r>
                        <a:rPr lang="en-GB" sz="1100" b="0" i="0" u="none" strike="noStrike">
                          <a:solidFill>
                            <a:srgbClr val="000000"/>
                          </a:solidFill>
                          <a:effectLst/>
                          <a:latin typeface="Century Gothic" panose="020B0502020202020204" pitchFamily="34" charset="0"/>
                        </a:rPr>
                        <a:t>261</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génial</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great, inspired</a:t>
                      </a:r>
                    </a:p>
                  </a:txBody>
                  <a:tcPr marL="90000" marR="90000" marT="46800" marB="46800" anchor="ctr"/>
                </a:tc>
                <a:extLst>
                  <a:ext uri="{0D108BD9-81ED-4DB2-BD59-A6C34878D82A}">
                    <a16:rowId xmlns:a16="http://schemas.microsoft.com/office/drawing/2014/main" val="10010"/>
                  </a:ext>
                </a:extLst>
              </a:tr>
              <a:tr h="304360">
                <a:tc>
                  <a:txBody>
                    <a:bodyPr/>
                    <a:lstStyle/>
                    <a:p>
                      <a:pPr algn="ctr" fontAlgn="ctr"/>
                      <a:r>
                        <a:rPr lang="en-GB" sz="1100" b="0" i="0" u="none" strike="noStrike">
                          <a:solidFill>
                            <a:srgbClr val="000000"/>
                          </a:solidFill>
                          <a:effectLst/>
                          <a:latin typeface="Century Gothic" panose="020B0502020202020204" pitchFamily="34" charset="0"/>
                        </a:rPr>
                        <a:t>262</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déjà</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already</a:t>
                      </a:r>
                    </a:p>
                  </a:txBody>
                  <a:tcPr marL="90000" marR="90000" marT="46800" marB="46800" anchor="ctr"/>
                </a:tc>
                <a:extLst>
                  <a:ext uri="{0D108BD9-81ED-4DB2-BD59-A6C34878D82A}">
                    <a16:rowId xmlns:a16="http://schemas.microsoft.com/office/drawing/2014/main" val="10011"/>
                  </a:ext>
                </a:extLst>
              </a:tr>
              <a:tr h="304360">
                <a:tc>
                  <a:txBody>
                    <a:bodyPr/>
                    <a:lstStyle/>
                    <a:p>
                      <a:pPr algn="ctr" fontAlgn="ctr"/>
                      <a:r>
                        <a:rPr lang="en-GB" sz="1100" b="0" i="0" u="none" strike="noStrike">
                          <a:solidFill>
                            <a:srgbClr val="000000"/>
                          </a:solidFill>
                          <a:effectLst/>
                          <a:latin typeface="Century Gothic" panose="020B0502020202020204" pitchFamily="34" charset="0"/>
                        </a:rPr>
                        <a:t>263</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après</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after </a:t>
                      </a:r>
                    </a:p>
                  </a:txBody>
                  <a:tcPr marL="90000" marR="90000" marT="46800" marB="46800" anchor="ctr"/>
                </a:tc>
                <a:extLst>
                  <a:ext uri="{0D108BD9-81ED-4DB2-BD59-A6C34878D82A}">
                    <a16:rowId xmlns:a16="http://schemas.microsoft.com/office/drawing/2014/main" val="10012"/>
                  </a:ext>
                </a:extLst>
              </a:tr>
              <a:tr h="304360">
                <a:tc>
                  <a:txBody>
                    <a:bodyPr/>
                    <a:lstStyle/>
                    <a:p>
                      <a:pPr algn="ctr" fontAlgn="ctr"/>
                      <a:r>
                        <a:rPr lang="en-GB" sz="1100" b="0" i="0" u="none" strike="noStrike">
                          <a:solidFill>
                            <a:srgbClr val="000000"/>
                          </a:solidFill>
                          <a:effectLst/>
                          <a:latin typeface="Century Gothic" panose="020B0502020202020204" pitchFamily="34" charset="0"/>
                        </a:rPr>
                        <a:t>264</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avant</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before</a:t>
                      </a:r>
                    </a:p>
                  </a:txBody>
                  <a:tcPr marL="90000" marR="90000" marT="46800" marB="46800" anchor="ctr"/>
                </a:tc>
                <a:extLst>
                  <a:ext uri="{0D108BD9-81ED-4DB2-BD59-A6C34878D82A}">
                    <a16:rowId xmlns:a16="http://schemas.microsoft.com/office/drawing/2014/main" val="10013"/>
                  </a:ext>
                </a:extLst>
              </a:tr>
              <a:tr h="505681">
                <a:tc>
                  <a:txBody>
                    <a:bodyPr/>
                    <a:lstStyle/>
                    <a:p>
                      <a:pPr algn="ctr" fontAlgn="ctr"/>
                      <a:r>
                        <a:rPr lang="en-GB" sz="1100" b="0" i="0" u="none" strike="noStrike">
                          <a:solidFill>
                            <a:srgbClr val="000000"/>
                          </a:solidFill>
                          <a:effectLst/>
                          <a:latin typeface="Century Gothic" panose="020B0502020202020204" pitchFamily="34" charset="0"/>
                        </a:rPr>
                        <a:t>265</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commencer</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to begin | beginning</a:t>
                      </a:r>
                    </a:p>
                  </a:txBody>
                  <a:tcPr marL="90000" marR="90000" marT="46800" marB="46800" anchor="ctr"/>
                </a:tc>
                <a:extLst>
                  <a:ext uri="{0D108BD9-81ED-4DB2-BD59-A6C34878D82A}">
                    <a16:rowId xmlns:a16="http://schemas.microsoft.com/office/drawing/2014/main" val="10014"/>
                  </a:ext>
                </a:extLst>
              </a:tr>
              <a:tr h="304360">
                <a:tc>
                  <a:txBody>
                    <a:bodyPr/>
                    <a:lstStyle/>
                    <a:p>
                      <a:pPr algn="ctr" fontAlgn="ctr"/>
                      <a:r>
                        <a:rPr lang="en-GB" sz="1100" b="0" i="0" u="none" strike="noStrike">
                          <a:solidFill>
                            <a:srgbClr val="000000"/>
                          </a:solidFill>
                          <a:effectLst/>
                          <a:latin typeface="Century Gothic" panose="020B0502020202020204" pitchFamily="34" charset="0"/>
                        </a:rPr>
                        <a:t>266</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le marché</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market</a:t>
                      </a:r>
                    </a:p>
                  </a:txBody>
                  <a:tcPr marL="90000" marR="90000" marT="46800" marB="46800" anchor="ctr"/>
                </a:tc>
                <a:extLst>
                  <a:ext uri="{0D108BD9-81ED-4DB2-BD59-A6C34878D82A}">
                    <a16:rowId xmlns:a16="http://schemas.microsoft.com/office/drawing/2014/main" val="10015"/>
                  </a:ext>
                </a:extLst>
              </a:tr>
              <a:tr h="417284">
                <a:tc>
                  <a:txBody>
                    <a:bodyPr/>
                    <a:lstStyle/>
                    <a:p>
                      <a:pPr algn="ctr" fontAlgn="ctr"/>
                      <a:r>
                        <a:rPr lang="en-GB" sz="1100" b="0" i="0" u="none" strike="noStrike">
                          <a:solidFill>
                            <a:srgbClr val="000000"/>
                          </a:solidFill>
                          <a:effectLst/>
                          <a:latin typeface="Century Gothic" panose="020B0502020202020204" pitchFamily="34" charset="0"/>
                        </a:rPr>
                        <a:t>267</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vingt</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twenty</a:t>
                      </a:r>
                    </a:p>
                  </a:txBody>
                  <a:tcPr marL="90000" marR="90000" marT="46800" marB="46800" anchor="ctr"/>
                </a:tc>
                <a:extLst>
                  <a:ext uri="{0D108BD9-81ED-4DB2-BD59-A6C34878D82A}">
                    <a16:rowId xmlns:a16="http://schemas.microsoft.com/office/drawing/2014/main" val="10016"/>
                  </a:ext>
                </a:extLst>
              </a:tr>
              <a:tr h="304360">
                <a:tc>
                  <a:txBody>
                    <a:bodyPr/>
                    <a:lstStyle/>
                    <a:p>
                      <a:pPr algn="ctr" fontAlgn="ctr"/>
                      <a:r>
                        <a:rPr lang="en-GB" sz="1100" b="0" i="0" u="none" strike="noStrike">
                          <a:solidFill>
                            <a:srgbClr val="000000"/>
                          </a:solidFill>
                          <a:effectLst/>
                          <a:latin typeface="Century Gothic" panose="020B0502020202020204" pitchFamily="34" charset="0"/>
                        </a:rPr>
                        <a:t>268</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trente</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thirty</a:t>
                      </a:r>
                    </a:p>
                  </a:txBody>
                  <a:tcPr marL="90000" marR="90000" marT="46800" marB="46800" anchor="ctr"/>
                </a:tc>
                <a:extLst>
                  <a:ext uri="{0D108BD9-81ED-4DB2-BD59-A6C34878D82A}">
                    <a16:rowId xmlns:a16="http://schemas.microsoft.com/office/drawing/2014/main" val="10017"/>
                  </a:ext>
                </a:extLst>
              </a:tr>
              <a:tr h="304360">
                <a:tc>
                  <a:txBody>
                    <a:bodyPr/>
                    <a:lstStyle/>
                    <a:p>
                      <a:pPr algn="ctr" fontAlgn="ctr"/>
                      <a:r>
                        <a:rPr lang="en-GB" sz="1100" b="0" i="0" u="none" strike="noStrike">
                          <a:solidFill>
                            <a:srgbClr val="000000"/>
                          </a:solidFill>
                          <a:effectLst/>
                          <a:latin typeface="Century Gothic" panose="020B0502020202020204" pitchFamily="34" charset="0"/>
                        </a:rPr>
                        <a:t>269</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quarante</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forty</a:t>
                      </a:r>
                    </a:p>
                  </a:txBody>
                  <a:tcPr marL="90000" marR="90000" marT="46800" marB="46800" anchor="ctr"/>
                </a:tc>
                <a:extLst>
                  <a:ext uri="{0D108BD9-81ED-4DB2-BD59-A6C34878D82A}">
                    <a16:rowId xmlns:a16="http://schemas.microsoft.com/office/drawing/2014/main" val="10018"/>
                  </a:ext>
                </a:extLst>
              </a:tr>
              <a:tr h="304360">
                <a:tc>
                  <a:txBody>
                    <a:bodyPr/>
                    <a:lstStyle/>
                    <a:p>
                      <a:pPr algn="ctr" fontAlgn="ctr"/>
                      <a:r>
                        <a:rPr lang="en-GB" sz="1100" b="0" i="0" u="none" strike="noStrike">
                          <a:solidFill>
                            <a:srgbClr val="000000"/>
                          </a:solidFill>
                          <a:effectLst/>
                          <a:latin typeface="Century Gothic" panose="020B0502020202020204" pitchFamily="34" charset="0"/>
                        </a:rPr>
                        <a:t>270</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cinquante</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fifty</a:t>
                      </a:r>
                    </a:p>
                  </a:txBody>
                  <a:tcPr marL="90000" marR="90000" marT="46800" marB="46800" anchor="ctr"/>
                </a:tc>
                <a:extLst>
                  <a:ext uri="{0D108BD9-81ED-4DB2-BD59-A6C34878D82A}">
                    <a16:rowId xmlns:a16="http://schemas.microsoft.com/office/drawing/2014/main" val="10019"/>
                  </a:ext>
                </a:extLst>
              </a:tr>
              <a:tr h="304360">
                <a:tc>
                  <a:txBody>
                    <a:bodyPr/>
                    <a:lstStyle/>
                    <a:p>
                      <a:pPr algn="ctr" fontAlgn="ctr"/>
                      <a:r>
                        <a:rPr lang="en-GB" sz="1100" b="0" i="0" u="none" strike="noStrike">
                          <a:solidFill>
                            <a:srgbClr val="000000"/>
                          </a:solidFill>
                          <a:effectLst/>
                          <a:latin typeface="Century Gothic" panose="020B0502020202020204" pitchFamily="34" charset="0"/>
                        </a:rPr>
                        <a:t>271</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cent</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one hundred</a:t>
                      </a:r>
                    </a:p>
                  </a:txBody>
                  <a:tcPr marL="90000" marR="90000" marT="46800" marB="46800" anchor="ctr"/>
                </a:tc>
                <a:extLst>
                  <a:ext uri="{0D108BD9-81ED-4DB2-BD59-A6C34878D82A}">
                    <a16:rowId xmlns:a16="http://schemas.microsoft.com/office/drawing/2014/main" val="10020"/>
                  </a:ext>
                </a:extLst>
              </a:tr>
              <a:tr h="304360">
                <a:tc>
                  <a:txBody>
                    <a:bodyPr/>
                    <a:lstStyle/>
                    <a:p>
                      <a:pPr algn="ctr" fontAlgn="ctr"/>
                      <a:r>
                        <a:rPr lang="en-GB" sz="1100" b="0" i="0" u="none" strike="noStrike">
                          <a:solidFill>
                            <a:srgbClr val="000000"/>
                          </a:solidFill>
                          <a:effectLst/>
                          <a:latin typeface="Century Gothic" panose="020B0502020202020204" pitchFamily="34" charset="0"/>
                        </a:rPr>
                        <a:t>272</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mille</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one thousand</a:t>
                      </a:r>
                    </a:p>
                  </a:txBody>
                  <a:tcPr marL="90000" marR="90000" marT="46800" marB="46800" anchor="ctr"/>
                </a:tc>
                <a:extLst>
                  <a:ext uri="{0D108BD9-81ED-4DB2-BD59-A6C34878D82A}">
                    <a16:rowId xmlns:a16="http://schemas.microsoft.com/office/drawing/2014/main" val="10021"/>
                  </a:ext>
                </a:extLst>
              </a:tr>
              <a:tr h="304360">
                <a:tc>
                  <a:txBody>
                    <a:bodyPr/>
                    <a:lstStyle/>
                    <a:p>
                      <a:pPr algn="ctr" fontAlgn="ctr"/>
                      <a:r>
                        <a:rPr lang="en-GB" sz="1100" b="0" i="0" u="none" strike="noStrike">
                          <a:solidFill>
                            <a:srgbClr val="000000"/>
                          </a:solidFill>
                          <a:effectLst/>
                          <a:latin typeface="Century Gothic" panose="020B0502020202020204" pitchFamily="34" charset="0"/>
                        </a:rPr>
                        <a:t>273</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un million</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a million</a:t>
                      </a:r>
                    </a:p>
                  </a:txBody>
                  <a:tcPr marL="90000" marR="90000" marT="46800" marB="46800" anchor="ctr"/>
                </a:tc>
                <a:extLst>
                  <a:ext uri="{0D108BD9-81ED-4DB2-BD59-A6C34878D82A}">
                    <a16:rowId xmlns:a16="http://schemas.microsoft.com/office/drawing/2014/main" val="10022"/>
                  </a:ext>
                </a:extLst>
              </a:tr>
              <a:tr h="304360">
                <a:tc>
                  <a:txBody>
                    <a:bodyPr/>
                    <a:lstStyle/>
                    <a:p>
                      <a:pPr algn="ctr" fontAlgn="ctr"/>
                      <a:r>
                        <a:rPr lang="en-GB" sz="1100" b="0" i="0" u="none" strike="noStrike">
                          <a:solidFill>
                            <a:srgbClr val="000000"/>
                          </a:solidFill>
                          <a:effectLst/>
                          <a:latin typeface="Century Gothic" panose="020B0502020202020204" pitchFamily="34" charset="0"/>
                        </a:rPr>
                        <a:t>274</a:t>
                      </a:r>
                    </a:p>
                  </a:txBody>
                  <a:tcPr marL="9525" marR="9525" marT="9525" marB="0" anchor="ctr"/>
                </a:tc>
                <a:tc>
                  <a:txBody>
                    <a:bodyPr/>
                    <a:lstStyle/>
                    <a:p>
                      <a:pPr algn="l" fontAlgn="ctr"/>
                      <a:r>
                        <a:rPr lang="en-GB" sz="1300" b="0" i="0" u="none" strike="noStrike" dirty="0" err="1">
                          <a:solidFill>
                            <a:srgbClr val="000000"/>
                          </a:solidFill>
                          <a:effectLst/>
                          <a:latin typeface="Century Gothic" panose="020B0502020202020204" pitchFamily="34" charset="0"/>
                        </a:rPr>
                        <a:t>dormir</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sleep | sleeping</a:t>
                      </a:r>
                    </a:p>
                  </a:txBody>
                  <a:tcPr marL="90000" marR="90000" marT="46800" marB="46800" anchor="ctr"/>
                </a:tc>
                <a:extLst>
                  <a:ext uri="{0D108BD9-81ED-4DB2-BD59-A6C34878D82A}">
                    <a16:rowId xmlns:a16="http://schemas.microsoft.com/office/drawing/2014/main" val="10023"/>
                  </a:ext>
                </a:extLst>
              </a:tr>
              <a:tr h="304360">
                <a:tc>
                  <a:txBody>
                    <a:bodyPr/>
                    <a:lstStyle/>
                    <a:p>
                      <a:pPr algn="ctr" fontAlgn="ctr"/>
                      <a:r>
                        <a:rPr lang="en-GB" sz="1100" b="0" i="0" u="none" strike="noStrike" dirty="0">
                          <a:solidFill>
                            <a:srgbClr val="000000"/>
                          </a:solidFill>
                          <a:effectLst/>
                          <a:latin typeface="Century Gothic" panose="020B0502020202020204" pitchFamily="34" charset="0"/>
                        </a:rPr>
                        <a:t>275</a:t>
                      </a:r>
                    </a:p>
                  </a:txBody>
                  <a:tcPr marL="9525" marR="9525" marT="9525" marB="0" anchor="ctr"/>
                </a:tc>
                <a:tc>
                  <a:txBody>
                    <a:bodyPr/>
                    <a:lstStyle/>
                    <a:p>
                      <a:pPr algn="l" fontAlgn="ctr"/>
                      <a:r>
                        <a:rPr lang="en-GB" sz="1300" b="0" i="0" u="none" strike="noStrike" dirty="0" err="1">
                          <a:solidFill>
                            <a:srgbClr val="000000"/>
                          </a:solidFill>
                          <a:effectLst/>
                          <a:latin typeface="Century Gothic" panose="020B0502020202020204" pitchFamily="34" charset="0"/>
                        </a:rPr>
                        <a:t>dort</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sleeps | is sleeping</a:t>
                      </a:r>
                    </a:p>
                  </a:txBody>
                  <a:tcPr marL="90000" marR="90000" marT="46800" marB="46800" anchor="ctr"/>
                </a:tc>
                <a:extLst>
                  <a:ext uri="{0D108BD9-81ED-4DB2-BD59-A6C34878D82A}">
                    <a16:rowId xmlns:a16="http://schemas.microsoft.com/office/drawing/2014/main" val="10024"/>
                  </a:ext>
                </a:extLst>
              </a:tr>
            </a:tbl>
          </a:graphicData>
        </a:graphic>
      </p:graphicFrame>
      <p:graphicFrame>
        <p:nvGraphicFramePr>
          <p:cNvPr id="7" name="Table 6"/>
          <p:cNvGraphicFramePr>
            <a:graphicFrameLocks noGrp="1"/>
          </p:cNvGraphicFramePr>
          <p:nvPr/>
        </p:nvGraphicFramePr>
        <p:xfrm>
          <a:off x="3248790" y="525676"/>
          <a:ext cx="3442518" cy="8438808"/>
        </p:xfrm>
        <a:graphic>
          <a:graphicData uri="http://schemas.openxmlformats.org/drawingml/2006/table">
            <a:tbl>
              <a:tblPr>
                <a:tableStyleId>{ED083AE6-46FA-4A59-8FB0-9F97EB10719F}</a:tableStyleId>
              </a:tblPr>
              <a:tblGrid>
                <a:gridCol w="432048">
                  <a:extLst>
                    <a:ext uri="{9D8B030D-6E8A-4147-A177-3AD203B41FA5}">
                      <a16:colId xmlns:a16="http://schemas.microsoft.com/office/drawing/2014/main" val="20000"/>
                    </a:ext>
                  </a:extLst>
                </a:gridCol>
                <a:gridCol w="1426294">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tblGrid>
              <a:tr h="303977">
                <a:tc>
                  <a:txBody>
                    <a:bodyPr/>
                    <a:lstStyle/>
                    <a:p>
                      <a:pPr algn="ctr" fontAlgn="ctr"/>
                      <a:r>
                        <a:rPr lang="en-GB" sz="1100" b="0" i="0" u="none" strike="noStrike" dirty="0">
                          <a:solidFill>
                            <a:srgbClr val="000000"/>
                          </a:solidFill>
                          <a:effectLst/>
                          <a:latin typeface="Century Gothic" panose="020B0502020202020204" pitchFamily="34" charset="0"/>
                        </a:rPr>
                        <a:t>276</a:t>
                      </a:r>
                    </a:p>
                  </a:txBody>
                  <a:tcPr marL="9525" marR="9525" marT="9525" marB="0" anchor="ctr"/>
                </a:tc>
                <a:tc>
                  <a:txBody>
                    <a:bodyPr/>
                    <a:lstStyle/>
                    <a:p>
                      <a:pPr algn="l" fontAlgn="ctr"/>
                      <a:r>
                        <a:rPr lang="en-GB" sz="1300" b="0" i="0" u="none" strike="noStrike" dirty="0" err="1">
                          <a:solidFill>
                            <a:srgbClr val="000000"/>
                          </a:solidFill>
                          <a:effectLst/>
                          <a:latin typeface="Century Gothic" panose="020B0502020202020204" pitchFamily="34" charset="0"/>
                        </a:rPr>
                        <a:t>courir</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run | running</a:t>
                      </a:r>
                    </a:p>
                  </a:txBody>
                  <a:tcPr marL="90000" marR="90000" marT="46800" marB="46800" anchor="ctr"/>
                </a:tc>
                <a:extLst>
                  <a:ext uri="{0D108BD9-81ED-4DB2-BD59-A6C34878D82A}">
                    <a16:rowId xmlns:a16="http://schemas.microsoft.com/office/drawing/2014/main" val="10000"/>
                  </a:ext>
                </a:extLst>
              </a:tr>
              <a:tr h="303977">
                <a:tc>
                  <a:txBody>
                    <a:bodyPr/>
                    <a:lstStyle/>
                    <a:p>
                      <a:pPr algn="ctr" fontAlgn="ctr"/>
                      <a:r>
                        <a:rPr lang="en-GB" sz="1100" b="0" i="0" u="none" strike="noStrike">
                          <a:solidFill>
                            <a:srgbClr val="000000"/>
                          </a:solidFill>
                          <a:effectLst/>
                          <a:latin typeface="Century Gothic" panose="020B0502020202020204" pitchFamily="34" charset="0"/>
                        </a:rPr>
                        <a:t>277</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court</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runs | is running</a:t>
                      </a:r>
                    </a:p>
                  </a:txBody>
                  <a:tcPr marL="90000" marR="90000" marT="46800" marB="46800" anchor="ctr"/>
                </a:tc>
                <a:extLst>
                  <a:ext uri="{0D108BD9-81ED-4DB2-BD59-A6C34878D82A}">
                    <a16:rowId xmlns:a16="http://schemas.microsoft.com/office/drawing/2014/main" val="10001"/>
                  </a:ext>
                </a:extLst>
              </a:tr>
              <a:tr h="303977">
                <a:tc>
                  <a:txBody>
                    <a:bodyPr/>
                    <a:lstStyle/>
                    <a:p>
                      <a:pPr algn="ctr" fontAlgn="ctr"/>
                      <a:r>
                        <a:rPr lang="en-GB" sz="1100" b="0" i="0" u="none" strike="noStrike">
                          <a:solidFill>
                            <a:srgbClr val="000000"/>
                          </a:solidFill>
                          <a:effectLst/>
                          <a:latin typeface="Century Gothic" panose="020B0502020202020204" pitchFamily="34" charset="0"/>
                        </a:rPr>
                        <a:t>278</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sortir</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go out | going out</a:t>
                      </a:r>
                    </a:p>
                  </a:txBody>
                  <a:tcPr marL="90000" marR="90000" marT="46800" marB="46800" anchor="ctr"/>
                </a:tc>
                <a:extLst>
                  <a:ext uri="{0D108BD9-81ED-4DB2-BD59-A6C34878D82A}">
                    <a16:rowId xmlns:a16="http://schemas.microsoft.com/office/drawing/2014/main" val="10002"/>
                  </a:ext>
                </a:extLst>
              </a:tr>
              <a:tr h="478661">
                <a:tc>
                  <a:txBody>
                    <a:bodyPr/>
                    <a:lstStyle/>
                    <a:p>
                      <a:pPr algn="ctr" fontAlgn="ctr"/>
                      <a:r>
                        <a:rPr lang="en-GB" sz="1100" b="0" i="0" u="none" strike="noStrike">
                          <a:solidFill>
                            <a:srgbClr val="000000"/>
                          </a:solidFill>
                          <a:effectLst/>
                          <a:latin typeface="Century Gothic" panose="020B0502020202020204" pitchFamily="34" charset="0"/>
                        </a:rPr>
                        <a:t>279</a:t>
                      </a:r>
                    </a:p>
                  </a:txBody>
                  <a:tcPr marL="9525" marR="9525" marT="9525" marB="0" anchor="ctr"/>
                </a:tc>
                <a:tc>
                  <a:txBody>
                    <a:bodyPr/>
                    <a:lstStyle/>
                    <a:p>
                      <a:pPr algn="l" fontAlgn="ctr"/>
                      <a:r>
                        <a:rPr lang="en-GB" sz="1300" b="0" i="0" u="none" strike="noStrike" dirty="0">
                          <a:solidFill>
                            <a:srgbClr val="000000"/>
                          </a:solidFill>
                          <a:effectLst/>
                          <a:latin typeface="Century Gothic" panose="020B0502020202020204" pitchFamily="34" charset="0"/>
                        </a:rPr>
                        <a:t>sort</a:t>
                      </a: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goes out | </a:t>
                      </a:r>
                      <a:br>
                        <a:rPr lang="en-GB" sz="1200" b="0" i="0" u="none" strike="noStrike" dirty="0">
                          <a:solidFill>
                            <a:srgbClr val="000000"/>
                          </a:solidFill>
                          <a:effectLst/>
                          <a:latin typeface="Century Gothic" panose="020B0502020202020204" pitchFamily="34" charset="0"/>
                        </a:rPr>
                      </a:br>
                      <a:r>
                        <a:rPr lang="en-GB" sz="1200" b="0" i="0" u="none" strike="noStrike" dirty="0">
                          <a:solidFill>
                            <a:srgbClr val="000000"/>
                          </a:solidFill>
                          <a:effectLst/>
                          <a:latin typeface="Century Gothic" panose="020B0502020202020204" pitchFamily="34" charset="0"/>
                        </a:rPr>
                        <a:t>is going out</a:t>
                      </a:r>
                    </a:p>
                  </a:txBody>
                  <a:tcPr marL="90000" marR="90000" marT="46800" marB="46800" anchor="ctr"/>
                </a:tc>
                <a:extLst>
                  <a:ext uri="{0D108BD9-81ED-4DB2-BD59-A6C34878D82A}">
                    <a16:rowId xmlns:a16="http://schemas.microsoft.com/office/drawing/2014/main" val="10003"/>
                  </a:ext>
                </a:extLst>
              </a:tr>
              <a:tr h="303977">
                <a:tc>
                  <a:txBody>
                    <a:bodyPr/>
                    <a:lstStyle/>
                    <a:p>
                      <a:pPr algn="ctr" fontAlgn="ctr"/>
                      <a:r>
                        <a:rPr lang="en-GB" sz="1100" b="0" i="0" u="none" strike="noStrike">
                          <a:solidFill>
                            <a:srgbClr val="000000"/>
                          </a:solidFill>
                          <a:effectLst/>
                          <a:latin typeface="Century Gothic" panose="020B0502020202020204" pitchFamily="34" charset="0"/>
                        </a:rPr>
                        <a:t>280</a:t>
                      </a:r>
                    </a:p>
                  </a:txBody>
                  <a:tcPr marL="9525" marR="9525" marT="9525" marB="0" anchor="ctr"/>
                </a:tc>
                <a:tc>
                  <a:txBody>
                    <a:bodyPr/>
                    <a:lstStyle/>
                    <a:p>
                      <a:pPr algn="l" fontAlgn="ctr"/>
                      <a:r>
                        <a:rPr lang="en-GB" sz="1300" b="0" i="0" u="none" strike="noStrike" dirty="0">
                          <a:solidFill>
                            <a:srgbClr val="000000"/>
                          </a:solidFill>
                          <a:effectLst/>
                          <a:latin typeface="Century Gothic" panose="020B0502020202020204" pitchFamily="34" charset="0"/>
                        </a:rPr>
                        <a:t>la main</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hand</a:t>
                      </a:r>
                    </a:p>
                  </a:txBody>
                  <a:tcPr marL="90000" marR="90000" marT="46800" marB="46800" anchor="ctr"/>
                </a:tc>
                <a:extLst>
                  <a:ext uri="{0D108BD9-81ED-4DB2-BD59-A6C34878D82A}">
                    <a16:rowId xmlns:a16="http://schemas.microsoft.com/office/drawing/2014/main" val="10004"/>
                  </a:ext>
                </a:extLst>
              </a:tr>
              <a:tr h="478661">
                <a:tc>
                  <a:txBody>
                    <a:bodyPr/>
                    <a:lstStyle/>
                    <a:p>
                      <a:pPr algn="ctr" fontAlgn="ctr"/>
                      <a:r>
                        <a:rPr lang="en-GB" sz="1100" b="0" i="0" u="none" strike="noStrike">
                          <a:solidFill>
                            <a:srgbClr val="000000"/>
                          </a:solidFill>
                          <a:effectLst/>
                          <a:latin typeface="Century Gothic" panose="020B0502020202020204" pitchFamily="34" charset="0"/>
                        </a:rPr>
                        <a:t>281</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la fête</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celebration, holiday</a:t>
                      </a:r>
                    </a:p>
                  </a:txBody>
                  <a:tcPr marL="90000" marR="90000" marT="46800" marB="46800" anchor="ctr"/>
                </a:tc>
                <a:extLst>
                  <a:ext uri="{0D108BD9-81ED-4DB2-BD59-A6C34878D82A}">
                    <a16:rowId xmlns:a16="http://schemas.microsoft.com/office/drawing/2014/main" val="10005"/>
                  </a:ext>
                </a:extLst>
              </a:tr>
              <a:tr h="303977">
                <a:tc>
                  <a:txBody>
                    <a:bodyPr/>
                    <a:lstStyle/>
                    <a:p>
                      <a:pPr algn="ctr" fontAlgn="ctr"/>
                      <a:r>
                        <a:rPr lang="en-GB" sz="1100" b="0" i="0" u="none" strike="noStrike">
                          <a:solidFill>
                            <a:srgbClr val="000000"/>
                          </a:solidFill>
                          <a:effectLst/>
                          <a:latin typeface="Century Gothic" panose="020B0502020202020204" pitchFamily="34" charset="0"/>
                        </a:rPr>
                        <a:t>282</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la maison</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house</a:t>
                      </a:r>
                    </a:p>
                  </a:txBody>
                  <a:tcPr marL="90000" marR="90000" marT="46800" marB="46800" anchor="ctr"/>
                </a:tc>
                <a:extLst>
                  <a:ext uri="{0D108BD9-81ED-4DB2-BD59-A6C34878D82A}">
                    <a16:rowId xmlns:a16="http://schemas.microsoft.com/office/drawing/2014/main" val="10006"/>
                  </a:ext>
                </a:extLst>
              </a:tr>
              <a:tr h="401980">
                <a:tc>
                  <a:txBody>
                    <a:bodyPr/>
                    <a:lstStyle/>
                    <a:p>
                      <a:pPr algn="ctr" fontAlgn="ctr"/>
                      <a:r>
                        <a:rPr lang="en-GB" sz="1100" b="0" i="0" u="none" strike="noStrike">
                          <a:solidFill>
                            <a:srgbClr val="000000"/>
                          </a:solidFill>
                          <a:effectLst/>
                          <a:latin typeface="Century Gothic" panose="020B0502020202020204" pitchFamily="34" charset="0"/>
                        </a:rPr>
                        <a:t>283</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la raison</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reason</a:t>
                      </a:r>
                    </a:p>
                  </a:txBody>
                  <a:tcPr marL="90000" marR="90000" marT="46800" marB="46800" anchor="ctr"/>
                </a:tc>
                <a:extLst>
                  <a:ext uri="{0D108BD9-81ED-4DB2-BD59-A6C34878D82A}">
                    <a16:rowId xmlns:a16="http://schemas.microsoft.com/office/drawing/2014/main" val="10007"/>
                  </a:ext>
                </a:extLst>
              </a:tr>
              <a:tr h="303977">
                <a:tc>
                  <a:txBody>
                    <a:bodyPr/>
                    <a:lstStyle/>
                    <a:p>
                      <a:pPr algn="ctr" fontAlgn="ctr"/>
                      <a:r>
                        <a:rPr lang="en-GB" sz="1100" b="0" i="0" u="none" strike="noStrike">
                          <a:solidFill>
                            <a:srgbClr val="000000"/>
                          </a:solidFill>
                          <a:effectLst/>
                          <a:latin typeface="Century Gothic" panose="020B0502020202020204" pitchFamily="34" charset="0"/>
                        </a:rPr>
                        <a:t>284</a:t>
                      </a:r>
                    </a:p>
                  </a:txBody>
                  <a:tcPr marL="9525" marR="9525" marT="9525" marB="0" anchor="ctr"/>
                </a:tc>
                <a:tc>
                  <a:txBody>
                    <a:bodyPr/>
                    <a:lstStyle/>
                    <a:p>
                      <a:pPr algn="l" fontAlgn="ctr"/>
                      <a:r>
                        <a:rPr lang="en-GB" sz="1300" b="0" i="0" u="none" strike="noStrike" dirty="0">
                          <a:solidFill>
                            <a:srgbClr val="000000"/>
                          </a:solidFill>
                          <a:effectLst/>
                          <a:latin typeface="Century Gothic" panose="020B0502020202020204" pitchFamily="34" charset="0"/>
                        </a:rPr>
                        <a:t>la bouche</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mouth</a:t>
                      </a:r>
                    </a:p>
                  </a:txBody>
                  <a:tcPr marL="90000" marR="90000" marT="46800" marB="46800" anchor="ctr"/>
                </a:tc>
                <a:extLst>
                  <a:ext uri="{0D108BD9-81ED-4DB2-BD59-A6C34878D82A}">
                    <a16:rowId xmlns:a16="http://schemas.microsoft.com/office/drawing/2014/main" val="10008"/>
                  </a:ext>
                </a:extLst>
              </a:tr>
              <a:tr h="303977">
                <a:tc>
                  <a:txBody>
                    <a:bodyPr/>
                    <a:lstStyle/>
                    <a:p>
                      <a:pPr algn="ctr" fontAlgn="ctr"/>
                      <a:r>
                        <a:rPr lang="en-GB" sz="1100" b="0" i="0" u="none" strike="noStrike">
                          <a:solidFill>
                            <a:srgbClr val="000000"/>
                          </a:solidFill>
                          <a:effectLst/>
                          <a:latin typeface="Century Gothic" panose="020B0502020202020204" pitchFamily="34" charset="0"/>
                        </a:rPr>
                        <a:t>285</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le champ</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field</a:t>
                      </a:r>
                    </a:p>
                  </a:txBody>
                  <a:tcPr marL="90000" marR="90000" marT="46800" marB="46800" anchor="ctr"/>
                </a:tc>
                <a:extLst>
                  <a:ext uri="{0D108BD9-81ED-4DB2-BD59-A6C34878D82A}">
                    <a16:rowId xmlns:a16="http://schemas.microsoft.com/office/drawing/2014/main" val="10009"/>
                  </a:ext>
                </a:extLst>
              </a:tr>
              <a:tr h="401980">
                <a:tc>
                  <a:txBody>
                    <a:bodyPr/>
                    <a:lstStyle/>
                    <a:p>
                      <a:pPr algn="ctr" fontAlgn="ctr"/>
                      <a:r>
                        <a:rPr lang="en-GB" sz="1100" b="0" i="0" u="none" strike="noStrike">
                          <a:solidFill>
                            <a:srgbClr val="000000"/>
                          </a:solidFill>
                          <a:effectLst/>
                          <a:latin typeface="Century Gothic" panose="020B0502020202020204" pitchFamily="34" charset="0"/>
                        </a:rPr>
                        <a:t>286</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ancien</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ancient, former</a:t>
                      </a:r>
                    </a:p>
                  </a:txBody>
                  <a:tcPr marL="90000" marR="90000" marT="46800" marB="46800" anchor="ctr"/>
                </a:tc>
                <a:extLst>
                  <a:ext uri="{0D108BD9-81ED-4DB2-BD59-A6C34878D82A}">
                    <a16:rowId xmlns:a16="http://schemas.microsoft.com/office/drawing/2014/main" val="10010"/>
                  </a:ext>
                </a:extLst>
              </a:tr>
              <a:tr h="303977">
                <a:tc>
                  <a:txBody>
                    <a:bodyPr/>
                    <a:lstStyle/>
                    <a:p>
                      <a:pPr algn="ctr" fontAlgn="ctr"/>
                      <a:r>
                        <a:rPr lang="en-GB" sz="1100" b="0" i="0" u="none" strike="noStrike">
                          <a:solidFill>
                            <a:srgbClr val="000000"/>
                          </a:solidFill>
                          <a:effectLst/>
                          <a:latin typeface="Century Gothic" panose="020B0502020202020204" pitchFamily="34" charset="0"/>
                        </a:rPr>
                        <a:t>287</a:t>
                      </a:r>
                    </a:p>
                  </a:txBody>
                  <a:tcPr marL="9525" marR="9525" marT="9525" marB="0" anchor="ctr"/>
                </a:tc>
                <a:tc>
                  <a:txBody>
                    <a:bodyPr/>
                    <a:lstStyle/>
                    <a:p>
                      <a:pPr algn="l" fontAlgn="ctr"/>
                      <a:r>
                        <a:rPr lang="en-GB" sz="1300" b="0" i="0" u="none" strike="noStrike" dirty="0" err="1">
                          <a:solidFill>
                            <a:srgbClr val="000000"/>
                          </a:solidFill>
                          <a:effectLst/>
                          <a:latin typeface="Century Gothic" panose="020B0502020202020204" pitchFamily="34" charset="0"/>
                        </a:rPr>
                        <a:t>quelqu'un</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someone</a:t>
                      </a:r>
                    </a:p>
                  </a:txBody>
                  <a:tcPr marL="90000" marR="90000" marT="46800" marB="46800" anchor="ctr"/>
                </a:tc>
                <a:extLst>
                  <a:ext uri="{0D108BD9-81ED-4DB2-BD59-A6C34878D82A}">
                    <a16:rowId xmlns:a16="http://schemas.microsoft.com/office/drawing/2014/main" val="10011"/>
                  </a:ext>
                </a:extLst>
              </a:tr>
              <a:tr h="303977">
                <a:tc>
                  <a:txBody>
                    <a:bodyPr/>
                    <a:lstStyle/>
                    <a:p>
                      <a:pPr algn="ctr" fontAlgn="ctr"/>
                      <a:r>
                        <a:rPr lang="en-GB" sz="1100" b="0" i="0" u="none" strike="noStrike">
                          <a:solidFill>
                            <a:srgbClr val="000000"/>
                          </a:solidFill>
                          <a:effectLst/>
                          <a:latin typeface="Century Gothic" panose="020B0502020202020204" pitchFamily="34" charset="0"/>
                        </a:rPr>
                        <a:t>288</a:t>
                      </a:r>
                    </a:p>
                  </a:txBody>
                  <a:tcPr marL="9525" marR="9525" marT="9525" marB="0" anchor="ctr"/>
                </a:tc>
                <a:tc>
                  <a:txBody>
                    <a:bodyPr/>
                    <a:lstStyle/>
                    <a:p>
                      <a:pPr algn="l" fontAlgn="ctr"/>
                      <a:r>
                        <a:rPr lang="en-GB" sz="1300" b="0" i="0" u="none" strike="noStrike" dirty="0">
                          <a:solidFill>
                            <a:srgbClr val="000000"/>
                          </a:solidFill>
                          <a:effectLst/>
                          <a:latin typeface="Century Gothic" panose="020B0502020202020204" pitchFamily="34" charset="0"/>
                        </a:rPr>
                        <a:t>loin</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far</a:t>
                      </a:r>
                    </a:p>
                  </a:txBody>
                  <a:tcPr marL="90000" marR="90000" marT="46800" marB="46800" anchor="ctr"/>
                </a:tc>
                <a:extLst>
                  <a:ext uri="{0D108BD9-81ED-4DB2-BD59-A6C34878D82A}">
                    <a16:rowId xmlns:a16="http://schemas.microsoft.com/office/drawing/2014/main" val="10012"/>
                  </a:ext>
                </a:extLst>
              </a:tr>
              <a:tr h="303977">
                <a:tc>
                  <a:txBody>
                    <a:bodyPr/>
                    <a:lstStyle/>
                    <a:p>
                      <a:pPr algn="ctr" fontAlgn="ctr"/>
                      <a:r>
                        <a:rPr lang="en-GB" sz="1100" b="0" i="0" u="none" strike="noStrike">
                          <a:solidFill>
                            <a:srgbClr val="000000"/>
                          </a:solidFill>
                          <a:effectLst/>
                          <a:latin typeface="Century Gothic" panose="020B0502020202020204" pitchFamily="34" charset="0"/>
                        </a:rPr>
                        <a:t>289</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près</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near</a:t>
                      </a:r>
                    </a:p>
                  </a:txBody>
                  <a:tcPr marL="90000" marR="90000" marT="46800" marB="46800" anchor="ctr"/>
                </a:tc>
                <a:extLst>
                  <a:ext uri="{0D108BD9-81ED-4DB2-BD59-A6C34878D82A}">
                    <a16:rowId xmlns:a16="http://schemas.microsoft.com/office/drawing/2014/main" val="10013"/>
                  </a:ext>
                </a:extLst>
              </a:tr>
              <a:tr h="303977">
                <a:tc>
                  <a:txBody>
                    <a:bodyPr/>
                    <a:lstStyle/>
                    <a:p>
                      <a:pPr algn="ctr" fontAlgn="ctr"/>
                      <a:r>
                        <a:rPr lang="en-GB" sz="1100" b="0" i="0" u="none" strike="noStrike">
                          <a:solidFill>
                            <a:srgbClr val="000000"/>
                          </a:solidFill>
                          <a:effectLst/>
                          <a:latin typeface="Century Gothic" panose="020B0502020202020204" pitchFamily="34" charset="0"/>
                        </a:rPr>
                        <a:t>290</a:t>
                      </a:r>
                    </a:p>
                  </a:txBody>
                  <a:tcPr marL="9525" marR="9525" marT="9525" marB="0" anchor="ctr"/>
                </a:tc>
                <a:tc>
                  <a:txBody>
                    <a:bodyPr/>
                    <a:lstStyle/>
                    <a:p>
                      <a:pPr algn="l" fontAlgn="ctr"/>
                      <a:r>
                        <a:rPr lang="en-GB" sz="1300" b="0" i="0" u="none" strike="noStrike">
                          <a:solidFill>
                            <a:srgbClr val="000000"/>
                          </a:solidFill>
                          <a:effectLst/>
                          <a:latin typeface="Century Gothic" panose="020B0502020202020204" pitchFamily="34" charset="0"/>
                        </a:rPr>
                        <a:t>utiliser</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to use|using</a:t>
                      </a:r>
                    </a:p>
                  </a:txBody>
                  <a:tcPr marL="90000" marR="90000" marT="46800" marB="46800" anchor="ctr"/>
                </a:tc>
                <a:extLst>
                  <a:ext uri="{0D108BD9-81ED-4DB2-BD59-A6C34878D82A}">
                    <a16:rowId xmlns:a16="http://schemas.microsoft.com/office/drawing/2014/main" val="10014"/>
                  </a:ext>
                </a:extLst>
              </a:tr>
              <a:tr h="303977">
                <a:tc>
                  <a:txBody>
                    <a:bodyPr/>
                    <a:lstStyle/>
                    <a:p>
                      <a:pPr algn="ctr" fontAlgn="ctr"/>
                      <a:r>
                        <a:rPr lang="en-GB" sz="1100" b="0" i="0" u="none" strike="noStrike">
                          <a:solidFill>
                            <a:srgbClr val="000000"/>
                          </a:solidFill>
                          <a:effectLst/>
                          <a:latin typeface="Century Gothic" panose="020B0502020202020204" pitchFamily="34" charset="0"/>
                        </a:rPr>
                        <a:t>291</a:t>
                      </a:r>
                    </a:p>
                  </a:txBody>
                  <a:tcPr marL="9525" marR="9525" marT="9525" marB="0" anchor="ctr"/>
                </a:tc>
                <a:tc>
                  <a:txBody>
                    <a:bodyPr/>
                    <a:lstStyle/>
                    <a:p>
                      <a:pPr algn="l" fontAlgn="ctr"/>
                      <a:r>
                        <a:rPr lang="en-GB" sz="1300" b="0" i="0" u="none" strike="noStrike" dirty="0">
                          <a:solidFill>
                            <a:srgbClr val="000000"/>
                          </a:solidFill>
                          <a:effectLst/>
                          <a:latin typeface="Century Gothic" panose="020B0502020202020204" pitchFamily="34" charset="0"/>
                        </a:rPr>
                        <a:t>le train</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train</a:t>
                      </a:r>
                    </a:p>
                  </a:txBody>
                  <a:tcPr marL="90000" marR="90000" marT="46800" marB="46800" anchor="ctr"/>
                </a:tc>
                <a:extLst>
                  <a:ext uri="{0D108BD9-81ED-4DB2-BD59-A6C34878D82A}">
                    <a16:rowId xmlns:a16="http://schemas.microsoft.com/office/drawing/2014/main" val="10015"/>
                  </a:ext>
                </a:extLst>
              </a:tr>
              <a:tr h="401980">
                <a:tc>
                  <a:txBody>
                    <a:bodyPr/>
                    <a:lstStyle/>
                    <a:p>
                      <a:pPr algn="ctr" fontAlgn="ctr"/>
                      <a:r>
                        <a:rPr lang="en-GB" sz="1100" b="0" i="0" u="none" strike="noStrike">
                          <a:solidFill>
                            <a:srgbClr val="000000"/>
                          </a:solidFill>
                          <a:effectLst/>
                          <a:latin typeface="Century Gothic" panose="020B0502020202020204" pitchFamily="34" charset="0"/>
                        </a:rPr>
                        <a:t>292</a:t>
                      </a:r>
                    </a:p>
                  </a:txBody>
                  <a:tcPr marL="9525" marR="9525" marT="9525" marB="0" anchor="ctr"/>
                </a:tc>
                <a:tc>
                  <a:txBody>
                    <a:bodyPr/>
                    <a:lstStyle/>
                    <a:p>
                      <a:pPr algn="l" fontAlgn="ctr"/>
                      <a:r>
                        <a:rPr lang="en-GB" sz="1300" b="0" i="0" u="none" strike="noStrike" dirty="0">
                          <a:solidFill>
                            <a:srgbClr val="000000"/>
                          </a:solidFill>
                          <a:effectLst/>
                          <a:latin typeface="Century Gothic" panose="020B0502020202020204" pitchFamily="34" charset="0"/>
                        </a:rPr>
                        <a:t>la condition</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condition</a:t>
                      </a:r>
                    </a:p>
                  </a:txBody>
                  <a:tcPr marL="90000" marR="90000" marT="46800" marB="46800" anchor="ctr"/>
                </a:tc>
                <a:extLst>
                  <a:ext uri="{0D108BD9-81ED-4DB2-BD59-A6C34878D82A}">
                    <a16:rowId xmlns:a16="http://schemas.microsoft.com/office/drawing/2014/main" val="10016"/>
                  </a:ext>
                </a:extLst>
              </a:tr>
              <a:tr h="303977">
                <a:tc>
                  <a:txBody>
                    <a:bodyPr/>
                    <a:lstStyle/>
                    <a:p>
                      <a:pPr algn="ctr" fontAlgn="ctr"/>
                      <a:r>
                        <a:rPr lang="en-GB" sz="1100" b="0" i="0" u="none" strike="noStrike">
                          <a:solidFill>
                            <a:srgbClr val="000000"/>
                          </a:solidFill>
                          <a:effectLst/>
                          <a:latin typeface="Century Gothic" panose="020B0502020202020204" pitchFamily="34" charset="0"/>
                        </a:rPr>
                        <a:t>293</a:t>
                      </a:r>
                    </a:p>
                  </a:txBody>
                  <a:tcPr marL="9525" marR="9525" marT="9525" marB="0" anchor="ctr"/>
                </a:tc>
                <a:tc>
                  <a:txBody>
                    <a:bodyPr/>
                    <a:lstStyle/>
                    <a:p>
                      <a:pPr algn="l" fontAlgn="ctr"/>
                      <a:r>
                        <a:rPr lang="en-GB" sz="1300" b="0" i="0" u="none" strike="noStrike" dirty="0">
                          <a:solidFill>
                            <a:srgbClr val="000000"/>
                          </a:solidFill>
                          <a:effectLst/>
                          <a:latin typeface="Century Gothic" panose="020B0502020202020204" pitchFamily="34" charset="0"/>
                        </a:rPr>
                        <a:t>beaucoup</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a lot</a:t>
                      </a:r>
                    </a:p>
                  </a:txBody>
                  <a:tcPr marL="90000" marR="90000" marT="46800" marB="46800" anchor="ctr"/>
                </a:tc>
                <a:extLst>
                  <a:ext uri="{0D108BD9-81ED-4DB2-BD59-A6C34878D82A}">
                    <a16:rowId xmlns:a16="http://schemas.microsoft.com/office/drawing/2014/main" val="10017"/>
                  </a:ext>
                </a:extLst>
              </a:tr>
              <a:tr h="303977">
                <a:tc>
                  <a:txBody>
                    <a:bodyPr/>
                    <a:lstStyle/>
                    <a:p>
                      <a:pPr algn="ctr" fontAlgn="ctr"/>
                      <a:r>
                        <a:rPr lang="en-GB" sz="1100" b="0" i="0" u="none" strike="noStrike">
                          <a:solidFill>
                            <a:srgbClr val="000000"/>
                          </a:solidFill>
                          <a:effectLst/>
                          <a:latin typeface="Century Gothic" panose="020B0502020202020204" pitchFamily="34" charset="0"/>
                        </a:rPr>
                        <a:t>294</a:t>
                      </a:r>
                    </a:p>
                  </a:txBody>
                  <a:tcPr marL="9525" marR="9525" marT="9525" marB="0" anchor="ctr"/>
                </a:tc>
                <a:tc>
                  <a:txBody>
                    <a:bodyPr/>
                    <a:lstStyle/>
                    <a:p>
                      <a:pPr algn="l" fontAlgn="ctr"/>
                      <a:r>
                        <a:rPr lang="en-GB" sz="1300" b="0" i="0" u="none" strike="noStrike" dirty="0">
                          <a:solidFill>
                            <a:srgbClr val="000000"/>
                          </a:solidFill>
                          <a:effectLst/>
                          <a:latin typeface="Century Gothic" panose="020B0502020202020204" pitchFamily="34" charset="0"/>
                        </a:rPr>
                        <a:t>le </a:t>
                      </a:r>
                      <a:r>
                        <a:rPr lang="en-GB" sz="1300" b="0" i="0" u="none" strike="noStrike" dirty="0" err="1">
                          <a:solidFill>
                            <a:srgbClr val="000000"/>
                          </a:solidFill>
                          <a:effectLst/>
                          <a:latin typeface="Century Gothic" panose="020B0502020202020204" pitchFamily="34" charset="0"/>
                        </a:rPr>
                        <a:t>fils</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son</a:t>
                      </a:r>
                    </a:p>
                  </a:txBody>
                  <a:tcPr marL="90000" marR="90000" marT="46800" marB="46800" anchor="ctr"/>
                </a:tc>
                <a:extLst>
                  <a:ext uri="{0D108BD9-81ED-4DB2-BD59-A6C34878D82A}">
                    <a16:rowId xmlns:a16="http://schemas.microsoft.com/office/drawing/2014/main" val="10018"/>
                  </a:ext>
                </a:extLst>
              </a:tr>
              <a:tr h="303977">
                <a:tc>
                  <a:txBody>
                    <a:bodyPr/>
                    <a:lstStyle/>
                    <a:p>
                      <a:pPr algn="ctr" fontAlgn="ctr"/>
                      <a:r>
                        <a:rPr lang="en-GB" sz="1100" b="0" i="0" u="none" strike="noStrike">
                          <a:solidFill>
                            <a:srgbClr val="000000"/>
                          </a:solidFill>
                          <a:effectLst/>
                          <a:latin typeface="Century Gothic" panose="020B0502020202020204" pitchFamily="34" charset="0"/>
                        </a:rPr>
                        <a:t>295</a:t>
                      </a:r>
                    </a:p>
                  </a:txBody>
                  <a:tcPr marL="9525" marR="9525" marT="9525" marB="0" anchor="ctr"/>
                </a:tc>
                <a:tc>
                  <a:txBody>
                    <a:bodyPr/>
                    <a:lstStyle/>
                    <a:p>
                      <a:pPr algn="l" fontAlgn="ctr"/>
                      <a:r>
                        <a:rPr lang="en-GB" sz="1300" b="0" i="0" u="none" strike="noStrike" dirty="0">
                          <a:solidFill>
                            <a:srgbClr val="000000"/>
                          </a:solidFill>
                          <a:effectLst/>
                          <a:latin typeface="Century Gothic" panose="020B0502020202020204" pitchFamily="34" charset="0"/>
                        </a:rPr>
                        <a:t>le monde</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world</a:t>
                      </a:r>
                    </a:p>
                  </a:txBody>
                  <a:tcPr marL="90000" marR="90000" marT="46800" marB="46800" anchor="ctr"/>
                </a:tc>
                <a:extLst>
                  <a:ext uri="{0D108BD9-81ED-4DB2-BD59-A6C34878D82A}">
                    <a16:rowId xmlns:a16="http://schemas.microsoft.com/office/drawing/2014/main" val="10019"/>
                  </a:ext>
                </a:extLst>
              </a:tr>
              <a:tr h="401980">
                <a:tc>
                  <a:txBody>
                    <a:bodyPr/>
                    <a:lstStyle/>
                    <a:p>
                      <a:pPr algn="ctr" fontAlgn="ctr"/>
                      <a:r>
                        <a:rPr lang="en-GB" sz="1100" b="0" i="0" u="none" strike="noStrike">
                          <a:solidFill>
                            <a:srgbClr val="000000"/>
                          </a:solidFill>
                          <a:effectLst/>
                          <a:latin typeface="Century Gothic" panose="020B0502020202020204" pitchFamily="34" charset="0"/>
                        </a:rPr>
                        <a:t>296</a:t>
                      </a:r>
                    </a:p>
                  </a:txBody>
                  <a:tcPr marL="9525" marR="9525" marT="9525" marB="0" anchor="ctr"/>
                </a:tc>
                <a:tc>
                  <a:txBody>
                    <a:bodyPr/>
                    <a:lstStyle/>
                    <a:p>
                      <a:pPr algn="l" fontAlgn="ctr"/>
                      <a:r>
                        <a:rPr lang="en-GB" sz="1300" b="0" i="0" u="none" strike="noStrike" dirty="0" err="1">
                          <a:solidFill>
                            <a:srgbClr val="000000"/>
                          </a:solidFill>
                          <a:effectLst/>
                          <a:latin typeface="Century Gothic" panose="020B0502020202020204" pitchFamily="34" charset="0"/>
                        </a:rPr>
                        <a:t>bientôt</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soon</a:t>
                      </a:r>
                    </a:p>
                  </a:txBody>
                  <a:tcPr marL="90000" marR="90000" marT="46800" marB="46800" anchor="ctr"/>
                </a:tc>
                <a:extLst>
                  <a:ext uri="{0D108BD9-81ED-4DB2-BD59-A6C34878D82A}">
                    <a16:rowId xmlns:a16="http://schemas.microsoft.com/office/drawing/2014/main" val="10020"/>
                  </a:ext>
                </a:extLst>
              </a:tr>
              <a:tr h="303977">
                <a:tc>
                  <a:txBody>
                    <a:bodyPr/>
                    <a:lstStyle/>
                    <a:p>
                      <a:pPr algn="ctr" fontAlgn="ctr"/>
                      <a:r>
                        <a:rPr lang="en-GB" sz="1100" b="0" i="0" u="none" strike="noStrike">
                          <a:solidFill>
                            <a:srgbClr val="000000"/>
                          </a:solidFill>
                          <a:effectLst/>
                          <a:latin typeface="Century Gothic" panose="020B0502020202020204" pitchFamily="34" charset="0"/>
                        </a:rPr>
                        <a:t>297</a:t>
                      </a:r>
                    </a:p>
                  </a:txBody>
                  <a:tcPr marL="9525" marR="9525" marT="9525" marB="0" anchor="ctr"/>
                </a:tc>
                <a:tc>
                  <a:txBody>
                    <a:bodyPr/>
                    <a:lstStyle/>
                    <a:p>
                      <a:pPr algn="l" fontAlgn="ctr"/>
                      <a:r>
                        <a:rPr lang="en-GB" sz="1300" b="0" i="0" u="none" strike="noStrike" dirty="0">
                          <a:solidFill>
                            <a:srgbClr val="000000"/>
                          </a:solidFill>
                          <a:effectLst/>
                          <a:latin typeface="Century Gothic" panose="020B0502020202020204" pitchFamily="34" charset="0"/>
                        </a:rPr>
                        <a:t>la </a:t>
                      </a:r>
                      <a:r>
                        <a:rPr lang="en-GB" sz="1300" b="0" i="0" u="none" strike="noStrike" dirty="0" err="1">
                          <a:solidFill>
                            <a:srgbClr val="000000"/>
                          </a:solidFill>
                          <a:effectLst/>
                          <a:latin typeface="Century Gothic" panose="020B0502020202020204" pitchFamily="34" charset="0"/>
                        </a:rPr>
                        <a:t>campagne</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countryside</a:t>
                      </a:r>
                    </a:p>
                  </a:txBody>
                  <a:tcPr marL="90000" marR="90000" marT="46800" marB="46800" anchor="ctr"/>
                </a:tc>
                <a:extLst>
                  <a:ext uri="{0D108BD9-81ED-4DB2-BD59-A6C34878D82A}">
                    <a16:rowId xmlns:a16="http://schemas.microsoft.com/office/drawing/2014/main" val="10021"/>
                  </a:ext>
                </a:extLst>
              </a:tr>
              <a:tr h="401980">
                <a:tc>
                  <a:txBody>
                    <a:bodyPr/>
                    <a:lstStyle/>
                    <a:p>
                      <a:pPr algn="ctr" fontAlgn="ctr"/>
                      <a:r>
                        <a:rPr lang="en-GB" sz="1100" b="0" i="0" u="none" strike="noStrike">
                          <a:solidFill>
                            <a:srgbClr val="000000"/>
                          </a:solidFill>
                          <a:effectLst/>
                          <a:latin typeface="Century Gothic" panose="020B0502020202020204" pitchFamily="34" charset="0"/>
                        </a:rPr>
                        <a:t>298</a:t>
                      </a:r>
                    </a:p>
                  </a:txBody>
                  <a:tcPr marL="9525" marR="9525" marT="9525" marB="0" anchor="ctr"/>
                </a:tc>
                <a:tc>
                  <a:txBody>
                    <a:bodyPr/>
                    <a:lstStyle/>
                    <a:p>
                      <a:pPr algn="l" fontAlgn="ctr"/>
                      <a:r>
                        <a:rPr lang="en-GB" sz="1300" b="0" i="0" u="none" strike="noStrike" dirty="0" err="1">
                          <a:solidFill>
                            <a:srgbClr val="000000"/>
                          </a:solidFill>
                          <a:effectLst/>
                          <a:latin typeface="Century Gothic" panose="020B0502020202020204" pitchFamily="34" charset="0"/>
                        </a:rPr>
                        <a:t>l'argent</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money</a:t>
                      </a:r>
                    </a:p>
                  </a:txBody>
                  <a:tcPr marL="90000" marR="90000" marT="46800" marB="46800" anchor="ctr"/>
                </a:tc>
                <a:extLst>
                  <a:ext uri="{0D108BD9-81ED-4DB2-BD59-A6C34878D82A}">
                    <a16:rowId xmlns:a16="http://schemas.microsoft.com/office/drawing/2014/main" val="10022"/>
                  </a:ext>
                </a:extLst>
              </a:tr>
              <a:tr h="303977">
                <a:tc>
                  <a:txBody>
                    <a:bodyPr/>
                    <a:lstStyle/>
                    <a:p>
                      <a:pPr algn="ctr" fontAlgn="ctr"/>
                      <a:r>
                        <a:rPr lang="en-GB" sz="1100" b="0" i="0" u="none" strike="noStrike">
                          <a:solidFill>
                            <a:srgbClr val="000000"/>
                          </a:solidFill>
                          <a:effectLst/>
                          <a:latin typeface="Century Gothic" panose="020B0502020202020204" pitchFamily="34" charset="0"/>
                        </a:rPr>
                        <a:t>299</a:t>
                      </a:r>
                    </a:p>
                  </a:txBody>
                  <a:tcPr marL="9525" marR="9525" marT="9525" marB="0" anchor="ctr"/>
                </a:tc>
                <a:tc>
                  <a:txBody>
                    <a:bodyPr/>
                    <a:lstStyle/>
                    <a:p>
                      <a:pPr algn="l" fontAlgn="ctr"/>
                      <a:r>
                        <a:rPr lang="en-GB" sz="1300" b="0" i="0" u="none" strike="noStrike" dirty="0">
                          <a:solidFill>
                            <a:srgbClr val="000000"/>
                          </a:solidFill>
                          <a:effectLst/>
                          <a:latin typeface="Century Gothic" panose="020B0502020202020204" pitchFamily="34" charset="0"/>
                        </a:rPr>
                        <a:t>le pays</a:t>
                      </a:r>
                    </a:p>
                  </a:txBody>
                  <a:tcPr marL="90000" marR="90000" marT="46800" marB="46800" anchor="ctr"/>
                </a:tc>
                <a:tc>
                  <a:txBody>
                    <a:bodyPr/>
                    <a:lstStyle/>
                    <a:p>
                      <a:pPr algn="l" fontAlgn="ctr"/>
                      <a:r>
                        <a:rPr lang="en-GB" sz="1200" b="0" i="0" u="none" strike="noStrike">
                          <a:solidFill>
                            <a:srgbClr val="000000"/>
                          </a:solidFill>
                          <a:effectLst/>
                          <a:latin typeface="Century Gothic" panose="020B0502020202020204" pitchFamily="34" charset="0"/>
                        </a:rPr>
                        <a:t>country</a:t>
                      </a:r>
                    </a:p>
                  </a:txBody>
                  <a:tcPr marL="90000" marR="90000" marT="46800" marB="46800" anchor="ctr"/>
                </a:tc>
                <a:extLst>
                  <a:ext uri="{0D108BD9-81ED-4DB2-BD59-A6C34878D82A}">
                    <a16:rowId xmlns:a16="http://schemas.microsoft.com/office/drawing/2014/main" val="10023"/>
                  </a:ext>
                </a:extLst>
              </a:tr>
              <a:tr h="303977">
                <a:tc>
                  <a:txBody>
                    <a:bodyPr/>
                    <a:lstStyle/>
                    <a:p>
                      <a:pPr algn="ctr" fontAlgn="ctr"/>
                      <a:r>
                        <a:rPr lang="en-GB" sz="1100" b="0" i="0" u="none" strike="noStrike" dirty="0">
                          <a:solidFill>
                            <a:srgbClr val="000000"/>
                          </a:solidFill>
                          <a:effectLst/>
                          <a:latin typeface="Century Gothic" panose="020B0502020202020204" pitchFamily="34" charset="0"/>
                        </a:rPr>
                        <a:t>300</a:t>
                      </a:r>
                    </a:p>
                  </a:txBody>
                  <a:tcPr marL="9525" marR="9525" marT="9525" marB="0" anchor="ctr"/>
                </a:tc>
                <a:tc>
                  <a:txBody>
                    <a:bodyPr/>
                    <a:lstStyle/>
                    <a:p>
                      <a:pPr algn="l" fontAlgn="ctr"/>
                      <a:r>
                        <a:rPr lang="en-GB" sz="1300" b="0" i="0" u="none" strike="noStrike" dirty="0" err="1">
                          <a:solidFill>
                            <a:srgbClr val="000000"/>
                          </a:solidFill>
                          <a:effectLst/>
                          <a:latin typeface="Century Gothic" panose="020B0502020202020204" pitchFamily="34" charset="0"/>
                        </a:rPr>
                        <a:t>l'équipe</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ctr"/>
                      <a:r>
                        <a:rPr lang="en-GB" sz="1200" b="0" i="0" u="none" strike="noStrike" dirty="0">
                          <a:solidFill>
                            <a:srgbClr val="000000"/>
                          </a:solidFill>
                          <a:effectLst/>
                          <a:latin typeface="Century Gothic" panose="020B0502020202020204" pitchFamily="34" charset="0"/>
                        </a:rPr>
                        <a:t>team</a:t>
                      </a:r>
                    </a:p>
                  </a:txBody>
                  <a:tcPr marL="90000" marR="90000" marT="46800" marB="46800" anchor="ctr"/>
                </a:tc>
                <a:extLst>
                  <a:ext uri="{0D108BD9-81ED-4DB2-BD59-A6C34878D82A}">
                    <a16:rowId xmlns:a16="http://schemas.microsoft.com/office/drawing/2014/main" val="10024"/>
                  </a:ext>
                </a:extLst>
              </a:tr>
            </a:tbl>
          </a:graphicData>
        </a:graphic>
      </p:graphicFrame>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4970049" y="7195"/>
            <a:ext cx="462768" cy="477230"/>
          </a:xfrm>
          <a:prstGeom prst="rect">
            <a:avLst/>
          </a:prstGeom>
        </p:spPr>
      </p:pic>
      <p:pic>
        <p:nvPicPr>
          <p:cNvPr id="12" name="Picture 11"/>
          <p:cNvPicPr>
            <a:picLocks noChangeAspect="1"/>
          </p:cNvPicPr>
          <p:nvPr/>
        </p:nvPicPr>
        <p:blipFill>
          <a:blip r:embed="rId4"/>
          <a:stretch>
            <a:fillRect/>
          </a:stretch>
        </p:blipFill>
        <p:spPr>
          <a:xfrm>
            <a:off x="5534318" y="7195"/>
            <a:ext cx="1038323" cy="423153"/>
          </a:xfrm>
          <a:prstGeom prst="rect">
            <a:avLst/>
          </a:prstGeom>
        </p:spPr>
      </p:pic>
      <p:sp>
        <p:nvSpPr>
          <p:cNvPr id="2" name="Title 1">
            <a:extLst>
              <a:ext uri="{FF2B5EF4-FFF2-40B4-BE49-F238E27FC236}">
                <a16:creationId xmlns:a16="http://schemas.microsoft.com/office/drawing/2014/main" id="{17F23434-6F28-E142-AB3D-89BCC3AE6B8D}"/>
              </a:ext>
            </a:extLst>
          </p:cNvPr>
          <p:cNvSpPr>
            <a:spLocks noGrp="1"/>
          </p:cNvSpPr>
          <p:nvPr>
            <p:ph type="title"/>
          </p:nvPr>
        </p:nvSpPr>
        <p:spPr>
          <a:xfrm>
            <a:off x="0" y="-123544"/>
            <a:ext cx="2258952" cy="676895"/>
          </a:xfrm>
        </p:spPr>
        <p:txBody>
          <a:bodyPr/>
          <a:lstStyle/>
          <a:p>
            <a:pPr algn="l"/>
            <a:r>
              <a:rPr lang="en-GB" sz="2200" b="1" dirty="0">
                <a:solidFill>
                  <a:srgbClr val="000000"/>
                </a:solidFill>
              </a:rPr>
              <a:t>Stage 4: Cont’d</a:t>
            </a:r>
            <a:endParaRPr lang="en-US" sz="2200" dirty="0"/>
          </a:p>
        </p:txBody>
      </p:sp>
      <p:sp>
        <p:nvSpPr>
          <p:cNvPr id="3" name="Slide Number Placeholder 1">
            <a:extLst>
              <a:ext uri="{FF2B5EF4-FFF2-40B4-BE49-F238E27FC236}">
                <a16:creationId xmlns:a16="http://schemas.microsoft.com/office/drawing/2014/main" id="{6E0240C5-E9CB-47D9-B11F-8DCBD9D66066}"/>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66</a:t>
            </a:r>
          </a:p>
        </p:txBody>
      </p:sp>
    </p:spTree>
    <p:extLst>
      <p:ext uri="{BB962C8B-B14F-4D97-AF65-F5344CB8AC3E}">
        <p14:creationId xmlns:p14="http://schemas.microsoft.com/office/powerpoint/2010/main" val="2196198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F055A44-A775-6045-951D-BCBB7C7D8724}"/>
              </a:ext>
            </a:extLst>
          </p:cNvPr>
          <p:cNvSpPr>
            <a:spLocks noGrp="1"/>
          </p:cNvSpPr>
          <p:nvPr>
            <p:ph type="title" idx="4294967295"/>
          </p:nvPr>
        </p:nvSpPr>
        <p:spPr/>
        <p:txBody>
          <a:bodyPr/>
          <a:lstStyle/>
          <a:p>
            <a:r>
              <a:rPr lang="en-US" dirty="0"/>
              <a:t>SSCs</a:t>
            </a:r>
          </a:p>
        </p:txBody>
      </p:sp>
      <p:pic>
        <p:nvPicPr>
          <p:cNvPr id="4" name="Picture 3"/>
          <p:cNvPicPr>
            <a:picLocks noChangeAspect="1"/>
          </p:cNvPicPr>
          <p:nvPr/>
        </p:nvPicPr>
        <p:blipFill>
          <a:blip r:embed="rId3"/>
          <a:stretch>
            <a:fillRect/>
          </a:stretch>
        </p:blipFill>
        <p:spPr>
          <a:xfrm>
            <a:off x="228084" y="430353"/>
            <a:ext cx="1087008" cy="1008112"/>
          </a:xfrm>
          <a:prstGeom prst="rect">
            <a:avLst/>
          </a:prstGeom>
        </p:spPr>
      </p:pic>
      <p:pic>
        <p:nvPicPr>
          <p:cNvPr id="6" name="Picture 5"/>
          <p:cNvPicPr>
            <a:picLocks noChangeAspect="1"/>
          </p:cNvPicPr>
          <p:nvPr/>
        </p:nvPicPr>
        <p:blipFill>
          <a:blip r:embed="rId4"/>
          <a:stretch>
            <a:fillRect/>
          </a:stretch>
        </p:blipFill>
        <p:spPr>
          <a:xfrm>
            <a:off x="228083" y="3022643"/>
            <a:ext cx="1087009" cy="1016595"/>
          </a:xfrm>
          <a:prstGeom prst="rect">
            <a:avLst/>
          </a:prstGeom>
        </p:spPr>
      </p:pic>
      <p:pic>
        <p:nvPicPr>
          <p:cNvPr id="7" name="Picture 6"/>
          <p:cNvPicPr>
            <a:picLocks noChangeAspect="1"/>
          </p:cNvPicPr>
          <p:nvPr/>
        </p:nvPicPr>
        <p:blipFill>
          <a:blip r:embed="rId5"/>
          <a:stretch>
            <a:fillRect/>
          </a:stretch>
        </p:blipFill>
        <p:spPr>
          <a:xfrm>
            <a:off x="228083" y="4247627"/>
            <a:ext cx="1100918" cy="1020689"/>
          </a:xfrm>
          <a:prstGeom prst="rect">
            <a:avLst/>
          </a:prstGeom>
        </p:spPr>
      </p:pic>
      <p:sp>
        <p:nvSpPr>
          <p:cNvPr id="9" name="TextBox 8"/>
          <p:cNvSpPr txBox="1"/>
          <p:nvPr/>
        </p:nvSpPr>
        <p:spPr>
          <a:xfrm rot="10800000" flipV="1">
            <a:off x="1262699" y="1065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quatre</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rot="10800000" flipV="1">
            <a:off x="2292671" y="1065600"/>
            <a:ext cx="1242376"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musique</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1" name="TextBox 10"/>
          <p:cNvSpPr txBox="1"/>
          <p:nvPr/>
        </p:nvSpPr>
        <p:spPr>
          <a:xfrm rot="10800000" flipV="1">
            <a:off x="3460527" y="1081948"/>
            <a:ext cx="117343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expliquer</a:t>
            </a:r>
            <a:endParaRPr kumimoji="0" lang="en-GB" sz="16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rot="10800000" flipV="1">
            <a:off x="4565330" y="1108676"/>
            <a:ext cx="117343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manquer</a:t>
            </a:r>
            <a:endParaRPr kumimoji="0" lang="en-GB" sz="16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rot="10800000" flipV="1">
            <a:off x="5649701" y="1065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unique</a:t>
            </a:r>
          </a:p>
        </p:txBody>
      </p:sp>
      <p:sp>
        <p:nvSpPr>
          <p:cNvPr id="14" name="TextBox 13"/>
          <p:cNvSpPr txBox="1"/>
          <p:nvPr/>
        </p:nvSpPr>
        <p:spPr>
          <a:xfrm rot="10800000" flipV="1">
            <a:off x="1238927" y="235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j’ai</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rot="10800000" flipV="1">
            <a:off x="2337841" y="235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génial</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rot="10800000" flipV="1">
            <a:off x="3436755" y="235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sujet</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rot="10800000" flipV="1">
            <a:off x="4541558" y="235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déja</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8" name="TextBox 17"/>
          <p:cNvSpPr txBox="1"/>
          <p:nvPr/>
        </p:nvSpPr>
        <p:spPr>
          <a:xfrm rot="10800000" flipV="1">
            <a:off x="5625929" y="23544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jamais</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rot="10800000" flipV="1">
            <a:off x="1276640" y="3285623"/>
            <a:ext cx="1173434"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population</a:t>
            </a:r>
          </a:p>
        </p:txBody>
      </p:sp>
      <p:sp>
        <p:nvSpPr>
          <p:cNvPr id="20" name="TextBox 19"/>
          <p:cNvSpPr txBox="1"/>
          <p:nvPr/>
        </p:nvSpPr>
        <p:spPr>
          <a:xfrm rot="10800000" flipV="1">
            <a:off x="2379805" y="3189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action</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rot="10800000" flipV="1">
            <a:off x="3429000" y="3174211"/>
            <a:ext cx="1209756"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situation</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rot="10800000" flipV="1">
            <a:off x="4542288" y="3289222"/>
            <a:ext cx="1173434"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international</a:t>
            </a:r>
            <a:endParaRPr kumimoji="0" lang="en-GB" sz="12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3" name="TextBox 22"/>
          <p:cNvSpPr txBox="1"/>
          <p:nvPr/>
        </p:nvSpPr>
        <p:spPr>
          <a:xfrm rot="10800000" flipV="1">
            <a:off x="5654363" y="3189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solution</a:t>
            </a:r>
          </a:p>
        </p:txBody>
      </p:sp>
      <p:sp>
        <p:nvSpPr>
          <p:cNvPr id="24" name="TextBox 23"/>
          <p:cNvSpPr txBox="1"/>
          <p:nvPr/>
        </p:nvSpPr>
        <p:spPr>
          <a:xfrm rot="10800000" flipV="1">
            <a:off x="1276640" y="4899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chien</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V="1">
            <a:off x="2244123" y="4899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rien</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rot="10800000" flipV="1">
            <a:off x="3234494" y="4899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bientôt</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7" name="TextBox 26"/>
          <p:cNvSpPr txBox="1"/>
          <p:nvPr/>
        </p:nvSpPr>
        <p:spPr>
          <a:xfrm rot="10800000" flipV="1">
            <a:off x="4242395" y="4899600"/>
            <a:ext cx="117343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ancien</a:t>
            </a:r>
            <a:endParaRPr kumimoji="0" lang="en-GB" sz="2000" b="0" i="0" u="none" strike="sng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28" name="TextBox 27"/>
          <p:cNvSpPr txBox="1"/>
          <p:nvPr/>
        </p:nvSpPr>
        <p:spPr>
          <a:xfrm rot="10800000" flipV="1">
            <a:off x="5239907" y="4899600"/>
            <a:ext cx="1597169"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Calibri" panose="020F0502020204030204" pitchFamily="34" charset="0"/>
              </a:rPr>
              <a:t>combien</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9304" y="295510"/>
            <a:ext cx="545702" cy="779574"/>
          </a:xfrm>
          <a:prstGeom prst="rect">
            <a:avLst/>
          </a:prstGeom>
          <a:effectLst>
            <a:outerShdw blurRad="50800" dist="38100" dir="5400000" algn="t" rotWithShape="0">
              <a:prstClr val="black">
                <a:alpha val="40000"/>
              </a:prstClr>
            </a:outerShdw>
          </a:effectLst>
        </p:spPr>
      </p:pic>
      <p:grpSp>
        <p:nvGrpSpPr>
          <p:cNvPr id="35" name="Group 34"/>
          <p:cNvGrpSpPr/>
          <p:nvPr/>
        </p:nvGrpSpPr>
        <p:grpSpPr>
          <a:xfrm>
            <a:off x="2549243" y="415828"/>
            <a:ext cx="826056" cy="620532"/>
            <a:chOff x="8548748" y="1491968"/>
            <a:chExt cx="2435044" cy="1829202"/>
          </a:xfrm>
        </p:grpSpPr>
        <p:pic>
          <p:nvPicPr>
            <p:cNvPr id="36" name="Picture 35"/>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548748" y="1491968"/>
              <a:ext cx="796026" cy="1045657"/>
            </a:xfrm>
            <a:prstGeom prst="rect">
              <a:avLst/>
            </a:prstGeom>
          </p:spPr>
        </p:pic>
        <p:pic>
          <p:nvPicPr>
            <p:cNvPr id="37" name="Picture 36"/>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333360" y="1510411"/>
              <a:ext cx="1650432" cy="1810759"/>
            </a:xfrm>
            <a:prstGeom prst="rect">
              <a:avLst/>
            </a:prstGeom>
          </p:spPr>
        </p:pic>
      </p:grpSp>
      <p:sp>
        <p:nvSpPr>
          <p:cNvPr id="38" name="Rectangle 37"/>
          <p:cNvSpPr/>
          <p:nvPr/>
        </p:nvSpPr>
        <p:spPr>
          <a:xfrm>
            <a:off x="3406868" y="675895"/>
            <a:ext cx="1308371" cy="33855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explain]</a:t>
            </a:r>
          </a:p>
        </p:txBody>
      </p:sp>
      <p:sp>
        <p:nvSpPr>
          <p:cNvPr id="39" name="Rectangle 38"/>
          <p:cNvSpPr/>
          <p:nvPr/>
        </p:nvSpPr>
        <p:spPr>
          <a:xfrm>
            <a:off x="4584329" y="556704"/>
            <a:ext cx="1164101"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[to miss; </a:t>
            </a:r>
            <a:b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b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be missing]</a:t>
            </a:r>
          </a:p>
        </p:txBody>
      </p:sp>
      <p:sp>
        <p:nvSpPr>
          <p:cNvPr id="40" name="Rectangle 39"/>
          <p:cNvSpPr/>
          <p:nvPr/>
        </p:nvSpPr>
        <p:spPr>
          <a:xfrm>
            <a:off x="5732710" y="578538"/>
            <a:ext cx="1053494"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[unique; </a:t>
            </a:r>
            <a:b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b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only]</a:t>
            </a:r>
          </a:p>
        </p:txBody>
      </p:sp>
      <p:sp>
        <p:nvSpPr>
          <p:cNvPr id="41" name="Rectangle 40"/>
          <p:cNvSpPr/>
          <p:nvPr/>
        </p:nvSpPr>
        <p:spPr>
          <a:xfrm>
            <a:off x="1335493" y="1937935"/>
            <a:ext cx="1027846"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[I have]</a:t>
            </a:r>
          </a:p>
        </p:txBody>
      </p:sp>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20848" y="1737047"/>
            <a:ext cx="605036" cy="605036"/>
          </a:xfrm>
          <a:prstGeom prst="rect">
            <a:avLst/>
          </a:prstGeom>
        </p:spPr>
      </p:pic>
      <p:sp>
        <p:nvSpPr>
          <p:cNvPr id="43" name="Rectangle 42"/>
          <p:cNvSpPr/>
          <p:nvPr/>
        </p:nvSpPr>
        <p:spPr>
          <a:xfrm>
            <a:off x="3492114" y="1961223"/>
            <a:ext cx="1146468"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[subject]</a:t>
            </a:r>
          </a:p>
        </p:txBody>
      </p:sp>
      <p:sp>
        <p:nvSpPr>
          <p:cNvPr id="44" name="Rectangle 43"/>
          <p:cNvSpPr/>
          <p:nvPr/>
        </p:nvSpPr>
        <p:spPr>
          <a:xfrm>
            <a:off x="4549234" y="1973812"/>
            <a:ext cx="1200971"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[already]</a:t>
            </a:r>
          </a:p>
        </p:txBody>
      </p:sp>
      <p:sp>
        <p:nvSpPr>
          <p:cNvPr id="45" name="Rectangle 44"/>
          <p:cNvSpPr/>
          <p:nvPr/>
        </p:nvSpPr>
        <p:spPr>
          <a:xfrm>
            <a:off x="5751355" y="1986401"/>
            <a:ext cx="968535"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[never]</a:t>
            </a:r>
          </a:p>
        </p:txBody>
      </p:sp>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64768" y="4215189"/>
            <a:ext cx="791292" cy="759640"/>
          </a:xfrm>
          <a:prstGeom prst="rect">
            <a:avLst/>
          </a:prstGeom>
        </p:spPr>
      </p:pic>
      <p:sp>
        <p:nvSpPr>
          <p:cNvPr id="47" name="Rectangle 46"/>
          <p:cNvSpPr/>
          <p:nvPr/>
        </p:nvSpPr>
        <p:spPr>
          <a:xfrm>
            <a:off x="2269495" y="4461741"/>
            <a:ext cx="117051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[nothing]</a:t>
            </a:r>
          </a:p>
        </p:txBody>
      </p:sp>
      <p:sp>
        <p:nvSpPr>
          <p:cNvPr id="48" name="Rectangle 47"/>
          <p:cNvSpPr/>
          <p:nvPr/>
        </p:nvSpPr>
        <p:spPr>
          <a:xfrm>
            <a:off x="3443068" y="4472346"/>
            <a:ext cx="86594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[soon]</a:t>
            </a:r>
          </a:p>
        </p:txBody>
      </p:sp>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08131" y="4257034"/>
            <a:ext cx="845044" cy="545053"/>
          </a:xfrm>
          <a:prstGeom prst="rect">
            <a:avLst/>
          </a:prstGeom>
        </p:spPr>
      </p:pic>
      <p:pic>
        <p:nvPicPr>
          <p:cNvPr id="50" name="Picture 49"/>
          <p:cNvPicPr>
            <a:picLocks noChangeAspect="1"/>
          </p:cNvPicPr>
          <p:nvPr/>
        </p:nvPicPr>
        <p:blipFill>
          <a:blip r:embed="rId12"/>
          <a:stretch>
            <a:fillRect/>
          </a:stretch>
        </p:blipFill>
        <p:spPr>
          <a:xfrm>
            <a:off x="5526340" y="4234160"/>
            <a:ext cx="810232" cy="690481"/>
          </a:xfrm>
          <a:prstGeom prst="rect">
            <a:avLst/>
          </a:prstGeom>
        </p:spPr>
      </p:pic>
      <p:sp>
        <p:nvSpPr>
          <p:cNvPr id="3" name="TextBox 2"/>
          <p:cNvSpPr txBox="1"/>
          <p:nvPr/>
        </p:nvSpPr>
        <p:spPr>
          <a:xfrm>
            <a:off x="78491" y="5766788"/>
            <a:ext cx="6740218"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Des </a:t>
            </a:r>
            <a:r>
              <a:rPr kumimoji="0" lang="en-GB"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virelangues</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pour </a:t>
            </a:r>
            <a:r>
              <a:rPr kumimoji="0" lang="en-GB"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pratiquer</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(Some tongue twisters to practise).</a:t>
            </a:r>
          </a:p>
        </p:txBody>
      </p:sp>
      <p:sp>
        <p:nvSpPr>
          <p:cNvPr id="31" name="TextBox 30"/>
          <p:cNvSpPr txBox="1"/>
          <p:nvPr/>
        </p:nvSpPr>
        <p:spPr>
          <a:xfrm>
            <a:off x="78352" y="6387735"/>
            <a:ext cx="672705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Trois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gros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rats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gris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dans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trois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gros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trous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très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creux</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53" name="TextBox 52"/>
          <p:cNvSpPr txBox="1"/>
          <p:nvPr/>
        </p:nvSpPr>
        <p:spPr>
          <a:xfrm>
            <a:off x="91511" y="6639606"/>
            <a:ext cx="672705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Three big grey rats in three big, very deep holes.</a:t>
            </a:r>
          </a:p>
        </p:txBody>
      </p:sp>
      <p:sp>
        <p:nvSpPr>
          <p:cNvPr id="54" name="TextBox 53"/>
          <p:cNvSpPr txBox="1"/>
          <p:nvPr/>
        </p:nvSpPr>
        <p:spPr>
          <a:xfrm>
            <a:off x="73086" y="7095918"/>
            <a:ext cx="672705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Ce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ver</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vert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va</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vers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le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verre</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vert.</a:t>
            </a:r>
          </a:p>
        </p:txBody>
      </p:sp>
      <p:sp>
        <p:nvSpPr>
          <p:cNvPr id="55" name="TextBox 54"/>
          <p:cNvSpPr txBox="1"/>
          <p:nvPr/>
        </p:nvSpPr>
        <p:spPr>
          <a:xfrm>
            <a:off x="86245" y="7347789"/>
            <a:ext cx="672705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This green worm goes towards the green glass.</a:t>
            </a:r>
          </a:p>
        </p:txBody>
      </p:sp>
      <p:sp>
        <p:nvSpPr>
          <p:cNvPr id="56" name="TextBox 55"/>
          <p:cNvSpPr txBox="1"/>
          <p:nvPr/>
        </p:nvSpPr>
        <p:spPr>
          <a:xfrm>
            <a:off x="96858" y="7835764"/>
            <a:ext cx="672705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Fruits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frais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fruits frits, fruits </a:t>
            </a:r>
            <a:r>
              <a:rPr kumimoji="0" lang="en-GB"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cuits</a:t>
            </a:r>
            <a:r>
              <a:rPr kumimoji="0" lang="en-GB"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fruits crus.</a:t>
            </a:r>
          </a:p>
        </p:txBody>
      </p:sp>
      <p:sp>
        <p:nvSpPr>
          <p:cNvPr id="57" name="TextBox 56"/>
          <p:cNvSpPr txBox="1"/>
          <p:nvPr/>
        </p:nvSpPr>
        <p:spPr>
          <a:xfrm>
            <a:off x="110017" y="8087635"/>
            <a:ext cx="672705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Fresh fruits, fried fruits, cooked fruits, raw fruits.</a:t>
            </a:r>
          </a:p>
        </p:txBody>
      </p:sp>
      <p:pic>
        <p:nvPicPr>
          <p:cNvPr id="32" name="Picture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99389" y="7849791"/>
            <a:ext cx="853903" cy="579498"/>
          </a:xfrm>
          <a:prstGeom prst="rect">
            <a:avLst/>
          </a:prstGeom>
        </p:spPr>
      </p:pic>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239907" y="6491916"/>
            <a:ext cx="391999" cy="614900"/>
          </a:xfrm>
          <a:prstGeom prst="rect">
            <a:avLst/>
          </a:prstGeom>
        </p:spPr>
      </p:pic>
      <p:pic>
        <p:nvPicPr>
          <p:cNvPr id="58" name="Picture 5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9389" y="7086748"/>
            <a:ext cx="941229" cy="601504"/>
          </a:xfrm>
          <a:prstGeom prst="rect">
            <a:avLst/>
          </a:prstGeom>
        </p:spPr>
      </p:pic>
      <p:pic>
        <p:nvPicPr>
          <p:cNvPr id="59" name="Picture 5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48619" y="6515902"/>
            <a:ext cx="391999" cy="614900"/>
          </a:xfrm>
          <a:prstGeom prst="rect">
            <a:avLst/>
          </a:prstGeom>
        </p:spPr>
      </p:pic>
      <p:pic>
        <p:nvPicPr>
          <p:cNvPr id="60" name="Picture 5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6039372" y="6504724"/>
            <a:ext cx="391999" cy="614900"/>
          </a:xfrm>
          <a:prstGeom prst="rect">
            <a:avLst/>
          </a:prstGeom>
        </p:spPr>
      </p:pic>
      <p:sp>
        <p:nvSpPr>
          <p:cNvPr id="61"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6</a:t>
            </a:r>
          </a:p>
        </p:txBody>
      </p:sp>
      <p:pic>
        <p:nvPicPr>
          <p:cNvPr id="62" name="Picture 61">
            <a:extLst>
              <a:ext uri="{FF2B5EF4-FFF2-40B4-BE49-F238E27FC236}">
                <a16:creationId xmlns:a16="http://schemas.microsoft.com/office/drawing/2014/main" id="{E19A9E39-0418-457E-B6DA-2BBE03CF3C43}"/>
              </a:ext>
            </a:extLst>
          </p:cNvPr>
          <p:cNvPicPr>
            <a:picLocks noChangeAspect="1"/>
          </p:cNvPicPr>
          <p:nvPr/>
        </p:nvPicPr>
        <p:blipFill>
          <a:blip r:embed="rId16"/>
          <a:stretch>
            <a:fillRect/>
          </a:stretch>
        </p:blipFill>
        <p:spPr>
          <a:xfrm>
            <a:off x="236847" y="1772020"/>
            <a:ext cx="1087200" cy="1016029"/>
          </a:xfrm>
          <a:prstGeom prst="rect">
            <a:avLst/>
          </a:prstGeom>
          <a:ln w="22225">
            <a:solidFill>
              <a:schemeClr val="tx1"/>
            </a:solidFill>
          </a:ln>
        </p:spPr>
      </p:pic>
    </p:spTree>
    <p:extLst>
      <p:ext uri="{BB962C8B-B14F-4D97-AF65-F5344CB8AC3E}">
        <p14:creationId xmlns:p14="http://schemas.microsoft.com/office/powerpoint/2010/main" val="137076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1078830442"/>
              </p:ext>
            </p:extLst>
          </p:nvPr>
        </p:nvGraphicFramePr>
        <p:xfrm>
          <a:off x="468719" y="5746828"/>
          <a:ext cx="3188969" cy="3036960"/>
        </p:xfrm>
        <a:graphic>
          <a:graphicData uri="http://schemas.openxmlformats.org/drawingml/2006/table">
            <a:tbl>
              <a:tblPr>
                <a:tableStyleId>{5940675A-B579-460E-94D1-54222C63F5DA}</a:tableStyleId>
              </a:tblPr>
              <a:tblGrid>
                <a:gridCol w="1195236">
                  <a:extLst>
                    <a:ext uri="{9D8B030D-6E8A-4147-A177-3AD203B41FA5}">
                      <a16:colId xmlns:a16="http://schemas.microsoft.com/office/drawing/2014/main" val="20000"/>
                    </a:ext>
                  </a:extLst>
                </a:gridCol>
                <a:gridCol w="1993733">
                  <a:extLst>
                    <a:ext uri="{9D8B030D-6E8A-4147-A177-3AD203B41FA5}">
                      <a16:colId xmlns:a16="http://schemas.microsoft.com/office/drawing/2014/main" val="20001"/>
                    </a:ext>
                  </a:extLst>
                </a:gridCol>
              </a:tblGrid>
              <a:tr h="192021">
                <a:tc>
                  <a:txBody>
                    <a:bodyPr/>
                    <a:lstStyle/>
                    <a:p>
                      <a:pPr algn="l" fontAlgn="b"/>
                      <a:r>
                        <a:rPr lang="en-GB" sz="1600" b="0" i="0" u="none" strike="noStrike" dirty="0" err="1">
                          <a:solidFill>
                            <a:srgbClr val="000000"/>
                          </a:solidFill>
                          <a:effectLst/>
                          <a:latin typeface="Century Gothic" panose="020B0502020202020204" pitchFamily="34" charset="0"/>
                        </a:rPr>
                        <a:t>être</a:t>
                      </a:r>
                      <a:endParaRPr lang="en-GB" sz="1600" b="0" i="0" u="none" strike="noStrike" dirty="0">
                        <a:solidFill>
                          <a:srgbClr val="000000"/>
                        </a:solidFill>
                        <a:effectLst/>
                        <a:latin typeface="Century Gothic" panose="020B0502020202020204" pitchFamily="34" charset="0"/>
                      </a:endParaRPr>
                    </a:p>
                  </a:txBody>
                  <a:tcPr marL="36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be / being</a:t>
                      </a:r>
                    </a:p>
                  </a:txBody>
                  <a:tcPr marL="36000" marR="90000" marT="46800" marB="46800" anchor="ctr"/>
                </a:tc>
                <a:extLst>
                  <a:ext uri="{0D108BD9-81ED-4DB2-BD59-A6C34878D82A}">
                    <a16:rowId xmlns:a16="http://schemas.microsoft.com/office/drawing/2014/main" val="10000"/>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je </a:t>
                      </a:r>
                      <a:r>
                        <a:rPr lang="en-GB" sz="1600" b="0" i="0" u="none" strike="noStrike" dirty="0" err="1">
                          <a:solidFill>
                            <a:srgbClr val="000000"/>
                          </a:solidFill>
                          <a:effectLst/>
                          <a:latin typeface="Century Gothic" panose="020B0502020202020204" pitchFamily="34" charset="0"/>
                        </a:rPr>
                        <a:t>suis</a:t>
                      </a:r>
                      <a:endParaRPr lang="en-GB" sz="1600" b="0" i="0" u="none" strike="noStrike" dirty="0">
                        <a:solidFill>
                          <a:srgbClr val="000000"/>
                        </a:solidFill>
                        <a:effectLst/>
                        <a:latin typeface="Century Gothic" panose="020B0502020202020204" pitchFamily="34" charset="0"/>
                      </a:endParaRPr>
                    </a:p>
                  </a:txBody>
                  <a:tcPr marL="36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 am</a:t>
                      </a:r>
                    </a:p>
                  </a:txBody>
                  <a:tcPr marL="36000" marR="90000" marT="46800" marB="46800" anchor="ctr"/>
                </a:tc>
                <a:extLst>
                  <a:ext uri="{0D108BD9-81ED-4DB2-BD59-A6C34878D82A}">
                    <a16:rowId xmlns:a16="http://schemas.microsoft.com/office/drawing/2014/main" val="10001"/>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tu</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es</a:t>
                      </a:r>
                      <a:endParaRPr lang="en-GB" sz="1600" b="0" i="0" u="none" strike="noStrike" dirty="0">
                        <a:solidFill>
                          <a:srgbClr val="000000"/>
                        </a:solidFill>
                        <a:effectLst/>
                        <a:latin typeface="Century Gothic" panose="020B0502020202020204" pitchFamily="34" charset="0"/>
                      </a:endParaRPr>
                    </a:p>
                  </a:txBody>
                  <a:tcPr marL="36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you are</a:t>
                      </a:r>
                    </a:p>
                  </a:txBody>
                  <a:tcPr marL="36000" marR="90000" marT="46800" marB="46800" anchor="ctr"/>
                </a:tc>
                <a:extLst>
                  <a:ext uri="{0D108BD9-81ED-4DB2-BD59-A6C34878D82A}">
                    <a16:rowId xmlns:a16="http://schemas.microsoft.com/office/drawing/2014/main" val="10003"/>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écouter</a:t>
                      </a:r>
                      <a:endParaRPr lang="en-GB" sz="1600" b="0" i="0" u="none" strike="noStrike" dirty="0">
                        <a:solidFill>
                          <a:srgbClr val="000000"/>
                        </a:solidFill>
                        <a:effectLst/>
                        <a:latin typeface="Century Gothic" panose="020B0502020202020204" pitchFamily="34" charset="0"/>
                      </a:endParaRPr>
                    </a:p>
                  </a:txBody>
                  <a:tcPr marL="36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to listen, listening</a:t>
                      </a:r>
                    </a:p>
                  </a:txBody>
                  <a:tcPr marL="36000" marR="90000" marT="46800" marB="46800" anchor="ctr"/>
                </a:tc>
                <a:extLst>
                  <a:ext uri="{0D108BD9-81ED-4DB2-BD59-A6C34878D82A}">
                    <a16:rowId xmlns:a16="http://schemas.microsoft.com/office/drawing/2014/main" val="10004"/>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écrire</a:t>
                      </a:r>
                      <a:endParaRPr lang="en-GB" sz="1600" b="0" i="0" u="none" strike="noStrike" dirty="0">
                        <a:solidFill>
                          <a:srgbClr val="000000"/>
                        </a:solidFill>
                        <a:effectLst/>
                        <a:latin typeface="Century Gothic" panose="020B0502020202020204" pitchFamily="34" charset="0"/>
                      </a:endParaRPr>
                    </a:p>
                  </a:txBody>
                  <a:tcPr marL="36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to write, writing</a:t>
                      </a:r>
                    </a:p>
                  </a:txBody>
                  <a:tcPr marL="36000" marR="90000" marT="46800" marB="46800" anchor="ctr"/>
                </a:tc>
                <a:extLst>
                  <a:ext uri="{0D108BD9-81ED-4DB2-BD59-A6C34878D82A}">
                    <a16:rowId xmlns:a16="http://schemas.microsoft.com/office/drawing/2014/main" val="10005"/>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lire</a:t>
                      </a:r>
                    </a:p>
                  </a:txBody>
                  <a:tcPr marL="36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to read, reading</a:t>
                      </a:r>
                    </a:p>
                  </a:txBody>
                  <a:tcPr marL="36000" marR="90000" marT="46800" marB="46800" anchor="ctr"/>
                </a:tc>
                <a:extLst>
                  <a:ext uri="{0D108BD9-81ED-4DB2-BD59-A6C34878D82A}">
                    <a16:rowId xmlns:a16="http://schemas.microsoft.com/office/drawing/2014/main" val="10006"/>
                  </a:ext>
                </a:extLst>
              </a:tr>
              <a:tr h="19202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err="1">
                          <a:solidFill>
                            <a:srgbClr val="000000"/>
                          </a:solidFill>
                          <a:effectLst/>
                          <a:latin typeface="Century Gothic" panose="020B0502020202020204" pitchFamily="34" charset="0"/>
                        </a:rPr>
                        <a:t>parler</a:t>
                      </a:r>
                      <a:endParaRPr lang="en-GB" sz="1600" b="0" i="0" u="none" strike="noStrike" dirty="0">
                        <a:solidFill>
                          <a:srgbClr val="000000"/>
                        </a:solidFill>
                        <a:effectLst/>
                        <a:latin typeface="Century Gothic" panose="020B0502020202020204" pitchFamily="34" charset="0"/>
                      </a:endParaRPr>
                    </a:p>
                  </a:txBody>
                  <a:tcPr marL="36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to speak, speaking</a:t>
                      </a:r>
                    </a:p>
                  </a:txBody>
                  <a:tcPr marL="36000" marR="90000" marT="46800" marB="46800" anchor="ctr"/>
                </a:tc>
                <a:extLst>
                  <a:ext uri="{0D108BD9-81ED-4DB2-BD59-A6C34878D82A}">
                    <a16:rowId xmlns:a16="http://schemas.microsoft.com/office/drawing/2014/main" val="10007"/>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je</a:t>
                      </a:r>
                    </a:p>
                  </a:txBody>
                  <a:tcPr marL="36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I</a:t>
                      </a:r>
                    </a:p>
                  </a:txBody>
                  <a:tcPr marL="36000" marR="90000" marT="46800" marB="46800" anchor="ctr"/>
                </a:tc>
                <a:extLst>
                  <a:ext uri="{0D108BD9-81ED-4DB2-BD59-A6C34878D82A}">
                    <a16:rowId xmlns:a16="http://schemas.microsoft.com/office/drawing/2014/main" val="10008"/>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tu</a:t>
                      </a:r>
                      <a:endParaRPr lang="en-GB" sz="1600" b="0" i="0" u="none" strike="noStrike" dirty="0">
                        <a:solidFill>
                          <a:srgbClr val="000000"/>
                        </a:solidFill>
                        <a:effectLst/>
                        <a:latin typeface="Century Gothic" panose="020B0502020202020204" pitchFamily="34" charset="0"/>
                      </a:endParaRPr>
                    </a:p>
                  </a:txBody>
                  <a:tcPr marL="36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you</a:t>
                      </a:r>
                    </a:p>
                  </a:txBody>
                  <a:tcPr marL="36000" marR="90000" marT="46800" marB="46800" anchor="ctr"/>
                </a:tc>
                <a:extLst>
                  <a:ext uri="{0D108BD9-81ED-4DB2-BD59-A6C34878D82A}">
                    <a16:rowId xmlns:a16="http://schemas.microsoft.com/office/drawing/2014/main" val="10009"/>
                  </a:ext>
                </a:extLst>
              </a:tr>
            </a:tbl>
          </a:graphicData>
        </a:graphic>
      </p:graphicFrame>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latin typeface="Century Gothic" panose="020B0502020202020204" pitchFamily="34" charset="0"/>
            </a:endParaRPr>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Century Gothic" panose="020B0502020202020204" pitchFamily="34" charset="0"/>
              </a:rPr>
              <a:t>Grammaire</a:t>
            </a:r>
            <a:endParaRPr lang="en-GB" dirty="0">
              <a:latin typeface="Century Gothic" panose="020B0502020202020204" pitchFamily="34" charset="0"/>
            </a:endParaRPr>
          </a:p>
        </p:txBody>
      </p:sp>
      <p:sp>
        <p:nvSpPr>
          <p:cNvPr id="4" name="Title 3">
            <a:extLst>
              <a:ext uri="{FF2B5EF4-FFF2-40B4-BE49-F238E27FC236}">
                <a16:creationId xmlns:a16="http://schemas.microsoft.com/office/drawing/2014/main" id="{F96602FB-5089-9740-A491-BA6F7BE9ED27}"/>
              </a:ext>
            </a:extLst>
          </p:cNvPr>
          <p:cNvSpPr>
            <a:spLocks noGrp="1"/>
          </p:cNvSpPr>
          <p:nvPr>
            <p:ph type="title"/>
          </p:nvPr>
        </p:nvSpPr>
        <p:spPr>
          <a:xfrm>
            <a:off x="172381" y="145318"/>
            <a:ext cx="2016224" cy="441137"/>
          </a:xfrm>
        </p:spPr>
        <p:txBody>
          <a:bodyPr/>
          <a:lstStyle/>
          <a:p>
            <a:r>
              <a:rPr lang="en-GB" sz="2000" b="1" dirty="0">
                <a:solidFill>
                  <a:schemeClr val="bg1"/>
                </a:solidFill>
                <a:latin typeface="Century Gothic" panose="020B0502020202020204" pitchFamily="34" charset="0"/>
              </a:rPr>
              <a:t>T1.1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1</a:t>
            </a:r>
            <a:endParaRPr lang="en-US" sz="2000" dirty="0">
              <a:solidFill>
                <a:schemeClr val="bg1"/>
              </a:solidFill>
            </a:endParaRPr>
          </a:p>
        </p:txBody>
      </p:sp>
      <p:sp>
        <p:nvSpPr>
          <p:cNvPr id="6" name="Rectangle 5"/>
          <p:cNvSpPr/>
          <p:nvPr/>
        </p:nvSpPr>
        <p:spPr>
          <a:xfrm>
            <a:off x="88395" y="1038620"/>
            <a:ext cx="4982444" cy="338554"/>
          </a:xfrm>
          <a:prstGeom prst="rect">
            <a:avLst/>
          </a:prstGeom>
        </p:spPr>
        <p:txBody>
          <a:bodyPr wrap="square">
            <a:spAutoFit/>
          </a:bodyPr>
          <a:lstStyle/>
          <a:p>
            <a:r>
              <a:rPr lang="en-GB" sz="1600" dirty="0">
                <a:latin typeface="Century Gothic" panose="020B0502020202020204" pitchFamily="34" charset="0"/>
              </a:rPr>
              <a:t>The verb </a:t>
            </a:r>
            <a:r>
              <a:rPr lang="en-GB" sz="1600" b="1" dirty="0" err="1">
                <a:latin typeface="Century Gothic" panose="020B0502020202020204" pitchFamily="34" charset="0"/>
              </a:rPr>
              <a:t>être</a:t>
            </a:r>
            <a:r>
              <a:rPr lang="en-GB" sz="1600" dirty="0">
                <a:latin typeface="Century Gothic" panose="020B0502020202020204" pitchFamily="34" charset="0"/>
              </a:rPr>
              <a:t> means </a:t>
            </a:r>
            <a:r>
              <a:rPr lang="en-GB" sz="1600" b="1" i="1" dirty="0">
                <a:latin typeface="Century Gothic" panose="020B0502020202020204" pitchFamily="34" charset="0"/>
              </a:rPr>
              <a:t>to be / being</a:t>
            </a:r>
            <a:r>
              <a:rPr lang="en-GB" sz="1600" dirty="0">
                <a:latin typeface="Century Gothic" panose="020B0502020202020204" pitchFamily="34" charset="0"/>
              </a:rPr>
              <a:t>.</a:t>
            </a:r>
          </a:p>
        </p:txBody>
      </p:sp>
      <p:sp>
        <p:nvSpPr>
          <p:cNvPr id="7" name="Rectangle 6"/>
          <p:cNvSpPr/>
          <p:nvPr/>
        </p:nvSpPr>
        <p:spPr>
          <a:xfrm>
            <a:off x="80222" y="684756"/>
            <a:ext cx="2319866" cy="369332"/>
          </a:xfrm>
          <a:prstGeom prst="rect">
            <a:avLst/>
          </a:prstGeom>
        </p:spPr>
        <p:txBody>
          <a:bodyPr wrap="none">
            <a:spAutoFit/>
          </a:bodyPr>
          <a:lstStyle/>
          <a:p>
            <a:r>
              <a:rPr lang="en-GB" b="1" dirty="0">
                <a:latin typeface="Calibri" panose="020F0502020204030204" pitchFamily="34" charset="0"/>
                <a:cs typeface="Calibri" panose="020F0502020204030204" pitchFamily="34" charset="0"/>
              </a:rPr>
              <a:t>ÊTRE</a:t>
            </a:r>
            <a:r>
              <a:rPr lang="en-GB" b="1" dirty="0">
                <a:latin typeface="Century Gothic" panose="020B0502020202020204" pitchFamily="34" charset="0"/>
              </a:rPr>
              <a:t> - to be, being</a:t>
            </a:r>
            <a:endParaRPr lang="en-GB" dirty="0">
              <a:latin typeface="Century Gothic" panose="020B0502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855670752"/>
              </p:ext>
            </p:extLst>
          </p:nvPr>
        </p:nvGraphicFramePr>
        <p:xfrm>
          <a:off x="172381" y="1459359"/>
          <a:ext cx="4572000" cy="1584960"/>
        </p:xfrm>
        <a:graphic>
          <a:graphicData uri="http://schemas.openxmlformats.org/drawingml/2006/table">
            <a:tbl>
              <a:tblPr firstRow="1" bandRow="1">
                <a:tableStyleId>{5940675A-B579-460E-94D1-54222C63F5DA}</a:tableStyleId>
              </a:tblPr>
              <a:tblGrid>
                <a:gridCol w="1152128">
                  <a:extLst>
                    <a:ext uri="{9D8B030D-6E8A-4147-A177-3AD203B41FA5}">
                      <a16:colId xmlns:a16="http://schemas.microsoft.com/office/drawing/2014/main" val="20000"/>
                    </a:ext>
                  </a:extLst>
                </a:gridCol>
                <a:gridCol w="3419872">
                  <a:extLst>
                    <a:ext uri="{9D8B030D-6E8A-4147-A177-3AD203B41FA5}">
                      <a16:colId xmlns:a16="http://schemas.microsoft.com/office/drawing/2014/main" val="20001"/>
                    </a:ext>
                  </a:extLst>
                </a:gridCol>
              </a:tblGrid>
              <a:tr h="215665">
                <a:tc gridSpan="2">
                  <a:txBody>
                    <a:bodyPr/>
                    <a:lstStyle/>
                    <a:p>
                      <a:r>
                        <a:rPr lang="en-GB" sz="1600" dirty="0">
                          <a:latin typeface="Century Gothic" panose="020B0502020202020204" pitchFamily="34" charset="0"/>
                        </a:rPr>
                        <a:t>Verb </a:t>
                      </a:r>
                      <a:r>
                        <a:rPr lang="en-GB" sz="1600" dirty="0">
                          <a:latin typeface="Century Gothic" panose="020B0502020202020204" pitchFamily="34" charset="0"/>
                          <a:cs typeface="Calibri" panose="020F0502020204030204" pitchFamily="34" charset="0"/>
                        </a:rPr>
                        <a:t>Ê</a:t>
                      </a:r>
                      <a:r>
                        <a:rPr lang="en-GB" sz="1600" dirty="0">
                          <a:latin typeface="Century Gothic" panose="020B0502020202020204" pitchFamily="34" charset="0"/>
                        </a:rPr>
                        <a:t>TRE [to be, being]</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215665">
                <a:tc>
                  <a:txBody>
                    <a:bodyPr/>
                    <a:lstStyle/>
                    <a:p>
                      <a:r>
                        <a:rPr lang="en-GB" sz="1600" dirty="0">
                          <a:latin typeface="Century Gothic" panose="020B0502020202020204" pitchFamily="34" charset="0"/>
                        </a:rPr>
                        <a:t>je</a:t>
                      </a:r>
                      <a:r>
                        <a:rPr lang="en-GB" sz="1600" baseline="0" dirty="0">
                          <a:latin typeface="Century Gothic" panose="020B0502020202020204" pitchFamily="34" charset="0"/>
                        </a:rPr>
                        <a:t> </a:t>
                      </a:r>
                      <a:r>
                        <a:rPr lang="en-GB" sz="1600" baseline="0" dirty="0" err="1">
                          <a:latin typeface="Century Gothic" panose="020B0502020202020204" pitchFamily="34" charset="0"/>
                        </a:rPr>
                        <a:t>suis</a:t>
                      </a:r>
                      <a:endParaRPr lang="en-GB" sz="16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a:t>
                      </a:r>
                      <a:r>
                        <a:rPr lang="en-GB" sz="1600" baseline="0" dirty="0">
                          <a:latin typeface="Century Gothic" panose="020B0502020202020204" pitchFamily="34" charset="0"/>
                        </a:rPr>
                        <a:t> </a:t>
                      </a:r>
                      <a:r>
                        <a:rPr lang="en-GB" sz="1600" dirty="0">
                          <a:latin typeface="Century Gothic" panose="020B0502020202020204" pitchFamily="34" charset="0"/>
                        </a:rPr>
                        <a:t>am</a:t>
                      </a:r>
                    </a:p>
                  </a:txBody>
                  <a:tcPr/>
                </a:tc>
                <a:extLst>
                  <a:ext uri="{0D108BD9-81ED-4DB2-BD59-A6C34878D82A}">
                    <a16:rowId xmlns:a16="http://schemas.microsoft.com/office/drawing/2014/main" val="10001"/>
                  </a:ext>
                </a:extLst>
              </a:tr>
              <a:tr h="215665">
                <a:tc>
                  <a:txBody>
                    <a:bodyPr/>
                    <a:lstStyle/>
                    <a:p>
                      <a:r>
                        <a:rPr lang="en-GB" sz="1600" dirty="0" err="1">
                          <a:latin typeface="Century Gothic" panose="020B0502020202020204" pitchFamily="34" charset="0"/>
                        </a:rPr>
                        <a:t>tu</a:t>
                      </a:r>
                      <a:r>
                        <a:rPr lang="en-GB" sz="1600" baseline="0" dirty="0">
                          <a:latin typeface="Century Gothic" panose="020B0502020202020204" pitchFamily="34" charset="0"/>
                        </a:rPr>
                        <a:t> </a:t>
                      </a:r>
                      <a:r>
                        <a:rPr lang="en-GB" sz="1600" baseline="0" dirty="0" err="1">
                          <a:latin typeface="Century Gothic" panose="020B0502020202020204" pitchFamily="34" charset="0"/>
                        </a:rPr>
                        <a:t>es</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you are</a:t>
                      </a:r>
                    </a:p>
                  </a:txBody>
                  <a:tcPr/>
                </a:tc>
                <a:extLst>
                  <a:ext uri="{0D108BD9-81ED-4DB2-BD59-A6C34878D82A}">
                    <a16:rowId xmlns:a16="http://schemas.microsoft.com/office/drawing/2014/main" val="10002"/>
                  </a:ext>
                </a:extLst>
              </a:tr>
              <a:tr h="425791">
                <a:tc gridSpan="2">
                  <a:txBody>
                    <a:bodyPr/>
                    <a:lstStyle/>
                    <a:p>
                      <a:r>
                        <a:rPr lang="en-GB" sz="1600" baseline="0" dirty="0">
                          <a:latin typeface="Century Gothic" panose="020B0502020202020204" pitchFamily="34" charset="0"/>
                        </a:rPr>
                        <a:t>Je </a:t>
                      </a:r>
                      <a:r>
                        <a:rPr lang="en-GB" sz="1600" baseline="0" dirty="0" err="1">
                          <a:latin typeface="Century Gothic" panose="020B0502020202020204" pitchFamily="34" charset="0"/>
                        </a:rPr>
                        <a:t>suis</a:t>
                      </a:r>
                      <a:r>
                        <a:rPr lang="en-GB" sz="1600" baseline="0" dirty="0">
                          <a:latin typeface="Century Gothic" panose="020B0502020202020204" pitchFamily="34" charset="0"/>
                        </a:rPr>
                        <a:t> </a:t>
                      </a:r>
                      <a:r>
                        <a:rPr lang="en-GB" sz="1600" baseline="0" dirty="0" err="1">
                          <a:latin typeface="Century Gothic" panose="020B0502020202020204" pitchFamily="34" charset="0"/>
                        </a:rPr>
                        <a:t>anglais</a:t>
                      </a:r>
                      <a:r>
                        <a:rPr lang="en-GB" sz="1600" baseline="0" dirty="0">
                          <a:latin typeface="Century Gothic" panose="020B0502020202020204" pitchFamily="34" charset="0"/>
                        </a:rPr>
                        <a:t>. </a:t>
                      </a:r>
                      <a:r>
                        <a:rPr lang="en-GB" sz="1600" baseline="0" dirty="0">
                          <a:latin typeface="Century Gothic" panose="020B0502020202020204" pitchFamily="34" charset="0"/>
                          <a:sym typeface="Wingdings" panose="05000000000000000000" pitchFamily="2" charset="2"/>
                        </a:rPr>
                        <a:t> </a:t>
                      </a:r>
                      <a:r>
                        <a:rPr lang="en-GB" sz="1600" i="1" baseline="0" dirty="0">
                          <a:latin typeface="Century Gothic" panose="020B0502020202020204" pitchFamily="34" charset="0"/>
                          <a:sym typeface="Wingdings" panose="05000000000000000000" pitchFamily="2" charset="2"/>
                        </a:rPr>
                        <a:t>I am English.</a:t>
                      </a:r>
                    </a:p>
                    <a:p>
                      <a:r>
                        <a:rPr lang="en-GB" sz="1600" baseline="0" dirty="0" err="1">
                          <a:latin typeface="Century Gothic" panose="020B0502020202020204" pitchFamily="34" charset="0"/>
                          <a:sym typeface="Wingdings" panose="05000000000000000000" pitchFamily="2" charset="2"/>
                        </a:rPr>
                        <a:t>Tu</a:t>
                      </a:r>
                      <a:r>
                        <a:rPr lang="en-GB" sz="1600" baseline="0" dirty="0">
                          <a:latin typeface="Century Gothic" panose="020B0502020202020204" pitchFamily="34" charset="0"/>
                          <a:sym typeface="Wingdings" panose="05000000000000000000" pitchFamily="2" charset="2"/>
                        </a:rPr>
                        <a:t> </a:t>
                      </a:r>
                      <a:r>
                        <a:rPr lang="en-GB" sz="1600" baseline="0" dirty="0" err="1">
                          <a:latin typeface="Century Gothic" panose="020B0502020202020204" pitchFamily="34" charset="0"/>
                          <a:sym typeface="Wingdings" panose="05000000000000000000" pitchFamily="2" charset="2"/>
                        </a:rPr>
                        <a:t>es</a:t>
                      </a:r>
                      <a:r>
                        <a:rPr lang="en-GB" sz="1600" baseline="0" dirty="0">
                          <a:latin typeface="Century Gothic" panose="020B0502020202020204" pitchFamily="34" charset="0"/>
                          <a:sym typeface="Wingdings" panose="05000000000000000000" pitchFamily="2" charset="2"/>
                        </a:rPr>
                        <a:t> petit.  </a:t>
                      </a:r>
                      <a:r>
                        <a:rPr lang="en-GB" sz="1600" i="1" baseline="0" dirty="0">
                          <a:latin typeface="Century Gothic" panose="020B0502020202020204" pitchFamily="34" charset="0"/>
                          <a:sym typeface="Wingdings" panose="05000000000000000000" pitchFamily="2" charset="2"/>
                        </a:rPr>
                        <a:t>You are small.</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5"/>
                  </a:ext>
                </a:extLst>
              </a:tr>
            </a:tbl>
          </a:graphicData>
        </a:graphic>
      </p:graphicFrame>
      <p:sp>
        <p:nvSpPr>
          <p:cNvPr id="10" name="Rectangle 9">
            <a:extLst>
              <a:ext uri="{FF2B5EF4-FFF2-40B4-BE49-F238E27FC236}">
                <a16:creationId xmlns:a16="http://schemas.microsoft.com/office/drawing/2014/main" id="{62EBD834-1E2D-44FA-960B-D5E01CB2C65F}"/>
              </a:ext>
            </a:extLst>
          </p:cNvPr>
          <p:cNvSpPr/>
          <p:nvPr/>
        </p:nvSpPr>
        <p:spPr>
          <a:xfrm>
            <a:off x="172381" y="5040420"/>
            <a:ext cx="4292062"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sz="2000" b="1" dirty="0">
                <a:latin typeface="Century Gothic" panose="020B0502020202020204" pitchFamily="34" charset="0"/>
              </a:rPr>
              <a:t>Describing a thing or person</a:t>
            </a:r>
          </a:p>
        </p:txBody>
      </p:sp>
      <p:sp>
        <p:nvSpPr>
          <p:cNvPr id="11" name="Rectangle 10">
            <a:extLst>
              <a:ext uri="{FF2B5EF4-FFF2-40B4-BE49-F238E27FC236}">
                <a16:creationId xmlns:a16="http://schemas.microsoft.com/office/drawing/2014/main" id="{187D3DE4-1B8E-4EF9-A0F4-FAE19AE97A2E}"/>
              </a:ext>
            </a:extLst>
          </p:cNvPr>
          <p:cNvSpPr/>
          <p:nvPr/>
        </p:nvSpPr>
        <p:spPr>
          <a:xfrm>
            <a:off x="4744381" y="5040420"/>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Century Gothic" panose="020B0502020202020204" pitchFamily="34" charset="0"/>
              </a:rPr>
              <a:t>Vocabulaire</a:t>
            </a:r>
            <a:endParaRPr lang="en-GB" dirty="0">
              <a:latin typeface="Century Gothic" panose="020B0502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2460348008"/>
              </p:ext>
            </p:extLst>
          </p:nvPr>
        </p:nvGraphicFramePr>
        <p:xfrm>
          <a:off x="-68314" y="5746828"/>
          <a:ext cx="625156" cy="3359600"/>
        </p:xfrm>
        <a:graphic>
          <a:graphicData uri="http://schemas.openxmlformats.org/drawingml/2006/table">
            <a:tbl>
              <a:tblPr firstRow="1" bandRow="1">
                <a:tableStyleId>{5940675A-B579-460E-94D1-54222C63F5DA}</a:tableStyleId>
              </a:tblPr>
              <a:tblGrid>
                <a:gridCol w="625156">
                  <a:extLst>
                    <a:ext uri="{9D8B030D-6E8A-4147-A177-3AD203B41FA5}">
                      <a16:colId xmlns:a16="http://schemas.microsoft.com/office/drawing/2014/main" val="20000"/>
                    </a:ext>
                  </a:extLst>
                </a:gridCol>
              </a:tblGrid>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vb</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vb</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vb</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vb</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pron</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pron</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35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pic>
        <p:nvPicPr>
          <p:cNvPr id="15" name="Picture 14"/>
          <p:cNvPicPr>
            <a:picLocks noChangeAspect="1"/>
          </p:cNvPicPr>
          <p:nvPr/>
        </p:nvPicPr>
        <p:blipFill>
          <a:blip r:embed="rId3"/>
          <a:stretch>
            <a:fillRect/>
          </a:stretch>
        </p:blipFill>
        <p:spPr>
          <a:xfrm>
            <a:off x="5013176" y="807992"/>
            <a:ext cx="1612110" cy="1072786"/>
          </a:xfrm>
          <a:prstGeom prst="rect">
            <a:avLst/>
          </a:prstGeom>
        </p:spPr>
      </p:pic>
      <p:pic>
        <p:nvPicPr>
          <p:cNvPr id="16" name="Picture 15"/>
          <p:cNvPicPr>
            <a:picLocks noChangeAspect="1"/>
          </p:cNvPicPr>
          <p:nvPr/>
        </p:nvPicPr>
        <p:blipFill>
          <a:blip r:embed="rId4"/>
          <a:stretch>
            <a:fillRect/>
          </a:stretch>
        </p:blipFill>
        <p:spPr>
          <a:xfrm>
            <a:off x="5012795" y="2041745"/>
            <a:ext cx="1612491" cy="1073039"/>
          </a:xfrm>
          <a:prstGeom prst="rect">
            <a:avLst/>
          </a:prstGeom>
        </p:spPr>
      </p:pic>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9146" y="5496927"/>
            <a:ext cx="852387" cy="8670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838553478"/>
              </p:ext>
            </p:extLst>
          </p:nvPr>
        </p:nvGraphicFramePr>
        <p:xfrm>
          <a:off x="4097679" y="6421708"/>
          <a:ext cx="2592288" cy="2362080"/>
        </p:xfrm>
        <a:graphic>
          <a:graphicData uri="http://schemas.openxmlformats.org/drawingml/2006/table">
            <a:tbl>
              <a:tblPr>
                <a:tableStyleId>{5940675A-B579-460E-94D1-54222C63F5DA}</a:tableStyleId>
              </a:tblPr>
              <a:tblGrid>
                <a:gridCol w="1224136">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tblGrid>
              <a:tr h="192021">
                <a:tc>
                  <a:txBody>
                    <a:bodyPr/>
                    <a:lstStyle/>
                    <a:p>
                      <a:pPr algn="l" fontAlgn="b"/>
                      <a:r>
                        <a:rPr lang="en-GB" sz="1600" b="0" i="0" u="none" strike="noStrike" dirty="0" err="1">
                          <a:solidFill>
                            <a:srgbClr val="000000"/>
                          </a:solidFill>
                          <a:effectLst/>
                          <a:latin typeface="Century Gothic" panose="020B0502020202020204" pitchFamily="34" charset="0"/>
                        </a:rPr>
                        <a:t>anglais</a:t>
                      </a:r>
                      <a:r>
                        <a:rPr lang="en-GB" sz="1600" b="0" i="0" u="none" strike="noStrike" dirty="0">
                          <a:solidFill>
                            <a:srgbClr val="000000"/>
                          </a:solidFill>
                          <a:effectLst/>
                          <a:latin typeface="Century Gothic" panose="020B0502020202020204" pitchFamily="34" charset="0"/>
                        </a:rPr>
                        <a:t>(e)</a:t>
                      </a:r>
                    </a:p>
                  </a:txBody>
                  <a:tcPr marL="36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English (m/f)</a:t>
                      </a:r>
                    </a:p>
                  </a:txBody>
                  <a:tcPr marL="36000" marR="90000" marT="46800" marB="46800" anchor="ctr"/>
                </a:tc>
                <a:extLst>
                  <a:ext uri="{0D108BD9-81ED-4DB2-BD59-A6C34878D82A}">
                    <a16:rowId xmlns:a16="http://schemas.microsoft.com/office/drawing/2014/main" val="624372318"/>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français</a:t>
                      </a:r>
                      <a:r>
                        <a:rPr lang="en-GB" sz="1600" b="0" i="0" u="none" strike="noStrike" dirty="0">
                          <a:solidFill>
                            <a:srgbClr val="000000"/>
                          </a:solidFill>
                          <a:effectLst/>
                          <a:latin typeface="Century Gothic" panose="020B0502020202020204" pitchFamily="34" charset="0"/>
                        </a:rPr>
                        <a:t>(e)</a:t>
                      </a:r>
                    </a:p>
                  </a:txBody>
                  <a:tcPr marL="36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French (m/f)</a:t>
                      </a:r>
                    </a:p>
                  </a:txBody>
                  <a:tcPr marL="36000" marR="90000" marT="46800" marB="46800" anchor="ctr"/>
                </a:tc>
                <a:extLst>
                  <a:ext uri="{0D108BD9-81ED-4DB2-BD59-A6C34878D82A}">
                    <a16:rowId xmlns:a16="http://schemas.microsoft.com/office/drawing/2014/main" val="3552597787"/>
                  </a:ext>
                </a:extLst>
              </a:tr>
              <a:tr h="19202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grand(e)</a:t>
                      </a:r>
                    </a:p>
                  </a:txBody>
                  <a:tcPr marL="36000" marR="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tall (m/f)</a:t>
                      </a:r>
                    </a:p>
                  </a:txBody>
                  <a:tcPr marL="36000" marR="0" marT="46800" marB="46800" anchor="ctr"/>
                </a:tc>
                <a:extLst>
                  <a:ext uri="{0D108BD9-81ED-4DB2-BD59-A6C34878D82A}">
                    <a16:rowId xmlns:a16="http://schemas.microsoft.com/office/drawing/2014/main" val="1726122165"/>
                  </a:ext>
                </a:extLst>
              </a:tr>
              <a:tr h="19202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petit(e)</a:t>
                      </a:r>
                    </a:p>
                  </a:txBody>
                  <a:tcPr marL="36000" marR="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short (m/f)</a:t>
                      </a:r>
                    </a:p>
                  </a:txBody>
                  <a:tcPr marL="36000" marR="0" marT="46800" marB="46800" anchor="ctr"/>
                </a:tc>
                <a:extLst>
                  <a:ext uri="{0D108BD9-81ED-4DB2-BD59-A6C34878D82A}">
                    <a16:rowId xmlns:a16="http://schemas.microsoft.com/office/drawing/2014/main" val="10000"/>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et</a:t>
                      </a:r>
                    </a:p>
                  </a:txBody>
                  <a:tcPr marL="36000" marR="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and</a:t>
                      </a:r>
                    </a:p>
                  </a:txBody>
                  <a:tcPr marL="36000" marR="0" marT="46800" marB="46800" anchor="ctr"/>
                </a:tc>
                <a:extLst>
                  <a:ext uri="{0D108BD9-81ED-4DB2-BD59-A6C34878D82A}">
                    <a16:rowId xmlns:a16="http://schemas.microsoft.com/office/drawing/2014/main" val="10001"/>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au revoir</a:t>
                      </a:r>
                    </a:p>
                  </a:txBody>
                  <a:tcPr marL="36000" marR="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goodbye</a:t>
                      </a:r>
                    </a:p>
                  </a:txBody>
                  <a:tcPr marL="36000" marR="0" marT="46800" marB="46800" anchor="ctr"/>
                </a:tc>
                <a:extLst>
                  <a:ext uri="{0D108BD9-81ED-4DB2-BD59-A6C34878D82A}">
                    <a16:rowId xmlns:a16="http://schemas.microsoft.com/office/drawing/2014/main" val="10002"/>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bonjour</a:t>
                      </a:r>
                    </a:p>
                  </a:txBody>
                  <a:tcPr marL="36000" marR="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hello </a:t>
                      </a:r>
                    </a:p>
                  </a:txBody>
                  <a:tcPr marL="36000" marR="0" marT="46800" marB="46800" anchor="ctr"/>
                </a:tc>
                <a:extLst>
                  <a:ext uri="{0D108BD9-81ED-4DB2-BD59-A6C34878D82A}">
                    <a16:rowId xmlns:a16="http://schemas.microsoft.com/office/drawing/2014/main" val="10003"/>
                  </a:ext>
                </a:extLst>
              </a:tr>
            </a:tbl>
          </a:graphicData>
        </a:graphic>
      </p:graphicFrame>
      <p:sp>
        <p:nvSpPr>
          <p:cNvPr id="18"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7</a:t>
            </a:r>
          </a:p>
        </p:txBody>
      </p:sp>
      <p:graphicFrame>
        <p:nvGraphicFramePr>
          <p:cNvPr id="5" name="Table 4">
            <a:extLst>
              <a:ext uri="{FF2B5EF4-FFF2-40B4-BE49-F238E27FC236}">
                <a16:creationId xmlns:a16="http://schemas.microsoft.com/office/drawing/2014/main" id="{19E95C6B-4404-4B14-A2EF-A986A185A215}"/>
              </a:ext>
            </a:extLst>
          </p:cNvPr>
          <p:cNvGraphicFramePr>
            <a:graphicFrameLocks noGrp="1"/>
          </p:cNvGraphicFramePr>
          <p:nvPr>
            <p:extLst>
              <p:ext uri="{D42A27DB-BD31-4B8C-83A1-F6EECF244321}">
                <p14:modId xmlns:p14="http://schemas.microsoft.com/office/powerpoint/2010/main" val="3097550827"/>
              </p:ext>
            </p:extLst>
          </p:nvPr>
        </p:nvGraphicFramePr>
        <p:xfrm>
          <a:off x="3555078" y="6421708"/>
          <a:ext cx="625156" cy="2362080"/>
        </p:xfrm>
        <a:graphic>
          <a:graphicData uri="http://schemas.openxmlformats.org/drawingml/2006/table">
            <a:tbl>
              <a:tblPr firstRow="1" bandRow="1">
                <a:tableStyleId>{5940675A-B579-460E-94D1-54222C63F5DA}</a:tableStyleId>
              </a:tblPr>
              <a:tblGrid>
                <a:gridCol w="625156">
                  <a:extLst>
                    <a:ext uri="{9D8B030D-6E8A-4147-A177-3AD203B41FA5}">
                      <a16:colId xmlns:a16="http://schemas.microsoft.com/office/drawing/2014/main" val="20000"/>
                    </a:ext>
                  </a:extLst>
                </a:gridCol>
              </a:tblGrid>
              <a:tr h="337440">
                <a:tc>
                  <a:txBody>
                    <a:bodyPr/>
                    <a:lstStyle/>
                    <a:p>
                      <a:pPr algn="ctr"/>
                      <a:r>
                        <a:rPr lang="en-GB" sz="1400" i="1" dirty="0" err="1">
                          <a:latin typeface="Century Gothic" panose="020B0502020202020204" pitchFamily="34" charset="0"/>
                        </a:rPr>
                        <a:t>adj</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08883167"/>
                  </a:ext>
                </a:extLst>
              </a:tr>
              <a:tr h="337440">
                <a:tc>
                  <a:txBody>
                    <a:bodyPr/>
                    <a:lstStyle/>
                    <a:p>
                      <a:pPr algn="ctr"/>
                      <a:r>
                        <a:rPr lang="en-GB" sz="1400" i="1" dirty="0" err="1">
                          <a:latin typeface="Century Gothic" panose="020B0502020202020204" pitchFamily="34" charset="0"/>
                        </a:rPr>
                        <a:t>adj</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adj</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adj</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err="1">
                          <a:latin typeface="Century Gothic" panose="020B0502020202020204" pitchFamily="34" charset="0"/>
                        </a:rPr>
                        <a:t>conj</a:t>
                      </a: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27104840"/>
                  </a:ext>
                </a:extLst>
              </a:tr>
              <a:tr h="337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36766882"/>
                  </a:ext>
                </a:extLst>
              </a:tr>
            </a:tbl>
          </a:graphicData>
        </a:graphic>
      </p:graphicFrame>
      <p:sp>
        <p:nvSpPr>
          <p:cNvPr id="21" name="Rectangle 20">
            <a:extLst>
              <a:ext uri="{FF2B5EF4-FFF2-40B4-BE49-F238E27FC236}">
                <a16:creationId xmlns:a16="http://schemas.microsoft.com/office/drawing/2014/main" id="{420AFC48-3C8F-497A-B1D2-D74020D92A82}"/>
              </a:ext>
            </a:extLst>
          </p:cNvPr>
          <p:cNvSpPr/>
          <p:nvPr/>
        </p:nvSpPr>
        <p:spPr>
          <a:xfrm>
            <a:off x="124560" y="3499332"/>
            <a:ext cx="6908213" cy="584775"/>
          </a:xfrm>
          <a:prstGeom prst="rect">
            <a:avLst/>
          </a:prstGeom>
        </p:spPr>
        <p:txBody>
          <a:bodyPr wrap="square">
            <a:spAutoFit/>
          </a:bodyPr>
          <a:lstStyle/>
          <a:p>
            <a:r>
              <a:rPr lang="en-GB" sz="1600" dirty="0">
                <a:latin typeface="Century Gothic" panose="020B0502020202020204" pitchFamily="34" charset="0"/>
              </a:rPr>
              <a:t>In French when an </a:t>
            </a:r>
            <a:r>
              <a:rPr lang="en-GB" sz="1600" b="1" dirty="0">
                <a:latin typeface="Century Gothic" panose="020B0502020202020204" pitchFamily="34" charset="0"/>
              </a:rPr>
              <a:t>adjective</a:t>
            </a:r>
            <a:r>
              <a:rPr lang="en-GB" sz="1600" dirty="0">
                <a:latin typeface="Century Gothic" panose="020B0502020202020204" pitchFamily="34" charset="0"/>
              </a:rPr>
              <a:t> describes a </a:t>
            </a:r>
            <a:r>
              <a:rPr lang="en-GB" sz="1600" i="1" u="sng" dirty="0">
                <a:latin typeface="Century Gothic" panose="020B0502020202020204" pitchFamily="34" charset="0"/>
              </a:rPr>
              <a:t>feminine</a:t>
            </a:r>
            <a:r>
              <a:rPr lang="en-GB" sz="1600" dirty="0">
                <a:latin typeface="Century Gothic" panose="020B0502020202020204" pitchFamily="34" charset="0"/>
              </a:rPr>
              <a:t> noun, the </a:t>
            </a:r>
            <a:r>
              <a:rPr lang="en-GB" sz="1600" b="1" dirty="0">
                <a:latin typeface="Century Gothic" panose="020B0502020202020204" pitchFamily="34" charset="0"/>
              </a:rPr>
              <a:t>adjective’s</a:t>
            </a:r>
            <a:r>
              <a:rPr lang="en-GB" sz="1600" dirty="0">
                <a:latin typeface="Century Gothic" panose="020B0502020202020204" pitchFamily="34" charset="0"/>
              </a:rPr>
              <a:t> </a:t>
            </a:r>
            <a:r>
              <a:rPr lang="en-GB" sz="1600" i="1" u="sng" dirty="0">
                <a:latin typeface="Century Gothic" panose="020B0502020202020204" pitchFamily="34" charset="0"/>
              </a:rPr>
              <a:t>spelling</a:t>
            </a:r>
            <a:r>
              <a:rPr lang="en-GB" sz="1600" dirty="0">
                <a:latin typeface="Century Gothic" panose="020B0502020202020204" pitchFamily="34" charset="0"/>
              </a:rPr>
              <a:t> and sometimes its </a:t>
            </a:r>
            <a:r>
              <a:rPr lang="en-GB" sz="1600" i="1" u="sng" dirty="0">
                <a:latin typeface="Century Gothic" panose="020B0502020202020204" pitchFamily="34" charset="0"/>
              </a:rPr>
              <a:t>sound</a:t>
            </a:r>
            <a:r>
              <a:rPr lang="en-GB" sz="1600" b="1" i="1" dirty="0">
                <a:latin typeface="Century Gothic" panose="020B0502020202020204" pitchFamily="34" charset="0"/>
              </a:rPr>
              <a:t> </a:t>
            </a:r>
            <a:r>
              <a:rPr lang="en-GB" sz="1600" dirty="0">
                <a:latin typeface="Century Gothic" panose="020B0502020202020204" pitchFamily="34" charset="0"/>
              </a:rPr>
              <a:t>change. </a:t>
            </a:r>
          </a:p>
        </p:txBody>
      </p:sp>
      <p:sp>
        <p:nvSpPr>
          <p:cNvPr id="23" name="TextBox 22">
            <a:extLst>
              <a:ext uri="{FF2B5EF4-FFF2-40B4-BE49-F238E27FC236}">
                <a16:creationId xmlns:a16="http://schemas.microsoft.com/office/drawing/2014/main" id="{10B4A0A8-C2C6-4B6F-B0FC-275F3435744C}"/>
              </a:ext>
            </a:extLst>
          </p:cNvPr>
          <p:cNvSpPr txBox="1"/>
          <p:nvPr/>
        </p:nvSpPr>
        <p:spPr>
          <a:xfrm>
            <a:off x="90317" y="4092749"/>
            <a:ext cx="6726150" cy="830997"/>
          </a:xfrm>
          <a:prstGeom prst="rect">
            <a:avLst/>
          </a:prstGeom>
          <a:noFill/>
        </p:spPr>
        <p:txBody>
          <a:bodyPr wrap="square" rtlCol="0">
            <a:spAutoFit/>
          </a:bodyPr>
          <a:lstStyle/>
          <a:p>
            <a:pPr>
              <a:defRPr/>
            </a:pPr>
            <a:r>
              <a:rPr lang="en-GB" sz="1600" dirty="0">
                <a:latin typeface="Century Gothic" panose="020B0502020202020204" pitchFamily="34" charset="0"/>
              </a:rPr>
              <a:t>The most common change is an ‘</a:t>
            </a:r>
            <a:r>
              <a:rPr lang="en-GB" sz="1600" b="1" dirty="0">
                <a:latin typeface="Century Gothic" panose="020B0502020202020204" pitchFamily="34" charset="0"/>
              </a:rPr>
              <a:t>e</a:t>
            </a:r>
            <a:r>
              <a:rPr lang="en-GB" sz="1600" dirty="0">
                <a:latin typeface="Century Gothic" panose="020B0502020202020204" pitchFamily="34" charset="0"/>
              </a:rPr>
              <a:t>’ on the end of the adjective.  </a:t>
            </a:r>
          </a:p>
          <a:p>
            <a:pPr>
              <a:defRPr/>
            </a:pPr>
            <a:r>
              <a:rPr lang="en-GB" sz="1600" dirty="0">
                <a:latin typeface="Century Gothic" panose="020B0502020202020204" pitchFamily="34" charset="0"/>
              </a:rPr>
              <a:t>(for adjectives not already ending in ‘e’.)</a:t>
            </a:r>
          </a:p>
          <a:p>
            <a:pPr>
              <a:defRPr/>
            </a:pPr>
            <a:r>
              <a:rPr lang="en-GB" sz="1600" dirty="0">
                <a:latin typeface="Century Gothic" panose="020B0502020202020204" pitchFamily="34" charset="0"/>
              </a:rPr>
              <a:t>Je </a:t>
            </a:r>
            <a:r>
              <a:rPr lang="en-GB" sz="1600" dirty="0" err="1">
                <a:latin typeface="Century Gothic" panose="020B0502020202020204" pitchFamily="34" charset="0"/>
              </a:rPr>
              <a:t>suis</a:t>
            </a:r>
            <a:r>
              <a:rPr lang="en-GB" sz="1600" dirty="0">
                <a:latin typeface="Century Gothic" panose="020B0502020202020204" pitchFamily="34" charset="0"/>
              </a:rPr>
              <a:t> petit </a:t>
            </a:r>
            <a:r>
              <a:rPr lang="en-GB" sz="1600" dirty="0">
                <a:latin typeface="Century Gothic" panose="020B0502020202020204" pitchFamily="34" charset="0"/>
                <a:sym typeface="Wingdings" panose="05000000000000000000" pitchFamily="2" charset="2"/>
              </a:rPr>
              <a:t> I am short</a:t>
            </a:r>
            <a:r>
              <a:rPr lang="en-GB" sz="1600" dirty="0">
                <a:latin typeface="Century Gothic" panose="020B0502020202020204" pitchFamily="34" charset="0"/>
              </a:rPr>
              <a:t> (m).	Je </a:t>
            </a:r>
            <a:r>
              <a:rPr lang="en-GB" sz="1600" dirty="0" err="1">
                <a:latin typeface="Century Gothic" panose="020B0502020202020204" pitchFamily="34" charset="0"/>
              </a:rPr>
              <a:t>suis</a:t>
            </a:r>
            <a:r>
              <a:rPr lang="en-GB" sz="1600" dirty="0">
                <a:latin typeface="Century Gothic" panose="020B0502020202020204" pitchFamily="34" charset="0"/>
              </a:rPr>
              <a:t> petit</a:t>
            </a:r>
            <a:r>
              <a:rPr lang="en-GB" sz="1600" b="1" dirty="0">
                <a:latin typeface="Century Gothic" panose="020B0502020202020204" pitchFamily="34" charset="0"/>
              </a:rPr>
              <a:t>e </a:t>
            </a:r>
            <a:r>
              <a:rPr lang="en-GB" sz="1600" dirty="0">
                <a:latin typeface="Century Gothic" panose="020B0502020202020204" pitchFamily="34" charset="0"/>
                <a:sym typeface="Wingdings" panose="05000000000000000000" pitchFamily="2" charset="2"/>
              </a:rPr>
              <a:t> I am short</a:t>
            </a:r>
            <a:r>
              <a:rPr lang="en-GB" sz="1600" dirty="0">
                <a:latin typeface="Century Gothic" panose="020B0502020202020204" pitchFamily="34" charset="0"/>
              </a:rPr>
              <a:t> (f).</a:t>
            </a:r>
          </a:p>
        </p:txBody>
      </p:sp>
      <p:sp>
        <p:nvSpPr>
          <p:cNvPr id="25" name="Rectangle 24">
            <a:extLst>
              <a:ext uri="{FF2B5EF4-FFF2-40B4-BE49-F238E27FC236}">
                <a16:creationId xmlns:a16="http://schemas.microsoft.com/office/drawing/2014/main" id="{2E01DEFD-6664-4E11-B30E-3767123712B3}"/>
              </a:ext>
            </a:extLst>
          </p:cNvPr>
          <p:cNvSpPr/>
          <p:nvPr/>
        </p:nvSpPr>
        <p:spPr>
          <a:xfrm>
            <a:off x="36165" y="3135791"/>
            <a:ext cx="1494320" cy="369332"/>
          </a:xfrm>
          <a:prstGeom prst="rect">
            <a:avLst/>
          </a:prstGeom>
        </p:spPr>
        <p:txBody>
          <a:bodyPr wrap="none">
            <a:spAutoFit/>
          </a:bodyPr>
          <a:lstStyle/>
          <a:p>
            <a:r>
              <a:rPr lang="en-GB" b="1" dirty="0">
                <a:latin typeface="Century Gothic" panose="020B0502020202020204" pitchFamily="34" charset="0"/>
              </a:rPr>
              <a:t> Adjectives </a:t>
            </a:r>
            <a:endParaRPr lang="en-GB" dirty="0">
              <a:latin typeface="Century Gothic" panose="020B0502020202020204" pitchFamily="34" charset="0"/>
            </a:endParaRPr>
          </a:p>
        </p:txBody>
      </p:sp>
    </p:spTree>
    <p:extLst>
      <p:ext uri="{BB962C8B-B14F-4D97-AF65-F5344CB8AC3E}">
        <p14:creationId xmlns:p14="http://schemas.microsoft.com/office/powerpoint/2010/main" val="309669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latin typeface="Century Gothic" panose="020B0502020202020204" pitchFamily="34" charset="0"/>
            </a:endParaRPr>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Century Gothic" panose="020B0502020202020204" pitchFamily="34" charset="0"/>
              </a:rPr>
              <a:t>Grammaire</a:t>
            </a:r>
            <a:endParaRPr lang="en-GB" dirty="0">
              <a:latin typeface="Century Gothic" panose="020B0502020202020204" pitchFamily="34" charset="0"/>
            </a:endParaRPr>
          </a:p>
        </p:txBody>
      </p:sp>
      <p:sp>
        <p:nvSpPr>
          <p:cNvPr id="6" name="Rectangle 5"/>
          <p:cNvSpPr/>
          <p:nvPr/>
        </p:nvSpPr>
        <p:spPr>
          <a:xfrm>
            <a:off x="134764" y="3483160"/>
            <a:ext cx="6908213" cy="584775"/>
          </a:xfrm>
          <a:prstGeom prst="rect">
            <a:avLst/>
          </a:prstGeom>
        </p:spPr>
        <p:txBody>
          <a:bodyPr wrap="square">
            <a:spAutoFit/>
          </a:bodyPr>
          <a:lstStyle/>
          <a:p>
            <a:r>
              <a:rPr lang="en-GB" sz="1600" dirty="0">
                <a:latin typeface="Century Gothic" panose="020B0502020202020204" pitchFamily="34" charset="0"/>
              </a:rPr>
              <a:t>When an </a:t>
            </a:r>
            <a:r>
              <a:rPr lang="en-GB" sz="1600" b="1" dirty="0">
                <a:latin typeface="Century Gothic" panose="020B0502020202020204" pitchFamily="34" charset="0"/>
              </a:rPr>
              <a:t>adjective</a:t>
            </a:r>
            <a:r>
              <a:rPr lang="en-GB" sz="1600" dirty="0">
                <a:latin typeface="Century Gothic" panose="020B0502020202020204" pitchFamily="34" charset="0"/>
              </a:rPr>
              <a:t> describes a </a:t>
            </a:r>
            <a:r>
              <a:rPr lang="en-GB" sz="1600" i="1" u="sng" dirty="0">
                <a:latin typeface="Century Gothic" panose="020B0502020202020204" pitchFamily="34" charset="0"/>
              </a:rPr>
              <a:t>feminine</a:t>
            </a:r>
            <a:r>
              <a:rPr lang="en-GB" sz="1600" dirty="0">
                <a:latin typeface="Century Gothic" panose="020B0502020202020204" pitchFamily="34" charset="0"/>
              </a:rPr>
              <a:t> noun, the </a:t>
            </a:r>
            <a:r>
              <a:rPr lang="en-GB" sz="1600" b="1" dirty="0">
                <a:latin typeface="Century Gothic" panose="020B0502020202020204" pitchFamily="34" charset="0"/>
              </a:rPr>
              <a:t>adjective’s</a:t>
            </a:r>
            <a:r>
              <a:rPr lang="en-GB" sz="1600" dirty="0">
                <a:latin typeface="Century Gothic" panose="020B0502020202020204" pitchFamily="34" charset="0"/>
              </a:rPr>
              <a:t> </a:t>
            </a:r>
            <a:r>
              <a:rPr lang="en-GB" sz="1600" i="1" u="sng" dirty="0">
                <a:latin typeface="Century Gothic" panose="020B0502020202020204" pitchFamily="34" charset="0"/>
              </a:rPr>
              <a:t>spelling</a:t>
            </a:r>
            <a:r>
              <a:rPr lang="en-GB" sz="1600" dirty="0">
                <a:latin typeface="Century Gothic" panose="020B0502020202020204" pitchFamily="34" charset="0"/>
              </a:rPr>
              <a:t> and sometimes its </a:t>
            </a:r>
            <a:r>
              <a:rPr lang="en-GB" sz="1600" i="1" u="sng" dirty="0">
                <a:latin typeface="Century Gothic" panose="020B0502020202020204" pitchFamily="34" charset="0"/>
              </a:rPr>
              <a:t>sound</a:t>
            </a:r>
            <a:r>
              <a:rPr lang="en-GB" sz="1600" b="1" i="1" dirty="0">
                <a:latin typeface="Century Gothic" panose="020B0502020202020204" pitchFamily="34" charset="0"/>
              </a:rPr>
              <a:t> </a:t>
            </a:r>
            <a:r>
              <a:rPr lang="en-GB" sz="1600" dirty="0">
                <a:latin typeface="Century Gothic" panose="020B0502020202020204" pitchFamily="34" charset="0"/>
              </a:rPr>
              <a:t>change. </a:t>
            </a:r>
          </a:p>
        </p:txBody>
      </p:sp>
      <p:sp>
        <p:nvSpPr>
          <p:cNvPr id="7" name="Rectangle 6"/>
          <p:cNvSpPr/>
          <p:nvPr/>
        </p:nvSpPr>
        <p:spPr>
          <a:xfrm>
            <a:off x="48925" y="3130608"/>
            <a:ext cx="1494320" cy="369332"/>
          </a:xfrm>
          <a:prstGeom prst="rect">
            <a:avLst/>
          </a:prstGeom>
        </p:spPr>
        <p:txBody>
          <a:bodyPr wrap="none">
            <a:spAutoFit/>
          </a:bodyPr>
          <a:lstStyle/>
          <a:p>
            <a:r>
              <a:rPr lang="en-GB" b="1" dirty="0">
                <a:latin typeface="Century Gothic" panose="020B0502020202020204" pitchFamily="34" charset="0"/>
              </a:rPr>
              <a:t> Adjectives </a:t>
            </a:r>
            <a:endParaRPr lang="en-GB" dirty="0">
              <a:latin typeface="Century Gothic" panose="020B0502020202020204" pitchFamily="34" charset="0"/>
            </a:endParaRPr>
          </a:p>
        </p:txBody>
      </p:sp>
      <p:sp>
        <p:nvSpPr>
          <p:cNvPr id="8" name="Title 7">
            <a:extLst>
              <a:ext uri="{FF2B5EF4-FFF2-40B4-BE49-F238E27FC236}">
                <a16:creationId xmlns:a16="http://schemas.microsoft.com/office/drawing/2014/main" id="{BE51F4CC-7361-0041-BF00-86818922701A}"/>
              </a:ext>
            </a:extLst>
          </p:cNvPr>
          <p:cNvSpPr>
            <a:spLocks noGrp="1"/>
          </p:cNvSpPr>
          <p:nvPr>
            <p:ph type="title"/>
          </p:nvPr>
        </p:nvSpPr>
        <p:spPr>
          <a:xfrm>
            <a:off x="134764" y="134206"/>
            <a:ext cx="2091458" cy="411815"/>
          </a:xfrm>
        </p:spPr>
        <p:txBody>
          <a:bodyPr/>
          <a:lstStyle/>
          <a:p>
            <a:r>
              <a:rPr lang="en-GB" sz="2000" b="1" dirty="0">
                <a:solidFill>
                  <a:schemeClr val="bg1"/>
                </a:solidFill>
                <a:latin typeface="Century Gothic" panose="020B0502020202020204" pitchFamily="34" charset="0"/>
              </a:rPr>
              <a:t>T1.1 </a:t>
            </a:r>
            <a:r>
              <a:rPr lang="en-GB" sz="2000" b="1" dirty="0" err="1">
                <a:solidFill>
                  <a:schemeClr val="bg1"/>
                </a:solidFill>
                <a:latin typeface="Century Gothic" panose="020B0502020202020204" pitchFamily="34" charset="0"/>
              </a:rPr>
              <a:t>Semaine</a:t>
            </a:r>
            <a:r>
              <a:rPr lang="en-GB" sz="2000" b="1" dirty="0">
                <a:solidFill>
                  <a:schemeClr val="bg1"/>
                </a:solidFill>
                <a:latin typeface="Century Gothic" panose="020B0502020202020204" pitchFamily="34" charset="0"/>
              </a:rPr>
              <a:t> 2</a:t>
            </a:r>
            <a:endParaRPr lang="en-US" sz="2000" dirty="0">
              <a:solidFill>
                <a:schemeClr val="bg1"/>
              </a:solidFill>
            </a:endParaRPr>
          </a:p>
        </p:txBody>
      </p:sp>
      <p:sp>
        <p:nvSpPr>
          <p:cNvPr id="28" name="TextBox 27"/>
          <p:cNvSpPr txBox="1"/>
          <p:nvPr/>
        </p:nvSpPr>
        <p:spPr>
          <a:xfrm>
            <a:off x="100521" y="4076577"/>
            <a:ext cx="6599530" cy="584775"/>
          </a:xfrm>
          <a:prstGeom prst="rect">
            <a:avLst/>
          </a:prstGeom>
          <a:noFill/>
        </p:spPr>
        <p:txBody>
          <a:bodyPr wrap="square" rtlCol="0">
            <a:spAutoFit/>
          </a:bodyPr>
          <a:lstStyle/>
          <a:p>
            <a:pPr>
              <a:defRPr/>
            </a:pPr>
            <a:r>
              <a:rPr lang="en-GB" sz="1600" dirty="0">
                <a:latin typeface="Century Gothic" panose="020B0502020202020204" pitchFamily="34" charset="0"/>
              </a:rPr>
              <a:t>The most common change is an ‘</a:t>
            </a:r>
            <a:r>
              <a:rPr lang="en-GB" sz="1600" b="1" dirty="0">
                <a:latin typeface="Century Gothic" panose="020B0502020202020204" pitchFamily="34" charset="0"/>
              </a:rPr>
              <a:t>e</a:t>
            </a:r>
            <a:r>
              <a:rPr lang="en-GB" sz="1600" dirty="0">
                <a:latin typeface="Century Gothic" panose="020B0502020202020204" pitchFamily="34" charset="0"/>
              </a:rPr>
              <a:t>’ on the end of the adjective.  </a:t>
            </a:r>
          </a:p>
          <a:p>
            <a:pPr>
              <a:defRPr/>
            </a:pPr>
            <a:r>
              <a:rPr lang="en-GB" sz="1600" dirty="0">
                <a:latin typeface="Century Gothic" panose="020B0502020202020204" pitchFamily="34" charset="0"/>
              </a:rPr>
              <a:t>(for adjectives not already ending in ‘e’.)</a:t>
            </a:r>
          </a:p>
        </p:txBody>
      </p:sp>
      <p:sp>
        <p:nvSpPr>
          <p:cNvPr id="32" name="TextBox 31"/>
          <p:cNvSpPr txBox="1"/>
          <p:nvPr/>
        </p:nvSpPr>
        <p:spPr>
          <a:xfrm>
            <a:off x="1470320" y="4724142"/>
            <a:ext cx="4274315" cy="584775"/>
          </a:xfrm>
          <a:prstGeom prst="rect">
            <a:avLst/>
          </a:prstGeom>
          <a:noFill/>
        </p:spPr>
        <p:txBody>
          <a:bodyPr wrap="square" rtlCol="0">
            <a:spAutoFit/>
          </a:bodyPr>
          <a:lstStyle/>
          <a:p>
            <a:pPr>
              <a:defRPr/>
            </a:pPr>
            <a:r>
              <a:rPr lang="en-GB" sz="1600" dirty="0">
                <a:latin typeface="Century Gothic" panose="020B0502020202020204" pitchFamily="34" charset="0"/>
              </a:rPr>
              <a:t>Il </a:t>
            </a:r>
            <a:r>
              <a:rPr lang="en-GB" sz="1600" dirty="0" err="1">
                <a:latin typeface="Century Gothic" panose="020B0502020202020204" pitchFamily="34" charset="0"/>
              </a:rPr>
              <a:t>est</a:t>
            </a:r>
            <a:r>
              <a:rPr lang="en-GB" sz="1600" dirty="0">
                <a:latin typeface="Century Gothic" panose="020B0502020202020204" pitchFamily="34" charset="0"/>
              </a:rPr>
              <a:t> intelligent.        </a:t>
            </a:r>
            <a:r>
              <a:rPr lang="en-GB" sz="1600" i="1" dirty="0">
                <a:latin typeface="Century Gothic" panose="020B0502020202020204" pitchFamily="34" charset="0"/>
              </a:rPr>
              <a:t>He is intelligent.</a:t>
            </a:r>
          </a:p>
          <a:p>
            <a:pPr>
              <a:defRPr/>
            </a:pPr>
            <a:r>
              <a:rPr lang="en-GB" sz="1600" dirty="0">
                <a:latin typeface="Century Gothic" panose="020B0502020202020204" pitchFamily="34" charset="0"/>
              </a:rPr>
              <a:t>Je </a:t>
            </a:r>
            <a:r>
              <a:rPr lang="en-GB" sz="1600" dirty="0" err="1">
                <a:latin typeface="Century Gothic" panose="020B0502020202020204" pitchFamily="34" charset="0"/>
              </a:rPr>
              <a:t>suis</a:t>
            </a:r>
            <a:r>
              <a:rPr lang="en-GB" sz="1600" dirty="0">
                <a:latin typeface="Century Gothic" panose="020B0502020202020204" pitchFamily="34" charset="0"/>
              </a:rPr>
              <a:t> petit.              </a:t>
            </a:r>
            <a:r>
              <a:rPr lang="en-GB" sz="1600" i="1" dirty="0">
                <a:latin typeface="Century Gothic" panose="020B0502020202020204" pitchFamily="34" charset="0"/>
              </a:rPr>
              <a:t>I (a boy) am short.</a:t>
            </a:r>
          </a:p>
        </p:txBody>
      </p:sp>
      <p:sp>
        <p:nvSpPr>
          <p:cNvPr id="37" name="TextBox 36"/>
          <p:cNvSpPr txBox="1"/>
          <p:nvPr/>
        </p:nvSpPr>
        <p:spPr>
          <a:xfrm>
            <a:off x="1454159" y="5867554"/>
            <a:ext cx="4008951" cy="584775"/>
          </a:xfrm>
          <a:prstGeom prst="rect">
            <a:avLst/>
          </a:prstGeom>
          <a:noFill/>
        </p:spPr>
        <p:txBody>
          <a:bodyPr wrap="square" rtlCol="0">
            <a:spAutoFit/>
          </a:bodyPr>
          <a:lstStyle/>
          <a:p>
            <a:pPr>
              <a:defRPr/>
            </a:pPr>
            <a:r>
              <a:rPr lang="en-GB" sz="1600" dirty="0">
                <a:latin typeface="Century Gothic" panose="020B0502020202020204" pitchFamily="34" charset="0"/>
              </a:rPr>
              <a:t>Elle </a:t>
            </a:r>
            <a:r>
              <a:rPr lang="en-GB" sz="1600" dirty="0" err="1">
                <a:latin typeface="Century Gothic" panose="020B0502020202020204" pitchFamily="34" charset="0"/>
              </a:rPr>
              <a:t>est</a:t>
            </a:r>
            <a:r>
              <a:rPr lang="en-GB" sz="1600" dirty="0">
                <a:latin typeface="Century Gothic" panose="020B0502020202020204" pitchFamily="34" charset="0"/>
              </a:rPr>
              <a:t> </a:t>
            </a:r>
            <a:r>
              <a:rPr lang="en-GB" sz="1600" dirty="0" err="1">
                <a:latin typeface="Century Gothic" panose="020B0502020202020204" pitchFamily="34" charset="0"/>
              </a:rPr>
              <a:t>intelligent</a:t>
            </a:r>
            <a:r>
              <a:rPr lang="en-GB" sz="1600" b="1" u="sng" dirty="0" err="1">
                <a:latin typeface="Century Gothic" panose="020B0502020202020204" pitchFamily="34" charset="0"/>
              </a:rPr>
              <a:t>e</a:t>
            </a:r>
            <a:r>
              <a:rPr lang="en-GB" sz="1600" dirty="0">
                <a:latin typeface="Century Gothic" panose="020B0502020202020204" pitchFamily="34" charset="0"/>
              </a:rPr>
              <a:t>.  </a:t>
            </a:r>
            <a:r>
              <a:rPr lang="en-GB" sz="1600" i="1" dirty="0">
                <a:latin typeface="Century Gothic" panose="020B0502020202020204" pitchFamily="34" charset="0"/>
              </a:rPr>
              <a:t>She is intelligent.</a:t>
            </a:r>
          </a:p>
          <a:p>
            <a:pPr>
              <a:defRPr/>
            </a:pPr>
            <a:r>
              <a:rPr lang="en-GB" sz="1600" dirty="0">
                <a:latin typeface="Century Gothic" panose="020B0502020202020204" pitchFamily="34" charset="0"/>
              </a:rPr>
              <a:t>Je </a:t>
            </a:r>
            <a:r>
              <a:rPr lang="en-GB" sz="1600" dirty="0" err="1">
                <a:latin typeface="Century Gothic" panose="020B0502020202020204" pitchFamily="34" charset="0"/>
              </a:rPr>
              <a:t>suis</a:t>
            </a:r>
            <a:r>
              <a:rPr lang="en-GB" sz="1600" dirty="0">
                <a:latin typeface="Century Gothic" panose="020B0502020202020204" pitchFamily="34" charset="0"/>
              </a:rPr>
              <a:t> petit</a:t>
            </a:r>
            <a:r>
              <a:rPr lang="en-GB" sz="1600" b="1" u="sng" dirty="0">
                <a:latin typeface="Century Gothic" panose="020B0502020202020204" pitchFamily="34" charset="0"/>
              </a:rPr>
              <a:t>e</a:t>
            </a:r>
            <a:r>
              <a:rPr lang="en-GB" sz="1600" dirty="0">
                <a:latin typeface="Century Gothic" panose="020B0502020202020204" pitchFamily="34" charset="0"/>
              </a:rPr>
              <a:t>.	   </a:t>
            </a:r>
            <a:r>
              <a:rPr lang="en-GB" sz="1600" i="1" dirty="0">
                <a:latin typeface="Century Gothic" panose="020B0502020202020204" pitchFamily="34" charset="0"/>
              </a:rPr>
              <a:t>I (a girl) am short.</a:t>
            </a:r>
          </a:p>
        </p:txBody>
      </p:sp>
      <p:sp>
        <p:nvSpPr>
          <p:cNvPr id="46" name="Up Arrow Callout 45"/>
          <p:cNvSpPr/>
          <p:nvPr/>
        </p:nvSpPr>
        <p:spPr>
          <a:xfrm>
            <a:off x="1813836" y="5083132"/>
            <a:ext cx="2186029" cy="762834"/>
          </a:xfrm>
          <a:prstGeom prst="upArrowCallou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 ‘t’ is </a:t>
            </a:r>
            <a:r>
              <a:rPr lang="en-GB" sz="1600" b="1" dirty="0">
                <a:solidFill>
                  <a:schemeClr val="tx1"/>
                </a:solidFill>
                <a:latin typeface="Century Gothic" panose="020B0502020202020204" pitchFamily="34" charset="0"/>
              </a:rPr>
              <a:t>not</a:t>
            </a:r>
            <a:r>
              <a:rPr lang="en-GB" sz="1600" dirty="0">
                <a:solidFill>
                  <a:schemeClr val="tx1"/>
                </a:solidFill>
                <a:latin typeface="Century Gothic" panose="020B0502020202020204" pitchFamily="34" charset="0"/>
              </a:rPr>
              <a:t> pronounced (SFC).</a:t>
            </a:r>
          </a:p>
        </p:txBody>
      </p:sp>
      <p:pic>
        <p:nvPicPr>
          <p:cNvPr id="4" name="Picture 3"/>
          <p:cNvPicPr>
            <a:picLocks noChangeAspect="1"/>
          </p:cNvPicPr>
          <p:nvPr/>
        </p:nvPicPr>
        <p:blipFill>
          <a:blip r:embed="rId2"/>
          <a:stretch>
            <a:fillRect/>
          </a:stretch>
        </p:blipFill>
        <p:spPr>
          <a:xfrm>
            <a:off x="510182" y="4957381"/>
            <a:ext cx="631154" cy="465689"/>
          </a:xfrm>
          <a:prstGeom prst="rect">
            <a:avLst/>
          </a:prstGeom>
        </p:spPr>
      </p:pic>
      <p:pic>
        <p:nvPicPr>
          <p:cNvPr id="5" name="Picture 4"/>
          <p:cNvPicPr>
            <a:picLocks noChangeAspect="1"/>
          </p:cNvPicPr>
          <p:nvPr/>
        </p:nvPicPr>
        <p:blipFill>
          <a:blip r:embed="rId3"/>
          <a:stretch>
            <a:fillRect/>
          </a:stretch>
        </p:blipFill>
        <p:spPr>
          <a:xfrm>
            <a:off x="495875" y="6006522"/>
            <a:ext cx="549443" cy="419799"/>
          </a:xfrm>
          <a:prstGeom prst="rect">
            <a:avLst/>
          </a:prstGeom>
        </p:spPr>
      </p:pic>
      <p:sp>
        <p:nvSpPr>
          <p:cNvPr id="54" name="Up Arrow Callout 53"/>
          <p:cNvSpPr/>
          <p:nvPr/>
        </p:nvSpPr>
        <p:spPr>
          <a:xfrm>
            <a:off x="614187" y="6341902"/>
            <a:ext cx="5081366" cy="521086"/>
          </a:xfrm>
          <a:prstGeom prst="upArrowCallou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 ‘t’ </a:t>
            </a:r>
            <a:r>
              <a:rPr lang="en-GB" sz="1600" b="1" dirty="0">
                <a:solidFill>
                  <a:schemeClr val="tx1"/>
                </a:solidFill>
                <a:latin typeface="Century Gothic" panose="020B0502020202020204" pitchFamily="34" charset="0"/>
              </a:rPr>
              <a:t>is</a:t>
            </a:r>
            <a:r>
              <a:rPr lang="en-GB" sz="1600" dirty="0">
                <a:solidFill>
                  <a:schemeClr val="tx1"/>
                </a:solidFill>
                <a:latin typeface="Century Gothic" panose="020B0502020202020204" pitchFamily="34" charset="0"/>
              </a:rPr>
              <a:t> pronounced The ‘e’ </a:t>
            </a:r>
            <a:r>
              <a:rPr lang="en-GB" sz="1600" b="1" dirty="0">
                <a:solidFill>
                  <a:schemeClr val="tx1"/>
                </a:solidFill>
                <a:latin typeface="Century Gothic" panose="020B0502020202020204" pitchFamily="34" charset="0"/>
              </a:rPr>
              <a:t>is not</a:t>
            </a:r>
            <a:r>
              <a:rPr lang="en-GB" sz="1600" dirty="0">
                <a:solidFill>
                  <a:schemeClr val="tx1"/>
                </a:solidFill>
                <a:latin typeface="Century Gothic" panose="020B0502020202020204" pitchFamily="34" charset="0"/>
              </a:rPr>
              <a:t> pronounced.</a:t>
            </a:r>
          </a:p>
        </p:txBody>
      </p:sp>
      <p:sp>
        <p:nvSpPr>
          <p:cNvPr id="9" name="TextBox 8"/>
          <p:cNvSpPr txBox="1"/>
          <p:nvPr/>
        </p:nvSpPr>
        <p:spPr>
          <a:xfrm>
            <a:off x="195317" y="4673871"/>
            <a:ext cx="1248189" cy="338554"/>
          </a:xfrm>
          <a:prstGeom prst="rect">
            <a:avLst/>
          </a:prstGeom>
          <a:noFill/>
        </p:spPr>
        <p:txBody>
          <a:bodyPr wrap="square" rtlCol="0">
            <a:spAutoFit/>
          </a:bodyPr>
          <a:lstStyle/>
          <a:p>
            <a:r>
              <a:rPr lang="en-GB" sz="1600" b="1" dirty="0">
                <a:latin typeface="Century Gothic" panose="020B0502020202020204" pitchFamily="34" charset="0"/>
              </a:rPr>
              <a:t>masculine</a:t>
            </a:r>
          </a:p>
        </p:txBody>
      </p:sp>
      <p:sp>
        <p:nvSpPr>
          <p:cNvPr id="50" name="TextBox 49"/>
          <p:cNvSpPr txBox="1"/>
          <p:nvPr/>
        </p:nvSpPr>
        <p:spPr>
          <a:xfrm>
            <a:off x="206107" y="5714114"/>
            <a:ext cx="1248189" cy="338554"/>
          </a:xfrm>
          <a:prstGeom prst="rect">
            <a:avLst/>
          </a:prstGeom>
          <a:noFill/>
        </p:spPr>
        <p:txBody>
          <a:bodyPr wrap="square" rtlCol="0">
            <a:spAutoFit/>
          </a:bodyPr>
          <a:lstStyle/>
          <a:p>
            <a:r>
              <a:rPr lang="en-GB" sz="1600" b="1" dirty="0">
                <a:latin typeface="Century Gothic" panose="020B0502020202020204" pitchFamily="34" charset="0"/>
              </a:rPr>
              <a:t>feminine</a:t>
            </a: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a:xfrm>
            <a:off x="5201433" y="8671142"/>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8</a:t>
            </a:r>
          </a:p>
        </p:txBody>
      </p:sp>
      <p:sp>
        <p:nvSpPr>
          <p:cNvPr id="43" name="Rectangle 42"/>
          <p:cNvSpPr/>
          <p:nvPr/>
        </p:nvSpPr>
        <p:spPr>
          <a:xfrm>
            <a:off x="89990" y="6975400"/>
            <a:ext cx="4307589" cy="369332"/>
          </a:xfrm>
          <a:prstGeom prst="rect">
            <a:avLst/>
          </a:prstGeom>
        </p:spPr>
        <p:txBody>
          <a:bodyPr wrap="none">
            <a:spAutoFit/>
          </a:bodyPr>
          <a:lstStyle/>
          <a:p>
            <a:r>
              <a:rPr lang="en-GB" b="1" dirty="0">
                <a:latin typeface="Century Gothic" panose="020B0502020202020204" pitchFamily="34" charset="0"/>
              </a:rPr>
              <a:t> Yes/no questions (raised intonation) </a:t>
            </a:r>
            <a:endParaRPr lang="en-GB" dirty="0">
              <a:latin typeface="Century Gothic" panose="020B0502020202020204" pitchFamily="34" charset="0"/>
            </a:endParaRPr>
          </a:p>
        </p:txBody>
      </p:sp>
      <p:sp>
        <p:nvSpPr>
          <p:cNvPr id="47" name="Rectangle 46"/>
          <p:cNvSpPr/>
          <p:nvPr/>
        </p:nvSpPr>
        <p:spPr>
          <a:xfrm>
            <a:off x="173168" y="7255788"/>
            <a:ext cx="6677602" cy="584775"/>
          </a:xfrm>
          <a:prstGeom prst="rect">
            <a:avLst/>
          </a:prstGeom>
        </p:spPr>
        <p:txBody>
          <a:bodyPr wrap="square">
            <a:spAutoFit/>
          </a:bodyPr>
          <a:lstStyle/>
          <a:p>
            <a:pPr>
              <a:defRPr/>
            </a:pPr>
            <a:r>
              <a:rPr lang="en-GB" sz="1600" dirty="0">
                <a:latin typeface="Century Gothic" panose="020B0502020202020204" pitchFamily="34" charset="0"/>
              </a:rPr>
              <a:t>In French, change a statement into a question by raising your voice at the end:</a:t>
            </a:r>
          </a:p>
        </p:txBody>
      </p:sp>
      <p:sp>
        <p:nvSpPr>
          <p:cNvPr id="57" name="TextBox 56"/>
          <p:cNvSpPr txBox="1"/>
          <p:nvPr/>
        </p:nvSpPr>
        <p:spPr>
          <a:xfrm>
            <a:off x="167538" y="7874618"/>
            <a:ext cx="1259640" cy="338554"/>
          </a:xfrm>
          <a:prstGeom prst="rect">
            <a:avLst/>
          </a:prstGeom>
          <a:solidFill>
            <a:schemeClr val="bg1">
              <a:lumMod val="75000"/>
            </a:schemeClr>
          </a:solidFill>
          <a:ln w="28575">
            <a:noFill/>
          </a:ln>
        </p:spPr>
        <p:txBody>
          <a:bodyPr wrap="square" rtlCol="0">
            <a:spAutoFit/>
          </a:bodyPr>
          <a:lstStyle/>
          <a:p>
            <a:pPr algn="ctr">
              <a:defRPr/>
            </a:pPr>
            <a:r>
              <a:rPr lang="en-GB" sz="1600" b="1" dirty="0">
                <a:latin typeface="Century Gothic" panose="020B0502020202020204" pitchFamily="34" charset="0"/>
              </a:rPr>
              <a:t>Statement</a:t>
            </a:r>
          </a:p>
        </p:txBody>
      </p:sp>
      <p:sp>
        <p:nvSpPr>
          <p:cNvPr id="58" name="TextBox 57"/>
          <p:cNvSpPr txBox="1"/>
          <p:nvPr/>
        </p:nvSpPr>
        <p:spPr>
          <a:xfrm>
            <a:off x="172075" y="8513404"/>
            <a:ext cx="1241156" cy="338554"/>
          </a:xfrm>
          <a:prstGeom prst="rect">
            <a:avLst/>
          </a:prstGeom>
          <a:solidFill>
            <a:schemeClr val="bg1">
              <a:lumMod val="75000"/>
            </a:schemeClr>
          </a:solidFill>
          <a:ln w="28575">
            <a:noFill/>
          </a:ln>
        </p:spPr>
        <p:txBody>
          <a:bodyPr wrap="square" rtlCol="0">
            <a:spAutoFit/>
          </a:bodyPr>
          <a:lstStyle/>
          <a:p>
            <a:pPr algn="ctr">
              <a:defRPr/>
            </a:pPr>
            <a:r>
              <a:rPr lang="en-GB" sz="1600" b="1" dirty="0">
                <a:latin typeface="Century Gothic" panose="020B0502020202020204" pitchFamily="34" charset="0"/>
              </a:rPr>
              <a:t>Question</a:t>
            </a:r>
          </a:p>
        </p:txBody>
      </p:sp>
      <p:sp>
        <p:nvSpPr>
          <p:cNvPr id="62" name="Arc 61">
            <a:extLst>
              <a:ext uri="{FF2B5EF4-FFF2-40B4-BE49-F238E27FC236}">
                <a16:creationId xmlns:a16="http://schemas.microsoft.com/office/drawing/2014/main" id="{041EBAAC-1ABF-45B7-ADA9-C5EAAC764EA4}"/>
              </a:ext>
            </a:extLst>
          </p:cNvPr>
          <p:cNvSpPr/>
          <p:nvPr/>
        </p:nvSpPr>
        <p:spPr>
          <a:xfrm rot="11031085" flipH="1">
            <a:off x="2260599" y="8252900"/>
            <a:ext cx="1939936" cy="592270"/>
          </a:xfrm>
          <a:prstGeom prst="arc">
            <a:avLst/>
          </a:prstGeom>
          <a:ln w="571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cxnSp>
        <p:nvCxnSpPr>
          <p:cNvPr id="63" name="Straight Arrow Connector 62">
            <a:extLst>
              <a:ext uri="{FF2B5EF4-FFF2-40B4-BE49-F238E27FC236}">
                <a16:creationId xmlns:a16="http://schemas.microsoft.com/office/drawing/2014/main" id="{813B522E-48DD-4F31-96D9-9714F8FD1F0F}"/>
              </a:ext>
            </a:extLst>
          </p:cNvPr>
          <p:cNvCxnSpPr/>
          <p:nvPr/>
        </p:nvCxnSpPr>
        <p:spPr>
          <a:xfrm>
            <a:off x="3154870" y="8243372"/>
            <a:ext cx="108012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64" name="TextBox 63"/>
          <p:cNvSpPr txBox="1"/>
          <p:nvPr/>
        </p:nvSpPr>
        <p:spPr>
          <a:xfrm>
            <a:off x="1928118" y="7874040"/>
            <a:ext cx="3786882" cy="338554"/>
          </a:xfrm>
          <a:prstGeom prst="rect">
            <a:avLst/>
          </a:prstGeom>
          <a:noFill/>
        </p:spPr>
        <p:txBody>
          <a:bodyPr wrap="square" rtlCol="0">
            <a:spAutoFit/>
          </a:bodyPr>
          <a:lstStyle/>
          <a:p>
            <a:pPr algn="ctr">
              <a:defRPr/>
            </a:pPr>
            <a:r>
              <a:rPr lang="en-GB" sz="1600" dirty="0">
                <a:latin typeface="Century Gothic" panose="020B0502020202020204" pitchFamily="34" charset="0"/>
              </a:rPr>
              <a:t>Elle </a:t>
            </a:r>
            <a:r>
              <a:rPr lang="en-GB" sz="1600" dirty="0" err="1">
                <a:latin typeface="Century Gothic" panose="020B0502020202020204" pitchFamily="34" charset="0"/>
              </a:rPr>
              <a:t>est</a:t>
            </a:r>
            <a:r>
              <a:rPr lang="en-GB" sz="1600" dirty="0">
                <a:latin typeface="Century Gothic" panose="020B0502020202020204" pitchFamily="34" charset="0"/>
              </a:rPr>
              <a:t> </a:t>
            </a:r>
            <a:r>
              <a:rPr lang="en-GB" sz="1600" dirty="0" err="1">
                <a:latin typeface="Century Gothic" panose="020B0502020202020204" pitchFamily="34" charset="0"/>
              </a:rPr>
              <a:t>malade</a:t>
            </a:r>
            <a:r>
              <a:rPr lang="en-GB" sz="1600" dirty="0">
                <a:latin typeface="Century Gothic" panose="020B0502020202020204" pitchFamily="34" charset="0"/>
              </a:rPr>
              <a:t>.  </a:t>
            </a:r>
            <a:r>
              <a:rPr lang="en-GB" sz="1600" i="1" dirty="0">
                <a:latin typeface="Century Gothic" panose="020B0502020202020204" pitchFamily="34" charset="0"/>
              </a:rPr>
              <a:t>She is ill.</a:t>
            </a:r>
          </a:p>
        </p:txBody>
      </p:sp>
      <p:pic>
        <p:nvPicPr>
          <p:cNvPr id="66" name="Picture 65"/>
          <p:cNvPicPr>
            <a:picLocks noChangeAspect="1"/>
          </p:cNvPicPr>
          <p:nvPr/>
        </p:nvPicPr>
        <p:blipFill>
          <a:blip r:embed="rId3"/>
          <a:stretch>
            <a:fillRect/>
          </a:stretch>
        </p:blipFill>
        <p:spPr>
          <a:xfrm>
            <a:off x="1656101" y="7736481"/>
            <a:ext cx="679123" cy="518880"/>
          </a:xfrm>
          <a:prstGeom prst="rect">
            <a:avLst/>
          </a:prstGeom>
        </p:spPr>
      </p:pic>
      <p:sp>
        <p:nvSpPr>
          <p:cNvPr id="67" name="TextBox 66"/>
          <p:cNvSpPr txBox="1"/>
          <p:nvPr/>
        </p:nvSpPr>
        <p:spPr>
          <a:xfrm>
            <a:off x="1928118" y="8363367"/>
            <a:ext cx="3786882" cy="338554"/>
          </a:xfrm>
          <a:prstGeom prst="rect">
            <a:avLst/>
          </a:prstGeom>
          <a:noFill/>
        </p:spPr>
        <p:txBody>
          <a:bodyPr wrap="square" rtlCol="0">
            <a:spAutoFit/>
          </a:bodyPr>
          <a:lstStyle/>
          <a:p>
            <a:pPr algn="ctr">
              <a:defRPr/>
            </a:pPr>
            <a:r>
              <a:rPr lang="en-GB" sz="1600" dirty="0">
                <a:latin typeface="Century Gothic" panose="020B0502020202020204" pitchFamily="34" charset="0"/>
              </a:rPr>
              <a:t>Elle </a:t>
            </a:r>
            <a:r>
              <a:rPr lang="en-GB" sz="1600" dirty="0" err="1">
                <a:latin typeface="Century Gothic" panose="020B0502020202020204" pitchFamily="34" charset="0"/>
              </a:rPr>
              <a:t>est</a:t>
            </a:r>
            <a:r>
              <a:rPr lang="en-GB" sz="1600" dirty="0">
                <a:latin typeface="Century Gothic" panose="020B0502020202020204" pitchFamily="34" charset="0"/>
              </a:rPr>
              <a:t> </a:t>
            </a:r>
            <a:r>
              <a:rPr lang="en-GB" sz="1600" dirty="0" err="1">
                <a:latin typeface="Century Gothic" panose="020B0502020202020204" pitchFamily="34" charset="0"/>
              </a:rPr>
              <a:t>malade</a:t>
            </a:r>
            <a:r>
              <a:rPr lang="en-GB" sz="1600" dirty="0">
                <a:latin typeface="Century Gothic" panose="020B0502020202020204" pitchFamily="34" charset="0"/>
              </a:rPr>
              <a:t> ?  </a:t>
            </a:r>
            <a:r>
              <a:rPr lang="en-GB" sz="1600" i="1" dirty="0">
                <a:latin typeface="Century Gothic" panose="020B0502020202020204" pitchFamily="34" charset="0"/>
              </a:rPr>
              <a:t>Is she ill?</a:t>
            </a:r>
          </a:p>
        </p:txBody>
      </p:sp>
      <p:pic>
        <p:nvPicPr>
          <p:cNvPr id="68" name="Picture 67"/>
          <p:cNvPicPr>
            <a:picLocks noChangeAspect="1"/>
          </p:cNvPicPr>
          <p:nvPr/>
        </p:nvPicPr>
        <p:blipFill>
          <a:blip r:embed="rId3"/>
          <a:stretch>
            <a:fillRect/>
          </a:stretch>
        </p:blipFill>
        <p:spPr>
          <a:xfrm>
            <a:off x="1703782" y="8333078"/>
            <a:ext cx="679123" cy="518880"/>
          </a:xfrm>
          <a:prstGeom prst="rect">
            <a:avLst/>
          </a:prstGeom>
        </p:spPr>
      </p:pic>
      <p:sp>
        <p:nvSpPr>
          <p:cNvPr id="11" name="Rectangle 10">
            <a:extLst>
              <a:ext uri="{FF2B5EF4-FFF2-40B4-BE49-F238E27FC236}">
                <a16:creationId xmlns:a16="http://schemas.microsoft.com/office/drawing/2014/main" id="{D273D1BB-C05B-42B5-A122-47D75C18AD8C}"/>
              </a:ext>
            </a:extLst>
          </p:cNvPr>
          <p:cNvSpPr/>
          <p:nvPr/>
        </p:nvSpPr>
        <p:spPr>
          <a:xfrm>
            <a:off x="88395" y="1038620"/>
            <a:ext cx="4982444" cy="338554"/>
          </a:xfrm>
          <a:prstGeom prst="rect">
            <a:avLst/>
          </a:prstGeom>
        </p:spPr>
        <p:txBody>
          <a:bodyPr wrap="square">
            <a:spAutoFit/>
          </a:bodyPr>
          <a:lstStyle/>
          <a:p>
            <a:r>
              <a:rPr lang="en-GB" sz="1600" dirty="0">
                <a:latin typeface="Century Gothic" panose="020B0502020202020204" pitchFamily="34" charset="0"/>
              </a:rPr>
              <a:t>The verb </a:t>
            </a:r>
            <a:r>
              <a:rPr lang="en-GB" sz="1600" b="1" dirty="0" err="1">
                <a:latin typeface="Century Gothic" panose="020B0502020202020204" pitchFamily="34" charset="0"/>
              </a:rPr>
              <a:t>être</a:t>
            </a:r>
            <a:r>
              <a:rPr lang="en-GB" sz="1600" dirty="0">
                <a:latin typeface="Century Gothic" panose="020B0502020202020204" pitchFamily="34" charset="0"/>
              </a:rPr>
              <a:t> means </a:t>
            </a:r>
            <a:r>
              <a:rPr lang="en-GB" sz="1600" b="1" i="1" dirty="0">
                <a:latin typeface="Century Gothic" panose="020B0502020202020204" pitchFamily="34" charset="0"/>
              </a:rPr>
              <a:t>to be / being</a:t>
            </a:r>
            <a:r>
              <a:rPr lang="en-GB" sz="1600" dirty="0">
                <a:latin typeface="Century Gothic" panose="020B0502020202020204" pitchFamily="34" charset="0"/>
              </a:rPr>
              <a:t>.</a:t>
            </a:r>
          </a:p>
        </p:txBody>
      </p:sp>
      <p:sp>
        <p:nvSpPr>
          <p:cNvPr id="12" name="Rectangle 11">
            <a:extLst>
              <a:ext uri="{FF2B5EF4-FFF2-40B4-BE49-F238E27FC236}">
                <a16:creationId xmlns:a16="http://schemas.microsoft.com/office/drawing/2014/main" id="{30C88DDB-6F02-4CB6-A0DD-D3F11FC133D4}"/>
              </a:ext>
            </a:extLst>
          </p:cNvPr>
          <p:cNvSpPr/>
          <p:nvPr/>
        </p:nvSpPr>
        <p:spPr>
          <a:xfrm>
            <a:off x="80222" y="684756"/>
            <a:ext cx="2319866" cy="369332"/>
          </a:xfrm>
          <a:prstGeom prst="rect">
            <a:avLst/>
          </a:prstGeom>
        </p:spPr>
        <p:txBody>
          <a:bodyPr wrap="none">
            <a:spAutoFit/>
          </a:bodyPr>
          <a:lstStyle/>
          <a:p>
            <a:r>
              <a:rPr lang="en-GB" b="1" dirty="0">
                <a:latin typeface="Calibri" panose="020F0502020204030204" pitchFamily="34" charset="0"/>
                <a:cs typeface="Calibri" panose="020F0502020204030204" pitchFamily="34" charset="0"/>
              </a:rPr>
              <a:t>ÊTRE</a:t>
            </a:r>
            <a:r>
              <a:rPr lang="en-GB" b="1" dirty="0">
                <a:latin typeface="Century Gothic" panose="020B0502020202020204" pitchFamily="34" charset="0"/>
              </a:rPr>
              <a:t> - to be, being</a:t>
            </a:r>
            <a:endParaRPr lang="en-GB" dirty="0">
              <a:latin typeface="Century Gothic" panose="020B0502020202020204" pitchFamily="34" charset="0"/>
            </a:endParaRPr>
          </a:p>
        </p:txBody>
      </p:sp>
      <p:graphicFrame>
        <p:nvGraphicFramePr>
          <p:cNvPr id="13" name="Table 12">
            <a:extLst>
              <a:ext uri="{FF2B5EF4-FFF2-40B4-BE49-F238E27FC236}">
                <a16:creationId xmlns:a16="http://schemas.microsoft.com/office/drawing/2014/main" id="{199736C8-4457-4F04-AEFB-9008FC8824DE}"/>
              </a:ext>
            </a:extLst>
          </p:cNvPr>
          <p:cNvGraphicFramePr>
            <a:graphicFrameLocks noGrp="1"/>
          </p:cNvGraphicFramePr>
          <p:nvPr>
            <p:extLst>
              <p:ext uri="{D42A27DB-BD31-4B8C-83A1-F6EECF244321}">
                <p14:modId xmlns:p14="http://schemas.microsoft.com/office/powerpoint/2010/main" val="346589998"/>
              </p:ext>
            </p:extLst>
          </p:nvPr>
        </p:nvGraphicFramePr>
        <p:xfrm>
          <a:off x="172381" y="1459359"/>
          <a:ext cx="4572000" cy="1584960"/>
        </p:xfrm>
        <a:graphic>
          <a:graphicData uri="http://schemas.openxmlformats.org/drawingml/2006/table">
            <a:tbl>
              <a:tblPr firstRow="1" bandRow="1">
                <a:tableStyleId>{5940675A-B579-460E-94D1-54222C63F5DA}</a:tableStyleId>
              </a:tblPr>
              <a:tblGrid>
                <a:gridCol w="1152128">
                  <a:extLst>
                    <a:ext uri="{9D8B030D-6E8A-4147-A177-3AD203B41FA5}">
                      <a16:colId xmlns:a16="http://schemas.microsoft.com/office/drawing/2014/main" val="20000"/>
                    </a:ext>
                  </a:extLst>
                </a:gridCol>
                <a:gridCol w="3419872">
                  <a:extLst>
                    <a:ext uri="{9D8B030D-6E8A-4147-A177-3AD203B41FA5}">
                      <a16:colId xmlns:a16="http://schemas.microsoft.com/office/drawing/2014/main" val="20001"/>
                    </a:ext>
                  </a:extLst>
                </a:gridCol>
              </a:tblGrid>
              <a:tr h="227068">
                <a:tc gridSpan="2">
                  <a:txBody>
                    <a:bodyPr/>
                    <a:lstStyle/>
                    <a:p>
                      <a:r>
                        <a:rPr lang="en-GB" sz="1600" dirty="0">
                          <a:latin typeface="Century Gothic" panose="020B0502020202020204" pitchFamily="34" charset="0"/>
                        </a:rPr>
                        <a:t>Verb </a:t>
                      </a:r>
                      <a:r>
                        <a:rPr lang="en-GB" sz="1600" dirty="0">
                          <a:latin typeface="Century Gothic" panose="020B0502020202020204" pitchFamily="34" charset="0"/>
                          <a:cs typeface="Calibri" panose="020F0502020204030204" pitchFamily="34" charset="0"/>
                        </a:rPr>
                        <a:t>Ê</a:t>
                      </a:r>
                      <a:r>
                        <a:rPr lang="en-GB" sz="1600" dirty="0">
                          <a:latin typeface="Century Gothic" panose="020B0502020202020204" pitchFamily="34" charset="0"/>
                        </a:rPr>
                        <a:t>TRE [to be, being]</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227068">
                <a:tc>
                  <a:txBody>
                    <a:bodyPr/>
                    <a:lstStyle/>
                    <a:p>
                      <a:r>
                        <a:rPr lang="en-GB" sz="1600" dirty="0" err="1">
                          <a:latin typeface="Century Gothic" panose="020B0502020202020204" pitchFamily="34" charset="0"/>
                        </a:rPr>
                        <a:t>il</a:t>
                      </a:r>
                      <a:r>
                        <a:rPr lang="en-GB" sz="1600" dirty="0">
                          <a:latin typeface="Century Gothic" panose="020B0502020202020204" pitchFamily="34" charset="0"/>
                        </a:rPr>
                        <a:t> </a:t>
                      </a:r>
                      <a:r>
                        <a:rPr lang="en-GB" sz="1600" dirty="0" err="1">
                          <a:latin typeface="Century Gothic" panose="020B0502020202020204" pitchFamily="34" charset="0"/>
                        </a:rPr>
                        <a:t>est</a:t>
                      </a:r>
                      <a:endParaRPr lang="en-GB" sz="16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he is</a:t>
                      </a:r>
                    </a:p>
                  </a:txBody>
                  <a:tcPr/>
                </a:tc>
                <a:extLst>
                  <a:ext uri="{0D108BD9-81ED-4DB2-BD59-A6C34878D82A}">
                    <a16:rowId xmlns:a16="http://schemas.microsoft.com/office/drawing/2014/main" val="10001"/>
                  </a:ext>
                </a:extLst>
              </a:tr>
              <a:tr h="227068">
                <a:tc>
                  <a:txBody>
                    <a:bodyPr/>
                    <a:lstStyle/>
                    <a:p>
                      <a:r>
                        <a:rPr lang="en-GB" sz="1600" dirty="0" err="1">
                          <a:latin typeface="Century Gothic" panose="020B0502020202020204" pitchFamily="34" charset="0"/>
                        </a:rPr>
                        <a:t>elle</a:t>
                      </a:r>
                      <a:r>
                        <a:rPr lang="en-GB" sz="1600" dirty="0">
                          <a:latin typeface="Century Gothic" panose="020B0502020202020204" pitchFamily="34" charset="0"/>
                        </a:rPr>
                        <a:t> </a:t>
                      </a:r>
                      <a:r>
                        <a:rPr lang="en-GB" sz="1600" dirty="0" err="1">
                          <a:latin typeface="Century Gothic" panose="020B0502020202020204" pitchFamily="34" charset="0"/>
                        </a:rPr>
                        <a:t>est</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she is</a:t>
                      </a:r>
                    </a:p>
                  </a:txBody>
                  <a:tcPr/>
                </a:tc>
                <a:extLst>
                  <a:ext uri="{0D108BD9-81ED-4DB2-BD59-A6C34878D82A}">
                    <a16:rowId xmlns:a16="http://schemas.microsoft.com/office/drawing/2014/main" val="10002"/>
                  </a:ext>
                </a:extLst>
              </a:tr>
              <a:tr h="392208">
                <a:tc gridSpan="2">
                  <a:txBody>
                    <a:bodyPr/>
                    <a:lstStyle/>
                    <a:p>
                      <a:r>
                        <a:rPr lang="en-GB" sz="1600" baseline="0" dirty="0">
                          <a:latin typeface="Century Gothic" panose="020B0502020202020204" pitchFamily="34" charset="0"/>
                        </a:rPr>
                        <a:t>Il </a:t>
                      </a:r>
                      <a:r>
                        <a:rPr lang="en-GB" sz="1600" baseline="0" dirty="0" err="1">
                          <a:latin typeface="Century Gothic" panose="020B0502020202020204" pitchFamily="34" charset="0"/>
                        </a:rPr>
                        <a:t>est</a:t>
                      </a:r>
                      <a:r>
                        <a:rPr lang="en-GB" sz="1600" baseline="0" dirty="0">
                          <a:latin typeface="Century Gothic" panose="020B0502020202020204" pitchFamily="34" charset="0"/>
                        </a:rPr>
                        <a:t> content. </a:t>
                      </a:r>
                      <a:r>
                        <a:rPr lang="en-GB" sz="1600" baseline="0" dirty="0">
                          <a:latin typeface="Century Gothic" panose="020B0502020202020204" pitchFamily="34" charset="0"/>
                          <a:sym typeface="Wingdings" panose="05000000000000000000" pitchFamily="2" charset="2"/>
                        </a:rPr>
                        <a:t> </a:t>
                      </a:r>
                      <a:r>
                        <a:rPr lang="en-GB" sz="1600" i="1" baseline="0" dirty="0">
                          <a:latin typeface="Century Gothic" panose="020B0502020202020204" pitchFamily="34" charset="0"/>
                          <a:sym typeface="Wingdings" panose="05000000000000000000" pitchFamily="2" charset="2"/>
                        </a:rPr>
                        <a:t>He is pleased.</a:t>
                      </a:r>
                    </a:p>
                    <a:p>
                      <a:r>
                        <a:rPr lang="en-GB" sz="1600" baseline="0" dirty="0">
                          <a:latin typeface="Century Gothic" panose="020B0502020202020204" pitchFamily="34" charset="0"/>
                          <a:sym typeface="Wingdings" panose="05000000000000000000" pitchFamily="2" charset="2"/>
                        </a:rPr>
                        <a:t>Elle </a:t>
                      </a:r>
                      <a:r>
                        <a:rPr lang="en-GB" sz="1600" baseline="0" dirty="0" err="1">
                          <a:latin typeface="Century Gothic" panose="020B0502020202020204" pitchFamily="34" charset="0"/>
                          <a:sym typeface="Wingdings" panose="05000000000000000000" pitchFamily="2" charset="2"/>
                        </a:rPr>
                        <a:t>est</a:t>
                      </a:r>
                      <a:r>
                        <a:rPr lang="en-GB" sz="1600" baseline="0" dirty="0">
                          <a:latin typeface="Century Gothic" panose="020B0502020202020204" pitchFamily="34" charset="0"/>
                          <a:sym typeface="Wingdings" panose="05000000000000000000" pitchFamily="2" charset="2"/>
                        </a:rPr>
                        <a:t> triste.  </a:t>
                      </a:r>
                      <a:r>
                        <a:rPr lang="en-GB" sz="1600" i="1" baseline="0" dirty="0">
                          <a:latin typeface="Century Gothic" panose="020B0502020202020204" pitchFamily="34" charset="0"/>
                          <a:sym typeface="Wingdings" panose="05000000000000000000" pitchFamily="2" charset="2"/>
                        </a:rPr>
                        <a:t>She is sad.</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5"/>
                  </a:ext>
                </a:extLst>
              </a:tr>
            </a:tbl>
          </a:graphicData>
        </a:graphic>
      </p:graphicFrame>
      <p:pic>
        <p:nvPicPr>
          <p:cNvPr id="14" name="Picture 13" descr="A picture containing toy, sign&#10;&#10;Description automatically generated">
            <a:extLst>
              <a:ext uri="{FF2B5EF4-FFF2-40B4-BE49-F238E27FC236}">
                <a16:creationId xmlns:a16="http://schemas.microsoft.com/office/drawing/2014/main" id="{3400B3CE-9A8C-4766-AD93-A264B704A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8572" y="1482501"/>
            <a:ext cx="1355019" cy="1355019"/>
          </a:xfrm>
          <a:prstGeom prst="rect">
            <a:avLst/>
          </a:prstGeom>
        </p:spPr>
      </p:pic>
    </p:spTree>
    <p:extLst>
      <p:ext uri="{BB962C8B-B14F-4D97-AF65-F5344CB8AC3E}">
        <p14:creationId xmlns:p14="http://schemas.microsoft.com/office/powerpoint/2010/main" val="1176202115"/>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16675</TotalTime>
  <Words>14145</Words>
  <Application>Microsoft Office PowerPoint</Application>
  <PresentationFormat>On-screen Show (4:3)</PresentationFormat>
  <Paragraphs>3662</Paragraphs>
  <Slides>67</Slides>
  <Notes>56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67</vt:i4>
      </vt:variant>
    </vt:vector>
  </HeadingPairs>
  <TitlesOfParts>
    <vt:vector size="79" baseType="lpstr">
      <vt:lpstr>Arial</vt:lpstr>
      <vt:lpstr>Calibri</vt:lpstr>
      <vt:lpstr>Calibri Light</vt:lpstr>
      <vt:lpstr>Century Gothic</vt:lpstr>
      <vt:lpstr>Segoe UI Semilight</vt:lpstr>
      <vt:lpstr>Wingdings</vt:lpstr>
      <vt:lpstr>Default Design</vt:lpstr>
      <vt:lpstr>Office Theme</vt:lpstr>
      <vt:lpstr>1_Default Design</vt:lpstr>
      <vt:lpstr>3_Default Design</vt:lpstr>
      <vt:lpstr>4_Default Design</vt:lpstr>
      <vt:lpstr>5_Default Design</vt:lpstr>
      <vt:lpstr>Français</vt:lpstr>
      <vt:lpstr>Themes overview </vt:lpstr>
      <vt:lpstr>Overview</vt:lpstr>
      <vt:lpstr>Phonics</vt:lpstr>
      <vt:lpstr>SSCs</vt:lpstr>
      <vt:lpstr>SSCs</vt:lpstr>
      <vt:lpstr>SSCs</vt:lpstr>
      <vt:lpstr>T1.1 Semaine 1</vt:lpstr>
      <vt:lpstr>T1.1 Semaine 2</vt:lpstr>
      <vt:lpstr>Describing a thing or person [2]</vt:lpstr>
      <vt:lpstr>T1.1 Semaine 3</vt:lpstr>
      <vt:lpstr>T1.1 Semaine 4</vt:lpstr>
      <vt:lpstr>Describing what people have</vt:lpstr>
      <vt:lpstr>T1.1 Semaine 5</vt:lpstr>
      <vt:lpstr>Distinguishing between having and being</vt:lpstr>
      <vt:lpstr>T1.1 Semaine 6</vt:lpstr>
      <vt:lpstr>Talking about a thing or person</vt:lpstr>
      <vt:lpstr>T1.1 Semaine 7</vt:lpstr>
      <vt:lpstr>T1.2 Semaine 1</vt:lpstr>
      <vt:lpstr>T1.2 Semaine 2</vt:lpstr>
      <vt:lpstr>Saying what people do</vt:lpstr>
      <vt:lpstr>T1.2 Semaine 3</vt:lpstr>
      <vt:lpstr>Saying what people like to do</vt:lpstr>
      <vt:lpstr>T1.2 Semaine 4</vt:lpstr>
      <vt:lpstr>T1.2 Semaine 5</vt:lpstr>
      <vt:lpstr>T1.2 Semaine 6</vt:lpstr>
      <vt:lpstr>T1.2 Semaine 7</vt:lpstr>
      <vt:lpstr>T2.1 Semaine 1</vt:lpstr>
      <vt:lpstr>T2.1 Semaine 2</vt:lpstr>
      <vt:lpstr>Describing your family</vt:lpstr>
      <vt:lpstr>T2.1 Semaine 3</vt:lpstr>
      <vt:lpstr>Saying what people have</vt:lpstr>
      <vt:lpstr>T2.1 Semaine 4</vt:lpstr>
      <vt:lpstr>T2.1 Semaine 5</vt:lpstr>
      <vt:lpstr>T2.2 Semaine 1</vt:lpstr>
      <vt:lpstr>Where people go (places)</vt:lpstr>
      <vt:lpstr>T2.2 Semaine 2</vt:lpstr>
      <vt:lpstr>T2.2 Semaine 3</vt:lpstr>
      <vt:lpstr>T2.2 Semaine 4</vt:lpstr>
      <vt:lpstr>Saying where people go (countries)</vt:lpstr>
      <vt:lpstr>T2.2 Semaine 5</vt:lpstr>
      <vt:lpstr>Talking about people’s lives</vt:lpstr>
      <vt:lpstr>T3.1 Semaine 1</vt:lpstr>
      <vt:lpstr>Asking and answering questions</vt:lpstr>
      <vt:lpstr>T3.1 Semaine 2</vt:lpstr>
      <vt:lpstr>Asking questions about others</vt:lpstr>
      <vt:lpstr>T3.1 Semaine 3</vt:lpstr>
      <vt:lpstr>Using question words</vt:lpstr>
      <vt:lpstr>T3.1 Semaine 4</vt:lpstr>
      <vt:lpstr>T3.1 Semaine 5</vt:lpstr>
      <vt:lpstr>T3.1 Semaine 6</vt:lpstr>
      <vt:lpstr>T3.2 Semaine 3</vt:lpstr>
      <vt:lpstr>Verbs (singular) like sortir: partir</vt:lpstr>
      <vt:lpstr>T3.2 Semaine 4</vt:lpstr>
      <vt:lpstr>Asking about future intentions</vt:lpstr>
      <vt:lpstr>T3.2 Semaine 5</vt:lpstr>
      <vt:lpstr>Saying what you want and have to do</vt:lpstr>
      <vt:lpstr>T3.2 Semaine 6</vt:lpstr>
      <vt:lpstr>Questions with modal verbs</vt:lpstr>
      <vt:lpstr>T3.2 Semaine 7</vt:lpstr>
      <vt:lpstr>T3.2 Semaine 7 (cont’d)</vt:lpstr>
      <vt:lpstr>The Foreign Language Spelling Bee - Stage 1: Class competition</vt:lpstr>
      <vt:lpstr>Stage 2: School competition</vt:lpstr>
      <vt:lpstr>Stage 2: Cont’d</vt:lpstr>
      <vt:lpstr>Stage 3: Regional competition</vt:lpstr>
      <vt:lpstr>Stage 4: National competition</vt:lpstr>
      <vt:lpstr>Stage 4: Cont’d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dc:title>
  <dc:creator>Rachel Hawkes</dc:creator>
  <cp:lastModifiedBy>Catherine Morris</cp:lastModifiedBy>
  <cp:revision>672</cp:revision>
  <dcterms:created xsi:type="dcterms:W3CDTF">2020-02-18T11:40:03Z</dcterms:created>
  <dcterms:modified xsi:type="dcterms:W3CDTF">2021-03-18T15:23:47Z</dcterms:modified>
</cp:coreProperties>
</file>