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68" r:id="rId3"/>
  </p:sldMasterIdLst>
  <p:notesMasterIdLst>
    <p:notesMasterId r:id="rId80"/>
  </p:notesMasterIdLst>
  <p:sldIdLst>
    <p:sldId id="458" r:id="rId4"/>
    <p:sldId id="319" r:id="rId5"/>
    <p:sldId id="284" r:id="rId6"/>
    <p:sldId id="263" r:id="rId7"/>
    <p:sldId id="261" r:id="rId8"/>
    <p:sldId id="289" r:id="rId9"/>
    <p:sldId id="285" r:id="rId10"/>
    <p:sldId id="286" r:id="rId11"/>
    <p:sldId id="287" r:id="rId12"/>
    <p:sldId id="290" r:id="rId13"/>
    <p:sldId id="288" r:id="rId14"/>
    <p:sldId id="291" r:id="rId15"/>
    <p:sldId id="292" r:id="rId16"/>
    <p:sldId id="293" r:id="rId17"/>
    <p:sldId id="294" r:id="rId18"/>
    <p:sldId id="296" r:id="rId19"/>
    <p:sldId id="303" r:id="rId20"/>
    <p:sldId id="302" r:id="rId21"/>
    <p:sldId id="304" r:id="rId22"/>
    <p:sldId id="305" r:id="rId23"/>
    <p:sldId id="308" r:id="rId24"/>
    <p:sldId id="307" r:id="rId25"/>
    <p:sldId id="299" r:id="rId26"/>
    <p:sldId id="300" r:id="rId27"/>
    <p:sldId id="298" r:id="rId28"/>
    <p:sldId id="310" r:id="rId29"/>
    <p:sldId id="306" r:id="rId30"/>
    <p:sldId id="309" r:id="rId31"/>
    <p:sldId id="311" r:id="rId32"/>
    <p:sldId id="312" r:id="rId33"/>
    <p:sldId id="266" r:id="rId34"/>
    <p:sldId id="313" r:id="rId35"/>
    <p:sldId id="314" r:id="rId36"/>
    <p:sldId id="282" r:id="rId37"/>
    <p:sldId id="267" r:id="rId38"/>
    <p:sldId id="272" r:id="rId39"/>
    <p:sldId id="315" r:id="rId40"/>
    <p:sldId id="273" r:id="rId41"/>
    <p:sldId id="274" r:id="rId42"/>
    <p:sldId id="275" r:id="rId43"/>
    <p:sldId id="276" r:id="rId44"/>
    <p:sldId id="280" r:id="rId45"/>
    <p:sldId id="281" r:id="rId46"/>
    <p:sldId id="277" r:id="rId47"/>
    <p:sldId id="316" r:id="rId48"/>
    <p:sldId id="283" r:id="rId49"/>
    <p:sldId id="268" r:id="rId50"/>
    <p:sldId id="269" r:id="rId51"/>
    <p:sldId id="270" r:id="rId52"/>
    <p:sldId id="271" r:id="rId53"/>
    <p:sldId id="317" r:id="rId54"/>
    <p:sldId id="265" r:id="rId55"/>
    <p:sldId id="318" r:id="rId56"/>
    <p:sldId id="459" r:id="rId57"/>
    <p:sldId id="460" r:id="rId58"/>
    <p:sldId id="461" r:id="rId59"/>
    <p:sldId id="260" r:id="rId60"/>
    <p:sldId id="264" r:id="rId61"/>
    <p:sldId id="462" r:id="rId62"/>
    <p:sldId id="463" r:id="rId63"/>
    <p:sldId id="464" r:id="rId64"/>
    <p:sldId id="465" r:id="rId65"/>
    <p:sldId id="466" r:id="rId66"/>
    <p:sldId id="467" r:id="rId67"/>
    <p:sldId id="468" r:id="rId68"/>
    <p:sldId id="469" r:id="rId69"/>
    <p:sldId id="470" r:id="rId70"/>
    <p:sldId id="471" r:id="rId71"/>
    <p:sldId id="472" r:id="rId72"/>
    <p:sldId id="473" r:id="rId73"/>
    <p:sldId id="474" r:id="rId74"/>
    <p:sldId id="279" r:id="rId75"/>
    <p:sldId id="475" r:id="rId76"/>
    <p:sldId id="476" r:id="rId77"/>
    <p:sldId id="477" r:id="rId78"/>
    <p:sldId id="478"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9"/>
    <p:restoredTop sz="94643"/>
  </p:normalViewPr>
  <p:slideViewPr>
    <p:cSldViewPr snapToGrid="0" snapToObjects="1">
      <p:cViewPr varScale="1">
        <p:scale>
          <a:sx n="81" d="100"/>
          <a:sy n="81" d="100"/>
        </p:scale>
        <p:origin x="96" y="630"/>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GB" dirty="0"/>
              <a:t>spelling bodies decoded accurately (%)</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Sheet2!$B$17</c:f>
              <c:strCache>
                <c:ptCount val="1"/>
                <c:pt idx="0">
                  <c:v>percentage decoded accurately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Sheet2!$A$18:$A$19</c:f>
              <c:strCache>
                <c:ptCount val="2"/>
                <c:pt idx="0">
                  <c:v>familiar</c:v>
                </c:pt>
                <c:pt idx="1">
                  <c:v>unfamiliar</c:v>
                </c:pt>
              </c:strCache>
            </c:strRef>
          </c:cat>
          <c:val>
            <c:numRef>
              <c:f>Sheet2!$B$18:$B$19</c:f>
              <c:numCache>
                <c:formatCode>General</c:formatCode>
                <c:ptCount val="2"/>
                <c:pt idx="0">
                  <c:v>41.6</c:v>
                </c:pt>
                <c:pt idx="1">
                  <c:v>33.200000000000003</c:v>
                </c:pt>
              </c:numCache>
            </c:numRef>
          </c:val>
          <c:extLst>
            <c:ext xmlns:c16="http://schemas.microsoft.com/office/drawing/2014/chart" uri="{C3380CC4-5D6E-409C-BE32-E72D297353CC}">
              <c16:uniqueId val="{00000000-BE9A-4657-8ABA-123879D11C54}"/>
            </c:ext>
          </c:extLst>
        </c:ser>
        <c:dLbls>
          <c:showLegendKey val="0"/>
          <c:showVal val="0"/>
          <c:showCatName val="0"/>
          <c:showSerName val="0"/>
          <c:showPercent val="0"/>
          <c:showBubbleSize val="0"/>
        </c:dLbls>
        <c:gapWidth val="219"/>
        <c:overlap val="-27"/>
        <c:axId val="304965096"/>
        <c:axId val="304970584"/>
      </c:barChart>
      <c:catAx>
        <c:axId val="304965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04970584"/>
        <c:crosses val="autoZero"/>
        <c:auto val="1"/>
        <c:lblAlgn val="ctr"/>
        <c:lblOffset val="100"/>
        <c:noMultiLvlLbl val="0"/>
      </c:catAx>
      <c:valAx>
        <c:axId val="304970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04965096"/>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20920C-5015-A240-8ADA-F305152936F1}" type="datetimeFigureOut">
              <a:rPr lang="en-US" smtClean="0"/>
              <a:t>3/2/2020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BDDAB7-4D86-5048-8DD3-ECBBAF929EE4}" type="slidenum">
              <a:rPr lang="en-US" smtClean="0"/>
              <a:t>‹#›</a:t>
            </a:fld>
            <a:endParaRPr lang="en-US"/>
          </a:p>
        </p:txBody>
      </p:sp>
    </p:spTree>
    <p:extLst>
      <p:ext uri="{BB962C8B-B14F-4D97-AF65-F5344CB8AC3E}">
        <p14:creationId xmlns:p14="http://schemas.microsoft.com/office/powerpoint/2010/main" val="3608186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523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5404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7954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8582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8833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948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1754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4996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9698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148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3178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2851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1632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0107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0781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2524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2190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1589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92770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91199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67488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7462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40948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64153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18974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60804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07725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1383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65838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81811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45469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81459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8715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66681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69446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21519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49027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07969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02885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29259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97702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56819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6313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167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3668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3276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19367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46762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50070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42602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89764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15639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15617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1303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4006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86241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35272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52183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7133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21304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95645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27879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51965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666119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33822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3831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9766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endParaRPr lang="en-GB" sz="1200" dirty="0">
              <a:solidFill>
                <a:schemeClr val="accent1">
                  <a:lumMod val="50000"/>
                </a:schemeClr>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08174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55307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286613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80512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86931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343740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6580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2906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2362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042007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02/03/2020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118846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02/03/2020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726163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062296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20317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08552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7651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1658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96025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02/03/2020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89512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02/03/2020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34613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201319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02/03/2020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939704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02/03/2020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804098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02/03/2020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3449489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F892877-0C19-4119-A44B-D5199706DD28}" type="datetimeFigureOut">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CF944C-BC4F-4798-B42F-7F8808A7E7F2}" type="slidenum">
              <a:rPr lang="en-GB" smtClean="0"/>
              <a:t>‹#›</a:t>
            </a:fld>
            <a:endParaRPr lang="en-GB"/>
          </a:p>
        </p:txBody>
      </p:sp>
    </p:spTree>
    <p:extLst>
      <p:ext uri="{BB962C8B-B14F-4D97-AF65-F5344CB8AC3E}">
        <p14:creationId xmlns:p14="http://schemas.microsoft.com/office/powerpoint/2010/main" val="34790781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F892877-0C19-4119-A44B-D5199706DD28}" type="datetimeFigureOut">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CF944C-BC4F-4798-B42F-7F8808A7E7F2}" type="slidenum">
              <a:rPr lang="en-GB" smtClean="0"/>
              <a:t>‹#›</a:t>
            </a:fld>
            <a:endParaRPr lang="en-GB"/>
          </a:p>
        </p:txBody>
      </p:sp>
    </p:spTree>
    <p:extLst>
      <p:ext uri="{BB962C8B-B14F-4D97-AF65-F5344CB8AC3E}">
        <p14:creationId xmlns:p14="http://schemas.microsoft.com/office/powerpoint/2010/main" val="31938618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892877-0C19-4119-A44B-D5199706DD28}" type="datetimeFigureOut">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CF944C-BC4F-4798-B42F-7F8808A7E7F2}" type="slidenum">
              <a:rPr lang="en-GB" smtClean="0"/>
              <a:t>‹#›</a:t>
            </a:fld>
            <a:endParaRPr lang="en-GB"/>
          </a:p>
        </p:txBody>
      </p:sp>
    </p:spTree>
    <p:extLst>
      <p:ext uri="{BB962C8B-B14F-4D97-AF65-F5344CB8AC3E}">
        <p14:creationId xmlns:p14="http://schemas.microsoft.com/office/powerpoint/2010/main" val="24348079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F892877-0C19-4119-A44B-D5199706DD28}" type="datetimeFigureOut">
              <a:rPr lang="en-GB" smtClean="0"/>
              <a:t>02/03/2020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CF944C-BC4F-4798-B42F-7F8808A7E7F2}" type="slidenum">
              <a:rPr lang="en-GB" smtClean="0"/>
              <a:t>‹#›</a:t>
            </a:fld>
            <a:endParaRPr lang="en-GB"/>
          </a:p>
        </p:txBody>
      </p:sp>
    </p:spTree>
    <p:extLst>
      <p:ext uri="{BB962C8B-B14F-4D97-AF65-F5344CB8AC3E}">
        <p14:creationId xmlns:p14="http://schemas.microsoft.com/office/powerpoint/2010/main" val="38308950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F892877-0C19-4119-A44B-D5199706DD28}" type="datetimeFigureOut">
              <a:rPr lang="en-GB" smtClean="0"/>
              <a:t>02/03/2020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CF944C-BC4F-4798-B42F-7F8808A7E7F2}" type="slidenum">
              <a:rPr lang="en-GB" smtClean="0"/>
              <a:t>‹#›</a:t>
            </a:fld>
            <a:endParaRPr lang="en-GB"/>
          </a:p>
        </p:txBody>
      </p:sp>
    </p:spTree>
    <p:extLst>
      <p:ext uri="{BB962C8B-B14F-4D97-AF65-F5344CB8AC3E}">
        <p14:creationId xmlns:p14="http://schemas.microsoft.com/office/powerpoint/2010/main" val="22273571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F892877-0C19-4119-A44B-D5199706DD28}" type="datetimeFigureOut">
              <a:rPr lang="en-GB" smtClean="0"/>
              <a:t>02/03/2020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CF944C-BC4F-4798-B42F-7F8808A7E7F2}" type="slidenum">
              <a:rPr lang="en-GB" smtClean="0"/>
              <a:t>‹#›</a:t>
            </a:fld>
            <a:endParaRPr lang="en-GB"/>
          </a:p>
        </p:txBody>
      </p:sp>
    </p:spTree>
    <p:extLst>
      <p:ext uri="{BB962C8B-B14F-4D97-AF65-F5344CB8AC3E}">
        <p14:creationId xmlns:p14="http://schemas.microsoft.com/office/powerpoint/2010/main" val="24683509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892877-0C19-4119-A44B-D5199706DD28}" type="datetimeFigureOut">
              <a:rPr lang="en-GB" smtClean="0"/>
              <a:t>02/03/2020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CF944C-BC4F-4798-B42F-7F8808A7E7F2}" type="slidenum">
              <a:rPr lang="en-GB" smtClean="0"/>
              <a:t>‹#›</a:t>
            </a:fld>
            <a:endParaRPr lang="en-GB"/>
          </a:p>
        </p:txBody>
      </p:sp>
    </p:spTree>
    <p:extLst>
      <p:ext uri="{BB962C8B-B14F-4D97-AF65-F5344CB8AC3E}">
        <p14:creationId xmlns:p14="http://schemas.microsoft.com/office/powerpoint/2010/main" val="562035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17415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892877-0C19-4119-A44B-D5199706DD28}" type="datetimeFigureOut">
              <a:rPr lang="en-GB" smtClean="0"/>
              <a:t>02/03/2020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CF944C-BC4F-4798-B42F-7F8808A7E7F2}" type="slidenum">
              <a:rPr lang="en-GB" smtClean="0"/>
              <a:t>‹#›</a:t>
            </a:fld>
            <a:endParaRPr lang="en-GB"/>
          </a:p>
        </p:txBody>
      </p:sp>
    </p:spTree>
    <p:extLst>
      <p:ext uri="{BB962C8B-B14F-4D97-AF65-F5344CB8AC3E}">
        <p14:creationId xmlns:p14="http://schemas.microsoft.com/office/powerpoint/2010/main" val="181299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892877-0C19-4119-A44B-D5199706DD28}" type="datetimeFigureOut">
              <a:rPr lang="en-GB" smtClean="0"/>
              <a:t>02/03/2020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CF944C-BC4F-4798-B42F-7F8808A7E7F2}" type="slidenum">
              <a:rPr lang="en-GB" smtClean="0"/>
              <a:t>‹#›</a:t>
            </a:fld>
            <a:endParaRPr lang="en-GB"/>
          </a:p>
        </p:txBody>
      </p:sp>
    </p:spTree>
    <p:extLst>
      <p:ext uri="{BB962C8B-B14F-4D97-AF65-F5344CB8AC3E}">
        <p14:creationId xmlns:p14="http://schemas.microsoft.com/office/powerpoint/2010/main" val="78415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F892877-0C19-4119-A44B-D5199706DD28}" type="datetimeFigureOut">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CF944C-BC4F-4798-B42F-7F8808A7E7F2}" type="slidenum">
              <a:rPr lang="en-GB" smtClean="0"/>
              <a:t>‹#›</a:t>
            </a:fld>
            <a:endParaRPr lang="en-GB"/>
          </a:p>
        </p:txBody>
      </p:sp>
    </p:spTree>
    <p:extLst>
      <p:ext uri="{BB962C8B-B14F-4D97-AF65-F5344CB8AC3E}">
        <p14:creationId xmlns:p14="http://schemas.microsoft.com/office/powerpoint/2010/main" val="14477833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F892877-0C19-4119-A44B-D5199706DD28}" type="datetimeFigureOut">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CF944C-BC4F-4798-B42F-7F8808A7E7F2}" type="slidenum">
              <a:rPr lang="en-GB" smtClean="0"/>
              <a:t>‹#›</a:t>
            </a:fld>
            <a:endParaRPr lang="en-GB"/>
          </a:p>
        </p:txBody>
      </p:sp>
    </p:spTree>
    <p:extLst>
      <p:ext uri="{BB962C8B-B14F-4D97-AF65-F5344CB8AC3E}">
        <p14:creationId xmlns:p14="http://schemas.microsoft.com/office/powerpoint/2010/main" val="3684935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39467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5126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205662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260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02/03/2020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127773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02/03/2020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903356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72439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0744048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892877-0C19-4119-A44B-D5199706DD28}" type="datetimeFigureOut">
              <a:rPr lang="en-GB" smtClean="0"/>
              <a:t>02/03/2020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CF944C-BC4F-4798-B42F-7F8808A7E7F2}" type="slidenum">
              <a:rPr lang="en-GB" smtClean="0"/>
              <a:t>‹#›</a:t>
            </a:fld>
            <a:endParaRPr lang="en-GB"/>
          </a:p>
        </p:txBody>
      </p:sp>
    </p:spTree>
    <p:extLst>
      <p:ext uri="{BB962C8B-B14F-4D97-AF65-F5344CB8AC3E}">
        <p14:creationId xmlns:p14="http://schemas.microsoft.com/office/powerpoint/2010/main" val="53648293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7.xml"/><Relationship Id="rId5" Type="http://schemas.openxmlformats.org/officeDocument/2006/relationships/image" Target="../media/image22.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7.xml"/><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2.xml"/><Relationship Id="rId1" Type="http://schemas.openxmlformats.org/officeDocument/2006/relationships/slideLayout" Target="../slideLayouts/slideLayout24.xml"/><Relationship Id="rId4" Type="http://schemas.openxmlformats.org/officeDocument/2006/relationships/image" Target="../media/image42.png"/></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3.xml"/><Relationship Id="rId1" Type="http://schemas.openxmlformats.org/officeDocument/2006/relationships/slideLayout" Target="../slideLayouts/slideLayout24.xml"/><Relationship Id="rId4" Type="http://schemas.openxmlformats.org/officeDocument/2006/relationships/image" Target="../media/image43.png"/></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4.xml"/><Relationship Id="rId1" Type="http://schemas.openxmlformats.org/officeDocument/2006/relationships/slideLayout" Target="../slideLayouts/slideLayout24.xml"/><Relationship Id="rId5" Type="http://schemas.openxmlformats.org/officeDocument/2006/relationships/image" Target="../media/image45.png"/><Relationship Id="rId4" Type="http://schemas.openxmlformats.org/officeDocument/2006/relationships/image" Target="../media/image44.png"/></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5.xml"/><Relationship Id="rId1" Type="http://schemas.openxmlformats.org/officeDocument/2006/relationships/slideLayout" Target="../slideLayouts/slideLayout24.xml"/><Relationship Id="rId4" Type="http://schemas.openxmlformats.org/officeDocument/2006/relationships/image" Target="../media/image46.png"/></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6.xml"/><Relationship Id="rId1" Type="http://schemas.openxmlformats.org/officeDocument/2006/relationships/slideLayout" Target="../slideLayouts/slideLayout24.xml"/><Relationship Id="rId5" Type="http://schemas.openxmlformats.org/officeDocument/2006/relationships/image" Target="../media/image48.png"/><Relationship Id="rId4" Type="http://schemas.openxmlformats.org/officeDocument/2006/relationships/image" Target="../media/image47.png"/></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7.xml"/><Relationship Id="rId1" Type="http://schemas.openxmlformats.org/officeDocument/2006/relationships/slideLayout" Target="../slideLayouts/slideLayout24.xml"/><Relationship Id="rId5" Type="http://schemas.openxmlformats.org/officeDocument/2006/relationships/image" Target="../media/image50.png"/><Relationship Id="rId4" Type="http://schemas.openxmlformats.org/officeDocument/2006/relationships/image" Target="../media/image49.png"/></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8.xml"/><Relationship Id="rId1" Type="http://schemas.openxmlformats.org/officeDocument/2006/relationships/slideLayout" Target="../slideLayouts/slideLayout24.xml"/><Relationship Id="rId4" Type="http://schemas.openxmlformats.org/officeDocument/2006/relationships/image" Target="../media/image51.png"/></Relationships>
</file>

<file path=ppt/slides/_rels/slide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9.xml"/><Relationship Id="rId1" Type="http://schemas.openxmlformats.org/officeDocument/2006/relationships/slideLayout" Target="../slideLayouts/slideLayout24.xml"/><Relationship Id="rId4" Type="http://schemas.openxmlformats.org/officeDocument/2006/relationships/image" Target="../media/image5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7.gif"/></Relationships>
</file>

<file path=ppt/slides/_rels/slide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0.xml"/><Relationship Id="rId1" Type="http://schemas.openxmlformats.org/officeDocument/2006/relationships/slideLayout" Target="../slideLayouts/slideLayout24.xml"/><Relationship Id="rId5" Type="http://schemas.openxmlformats.org/officeDocument/2006/relationships/image" Target="../media/image54.png"/><Relationship Id="rId4" Type="http://schemas.openxmlformats.org/officeDocument/2006/relationships/image" Target="../media/image53.png"/></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1.xml"/><Relationship Id="rId1" Type="http://schemas.openxmlformats.org/officeDocument/2006/relationships/slideLayout" Target="../slideLayouts/slideLayout24.xml"/><Relationship Id="rId4" Type="http://schemas.openxmlformats.org/officeDocument/2006/relationships/image" Target="../media/image55.png"/></Relationships>
</file>

<file path=ppt/slides/_rels/slide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2.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3.xml"/><Relationship Id="rId1" Type="http://schemas.openxmlformats.org/officeDocument/2006/relationships/slideLayout" Target="../slideLayouts/slideLayout24.xml"/><Relationship Id="rId5" Type="http://schemas.openxmlformats.org/officeDocument/2006/relationships/image" Target="../media/image57.png"/><Relationship Id="rId4" Type="http://schemas.openxmlformats.org/officeDocument/2006/relationships/image" Target="../media/image56.png"/></Relationships>
</file>

<file path=ppt/slides/_rels/slide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4.xml"/><Relationship Id="rId1" Type="http://schemas.openxmlformats.org/officeDocument/2006/relationships/slideLayout" Target="../slideLayouts/slideLayout24.xml"/><Relationship Id="rId5" Type="http://schemas.openxmlformats.org/officeDocument/2006/relationships/image" Target="../media/image59.png"/><Relationship Id="rId4" Type="http://schemas.openxmlformats.org/officeDocument/2006/relationships/image" Target="../media/image58.png"/></Relationships>
</file>

<file path=ppt/slides/_rels/slide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5.xml"/><Relationship Id="rId1" Type="http://schemas.openxmlformats.org/officeDocument/2006/relationships/slideLayout" Target="../slideLayouts/slideLayout24.xml"/><Relationship Id="rId5" Type="http://schemas.openxmlformats.org/officeDocument/2006/relationships/image" Target="../media/image61.png"/><Relationship Id="rId4" Type="http://schemas.openxmlformats.org/officeDocument/2006/relationships/image" Target="../media/image60.png"/></Relationships>
</file>

<file path=ppt/slides/_rels/slide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6.xml"/><Relationship Id="rId1" Type="http://schemas.openxmlformats.org/officeDocument/2006/relationships/slideLayout" Target="../slideLayouts/slideLayout24.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7.gif"/><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www.youtube.com/watch?v=IPJ_ZEBh1Bk"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descr="background rectangle"/>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5" name="Rectangle 4" descr="background rectangle"/>
          <p:cNvSpPr/>
          <p:nvPr/>
        </p:nvSpPr>
        <p:spPr>
          <a:xfrm>
            <a:off x="-27340"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F6163782-AADD-EA44-9566-EFC99FA9A451}"/>
              </a:ext>
            </a:extLst>
          </p:cNvPr>
          <p:cNvSpPr>
            <a:spLocks noGrp="1"/>
          </p:cNvSpPr>
          <p:nvPr>
            <p:ph type="title"/>
          </p:nvPr>
        </p:nvSpPr>
        <p:spPr>
          <a:xfrm>
            <a:off x="158044" y="1210715"/>
            <a:ext cx="6855942" cy="3554923"/>
          </a:xfrm>
        </p:spPr>
        <p:txBody>
          <a:bodyPr>
            <a:noAutofit/>
          </a:bodyPr>
          <a:lstStyle/>
          <a:p>
            <a:r>
              <a:rPr lang="en-GB" sz="4000" b="1" dirty="0">
                <a:solidFill>
                  <a:prstClr val="white"/>
                </a:solidFill>
              </a:rPr>
              <a:t>NCELP Residential 3</a:t>
            </a:r>
            <a:br>
              <a:rPr lang="en-GB" sz="4000" b="1" dirty="0">
                <a:solidFill>
                  <a:prstClr val="white"/>
                </a:solidFill>
              </a:rPr>
            </a:br>
            <a:r>
              <a:rPr lang="en-GB" sz="4000" b="1" dirty="0">
                <a:solidFill>
                  <a:prstClr val="white"/>
                </a:solidFill>
              </a:rPr>
              <a:t/>
            </a:r>
            <a:br>
              <a:rPr lang="en-GB" sz="4000" b="1" dirty="0">
                <a:solidFill>
                  <a:prstClr val="white"/>
                </a:solidFill>
              </a:rPr>
            </a:br>
            <a:r>
              <a:rPr lang="en-GB" sz="4000" dirty="0">
                <a:solidFill>
                  <a:prstClr val="white"/>
                </a:solidFill>
              </a:rPr>
              <a:t/>
            </a:r>
            <a:br>
              <a:rPr lang="en-GB" sz="4000" dirty="0">
                <a:solidFill>
                  <a:prstClr val="white"/>
                </a:solidFill>
              </a:rPr>
            </a:br>
            <a:r>
              <a:rPr lang="en-GB" sz="3600" dirty="0" smtClean="0">
                <a:solidFill>
                  <a:prstClr val="white"/>
                </a:solidFill>
              </a:rPr>
              <a:t>Phonics</a:t>
            </a:r>
            <a:r>
              <a:rPr lang="en-GB" sz="3600" dirty="0">
                <a:solidFill>
                  <a:prstClr val="white"/>
                </a:solidFill>
              </a:rPr>
              <a:t>, Vocabulary and </a:t>
            </a:r>
            <a:r>
              <a:rPr lang="en-GB" sz="3600" dirty="0" smtClean="0">
                <a:solidFill>
                  <a:prstClr val="white"/>
                </a:solidFill>
              </a:rPr>
              <a:t>Grammar testing: </a:t>
            </a:r>
            <a:r>
              <a:rPr lang="en-GB" sz="3600" dirty="0">
                <a:solidFill>
                  <a:prstClr val="white"/>
                </a:solidFill>
              </a:rPr>
              <a:t>Principles, Design, and Creation</a:t>
            </a:r>
            <a:endParaRPr lang="en-US" sz="3600" dirty="0"/>
          </a:p>
        </p:txBody>
      </p:sp>
      <p:sp>
        <p:nvSpPr>
          <p:cNvPr id="12" name="Title 3">
            <a:extLst>
              <a:ext uri="{FF2B5EF4-FFF2-40B4-BE49-F238E27FC236}">
                <a16:creationId xmlns:a16="http://schemas.microsoft.com/office/drawing/2014/main" id="{519C6084-EFA5-7C4A-909A-2204F06E5B8D}"/>
              </a:ext>
            </a:extLst>
          </p:cNvPr>
          <p:cNvSpPr txBox="1">
            <a:spLocks/>
          </p:cNvSpPr>
          <p:nvPr/>
        </p:nvSpPr>
        <p:spPr>
          <a:xfrm>
            <a:off x="158044" y="6087808"/>
            <a:ext cx="5784972" cy="450151"/>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Date updated: 02/03/20</a:t>
            </a: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594291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503832" cy="867128"/>
          </a:xfrm>
          <a:prstGeom prst="rect">
            <a:avLst/>
          </a:prstGeom>
        </p:spPr>
      </p:pic>
      <p:sp>
        <p:nvSpPr>
          <p:cNvPr id="3" name="Title 2">
            <a:extLst>
              <a:ext uri="{FF2B5EF4-FFF2-40B4-BE49-F238E27FC236}">
                <a16:creationId xmlns:a16="http://schemas.microsoft.com/office/drawing/2014/main" id="{23672F64-8A82-A649-89B8-EE1AE1DFB03C}"/>
              </a:ext>
            </a:extLst>
          </p:cNvPr>
          <p:cNvSpPr>
            <a:spLocks noGrp="1"/>
          </p:cNvSpPr>
          <p:nvPr>
            <p:ph type="title"/>
          </p:nvPr>
        </p:nvSpPr>
        <p:spPr>
          <a:xfrm>
            <a:off x="0" y="296863"/>
            <a:ext cx="3657600" cy="804010"/>
          </a:xfrm>
        </p:spPr>
        <p:txBody>
          <a:bodyPr>
            <a:normAutofit/>
          </a:bodyPr>
          <a:lstStyle/>
          <a:p>
            <a:r>
              <a:rPr lang="en-US" sz="3200" dirty="0"/>
              <a:t> </a:t>
            </a:r>
            <a:r>
              <a:rPr lang="en-GB" sz="3200" b="1" dirty="0">
                <a:solidFill>
                  <a:schemeClr val="bg1"/>
                </a:solidFill>
              </a:rPr>
              <a:t>a. Print to sound</a:t>
            </a:r>
            <a:endParaRPr lang="en-US" sz="3200" dirty="0"/>
          </a:p>
        </p:txBody>
      </p:sp>
      <p:sp>
        <p:nvSpPr>
          <p:cNvPr id="8" name="TextBox 7"/>
          <p:cNvSpPr txBox="1"/>
          <p:nvPr/>
        </p:nvSpPr>
        <p:spPr>
          <a:xfrm>
            <a:off x="-1" y="1260799"/>
            <a:ext cx="7276563" cy="132343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Year 1 ‘Phonics Screening Check’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DfE</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Real words and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pseudowords</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What’s the difference?  Why include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pseudowords</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9" name="TextBox 8"/>
          <p:cNvSpPr txBox="1"/>
          <p:nvPr/>
        </p:nvSpPr>
        <p:spPr>
          <a:xfrm>
            <a:off x="0" y="2744164"/>
            <a:ext cx="12192001"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Pseudowords</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By definition, unknown to the learners </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Learners cannot draw on existing knowledge of the words’ pronunciations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  A ‘pure’ measure of their knowledge of symbol-sound correspondences </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0" name="TextBox 9"/>
          <p:cNvSpPr txBox="1"/>
          <p:nvPr/>
        </p:nvSpPr>
        <p:spPr>
          <a:xfrm>
            <a:off x="1" y="4830456"/>
            <a:ext cx="825535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However, we considered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pseudowords</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problematic:</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Ethically / pedagogically </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 terms of validity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Papagno</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Valentine &amp; Baddeley, 1991) </a:t>
            </a:r>
          </a:p>
        </p:txBody>
      </p:sp>
      <p:pic>
        <p:nvPicPr>
          <p:cNvPr id="4" name="Picture 3" descr="little images netx to phonic words"/>
          <p:cNvPicPr>
            <a:picLocks noChangeAspect="1"/>
          </p:cNvPicPr>
          <p:nvPr/>
        </p:nvPicPr>
        <p:blipFill>
          <a:blip r:embed="rId4"/>
          <a:stretch>
            <a:fillRect/>
          </a:stretch>
        </p:blipFill>
        <p:spPr>
          <a:xfrm>
            <a:off x="7668458" y="589250"/>
            <a:ext cx="2299678" cy="3252697"/>
          </a:xfrm>
          <a:prstGeom prst="rect">
            <a:avLst/>
          </a:prstGeom>
        </p:spPr>
      </p:pic>
      <p:pic>
        <p:nvPicPr>
          <p:cNvPr id="6" name="Picture 5" descr="words"/>
          <p:cNvPicPr>
            <a:picLocks noChangeAspect="1"/>
          </p:cNvPicPr>
          <p:nvPr/>
        </p:nvPicPr>
        <p:blipFill>
          <a:blip r:embed="rId5"/>
          <a:stretch>
            <a:fillRect/>
          </a:stretch>
        </p:blipFill>
        <p:spPr>
          <a:xfrm>
            <a:off x="9843991" y="589250"/>
            <a:ext cx="2299679" cy="3252697"/>
          </a:xfrm>
          <a:prstGeom prst="rect">
            <a:avLst/>
          </a:prstGeom>
        </p:spPr>
      </p:pic>
      <p:sp>
        <p:nvSpPr>
          <p:cNvPr id="11" name="TextBox 10"/>
          <p:cNvSpPr txBox="1"/>
          <p:nvPr/>
        </p:nvSpPr>
        <p:spPr>
          <a:xfrm>
            <a:off x="8500056" y="4689194"/>
            <a:ext cx="3511791" cy="1569660"/>
          </a:xfrm>
          <a:prstGeom prst="rect">
            <a:avLst/>
          </a:prstGeom>
          <a:solidFill>
            <a:srgbClr val="CCFFCC"/>
          </a:solid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Unfamiliar real words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Low frequency</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Not in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sym typeface="Wingdings" panose="05000000000000000000" pitchFamily="2" charset="2"/>
              </a:rPr>
              <a:t>SoW</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 to date </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 name="TextBox 1"/>
          <p:cNvSpPr txBox="1"/>
          <p:nvPr/>
        </p:nvSpPr>
        <p:spPr>
          <a:xfrm>
            <a:off x="8500056" y="4475"/>
            <a:ext cx="3618272"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Standards and Testing Agency, 2018: 2018 key stage 1 phonics screening check: pupils’ materials</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Tree>
    <p:extLst>
      <p:ext uri="{BB962C8B-B14F-4D97-AF65-F5344CB8AC3E}">
        <p14:creationId xmlns:p14="http://schemas.microsoft.com/office/powerpoint/2010/main" val="375503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500"/>
                                        <p:tgtEl>
                                          <p:spTgt spid="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animEffect transition="in" filter="fade">
                                      <p:cBhvr>
                                        <p:cTn id="33" dur="500"/>
                                        <p:tgtEl>
                                          <p:spTgt spid="9">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xEl>
                                              <p:pRg st="2" end="2"/>
                                            </p:txEl>
                                          </p:spTgt>
                                        </p:tgtEl>
                                        <p:attrNameLst>
                                          <p:attrName>style.visibility</p:attrName>
                                        </p:attrNameLst>
                                      </p:cBhvr>
                                      <p:to>
                                        <p:strVal val="visible"/>
                                      </p:to>
                                    </p:set>
                                    <p:animEffect transition="in" filter="fade">
                                      <p:cBhvr>
                                        <p:cTn id="38" dur="500"/>
                                        <p:tgtEl>
                                          <p:spTgt spid="9">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xEl>
                                              <p:pRg st="3" end="3"/>
                                            </p:txEl>
                                          </p:spTgt>
                                        </p:tgtEl>
                                        <p:attrNameLst>
                                          <p:attrName>style.visibility</p:attrName>
                                        </p:attrNameLst>
                                      </p:cBhvr>
                                      <p:to>
                                        <p:strVal val="visible"/>
                                      </p:to>
                                    </p:set>
                                    <p:animEffect transition="in" filter="fade">
                                      <p:cBhvr>
                                        <p:cTn id="43" dur="500"/>
                                        <p:tgtEl>
                                          <p:spTgt spid="9">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xEl>
                                              <p:pRg st="0" end="0"/>
                                            </p:txEl>
                                          </p:spTgt>
                                        </p:tgtEl>
                                        <p:attrNameLst>
                                          <p:attrName>style.visibility</p:attrName>
                                        </p:attrNameLst>
                                      </p:cBhvr>
                                      <p:to>
                                        <p:strVal val="visible"/>
                                      </p:to>
                                    </p:set>
                                    <p:animEffect transition="in" filter="fade">
                                      <p:cBhvr>
                                        <p:cTn id="48" dur="500"/>
                                        <p:tgtEl>
                                          <p:spTgt spid="10">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xEl>
                                              <p:pRg st="1" end="1"/>
                                            </p:txEl>
                                          </p:spTgt>
                                        </p:tgtEl>
                                        <p:attrNameLst>
                                          <p:attrName>style.visibility</p:attrName>
                                        </p:attrNameLst>
                                      </p:cBhvr>
                                      <p:to>
                                        <p:strVal val="visible"/>
                                      </p:to>
                                    </p:set>
                                    <p:animEffect transition="in" filter="fade">
                                      <p:cBhvr>
                                        <p:cTn id="53" dur="500"/>
                                        <p:tgtEl>
                                          <p:spTgt spid="10">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
                                            <p:txEl>
                                              <p:pRg st="2" end="2"/>
                                            </p:txEl>
                                          </p:spTgt>
                                        </p:tgtEl>
                                        <p:attrNameLst>
                                          <p:attrName>style.visibility</p:attrName>
                                        </p:attrNameLst>
                                      </p:cBhvr>
                                      <p:to>
                                        <p:strVal val="visible"/>
                                      </p:to>
                                    </p:set>
                                    <p:animEffect transition="in" filter="fade">
                                      <p:cBhvr>
                                        <p:cTn id="58" dur="500"/>
                                        <p:tgtEl>
                                          <p:spTgt spid="10">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build="p"/>
      <p:bldP spid="10" grpId="0" build="p"/>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416413" cy="867128"/>
          </a:xfrm>
          <a:prstGeom prst="rect">
            <a:avLst/>
          </a:prstGeom>
        </p:spPr>
      </p:pic>
      <p:sp>
        <p:nvSpPr>
          <p:cNvPr id="2" name="Title 1">
            <a:extLst>
              <a:ext uri="{FF2B5EF4-FFF2-40B4-BE49-F238E27FC236}">
                <a16:creationId xmlns:a16="http://schemas.microsoft.com/office/drawing/2014/main" id="{1123E356-FA5E-E04B-AE34-D03AEAA0DA00}"/>
              </a:ext>
            </a:extLst>
          </p:cNvPr>
          <p:cNvSpPr>
            <a:spLocks noGrp="1"/>
          </p:cNvSpPr>
          <p:nvPr>
            <p:ph type="title"/>
          </p:nvPr>
        </p:nvSpPr>
        <p:spPr>
          <a:xfrm>
            <a:off x="164571" y="296863"/>
            <a:ext cx="3508269" cy="805573"/>
          </a:xfrm>
        </p:spPr>
        <p:txBody>
          <a:bodyPr>
            <a:normAutofit/>
          </a:bodyPr>
          <a:lstStyle/>
          <a:p>
            <a:r>
              <a:rPr lang="en-GB" sz="3200" b="1" dirty="0">
                <a:solidFill>
                  <a:schemeClr val="bg1"/>
                </a:solidFill>
              </a:rPr>
              <a:t>a. Print to sound</a:t>
            </a:r>
            <a:endParaRPr lang="en-US" sz="3200" dirty="0"/>
          </a:p>
        </p:txBody>
      </p:sp>
      <p:sp>
        <p:nvSpPr>
          <p:cNvPr id="14" name="TextBox 13"/>
          <p:cNvSpPr txBox="1"/>
          <p:nvPr/>
        </p:nvSpPr>
        <p:spPr>
          <a:xfrm>
            <a:off x="0" y="1110995"/>
            <a:ext cx="1219200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Familiar versus unfamiliar words</a:t>
            </a:r>
          </a:p>
        </p:txBody>
      </p:sp>
      <p:sp>
        <p:nvSpPr>
          <p:cNvPr id="15" name="TextBox 14"/>
          <p:cNvSpPr txBox="1"/>
          <p:nvPr/>
        </p:nvSpPr>
        <p:spPr>
          <a:xfrm>
            <a:off x="-1" y="1634215"/>
            <a:ext cx="12192001" cy="366254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Woore (2018) – compared Y10 MFL pupils’ pronunciation of familiar / unfamiliar French words </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 each participant, a set of orthographically matched word pairs was created.  On average, 14 words pairs per participant.  </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Each pair consisted of 1 word they knew and 1 word they didn’t know (as shown by a vocab test), sharing the same spelling body </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Unit of analysis = spelling body (phonological rime)</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…thus controlling for word-level variables</a:t>
            </a:r>
          </a:p>
        </p:txBody>
      </p:sp>
      <p:sp>
        <p:nvSpPr>
          <p:cNvPr id="16" name="TextBox 15"/>
          <p:cNvSpPr txBox="1"/>
          <p:nvPr/>
        </p:nvSpPr>
        <p:spPr>
          <a:xfrm>
            <a:off x="8318096" y="4401077"/>
            <a:ext cx="1257301" cy="584775"/>
          </a:xfrm>
          <a:prstGeom prst="rect">
            <a:avLst/>
          </a:prstGeom>
          <a:solidFill>
            <a:srgbClr val="99FF6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pain</a:t>
            </a:r>
          </a:p>
        </p:txBody>
      </p:sp>
      <p:cxnSp>
        <p:nvCxnSpPr>
          <p:cNvPr id="20" name="Straight Connector 19" descr="connecting line between pain and grain"/>
          <p:cNvCxnSpPr>
            <a:stCxn id="16" idx="3"/>
            <a:endCxn id="18" idx="1"/>
          </p:cNvCxnSpPr>
          <p:nvPr/>
        </p:nvCxnSpPr>
        <p:spPr>
          <a:xfrm>
            <a:off x="9575397" y="4693465"/>
            <a:ext cx="584199" cy="0"/>
          </a:xfrm>
          <a:prstGeom prst="line">
            <a:avLst/>
          </a:prstGeom>
          <a:noFill/>
          <a:ln w="38100" cap="flat" cmpd="sng" algn="ctr">
            <a:solidFill>
              <a:srgbClr val="5B9BD5"/>
            </a:solidFill>
            <a:prstDash val="solid"/>
            <a:miter lim="800000"/>
          </a:ln>
          <a:effectLst/>
        </p:spPr>
      </p:cxnSp>
      <p:sp>
        <p:nvSpPr>
          <p:cNvPr id="18" name="TextBox 17"/>
          <p:cNvSpPr txBox="1"/>
          <p:nvPr/>
        </p:nvSpPr>
        <p:spPr>
          <a:xfrm>
            <a:off x="10159596" y="4401077"/>
            <a:ext cx="1257301" cy="584775"/>
          </a:xfrm>
          <a:prstGeom prst="rect">
            <a:avLst/>
          </a:prstGeom>
          <a:solidFill>
            <a:srgbClr val="FF99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grain</a:t>
            </a:r>
          </a:p>
        </p:txBody>
      </p:sp>
      <p:sp>
        <p:nvSpPr>
          <p:cNvPr id="17" name="TextBox 16"/>
          <p:cNvSpPr txBox="1"/>
          <p:nvPr/>
        </p:nvSpPr>
        <p:spPr>
          <a:xfrm>
            <a:off x="8318096" y="5243760"/>
            <a:ext cx="1257301" cy="584775"/>
          </a:xfrm>
          <a:prstGeom prst="rect">
            <a:avLst/>
          </a:prstGeom>
          <a:solidFill>
            <a:srgbClr val="99FF6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trois</a:t>
            </a:r>
            <a:endParaRPr kumimoji="0" lang="en-GB"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cxnSp>
        <p:nvCxnSpPr>
          <p:cNvPr id="21" name="Straight Connector 20" descr="connecting line between trois and chois"/>
          <p:cNvCxnSpPr/>
          <p:nvPr/>
        </p:nvCxnSpPr>
        <p:spPr>
          <a:xfrm>
            <a:off x="9575397" y="5526287"/>
            <a:ext cx="584199" cy="0"/>
          </a:xfrm>
          <a:prstGeom prst="line">
            <a:avLst/>
          </a:prstGeom>
          <a:noFill/>
          <a:ln w="38100" cap="flat" cmpd="sng" algn="ctr">
            <a:solidFill>
              <a:srgbClr val="5B9BD5"/>
            </a:solidFill>
            <a:prstDash val="solid"/>
            <a:miter lim="800000"/>
          </a:ln>
          <a:effectLst/>
        </p:spPr>
      </p:cxnSp>
      <p:sp>
        <p:nvSpPr>
          <p:cNvPr id="19" name="TextBox 18"/>
          <p:cNvSpPr txBox="1"/>
          <p:nvPr/>
        </p:nvSpPr>
        <p:spPr>
          <a:xfrm>
            <a:off x="10159596" y="5243760"/>
            <a:ext cx="1257301" cy="584775"/>
          </a:xfrm>
          <a:prstGeom prst="rect">
            <a:avLst/>
          </a:prstGeom>
          <a:solidFill>
            <a:srgbClr val="FF99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chois</a:t>
            </a:r>
            <a:endParaRPr kumimoji="0" lang="en-GB"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3695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fade">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fade">
                                      <p:cBhvr>
                                        <p:cTn id="27" dur="500"/>
                                        <p:tgtEl>
                                          <p:spTgt spid="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xEl>
                                              <p:pRg st="4" end="4"/>
                                            </p:txEl>
                                          </p:spTgt>
                                        </p:tgtEl>
                                        <p:attrNameLst>
                                          <p:attrName>style.visibility</p:attrName>
                                        </p:attrNameLst>
                                      </p:cBhvr>
                                      <p:to>
                                        <p:strVal val="visible"/>
                                      </p:to>
                                    </p:set>
                                    <p:animEffect transition="in" filter="fade">
                                      <p:cBhvr>
                                        <p:cTn id="32" dur="500"/>
                                        <p:tgtEl>
                                          <p:spTgt spid="1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bldP spid="16" grpId="0" animBg="1"/>
      <p:bldP spid="18" grpId="0" animBg="1"/>
      <p:bldP spid="17"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416413" cy="867128"/>
          </a:xfrm>
          <a:prstGeom prst="rect">
            <a:avLst/>
          </a:prstGeom>
        </p:spPr>
      </p:pic>
      <p:sp>
        <p:nvSpPr>
          <p:cNvPr id="2" name="Title 1">
            <a:extLst>
              <a:ext uri="{FF2B5EF4-FFF2-40B4-BE49-F238E27FC236}">
                <a16:creationId xmlns:a16="http://schemas.microsoft.com/office/drawing/2014/main" id="{23A696FD-A2EB-2744-B41B-CB7737AC56CC}"/>
              </a:ext>
            </a:extLst>
          </p:cNvPr>
          <p:cNvSpPr>
            <a:spLocks noGrp="1"/>
          </p:cNvSpPr>
          <p:nvPr>
            <p:ph type="title"/>
          </p:nvPr>
        </p:nvSpPr>
        <p:spPr>
          <a:xfrm>
            <a:off x="164571" y="269618"/>
            <a:ext cx="3563774" cy="797231"/>
          </a:xfrm>
        </p:spPr>
        <p:txBody>
          <a:bodyPr>
            <a:normAutofit/>
          </a:bodyPr>
          <a:lstStyle/>
          <a:p>
            <a:r>
              <a:rPr lang="en-GB" sz="3200" b="1" dirty="0">
                <a:solidFill>
                  <a:schemeClr val="bg1"/>
                </a:solidFill>
              </a:rPr>
              <a:t>a. Print to sound</a:t>
            </a:r>
            <a:endParaRPr lang="en-US" sz="3200" dirty="0"/>
          </a:p>
        </p:txBody>
      </p:sp>
      <p:graphicFrame>
        <p:nvGraphicFramePr>
          <p:cNvPr id="4" name="Chart 3" descr="chart showing unfamiliar versus familiar spelling"/>
          <p:cNvGraphicFramePr>
            <a:graphicFrameLocks/>
          </p:cNvGraphicFramePr>
          <p:nvPr>
            <p:extLst/>
          </p:nvPr>
        </p:nvGraphicFramePr>
        <p:xfrm>
          <a:off x="2841624" y="1066849"/>
          <a:ext cx="6959600" cy="3759200"/>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Straight Connector 5" descr="straight line"/>
          <p:cNvCxnSpPr/>
          <p:nvPr/>
        </p:nvCxnSpPr>
        <p:spPr>
          <a:xfrm>
            <a:off x="5336981" y="2008692"/>
            <a:ext cx="2466975" cy="371475"/>
          </a:xfrm>
          <a:prstGeom prst="line">
            <a:avLst/>
          </a:prstGeom>
          <a:ln w="25400">
            <a:solidFill>
              <a:srgbClr val="0033CC"/>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675120" y="2234349"/>
            <a:ext cx="17906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&lt; .001, </a:t>
            </a:r>
            <a:r>
              <a:rPr kumimoji="0" lang="en-GB" sz="1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0.33</a:t>
            </a:r>
            <a:endParaRPr kumimoji="0" lang="en-GB" sz="1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TextBox 8"/>
          <p:cNvSpPr txBox="1"/>
          <p:nvPr/>
        </p:nvSpPr>
        <p:spPr>
          <a:xfrm>
            <a:off x="3728345" y="4981512"/>
            <a:ext cx="2457450" cy="523220"/>
          </a:xfrm>
          <a:prstGeom prst="rect">
            <a:avLst/>
          </a:prstGeom>
          <a:solidFill>
            <a:srgbClr val="99FF6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&lt;pain&gt; - /</a:t>
            </a:r>
            <a:r>
              <a:rPr kumimoji="0" lang="en-GB"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pæ</a:t>
            </a: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en-GB"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13" name="Straight Connector 12" descr="straight line"/>
          <p:cNvCxnSpPr>
            <a:stCxn id="9" idx="3"/>
            <a:endCxn id="11" idx="1"/>
          </p:cNvCxnSpPr>
          <p:nvPr/>
        </p:nvCxnSpPr>
        <p:spPr>
          <a:xfrm flipV="1">
            <a:off x="6185795" y="5237726"/>
            <a:ext cx="590735" cy="5396"/>
          </a:xfrm>
          <a:prstGeom prst="line">
            <a:avLst/>
          </a:prstGeom>
          <a:ln w="31750">
            <a:solidFill>
              <a:srgbClr val="0033CC"/>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776530" y="4976116"/>
            <a:ext cx="2889251" cy="523220"/>
          </a:xfrm>
          <a:prstGeom prst="rect">
            <a:avLst/>
          </a:prstGeom>
          <a:solidFill>
            <a:srgbClr val="FF99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&lt;grain&gt; - /</a:t>
            </a:r>
            <a:r>
              <a:rPr kumimoji="0" lang="en-GB"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ɡɹɛɪn</a:t>
            </a: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en-GB"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p:cNvSpPr txBox="1"/>
          <p:nvPr/>
        </p:nvSpPr>
        <p:spPr>
          <a:xfrm>
            <a:off x="3728345" y="5623280"/>
            <a:ext cx="2457449" cy="523220"/>
          </a:xfrm>
          <a:prstGeom prst="rect">
            <a:avLst/>
          </a:prstGeom>
          <a:solidFill>
            <a:srgbClr val="99FF6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&lt;chat&gt; - /</a:t>
            </a:r>
            <a:r>
              <a:rPr kumimoji="0" lang="en-GB"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ʃa</a:t>
            </a: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cxnSp>
        <p:nvCxnSpPr>
          <p:cNvPr id="14" name="Straight Connector 13" descr="straight line"/>
          <p:cNvCxnSpPr/>
          <p:nvPr/>
        </p:nvCxnSpPr>
        <p:spPr>
          <a:xfrm>
            <a:off x="6185794" y="5970099"/>
            <a:ext cx="584199" cy="0"/>
          </a:xfrm>
          <a:prstGeom prst="line">
            <a:avLst/>
          </a:prstGeom>
          <a:ln w="31750">
            <a:solidFill>
              <a:srgbClr val="0033CC"/>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769993" y="5622017"/>
            <a:ext cx="2889251" cy="523220"/>
          </a:xfrm>
          <a:prstGeom prst="rect">
            <a:avLst/>
          </a:prstGeom>
          <a:solidFill>
            <a:srgbClr val="FF99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&lt;fat&gt; - /fat/</a:t>
            </a:r>
          </a:p>
        </p:txBody>
      </p:sp>
    </p:spTree>
    <p:extLst>
      <p:ext uri="{BB962C8B-B14F-4D97-AF65-F5344CB8AC3E}">
        <p14:creationId xmlns:p14="http://schemas.microsoft.com/office/powerpoint/2010/main" val="197103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8" grpId="0"/>
      <p:bldP spid="9" grpId="0" animBg="1"/>
      <p:bldP spid="11" grpId="0" animBg="1"/>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416413" cy="867128"/>
          </a:xfrm>
          <a:prstGeom prst="rect">
            <a:avLst/>
          </a:prstGeom>
        </p:spPr>
      </p:pic>
      <p:sp>
        <p:nvSpPr>
          <p:cNvPr id="8" name="Title 7">
            <a:extLst>
              <a:ext uri="{FF2B5EF4-FFF2-40B4-BE49-F238E27FC236}">
                <a16:creationId xmlns:a16="http://schemas.microsoft.com/office/drawing/2014/main" id="{597FA657-1197-9742-B0C4-F9C91A9BE5B5}"/>
              </a:ext>
            </a:extLst>
          </p:cNvPr>
          <p:cNvSpPr>
            <a:spLocks noGrp="1"/>
          </p:cNvSpPr>
          <p:nvPr>
            <p:ph type="title"/>
          </p:nvPr>
        </p:nvSpPr>
        <p:spPr>
          <a:xfrm>
            <a:off x="164571" y="296864"/>
            <a:ext cx="3416829" cy="814132"/>
          </a:xfrm>
        </p:spPr>
        <p:txBody>
          <a:bodyPr>
            <a:normAutofit/>
          </a:bodyPr>
          <a:lstStyle/>
          <a:p>
            <a:r>
              <a:rPr lang="en-GB" sz="3200" b="1" dirty="0">
                <a:solidFill>
                  <a:schemeClr val="bg1"/>
                </a:solidFill>
              </a:rPr>
              <a:t>a. Print to sound</a:t>
            </a:r>
            <a:endParaRPr lang="en-US" sz="3200" dirty="0"/>
          </a:p>
        </p:txBody>
      </p:sp>
      <p:sp>
        <p:nvSpPr>
          <p:cNvPr id="4" name="TextBox 3"/>
          <p:cNvSpPr txBox="1"/>
          <p:nvPr/>
        </p:nvSpPr>
        <p:spPr>
          <a:xfrm>
            <a:off x="0" y="1110995"/>
            <a:ext cx="1219200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Summary so far</a:t>
            </a:r>
          </a:p>
        </p:txBody>
      </p:sp>
      <p:sp>
        <p:nvSpPr>
          <p:cNvPr id="6" name="TextBox 5"/>
          <p:cNvSpPr txBox="1"/>
          <p:nvPr/>
        </p:nvSpPr>
        <p:spPr>
          <a:xfrm>
            <a:off x="-1" y="1775883"/>
            <a:ext cx="12192001" cy="187743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Reading Aloud Test </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Administered individually </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Unfamiliar words to test SSC knowledge (to stop them using existing knowledge of whole word pronunciations)</a:t>
            </a:r>
          </a:p>
        </p:txBody>
      </p:sp>
    </p:spTree>
    <p:extLst>
      <p:ext uri="{BB962C8B-B14F-4D97-AF65-F5344CB8AC3E}">
        <p14:creationId xmlns:p14="http://schemas.microsoft.com/office/powerpoint/2010/main" val="79876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416413" cy="867128"/>
          </a:xfrm>
          <a:prstGeom prst="rect">
            <a:avLst/>
          </a:prstGeom>
        </p:spPr>
      </p:pic>
      <p:sp>
        <p:nvSpPr>
          <p:cNvPr id="2" name="Title 1">
            <a:extLst>
              <a:ext uri="{FF2B5EF4-FFF2-40B4-BE49-F238E27FC236}">
                <a16:creationId xmlns:a16="http://schemas.microsoft.com/office/drawing/2014/main" id="{DD0C8E39-E8B7-7741-8F91-4CDF8347BB20}"/>
              </a:ext>
            </a:extLst>
          </p:cNvPr>
          <p:cNvSpPr>
            <a:spLocks noGrp="1"/>
          </p:cNvSpPr>
          <p:nvPr>
            <p:ph type="title"/>
          </p:nvPr>
        </p:nvSpPr>
        <p:spPr>
          <a:xfrm>
            <a:off x="164571" y="296863"/>
            <a:ext cx="3553989" cy="754697"/>
          </a:xfrm>
        </p:spPr>
        <p:txBody>
          <a:bodyPr>
            <a:normAutofit/>
          </a:bodyPr>
          <a:lstStyle/>
          <a:p>
            <a:r>
              <a:rPr lang="en-GB" sz="3200" b="1" dirty="0">
                <a:solidFill>
                  <a:schemeClr val="bg1"/>
                </a:solidFill>
              </a:rPr>
              <a:t>b. Sound to print </a:t>
            </a:r>
            <a:endParaRPr lang="en-US" sz="3200" dirty="0"/>
          </a:p>
        </p:txBody>
      </p:sp>
      <p:sp>
        <p:nvSpPr>
          <p:cNvPr id="4" name="TextBox 3"/>
          <p:cNvSpPr txBox="1"/>
          <p:nvPr/>
        </p:nvSpPr>
        <p:spPr>
          <a:xfrm>
            <a:off x="-1" y="1460854"/>
            <a:ext cx="12192001" cy="98488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Transcription task – can they write what they hear?</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However… languages vary in “orthographic depth”:</a:t>
            </a:r>
          </a:p>
        </p:txBody>
      </p:sp>
      <p:pic>
        <p:nvPicPr>
          <p:cNvPr id="10" name="Picture 6" descr="showing sound to prin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15824" y="730427"/>
            <a:ext cx="34163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674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416413" cy="867128"/>
          </a:xfrm>
          <a:prstGeom prst="rect">
            <a:avLst/>
          </a:prstGeom>
        </p:spPr>
      </p:pic>
      <p:sp>
        <p:nvSpPr>
          <p:cNvPr id="3" name="Title 2">
            <a:extLst>
              <a:ext uri="{FF2B5EF4-FFF2-40B4-BE49-F238E27FC236}">
                <a16:creationId xmlns:a16="http://schemas.microsoft.com/office/drawing/2014/main" id="{55864DB9-89A6-AD40-9A25-C23C69C8FF4C}"/>
              </a:ext>
            </a:extLst>
          </p:cNvPr>
          <p:cNvSpPr>
            <a:spLocks noGrp="1"/>
          </p:cNvSpPr>
          <p:nvPr>
            <p:ph type="title"/>
          </p:nvPr>
        </p:nvSpPr>
        <p:spPr>
          <a:xfrm>
            <a:off x="164571" y="296863"/>
            <a:ext cx="3462549" cy="776183"/>
          </a:xfrm>
        </p:spPr>
        <p:txBody>
          <a:bodyPr>
            <a:normAutofit/>
          </a:bodyPr>
          <a:lstStyle/>
          <a:p>
            <a:r>
              <a:rPr lang="en-GB" sz="3200" b="1" dirty="0">
                <a:solidFill>
                  <a:schemeClr val="bg1"/>
                </a:solidFill>
              </a:rPr>
              <a:t>a. Print to sound</a:t>
            </a:r>
            <a:endParaRPr lang="en-US" sz="3200" dirty="0"/>
          </a:p>
        </p:txBody>
      </p:sp>
      <p:sp>
        <p:nvSpPr>
          <p:cNvPr id="4" name="TextBox 3"/>
          <p:cNvSpPr txBox="1"/>
          <p:nvPr/>
        </p:nvSpPr>
        <p:spPr>
          <a:xfrm>
            <a:off x="-1" y="1325563"/>
            <a:ext cx="12192001"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So, in French particularly </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 multiple possible spellings for a given sound </a:t>
            </a: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9" name="TextBox 8"/>
          <p:cNvSpPr txBox="1"/>
          <p:nvPr/>
        </p:nvSpPr>
        <p:spPr>
          <a:xfrm>
            <a:off x="-2" y="2039745"/>
            <a:ext cx="12192001"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 unfamiliar words: proliferation of ‘correct’ answers </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 </a:t>
            </a: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 name="Rounded Rectangle 1" descr="green box with multiple spellings for a given sound"/>
          <p:cNvSpPr/>
          <p:nvPr/>
        </p:nvSpPr>
        <p:spPr>
          <a:xfrm>
            <a:off x="164571" y="2753927"/>
            <a:ext cx="11812276" cy="1896870"/>
          </a:xfrm>
          <a:prstGeom prst="roundRect">
            <a:avLst/>
          </a:prstGeom>
          <a:solidFill>
            <a:srgbClr val="CCFFCC">
              <a:alpha val="41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6" name="Picture 12" descr="scan001001"/>
          <p:cNvPicPr>
            <a:picLocks noChangeAspect="1" noChangeArrowheads="1"/>
          </p:cNvPicPr>
          <p:nvPr/>
        </p:nvPicPr>
        <p:blipFill>
          <a:blip r:embed="rId4">
            <a:extLst>
              <a:ext uri="{28A0092B-C50C-407E-A947-70E740481C1C}">
                <a14:useLocalDpi xmlns:a14="http://schemas.microsoft.com/office/drawing/2010/main" val="0"/>
              </a:ext>
            </a:extLst>
          </a:blip>
          <a:srcRect l="14078" t="32144" r="62671" b="61243"/>
          <a:stretch>
            <a:fillRect/>
          </a:stretch>
        </p:blipFill>
        <p:spPr bwMode="auto">
          <a:xfrm>
            <a:off x="261311" y="3263811"/>
            <a:ext cx="16557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917074" y="3125996"/>
            <a:ext cx="102749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ver</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vers</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verre</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verres</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vert</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verts</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vair</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10" name="TextBox 9"/>
          <p:cNvSpPr txBox="1"/>
          <p:nvPr/>
        </p:nvSpPr>
        <p:spPr>
          <a:xfrm>
            <a:off x="1917073" y="3795379"/>
            <a:ext cx="102749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vaire</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 </a:t>
            </a:r>
            <a:r>
              <a:rPr kumimoji="0" lang="en-GB" sz="24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vaires</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 </a:t>
            </a:r>
            <a:r>
              <a:rPr kumimoji="0" lang="en-GB" sz="24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verd</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 </a:t>
            </a:r>
            <a:r>
              <a:rPr kumimoji="0" lang="en-GB" sz="24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verds</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 </a:t>
            </a:r>
            <a:r>
              <a:rPr kumimoji="0" lang="en-GB" sz="24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vère</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 </a:t>
            </a:r>
            <a:r>
              <a:rPr kumimoji="0" lang="en-GB" sz="24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vères</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 </a:t>
            </a:r>
            <a:r>
              <a:rPr kumimoji="0" lang="en-GB" sz="24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vaîre</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 </a:t>
            </a:r>
            <a:r>
              <a:rPr kumimoji="0" lang="en-GB" sz="24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vaîres</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11" name="TextBox 10"/>
          <p:cNvSpPr txBox="1"/>
          <p:nvPr/>
        </p:nvSpPr>
        <p:spPr>
          <a:xfrm>
            <a:off x="0" y="4650797"/>
            <a:ext cx="12192001" cy="150810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So, we tweaked the response format to constrain possible responses</a:t>
            </a:r>
          </a:p>
          <a:p>
            <a:pPr marL="800100" marR="0" lvl="1"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Blanks for individual letters.  </a:t>
            </a:r>
          </a:p>
          <a:p>
            <a:pPr marL="800100" marR="0" lvl="1"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E.g. “ v _ _ ” </a:t>
            </a:r>
          </a:p>
        </p:txBody>
      </p:sp>
    </p:spTree>
    <p:extLst>
      <p:ext uri="{BB962C8B-B14F-4D97-AF65-F5344CB8AC3E}">
        <p14:creationId xmlns:p14="http://schemas.microsoft.com/office/powerpoint/2010/main" val="163044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500"/>
                                        <p:tgtEl>
                                          <p:spTgt spid="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fade">
                                      <p:cBhvr>
                                        <p:cTn id="29" dur="500"/>
                                        <p:tgtEl>
                                          <p:spTgt spid="1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Effect transition="in" filter="fade">
                                      <p:cBhvr>
                                        <p:cTn id="37" dur="500"/>
                                        <p:tgtEl>
                                          <p:spTgt spid="11">
                                            <p:txEl>
                                              <p:pRg st="1" end="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xEl>
                                              <p:pRg st="2" end="2"/>
                                            </p:txEl>
                                          </p:spTgt>
                                        </p:tgtEl>
                                        <p:attrNameLst>
                                          <p:attrName>style.visibility</p:attrName>
                                        </p:attrNameLst>
                                      </p:cBhvr>
                                      <p:to>
                                        <p:strVal val="visible"/>
                                      </p:to>
                                    </p:set>
                                    <p:animEffect transition="in" filter="fade">
                                      <p:cBhvr>
                                        <p:cTn id="4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build="p"/>
      <p:bldP spid="2" grpId="0" animBg="1"/>
      <p:bldP spid="8" grpId="0" build="p"/>
      <p:bldP spid="10" grpId="0" build="p"/>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416413" cy="867128"/>
          </a:xfrm>
          <a:prstGeom prst="rect">
            <a:avLst/>
          </a:prstGeom>
        </p:spPr>
      </p:pic>
      <p:sp>
        <p:nvSpPr>
          <p:cNvPr id="2" name="Title 1">
            <a:extLst>
              <a:ext uri="{FF2B5EF4-FFF2-40B4-BE49-F238E27FC236}">
                <a16:creationId xmlns:a16="http://schemas.microsoft.com/office/drawing/2014/main" id="{200D5AE5-1B45-F64F-9E99-F04949BF44D9}"/>
              </a:ext>
            </a:extLst>
          </p:cNvPr>
          <p:cNvSpPr>
            <a:spLocks noGrp="1"/>
          </p:cNvSpPr>
          <p:nvPr>
            <p:ph type="title"/>
          </p:nvPr>
        </p:nvSpPr>
        <p:spPr>
          <a:xfrm>
            <a:off x="164571" y="296863"/>
            <a:ext cx="3813069" cy="754697"/>
          </a:xfrm>
        </p:spPr>
        <p:txBody>
          <a:bodyPr>
            <a:normAutofit/>
          </a:bodyPr>
          <a:lstStyle/>
          <a:p>
            <a:r>
              <a:rPr lang="en-GB" sz="3200" b="1" dirty="0">
                <a:solidFill>
                  <a:schemeClr val="bg1"/>
                </a:solidFill>
              </a:rPr>
              <a:t>2. Item selection</a:t>
            </a:r>
            <a:endParaRPr lang="en-US" sz="3200" dirty="0"/>
          </a:p>
        </p:txBody>
      </p:sp>
      <p:sp>
        <p:nvSpPr>
          <p:cNvPr id="4" name="TextBox 3"/>
          <p:cNvSpPr txBox="1"/>
          <p:nvPr/>
        </p:nvSpPr>
        <p:spPr>
          <a:xfrm>
            <a:off x="-1" y="1325563"/>
            <a:ext cx="12192001" cy="41857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 each language:</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We listed all the target SSC covered in the </a:t>
            </a:r>
            <a:r>
              <a:rPr kumimoji="0" lang="en-GB" sz="24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SoW</a:t>
            </a: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 each SSC, we identified 3 low-frequency words (&gt;5000 frequency ranking for French and Spanish, &gt;4037 for German) and ensured not covered in </a:t>
            </a:r>
            <a:r>
              <a:rPr kumimoji="0" lang="en-GB" sz="24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SoW</a:t>
            </a: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Therefore, pupils very unlikely to know them!</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Where possible, we controlled for orthographic and phonological length – i.e. short monosyllabic words (French and German) or mostly 2 syllables (Spanish)</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We tried to avoid words that look like English words (</a:t>
            </a:r>
            <a:r>
              <a:rPr kumimoji="0" lang="en-GB" sz="24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interlingual</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homographs), taboo words, etc.!</a:t>
            </a:r>
          </a:p>
        </p:txBody>
      </p:sp>
    </p:spTree>
    <p:extLst>
      <p:ext uri="{BB962C8B-B14F-4D97-AF65-F5344CB8AC3E}">
        <p14:creationId xmlns:p14="http://schemas.microsoft.com/office/powerpoint/2010/main" val="17648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6EDFD5-8ADD-5F42-A382-F60ED8D29513}"/>
              </a:ext>
            </a:extLst>
          </p:cNvPr>
          <p:cNvSpPr>
            <a:spLocks noGrp="1"/>
          </p:cNvSpPr>
          <p:nvPr>
            <p:ph type="title"/>
          </p:nvPr>
        </p:nvSpPr>
        <p:spPr/>
        <p:txBody>
          <a:bodyPr/>
          <a:lstStyle/>
          <a:p>
            <a:r>
              <a:rPr lang="en-US" dirty="0"/>
              <a:t>SSC in French</a:t>
            </a:r>
          </a:p>
        </p:txBody>
      </p:sp>
      <p:graphicFrame>
        <p:nvGraphicFramePr>
          <p:cNvPr id="2" name="Table 1" descr="table showing French SSC"/>
          <p:cNvGraphicFramePr>
            <a:graphicFrameLocks noGrp="1"/>
          </p:cNvGraphicFramePr>
          <p:nvPr>
            <p:extLst/>
          </p:nvPr>
        </p:nvGraphicFramePr>
        <p:xfrm>
          <a:off x="0" y="-2"/>
          <a:ext cx="5821681" cy="6858000"/>
        </p:xfrm>
        <a:graphic>
          <a:graphicData uri="http://schemas.openxmlformats.org/drawingml/2006/table">
            <a:tbl>
              <a:tblPr firstRow="1">
                <a:tableStyleId>{5C22544A-7EE6-4342-B048-85BDC9FD1C3A}</a:tableStyleId>
              </a:tblPr>
              <a:tblGrid>
                <a:gridCol w="1525168">
                  <a:extLst>
                    <a:ext uri="{9D8B030D-6E8A-4147-A177-3AD203B41FA5}">
                      <a16:colId xmlns:a16="http://schemas.microsoft.com/office/drawing/2014/main" val="3959120125"/>
                    </a:ext>
                  </a:extLst>
                </a:gridCol>
                <a:gridCol w="1227575">
                  <a:extLst>
                    <a:ext uri="{9D8B030D-6E8A-4147-A177-3AD203B41FA5}">
                      <a16:colId xmlns:a16="http://schemas.microsoft.com/office/drawing/2014/main" val="4037419374"/>
                    </a:ext>
                  </a:extLst>
                </a:gridCol>
                <a:gridCol w="1606810">
                  <a:extLst>
                    <a:ext uri="{9D8B030D-6E8A-4147-A177-3AD203B41FA5}">
                      <a16:colId xmlns:a16="http://schemas.microsoft.com/office/drawing/2014/main" val="1608816626"/>
                    </a:ext>
                  </a:extLst>
                </a:gridCol>
                <a:gridCol w="1462128">
                  <a:extLst>
                    <a:ext uri="{9D8B030D-6E8A-4147-A177-3AD203B41FA5}">
                      <a16:colId xmlns:a16="http://schemas.microsoft.com/office/drawing/2014/main" val="3964951605"/>
                    </a:ext>
                  </a:extLst>
                </a:gridCol>
              </a:tblGrid>
              <a:tr h="428625">
                <a:tc>
                  <a:txBody>
                    <a:bodyPr/>
                    <a:lstStyle/>
                    <a:p>
                      <a:pPr algn="l" fontAlgn="b"/>
                      <a:r>
                        <a:rPr lang="en-GB" sz="2300" b="1" i="0" u="none" strike="noStrike" dirty="0">
                          <a:effectLst/>
                          <a:latin typeface="Century Gothic" panose="020B0502020202020204" pitchFamily="34" charset="0"/>
                        </a:rPr>
                        <a:t>SSC</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i="0" u="none" strike="noStrike" dirty="0">
                          <a:effectLst/>
                          <a:latin typeface="Century Gothic" panose="020B0502020202020204" pitchFamily="34" charset="0"/>
                        </a:rPr>
                        <a:t>French 1</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i="0" u="none" strike="noStrike" dirty="0">
                          <a:effectLst/>
                          <a:latin typeface="Century Gothic" panose="020B0502020202020204" pitchFamily="34" charset="0"/>
                        </a:rPr>
                        <a:t>French 2</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i="0" u="none" strike="noStrike" dirty="0">
                          <a:effectLst/>
                          <a:latin typeface="Century Gothic" panose="020B0502020202020204" pitchFamily="34" charset="0"/>
                        </a:rPr>
                        <a:t>French 3</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extLst>
                  <a:ext uri="{0D108BD9-81ED-4DB2-BD59-A6C34878D82A}">
                    <a16:rowId xmlns:a16="http://schemas.microsoft.com/office/drawing/2014/main" val="2710145567"/>
                  </a:ext>
                </a:extLst>
              </a:tr>
              <a:tr h="428625">
                <a:tc>
                  <a:txBody>
                    <a:bodyPr/>
                    <a:lstStyle/>
                    <a:p>
                      <a:pPr algn="l" fontAlgn="b"/>
                      <a:r>
                        <a:rPr lang="en-GB" sz="2300" b="1" i="0" u="none" strike="noStrike" dirty="0">
                          <a:effectLst/>
                          <a:latin typeface="Century Gothic" panose="020B0502020202020204" pitchFamily="34" charset="0"/>
                        </a:rPr>
                        <a:t>SFC –x</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i="0" u="none" strike="noStrike" dirty="0" err="1">
                          <a:effectLst/>
                          <a:latin typeface="Century Gothic" panose="020B0502020202020204" pitchFamily="34" charset="0"/>
                        </a:rPr>
                        <a:t>toux</a:t>
                      </a:r>
                      <a:endParaRPr lang="en-GB" sz="2300" b="1" i="0" u="none" strike="noStrike" dirty="0">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a:effectLst/>
                          <a:latin typeface="Century Gothic" panose="020B0502020202020204" pitchFamily="34" charset="0"/>
                        </a:rPr>
                        <a:t>poux</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dirty="0" err="1">
                          <a:effectLst/>
                          <a:latin typeface="Century Gothic" panose="020B0502020202020204" pitchFamily="34" charset="0"/>
                        </a:rPr>
                        <a:t>houx</a:t>
                      </a:r>
                      <a:endParaRPr lang="en-GB" sz="2300" b="1" i="0" u="none" strike="noStrike" dirty="0">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2459812167"/>
                  </a:ext>
                </a:extLst>
              </a:tr>
              <a:tr h="428625">
                <a:tc>
                  <a:txBody>
                    <a:bodyPr/>
                    <a:lstStyle/>
                    <a:p>
                      <a:pPr algn="l" fontAlgn="b"/>
                      <a:r>
                        <a:rPr lang="en-GB" sz="2300" b="1" i="0" u="none" strike="noStrike">
                          <a:effectLst/>
                          <a:latin typeface="Century Gothic" panose="020B0502020202020204" pitchFamily="34" charset="0"/>
                        </a:rPr>
                        <a:t>SFC -d</a:t>
                      </a:r>
                      <a:endParaRPr lang="en-GB" sz="2300" b="1" i="0" u="none" strike="noStrike">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i="0" u="none" strike="noStrike">
                          <a:effectLst/>
                          <a:latin typeface="Century Gothic" panose="020B0502020202020204" pitchFamily="34" charset="0"/>
                        </a:rPr>
                        <a:t>jard</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a:effectLst/>
                          <a:latin typeface="Century Gothic" panose="020B0502020202020204" pitchFamily="34" charset="0"/>
                        </a:rPr>
                        <a:t>lard</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dirty="0" err="1">
                          <a:effectLst/>
                          <a:latin typeface="Century Gothic" panose="020B0502020202020204" pitchFamily="34" charset="0"/>
                        </a:rPr>
                        <a:t>dard</a:t>
                      </a:r>
                      <a:endParaRPr lang="en-GB" sz="2300" b="1" i="0" u="none" strike="noStrike" dirty="0">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680921132"/>
                  </a:ext>
                </a:extLst>
              </a:tr>
              <a:tr h="428625">
                <a:tc>
                  <a:txBody>
                    <a:bodyPr/>
                    <a:lstStyle/>
                    <a:p>
                      <a:pPr algn="l" fontAlgn="b"/>
                      <a:r>
                        <a:rPr lang="en-GB" sz="2300" b="1" i="0" u="none" strike="noStrike">
                          <a:effectLst/>
                          <a:latin typeface="Century Gothic" panose="020B0502020202020204" pitchFamily="34" charset="0"/>
                        </a:rPr>
                        <a:t>SFC –t</a:t>
                      </a:r>
                      <a:endParaRPr lang="en-GB" sz="2300" b="1" i="0" u="none" strike="noStrike">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i="0" u="none" strike="noStrike" dirty="0" err="1">
                          <a:effectLst/>
                          <a:latin typeface="Century Gothic" panose="020B0502020202020204" pitchFamily="34" charset="0"/>
                        </a:rPr>
                        <a:t>prit</a:t>
                      </a:r>
                      <a:endParaRPr lang="en-GB" sz="2300" b="1" i="0" u="none" strike="noStrike" dirty="0">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a:effectLst/>
                          <a:latin typeface="Century Gothic" panose="020B0502020202020204" pitchFamily="34" charset="0"/>
                        </a:rPr>
                        <a:t>vit</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dirty="0" err="1">
                          <a:effectLst/>
                          <a:latin typeface="Century Gothic" panose="020B0502020202020204" pitchFamily="34" charset="0"/>
                        </a:rPr>
                        <a:t>mit</a:t>
                      </a:r>
                      <a:endParaRPr lang="en-GB" sz="2300" b="1" i="0" u="none" strike="noStrike" dirty="0">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239545651"/>
                  </a:ext>
                </a:extLst>
              </a:tr>
              <a:tr h="428625">
                <a:tc>
                  <a:txBody>
                    <a:bodyPr/>
                    <a:lstStyle/>
                    <a:p>
                      <a:pPr algn="l" fontAlgn="b"/>
                      <a:r>
                        <a:rPr lang="en-GB" sz="2300" b="1" i="0" u="none" strike="noStrike" dirty="0">
                          <a:effectLst/>
                          <a:latin typeface="Century Gothic" panose="020B0502020202020204" pitchFamily="34" charset="0"/>
                        </a:rPr>
                        <a:t>SFC –s</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i="0" u="none" strike="noStrike">
                          <a:effectLst/>
                          <a:latin typeface="Century Gothic" panose="020B0502020202020204" pitchFamily="34" charset="0"/>
                        </a:rPr>
                        <a:t>bris</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a:effectLst/>
                          <a:latin typeface="Century Gothic" panose="020B0502020202020204" pitchFamily="34" charset="0"/>
                        </a:rPr>
                        <a:t>gis</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dirty="0" err="1">
                          <a:effectLst/>
                          <a:latin typeface="Century Gothic" panose="020B0502020202020204" pitchFamily="34" charset="0"/>
                        </a:rPr>
                        <a:t>spis</a:t>
                      </a:r>
                      <a:endParaRPr lang="en-GB" sz="2300" b="1" i="0" u="none" strike="noStrike" dirty="0">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4262212524"/>
                  </a:ext>
                </a:extLst>
              </a:tr>
              <a:tr h="428625">
                <a:tc>
                  <a:txBody>
                    <a:bodyPr/>
                    <a:lstStyle/>
                    <a:p>
                      <a:pPr algn="l" fontAlgn="b"/>
                      <a:r>
                        <a:rPr lang="en-GB" sz="2300" b="1" i="0" u="none" strike="noStrike">
                          <a:effectLst/>
                          <a:latin typeface="Century Gothic" panose="020B0502020202020204" pitchFamily="34" charset="0"/>
                        </a:rPr>
                        <a:t>a </a:t>
                      </a:r>
                      <a:endParaRPr lang="en-GB" sz="2300" b="1" i="0" u="none" strike="noStrike">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i="0" u="none" strike="noStrike">
                          <a:effectLst/>
                          <a:latin typeface="Century Gothic" panose="020B0502020202020204" pitchFamily="34" charset="0"/>
                        </a:rPr>
                        <a:t>nase</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dirty="0" err="1">
                          <a:effectLst/>
                          <a:latin typeface="Century Gothic" panose="020B0502020202020204" pitchFamily="34" charset="0"/>
                        </a:rPr>
                        <a:t>prase</a:t>
                      </a:r>
                      <a:endParaRPr lang="en-GB" sz="2300" b="1" i="0" u="none" strike="noStrike" dirty="0">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dirty="0" err="1">
                          <a:effectLst/>
                          <a:latin typeface="Century Gothic" panose="020B0502020202020204" pitchFamily="34" charset="0"/>
                        </a:rPr>
                        <a:t>jase</a:t>
                      </a:r>
                      <a:endParaRPr lang="en-GB" sz="2300" b="1" i="0" u="none" strike="noStrike" dirty="0">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3505549251"/>
                  </a:ext>
                </a:extLst>
              </a:tr>
              <a:tr h="428625">
                <a:tc>
                  <a:txBody>
                    <a:bodyPr/>
                    <a:lstStyle/>
                    <a:p>
                      <a:pPr algn="l" fontAlgn="b"/>
                      <a:r>
                        <a:rPr lang="en-GB" sz="2300" b="1" i="0" u="none" strike="noStrike">
                          <a:effectLst/>
                          <a:latin typeface="Century Gothic" panose="020B0502020202020204" pitchFamily="34" charset="0"/>
                        </a:rPr>
                        <a:t>i </a:t>
                      </a:r>
                      <a:endParaRPr lang="en-GB" sz="2300" b="1" i="0" u="none" strike="noStrike">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i="0" u="none" strike="noStrike">
                          <a:effectLst/>
                          <a:latin typeface="Century Gothic" panose="020B0502020202020204" pitchFamily="34" charset="0"/>
                        </a:rPr>
                        <a:t>brime</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a:effectLst/>
                          <a:latin typeface="Century Gothic" panose="020B0502020202020204" pitchFamily="34" charset="0"/>
                        </a:rPr>
                        <a:t>cime</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a:effectLst/>
                          <a:latin typeface="Century Gothic" panose="020B0502020202020204" pitchFamily="34" charset="0"/>
                        </a:rPr>
                        <a:t>trime</a:t>
                      </a:r>
                      <a:endParaRPr lang="en-GB" sz="2300" b="1" i="0" u="none" strike="noStrike">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3077308121"/>
                  </a:ext>
                </a:extLst>
              </a:tr>
              <a:tr h="428625">
                <a:tc>
                  <a:txBody>
                    <a:bodyPr/>
                    <a:lstStyle/>
                    <a:p>
                      <a:pPr algn="l" fontAlgn="b"/>
                      <a:r>
                        <a:rPr lang="en-GB" sz="2300" b="1" i="0" u="none" strike="noStrike" dirty="0" err="1">
                          <a:effectLst/>
                          <a:latin typeface="Century Gothic" panose="020B0502020202020204" pitchFamily="34" charset="0"/>
                        </a:rPr>
                        <a:t>eu</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i="0" u="none" strike="noStrike" dirty="0" err="1">
                          <a:effectLst/>
                          <a:latin typeface="Century Gothic" panose="020B0502020202020204" pitchFamily="34" charset="0"/>
                        </a:rPr>
                        <a:t>yeuse</a:t>
                      </a:r>
                      <a:endParaRPr lang="en-GB" sz="2300" b="1" i="0" u="none" strike="noStrike" dirty="0">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a:effectLst/>
                          <a:latin typeface="Century Gothic" panose="020B0502020202020204" pitchFamily="34" charset="0"/>
                        </a:rPr>
                        <a:t>beuse</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a:effectLst/>
                          <a:latin typeface="Century Gothic" panose="020B0502020202020204" pitchFamily="34" charset="0"/>
                        </a:rPr>
                        <a:t>Meuse</a:t>
                      </a:r>
                      <a:endParaRPr lang="en-GB" sz="2300" b="1" i="0" u="none" strike="noStrike">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1519931998"/>
                  </a:ext>
                </a:extLst>
              </a:tr>
              <a:tr h="428625">
                <a:tc>
                  <a:txBody>
                    <a:bodyPr/>
                    <a:lstStyle/>
                    <a:p>
                      <a:pPr algn="l" fontAlgn="b"/>
                      <a:r>
                        <a:rPr lang="en-GB" sz="2300" b="1" i="0" u="none" strike="noStrike" dirty="0">
                          <a:effectLst/>
                          <a:latin typeface="Century Gothic" panose="020B0502020202020204" pitchFamily="34" charset="0"/>
                        </a:rPr>
                        <a:t>e</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i="0" u="none" strike="noStrike">
                          <a:effectLst/>
                          <a:latin typeface="Century Gothic" panose="020B0502020202020204" pitchFamily="34" charset="0"/>
                        </a:rPr>
                        <a:t>reloge</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a:effectLst/>
                          <a:latin typeface="Century Gothic" panose="020B0502020202020204" pitchFamily="34" charset="0"/>
                        </a:rPr>
                        <a:t>remous</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a:effectLst/>
                          <a:latin typeface="Century Gothic" panose="020B0502020202020204" pitchFamily="34" charset="0"/>
                        </a:rPr>
                        <a:t>recel</a:t>
                      </a:r>
                      <a:endParaRPr lang="en-GB" sz="2300" b="1" i="0" u="none" strike="noStrike">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1305334305"/>
                  </a:ext>
                </a:extLst>
              </a:tr>
              <a:tr h="428625">
                <a:tc>
                  <a:txBody>
                    <a:bodyPr/>
                    <a:lstStyle/>
                    <a:p>
                      <a:pPr algn="l" fontAlgn="b"/>
                      <a:r>
                        <a:rPr lang="en-GB" sz="2300" b="1" i="0" u="none" strike="noStrike">
                          <a:effectLst/>
                          <a:latin typeface="Century Gothic" panose="020B0502020202020204" pitchFamily="34" charset="0"/>
                        </a:rPr>
                        <a:t>o</a:t>
                      </a:r>
                      <a:endParaRPr lang="en-GB" sz="2300" b="1" i="0" u="none" strike="noStrike">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i="0" u="none" strike="noStrike">
                          <a:effectLst/>
                          <a:latin typeface="Century Gothic" panose="020B0502020202020204" pitchFamily="34" charset="0"/>
                        </a:rPr>
                        <a:t>lot</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a:effectLst/>
                          <a:latin typeface="Century Gothic" panose="020B0502020202020204" pitchFamily="34" charset="0"/>
                        </a:rPr>
                        <a:t>plot</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a:effectLst/>
                          <a:latin typeface="Century Gothic" panose="020B0502020202020204" pitchFamily="34" charset="0"/>
                        </a:rPr>
                        <a:t>trot</a:t>
                      </a:r>
                      <a:endParaRPr lang="en-GB" sz="2300" b="1" i="0" u="none" strike="noStrike">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1351848567"/>
                  </a:ext>
                </a:extLst>
              </a:tr>
              <a:tr h="428625">
                <a:tc>
                  <a:txBody>
                    <a:bodyPr/>
                    <a:lstStyle/>
                    <a:p>
                      <a:pPr algn="l" fontAlgn="b"/>
                      <a:r>
                        <a:rPr lang="en-GB" sz="2300" b="1" i="0" u="none" strike="noStrike">
                          <a:effectLst/>
                          <a:latin typeface="Century Gothic" panose="020B0502020202020204" pitchFamily="34" charset="0"/>
                        </a:rPr>
                        <a:t>eau</a:t>
                      </a:r>
                      <a:endParaRPr lang="en-GB" sz="2300" b="1" i="0" u="none" strike="noStrike">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i="0" u="none" strike="noStrike">
                          <a:effectLst/>
                          <a:latin typeface="Century Gothic" panose="020B0502020202020204" pitchFamily="34" charset="0"/>
                        </a:rPr>
                        <a:t>veau</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a:effectLst/>
                          <a:latin typeface="Century Gothic" panose="020B0502020202020204" pitchFamily="34" charset="0"/>
                        </a:rPr>
                        <a:t>seau</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dirty="0" err="1">
                          <a:effectLst/>
                          <a:latin typeface="Century Gothic" panose="020B0502020202020204" pitchFamily="34" charset="0"/>
                        </a:rPr>
                        <a:t>sceau</a:t>
                      </a:r>
                      <a:endParaRPr lang="en-GB" sz="2300" b="1" i="0" u="none" strike="noStrike" dirty="0">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91712064"/>
                  </a:ext>
                </a:extLst>
              </a:tr>
              <a:tr h="428625">
                <a:tc>
                  <a:txBody>
                    <a:bodyPr/>
                    <a:lstStyle/>
                    <a:p>
                      <a:pPr algn="l" fontAlgn="b"/>
                      <a:r>
                        <a:rPr lang="en-GB" sz="2300" b="1" i="0" u="none" strike="noStrike">
                          <a:effectLst/>
                          <a:latin typeface="Century Gothic" panose="020B0502020202020204" pitchFamily="34" charset="0"/>
                        </a:rPr>
                        <a:t>au</a:t>
                      </a:r>
                      <a:endParaRPr lang="en-GB" sz="2300" b="1" i="0" u="none" strike="noStrike">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i="0" u="none" strike="noStrike">
                          <a:effectLst/>
                          <a:latin typeface="Century Gothic" panose="020B0502020202020204" pitchFamily="34" charset="0"/>
                        </a:rPr>
                        <a:t>chaule</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a:effectLst/>
                          <a:latin typeface="Century Gothic" panose="020B0502020202020204" pitchFamily="34" charset="0"/>
                        </a:rPr>
                        <a:t>gaule</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a:effectLst/>
                          <a:latin typeface="Century Gothic" panose="020B0502020202020204" pitchFamily="34" charset="0"/>
                        </a:rPr>
                        <a:t>taule</a:t>
                      </a:r>
                      <a:endParaRPr lang="en-GB" sz="2300" b="1" i="0" u="none" strike="noStrike">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505569816"/>
                  </a:ext>
                </a:extLst>
              </a:tr>
              <a:tr h="428625">
                <a:tc>
                  <a:txBody>
                    <a:bodyPr/>
                    <a:lstStyle/>
                    <a:p>
                      <a:pPr algn="l" fontAlgn="b"/>
                      <a:r>
                        <a:rPr lang="en-GB" sz="2300" b="1" i="0" u="none" strike="noStrike">
                          <a:effectLst/>
                          <a:latin typeface="Century Gothic" panose="020B0502020202020204" pitchFamily="34" charset="0"/>
                        </a:rPr>
                        <a:t>u </a:t>
                      </a:r>
                      <a:endParaRPr lang="en-GB" sz="2300" b="1" i="0" u="none" strike="noStrike">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i="0" u="none" strike="noStrike" dirty="0" err="1">
                          <a:effectLst/>
                          <a:latin typeface="Century Gothic" panose="020B0502020202020204" pitchFamily="34" charset="0"/>
                        </a:rPr>
                        <a:t>cossu</a:t>
                      </a:r>
                      <a:endParaRPr lang="en-GB" sz="2300" b="1" i="0" u="none" strike="noStrike" dirty="0">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a:effectLst/>
                          <a:latin typeface="Century Gothic" panose="020B0502020202020204" pitchFamily="34" charset="0"/>
                        </a:rPr>
                        <a:t>cornu</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a:effectLst/>
                          <a:latin typeface="Century Gothic" panose="020B0502020202020204" pitchFamily="34" charset="0"/>
                        </a:rPr>
                        <a:t>crépu</a:t>
                      </a:r>
                      <a:endParaRPr lang="en-GB" sz="2300" b="1" i="0" u="none" strike="noStrike">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3058877914"/>
                  </a:ext>
                </a:extLst>
              </a:tr>
              <a:tr h="428625">
                <a:tc>
                  <a:txBody>
                    <a:bodyPr/>
                    <a:lstStyle/>
                    <a:p>
                      <a:pPr algn="l" fontAlgn="b"/>
                      <a:r>
                        <a:rPr lang="en-GB" sz="2300" b="1" i="0" u="none" strike="noStrike" dirty="0" err="1">
                          <a:effectLst/>
                          <a:latin typeface="Century Gothic" panose="020B0502020202020204" pitchFamily="34" charset="0"/>
                        </a:rPr>
                        <a:t>ou</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i="0" u="none" strike="noStrike" dirty="0" err="1">
                          <a:effectLst/>
                          <a:latin typeface="Century Gothic" panose="020B0502020202020204" pitchFamily="34" charset="0"/>
                        </a:rPr>
                        <a:t>zou</a:t>
                      </a:r>
                      <a:endParaRPr lang="en-GB" sz="2300" b="1" i="0" u="none" strike="noStrike" dirty="0">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a:effectLst/>
                          <a:latin typeface="Century Gothic" panose="020B0502020202020204" pitchFamily="34" charset="0"/>
                        </a:rPr>
                        <a:t>clou</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a:effectLst/>
                          <a:latin typeface="Century Gothic" panose="020B0502020202020204" pitchFamily="34" charset="0"/>
                        </a:rPr>
                        <a:t>flou</a:t>
                      </a:r>
                      <a:endParaRPr lang="en-GB" sz="2300" b="1" i="0" u="none" strike="noStrike">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3390498319"/>
                  </a:ext>
                </a:extLst>
              </a:tr>
              <a:tr h="428625">
                <a:tc>
                  <a:txBody>
                    <a:bodyPr/>
                    <a:lstStyle/>
                    <a:p>
                      <a:pPr algn="l" fontAlgn="b"/>
                      <a:r>
                        <a:rPr lang="en-GB" sz="2300" b="1" i="0" u="none" strike="noStrike" dirty="0">
                          <a:effectLst/>
                          <a:latin typeface="Century Gothic" panose="020B0502020202020204" pitchFamily="34" charset="0"/>
                        </a:rPr>
                        <a:t>é</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i="0" u="none" strike="noStrike" dirty="0" err="1">
                          <a:effectLst/>
                          <a:latin typeface="Century Gothic" panose="020B0502020202020204" pitchFamily="34" charset="0"/>
                        </a:rPr>
                        <a:t>pré</a:t>
                      </a:r>
                      <a:endParaRPr lang="en-GB" sz="2300" b="1" i="0" u="none" strike="noStrike" dirty="0">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a:effectLst/>
                          <a:latin typeface="Century Gothic" panose="020B0502020202020204" pitchFamily="34" charset="0"/>
                        </a:rPr>
                        <a:t>dé</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a:effectLst/>
                          <a:latin typeface="Century Gothic" panose="020B0502020202020204" pitchFamily="34" charset="0"/>
                        </a:rPr>
                        <a:t>ré</a:t>
                      </a:r>
                      <a:endParaRPr lang="en-GB" sz="2300" b="1" i="0" u="none" strike="noStrike">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730753925"/>
                  </a:ext>
                </a:extLst>
              </a:tr>
              <a:tr h="428625">
                <a:tc>
                  <a:txBody>
                    <a:bodyPr/>
                    <a:lstStyle/>
                    <a:p>
                      <a:pPr algn="l" fontAlgn="b"/>
                      <a:r>
                        <a:rPr lang="en-GB" sz="2300" b="1" i="0" u="none" strike="noStrike" dirty="0" err="1">
                          <a:effectLst/>
                          <a:latin typeface="Century Gothic" panose="020B0502020202020204" pitchFamily="34" charset="0"/>
                        </a:rPr>
                        <a:t>en</a:t>
                      </a:r>
                      <a:r>
                        <a:rPr lang="en-GB" sz="2300" b="1" i="0" u="none" strike="noStrike" dirty="0">
                          <a:effectLst/>
                          <a:latin typeface="Century Gothic" panose="020B0502020202020204" pitchFamily="34" charset="0"/>
                        </a:rPr>
                        <a:t> </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i="0" u="none" strike="noStrike">
                          <a:effectLst/>
                          <a:latin typeface="Century Gothic" panose="020B0502020202020204" pitchFamily="34" charset="0"/>
                        </a:rPr>
                        <a:t>ment </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dirty="0">
                          <a:effectLst/>
                          <a:latin typeface="Century Gothic" panose="020B0502020202020204" pitchFamily="34" charset="0"/>
                        </a:rPr>
                        <a:t>sent</a:t>
                      </a:r>
                      <a:endParaRPr lang="en-GB" sz="2300" b="1" i="0" u="none" strike="noStrike" dirty="0">
                        <a:solidFill>
                          <a:srgbClr val="000000"/>
                        </a:solidFill>
                        <a:effectLst/>
                        <a:latin typeface="Century Gothic" panose="020B0502020202020204" pitchFamily="34" charset="0"/>
                      </a:endParaRPr>
                    </a:p>
                  </a:txBody>
                  <a:tcPr marL="0" marR="0" marT="0" marB="0" anchor="b"/>
                </a:tc>
                <a:tc>
                  <a:txBody>
                    <a:bodyPr/>
                    <a:lstStyle/>
                    <a:p>
                      <a:pPr algn="l" fontAlgn="b"/>
                      <a:r>
                        <a:rPr lang="en-GB" sz="2300" b="1" i="0" u="none" strike="noStrike" dirty="0">
                          <a:effectLst/>
                          <a:latin typeface="Century Gothic" panose="020B0502020202020204" pitchFamily="34" charset="0"/>
                        </a:rPr>
                        <a:t>gent </a:t>
                      </a:r>
                      <a:endParaRPr lang="en-GB" sz="2300" b="1" i="0" u="none" strike="noStrike" dirty="0">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3405132944"/>
                  </a:ext>
                </a:extLst>
              </a:tr>
            </a:tbl>
          </a:graphicData>
        </a:graphic>
      </p:graphicFrame>
      <p:graphicFrame>
        <p:nvGraphicFramePr>
          <p:cNvPr id="3" name="Table 2" descr="table with French SSC"/>
          <p:cNvGraphicFramePr>
            <a:graphicFrameLocks noGrp="1"/>
          </p:cNvGraphicFramePr>
          <p:nvPr>
            <p:extLst/>
          </p:nvPr>
        </p:nvGraphicFramePr>
        <p:xfrm>
          <a:off x="5943600" y="-2"/>
          <a:ext cx="6248399" cy="6857995"/>
        </p:xfrm>
        <a:graphic>
          <a:graphicData uri="http://schemas.openxmlformats.org/drawingml/2006/table">
            <a:tbl>
              <a:tblPr firstRow="1">
                <a:tableStyleId>{5C22544A-7EE6-4342-B048-85BDC9FD1C3A}</a:tableStyleId>
              </a:tblPr>
              <a:tblGrid>
                <a:gridCol w="1659003">
                  <a:extLst>
                    <a:ext uri="{9D8B030D-6E8A-4147-A177-3AD203B41FA5}">
                      <a16:colId xmlns:a16="http://schemas.microsoft.com/office/drawing/2014/main" val="3959120125"/>
                    </a:ext>
                  </a:extLst>
                </a:gridCol>
                <a:gridCol w="1519462">
                  <a:extLst>
                    <a:ext uri="{9D8B030D-6E8A-4147-A177-3AD203B41FA5}">
                      <a16:colId xmlns:a16="http://schemas.microsoft.com/office/drawing/2014/main" val="4037419374"/>
                    </a:ext>
                  </a:extLst>
                </a:gridCol>
                <a:gridCol w="1659869">
                  <a:extLst>
                    <a:ext uri="{9D8B030D-6E8A-4147-A177-3AD203B41FA5}">
                      <a16:colId xmlns:a16="http://schemas.microsoft.com/office/drawing/2014/main" val="1608816626"/>
                    </a:ext>
                  </a:extLst>
                </a:gridCol>
                <a:gridCol w="1410065">
                  <a:extLst>
                    <a:ext uri="{9D8B030D-6E8A-4147-A177-3AD203B41FA5}">
                      <a16:colId xmlns:a16="http://schemas.microsoft.com/office/drawing/2014/main" val="3964951605"/>
                    </a:ext>
                  </a:extLst>
                </a:gridCol>
              </a:tblGrid>
              <a:tr h="489940">
                <a:tc>
                  <a:txBody>
                    <a:bodyPr/>
                    <a:lstStyle/>
                    <a:p>
                      <a:pPr algn="l" fontAlgn="b"/>
                      <a:r>
                        <a:rPr lang="en-GB" sz="2300" b="1" u="none" strike="noStrike" dirty="0">
                          <a:effectLst/>
                          <a:latin typeface="Century Gothic" panose="020B0502020202020204" pitchFamily="34" charset="0"/>
                        </a:rPr>
                        <a:t>French SSC</a:t>
                      </a:r>
                      <a:endParaRPr lang="en-GB" sz="2300" b="1" i="0" u="none" strike="noStrike" dirty="0">
                        <a:solidFill>
                          <a:srgbClr val="000000"/>
                        </a:solidFill>
                        <a:effectLst/>
                        <a:latin typeface="Century Gothic" panose="020B0502020202020204" pitchFamily="34" charset="0"/>
                      </a:endParaRPr>
                    </a:p>
                  </a:txBody>
                  <a:tcPr marL="0" marR="0" marT="0" marB="0">
                    <a:solidFill>
                      <a:schemeClr val="accent1">
                        <a:lumMod val="60000"/>
                        <a:lumOff val="40000"/>
                      </a:schemeClr>
                    </a:solidFill>
                  </a:tcPr>
                </a:tc>
                <a:tc>
                  <a:txBody>
                    <a:bodyPr/>
                    <a:lstStyle/>
                    <a:p>
                      <a:pPr algn="l" fontAlgn="b"/>
                      <a:r>
                        <a:rPr lang="en-GB" sz="2300" b="1" u="none" strike="noStrike" dirty="0">
                          <a:effectLst/>
                          <a:latin typeface="Century Gothic" panose="020B0502020202020204" pitchFamily="34" charset="0"/>
                        </a:rPr>
                        <a:t>French 1</a:t>
                      </a:r>
                      <a:endParaRPr lang="en-GB" sz="2300" b="1" i="0" u="none" strike="noStrike" dirty="0">
                        <a:solidFill>
                          <a:srgbClr val="000000"/>
                        </a:solidFill>
                        <a:effectLst/>
                        <a:latin typeface="Century Gothic" panose="020B0502020202020204" pitchFamily="34" charset="0"/>
                      </a:endParaRPr>
                    </a:p>
                  </a:txBody>
                  <a:tcPr marL="0" marR="0" marT="0" marB="0">
                    <a:solidFill>
                      <a:schemeClr val="accent1">
                        <a:lumMod val="60000"/>
                        <a:lumOff val="40000"/>
                      </a:schemeClr>
                    </a:solidFill>
                  </a:tcPr>
                </a:tc>
                <a:tc>
                  <a:txBody>
                    <a:bodyPr/>
                    <a:lstStyle/>
                    <a:p>
                      <a:pPr algn="l" fontAlgn="b"/>
                      <a:r>
                        <a:rPr lang="en-GB" sz="2300" b="1" u="none" strike="noStrike" dirty="0">
                          <a:effectLst/>
                          <a:latin typeface="Century Gothic" panose="020B0502020202020204" pitchFamily="34" charset="0"/>
                        </a:rPr>
                        <a:t>French 2</a:t>
                      </a:r>
                      <a:endParaRPr lang="en-GB" sz="2300" b="1" i="0" u="none" strike="noStrike" dirty="0">
                        <a:solidFill>
                          <a:srgbClr val="000000"/>
                        </a:solidFill>
                        <a:effectLst/>
                        <a:latin typeface="Century Gothic" panose="020B0502020202020204" pitchFamily="34" charset="0"/>
                      </a:endParaRPr>
                    </a:p>
                  </a:txBody>
                  <a:tcPr marL="0" marR="0" marT="0" marB="0">
                    <a:solidFill>
                      <a:schemeClr val="accent1">
                        <a:lumMod val="60000"/>
                        <a:lumOff val="40000"/>
                      </a:schemeClr>
                    </a:solidFill>
                  </a:tcPr>
                </a:tc>
                <a:tc>
                  <a:txBody>
                    <a:bodyPr/>
                    <a:lstStyle/>
                    <a:p>
                      <a:pPr algn="l" fontAlgn="b"/>
                      <a:r>
                        <a:rPr lang="en-GB" sz="2300" b="1" u="none" strike="noStrike" dirty="0">
                          <a:effectLst/>
                          <a:latin typeface="Century Gothic" panose="020B0502020202020204" pitchFamily="34" charset="0"/>
                        </a:rPr>
                        <a:t>French 3</a:t>
                      </a:r>
                      <a:endParaRPr lang="en-GB" sz="2300" b="1" i="0" u="none" strike="noStrike" dirty="0">
                        <a:solidFill>
                          <a:srgbClr val="000000"/>
                        </a:solidFill>
                        <a:effectLst/>
                        <a:latin typeface="Century Gothic" panose="020B0502020202020204" pitchFamily="34" charset="0"/>
                      </a:endParaRPr>
                    </a:p>
                  </a:txBody>
                  <a:tcPr marL="0" marR="0" marT="0" marB="0">
                    <a:solidFill>
                      <a:schemeClr val="accent1">
                        <a:lumMod val="60000"/>
                        <a:lumOff val="40000"/>
                      </a:schemeClr>
                    </a:solidFill>
                  </a:tcPr>
                </a:tc>
                <a:extLst>
                  <a:ext uri="{0D108BD9-81ED-4DB2-BD59-A6C34878D82A}">
                    <a16:rowId xmlns:a16="http://schemas.microsoft.com/office/drawing/2014/main" val="2710145567"/>
                  </a:ext>
                </a:extLst>
              </a:tr>
              <a:tr h="424537">
                <a:tc>
                  <a:txBody>
                    <a:bodyPr/>
                    <a:lstStyle/>
                    <a:p>
                      <a:pPr algn="l" fontAlgn="b"/>
                      <a:r>
                        <a:rPr lang="en-GB" sz="2300" b="1" u="none" strike="noStrike" dirty="0">
                          <a:effectLst/>
                          <a:latin typeface="Century Gothic" panose="020B0502020202020204" pitchFamily="34" charset="0"/>
                        </a:rPr>
                        <a:t>an</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u="none" strike="noStrike">
                          <a:effectLst/>
                          <a:latin typeface="Century Gothic" panose="020B0502020202020204" pitchFamily="34" charset="0"/>
                        </a:rPr>
                        <a:t>flan</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cran</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ban</a:t>
                      </a:r>
                      <a:endParaRPr lang="en-GB" sz="2300" b="1" i="0" u="none" strike="noStrike">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3783768493"/>
                  </a:ext>
                </a:extLst>
              </a:tr>
              <a:tr h="424537">
                <a:tc>
                  <a:txBody>
                    <a:bodyPr/>
                    <a:lstStyle/>
                    <a:p>
                      <a:pPr algn="l" fontAlgn="b"/>
                      <a:r>
                        <a:rPr lang="en-GB" sz="2300" b="1" u="none" strike="noStrike" dirty="0">
                          <a:effectLst/>
                          <a:latin typeface="Century Gothic" panose="020B0502020202020204" pitchFamily="34" charset="0"/>
                        </a:rPr>
                        <a:t>on</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u="none" strike="noStrike">
                          <a:effectLst/>
                          <a:latin typeface="Century Gothic" panose="020B0502020202020204" pitchFamily="34" charset="0"/>
                        </a:rPr>
                        <a:t>pond</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tond</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gond</a:t>
                      </a:r>
                      <a:endParaRPr lang="en-GB" sz="2300" b="1" i="0" u="none" strike="noStrike">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2868556261"/>
                  </a:ext>
                </a:extLst>
              </a:tr>
              <a:tr h="424537">
                <a:tc>
                  <a:txBody>
                    <a:bodyPr/>
                    <a:lstStyle/>
                    <a:p>
                      <a:pPr algn="l" fontAlgn="b"/>
                      <a:r>
                        <a:rPr lang="en-GB" sz="2300" b="1" u="none" strike="noStrike" dirty="0" err="1">
                          <a:effectLst/>
                          <a:latin typeface="Century Gothic" panose="020B0502020202020204" pitchFamily="34" charset="0"/>
                        </a:rPr>
                        <a:t>SFe</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u="none" strike="noStrike" dirty="0" err="1">
                          <a:effectLst/>
                          <a:latin typeface="Century Gothic" panose="020B0502020202020204" pitchFamily="34" charset="0"/>
                        </a:rPr>
                        <a:t>rame</a:t>
                      </a:r>
                      <a:endParaRPr lang="en-GB" sz="2300" b="1" i="0" u="none" strike="noStrike" dirty="0">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crame</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lame</a:t>
                      </a:r>
                      <a:endParaRPr lang="en-GB" sz="2300" b="1" i="0" u="none" strike="noStrike">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374635554"/>
                  </a:ext>
                </a:extLst>
              </a:tr>
              <a:tr h="424537">
                <a:tc>
                  <a:txBody>
                    <a:bodyPr/>
                    <a:lstStyle/>
                    <a:p>
                      <a:pPr algn="l" fontAlgn="b"/>
                      <a:r>
                        <a:rPr lang="en-GB" sz="2300" b="1" u="none" strike="noStrike" dirty="0">
                          <a:effectLst/>
                          <a:latin typeface="Century Gothic" panose="020B0502020202020204" pitchFamily="34" charset="0"/>
                        </a:rPr>
                        <a:t>in </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u="none" strike="noStrike">
                          <a:effectLst/>
                          <a:latin typeface="Century Gothic" panose="020B0502020202020204" pitchFamily="34" charset="0"/>
                        </a:rPr>
                        <a:t>crin</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dirty="0" err="1">
                          <a:effectLst/>
                          <a:latin typeface="Century Gothic" panose="020B0502020202020204" pitchFamily="34" charset="0"/>
                        </a:rPr>
                        <a:t>clin</a:t>
                      </a:r>
                      <a:endParaRPr lang="en-GB" sz="2300" b="1" i="0" u="none" strike="noStrike" dirty="0">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pin</a:t>
                      </a:r>
                      <a:endParaRPr lang="en-GB" sz="2300" b="1" i="0" u="none" strike="noStrike">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1691859759"/>
                  </a:ext>
                </a:extLst>
              </a:tr>
              <a:tr h="424537">
                <a:tc>
                  <a:txBody>
                    <a:bodyPr/>
                    <a:lstStyle/>
                    <a:p>
                      <a:pPr algn="l" fontAlgn="b"/>
                      <a:r>
                        <a:rPr lang="en-GB" sz="2300" b="1" u="none" strike="noStrike" dirty="0" err="1">
                          <a:effectLst/>
                          <a:latin typeface="Century Gothic" panose="020B0502020202020204" pitchFamily="34" charset="0"/>
                        </a:rPr>
                        <a:t>ain</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u="none" strike="noStrike">
                          <a:effectLst/>
                          <a:latin typeface="Century Gothic" panose="020B0502020202020204" pitchFamily="34" charset="0"/>
                        </a:rPr>
                        <a:t>tain</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nain</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zain</a:t>
                      </a:r>
                      <a:endParaRPr lang="en-GB" sz="2300" b="1" i="0" u="none" strike="noStrike">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1940916606"/>
                  </a:ext>
                </a:extLst>
              </a:tr>
              <a:tr h="424537">
                <a:tc>
                  <a:txBody>
                    <a:bodyPr/>
                    <a:lstStyle/>
                    <a:p>
                      <a:pPr algn="l" fontAlgn="b"/>
                      <a:r>
                        <a:rPr lang="en-GB" sz="2300" b="1" u="none" strike="noStrike" dirty="0">
                          <a:effectLst/>
                          <a:latin typeface="Century Gothic" panose="020B0502020202020204" pitchFamily="34" charset="0"/>
                        </a:rPr>
                        <a:t>è</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u="none" strike="noStrike" dirty="0" err="1">
                          <a:effectLst/>
                          <a:latin typeface="Century Gothic" panose="020B0502020202020204" pitchFamily="34" charset="0"/>
                        </a:rPr>
                        <a:t>sème</a:t>
                      </a:r>
                      <a:endParaRPr lang="en-GB" sz="2300" b="1" i="0" u="none" strike="noStrike" dirty="0">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pèse</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sève</a:t>
                      </a:r>
                      <a:endParaRPr lang="en-GB" sz="2300" b="1" i="0" u="none" strike="noStrike">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38321859"/>
                  </a:ext>
                </a:extLst>
              </a:tr>
              <a:tr h="424537">
                <a:tc>
                  <a:txBody>
                    <a:bodyPr/>
                    <a:lstStyle/>
                    <a:p>
                      <a:pPr algn="l" fontAlgn="b"/>
                      <a:r>
                        <a:rPr lang="en-GB" sz="2300" b="1" u="none" strike="noStrike">
                          <a:effectLst/>
                          <a:latin typeface="Century Gothic" panose="020B0502020202020204" pitchFamily="34" charset="0"/>
                        </a:rPr>
                        <a:t>ê</a:t>
                      </a:r>
                      <a:endParaRPr lang="en-GB" sz="2300" b="1" i="0" u="none" strike="noStrike">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u="none" strike="noStrike">
                          <a:effectLst/>
                          <a:latin typeface="Century Gothic" panose="020B0502020202020204" pitchFamily="34" charset="0"/>
                        </a:rPr>
                        <a:t>vête</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blême</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bêche</a:t>
                      </a:r>
                      <a:endParaRPr lang="en-GB" sz="2300" b="1" i="0" u="none" strike="noStrike">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2348400472"/>
                  </a:ext>
                </a:extLst>
              </a:tr>
              <a:tr h="424537">
                <a:tc>
                  <a:txBody>
                    <a:bodyPr/>
                    <a:lstStyle/>
                    <a:p>
                      <a:pPr algn="l" fontAlgn="b"/>
                      <a:r>
                        <a:rPr lang="en-GB" sz="2300" b="1" u="none" strike="noStrike" dirty="0" err="1">
                          <a:effectLst/>
                          <a:latin typeface="Century Gothic" panose="020B0502020202020204" pitchFamily="34" charset="0"/>
                        </a:rPr>
                        <a:t>ai</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u="none" strike="noStrike">
                          <a:effectLst/>
                          <a:latin typeface="Century Gothic" panose="020B0502020202020204" pitchFamily="34" charset="0"/>
                        </a:rPr>
                        <a:t>daine</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raine</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gaine</a:t>
                      </a:r>
                      <a:endParaRPr lang="en-GB" sz="2300" b="1" i="0" u="none" strike="noStrike">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2380611748"/>
                  </a:ext>
                </a:extLst>
              </a:tr>
              <a:tr h="424537">
                <a:tc>
                  <a:txBody>
                    <a:bodyPr/>
                    <a:lstStyle/>
                    <a:p>
                      <a:pPr algn="l" fontAlgn="b"/>
                      <a:r>
                        <a:rPr lang="en-GB" sz="2300" b="1" u="none" strike="noStrike" dirty="0">
                          <a:effectLst/>
                          <a:latin typeface="Century Gothic" panose="020B0502020202020204" pitchFamily="34" charset="0"/>
                        </a:rPr>
                        <a:t>oi</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u="none" strike="noStrike" dirty="0" err="1">
                          <a:effectLst/>
                          <a:latin typeface="Century Gothic" panose="020B0502020202020204" pitchFamily="34" charset="0"/>
                        </a:rPr>
                        <a:t>aloi</a:t>
                      </a:r>
                      <a:endParaRPr lang="en-GB" sz="2300" b="1" i="0" u="none" strike="noStrike" dirty="0">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coi</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dirty="0" err="1">
                          <a:effectLst/>
                          <a:latin typeface="Century Gothic" panose="020B0502020202020204" pitchFamily="34" charset="0"/>
                        </a:rPr>
                        <a:t>aboi</a:t>
                      </a:r>
                      <a:endParaRPr lang="en-GB" sz="2300" b="1" i="0" u="none" strike="noStrike" dirty="0">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2853098337"/>
                  </a:ext>
                </a:extLst>
              </a:tr>
              <a:tr h="424537">
                <a:tc>
                  <a:txBody>
                    <a:bodyPr/>
                    <a:lstStyle/>
                    <a:p>
                      <a:pPr algn="l" fontAlgn="b"/>
                      <a:r>
                        <a:rPr lang="en-GB" sz="2300" b="1" u="none" strike="noStrike" dirty="0" err="1">
                          <a:effectLst/>
                          <a:latin typeface="Century Gothic" panose="020B0502020202020204" pitchFamily="34" charset="0"/>
                        </a:rPr>
                        <a:t>ch</a:t>
                      </a:r>
                      <a:r>
                        <a:rPr lang="en-GB" sz="2300" b="1" u="none" strike="noStrike" dirty="0">
                          <a:effectLst/>
                          <a:latin typeface="Century Gothic" panose="020B0502020202020204" pitchFamily="34" charset="0"/>
                        </a:rPr>
                        <a:t> </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u="none" strike="noStrike" dirty="0" err="1">
                          <a:effectLst/>
                          <a:latin typeface="Century Gothic" panose="020B0502020202020204" pitchFamily="34" charset="0"/>
                        </a:rPr>
                        <a:t>croche</a:t>
                      </a:r>
                      <a:endParaRPr lang="en-GB" sz="2300" b="1" i="0" u="none" strike="noStrike" dirty="0">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dirty="0" err="1">
                          <a:effectLst/>
                          <a:latin typeface="Century Gothic" panose="020B0502020202020204" pitchFamily="34" charset="0"/>
                        </a:rPr>
                        <a:t>hoche</a:t>
                      </a:r>
                      <a:endParaRPr lang="en-GB" sz="2300" b="1" i="0" u="none" strike="noStrike" dirty="0">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loche</a:t>
                      </a:r>
                      <a:endParaRPr lang="en-GB" sz="2300" b="1" i="0" u="none" strike="noStrike">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778341507"/>
                  </a:ext>
                </a:extLst>
              </a:tr>
              <a:tr h="424537">
                <a:tc>
                  <a:txBody>
                    <a:bodyPr/>
                    <a:lstStyle/>
                    <a:p>
                      <a:pPr algn="l" fontAlgn="b"/>
                      <a:r>
                        <a:rPr lang="en-GB" sz="2300" b="1" u="none" strike="noStrike" dirty="0">
                          <a:effectLst/>
                          <a:latin typeface="Century Gothic" panose="020B0502020202020204" pitchFamily="34" charset="0"/>
                        </a:rPr>
                        <a:t>ç </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u="none" strike="noStrike">
                          <a:effectLst/>
                          <a:latin typeface="Century Gothic" panose="020B0502020202020204" pitchFamily="34" charset="0"/>
                        </a:rPr>
                        <a:t>glaçon</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maçon</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pinçon</a:t>
                      </a:r>
                      <a:endParaRPr lang="en-GB" sz="2300" b="1" i="0" u="none" strike="noStrike">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49695993"/>
                  </a:ext>
                </a:extLst>
              </a:tr>
              <a:tr h="424537">
                <a:tc>
                  <a:txBody>
                    <a:bodyPr/>
                    <a:lstStyle/>
                    <a:p>
                      <a:pPr algn="l" fontAlgn="b"/>
                      <a:r>
                        <a:rPr lang="en-GB" sz="2300" b="1" u="none" strike="noStrike" dirty="0" err="1">
                          <a:effectLst/>
                          <a:latin typeface="Century Gothic" panose="020B0502020202020204" pitchFamily="34" charset="0"/>
                        </a:rPr>
                        <a:t>qu</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u="none" strike="noStrike">
                          <a:effectLst/>
                          <a:latin typeface="Century Gothic" panose="020B0502020202020204" pitchFamily="34" charset="0"/>
                        </a:rPr>
                        <a:t>quinte</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quine</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quille</a:t>
                      </a:r>
                      <a:endParaRPr lang="en-GB" sz="2300" b="1" i="0" u="none" strike="noStrike">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708909434"/>
                  </a:ext>
                </a:extLst>
              </a:tr>
              <a:tr h="424537">
                <a:tc>
                  <a:txBody>
                    <a:bodyPr/>
                    <a:lstStyle/>
                    <a:p>
                      <a:pPr algn="l" fontAlgn="b"/>
                      <a:r>
                        <a:rPr lang="en-GB" sz="2300" b="1" u="none" strike="noStrike" dirty="0">
                          <a:effectLst/>
                          <a:latin typeface="Century Gothic" panose="020B0502020202020204" pitchFamily="34" charset="0"/>
                        </a:rPr>
                        <a:t>j</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u="none" strike="noStrike">
                          <a:effectLst/>
                          <a:latin typeface="Century Gothic" panose="020B0502020202020204" pitchFamily="34" charset="0"/>
                        </a:rPr>
                        <a:t>jauge</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jonc</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dirty="0" err="1">
                          <a:effectLst/>
                          <a:latin typeface="Century Gothic" panose="020B0502020202020204" pitchFamily="34" charset="0"/>
                        </a:rPr>
                        <a:t>joug</a:t>
                      </a:r>
                      <a:endParaRPr lang="en-GB" sz="2300" b="1" i="0" u="none" strike="noStrike" dirty="0">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3898454072"/>
                  </a:ext>
                </a:extLst>
              </a:tr>
              <a:tr h="424537">
                <a:tc>
                  <a:txBody>
                    <a:bodyPr/>
                    <a:lstStyle/>
                    <a:p>
                      <a:pPr algn="l" fontAlgn="b"/>
                      <a:r>
                        <a:rPr lang="en-GB" sz="2300" b="1" u="none" strike="noStrike" dirty="0">
                          <a:effectLst/>
                          <a:latin typeface="Century Gothic" panose="020B0502020202020204" pitchFamily="34" charset="0"/>
                        </a:rPr>
                        <a:t>-</a:t>
                      </a:r>
                      <a:r>
                        <a:rPr lang="en-GB" sz="2300" b="1" u="none" strike="noStrike" dirty="0" err="1">
                          <a:effectLst/>
                          <a:latin typeface="Century Gothic" panose="020B0502020202020204" pitchFamily="34" charset="0"/>
                        </a:rPr>
                        <a:t>tion</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u="none" strike="noStrike">
                          <a:effectLst/>
                          <a:latin typeface="Century Gothic" panose="020B0502020202020204" pitchFamily="34" charset="0"/>
                        </a:rPr>
                        <a:t>dation</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rection </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dirty="0" err="1">
                          <a:effectLst/>
                          <a:latin typeface="Century Gothic" panose="020B0502020202020204" pitchFamily="34" charset="0"/>
                        </a:rPr>
                        <a:t>brution</a:t>
                      </a:r>
                      <a:endParaRPr lang="en-GB" sz="2300" b="1" i="0" u="none" strike="noStrike" dirty="0">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2467134535"/>
                  </a:ext>
                </a:extLst>
              </a:tr>
              <a:tr h="424537">
                <a:tc>
                  <a:txBody>
                    <a:bodyPr/>
                    <a:lstStyle/>
                    <a:p>
                      <a:pPr algn="l" fontAlgn="b"/>
                      <a:r>
                        <a:rPr lang="en-GB" sz="2300" b="1" u="none" strike="noStrike" dirty="0">
                          <a:effectLst/>
                          <a:latin typeface="Century Gothic" panose="020B0502020202020204" pitchFamily="34" charset="0"/>
                        </a:rPr>
                        <a:t>-</a:t>
                      </a:r>
                      <a:r>
                        <a:rPr lang="en-GB" sz="2300" b="1" u="none" strike="noStrike" dirty="0" err="1">
                          <a:effectLst/>
                          <a:latin typeface="Century Gothic" panose="020B0502020202020204" pitchFamily="34" charset="0"/>
                        </a:rPr>
                        <a:t>ien</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u="none" strike="noStrike">
                          <a:effectLst/>
                          <a:latin typeface="Century Gothic" panose="020B0502020202020204" pitchFamily="34" charset="0"/>
                        </a:rPr>
                        <a:t>salien</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a:effectLst/>
                          <a:latin typeface="Century Gothic" panose="020B0502020202020204" pitchFamily="34" charset="0"/>
                        </a:rPr>
                        <a:t>jovien</a:t>
                      </a:r>
                      <a:endParaRPr lang="en-GB" sz="2300" b="1"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en-GB" sz="2300" b="1" u="none" strike="noStrike" dirty="0" err="1">
                          <a:effectLst/>
                          <a:latin typeface="Century Gothic" panose="020B0502020202020204" pitchFamily="34" charset="0"/>
                        </a:rPr>
                        <a:t>danien</a:t>
                      </a:r>
                      <a:endParaRPr lang="en-GB" sz="2300" b="1" i="0" u="none" strike="noStrike" dirty="0">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2205582539"/>
                  </a:ext>
                </a:extLst>
              </a:tr>
            </a:tbl>
          </a:graphicData>
        </a:graphic>
      </p:graphicFrame>
    </p:spTree>
    <p:extLst>
      <p:ext uri="{BB962C8B-B14F-4D97-AF65-F5344CB8AC3E}">
        <p14:creationId xmlns:p14="http://schemas.microsoft.com/office/powerpoint/2010/main" val="632175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416413" cy="867128"/>
          </a:xfrm>
          <a:prstGeom prst="rect">
            <a:avLst/>
          </a:prstGeom>
        </p:spPr>
      </p:pic>
      <p:sp>
        <p:nvSpPr>
          <p:cNvPr id="2" name="Title 1">
            <a:extLst>
              <a:ext uri="{FF2B5EF4-FFF2-40B4-BE49-F238E27FC236}">
                <a16:creationId xmlns:a16="http://schemas.microsoft.com/office/drawing/2014/main" id="{5205C069-D552-9F46-B1B5-B28CE8502575}"/>
              </a:ext>
            </a:extLst>
          </p:cNvPr>
          <p:cNvSpPr>
            <a:spLocks noGrp="1"/>
          </p:cNvSpPr>
          <p:nvPr>
            <p:ph type="title"/>
          </p:nvPr>
        </p:nvSpPr>
        <p:spPr>
          <a:xfrm>
            <a:off x="164571" y="296863"/>
            <a:ext cx="3691149" cy="708977"/>
          </a:xfrm>
        </p:spPr>
        <p:txBody>
          <a:bodyPr>
            <a:normAutofit/>
          </a:bodyPr>
          <a:lstStyle/>
          <a:p>
            <a:r>
              <a:rPr lang="en-GB" sz="3200" b="1" dirty="0">
                <a:solidFill>
                  <a:schemeClr val="bg1"/>
                </a:solidFill>
              </a:rPr>
              <a:t>2. Item selection</a:t>
            </a:r>
            <a:endParaRPr lang="en-US" sz="3200" dirty="0"/>
          </a:p>
        </p:txBody>
      </p:sp>
      <p:sp>
        <p:nvSpPr>
          <p:cNvPr id="3" name="TextBox 2"/>
          <p:cNvSpPr txBox="1"/>
          <p:nvPr/>
        </p:nvSpPr>
        <p:spPr>
          <a:xfrm>
            <a:off x="0" y="1648292"/>
            <a:ext cx="12192001"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How many items in the test?</a:t>
            </a:r>
          </a:p>
        </p:txBody>
      </p:sp>
      <p:pic>
        <p:nvPicPr>
          <p:cNvPr id="8" name="Picture 7" descr="scal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9977" y="1325563"/>
            <a:ext cx="2631364" cy="2042596"/>
          </a:xfrm>
          <a:prstGeom prst="rect">
            <a:avLst/>
          </a:prstGeom>
        </p:spPr>
      </p:pic>
      <p:sp>
        <p:nvSpPr>
          <p:cNvPr id="7" name="TextBox 6"/>
          <p:cNvSpPr txBox="1"/>
          <p:nvPr/>
        </p:nvSpPr>
        <p:spPr>
          <a:xfrm>
            <a:off x="0" y="3706045"/>
            <a:ext cx="12192001" cy="150810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Completeness of coverage for individual pupils – diagnostic feedback </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Testing burden and time demands – aim to fit tests within a single lesson!  </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We don’t want assessment to soak up too much teaching and learning time!  </a:t>
            </a:r>
          </a:p>
        </p:txBody>
      </p:sp>
      <p:sp>
        <p:nvSpPr>
          <p:cNvPr id="9" name="TextBox 8"/>
          <p:cNvSpPr txBox="1"/>
          <p:nvPr/>
        </p:nvSpPr>
        <p:spPr>
          <a:xfrm>
            <a:off x="8622891" y="6093288"/>
            <a:ext cx="3569110"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Scales image: by </a:t>
            </a:r>
            <a:r>
              <a:rPr kumimoji="0" lang="en-GB" sz="11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scott_kirkwood</a:t>
            </a:r>
            <a:r>
              <a:rPr kumimoji="0" lang="en-GB"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openclipart.org.  </a:t>
            </a:r>
          </a:p>
        </p:txBody>
      </p:sp>
    </p:spTree>
    <p:extLst>
      <p:ext uri="{BB962C8B-B14F-4D97-AF65-F5344CB8AC3E}">
        <p14:creationId xmlns:p14="http://schemas.microsoft.com/office/powerpoint/2010/main" val="412493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416413" cy="867128"/>
          </a:xfrm>
          <a:prstGeom prst="rect">
            <a:avLst/>
          </a:prstGeom>
        </p:spPr>
      </p:pic>
      <p:sp>
        <p:nvSpPr>
          <p:cNvPr id="6" name="Title 5">
            <a:extLst>
              <a:ext uri="{FF2B5EF4-FFF2-40B4-BE49-F238E27FC236}">
                <a16:creationId xmlns:a16="http://schemas.microsoft.com/office/drawing/2014/main" id="{017F6176-C005-304B-B096-EE9D6E1E51BD}"/>
              </a:ext>
            </a:extLst>
          </p:cNvPr>
          <p:cNvSpPr>
            <a:spLocks noGrp="1"/>
          </p:cNvSpPr>
          <p:nvPr>
            <p:ph type="title"/>
          </p:nvPr>
        </p:nvSpPr>
        <p:spPr>
          <a:xfrm>
            <a:off x="164570" y="296863"/>
            <a:ext cx="3553990" cy="705556"/>
          </a:xfrm>
        </p:spPr>
        <p:txBody>
          <a:bodyPr>
            <a:normAutofit/>
          </a:bodyPr>
          <a:lstStyle/>
          <a:p>
            <a:r>
              <a:rPr lang="en-GB" sz="3200" b="1" dirty="0">
                <a:solidFill>
                  <a:schemeClr val="bg1"/>
                </a:solidFill>
              </a:rPr>
              <a:t>2. Item selection</a:t>
            </a:r>
            <a:endParaRPr lang="en-US" sz="3200" dirty="0"/>
          </a:p>
        </p:txBody>
      </p:sp>
      <p:sp>
        <p:nvSpPr>
          <p:cNvPr id="3" name="TextBox 2"/>
          <p:cNvSpPr txBox="1"/>
          <p:nvPr/>
        </p:nvSpPr>
        <p:spPr>
          <a:xfrm>
            <a:off x="0" y="1163991"/>
            <a:ext cx="12192001" cy="187743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15 items per pupil</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On-line test: random selection of SSC for both the reading aloud and dictation components.  Random selection (1 of three items) for each SSC</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Class as a whole should cover all the SSC, but individual pupils do not</a:t>
            </a:r>
          </a:p>
        </p:txBody>
      </p:sp>
      <p:sp>
        <p:nvSpPr>
          <p:cNvPr id="9" name="TextBox 8"/>
          <p:cNvSpPr txBox="1"/>
          <p:nvPr/>
        </p:nvSpPr>
        <p:spPr>
          <a:xfrm>
            <a:off x="164570" y="3073690"/>
            <a:ext cx="5859711" cy="3262432"/>
          </a:xfrm>
          <a:prstGeom prst="rect">
            <a:avLst/>
          </a:prstGeom>
          <a:solidFill>
            <a:srgbClr val="CCFFCC"/>
          </a:solid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3200" b="1" i="0" u="none" strike="noStrike" kern="1200" cap="none" spc="0" normalizeH="0" baseline="0" noProof="0" dirty="0">
                <a:ln>
                  <a:noFill/>
                </a:ln>
                <a:solidFill>
                  <a:srgbClr val="008000"/>
                </a:solidFill>
                <a:effectLst/>
                <a:uLnTx/>
                <a:uFillTx/>
                <a:latin typeface="Century Gothic" panose="020B0502020202020204" pitchFamily="34" charset="0"/>
                <a:ea typeface="+mn-ea"/>
                <a:cs typeface="+mn-cs"/>
                <a:sym typeface="Wingdings" panose="05000000000000000000" pitchFamily="2" charset="2"/>
              </a:rPr>
              <a:t></a:t>
            </a:r>
            <a:endParaRPr kumimoji="0" lang="en-GB" sz="3200" b="1" i="0" u="none" strike="noStrike" kern="1200" cap="none" spc="0" normalizeH="0" baseline="0" noProof="0" dirty="0">
              <a:ln>
                <a:noFill/>
              </a:ln>
              <a:solidFill>
                <a:srgbClr val="008000"/>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Takes less time for individuals to complete</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Prevents copying – all individuals have a different selection of items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Diagnostic feedback (to inform teaching) at whole class level</a:t>
            </a:r>
          </a:p>
        </p:txBody>
      </p:sp>
      <p:sp>
        <p:nvSpPr>
          <p:cNvPr id="8" name="TextBox 7"/>
          <p:cNvSpPr txBox="1"/>
          <p:nvPr/>
        </p:nvSpPr>
        <p:spPr>
          <a:xfrm>
            <a:off x="6145306" y="3073690"/>
            <a:ext cx="5844988" cy="1477328"/>
          </a:xfrm>
          <a:prstGeom prst="rect">
            <a:avLst/>
          </a:prstGeom>
          <a:solidFill>
            <a:srgbClr val="FF3300">
              <a:alpha val="13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32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sym typeface="Wingdings" panose="05000000000000000000" pitchFamily="2" charset="2"/>
              </a:rPr>
              <a:t></a:t>
            </a:r>
            <a:endParaRPr kumimoji="0" lang="en-GB"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Incomplete diagnostic feedback for individuals</a:t>
            </a:r>
          </a:p>
        </p:txBody>
      </p:sp>
      <p:sp>
        <p:nvSpPr>
          <p:cNvPr id="2" name="TextBox 1"/>
          <p:cNvSpPr txBox="1"/>
          <p:nvPr/>
        </p:nvSpPr>
        <p:spPr>
          <a:xfrm>
            <a:off x="6145306" y="4583280"/>
            <a:ext cx="5844988" cy="172354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à"/>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But – these are summative tests.</a:t>
            </a:r>
          </a:p>
          <a:p>
            <a:pPr marL="34290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à"/>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Diagnostic tests are already available – teacher- / self- / peer-assessment </a:t>
            </a: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12364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bg/>
                                          </p:spTgt>
                                        </p:tgtEl>
                                        <p:attrNameLst>
                                          <p:attrName>style.visibility</p:attrName>
                                        </p:attrNameLst>
                                      </p:cBhvr>
                                      <p:to>
                                        <p:strVal val="visible"/>
                                      </p:to>
                                    </p:set>
                                    <p:animEffect transition="in" filter="fade">
                                      <p:cBhvr>
                                        <p:cTn id="22" dur="500"/>
                                        <p:tgtEl>
                                          <p:spTgt spid="9">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500"/>
                                        <p:tgtEl>
                                          <p:spTgt spid="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animEffect transition="in" filter="fade">
                                      <p:cBhvr>
                                        <p:cTn id="37" dur="500"/>
                                        <p:tgtEl>
                                          <p:spTgt spid="9">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3" end="3"/>
                                            </p:txEl>
                                          </p:spTgt>
                                        </p:tgtEl>
                                        <p:attrNameLst>
                                          <p:attrName>style.visibility</p:attrName>
                                        </p:attrNameLst>
                                      </p:cBhvr>
                                      <p:to>
                                        <p:strVal val="visible"/>
                                      </p:to>
                                    </p:set>
                                    <p:animEffect transition="in" filter="fade">
                                      <p:cBhvr>
                                        <p:cTn id="42" dur="500"/>
                                        <p:tgtEl>
                                          <p:spTgt spid="9">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bg/>
                                          </p:spTgt>
                                        </p:tgtEl>
                                        <p:attrNameLst>
                                          <p:attrName>style.visibility</p:attrName>
                                        </p:attrNameLst>
                                      </p:cBhvr>
                                      <p:to>
                                        <p:strVal val="visible"/>
                                      </p:to>
                                    </p:set>
                                    <p:animEffect transition="in" filter="fade">
                                      <p:cBhvr>
                                        <p:cTn id="47" dur="500"/>
                                        <p:tgtEl>
                                          <p:spTgt spid="8">
                                            <p:bg/>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0" end="0"/>
                                            </p:txEl>
                                          </p:spTgt>
                                        </p:tgtEl>
                                        <p:attrNameLst>
                                          <p:attrName>style.visibility</p:attrName>
                                        </p:attrNameLst>
                                      </p:cBhvr>
                                      <p:to>
                                        <p:strVal val="visible"/>
                                      </p:to>
                                    </p:set>
                                    <p:animEffect transition="in" filter="fade">
                                      <p:cBhvr>
                                        <p:cTn id="52" dur="500"/>
                                        <p:tgtEl>
                                          <p:spTgt spid="8">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xEl>
                                              <p:pRg st="1" end="1"/>
                                            </p:txEl>
                                          </p:spTgt>
                                        </p:tgtEl>
                                        <p:attrNameLst>
                                          <p:attrName>style.visibility</p:attrName>
                                        </p:attrNameLst>
                                      </p:cBhvr>
                                      <p:to>
                                        <p:strVal val="visible"/>
                                      </p:to>
                                    </p:set>
                                    <p:animEffect transition="in" filter="fade">
                                      <p:cBhvr>
                                        <p:cTn id="57" dur="500"/>
                                        <p:tgtEl>
                                          <p:spTgt spid="8">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animBg="1"/>
      <p:bldP spid="8" grpId="0" build="p"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descr="background rectangle"/>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5" name="Rectangle 4" descr="background rectangle"/>
          <p:cNvSpPr/>
          <p:nvPr/>
        </p:nvSpPr>
        <p:spPr>
          <a:xfrm>
            <a:off x="-27340"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F6163782-AADD-EA44-9566-EFC99FA9A451}"/>
              </a:ext>
            </a:extLst>
          </p:cNvPr>
          <p:cNvSpPr>
            <a:spLocks noGrp="1"/>
          </p:cNvSpPr>
          <p:nvPr>
            <p:ph type="title"/>
          </p:nvPr>
        </p:nvSpPr>
        <p:spPr>
          <a:xfrm>
            <a:off x="158044" y="1458141"/>
            <a:ext cx="6057186" cy="2334909"/>
          </a:xfrm>
        </p:spPr>
        <p:txBody>
          <a:bodyPr>
            <a:normAutofit fontScale="90000"/>
          </a:bodyPr>
          <a:lstStyle/>
          <a:p>
            <a:r>
              <a:rPr lang="en-GB" sz="3600" b="1" dirty="0">
                <a:solidFill>
                  <a:prstClr val="white"/>
                </a:solidFill>
              </a:rPr>
              <a:t>NCELP Phonics Assessments </a:t>
            </a:r>
            <a:br>
              <a:rPr lang="en-GB" sz="3600" b="1" dirty="0">
                <a:solidFill>
                  <a:prstClr val="white"/>
                </a:solidFill>
              </a:rPr>
            </a:br>
            <a:r>
              <a:rPr lang="en-GB" b="1" dirty="0">
                <a:solidFill>
                  <a:prstClr val="white"/>
                </a:solidFill>
              </a:rPr>
              <a:t/>
            </a:r>
            <a:br>
              <a:rPr lang="en-GB" b="1" dirty="0">
                <a:solidFill>
                  <a:prstClr val="white"/>
                </a:solidFill>
              </a:rPr>
            </a:br>
            <a:r>
              <a:rPr lang="en-GB" sz="1600" dirty="0">
                <a:solidFill>
                  <a:prstClr val="white"/>
                </a:solidFill>
              </a:rPr>
              <a:t/>
            </a:r>
            <a:br>
              <a:rPr lang="en-GB" sz="1600" dirty="0">
                <a:solidFill>
                  <a:prstClr val="white"/>
                </a:solidFill>
              </a:rPr>
            </a:br>
            <a:r>
              <a:rPr lang="en-GB" sz="3600" dirty="0">
                <a:solidFill>
                  <a:prstClr val="white"/>
                </a:solidFill>
              </a:rPr>
              <a:t>Principles, design, creation</a:t>
            </a:r>
            <a:endParaRPr lang="en-US" sz="3600" dirty="0"/>
          </a:p>
        </p:txBody>
      </p:sp>
      <p:sp>
        <p:nvSpPr>
          <p:cNvPr id="11" name="Title 3">
            <a:extLst>
              <a:ext uri="{FF2B5EF4-FFF2-40B4-BE49-F238E27FC236}">
                <a16:creationId xmlns:a16="http://schemas.microsoft.com/office/drawing/2014/main" id="{C0508B9B-5891-4D3C-9F6E-ECDA43B43AC2}"/>
              </a:ext>
            </a:extLst>
          </p:cNvPr>
          <p:cNvSpPr txBox="1">
            <a:spLocks/>
          </p:cNvSpPr>
          <p:nvPr/>
        </p:nvSpPr>
        <p:spPr>
          <a:xfrm>
            <a:off x="158044" y="5005006"/>
            <a:ext cx="3347156" cy="966730"/>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NCELP Residential 3</a:t>
            </a:r>
          </a:p>
        </p:txBody>
      </p:sp>
      <p:sp>
        <p:nvSpPr>
          <p:cNvPr id="12" name="Title 3">
            <a:extLst>
              <a:ext uri="{FF2B5EF4-FFF2-40B4-BE49-F238E27FC236}">
                <a16:creationId xmlns:a16="http://schemas.microsoft.com/office/drawing/2014/main" id="{519C6084-EFA5-7C4A-909A-2204F06E5B8D}"/>
              </a:ext>
            </a:extLst>
          </p:cNvPr>
          <p:cNvSpPr txBox="1">
            <a:spLocks/>
          </p:cNvSpPr>
          <p:nvPr/>
        </p:nvSpPr>
        <p:spPr>
          <a:xfrm>
            <a:off x="158044" y="6087808"/>
            <a:ext cx="5784972" cy="450151"/>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Robert </a:t>
            </a:r>
            <a:r>
              <a:rPr kumimoji="0" lang="en-GB" sz="1600" b="0" i="0" u="none" strike="noStrike" kern="1200" cap="none" spc="0" normalizeH="0" baseline="0" noProof="0" dirty="0" err="1">
                <a:ln>
                  <a:noFill/>
                </a:ln>
                <a:solidFill>
                  <a:prstClr val="white"/>
                </a:solidFill>
                <a:effectLst/>
                <a:uLnTx/>
                <a:uFillTx/>
                <a:latin typeface="Century Gothic" panose="020B0502020202020204" pitchFamily="34" charset="0"/>
                <a:ea typeface="+mj-ea"/>
                <a:cs typeface="+mj-cs"/>
              </a:rPr>
              <a:t>Woore</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Date updated: 02/03/20</a:t>
            </a: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934956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416413" cy="867128"/>
          </a:xfrm>
          <a:prstGeom prst="rect">
            <a:avLst/>
          </a:prstGeom>
        </p:spPr>
      </p:pic>
      <p:sp>
        <p:nvSpPr>
          <p:cNvPr id="2" name="Title 1">
            <a:extLst>
              <a:ext uri="{FF2B5EF4-FFF2-40B4-BE49-F238E27FC236}">
                <a16:creationId xmlns:a16="http://schemas.microsoft.com/office/drawing/2014/main" id="{0CAAA694-6ED4-144D-B1FC-E11D1BCE4CC9}"/>
              </a:ext>
            </a:extLst>
          </p:cNvPr>
          <p:cNvSpPr>
            <a:spLocks noGrp="1"/>
          </p:cNvSpPr>
          <p:nvPr>
            <p:ph type="title"/>
          </p:nvPr>
        </p:nvSpPr>
        <p:spPr>
          <a:xfrm>
            <a:off x="164571" y="296863"/>
            <a:ext cx="6144789" cy="673679"/>
          </a:xfrm>
        </p:spPr>
        <p:txBody>
          <a:bodyPr>
            <a:normAutofit/>
          </a:bodyPr>
          <a:lstStyle/>
          <a:p>
            <a:r>
              <a:rPr lang="en-GB" sz="3200" b="1" dirty="0">
                <a:solidFill>
                  <a:schemeClr val="bg1"/>
                </a:solidFill>
              </a:rPr>
              <a:t>Sample items – reading aloud </a:t>
            </a:r>
            <a:endParaRPr lang="en-US" sz="3200" dirty="0"/>
          </a:p>
        </p:txBody>
      </p:sp>
      <p:pic>
        <p:nvPicPr>
          <p:cNvPr id="4" name="Picture 3" descr="screen shot of the NCELP test on the website"/>
          <p:cNvPicPr/>
          <p:nvPr/>
        </p:nvPicPr>
        <p:blipFill rotWithShape="1">
          <a:blip r:embed="rId4"/>
          <a:srcRect t="3281"/>
          <a:stretch/>
        </p:blipFill>
        <p:spPr>
          <a:xfrm>
            <a:off x="899421" y="1132114"/>
            <a:ext cx="9750649" cy="5268686"/>
          </a:xfrm>
          <a:prstGeom prst="rect">
            <a:avLst/>
          </a:prstGeom>
        </p:spPr>
      </p:pic>
    </p:spTree>
    <p:extLst>
      <p:ext uri="{BB962C8B-B14F-4D97-AF65-F5344CB8AC3E}">
        <p14:creationId xmlns:p14="http://schemas.microsoft.com/office/powerpoint/2010/main" val="103763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416413" cy="867128"/>
          </a:xfrm>
          <a:prstGeom prst="rect">
            <a:avLst/>
          </a:prstGeom>
        </p:spPr>
      </p:pic>
      <p:sp>
        <p:nvSpPr>
          <p:cNvPr id="2" name="Title 1">
            <a:extLst>
              <a:ext uri="{FF2B5EF4-FFF2-40B4-BE49-F238E27FC236}">
                <a16:creationId xmlns:a16="http://schemas.microsoft.com/office/drawing/2014/main" id="{34427151-7E48-BF43-9E03-6F136FD93716}"/>
              </a:ext>
            </a:extLst>
          </p:cNvPr>
          <p:cNvSpPr>
            <a:spLocks noGrp="1"/>
          </p:cNvSpPr>
          <p:nvPr>
            <p:ph type="title"/>
          </p:nvPr>
        </p:nvSpPr>
        <p:spPr>
          <a:xfrm>
            <a:off x="164571" y="296863"/>
            <a:ext cx="6649588" cy="627721"/>
          </a:xfrm>
        </p:spPr>
        <p:txBody>
          <a:bodyPr>
            <a:normAutofit/>
          </a:bodyPr>
          <a:lstStyle/>
          <a:p>
            <a:r>
              <a:rPr lang="en-GB" sz="3200" b="1" dirty="0">
                <a:solidFill>
                  <a:schemeClr val="bg1"/>
                </a:solidFill>
              </a:rPr>
              <a:t>Sample items – reading aloud </a:t>
            </a:r>
            <a:endParaRPr lang="en-US" sz="3200" dirty="0"/>
          </a:p>
        </p:txBody>
      </p:sp>
      <p:pic>
        <p:nvPicPr>
          <p:cNvPr id="6" name="Picture 5" descr="line pointing to the time limits section of the test"/>
          <p:cNvPicPr/>
          <p:nvPr/>
        </p:nvPicPr>
        <p:blipFill rotWithShape="1">
          <a:blip r:embed="rId4"/>
          <a:srcRect t="1047" b="4149"/>
          <a:stretch/>
        </p:blipFill>
        <p:spPr>
          <a:xfrm>
            <a:off x="773915" y="1219200"/>
            <a:ext cx="8943825" cy="4998720"/>
          </a:xfrm>
          <a:prstGeom prst="rect">
            <a:avLst/>
          </a:prstGeom>
        </p:spPr>
      </p:pic>
      <p:sp>
        <p:nvSpPr>
          <p:cNvPr id="8" name="TextBox 7"/>
          <p:cNvSpPr txBox="1"/>
          <p:nvPr/>
        </p:nvSpPr>
        <p:spPr>
          <a:xfrm>
            <a:off x="7813213" y="2591276"/>
            <a:ext cx="2940424" cy="830997"/>
          </a:xfrm>
          <a:prstGeom prst="rect">
            <a:avLst/>
          </a:prstGeom>
          <a:solidFill>
            <a:srgbClr val="CCFFCC"/>
          </a:solidFill>
          <a:ln w="28575">
            <a:solidFill>
              <a:srgbClr val="00B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 Time limit = compromise!</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cxnSp>
        <p:nvCxnSpPr>
          <p:cNvPr id="9" name="Straight Connector 8" descr="line pointing to the time limit"/>
          <p:cNvCxnSpPr>
            <a:stCxn id="8" idx="2"/>
          </p:cNvCxnSpPr>
          <p:nvPr/>
        </p:nvCxnSpPr>
        <p:spPr>
          <a:xfrm flipH="1">
            <a:off x="6814159" y="3422273"/>
            <a:ext cx="2469266" cy="29795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596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416413" cy="867128"/>
          </a:xfrm>
          <a:prstGeom prst="rect">
            <a:avLst/>
          </a:prstGeom>
        </p:spPr>
      </p:pic>
      <p:sp>
        <p:nvSpPr>
          <p:cNvPr id="3" name="Title 2">
            <a:extLst>
              <a:ext uri="{FF2B5EF4-FFF2-40B4-BE49-F238E27FC236}">
                <a16:creationId xmlns:a16="http://schemas.microsoft.com/office/drawing/2014/main" id="{5BA99305-AA4C-8F42-B544-E72C1C1CFD5B}"/>
              </a:ext>
            </a:extLst>
          </p:cNvPr>
          <p:cNvSpPr>
            <a:spLocks noGrp="1"/>
          </p:cNvSpPr>
          <p:nvPr>
            <p:ph type="title"/>
          </p:nvPr>
        </p:nvSpPr>
        <p:spPr>
          <a:xfrm>
            <a:off x="164571" y="296863"/>
            <a:ext cx="6281949" cy="737313"/>
          </a:xfrm>
        </p:spPr>
        <p:txBody>
          <a:bodyPr>
            <a:normAutofit/>
          </a:bodyPr>
          <a:lstStyle/>
          <a:p>
            <a:r>
              <a:rPr lang="en-GB" sz="3200" b="1" dirty="0">
                <a:solidFill>
                  <a:schemeClr val="bg1"/>
                </a:solidFill>
              </a:rPr>
              <a:t>Sample items – reading aloud </a:t>
            </a:r>
            <a:endParaRPr lang="en-US" sz="3200" dirty="0"/>
          </a:p>
        </p:txBody>
      </p:sp>
      <p:pic>
        <p:nvPicPr>
          <p:cNvPr id="6" name="Picture 5" descr="screenshot of NCELP test with a list of words to read aloud"/>
          <p:cNvPicPr/>
          <p:nvPr/>
        </p:nvPicPr>
        <p:blipFill rotWithShape="1">
          <a:blip r:embed="rId4"/>
          <a:srcRect t="4685" b="1386"/>
          <a:stretch/>
        </p:blipFill>
        <p:spPr>
          <a:xfrm>
            <a:off x="1356356" y="1140822"/>
            <a:ext cx="7693974" cy="5216435"/>
          </a:xfrm>
          <a:prstGeom prst="rect">
            <a:avLst/>
          </a:prstGeom>
        </p:spPr>
      </p:pic>
      <p:sp>
        <p:nvSpPr>
          <p:cNvPr id="8" name="TextBox 7"/>
          <p:cNvSpPr txBox="1"/>
          <p:nvPr/>
        </p:nvSpPr>
        <p:spPr>
          <a:xfrm>
            <a:off x="5694351" y="3280218"/>
            <a:ext cx="2409744" cy="830997"/>
          </a:xfrm>
          <a:prstGeom prst="rect">
            <a:avLst/>
          </a:prstGeom>
          <a:solidFill>
            <a:srgbClr val="CCFFCC"/>
          </a:solidFill>
          <a:ln w="28575">
            <a:solidFill>
              <a:srgbClr val="00B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15 items to read aloud</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 name="TextBox 1"/>
          <p:cNvSpPr txBox="1"/>
          <p:nvPr/>
        </p:nvSpPr>
        <p:spPr>
          <a:xfrm>
            <a:off x="2487108" y="3264829"/>
            <a:ext cx="20041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t</a:t>
            </a:r>
          </a:p>
        </p:txBody>
      </p:sp>
    </p:spTree>
    <p:extLst>
      <p:ext uri="{BB962C8B-B14F-4D97-AF65-F5344CB8AC3E}">
        <p14:creationId xmlns:p14="http://schemas.microsoft.com/office/powerpoint/2010/main" val="428973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416413" cy="867128"/>
          </a:xfrm>
          <a:prstGeom prst="rect">
            <a:avLst/>
          </a:prstGeom>
        </p:spPr>
      </p:pic>
      <p:sp>
        <p:nvSpPr>
          <p:cNvPr id="2" name="Title 1">
            <a:extLst>
              <a:ext uri="{FF2B5EF4-FFF2-40B4-BE49-F238E27FC236}">
                <a16:creationId xmlns:a16="http://schemas.microsoft.com/office/drawing/2014/main" id="{C14C6FA9-4123-3D4F-86D9-EA5C4AC08608}"/>
              </a:ext>
            </a:extLst>
          </p:cNvPr>
          <p:cNvSpPr>
            <a:spLocks noGrp="1"/>
          </p:cNvSpPr>
          <p:nvPr>
            <p:ph type="title"/>
          </p:nvPr>
        </p:nvSpPr>
        <p:spPr>
          <a:xfrm>
            <a:off x="164571" y="296863"/>
            <a:ext cx="5108469" cy="739457"/>
          </a:xfrm>
        </p:spPr>
        <p:txBody>
          <a:bodyPr>
            <a:normAutofit/>
          </a:bodyPr>
          <a:lstStyle/>
          <a:p>
            <a:r>
              <a:rPr lang="en-GB" sz="3200" b="1" dirty="0">
                <a:solidFill>
                  <a:schemeClr val="bg1"/>
                </a:solidFill>
              </a:rPr>
              <a:t>Sample items – dictation </a:t>
            </a:r>
            <a:endParaRPr lang="en-US" sz="3200" dirty="0"/>
          </a:p>
        </p:txBody>
      </p:sp>
      <p:pic>
        <p:nvPicPr>
          <p:cNvPr id="4" name="Picture 3" descr="screenshot of NCELP website showing the phonics section of the test"/>
          <p:cNvPicPr/>
          <p:nvPr/>
        </p:nvPicPr>
        <p:blipFill>
          <a:blip r:embed="rId4"/>
          <a:stretch>
            <a:fillRect/>
          </a:stretch>
        </p:blipFill>
        <p:spPr>
          <a:xfrm>
            <a:off x="1580737" y="1163991"/>
            <a:ext cx="9141049" cy="5200950"/>
          </a:xfrm>
          <a:prstGeom prst="rect">
            <a:avLst/>
          </a:prstGeom>
        </p:spPr>
      </p:pic>
      <p:sp>
        <p:nvSpPr>
          <p:cNvPr id="6" name="TextBox 5"/>
          <p:cNvSpPr txBox="1"/>
          <p:nvPr/>
        </p:nvSpPr>
        <p:spPr>
          <a:xfrm>
            <a:off x="8900111" y="3035817"/>
            <a:ext cx="2940424" cy="830997"/>
          </a:xfrm>
          <a:prstGeom prst="rect">
            <a:avLst/>
          </a:prstGeom>
          <a:solidFill>
            <a:srgbClr val="CCFFCC"/>
          </a:solidFill>
          <a:ln w="28575">
            <a:solidFill>
              <a:srgbClr val="00B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 Time limit = compromise!</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cxnSp>
        <p:nvCxnSpPr>
          <p:cNvPr id="3" name="Straight Connector 2" descr="straight line connector"/>
          <p:cNvCxnSpPr>
            <a:stCxn id="6" idx="2"/>
          </p:cNvCxnSpPr>
          <p:nvPr/>
        </p:nvCxnSpPr>
        <p:spPr>
          <a:xfrm flipH="1">
            <a:off x="6964471" y="3866814"/>
            <a:ext cx="3405852" cy="203294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075843" y="5899759"/>
            <a:ext cx="2940424" cy="461665"/>
          </a:xfrm>
          <a:prstGeom prst="rect">
            <a:avLst/>
          </a:prstGeom>
          <a:solidFill>
            <a:srgbClr val="CCFFCC"/>
          </a:solidFill>
          <a:ln w="28575">
            <a:solidFill>
              <a:srgbClr val="00B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Number of items?</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13588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416413" cy="867128"/>
          </a:xfrm>
          <a:prstGeom prst="rect">
            <a:avLst/>
          </a:prstGeom>
        </p:spPr>
      </p:pic>
      <p:pic>
        <p:nvPicPr>
          <p:cNvPr id="4" name="Picture 3" descr="screenshot of the test showing an exercise where missing letters needed to be added to make a word"/>
          <p:cNvPicPr/>
          <p:nvPr/>
        </p:nvPicPr>
        <p:blipFill>
          <a:blip r:embed="rId4"/>
          <a:stretch>
            <a:fillRect/>
          </a:stretch>
        </p:blipFill>
        <p:spPr>
          <a:xfrm>
            <a:off x="1293867" y="912979"/>
            <a:ext cx="9320345" cy="5613327"/>
          </a:xfrm>
          <a:prstGeom prst="rect">
            <a:avLst/>
          </a:prstGeom>
        </p:spPr>
      </p:pic>
      <p:sp>
        <p:nvSpPr>
          <p:cNvPr id="2" name="Title 1">
            <a:extLst>
              <a:ext uri="{FF2B5EF4-FFF2-40B4-BE49-F238E27FC236}">
                <a16:creationId xmlns:a16="http://schemas.microsoft.com/office/drawing/2014/main" id="{8E1AD3E7-20C8-634A-B2F4-6F29621145EB}"/>
              </a:ext>
            </a:extLst>
          </p:cNvPr>
          <p:cNvSpPr>
            <a:spLocks noGrp="1"/>
          </p:cNvSpPr>
          <p:nvPr>
            <p:ph type="title"/>
          </p:nvPr>
        </p:nvSpPr>
        <p:spPr>
          <a:xfrm>
            <a:off x="164571" y="296863"/>
            <a:ext cx="5428509" cy="724217"/>
          </a:xfrm>
        </p:spPr>
        <p:txBody>
          <a:bodyPr>
            <a:normAutofit/>
          </a:bodyPr>
          <a:lstStyle/>
          <a:p>
            <a:r>
              <a:rPr lang="en-GB" sz="3200" b="1" dirty="0">
                <a:solidFill>
                  <a:schemeClr val="bg1"/>
                </a:solidFill>
              </a:rPr>
              <a:t>Sample items – dictation </a:t>
            </a:r>
            <a:endParaRPr lang="en-US" sz="3200" dirty="0"/>
          </a:p>
        </p:txBody>
      </p:sp>
    </p:spTree>
    <p:extLst>
      <p:ext uri="{BB962C8B-B14F-4D97-AF65-F5344CB8AC3E}">
        <p14:creationId xmlns:p14="http://schemas.microsoft.com/office/powerpoint/2010/main" val="1937960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of the phonics, listening and writing, part of the test"/>
          <p:cNvPicPr>
            <a:picLocks noChangeAspect="1"/>
          </p:cNvPicPr>
          <p:nvPr/>
        </p:nvPicPr>
        <p:blipFill rotWithShape="1">
          <a:blip r:embed="rId3"/>
          <a:srcRect l="13432" t="2724" r="51176" b="5773"/>
          <a:stretch/>
        </p:blipFill>
        <p:spPr>
          <a:xfrm>
            <a:off x="2723612" y="0"/>
            <a:ext cx="4715692" cy="6858000"/>
          </a:xfrm>
          <a:prstGeom prst="rect">
            <a:avLst/>
          </a:prstGeom>
          <a:ln w="25400">
            <a:solidFill>
              <a:srgbClr val="0033CC"/>
            </a:solidFill>
          </a:ln>
        </p:spPr>
      </p:pic>
      <p:pic>
        <p:nvPicPr>
          <p:cNvPr id="3" name="Picture 2" descr="screenshot of the phonics (speaking) part of the test"/>
          <p:cNvPicPr>
            <a:picLocks noChangeAspect="1"/>
          </p:cNvPicPr>
          <p:nvPr/>
        </p:nvPicPr>
        <p:blipFill rotWithShape="1">
          <a:blip r:embed="rId4"/>
          <a:srcRect l="31274" t="109" r="31765" b="5075"/>
          <a:stretch/>
        </p:blipFill>
        <p:spPr>
          <a:xfrm>
            <a:off x="7439304" y="0"/>
            <a:ext cx="4752696" cy="6858000"/>
          </a:xfrm>
          <a:prstGeom prst="rect">
            <a:avLst/>
          </a:prstGeom>
          <a:solidFill>
            <a:srgbClr val="0000FF"/>
          </a:solidFill>
          <a:ln w="25400">
            <a:solidFill>
              <a:srgbClr val="0033CC"/>
            </a:solidFill>
          </a:ln>
        </p:spPr>
      </p:pic>
      <p:sp>
        <p:nvSpPr>
          <p:cNvPr id="6" name="TextBox 5"/>
          <p:cNvSpPr txBox="1"/>
          <p:nvPr/>
        </p:nvSpPr>
        <p:spPr>
          <a:xfrm>
            <a:off x="0" y="0"/>
            <a:ext cx="2723612" cy="17235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Pen-and-paper tests: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Pre-selection of 15 items</a:t>
            </a:r>
          </a:p>
        </p:txBody>
      </p:sp>
      <p:sp>
        <p:nvSpPr>
          <p:cNvPr id="4" name="Title 3" hidden="1">
            <a:extLst>
              <a:ext uri="{FF2B5EF4-FFF2-40B4-BE49-F238E27FC236}">
                <a16:creationId xmlns:a16="http://schemas.microsoft.com/office/drawing/2014/main" id="{AF481013-1F45-884B-A997-5DC1AE3BBE4B}"/>
              </a:ext>
            </a:extLst>
          </p:cNvPr>
          <p:cNvSpPr>
            <a:spLocks noGrp="1"/>
          </p:cNvSpPr>
          <p:nvPr>
            <p:ph type="title"/>
          </p:nvPr>
        </p:nvSpPr>
        <p:spPr/>
        <p:txBody>
          <a:bodyPr/>
          <a:lstStyle/>
          <a:p>
            <a:r>
              <a:rPr lang="en-US" dirty="0"/>
              <a:t>Examples</a:t>
            </a:r>
            <a:r>
              <a:rPr lang="en-US" baseline="0" dirty="0"/>
              <a:t> of tests</a:t>
            </a:r>
            <a:endParaRPr lang="en-US" dirty="0"/>
          </a:p>
        </p:txBody>
      </p:sp>
    </p:spTree>
    <p:extLst>
      <p:ext uri="{BB962C8B-B14F-4D97-AF65-F5344CB8AC3E}">
        <p14:creationId xmlns:p14="http://schemas.microsoft.com/office/powerpoint/2010/main" val="3687775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03"/>
            <a:ext cx="8416413" cy="867128"/>
          </a:xfrm>
          <a:prstGeom prst="rect">
            <a:avLst/>
          </a:prstGeom>
        </p:spPr>
      </p:pic>
      <p:sp>
        <p:nvSpPr>
          <p:cNvPr id="2" name="Title 1">
            <a:extLst>
              <a:ext uri="{FF2B5EF4-FFF2-40B4-BE49-F238E27FC236}">
                <a16:creationId xmlns:a16="http://schemas.microsoft.com/office/drawing/2014/main" id="{0A59FDE9-52A5-3149-9105-A6100A26F98C}"/>
              </a:ext>
            </a:extLst>
          </p:cNvPr>
          <p:cNvSpPr>
            <a:spLocks noGrp="1"/>
          </p:cNvSpPr>
          <p:nvPr>
            <p:ph type="title"/>
          </p:nvPr>
        </p:nvSpPr>
        <p:spPr>
          <a:xfrm>
            <a:off x="164572" y="-65669"/>
            <a:ext cx="5657108" cy="832546"/>
          </a:xfrm>
        </p:spPr>
        <p:txBody>
          <a:bodyPr>
            <a:normAutofit/>
          </a:bodyPr>
          <a:lstStyle/>
          <a:p>
            <a:r>
              <a:rPr lang="en-GB" sz="3200" b="1" dirty="0">
                <a:solidFill>
                  <a:schemeClr val="bg1"/>
                </a:solidFill>
              </a:rPr>
              <a:t>3. Scoring – reading aloud</a:t>
            </a:r>
            <a:endParaRPr lang="en-US" sz="3200" dirty="0"/>
          </a:p>
        </p:txBody>
      </p:sp>
      <p:sp>
        <p:nvSpPr>
          <p:cNvPr id="10" name="TextBox 9"/>
          <p:cNvSpPr txBox="1"/>
          <p:nvPr/>
        </p:nvSpPr>
        <p:spPr>
          <a:xfrm>
            <a:off x="0" y="869731"/>
            <a:ext cx="12192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note on ‘foreign accent’.  Two dimensions to accuracy in reading aloud:</a:t>
            </a:r>
          </a:p>
        </p:txBody>
      </p:sp>
      <p:sp>
        <p:nvSpPr>
          <p:cNvPr id="11" name="TextBox 10"/>
          <p:cNvSpPr txBox="1"/>
          <p:nvPr/>
        </p:nvSpPr>
        <p:spPr>
          <a:xfrm>
            <a:off x="0" y="1415421"/>
            <a:ext cx="9488129" cy="1169551"/>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Accuracy of SSC knowledge: how graphemes / symbols are mapped onto L2 phonemes / sounds </a:t>
            </a:r>
          </a:p>
          <a:p>
            <a:pPr marL="457200" marR="0" lvl="0" indent="-4572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Accuracy of pronunciation of L2 phonemes / sounds.  </a:t>
            </a:r>
          </a:p>
        </p:txBody>
      </p:sp>
      <p:sp>
        <p:nvSpPr>
          <p:cNvPr id="13" name="TextBox 12"/>
          <p:cNvSpPr txBox="1"/>
          <p:nvPr/>
        </p:nvSpPr>
        <p:spPr>
          <a:xfrm>
            <a:off x="9877186" y="838636"/>
            <a:ext cx="2314814" cy="1569660"/>
          </a:xfrm>
          <a:prstGeom prst="rect">
            <a:avLst/>
          </a:prstGeom>
          <a:solidFill>
            <a:srgbClr val="CCFFC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This is our focus for the phonics assessment! </a:t>
            </a:r>
          </a:p>
        </p:txBody>
      </p:sp>
      <p:sp>
        <p:nvSpPr>
          <p:cNvPr id="12" name="Up Arrow 11" descr="arrow "/>
          <p:cNvSpPr/>
          <p:nvPr/>
        </p:nvSpPr>
        <p:spPr>
          <a:xfrm rot="16200000">
            <a:off x="9153303" y="1258406"/>
            <a:ext cx="668594" cy="730121"/>
          </a:xfrm>
          <a:prstGeom prst="upArrow">
            <a:avLst>
              <a:gd name="adj1" fmla="val 38235"/>
              <a:gd name="adj2" fmla="val 44117"/>
            </a:avLst>
          </a:prstGeom>
          <a:solidFill>
            <a:srgbClr val="92D050"/>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 name="TextBox 8"/>
          <p:cNvSpPr txBox="1"/>
          <p:nvPr/>
        </p:nvSpPr>
        <p:spPr>
          <a:xfrm>
            <a:off x="3600185" y="2834343"/>
            <a:ext cx="2940424" cy="461665"/>
          </a:xfrm>
          <a:prstGeom prst="rect">
            <a:avLst/>
          </a:prstGeom>
          <a:solidFill>
            <a:srgbClr val="CCFFCC"/>
          </a:solidFill>
          <a:ln w="28575">
            <a:solidFill>
              <a:srgbClr val="00B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&lt;  v e a u  &gt;</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cxnSp>
        <p:nvCxnSpPr>
          <p:cNvPr id="15" name="Straight Arrow Connector 14" descr="arrow between phonemes and sounds"/>
          <p:cNvCxnSpPr/>
          <p:nvPr/>
        </p:nvCxnSpPr>
        <p:spPr>
          <a:xfrm>
            <a:off x="6687663" y="3081895"/>
            <a:ext cx="1317523" cy="0"/>
          </a:xfrm>
          <a:prstGeom prst="straightConnector1">
            <a:avLst/>
          </a:prstGeom>
          <a:ln w="381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pic>
        <p:nvPicPr>
          <p:cNvPr id="16" name="Picture 15" descr="British flag"/>
          <p:cNvPicPr>
            <a:picLocks noChangeAspect="1"/>
          </p:cNvPicPr>
          <p:nvPr/>
        </p:nvPicPr>
        <p:blipFill>
          <a:blip r:embed="rId4"/>
          <a:stretch>
            <a:fillRect/>
          </a:stretch>
        </p:blipFill>
        <p:spPr>
          <a:xfrm>
            <a:off x="7017774" y="2581793"/>
            <a:ext cx="651387" cy="390832"/>
          </a:xfrm>
          <a:prstGeom prst="rect">
            <a:avLst/>
          </a:prstGeom>
        </p:spPr>
      </p:pic>
      <p:sp>
        <p:nvSpPr>
          <p:cNvPr id="14" name="TextBox 13"/>
          <p:cNvSpPr txBox="1"/>
          <p:nvPr/>
        </p:nvSpPr>
        <p:spPr>
          <a:xfrm>
            <a:off x="8111151" y="2777209"/>
            <a:ext cx="3908323" cy="584775"/>
          </a:xfrm>
          <a:prstGeom prst="rect">
            <a:avLst/>
          </a:prstGeom>
          <a:solidFill>
            <a:srgbClr val="FFFFCC"/>
          </a:solidFill>
          <a:ln w="12700">
            <a:solidFill>
              <a:srgbClr val="FF3300"/>
            </a:solidFill>
          </a:ln>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3200" b="0" i="0" u="none" strike="noStrike" kern="1200" cap="none" spc="0" normalizeH="0" baseline="0" noProof="0" dirty="0" err="1">
                <a:ln>
                  <a:noFill/>
                </a:ln>
                <a:solidFill>
                  <a:srgbClr val="002060"/>
                </a:solidFill>
                <a:effectLst/>
                <a:uLnTx/>
                <a:uFillTx/>
                <a:latin typeface="Doulos SIL" panose="02000500070000020004" pitchFamily="2" charset="0"/>
                <a:ea typeface="Doulos SIL" panose="02000500070000020004" pitchFamily="2" charset="0"/>
                <a:cs typeface="Doulos SIL" panose="02000500070000020004" pitchFamily="2" charset="0"/>
              </a:rPr>
              <a:t>vjʉ</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 </a:t>
            </a:r>
            <a:r>
              <a:rPr kumimoji="0" lang="en-GB" sz="3200" b="0" i="0" u="none" strike="noStrike" kern="1200" cap="none" spc="0" normalizeH="0" baseline="0" noProof="0" dirty="0">
                <a:ln>
                  <a:noFill/>
                </a:ln>
                <a:solidFill>
                  <a:srgbClr val="002060"/>
                </a:solidFill>
                <a:effectLst/>
                <a:uLnTx/>
                <a:uFillTx/>
                <a:latin typeface="Doulos SIL" panose="02000500070000020004" pitchFamily="2" charset="0"/>
                <a:ea typeface="Doulos SIL" panose="02000500070000020004" pitchFamily="2" charset="0"/>
                <a:cs typeface="Doulos SIL" panose="02000500070000020004" pitchFamily="2" charset="0"/>
              </a:rPr>
              <a:t>viː </a:t>
            </a:r>
            <a:r>
              <a:rPr kumimoji="0" lang="en-GB" sz="3200" b="0" i="0" u="none" strike="noStrike" kern="1200" cap="none" spc="0" normalizeH="0" baseline="0" noProof="0" dirty="0" err="1">
                <a:ln>
                  <a:noFill/>
                </a:ln>
                <a:solidFill>
                  <a:srgbClr val="002060"/>
                </a:solidFill>
                <a:effectLst/>
                <a:uLnTx/>
                <a:uFillTx/>
                <a:latin typeface="Doulos SIL" panose="02000500070000020004" pitchFamily="2" charset="0"/>
                <a:ea typeface="Doulos SIL" panose="02000500070000020004" pitchFamily="2" charset="0"/>
                <a:cs typeface="Doulos SIL" panose="02000500070000020004" pitchFamily="2" charset="0"/>
              </a:rPr>
              <a:t>əʊ</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31" name="TextBox 30"/>
          <p:cNvSpPr txBox="1"/>
          <p:nvPr/>
        </p:nvSpPr>
        <p:spPr>
          <a:xfrm>
            <a:off x="9561624" y="3195147"/>
            <a:ext cx="61729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FF3300"/>
                </a:solidFill>
                <a:effectLst/>
                <a:uLnTx/>
                <a:uFillTx/>
                <a:latin typeface="Century Gothic" panose="020B0502020202020204" pitchFamily="34" charset="0"/>
                <a:ea typeface="+mn-ea"/>
                <a:cs typeface="+mn-cs"/>
                <a:sym typeface="Wingdings" panose="05000000000000000000" pitchFamily="2" charset="2"/>
              </a:rPr>
              <a:t></a:t>
            </a:r>
            <a:endParaRPr kumimoji="0" lang="en-GB" sz="3200" b="0" i="0" u="none" strike="noStrike" kern="1200" cap="none" spc="0" normalizeH="0" baseline="0" noProof="0" dirty="0">
              <a:ln>
                <a:noFill/>
              </a:ln>
              <a:solidFill>
                <a:srgbClr val="FF3300"/>
              </a:solidFill>
              <a:effectLst/>
              <a:uLnTx/>
              <a:uFillTx/>
              <a:latin typeface="Century Gothic" panose="020B0502020202020204" pitchFamily="34" charset="0"/>
              <a:ea typeface="+mn-ea"/>
              <a:cs typeface="+mn-cs"/>
            </a:endParaRPr>
          </a:p>
        </p:txBody>
      </p:sp>
      <p:cxnSp>
        <p:nvCxnSpPr>
          <p:cNvPr id="17" name="Straight Arrow Connector 16" descr="arrow connector"/>
          <p:cNvCxnSpPr/>
          <p:nvPr/>
        </p:nvCxnSpPr>
        <p:spPr>
          <a:xfrm>
            <a:off x="5165092" y="3365236"/>
            <a:ext cx="0" cy="730775"/>
          </a:xfrm>
          <a:prstGeom prst="straightConnector1">
            <a:avLst/>
          </a:prstGeom>
          <a:ln w="381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pic>
        <p:nvPicPr>
          <p:cNvPr id="21" name="Picture 20" descr="French flag"/>
          <p:cNvPicPr>
            <a:picLocks noChangeAspect="1"/>
          </p:cNvPicPr>
          <p:nvPr/>
        </p:nvPicPr>
        <p:blipFill>
          <a:blip r:embed="rId5"/>
          <a:stretch>
            <a:fillRect/>
          </a:stretch>
        </p:blipFill>
        <p:spPr>
          <a:xfrm>
            <a:off x="4208206" y="3509366"/>
            <a:ext cx="720213" cy="480142"/>
          </a:xfrm>
          <a:prstGeom prst="rect">
            <a:avLst/>
          </a:prstGeom>
        </p:spPr>
      </p:pic>
      <p:sp>
        <p:nvSpPr>
          <p:cNvPr id="22" name="TextBox 21"/>
          <p:cNvSpPr txBox="1"/>
          <p:nvPr/>
        </p:nvSpPr>
        <p:spPr>
          <a:xfrm>
            <a:off x="3694880" y="4231408"/>
            <a:ext cx="2940424" cy="461665"/>
          </a:xfrm>
          <a:prstGeom prst="rect">
            <a:avLst/>
          </a:prstGeom>
          <a:solidFill>
            <a:srgbClr val="FFFFCC"/>
          </a:solidFill>
          <a:ln w="28575">
            <a:solidFill>
              <a:srgbClr val="00B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sym typeface="Wingdings" panose="05000000000000000000" pitchFamily="2" charset="2"/>
              </a:rPr>
              <a:t>vo</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  /</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9" name="TextBox 28"/>
          <p:cNvSpPr txBox="1"/>
          <p:nvPr/>
        </p:nvSpPr>
        <p:spPr>
          <a:xfrm>
            <a:off x="6259109" y="3944552"/>
            <a:ext cx="61729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008000"/>
                </a:solidFill>
                <a:effectLst/>
                <a:uLnTx/>
                <a:uFillTx/>
                <a:latin typeface="Century Gothic" panose="020B0502020202020204" pitchFamily="34" charset="0"/>
                <a:ea typeface="+mn-ea"/>
                <a:cs typeface="+mn-cs"/>
                <a:sym typeface="Wingdings" panose="05000000000000000000" pitchFamily="2" charset="2"/>
              </a:rPr>
              <a:t></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cxnSp>
        <p:nvCxnSpPr>
          <p:cNvPr id="23" name="Straight Arrow Connector 22" descr="arrow connector"/>
          <p:cNvCxnSpPr/>
          <p:nvPr/>
        </p:nvCxnSpPr>
        <p:spPr>
          <a:xfrm flipH="1" flipV="1">
            <a:off x="2528888" y="4462240"/>
            <a:ext cx="1071298" cy="14288"/>
          </a:xfrm>
          <a:prstGeom prst="straightConnector1">
            <a:avLst/>
          </a:prstGeom>
          <a:ln w="381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pic>
        <p:nvPicPr>
          <p:cNvPr id="24" name="Picture 23" descr="British flag"/>
          <p:cNvPicPr>
            <a:picLocks noChangeAspect="1"/>
          </p:cNvPicPr>
          <p:nvPr/>
        </p:nvPicPr>
        <p:blipFill>
          <a:blip r:embed="rId4"/>
          <a:stretch>
            <a:fillRect/>
          </a:stretch>
        </p:blipFill>
        <p:spPr>
          <a:xfrm>
            <a:off x="2788496" y="3944552"/>
            <a:ext cx="651387" cy="390832"/>
          </a:xfrm>
          <a:prstGeom prst="rect">
            <a:avLst/>
          </a:prstGeom>
        </p:spPr>
      </p:pic>
      <p:sp>
        <p:nvSpPr>
          <p:cNvPr id="28" name="TextBox 27"/>
          <p:cNvSpPr txBox="1"/>
          <p:nvPr/>
        </p:nvSpPr>
        <p:spPr>
          <a:xfrm>
            <a:off x="164572" y="4272196"/>
            <a:ext cx="2269622" cy="461665"/>
          </a:xfrm>
          <a:prstGeom prst="rect">
            <a:avLst/>
          </a:prstGeom>
          <a:solidFill>
            <a:srgbClr val="FFFFCC"/>
          </a:solidFill>
          <a:ln w="28575">
            <a:solidFill>
              <a:srgbClr val="FF33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  </a:t>
            </a:r>
            <a:r>
              <a:rPr kumimoji="0" lang="en-GB" sz="2400" b="0" i="0" u="none" strike="noStrike" kern="1200" cap="none" spc="0" normalizeH="0" baseline="0" noProof="0" dirty="0" err="1">
                <a:ln>
                  <a:noFill/>
                </a:ln>
                <a:solidFill>
                  <a:srgbClr val="002060"/>
                </a:solidFill>
                <a:effectLst/>
                <a:uLnTx/>
                <a:uFillTx/>
                <a:latin typeface="Doulos SIL" panose="02000500070000020004" pitchFamily="2" charset="0"/>
                <a:ea typeface="Doulos SIL" panose="02000500070000020004" pitchFamily="2" charset="0"/>
                <a:cs typeface="Doulos SIL" panose="02000500070000020004" pitchFamily="2" charset="0"/>
              </a:rPr>
              <a:t>vəʊ</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  /</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0" name="TextBox 29"/>
          <p:cNvSpPr txBox="1"/>
          <p:nvPr/>
        </p:nvSpPr>
        <p:spPr>
          <a:xfrm>
            <a:off x="1854327" y="3749437"/>
            <a:ext cx="61729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008000"/>
                </a:solidFill>
                <a:effectLst/>
                <a:uLnTx/>
                <a:uFillTx/>
                <a:latin typeface="Century Gothic" panose="020B0502020202020204" pitchFamily="34" charset="0"/>
                <a:ea typeface="+mn-ea"/>
                <a:cs typeface="+mn-cs"/>
                <a:sym typeface="Wingdings" panose="05000000000000000000" pitchFamily="2" charset="2"/>
              </a:rPr>
              <a:t></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2" name="TextBox 31"/>
          <p:cNvSpPr txBox="1"/>
          <p:nvPr/>
        </p:nvSpPr>
        <p:spPr>
          <a:xfrm>
            <a:off x="0" y="4984193"/>
            <a:ext cx="12192529" cy="132343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foreign accent is hard to shift even for the most dedicated learner (even if they want to)</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can be intelligible (and comprehensible) with a foreign accent.  </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We are testing SSC knowledge (phonics) rather than native-like pronunciation (phonetics).   </a:t>
            </a:r>
          </a:p>
        </p:txBody>
      </p:sp>
    </p:spTree>
    <p:extLst>
      <p:ext uri="{BB962C8B-B14F-4D97-AF65-F5344CB8AC3E}">
        <p14:creationId xmlns:p14="http://schemas.microsoft.com/office/powerpoint/2010/main" val="39689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par>
                                <p:cTn id="49" presetID="10"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par>
                                <p:cTn id="60" presetID="10" presetClass="entr" presetSubtype="0"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500"/>
                                        <p:tgtEl>
                                          <p:spTgt spid="3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500"/>
                                        <p:tgtEl>
                                          <p:spTgt spid="31"/>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2">
                                            <p:txEl>
                                              <p:pRg st="0" end="0"/>
                                            </p:txEl>
                                          </p:spTgt>
                                        </p:tgtEl>
                                        <p:attrNameLst>
                                          <p:attrName>style.visibility</p:attrName>
                                        </p:attrNameLst>
                                      </p:cBhvr>
                                      <p:to>
                                        <p:strVal val="visible"/>
                                      </p:to>
                                    </p:set>
                                    <p:animEffect transition="in" filter="fade">
                                      <p:cBhvr>
                                        <p:cTn id="85" dur="500"/>
                                        <p:tgtEl>
                                          <p:spTgt spid="32">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2">
                                            <p:txEl>
                                              <p:pRg st="1" end="1"/>
                                            </p:txEl>
                                          </p:spTgt>
                                        </p:tgtEl>
                                        <p:attrNameLst>
                                          <p:attrName>style.visibility</p:attrName>
                                        </p:attrNameLst>
                                      </p:cBhvr>
                                      <p:to>
                                        <p:strVal val="visible"/>
                                      </p:to>
                                    </p:set>
                                    <p:animEffect transition="in" filter="fade">
                                      <p:cBhvr>
                                        <p:cTn id="90" dur="500"/>
                                        <p:tgtEl>
                                          <p:spTgt spid="32">
                                            <p:txEl>
                                              <p:pRg st="1" end="1"/>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2">
                                            <p:txEl>
                                              <p:pRg st="2" end="2"/>
                                            </p:txEl>
                                          </p:spTgt>
                                        </p:tgtEl>
                                        <p:attrNameLst>
                                          <p:attrName>style.visibility</p:attrName>
                                        </p:attrNameLst>
                                      </p:cBhvr>
                                      <p:to>
                                        <p:strVal val="visible"/>
                                      </p:to>
                                    </p:set>
                                    <p:animEffect transition="in" filter="fade">
                                      <p:cBhvr>
                                        <p:cTn id="95"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P spid="13" grpId="0" animBg="1"/>
      <p:bldP spid="12" grpId="0" animBg="1"/>
      <p:bldP spid="9" grpId="0" animBg="1"/>
      <p:bldP spid="14" grpId="0" animBg="1"/>
      <p:bldP spid="31" grpId="0"/>
      <p:bldP spid="22" grpId="0" animBg="1"/>
      <p:bldP spid="29" grpId="0"/>
      <p:bldP spid="28" grpId="0" animBg="1"/>
      <p:bldP spid="30" grpId="0"/>
      <p:bldP spid="3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03"/>
            <a:ext cx="8416413" cy="867128"/>
          </a:xfrm>
          <a:prstGeom prst="rect">
            <a:avLst/>
          </a:prstGeom>
        </p:spPr>
      </p:pic>
      <p:sp>
        <p:nvSpPr>
          <p:cNvPr id="3" name="Title 2">
            <a:extLst>
              <a:ext uri="{FF2B5EF4-FFF2-40B4-BE49-F238E27FC236}">
                <a16:creationId xmlns:a16="http://schemas.microsoft.com/office/drawing/2014/main" id="{835B23C9-33D8-934B-9374-CF421067DB8F}"/>
              </a:ext>
            </a:extLst>
          </p:cNvPr>
          <p:cNvSpPr>
            <a:spLocks noGrp="1"/>
          </p:cNvSpPr>
          <p:nvPr>
            <p:ph type="title"/>
          </p:nvPr>
        </p:nvSpPr>
        <p:spPr>
          <a:xfrm>
            <a:off x="164572" y="-294260"/>
            <a:ext cx="5657108" cy="1325563"/>
          </a:xfrm>
        </p:spPr>
        <p:txBody>
          <a:bodyPr>
            <a:normAutofit/>
          </a:bodyPr>
          <a:lstStyle/>
          <a:p>
            <a:r>
              <a:rPr lang="en-GB" sz="3200" b="1" dirty="0">
                <a:solidFill>
                  <a:schemeClr val="bg1"/>
                </a:solidFill>
              </a:rPr>
              <a:t>3. Scoring – reading aloud</a:t>
            </a:r>
            <a:endParaRPr lang="en-US" sz="3200" dirty="0"/>
          </a:p>
        </p:txBody>
      </p:sp>
      <p:graphicFrame>
        <p:nvGraphicFramePr>
          <p:cNvPr id="2" name="Table 1" descr="image of the scoring for the test"/>
          <p:cNvGraphicFramePr>
            <a:graphicFrameLocks noGrp="1"/>
          </p:cNvGraphicFramePr>
          <p:nvPr>
            <p:extLst/>
          </p:nvPr>
        </p:nvGraphicFramePr>
        <p:xfrm>
          <a:off x="397653" y="726503"/>
          <a:ext cx="11477233" cy="5533200"/>
        </p:xfrm>
        <a:graphic>
          <a:graphicData uri="http://schemas.openxmlformats.org/drawingml/2006/table">
            <a:tbl>
              <a:tblPr firstRow="1" firstCol="1" bandRow="1">
                <a:tableStyleId>{5C22544A-7EE6-4342-B048-85BDC9FD1C3A}</a:tableStyleId>
              </a:tblPr>
              <a:tblGrid>
                <a:gridCol w="11477233">
                  <a:extLst>
                    <a:ext uri="{9D8B030D-6E8A-4147-A177-3AD203B41FA5}">
                      <a16:colId xmlns:a16="http://schemas.microsoft.com/office/drawing/2014/main" val="517963868"/>
                    </a:ext>
                  </a:extLst>
                </a:gridCol>
              </a:tblGrid>
              <a:tr h="295686">
                <a:tc>
                  <a:txBody>
                    <a:bodyPr/>
                    <a:lstStyle/>
                    <a:p>
                      <a:pPr algn="ctr">
                        <a:lnSpc>
                          <a:spcPct val="107000"/>
                        </a:lnSpc>
                        <a:spcAft>
                          <a:spcPts val="0"/>
                        </a:spcAft>
                      </a:pPr>
                      <a:r>
                        <a:rPr lang="en-GB" sz="2400" b="0">
                          <a:effectLst/>
                        </a:rPr>
                        <a:t>1 mark / item = max. 15 marks in total </a:t>
                      </a:r>
                      <a:endParaRPr lang="en-GB" sz="2800" b="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70373147"/>
                  </a:ext>
                </a:extLst>
              </a:tr>
              <a:tr h="4994736">
                <a:tc>
                  <a:txBody>
                    <a:bodyPr/>
                    <a:lstStyle/>
                    <a:p>
                      <a:pPr algn="l">
                        <a:lnSpc>
                          <a:spcPct val="107000"/>
                        </a:lnSpc>
                        <a:spcAft>
                          <a:spcPts val="0"/>
                        </a:spcAft>
                      </a:pPr>
                      <a:r>
                        <a:rPr lang="en-GB" sz="2400" b="0" dirty="0">
                          <a:effectLst/>
                        </a:rPr>
                        <a:t>0 marks: Incorrect pronunciation based on English SSC.</a:t>
                      </a:r>
                      <a:endParaRPr lang="en-GB" sz="2800" b="0" dirty="0">
                        <a:effectLst/>
                      </a:endParaRPr>
                    </a:p>
                    <a:p>
                      <a:pPr algn="l">
                        <a:lnSpc>
                          <a:spcPct val="107000"/>
                        </a:lnSpc>
                        <a:spcAft>
                          <a:spcPts val="0"/>
                        </a:spcAft>
                      </a:pPr>
                      <a:r>
                        <a:rPr lang="en-GB" sz="2400" b="0" dirty="0">
                          <a:effectLst/>
                        </a:rPr>
                        <a:t>1 mark: Correct knowledge of target SSC, but pronunciation with an English accent.</a:t>
                      </a:r>
                      <a:endParaRPr lang="en-GB" sz="2800" b="0" dirty="0">
                        <a:effectLst/>
                      </a:endParaRPr>
                    </a:p>
                    <a:p>
                      <a:pPr algn="l">
                        <a:lnSpc>
                          <a:spcPct val="107000"/>
                        </a:lnSpc>
                        <a:spcAft>
                          <a:spcPts val="0"/>
                        </a:spcAft>
                      </a:pPr>
                      <a:r>
                        <a:rPr lang="en-GB" sz="2400" b="0" dirty="0">
                          <a:effectLst/>
                        </a:rPr>
                        <a:t>1 mark: Correct pronunciation of target SSC</a:t>
                      </a:r>
                      <a:endParaRPr lang="en-GB" sz="2800" b="0" dirty="0">
                        <a:effectLst/>
                      </a:endParaRPr>
                    </a:p>
                    <a:p>
                      <a:pPr algn="l">
                        <a:lnSpc>
                          <a:spcPct val="107000"/>
                        </a:lnSpc>
                        <a:spcAft>
                          <a:spcPts val="0"/>
                        </a:spcAft>
                      </a:pPr>
                      <a:endParaRPr lang="en-GB" sz="1400" b="0" dirty="0">
                        <a:effectLst/>
                      </a:endParaRPr>
                    </a:p>
                    <a:p>
                      <a:pPr algn="l">
                        <a:lnSpc>
                          <a:spcPct val="107000"/>
                        </a:lnSpc>
                        <a:spcAft>
                          <a:spcPts val="0"/>
                        </a:spcAft>
                      </a:pPr>
                      <a:r>
                        <a:rPr lang="en-GB" sz="2400" b="0" u="sng" dirty="0">
                          <a:effectLst/>
                        </a:rPr>
                        <a:t>Notes:</a:t>
                      </a:r>
                      <a:endParaRPr lang="en-GB" sz="2800" b="0" dirty="0">
                        <a:effectLst/>
                      </a:endParaRPr>
                    </a:p>
                    <a:p>
                      <a:pPr algn="l">
                        <a:lnSpc>
                          <a:spcPct val="107000"/>
                        </a:lnSpc>
                        <a:spcAft>
                          <a:spcPts val="0"/>
                        </a:spcAft>
                      </a:pPr>
                      <a:r>
                        <a:rPr lang="en-GB" sz="2400" b="0" dirty="0">
                          <a:effectLst/>
                        </a:rPr>
                        <a:t>Give marks for correct pronunciation of target SSC in bold even if other parts of the word are mispronounced / not attempted.</a:t>
                      </a:r>
                      <a:endParaRPr lang="en-GB" sz="2800" b="0" dirty="0">
                        <a:effectLst/>
                      </a:endParaRPr>
                    </a:p>
                    <a:p>
                      <a:pPr algn="l">
                        <a:lnSpc>
                          <a:spcPct val="107000"/>
                        </a:lnSpc>
                        <a:spcAft>
                          <a:spcPts val="0"/>
                        </a:spcAft>
                      </a:pPr>
                      <a:endParaRPr lang="en-GB" sz="1600" b="0" dirty="0">
                        <a:effectLst/>
                      </a:endParaRPr>
                    </a:p>
                    <a:p>
                      <a:pPr algn="l">
                        <a:lnSpc>
                          <a:spcPct val="107000"/>
                        </a:lnSpc>
                        <a:spcAft>
                          <a:spcPts val="0"/>
                        </a:spcAft>
                      </a:pPr>
                      <a:r>
                        <a:rPr lang="en-GB" sz="2400" b="0" dirty="0">
                          <a:effectLst/>
                        </a:rPr>
                        <a:t>Be lenient when scoring.  If you think the students have decoded the symbol (graphemes) to the correct sound (phonemes), then you can allow for some degree of foreign accent in pupils’ pronunciation of the target sounds. A foreign accent is hard to shift even for the most dedicated learner after years of practice; and people are perfectly intelligible with a foreign accent. In our teaching and in our phonics, we are targeting SSC knowledge (phonics) rather than native-like pronunciation (phonetics). </a:t>
                      </a:r>
                      <a:endParaRPr lang="en-GB" sz="2800" b="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35234168"/>
                  </a:ext>
                </a:extLst>
              </a:tr>
            </a:tbl>
          </a:graphicData>
        </a:graphic>
      </p:graphicFrame>
    </p:spTree>
    <p:extLst>
      <p:ext uri="{BB962C8B-B14F-4D97-AF65-F5344CB8AC3E}">
        <p14:creationId xmlns:p14="http://schemas.microsoft.com/office/powerpoint/2010/main" val="1230390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416413" cy="867128"/>
          </a:xfrm>
          <a:prstGeom prst="rect">
            <a:avLst/>
          </a:prstGeom>
        </p:spPr>
      </p:pic>
      <p:sp>
        <p:nvSpPr>
          <p:cNvPr id="2" name="Title 1">
            <a:extLst>
              <a:ext uri="{FF2B5EF4-FFF2-40B4-BE49-F238E27FC236}">
                <a16:creationId xmlns:a16="http://schemas.microsoft.com/office/drawing/2014/main" id="{8E81018C-093D-6B4D-A191-3BFFED642FE8}"/>
              </a:ext>
            </a:extLst>
          </p:cNvPr>
          <p:cNvSpPr>
            <a:spLocks noGrp="1"/>
          </p:cNvSpPr>
          <p:nvPr>
            <p:ph type="title"/>
          </p:nvPr>
        </p:nvSpPr>
        <p:spPr>
          <a:xfrm>
            <a:off x="149331" y="296863"/>
            <a:ext cx="2380509" cy="867128"/>
          </a:xfrm>
        </p:spPr>
        <p:txBody>
          <a:bodyPr>
            <a:normAutofit/>
          </a:bodyPr>
          <a:lstStyle/>
          <a:p>
            <a:r>
              <a:rPr lang="en-GB" sz="3200" b="1" dirty="0">
                <a:solidFill>
                  <a:schemeClr val="bg1"/>
                </a:solidFill>
              </a:rPr>
              <a:t>3. Scoring</a:t>
            </a:r>
            <a:endParaRPr lang="en-US" sz="3200" dirty="0"/>
          </a:p>
        </p:txBody>
      </p:sp>
      <p:sp>
        <p:nvSpPr>
          <p:cNvPr id="6" name="TextBox 5"/>
          <p:cNvSpPr txBox="1"/>
          <p:nvPr/>
        </p:nvSpPr>
        <p:spPr>
          <a:xfrm>
            <a:off x="0" y="1298483"/>
            <a:ext cx="12041797" cy="27699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Dictation task – automatically scored by the software platform </a:t>
            </a:r>
            <a:r>
              <a:rPr kumimoji="0" lang="en-GB" sz="3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a:t>
            </a: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Reading aloud task – marked individually by teachers </a:t>
            </a:r>
            <a:r>
              <a:rPr kumimoji="0" lang="en-GB"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a:t>
            </a: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Workload implications – need to make individual decisions about this.  </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One option would be to sit with individuals as they complete the speaking part of the test, and mark it in ‘real time’ as they go along.  </a:t>
            </a:r>
          </a:p>
        </p:txBody>
      </p:sp>
    </p:spTree>
    <p:extLst>
      <p:ext uri="{BB962C8B-B14F-4D97-AF65-F5344CB8AC3E}">
        <p14:creationId xmlns:p14="http://schemas.microsoft.com/office/powerpoint/2010/main" val="273014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descr="background rectangle"/>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5" name="Rectangle 4" descr="background rectangle"/>
          <p:cNvSpPr/>
          <p:nvPr/>
        </p:nvSpPr>
        <p:spPr>
          <a:xfrm>
            <a:off x="-27340"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ctrTitle"/>
          </p:nvPr>
        </p:nvSpPr>
        <p:spPr>
          <a:xfrm>
            <a:off x="241181" y="754606"/>
            <a:ext cx="6818489" cy="2247138"/>
          </a:xfrm>
        </p:spPr>
        <p:txBody>
          <a:bodyPr>
            <a:normAutofit/>
          </a:bodyPr>
          <a:lstStyle/>
          <a:p>
            <a:pPr algn="l"/>
            <a:r>
              <a:rPr lang="en-GB" sz="4000" b="1" dirty="0">
                <a:solidFill>
                  <a:prstClr val="white"/>
                </a:solidFill>
              </a:rPr>
              <a:t>SOW-based vocabulary testing for NCELP Y7</a:t>
            </a:r>
            <a:r>
              <a:rPr lang="en-GB" b="1" dirty="0">
                <a:solidFill>
                  <a:prstClr val="white"/>
                </a:solidFill>
              </a:rPr>
              <a:t/>
            </a:r>
            <a:br>
              <a:rPr lang="en-GB" b="1" dirty="0">
                <a:solidFill>
                  <a:prstClr val="white"/>
                </a:solidFill>
              </a:rPr>
            </a:br>
            <a:endParaRPr lang="en-GB" dirty="0"/>
          </a:p>
        </p:txBody>
      </p:sp>
      <p:sp>
        <p:nvSpPr>
          <p:cNvPr id="3" name="Subtitle 2"/>
          <p:cNvSpPr>
            <a:spLocks noGrp="1"/>
          </p:cNvSpPr>
          <p:nvPr>
            <p:ph type="subTitle" idx="1"/>
          </p:nvPr>
        </p:nvSpPr>
        <p:spPr>
          <a:xfrm>
            <a:off x="241181" y="2712569"/>
            <a:ext cx="9144000" cy="1655762"/>
          </a:xfrm>
        </p:spPr>
        <p:txBody>
          <a:bodyPr/>
          <a:lstStyle/>
          <a:p>
            <a:pPr algn="l"/>
            <a:r>
              <a:rPr lang="en-GB" sz="3200" dirty="0">
                <a:solidFill>
                  <a:prstClr val="white"/>
                </a:solidFill>
              </a:rPr>
              <a:t>Principles, design, creation</a:t>
            </a:r>
          </a:p>
          <a:p>
            <a:endParaRPr lang="en-GB" dirty="0"/>
          </a:p>
        </p:txBody>
      </p:sp>
      <p:sp>
        <p:nvSpPr>
          <p:cNvPr id="11" name="Title 3">
            <a:extLst>
              <a:ext uri="{FF2B5EF4-FFF2-40B4-BE49-F238E27FC236}">
                <a16:creationId xmlns:a16="http://schemas.microsoft.com/office/drawing/2014/main" id="{C0508B9B-5891-4D3C-9F6E-ECDA43B43AC2}"/>
              </a:ext>
            </a:extLst>
          </p:cNvPr>
          <p:cNvSpPr txBox="1">
            <a:spLocks/>
          </p:cNvSpPr>
          <p:nvPr/>
        </p:nvSpPr>
        <p:spPr>
          <a:xfrm>
            <a:off x="116356" y="5116061"/>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NCELP Residential 3</a:t>
            </a: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2" name="Title 3">
            <a:extLst>
              <a:ext uri="{FF2B5EF4-FFF2-40B4-BE49-F238E27FC236}">
                <a16:creationId xmlns:a16="http://schemas.microsoft.com/office/drawing/2014/main" id="{40A0A028-2297-7148-8C6D-347AFE513C0A}"/>
              </a:ext>
            </a:extLst>
          </p:cNvPr>
          <p:cNvSpPr txBox="1">
            <a:spLocks/>
          </p:cNvSpPr>
          <p:nvPr/>
        </p:nvSpPr>
        <p:spPr>
          <a:xfrm>
            <a:off x="116356" y="5946134"/>
            <a:ext cx="4749154" cy="512310"/>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Natalie Finlayson / Emma Marsden</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Date updated: 02/03/20</a:t>
            </a:r>
          </a:p>
        </p:txBody>
      </p:sp>
    </p:spTree>
    <p:extLst>
      <p:ext uri="{BB962C8B-B14F-4D97-AF65-F5344CB8AC3E}">
        <p14:creationId xmlns:p14="http://schemas.microsoft.com/office/powerpoint/2010/main" val="4040615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672051" cy="867128"/>
          </a:xfrm>
          <a:prstGeom prst="rect">
            <a:avLst/>
          </a:prstGeom>
        </p:spPr>
      </p:pic>
      <p:sp>
        <p:nvSpPr>
          <p:cNvPr id="2" name="Title 1"/>
          <p:cNvSpPr>
            <a:spLocks noGrp="1"/>
          </p:cNvSpPr>
          <p:nvPr>
            <p:ph type="title"/>
          </p:nvPr>
        </p:nvSpPr>
        <p:spPr>
          <a:xfrm>
            <a:off x="164571" y="0"/>
            <a:ext cx="8507480" cy="1325563"/>
          </a:xfrm>
        </p:spPr>
        <p:txBody>
          <a:bodyPr>
            <a:normAutofit/>
          </a:bodyPr>
          <a:lstStyle/>
          <a:p>
            <a:r>
              <a:rPr lang="en-GB" sz="3600" b="1" dirty="0">
                <a:solidFill>
                  <a:schemeClr val="bg1"/>
                </a:solidFill>
              </a:rPr>
              <a:t>Phonics assessment team effort!</a:t>
            </a:r>
          </a:p>
        </p:txBody>
      </p:sp>
      <p:sp>
        <p:nvSpPr>
          <p:cNvPr id="3" name="Oval 2" descr="Oval showing those involved with making the resources"/>
          <p:cNvSpPr/>
          <p:nvPr/>
        </p:nvSpPr>
        <p:spPr>
          <a:xfrm>
            <a:off x="1042219" y="1460854"/>
            <a:ext cx="10559846" cy="4507327"/>
          </a:xfrm>
          <a:prstGeom prst="ellipse">
            <a:avLst/>
          </a:prstGeom>
          <a:no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extBox 3"/>
          <p:cNvSpPr txBox="1"/>
          <p:nvPr/>
        </p:nvSpPr>
        <p:spPr>
          <a:xfrm>
            <a:off x="235974" y="2936833"/>
            <a:ext cx="2064774" cy="40011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Robert Woore</a:t>
            </a:r>
          </a:p>
        </p:txBody>
      </p:sp>
      <p:sp>
        <p:nvSpPr>
          <p:cNvPr id="8" name="TextBox 7"/>
          <p:cNvSpPr txBox="1"/>
          <p:nvPr/>
        </p:nvSpPr>
        <p:spPr>
          <a:xfrm>
            <a:off x="2089355" y="1698706"/>
            <a:ext cx="2064774" cy="40011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Rachel Hawkes</a:t>
            </a:r>
          </a:p>
        </p:txBody>
      </p:sp>
      <p:sp>
        <p:nvSpPr>
          <p:cNvPr id="9" name="TextBox 8"/>
          <p:cNvSpPr txBox="1"/>
          <p:nvPr/>
        </p:nvSpPr>
        <p:spPr>
          <a:xfrm>
            <a:off x="5289754" y="1260799"/>
            <a:ext cx="1624780" cy="40011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Nick Avery</a:t>
            </a:r>
          </a:p>
        </p:txBody>
      </p:sp>
      <p:sp>
        <p:nvSpPr>
          <p:cNvPr id="10" name="TextBox 9"/>
          <p:cNvSpPr txBox="1"/>
          <p:nvPr/>
        </p:nvSpPr>
        <p:spPr>
          <a:xfrm>
            <a:off x="8672051" y="1798734"/>
            <a:ext cx="3293807" cy="4001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Giulia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Bovolenta</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1" name="TextBox 10"/>
          <p:cNvSpPr txBox="1"/>
          <p:nvPr/>
        </p:nvSpPr>
        <p:spPr>
          <a:xfrm>
            <a:off x="10127226" y="2936833"/>
            <a:ext cx="2064774" cy="40011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Inge</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Alferink</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 name="TextBox 12"/>
          <p:cNvSpPr txBox="1"/>
          <p:nvPr/>
        </p:nvSpPr>
        <p:spPr>
          <a:xfrm>
            <a:off x="8672051" y="4385845"/>
            <a:ext cx="3293807" cy="400110"/>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Natalie Finlayson</a:t>
            </a:r>
          </a:p>
        </p:txBody>
      </p:sp>
      <p:sp>
        <p:nvSpPr>
          <p:cNvPr id="14" name="TextBox 13"/>
          <p:cNvSpPr txBox="1"/>
          <p:nvPr/>
        </p:nvSpPr>
        <p:spPr>
          <a:xfrm>
            <a:off x="7623626" y="5568071"/>
            <a:ext cx="2286000" cy="40011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Emma Marsden</a:t>
            </a:r>
          </a:p>
        </p:txBody>
      </p:sp>
      <p:sp>
        <p:nvSpPr>
          <p:cNvPr id="16" name="TextBox 15"/>
          <p:cNvSpPr txBox="1"/>
          <p:nvPr/>
        </p:nvSpPr>
        <p:spPr>
          <a:xfrm>
            <a:off x="1927121" y="5612355"/>
            <a:ext cx="3362633" cy="400110"/>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All the NCELP team!</a:t>
            </a:r>
          </a:p>
        </p:txBody>
      </p:sp>
      <p:sp>
        <p:nvSpPr>
          <p:cNvPr id="12" name="TextBox 11"/>
          <p:cNvSpPr txBox="1"/>
          <p:nvPr/>
        </p:nvSpPr>
        <p:spPr>
          <a:xfrm>
            <a:off x="95745" y="4412430"/>
            <a:ext cx="5026861" cy="4001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Native speakers (checking &amp; audio) </a:t>
            </a:r>
          </a:p>
        </p:txBody>
      </p:sp>
    </p:spTree>
    <p:extLst>
      <p:ext uri="{BB962C8B-B14F-4D97-AF65-F5344CB8AC3E}">
        <p14:creationId xmlns:p14="http://schemas.microsoft.com/office/powerpoint/2010/main" val="1463772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64572" y="0"/>
            <a:ext cx="6484584" cy="1325563"/>
          </a:xfrm>
        </p:spPr>
        <p:txBody>
          <a:bodyPr>
            <a:normAutofit/>
          </a:bodyPr>
          <a:lstStyle/>
          <a:p>
            <a:r>
              <a:rPr lang="en-GB" sz="3200" b="1" dirty="0">
                <a:solidFill>
                  <a:schemeClr val="bg1"/>
                </a:solidFill>
              </a:rPr>
              <a:t>Outline</a:t>
            </a:r>
          </a:p>
        </p:txBody>
      </p:sp>
      <p:sp>
        <p:nvSpPr>
          <p:cNvPr id="3" name="TextBox 2">
            <a:extLst>
              <a:ext uri="{FF2B5EF4-FFF2-40B4-BE49-F238E27FC236}">
                <a16:creationId xmlns:a16="http://schemas.microsoft.com/office/drawing/2014/main" id="{16A2B8A3-D067-4E99-84F2-C8BC108D38D2}"/>
              </a:ext>
            </a:extLst>
          </p:cNvPr>
          <p:cNvSpPr txBox="1"/>
          <p:nvPr/>
        </p:nvSpPr>
        <p:spPr>
          <a:xfrm>
            <a:off x="164572" y="1351508"/>
            <a:ext cx="11755679" cy="489364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Vocab testing team</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Principles of vocabulary testing</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2.1 Breadth of knowledge testing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2.2 Depth of knowledge testing</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startAt="3"/>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Question types </a:t>
            </a:r>
          </a:p>
          <a:p>
            <a:pPr marL="457200" marR="0" lvl="0" indent="-457200" algn="l" defTabSz="914400" rtl="0" eaLnBrk="1" fontAlgn="auto" latinLnBrk="0" hangingPunct="1">
              <a:lnSpc>
                <a:spcPct val="100000"/>
              </a:lnSpc>
              <a:spcBef>
                <a:spcPts val="0"/>
              </a:spcBef>
              <a:spcAft>
                <a:spcPts val="0"/>
              </a:spcAft>
              <a:buClrTx/>
              <a:buSzTx/>
              <a:buFontTx/>
              <a:buAutoNum type="arabicPeriod" startAt="3"/>
              <a:tabLst/>
              <a:defRPr/>
            </a:pP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startAt="3"/>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Scoring</a:t>
            </a:r>
          </a:p>
          <a:p>
            <a:pPr marL="457200" marR="0" lvl="0" indent="-457200" algn="l" defTabSz="914400" rtl="0" eaLnBrk="1" fontAlgn="auto" latinLnBrk="0" hangingPunct="1">
              <a:lnSpc>
                <a:spcPct val="100000"/>
              </a:lnSpc>
              <a:spcBef>
                <a:spcPts val="0"/>
              </a:spcBef>
              <a:spcAft>
                <a:spcPts val="0"/>
              </a:spcAft>
              <a:buClrTx/>
              <a:buSzTx/>
              <a:buFontTx/>
              <a:buAutoNum type="arabicPeriod" startAt="3"/>
              <a:tabLst/>
              <a:defRPr/>
            </a:pP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startAt="3"/>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Summary</a:t>
            </a:r>
          </a:p>
        </p:txBody>
      </p:sp>
    </p:spTree>
    <p:extLst>
      <p:ext uri="{BB962C8B-B14F-4D97-AF65-F5344CB8AC3E}">
        <p14:creationId xmlns:p14="http://schemas.microsoft.com/office/powerpoint/2010/main" val="119797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64572" y="0"/>
            <a:ext cx="6484584" cy="1325563"/>
          </a:xfrm>
        </p:spPr>
        <p:txBody>
          <a:bodyPr>
            <a:normAutofit/>
          </a:bodyPr>
          <a:lstStyle/>
          <a:p>
            <a:r>
              <a:rPr lang="en-GB" sz="3600" b="1" dirty="0">
                <a:solidFill>
                  <a:schemeClr val="bg1"/>
                </a:solidFill>
              </a:rPr>
              <a:t>1. Vocab testing team</a:t>
            </a:r>
          </a:p>
        </p:txBody>
      </p:sp>
      <p:sp>
        <p:nvSpPr>
          <p:cNvPr id="3" name="TextBox 2">
            <a:extLst>
              <a:ext uri="{FF2B5EF4-FFF2-40B4-BE49-F238E27FC236}">
                <a16:creationId xmlns:a16="http://schemas.microsoft.com/office/drawing/2014/main" id="{41565BDA-FA89-4123-BE1C-5FCE5A677155}"/>
              </a:ext>
            </a:extLst>
          </p:cNvPr>
          <p:cNvSpPr txBox="1"/>
          <p:nvPr/>
        </p:nvSpPr>
        <p:spPr>
          <a:xfrm>
            <a:off x="2706071" y="1460854"/>
            <a:ext cx="6779858" cy="430887"/>
          </a:xfrm>
          <a:prstGeom prst="rect">
            <a:avLst/>
          </a:prstGeom>
          <a:solidFill>
            <a:srgbClr val="E567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Test leads</a:t>
            </a:r>
            <a:r>
              <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Natalie Finlayson &amp; Emma Marsden</a:t>
            </a:r>
          </a:p>
        </p:txBody>
      </p:sp>
      <p:sp>
        <p:nvSpPr>
          <p:cNvPr id="4" name="TextBox 3">
            <a:extLst>
              <a:ext uri="{FF2B5EF4-FFF2-40B4-BE49-F238E27FC236}">
                <a16:creationId xmlns:a16="http://schemas.microsoft.com/office/drawing/2014/main" id="{3E7441F7-BB94-4886-91F3-47FA90669764}"/>
              </a:ext>
            </a:extLst>
          </p:cNvPr>
          <p:cNvSpPr txBox="1"/>
          <p:nvPr/>
        </p:nvSpPr>
        <p:spPr>
          <a:xfrm>
            <a:off x="1457326" y="2248385"/>
            <a:ext cx="2904772" cy="2862322"/>
          </a:xfrm>
          <a:prstGeom prst="rect">
            <a:avLst/>
          </a:prstGeom>
          <a:solidFill>
            <a:srgbClr val="11507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French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Test developer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Kirsten Somerville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Proofreader</a:t>
            </a: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Ivan </a:t>
            </a:r>
            <a:r>
              <a:rPr kumimoji="0" lang="en-GB" sz="20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Avaca</a:t>
            </a: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3" name="TextBox 12">
            <a:extLst>
              <a:ext uri="{FF2B5EF4-FFF2-40B4-BE49-F238E27FC236}">
                <a16:creationId xmlns:a16="http://schemas.microsoft.com/office/drawing/2014/main" id="{FE97AF7B-B3E2-424D-8C57-C6C58CCDCFDC}"/>
              </a:ext>
            </a:extLst>
          </p:cNvPr>
          <p:cNvSpPr txBox="1"/>
          <p:nvPr/>
        </p:nvSpPr>
        <p:spPr>
          <a:xfrm>
            <a:off x="4578439" y="2248385"/>
            <a:ext cx="2904772" cy="2862322"/>
          </a:xfrm>
          <a:prstGeom prst="rect">
            <a:avLst/>
          </a:prstGeom>
          <a:solidFill>
            <a:srgbClr val="E567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Spanish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Test developer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Ivan </a:t>
            </a:r>
            <a:r>
              <a:rPr kumimoji="0" lang="en-GB" sz="20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Avaca</a:t>
            </a: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Proofreaders</a:t>
            </a: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Nick Avery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Pep </a:t>
            </a:r>
            <a:r>
              <a:rPr kumimoji="0" lang="en-GB" sz="20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Mateos</a:t>
            </a: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Gonzalez</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4" name="TextBox 13">
            <a:extLst>
              <a:ext uri="{FF2B5EF4-FFF2-40B4-BE49-F238E27FC236}">
                <a16:creationId xmlns:a16="http://schemas.microsoft.com/office/drawing/2014/main" id="{90F7EC8D-3FA2-4C94-AD43-7FFD6D38389C}"/>
              </a:ext>
            </a:extLst>
          </p:cNvPr>
          <p:cNvSpPr txBox="1"/>
          <p:nvPr/>
        </p:nvSpPr>
        <p:spPr>
          <a:xfrm>
            <a:off x="7699552" y="2248384"/>
            <a:ext cx="2904772" cy="2862322"/>
          </a:xfrm>
          <a:prstGeom prst="rect">
            <a:avLst/>
          </a:prstGeom>
          <a:solidFill>
            <a:srgbClr val="DAA52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German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Test developers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Inge </a:t>
            </a:r>
            <a:r>
              <a:rPr kumimoji="0" lang="en-GB" sz="20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Alferink</a:t>
            </a: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Natalie Finlayson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Proofreaders</a:t>
            </a: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Inge </a:t>
            </a:r>
            <a:r>
              <a:rPr kumimoji="0" lang="en-GB" sz="20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Alferink</a:t>
            </a: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Natalie Finlayson</a:t>
            </a:r>
          </a:p>
        </p:txBody>
      </p:sp>
      <p:sp>
        <p:nvSpPr>
          <p:cNvPr id="7" name="TextBox 6">
            <a:extLst>
              <a:ext uri="{FF2B5EF4-FFF2-40B4-BE49-F238E27FC236}">
                <a16:creationId xmlns:a16="http://schemas.microsoft.com/office/drawing/2014/main" id="{6107B5DB-E536-4D30-9E37-529403929FE6}"/>
              </a:ext>
            </a:extLst>
          </p:cNvPr>
          <p:cNvSpPr txBox="1"/>
          <p:nvPr/>
        </p:nvSpPr>
        <p:spPr>
          <a:xfrm>
            <a:off x="352425" y="5413478"/>
            <a:ext cx="115062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With huge thanks to: </a:t>
            </a: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Giulia Bovolenta, Victoria Hobson, Stephen Owen, Helen Thomas, Catherine Morris, Ciaran Morris, Jack Peacock, Laurence Anthony</a:t>
            </a:r>
            <a:endParaRPr kumimoji="0" lang="en-GB" sz="20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2707653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3" name="TextBox 2">
            <a:extLst>
              <a:ext uri="{FF2B5EF4-FFF2-40B4-BE49-F238E27FC236}">
                <a16:creationId xmlns:a16="http://schemas.microsoft.com/office/drawing/2014/main" id="{0A0A8ECF-A687-4D4B-939F-30DD2759DE98}"/>
              </a:ext>
            </a:extLst>
          </p:cNvPr>
          <p:cNvSpPr txBox="1"/>
          <p:nvPr/>
        </p:nvSpPr>
        <p:spPr>
          <a:xfrm>
            <a:off x="164572" y="1325563"/>
            <a:ext cx="11788729" cy="47705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Objectives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test </a:t>
            </a:r>
            <a:r>
              <a:rPr kumimoji="0" lang="en-GB" sz="21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breadth </a:t>
            </a:r>
            <a:r>
              <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and </a:t>
            </a:r>
            <a:r>
              <a:rPr kumimoji="0" lang="en-GB" sz="21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depth </a:t>
            </a:r>
            <a:r>
              <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of knowledge of vocabulary studied in Y7 Terms 1.1.1 - 2.1.1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1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Syllabus-based</a:t>
            </a:r>
            <a:r>
              <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1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achievement</a:t>
            </a:r>
            <a:r>
              <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test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Productive </a:t>
            </a:r>
            <a:r>
              <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vs </a:t>
            </a:r>
            <a:r>
              <a:rPr kumimoji="0" lang="en-GB" sz="21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receptive </a:t>
            </a:r>
            <a:r>
              <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knowledge</a:t>
            </a:r>
            <a:endParaRPr kumimoji="0" lang="en-GB" sz="21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1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Recall </a:t>
            </a:r>
            <a:r>
              <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vs</a:t>
            </a:r>
            <a:r>
              <a:rPr kumimoji="0" lang="en-GB" sz="21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recognition</a:t>
            </a:r>
            <a:endPar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1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Oral </a:t>
            </a:r>
            <a:r>
              <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and</a:t>
            </a:r>
            <a:r>
              <a:rPr kumimoji="0" lang="en-GB" sz="21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written </a:t>
            </a:r>
            <a:r>
              <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modalities  </a:t>
            </a:r>
            <a:endParaRPr kumimoji="0" lang="en-GB" sz="21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 name="Title 1">
            <a:extLst>
              <a:ext uri="{FF2B5EF4-FFF2-40B4-BE49-F238E27FC236}">
                <a16:creationId xmlns:a16="http://schemas.microsoft.com/office/drawing/2014/main" id="{49211253-8E7C-F843-B9B6-4674BDA545C0}"/>
              </a:ext>
            </a:extLst>
          </p:cNvPr>
          <p:cNvSpPr>
            <a:spLocks noGrp="1"/>
          </p:cNvSpPr>
          <p:nvPr>
            <p:ph type="title"/>
          </p:nvPr>
        </p:nvSpPr>
        <p:spPr>
          <a:xfrm>
            <a:off x="164572" y="113450"/>
            <a:ext cx="5476573" cy="1163992"/>
          </a:xfrm>
        </p:spPr>
        <p:txBody>
          <a:bodyPr>
            <a:normAutofit/>
          </a:bodyPr>
          <a:lstStyle/>
          <a:p>
            <a:r>
              <a:rPr lang="en-GB" sz="3200" b="1" dirty="0">
                <a:solidFill>
                  <a:schemeClr val="bg1"/>
                </a:solidFill>
              </a:rPr>
              <a:t>2. Vocab testing principles</a:t>
            </a:r>
            <a:endParaRPr lang="en-US" sz="3200" dirty="0"/>
          </a:p>
        </p:txBody>
      </p:sp>
    </p:spTree>
    <p:extLst>
      <p:ext uri="{BB962C8B-B14F-4D97-AF65-F5344CB8AC3E}">
        <p14:creationId xmlns:p14="http://schemas.microsoft.com/office/powerpoint/2010/main" val="329323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64572" y="0"/>
            <a:ext cx="6484584" cy="1325563"/>
          </a:xfrm>
        </p:spPr>
        <p:txBody>
          <a:bodyPr>
            <a:normAutofit/>
          </a:bodyPr>
          <a:lstStyle/>
          <a:p>
            <a:r>
              <a:rPr lang="en-GB" sz="3200" b="1" dirty="0">
                <a:solidFill>
                  <a:schemeClr val="bg1"/>
                </a:solidFill>
              </a:rPr>
              <a:t>2.1 Breadth of knowledge</a:t>
            </a:r>
          </a:p>
        </p:txBody>
      </p:sp>
      <p:sp>
        <p:nvSpPr>
          <p:cNvPr id="3" name="TextBox 2">
            <a:extLst>
              <a:ext uri="{FF2B5EF4-FFF2-40B4-BE49-F238E27FC236}">
                <a16:creationId xmlns:a16="http://schemas.microsoft.com/office/drawing/2014/main" id="{0A0A8ECF-A687-4D4B-939F-30DD2759DE98}"/>
              </a:ext>
            </a:extLst>
          </p:cNvPr>
          <p:cNvSpPr txBox="1"/>
          <p:nvPr/>
        </p:nvSpPr>
        <p:spPr>
          <a:xfrm>
            <a:off x="164572" y="1302386"/>
            <a:ext cx="11788729"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Objective 1: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find out how many words students know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Sample size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Target time: 12 minutes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Pilot testing indicates students can comfortably answer one question in 9 seconds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720 / 9 =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80</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total test items (split equally between L, R, W &amp; 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SOW coverage</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French</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43%*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Spanish</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35%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German</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35%			</a:t>
            </a:r>
          </a:p>
        </p:txBody>
      </p:sp>
    </p:spTree>
    <p:extLst>
      <p:ext uri="{BB962C8B-B14F-4D97-AF65-F5344CB8AC3E}">
        <p14:creationId xmlns:p14="http://schemas.microsoft.com/office/powerpoint/2010/main" val="133106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64572" y="0"/>
            <a:ext cx="6484584" cy="1325563"/>
          </a:xfrm>
        </p:spPr>
        <p:txBody>
          <a:bodyPr>
            <a:normAutofit/>
          </a:bodyPr>
          <a:lstStyle/>
          <a:p>
            <a:r>
              <a:rPr lang="en-GB" sz="3200" b="1" dirty="0">
                <a:solidFill>
                  <a:schemeClr val="bg1"/>
                </a:solidFill>
              </a:rPr>
              <a:t>2.1 Breadth of knowledge</a:t>
            </a:r>
          </a:p>
        </p:txBody>
      </p:sp>
      <p:sp>
        <p:nvSpPr>
          <p:cNvPr id="3" name="TextBox 2">
            <a:extLst>
              <a:ext uri="{FF2B5EF4-FFF2-40B4-BE49-F238E27FC236}">
                <a16:creationId xmlns:a16="http://schemas.microsoft.com/office/drawing/2014/main" id="{0A0A8ECF-A687-4D4B-939F-30DD2759DE98}"/>
              </a:ext>
            </a:extLst>
          </p:cNvPr>
          <p:cNvSpPr txBox="1"/>
          <p:nvPr/>
        </p:nvSpPr>
        <p:spPr>
          <a:xfrm>
            <a:off x="164572" y="1302386"/>
            <a:ext cx="11788729" cy="49552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Objective 1: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find out how many words students know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Item pool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test overall knowledge of words in SOW – words distributed amongst students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Words are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equally likely to be selected </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from randomised pools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All words in the SOW appear in the test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once</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only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Part of speech ratios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noun : verb : other</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broadly upheld within different question types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(French: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2:1:2</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Spanish: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3:1:3</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German: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2:1:3</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94140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64572" y="0"/>
            <a:ext cx="6484584" cy="1325563"/>
          </a:xfrm>
        </p:spPr>
        <p:txBody>
          <a:bodyPr>
            <a:normAutofit/>
          </a:bodyPr>
          <a:lstStyle/>
          <a:p>
            <a:r>
              <a:rPr lang="en-GB" sz="3200" b="1" dirty="0">
                <a:solidFill>
                  <a:schemeClr val="bg1"/>
                </a:solidFill>
              </a:rPr>
              <a:t>2.2 Depth of knowledge</a:t>
            </a:r>
          </a:p>
        </p:txBody>
      </p:sp>
      <p:sp>
        <p:nvSpPr>
          <p:cNvPr id="3" name="TextBox 2">
            <a:extLst>
              <a:ext uri="{FF2B5EF4-FFF2-40B4-BE49-F238E27FC236}">
                <a16:creationId xmlns:a16="http://schemas.microsoft.com/office/drawing/2014/main" id="{6600BF0F-C21D-45DE-92F3-0EEAC0BC397B}"/>
              </a:ext>
            </a:extLst>
          </p:cNvPr>
          <p:cNvSpPr txBox="1"/>
          <p:nvPr/>
        </p:nvSpPr>
        <p:spPr>
          <a:xfrm>
            <a:off x="82193" y="1269570"/>
            <a:ext cx="1081507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Objective 2: </a:t>
            </a: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find out </a:t>
            </a:r>
            <a:r>
              <a:rPr kumimoji="0" lang="en-GB" sz="24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how well </a:t>
            </a: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students know target words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pic>
        <p:nvPicPr>
          <p:cNvPr id="4" name="Picture 3" descr="a table showing the aspects of world knowledge and when you should be able to grasp these aspects ">
            <a:extLst>
              <a:ext uri="{FF2B5EF4-FFF2-40B4-BE49-F238E27FC236}">
                <a16:creationId xmlns:a16="http://schemas.microsoft.com/office/drawing/2014/main" id="{DB4C9584-9670-4DA7-B99C-32E694C4C09E}"/>
              </a:ext>
            </a:extLst>
          </p:cNvPr>
          <p:cNvPicPr>
            <a:picLocks noChangeAspect="1"/>
          </p:cNvPicPr>
          <p:nvPr/>
        </p:nvPicPr>
        <p:blipFill>
          <a:blip r:embed="rId4"/>
          <a:stretch>
            <a:fillRect/>
          </a:stretch>
        </p:blipFill>
        <p:spPr>
          <a:xfrm>
            <a:off x="164572" y="1837777"/>
            <a:ext cx="8445121" cy="4490480"/>
          </a:xfrm>
          <a:prstGeom prst="rect">
            <a:avLst/>
          </a:prstGeom>
        </p:spPr>
      </p:pic>
      <p:grpSp>
        <p:nvGrpSpPr>
          <p:cNvPr id="27" name="Group 26" descr="box highlighting 'word parts' in the aspects of world knowledge table">
            <a:extLst>
              <a:ext uri="{FF2B5EF4-FFF2-40B4-BE49-F238E27FC236}">
                <a16:creationId xmlns:a16="http://schemas.microsoft.com/office/drawing/2014/main" id="{72B6765D-38AB-49FD-9125-E14A6BBBEF6C}"/>
              </a:ext>
            </a:extLst>
          </p:cNvPr>
          <p:cNvGrpSpPr/>
          <p:nvPr/>
        </p:nvGrpSpPr>
        <p:grpSpPr>
          <a:xfrm>
            <a:off x="1204733" y="3077986"/>
            <a:ext cx="9782534" cy="385116"/>
            <a:chOff x="1335641" y="2698293"/>
            <a:chExt cx="10337278" cy="407285"/>
          </a:xfrm>
        </p:grpSpPr>
        <p:sp>
          <p:nvSpPr>
            <p:cNvPr id="24" name="TextBox 23">
              <a:extLst>
                <a:ext uri="{FF2B5EF4-FFF2-40B4-BE49-F238E27FC236}">
                  <a16:creationId xmlns:a16="http://schemas.microsoft.com/office/drawing/2014/main" id="{A7C385A0-69EC-466D-8B34-5F9CA494499D}"/>
                </a:ext>
              </a:extLst>
            </p:cNvPr>
            <p:cNvSpPr txBox="1"/>
            <p:nvPr/>
          </p:nvSpPr>
          <p:spPr>
            <a:xfrm>
              <a:off x="9741378" y="2698293"/>
              <a:ext cx="1931541" cy="338731"/>
            </a:xfrm>
            <a:prstGeom prst="rect">
              <a:avLst/>
            </a:prstGeom>
            <a:no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Year 8+</a:t>
              </a:r>
            </a:p>
          </p:txBody>
        </p:sp>
        <p:sp>
          <p:nvSpPr>
            <p:cNvPr id="25" name="Rectangle 24">
              <a:extLst>
                <a:ext uri="{FF2B5EF4-FFF2-40B4-BE49-F238E27FC236}">
                  <a16:creationId xmlns:a16="http://schemas.microsoft.com/office/drawing/2014/main" id="{C828E578-9702-4A9E-8E17-A93679B87767}"/>
                </a:ext>
              </a:extLst>
            </p:cNvPr>
            <p:cNvSpPr/>
            <p:nvPr/>
          </p:nvSpPr>
          <p:spPr>
            <a:xfrm>
              <a:off x="1335641" y="2705468"/>
              <a:ext cx="8046141" cy="400110"/>
            </a:xfrm>
            <a:prstGeom prst="rect">
              <a:avLst/>
            </a:prstGeom>
            <a:noFill/>
            <a:ln w="19050">
              <a:solidFill>
                <a:srgbClr val="E56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26" name="Straight Connector 25">
              <a:extLst>
                <a:ext uri="{FF2B5EF4-FFF2-40B4-BE49-F238E27FC236}">
                  <a16:creationId xmlns:a16="http://schemas.microsoft.com/office/drawing/2014/main" id="{98B0FACD-AB01-410E-BC20-5E4601DFD7A0}"/>
                </a:ext>
              </a:extLst>
            </p:cNvPr>
            <p:cNvCxnSpPr/>
            <p:nvPr/>
          </p:nvCxnSpPr>
          <p:spPr>
            <a:xfrm>
              <a:off x="9381782" y="2916869"/>
              <a:ext cx="359596" cy="0"/>
            </a:xfrm>
            <a:prstGeom prst="line">
              <a:avLst/>
            </a:prstGeom>
            <a:ln w="19050">
              <a:solidFill>
                <a:srgbClr val="E56700"/>
              </a:solidFill>
            </a:ln>
          </p:spPr>
          <p:style>
            <a:lnRef idx="1">
              <a:schemeClr val="accent1"/>
            </a:lnRef>
            <a:fillRef idx="0">
              <a:schemeClr val="accent1"/>
            </a:fillRef>
            <a:effectRef idx="0">
              <a:schemeClr val="accent1"/>
            </a:effectRef>
            <a:fontRef idx="minor">
              <a:schemeClr val="tx1"/>
            </a:fontRef>
          </p:style>
        </p:cxnSp>
      </p:grpSp>
      <p:grpSp>
        <p:nvGrpSpPr>
          <p:cNvPr id="12" name="Group 11" descr="box highlighting grammatical functions in the aspects of world knowledge table">
            <a:extLst>
              <a:ext uri="{FF2B5EF4-FFF2-40B4-BE49-F238E27FC236}">
                <a16:creationId xmlns:a16="http://schemas.microsoft.com/office/drawing/2014/main" id="{77135330-26AF-46CA-B12A-986A1ED8CBA7}"/>
              </a:ext>
            </a:extLst>
          </p:cNvPr>
          <p:cNvGrpSpPr/>
          <p:nvPr/>
        </p:nvGrpSpPr>
        <p:grpSpPr>
          <a:xfrm>
            <a:off x="1204733" y="4642727"/>
            <a:ext cx="9995039" cy="408028"/>
            <a:chOff x="1335641" y="4387065"/>
            <a:chExt cx="10561833" cy="431516"/>
          </a:xfrm>
        </p:grpSpPr>
        <p:sp>
          <p:nvSpPr>
            <p:cNvPr id="8" name="TextBox 7">
              <a:extLst>
                <a:ext uri="{FF2B5EF4-FFF2-40B4-BE49-F238E27FC236}">
                  <a16:creationId xmlns:a16="http://schemas.microsoft.com/office/drawing/2014/main" id="{2C73BAF4-0265-4D95-ADB0-9790E24A4FEC}"/>
                </a:ext>
              </a:extLst>
            </p:cNvPr>
            <p:cNvSpPr txBox="1"/>
            <p:nvPr/>
          </p:nvSpPr>
          <p:spPr>
            <a:xfrm>
              <a:off x="9061807" y="4387065"/>
              <a:ext cx="283566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tested separately</a:t>
              </a:r>
            </a:p>
          </p:txBody>
        </p:sp>
        <p:sp>
          <p:nvSpPr>
            <p:cNvPr id="9" name="Rectangle 8">
              <a:extLst>
                <a:ext uri="{FF2B5EF4-FFF2-40B4-BE49-F238E27FC236}">
                  <a16:creationId xmlns:a16="http://schemas.microsoft.com/office/drawing/2014/main" id="{5BFDDF5B-5A0F-4244-A864-6CCF03715E0E}"/>
                </a:ext>
              </a:extLst>
            </p:cNvPr>
            <p:cNvSpPr/>
            <p:nvPr/>
          </p:nvSpPr>
          <p:spPr>
            <a:xfrm>
              <a:off x="1335641" y="4418471"/>
              <a:ext cx="7356296" cy="400110"/>
            </a:xfrm>
            <a:prstGeom prst="rect">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cxnSp>
          <p:nvCxnSpPr>
            <p:cNvPr id="11" name="Straight Connector 10">
              <a:extLst>
                <a:ext uri="{FF2B5EF4-FFF2-40B4-BE49-F238E27FC236}">
                  <a16:creationId xmlns:a16="http://schemas.microsoft.com/office/drawing/2014/main" id="{DC0C3906-0D13-4826-9E39-94C16CD24E02}"/>
                </a:ext>
              </a:extLst>
            </p:cNvPr>
            <p:cNvCxnSpPr/>
            <p:nvPr/>
          </p:nvCxnSpPr>
          <p:spPr>
            <a:xfrm>
              <a:off x="8691937" y="4613097"/>
              <a:ext cx="359596" cy="0"/>
            </a:xfrm>
            <a:prstGeom prst="line">
              <a:avLst/>
            </a:prstGeom>
            <a:ln w="19050">
              <a:solidFill>
                <a:srgbClr val="115076"/>
              </a:solidFill>
            </a:ln>
          </p:spPr>
          <p:style>
            <a:lnRef idx="1">
              <a:schemeClr val="accent1"/>
            </a:lnRef>
            <a:fillRef idx="0">
              <a:schemeClr val="accent1"/>
            </a:fillRef>
            <a:effectRef idx="0">
              <a:schemeClr val="accent1"/>
            </a:effectRef>
            <a:fontRef idx="minor">
              <a:schemeClr val="tx1"/>
            </a:fontRef>
          </p:style>
        </p:cxnSp>
      </p:grpSp>
      <p:grpSp>
        <p:nvGrpSpPr>
          <p:cNvPr id="14" name="Group 13" descr="box highlighting 'constraints on use' in the aspects of world knowledge table">
            <a:extLst>
              <a:ext uri="{FF2B5EF4-FFF2-40B4-BE49-F238E27FC236}">
                <a16:creationId xmlns:a16="http://schemas.microsoft.com/office/drawing/2014/main" id="{C853EF9F-DDAE-47F2-B633-87B4A93ED009}"/>
              </a:ext>
            </a:extLst>
          </p:cNvPr>
          <p:cNvGrpSpPr/>
          <p:nvPr/>
        </p:nvGrpSpPr>
        <p:grpSpPr>
          <a:xfrm>
            <a:off x="1204733" y="5446825"/>
            <a:ext cx="9782534" cy="378332"/>
            <a:chOff x="1335641" y="4479462"/>
            <a:chExt cx="10337278" cy="472611"/>
          </a:xfrm>
        </p:grpSpPr>
        <p:sp>
          <p:nvSpPr>
            <p:cNvPr id="15" name="TextBox 14">
              <a:extLst>
                <a:ext uri="{FF2B5EF4-FFF2-40B4-BE49-F238E27FC236}">
                  <a16:creationId xmlns:a16="http://schemas.microsoft.com/office/drawing/2014/main" id="{038EC88B-8255-4C47-9D12-62B7BFF6367C}"/>
                </a:ext>
              </a:extLst>
            </p:cNvPr>
            <p:cNvSpPr txBox="1"/>
            <p:nvPr/>
          </p:nvSpPr>
          <p:spPr>
            <a:xfrm>
              <a:off x="9741378" y="4479462"/>
              <a:ext cx="1931541" cy="400110"/>
            </a:xfrm>
            <a:prstGeom prst="rect">
              <a:avLst/>
            </a:prstGeom>
            <a:no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Year 8+</a:t>
              </a:r>
            </a:p>
          </p:txBody>
        </p:sp>
        <p:sp>
          <p:nvSpPr>
            <p:cNvPr id="16" name="Rectangle 15">
              <a:extLst>
                <a:ext uri="{FF2B5EF4-FFF2-40B4-BE49-F238E27FC236}">
                  <a16:creationId xmlns:a16="http://schemas.microsoft.com/office/drawing/2014/main" id="{A66B1552-8F5F-4E61-ABD0-42765AAE9EF3}"/>
                </a:ext>
              </a:extLst>
            </p:cNvPr>
            <p:cNvSpPr/>
            <p:nvPr/>
          </p:nvSpPr>
          <p:spPr>
            <a:xfrm>
              <a:off x="1335641" y="4479462"/>
              <a:ext cx="8046141" cy="472611"/>
            </a:xfrm>
            <a:prstGeom prst="rect">
              <a:avLst/>
            </a:prstGeom>
            <a:noFill/>
            <a:ln w="19050">
              <a:solidFill>
                <a:srgbClr val="E56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17" name="Straight Connector 16">
              <a:extLst>
                <a:ext uri="{FF2B5EF4-FFF2-40B4-BE49-F238E27FC236}">
                  <a16:creationId xmlns:a16="http://schemas.microsoft.com/office/drawing/2014/main" id="{48B10CEA-96BD-43E8-8514-62B4F152A9A2}"/>
                </a:ext>
              </a:extLst>
            </p:cNvPr>
            <p:cNvCxnSpPr/>
            <p:nvPr/>
          </p:nvCxnSpPr>
          <p:spPr>
            <a:xfrm>
              <a:off x="9381782" y="4729169"/>
              <a:ext cx="359596" cy="0"/>
            </a:xfrm>
            <a:prstGeom prst="line">
              <a:avLst/>
            </a:prstGeom>
            <a:ln w="19050">
              <a:solidFill>
                <a:srgbClr val="E56700"/>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5665603E-3657-4D3D-A31D-BFB07EA8E7E5}"/>
              </a:ext>
            </a:extLst>
          </p:cNvPr>
          <p:cNvSpPr txBox="1"/>
          <p:nvPr/>
        </p:nvSpPr>
        <p:spPr>
          <a:xfrm>
            <a:off x="7465702" y="231464"/>
            <a:ext cx="4561726"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Nation 2013, p. 538 </a:t>
            </a:r>
          </a:p>
        </p:txBody>
      </p:sp>
    </p:spTree>
    <p:extLst>
      <p:ext uri="{BB962C8B-B14F-4D97-AF65-F5344CB8AC3E}">
        <p14:creationId xmlns:p14="http://schemas.microsoft.com/office/powerpoint/2010/main" val="87966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64572" y="0"/>
            <a:ext cx="6484584" cy="1325563"/>
          </a:xfrm>
        </p:spPr>
        <p:txBody>
          <a:bodyPr>
            <a:normAutofit/>
          </a:bodyPr>
          <a:lstStyle/>
          <a:p>
            <a:r>
              <a:rPr lang="en-GB" sz="3200" b="1" dirty="0">
                <a:solidFill>
                  <a:schemeClr val="bg1"/>
                </a:solidFill>
              </a:rPr>
              <a:t>2.2 Depth of knowledge</a:t>
            </a:r>
          </a:p>
        </p:txBody>
      </p:sp>
      <p:sp>
        <p:nvSpPr>
          <p:cNvPr id="19" name="TextBox 18">
            <a:extLst>
              <a:ext uri="{FF2B5EF4-FFF2-40B4-BE49-F238E27FC236}">
                <a16:creationId xmlns:a16="http://schemas.microsoft.com/office/drawing/2014/main" id="{871EECA6-F83F-42FB-8643-B751BC77EF00}"/>
              </a:ext>
            </a:extLst>
          </p:cNvPr>
          <p:cNvSpPr txBox="1"/>
          <p:nvPr/>
        </p:nvSpPr>
        <p:spPr>
          <a:xfrm>
            <a:off x="213263" y="1460854"/>
            <a:ext cx="6679095" cy="45507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How well </a:t>
            </a:r>
            <a:r>
              <a:rPr kumimoji="0" lang="en-GB" sz="26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do you know the words we have learned so far?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5B9BD5">
                  <a:lumMod val="50000"/>
                </a:srgbClr>
              </a:solidFill>
              <a:effectLst/>
              <a:uLnTx/>
              <a:uFillTx/>
              <a:latin typeface="Tw Cen MT" panose="020B06020201040206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5B9BD5">
                  <a:lumMod val="50000"/>
                </a:srgbClr>
              </a:solidFill>
              <a:effectLst/>
              <a:uLnTx/>
              <a:uFillTx/>
              <a:latin typeface="Tw Cen MT" panose="020B0602020104020603"/>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1. I have seen this word before.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2. I know what the word means.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3. I can read the word aloud.</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4. I can spell the word correctly.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5. I can use the word in a sentence.</a:t>
            </a:r>
            <a:endParaRPr kumimoji="0" lang="en-GB" sz="2200" b="1" i="0" u="none" strike="noStrike" kern="1200" cap="none" spc="0" normalizeH="0" baseline="0" noProof="0" dirty="0">
              <a:ln>
                <a:noFill/>
              </a:ln>
              <a:solidFill>
                <a:srgbClr val="5B9BD5">
                  <a:lumMod val="50000"/>
                </a:srgbClr>
              </a:solidFill>
              <a:effectLst/>
              <a:uLnTx/>
              <a:uFillTx/>
              <a:latin typeface="Tw Cen MT" panose="020B0602020104020603"/>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6. I know the </a:t>
            </a:r>
            <a:r>
              <a:rPr kumimoji="0" lang="en-GB" sz="22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gender</a:t>
            </a:r>
            <a:r>
              <a:rPr kumimoji="0" lang="en-GB"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of nouns.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pic>
        <p:nvPicPr>
          <p:cNvPr id="18" name="Picture 17" descr="showing a checklist for developing vocabulary ">
            <a:extLst>
              <a:ext uri="{FF2B5EF4-FFF2-40B4-BE49-F238E27FC236}">
                <a16:creationId xmlns:a16="http://schemas.microsoft.com/office/drawing/2014/main" id="{FD4544DB-58F1-4C37-A304-2E2E9B4088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0475" y="215562"/>
            <a:ext cx="4218262" cy="5990641"/>
          </a:xfrm>
          <a:prstGeom prst="rect">
            <a:avLst/>
          </a:prstGeom>
          <a:ln w="28575">
            <a:solidFill>
              <a:schemeClr val="tx1"/>
            </a:solidFill>
          </a:ln>
        </p:spPr>
      </p:pic>
    </p:spTree>
    <p:extLst>
      <p:ext uri="{BB962C8B-B14F-4D97-AF65-F5344CB8AC3E}">
        <p14:creationId xmlns:p14="http://schemas.microsoft.com/office/powerpoint/2010/main" val="6646547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64572" y="0"/>
            <a:ext cx="6484584" cy="1325563"/>
          </a:xfrm>
        </p:spPr>
        <p:txBody>
          <a:bodyPr>
            <a:normAutofit/>
          </a:bodyPr>
          <a:lstStyle/>
          <a:p>
            <a:r>
              <a:rPr lang="en-GB" sz="3200" b="1" dirty="0">
                <a:solidFill>
                  <a:schemeClr val="bg1"/>
                </a:solidFill>
              </a:rPr>
              <a:t>2.2 Depth of knowledge</a:t>
            </a:r>
          </a:p>
        </p:txBody>
      </p:sp>
      <p:sp>
        <p:nvSpPr>
          <p:cNvPr id="3" name="TextBox 2">
            <a:extLst>
              <a:ext uri="{FF2B5EF4-FFF2-40B4-BE49-F238E27FC236}">
                <a16:creationId xmlns:a16="http://schemas.microsoft.com/office/drawing/2014/main" id="{0A0A8ECF-A687-4D4B-939F-30DD2759DE98}"/>
              </a:ext>
            </a:extLst>
          </p:cNvPr>
          <p:cNvSpPr txBox="1"/>
          <p:nvPr/>
        </p:nvSpPr>
        <p:spPr>
          <a:xfrm>
            <a:off x="164572" y="1302386"/>
            <a:ext cx="11788729"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Recognition tests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multiple choice activities whereby learners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select </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or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guess</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the correct response from the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alternatives </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given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such tests may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strengthen</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any existing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memory traces</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(McDaniel &amp; Mason, 1985)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Recall</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demands the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production of responses from memory</a:t>
            </a: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more difficult </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than recognition because learners must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search </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for the correct response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within their mental representation </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of the newly experienced information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Cariana</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&amp; Lee, 2001; Glover, 1989; McDaniel &amp; Mason, 1985).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Definitions adapted from Jones (2004)</a:t>
            </a:r>
          </a:p>
        </p:txBody>
      </p:sp>
    </p:spTree>
    <p:extLst>
      <p:ext uri="{BB962C8B-B14F-4D97-AF65-F5344CB8AC3E}">
        <p14:creationId xmlns:p14="http://schemas.microsoft.com/office/powerpoint/2010/main" val="220562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64572" y="0"/>
            <a:ext cx="6484584" cy="1325563"/>
          </a:xfrm>
        </p:spPr>
        <p:txBody>
          <a:bodyPr>
            <a:normAutofit/>
          </a:bodyPr>
          <a:lstStyle/>
          <a:p>
            <a:r>
              <a:rPr lang="en-GB" sz="3200" b="1" dirty="0">
                <a:solidFill>
                  <a:schemeClr val="bg1"/>
                </a:solidFill>
              </a:rPr>
              <a:t>3. Question type 1</a:t>
            </a:r>
          </a:p>
        </p:txBody>
      </p:sp>
      <p:pic>
        <p:nvPicPr>
          <p:cNvPr id="4" name="Picture 3" descr="example fo a question type where students listen to audio and then select the correct picture ">
            <a:extLst>
              <a:ext uri="{FF2B5EF4-FFF2-40B4-BE49-F238E27FC236}">
                <a16:creationId xmlns:a16="http://schemas.microsoft.com/office/drawing/2014/main" id="{46147883-30DB-4FF6-A201-BEA5C2B251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255" y="1460854"/>
            <a:ext cx="5968646" cy="4552827"/>
          </a:xfrm>
          <a:prstGeom prst="rect">
            <a:avLst/>
          </a:prstGeom>
        </p:spPr>
      </p:pic>
      <p:sp>
        <p:nvSpPr>
          <p:cNvPr id="6" name="TextBox 5">
            <a:extLst>
              <a:ext uri="{FF2B5EF4-FFF2-40B4-BE49-F238E27FC236}">
                <a16:creationId xmlns:a16="http://schemas.microsoft.com/office/drawing/2014/main" id="{4FDDEFEB-16CB-40C2-9348-8C75DA518AA7}"/>
              </a:ext>
            </a:extLst>
          </p:cNvPr>
          <p:cNvSpPr txBox="1"/>
          <p:nvPr/>
        </p:nvSpPr>
        <p:spPr>
          <a:xfrm>
            <a:off x="7541002" y="1536174"/>
            <a:ext cx="4310743"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Modality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Listening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Type of activity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Spoken meaning recognition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Knowledge tested</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Meaning (definition)</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ACD44467-4D95-41F4-B215-5E12EBBDA77C}"/>
              </a:ext>
            </a:extLst>
          </p:cNvPr>
          <p:cNvSpPr txBox="1"/>
          <p:nvPr/>
        </p:nvSpPr>
        <p:spPr>
          <a:xfrm>
            <a:off x="7335748" y="249591"/>
            <a:ext cx="4561726"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Read 2000, Chapter 3</a:t>
            </a:r>
          </a:p>
        </p:txBody>
      </p:sp>
    </p:spTree>
    <p:extLst>
      <p:ext uri="{BB962C8B-B14F-4D97-AF65-F5344CB8AC3E}">
        <p14:creationId xmlns:p14="http://schemas.microsoft.com/office/powerpoint/2010/main" val="29100119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64572" y="0"/>
            <a:ext cx="6484584" cy="1325563"/>
          </a:xfrm>
        </p:spPr>
        <p:txBody>
          <a:bodyPr>
            <a:normAutofit/>
          </a:bodyPr>
          <a:lstStyle/>
          <a:p>
            <a:r>
              <a:rPr lang="en-GB" sz="3200" b="1" dirty="0">
                <a:solidFill>
                  <a:schemeClr val="bg1"/>
                </a:solidFill>
              </a:rPr>
              <a:t>3. Question type 2</a:t>
            </a:r>
          </a:p>
        </p:txBody>
      </p:sp>
      <p:pic>
        <p:nvPicPr>
          <p:cNvPr id="4" name="Picture 3" descr="test question where students listen to audio and then select the correct written text">
            <a:extLst>
              <a:ext uri="{FF2B5EF4-FFF2-40B4-BE49-F238E27FC236}">
                <a16:creationId xmlns:a16="http://schemas.microsoft.com/office/drawing/2014/main" id="{46147883-30DB-4FF6-A201-BEA5C2B251A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40255" y="2055340"/>
            <a:ext cx="5968646" cy="3363854"/>
          </a:xfrm>
          <a:prstGeom prst="rect">
            <a:avLst/>
          </a:prstGeom>
        </p:spPr>
      </p:pic>
      <p:sp>
        <p:nvSpPr>
          <p:cNvPr id="7" name="TextBox 6">
            <a:extLst>
              <a:ext uri="{FF2B5EF4-FFF2-40B4-BE49-F238E27FC236}">
                <a16:creationId xmlns:a16="http://schemas.microsoft.com/office/drawing/2014/main" id="{29A830F9-6762-49D2-AD46-E9A04E708367}"/>
              </a:ext>
            </a:extLst>
          </p:cNvPr>
          <p:cNvSpPr txBox="1"/>
          <p:nvPr/>
        </p:nvSpPr>
        <p:spPr>
          <a:xfrm>
            <a:off x="7541002" y="1536174"/>
            <a:ext cx="4310743"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Modality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Listening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Type of activity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Spoken meaning recognition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Knowledge tested</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Meaning (definition) Meaning (association)</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id="{25FE046B-7BBD-4088-93FA-D5AC56C88B58}"/>
              </a:ext>
            </a:extLst>
          </p:cNvPr>
          <p:cNvSpPr txBox="1"/>
          <p:nvPr/>
        </p:nvSpPr>
        <p:spPr>
          <a:xfrm>
            <a:off x="7335748" y="249591"/>
            <a:ext cx="4561726"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Read 2000, Chapter 3</a:t>
            </a:r>
          </a:p>
        </p:txBody>
      </p:sp>
    </p:spTree>
    <p:extLst>
      <p:ext uri="{BB962C8B-B14F-4D97-AF65-F5344CB8AC3E}">
        <p14:creationId xmlns:p14="http://schemas.microsoft.com/office/powerpoint/2010/main" val="1657457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64572" y="0"/>
            <a:ext cx="6484584" cy="1325563"/>
          </a:xfrm>
        </p:spPr>
        <p:txBody>
          <a:bodyPr>
            <a:normAutofit/>
          </a:bodyPr>
          <a:lstStyle/>
          <a:p>
            <a:r>
              <a:rPr lang="en-GB" sz="3200" b="1" dirty="0">
                <a:solidFill>
                  <a:schemeClr val="bg1"/>
                </a:solidFill>
              </a:rPr>
              <a:t>Outline</a:t>
            </a:r>
          </a:p>
        </p:txBody>
      </p:sp>
      <p:sp>
        <p:nvSpPr>
          <p:cNvPr id="3" name="TextBox 2">
            <a:extLst>
              <a:ext uri="{FF2B5EF4-FFF2-40B4-BE49-F238E27FC236}">
                <a16:creationId xmlns:a16="http://schemas.microsoft.com/office/drawing/2014/main" id="{16A2B8A3-D067-4E99-84F2-C8BC108D38D2}"/>
              </a:ext>
            </a:extLst>
          </p:cNvPr>
          <p:cNvSpPr txBox="1"/>
          <p:nvPr/>
        </p:nvSpPr>
        <p:spPr>
          <a:xfrm>
            <a:off x="164572" y="1520785"/>
            <a:ext cx="11755679" cy="415498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Principles of Phonics assessment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1.1 What are we trying to test?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1.2 How can we test it, validly and practically?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 Question types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2.1 Task design</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2.2 Item selection</a:t>
            </a:r>
          </a:p>
          <a:p>
            <a:pPr marL="457200" marR="0" lvl="0" indent="-457200" algn="l" defTabSz="914400" rtl="0" eaLnBrk="1" fontAlgn="auto" latinLnBrk="0" hangingPunct="1">
              <a:lnSpc>
                <a:spcPct val="100000"/>
              </a:lnSpc>
              <a:spcBef>
                <a:spcPts val="0"/>
              </a:spcBef>
              <a:spcAft>
                <a:spcPts val="0"/>
              </a:spcAft>
              <a:buClrTx/>
              <a:buSzTx/>
              <a:buFontTx/>
              <a:buAutoNum type="arabicPeriod" startAt="3"/>
              <a:tabLst/>
              <a:defRPr/>
            </a:pP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startAt="3"/>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Scoring</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3.1 What do we mean by ‘accurate’ decoding?</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3.2 How the scoring works</a:t>
            </a:r>
          </a:p>
        </p:txBody>
      </p:sp>
    </p:spTree>
    <p:extLst>
      <p:ext uri="{BB962C8B-B14F-4D97-AF65-F5344CB8AC3E}">
        <p14:creationId xmlns:p14="http://schemas.microsoft.com/office/powerpoint/2010/main" val="191713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64572" y="0"/>
            <a:ext cx="6484584" cy="1325563"/>
          </a:xfrm>
        </p:spPr>
        <p:txBody>
          <a:bodyPr>
            <a:normAutofit/>
          </a:bodyPr>
          <a:lstStyle/>
          <a:p>
            <a:r>
              <a:rPr lang="en-GB" sz="3200" b="1" dirty="0">
                <a:solidFill>
                  <a:schemeClr val="bg1"/>
                </a:solidFill>
              </a:rPr>
              <a:t>3. Question type 3</a:t>
            </a:r>
          </a:p>
        </p:txBody>
      </p:sp>
      <p:pic>
        <p:nvPicPr>
          <p:cNvPr id="4" name="Picture 3" descr="question type where the stidents read a sentence in French and then type the English word">
            <a:extLst>
              <a:ext uri="{FF2B5EF4-FFF2-40B4-BE49-F238E27FC236}">
                <a16:creationId xmlns:a16="http://schemas.microsoft.com/office/drawing/2014/main" id="{46147883-30DB-4FF6-A201-BEA5C2B251A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40255" y="1593729"/>
            <a:ext cx="5968646" cy="4287076"/>
          </a:xfrm>
          <a:prstGeom prst="rect">
            <a:avLst/>
          </a:prstGeom>
        </p:spPr>
      </p:pic>
      <p:sp>
        <p:nvSpPr>
          <p:cNvPr id="7" name="TextBox 6">
            <a:extLst>
              <a:ext uri="{FF2B5EF4-FFF2-40B4-BE49-F238E27FC236}">
                <a16:creationId xmlns:a16="http://schemas.microsoft.com/office/drawing/2014/main" id="{12E880C6-5BCC-40E1-92B6-1D58889FE440}"/>
              </a:ext>
            </a:extLst>
          </p:cNvPr>
          <p:cNvSpPr txBox="1"/>
          <p:nvPr/>
        </p:nvSpPr>
        <p:spPr>
          <a:xfrm>
            <a:off x="7541002" y="1536174"/>
            <a:ext cx="4310743"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Modality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Reading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Type of activity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Written meaning recall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Knowledge tested</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Meaning (definition)</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id="{51BE85FA-1A87-44F9-8E46-5BF4139747B1}"/>
              </a:ext>
            </a:extLst>
          </p:cNvPr>
          <p:cNvSpPr txBox="1"/>
          <p:nvPr/>
        </p:nvSpPr>
        <p:spPr>
          <a:xfrm>
            <a:off x="7335748" y="249591"/>
            <a:ext cx="4561726"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Read 2000, p. 163 </a:t>
            </a:r>
          </a:p>
        </p:txBody>
      </p:sp>
    </p:spTree>
    <p:extLst>
      <p:ext uri="{BB962C8B-B14F-4D97-AF65-F5344CB8AC3E}">
        <p14:creationId xmlns:p14="http://schemas.microsoft.com/office/powerpoint/2010/main" val="25515569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64572" y="0"/>
            <a:ext cx="6484584" cy="1325563"/>
          </a:xfrm>
        </p:spPr>
        <p:txBody>
          <a:bodyPr>
            <a:normAutofit/>
          </a:bodyPr>
          <a:lstStyle/>
          <a:p>
            <a:r>
              <a:rPr lang="en-GB" sz="3200" b="1" dirty="0">
                <a:solidFill>
                  <a:schemeClr val="bg1"/>
                </a:solidFill>
              </a:rPr>
              <a:t>3. Question type 4</a:t>
            </a:r>
          </a:p>
        </p:txBody>
      </p:sp>
      <p:pic>
        <p:nvPicPr>
          <p:cNvPr id="4" name="Picture 3" descr="question type where students must select two different words to make sensible French sentences ">
            <a:extLst>
              <a:ext uri="{FF2B5EF4-FFF2-40B4-BE49-F238E27FC236}">
                <a16:creationId xmlns:a16="http://schemas.microsoft.com/office/drawing/2014/main" id="{46147883-30DB-4FF6-A201-BEA5C2B251A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40255" y="2063578"/>
            <a:ext cx="6373968" cy="3147245"/>
          </a:xfrm>
          <a:prstGeom prst="rect">
            <a:avLst/>
          </a:prstGeom>
        </p:spPr>
      </p:pic>
      <p:sp>
        <p:nvSpPr>
          <p:cNvPr id="6" name="TextBox 5">
            <a:extLst>
              <a:ext uri="{FF2B5EF4-FFF2-40B4-BE49-F238E27FC236}">
                <a16:creationId xmlns:a16="http://schemas.microsoft.com/office/drawing/2014/main" id="{55094A8C-3491-487A-B2B2-5F556703E710}"/>
              </a:ext>
            </a:extLst>
          </p:cNvPr>
          <p:cNvSpPr txBox="1"/>
          <p:nvPr/>
        </p:nvSpPr>
        <p:spPr>
          <a:xfrm>
            <a:off x="7541002" y="1536174"/>
            <a:ext cx="4310743"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Modality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Reading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Type of activity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Written meaning recall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Knowledge tested</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Meaning (definition)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Use (collocation)</a:t>
            </a:r>
          </a:p>
        </p:txBody>
      </p:sp>
    </p:spTree>
    <p:extLst>
      <p:ext uri="{BB962C8B-B14F-4D97-AF65-F5344CB8AC3E}">
        <p14:creationId xmlns:p14="http://schemas.microsoft.com/office/powerpoint/2010/main" val="26994794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64572" y="0"/>
            <a:ext cx="6484584" cy="1325563"/>
          </a:xfrm>
        </p:spPr>
        <p:txBody>
          <a:bodyPr>
            <a:normAutofit/>
          </a:bodyPr>
          <a:lstStyle/>
          <a:p>
            <a:r>
              <a:rPr lang="en-GB" sz="3200" b="1" dirty="0">
                <a:solidFill>
                  <a:schemeClr val="bg1"/>
                </a:solidFill>
              </a:rPr>
              <a:t>3. Question type 5</a:t>
            </a:r>
          </a:p>
        </p:txBody>
      </p:sp>
      <p:pic>
        <p:nvPicPr>
          <p:cNvPr id="4" name="Picture 3" descr="Question where students read an Egnlish sentence and type the corresponding French word">
            <a:extLst>
              <a:ext uri="{FF2B5EF4-FFF2-40B4-BE49-F238E27FC236}">
                <a16:creationId xmlns:a16="http://schemas.microsoft.com/office/drawing/2014/main" id="{46147883-30DB-4FF6-A201-BEA5C2B251A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0010" y="1524319"/>
            <a:ext cx="5871311" cy="4615224"/>
          </a:xfrm>
          <a:prstGeom prst="rect">
            <a:avLst/>
          </a:prstGeom>
        </p:spPr>
      </p:pic>
      <p:sp>
        <p:nvSpPr>
          <p:cNvPr id="7" name="TextBox 6">
            <a:extLst>
              <a:ext uri="{FF2B5EF4-FFF2-40B4-BE49-F238E27FC236}">
                <a16:creationId xmlns:a16="http://schemas.microsoft.com/office/drawing/2014/main" id="{47519FC5-9539-4331-A4DD-BCEFD8D8A0BD}"/>
              </a:ext>
            </a:extLst>
          </p:cNvPr>
          <p:cNvSpPr txBox="1"/>
          <p:nvPr/>
        </p:nvSpPr>
        <p:spPr>
          <a:xfrm>
            <a:off x="7541002" y="1536174"/>
            <a:ext cx="4310743"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Modality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Writing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Type of activity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Written form recall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Knowledge tested</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Form (written)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Meaning (definition)</a:t>
            </a:r>
          </a:p>
        </p:txBody>
      </p:sp>
    </p:spTree>
    <p:extLst>
      <p:ext uri="{BB962C8B-B14F-4D97-AF65-F5344CB8AC3E}">
        <p14:creationId xmlns:p14="http://schemas.microsoft.com/office/powerpoint/2010/main" val="29162737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64572" y="0"/>
            <a:ext cx="6484584" cy="1325563"/>
          </a:xfrm>
        </p:spPr>
        <p:txBody>
          <a:bodyPr>
            <a:normAutofit/>
          </a:bodyPr>
          <a:lstStyle/>
          <a:p>
            <a:r>
              <a:rPr lang="en-GB" sz="3200" b="1" dirty="0">
                <a:solidFill>
                  <a:schemeClr val="bg1"/>
                </a:solidFill>
              </a:rPr>
              <a:t>3. Question type 6</a:t>
            </a:r>
          </a:p>
        </p:txBody>
      </p:sp>
      <p:pic>
        <p:nvPicPr>
          <p:cNvPr id="4" name="Picture 3" descr="question where students must write two French words to complete the sentence ">
            <a:extLst>
              <a:ext uri="{FF2B5EF4-FFF2-40B4-BE49-F238E27FC236}">
                <a16:creationId xmlns:a16="http://schemas.microsoft.com/office/drawing/2014/main" id="{46147883-30DB-4FF6-A201-BEA5C2B251A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65886" y="1792281"/>
            <a:ext cx="5393029" cy="4154090"/>
          </a:xfrm>
          <a:prstGeom prst="rect">
            <a:avLst/>
          </a:prstGeom>
        </p:spPr>
      </p:pic>
      <p:sp>
        <p:nvSpPr>
          <p:cNvPr id="7" name="TextBox 6">
            <a:extLst>
              <a:ext uri="{FF2B5EF4-FFF2-40B4-BE49-F238E27FC236}">
                <a16:creationId xmlns:a16="http://schemas.microsoft.com/office/drawing/2014/main" id="{4E8C1045-355E-4BAD-B42F-DAE7295A0C66}"/>
              </a:ext>
            </a:extLst>
          </p:cNvPr>
          <p:cNvSpPr txBox="1"/>
          <p:nvPr/>
        </p:nvSpPr>
        <p:spPr>
          <a:xfrm>
            <a:off x="7541002" y="1536174"/>
            <a:ext cx="4310743"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Modality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Writing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Type of activity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Written form recall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Knowledge tested</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Form (written)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Meaning (definition)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Use (collocation)</a:t>
            </a:r>
          </a:p>
        </p:txBody>
      </p:sp>
      <p:sp>
        <p:nvSpPr>
          <p:cNvPr id="6" name="TextBox 5">
            <a:extLst>
              <a:ext uri="{FF2B5EF4-FFF2-40B4-BE49-F238E27FC236}">
                <a16:creationId xmlns:a16="http://schemas.microsoft.com/office/drawing/2014/main" id="{AE28BA8D-37B4-4AAD-8DD9-9D6C97402936}"/>
              </a:ext>
            </a:extLst>
          </p:cNvPr>
          <p:cNvSpPr txBox="1"/>
          <p:nvPr/>
        </p:nvSpPr>
        <p:spPr>
          <a:xfrm>
            <a:off x="7335748" y="249591"/>
            <a:ext cx="4561726"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Laufer &amp; Nation 1995</a:t>
            </a:r>
          </a:p>
        </p:txBody>
      </p:sp>
    </p:spTree>
    <p:extLst>
      <p:ext uri="{BB962C8B-B14F-4D97-AF65-F5344CB8AC3E}">
        <p14:creationId xmlns:p14="http://schemas.microsoft.com/office/powerpoint/2010/main" val="24149480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64572" y="0"/>
            <a:ext cx="6484584" cy="1325563"/>
          </a:xfrm>
        </p:spPr>
        <p:txBody>
          <a:bodyPr>
            <a:normAutofit/>
          </a:bodyPr>
          <a:lstStyle/>
          <a:p>
            <a:r>
              <a:rPr lang="en-GB" sz="3200" b="1" dirty="0">
                <a:solidFill>
                  <a:schemeClr val="bg1"/>
                </a:solidFill>
              </a:rPr>
              <a:t>3. Question type 7</a:t>
            </a:r>
          </a:p>
        </p:txBody>
      </p:sp>
      <p:pic>
        <p:nvPicPr>
          <p:cNvPr id="4" name="Picture 3" descr="question type where students must say the word in French while seeing the English word">
            <a:extLst>
              <a:ext uri="{FF2B5EF4-FFF2-40B4-BE49-F238E27FC236}">
                <a16:creationId xmlns:a16="http://schemas.microsoft.com/office/drawing/2014/main" id="{46147883-30DB-4FF6-A201-BEA5C2B251A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1193" y="1460854"/>
            <a:ext cx="5786769" cy="4552827"/>
          </a:xfrm>
          <a:prstGeom prst="rect">
            <a:avLst/>
          </a:prstGeom>
        </p:spPr>
      </p:pic>
      <p:sp>
        <p:nvSpPr>
          <p:cNvPr id="7" name="TextBox 6">
            <a:extLst>
              <a:ext uri="{FF2B5EF4-FFF2-40B4-BE49-F238E27FC236}">
                <a16:creationId xmlns:a16="http://schemas.microsoft.com/office/drawing/2014/main" id="{6D794C31-1626-4CCF-B817-9FC6EE0DF237}"/>
              </a:ext>
            </a:extLst>
          </p:cNvPr>
          <p:cNvSpPr txBox="1"/>
          <p:nvPr/>
        </p:nvSpPr>
        <p:spPr>
          <a:xfrm>
            <a:off x="7541002" y="1536174"/>
            <a:ext cx="4310743"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Modality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Speaking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Type of activity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Spoken form recall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Knowledge tested</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Form (spoken)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Meaning (definition)</a:t>
            </a:r>
          </a:p>
        </p:txBody>
      </p:sp>
    </p:spTree>
    <p:extLst>
      <p:ext uri="{BB962C8B-B14F-4D97-AF65-F5344CB8AC3E}">
        <p14:creationId xmlns:p14="http://schemas.microsoft.com/office/powerpoint/2010/main" val="23701282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64572" y="0"/>
            <a:ext cx="6484584" cy="1325563"/>
          </a:xfrm>
        </p:spPr>
        <p:txBody>
          <a:bodyPr>
            <a:normAutofit/>
          </a:bodyPr>
          <a:lstStyle/>
          <a:p>
            <a:r>
              <a:rPr lang="en-GB" sz="3200" b="1" dirty="0">
                <a:solidFill>
                  <a:schemeClr val="bg1"/>
                </a:solidFill>
              </a:rPr>
              <a:t>3. Question types</a:t>
            </a:r>
          </a:p>
        </p:txBody>
      </p:sp>
      <p:pic>
        <p:nvPicPr>
          <p:cNvPr id="7" name="Picture 6" descr="showing table of the types of questions">
            <a:extLst>
              <a:ext uri="{FF2B5EF4-FFF2-40B4-BE49-F238E27FC236}">
                <a16:creationId xmlns:a16="http://schemas.microsoft.com/office/drawing/2014/main" id="{1981C0C7-7DD8-4353-8FCB-5F8417BF1E88}"/>
              </a:ext>
            </a:extLst>
          </p:cNvPr>
          <p:cNvPicPr>
            <a:picLocks noChangeAspect="1"/>
          </p:cNvPicPr>
          <p:nvPr/>
        </p:nvPicPr>
        <p:blipFill>
          <a:blip r:embed="rId4"/>
          <a:stretch>
            <a:fillRect/>
          </a:stretch>
        </p:blipFill>
        <p:spPr>
          <a:xfrm>
            <a:off x="247509" y="1622426"/>
            <a:ext cx="11696982" cy="4245022"/>
          </a:xfrm>
          <a:prstGeom prst="rect">
            <a:avLst/>
          </a:prstGeom>
        </p:spPr>
      </p:pic>
    </p:spTree>
    <p:extLst>
      <p:ext uri="{BB962C8B-B14F-4D97-AF65-F5344CB8AC3E}">
        <p14:creationId xmlns:p14="http://schemas.microsoft.com/office/powerpoint/2010/main" val="31815472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64572" y="0"/>
            <a:ext cx="6484584" cy="1325563"/>
          </a:xfrm>
        </p:spPr>
        <p:txBody>
          <a:bodyPr>
            <a:normAutofit/>
          </a:bodyPr>
          <a:lstStyle/>
          <a:p>
            <a:r>
              <a:rPr lang="en-GB" sz="3200" b="1" dirty="0">
                <a:solidFill>
                  <a:schemeClr val="bg1"/>
                </a:solidFill>
              </a:rPr>
              <a:t>3. Question types</a:t>
            </a:r>
          </a:p>
        </p:txBody>
      </p:sp>
      <p:sp>
        <p:nvSpPr>
          <p:cNvPr id="19" name="TextBox 18">
            <a:extLst>
              <a:ext uri="{FF2B5EF4-FFF2-40B4-BE49-F238E27FC236}">
                <a16:creationId xmlns:a16="http://schemas.microsoft.com/office/drawing/2014/main" id="{871EECA6-F83F-42FB-8643-B751BC77EF00}"/>
              </a:ext>
            </a:extLst>
          </p:cNvPr>
          <p:cNvSpPr txBox="1"/>
          <p:nvPr/>
        </p:nvSpPr>
        <p:spPr>
          <a:xfrm>
            <a:off x="4608410" y="1246479"/>
            <a:ext cx="2985571"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80 </a:t>
            </a:r>
            <a:r>
              <a:rPr kumimoji="0" lang="en-GB" sz="26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x</a:t>
            </a:r>
            <a:r>
              <a:rPr kumimoji="0" lang="en-GB" sz="2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26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test items</a:t>
            </a:r>
          </a:p>
        </p:txBody>
      </p:sp>
      <p:sp>
        <p:nvSpPr>
          <p:cNvPr id="6" name="TextBox 5">
            <a:extLst>
              <a:ext uri="{FF2B5EF4-FFF2-40B4-BE49-F238E27FC236}">
                <a16:creationId xmlns:a16="http://schemas.microsoft.com/office/drawing/2014/main" id="{FD7F137F-25F7-4656-AE5A-A69D217239DE}"/>
              </a:ext>
            </a:extLst>
          </p:cNvPr>
          <p:cNvSpPr txBox="1"/>
          <p:nvPr/>
        </p:nvSpPr>
        <p:spPr>
          <a:xfrm>
            <a:off x="257850" y="1962225"/>
            <a:ext cx="2778352" cy="1323439"/>
          </a:xfrm>
          <a:prstGeom prst="rect">
            <a:avLst/>
          </a:prstGeom>
          <a:solidFill>
            <a:srgbClr val="11507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Listening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20 x spoken meaning recognition</a:t>
            </a:r>
          </a:p>
        </p:txBody>
      </p:sp>
      <p:sp>
        <p:nvSpPr>
          <p:cNvPr id="10" name="TextBox 9">
            <a:extLst>
              <a:ext uri="{FF2B5EF4-FFF2-40B4-BE49-F238E27FC236}">
                <a16:creationId xmlns:a16="http://schemas.microsoft.com/office/drawing/2014/main" id="{1DE75139-9F6E-47FD-88FC-5DC9F0D00418}"/>
              </a:ext>
            </a:extLst>
          </p:cNvPr>
          <p:cNvSpPr txBox="1"/>
          <p:nvPr/>
        </p:nvSpPr>
        <p:spPr>
          <a:xfrm>
            <a:off x="3212342" y="1962225"/>
            <a:ext cx="2778352" cy="1323439"/>
          </a:xfrm>
          <a:prstGeom prst="rect">
            <a:avLst/>
          </a:prstGeom>
          <a:solidFill>
            <a:srgbClr val="11507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Reading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20 x written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meaning recall</a:t>
            </a:r>
          </a:p>
        </p:txBody>
      </p:sp>
      <p:sp>
        <p:nvSpPr>
          <p:cNvPr id="11" name="TextBox 10">
            <a:extLst>
              <a:ext uri="{FF2B5EF4-FFF2-40B4-BE49-F238E27FC236}">
                <a16:creationId xmlns:a16="http://schemas.microsoft.com/office/drawing/2014/main" id="{92F3C044-933B-4A6D-9491-799FDFC51ADE}"/>
              </a:ext>
            </a:extLst>
          </p:cNvPr>
          <p:cNvSpPr txBox="1"/>
          <p:nvPr/>
        </p:nvSpPr>
        <p:spPr>
          <a:xfrm>
            <a:off x="6166834" y="1962225"/>
            <a:ext cx="2778351" cy="1323439"/>
          </a:xfrm>
          <a:prstGeom prst="rect">
            <a:avLst/>
          </a:prstGeom>
          <a:solidFill>
            <a:srgbClr val="11507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Writing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20 x written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form recall</a:t>
            </a:r>
          </a:p>
        </p:txBody>
      </p:sp>
      <p:sp>
        <p:nvSpPr>
          <p:cNvPr id="12" name="TextBox 11">
            <a:extLst>
              <a:ext uri="{FF2B5EF4-FFF2-40B4-BE49-F238E27FC236}">
                <a16:creationId xmlns:a16="http://schemas.microsoft.com/office/drawing/2014/main" id="{A0ADBCD3-2970-40AA-8438-3AB38108DF76}"/>
              </a:ext>
            </a:extLst>
          </p:cNvPr>
          <p:cNvSpPr txBox="1"/>
          <p:nvPr/>
        </p:nvSpPr>
        <p:spPr>
          <a:xfrm>
            <a:off x="9121326" y="1962225"/>
            <a:ext cx="2778352" cy="1323439"/>
          </a:xfrm>
          <a:prstGeom prst="rect">
            <a:avLst/>
          </a:prstGeom>
          <a:solidFill>
            <a:srgbClr val="11507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Speaking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20 x  spoken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form recall</a:t>
            </a:r>
          </a:p>
        </p:txBody>
      </p:sp>
      <p:sp>
        <p:nvSpPr>
          <p:cNvPr id="13" name="TextBox 12">
            <a:extLst>
              <a:ext uri="{FF2B5EF4-FFF2-40B4-BE49-F238E27FC236}">
                <a16:creationId xmlns:a16="http://schemas.microsoft.com/office/drawing/2014/main" id="{FDD01DAF-4746-4E58-8101-57CE68974F36}"/>
              </a:ext>
            </a:extLst>
          </p:cNvPr>
          <p:cNvSpPr txBox="1"/>
          <p:nvPr/>
        </p:nvSpPr>
        <p:spPr>
          <a:xfrm>
            <a:off x="788761" y="3601710"/>
            <a:ext cx="4494882"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40 </a:t>
            </a:r>
            <a:r>
              <a:rPr kumimoji="0" lang="en-GB"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x receptive</a:t>
            </a:r>
          </a:p>
        </p:txBody>
      </p:sp>
      <p:sp>
        <p:nvSpPr>
          <p:cNvPr id="14" name="TextBox 13">
            <a:extLst>
              <a:ext uri="{FF2B5EF4-FFF2-40B4-BE49-F238E27FC236}">
                <a16:creationId xmlns:a16="http://schemas.microsoft.com/office/drawing/2014/main" id="{FC0A1D4C-1945-4B79-93D2-995685E118FB}"/>
              </a:ext>
            </a:extLst>
          </p:cNvPr>
          <p:cNvSpPr txBox="1"/>
          <p:nvPr/>
        </p:nvSpPr>
        <p:spPr>
          <a:xfrm>
            <a:off x="7333327" y="3572337"/>
            <a:ext cx="357599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40 </a:t>
            </a:r>
            <a:r>
              <a:rPr kumimoji="0" lang="en-GB"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x</a:t>
            </a:r>
            <a:r>
              <a:rPr kumimoji="0" lang="en-GB" sz="22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productive</a:t>
            </a:r>
          </a:p>
        </p:txBody>
      </p:sp>
      <p:sp>
        <p:nvSpPr>
          <p:cNvPr id="4" name="TextBox 3">
            <a:extLst>
              <a:ext uri="{FF2B5EF4-FFF2-40B4-BE49-F238E27FC236}">
                <a16:creationId xmlns:a16="http://schemas.microsoft.com/office/drawing/2014/main" id="{AB41849E-56F9-4EAD-8D27-B574425223B9}"/>
              </a:ext>
            </a:extLst>
          </p:cNvPr>
          <p:cNvSpPr txBox="1"/>
          <p:nvPr/>
        </p:nvSpPr>
        <p:spPr>
          <a:xfrm>
            <a:off x="187015" y="4266667"/>
            <a:ext cx="1160735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Bias towards </a:t>
            </a:r>
            <a:r>
              <a:rPr kumimoji="0" lang="en-GB" sz="20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recall: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encourages </a:t>
            </a:r>
            <a:r>
              <a:rPr kumimoji="0" lang="en-GB" sz="20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active vocabulary </a:t>
            </a: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building from the beginning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minimises use of multi-choice</a:t>
            </a: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format - average score increase of </a:t>
            </a:r>
            <a:r>
              <a:rPr kumimoji="0" lang="en-GB" sz="20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16.7% </a:t>
            </a: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due to guessing in a 6-choice format (Stewart &amp; White, 2011) and up to </a:t>
            </a:r>
            <a:r>
              <a:rPr kumimoji="0" lang="en-GB" sz="20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25%</a:t>
            </a: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in 4-choice (Stewart 2014)</a:t>
            </a:r>
          </a:p>
        </p:txBody>
      </p:sp>
    </p:spTree>
    <p:extLst>
      <p:ext uri="{BB962C8B-B14F-4D97-AF65-F5344CB8AC3E}">
        <p14:creationId xmlns:p14="http://schemas.microsoft.com/office/powerpoint/2010/main" val="51723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64572" y="0"/>
            <a:ext cx="6484584" cy="1325563"/>
          </a:xfrm>
        </p:spPr>
        <p:txBody>
          <a:bodyPr>
            <a:normAutofit/>
          </a:bodyPr>
          <a:lstStyle/>
          <a:p>
            <a:r>
              <a:rPr lang="en-GB" sz="3200" b="1" dirty="0">
                <a:solidFill>
                  <a:schemeClr val="bg1"/>
                </a:solidFill>
              </a:rPr>
              <a:t>4. Scoring (binary)</a:t>
            </a:r>
          </a:p>
        </p:txBody>
      </p:sp>
      <p:pic>
        <p:nvPicPr>
          <p:cNvPr id="4" name="Picture 3" descr="Showing an example of a test question where students must select two correct answers">
            <a:extLst>
              <a:ext uri="{FF2B5EF4-FFF2-40B4-BE49-F238E27FC236}">
                <a16:creationId xmlns:a16="http://schemas.microsoft.com/office/drawing/2014/main" id="{74779B32-D0B0-4AC5-8BFB-F0CB2A5C10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678" y="1698979"/>
            <a:ext cx="5950478" cy="4064421"/>
          </a:xfrm>
          <a:prstGeom prst="rect">
            <a:avLst/>
          </a:prstGeom>
        </p:spPr>
      </p:pic>
      <p:pic>
        <p:nvPicPr>
          <p:cNvPr id="8" name="Picture 7" descr="showing an example of a test question where students have to listen to audio and select the correct answer">
            <a:extLst>
              <a:ext uri="{FF2B5EF4-FFF2-40B4-BE49-F238E27FC236}">
                <a16:creationId xmlns:a16="http://schemas.microsoft.com/office/drawing/2014/main" id="{732D6686-A2D1-4915-AD00-E9F2052E52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6632" y="296863"/>
            <a:ext cx="3417893" cy="2589956"/>
          </a:xfrm>
          <a:prstGeom prst="rect">
            <a:avLst/>
          </a:prstGeom>
        </p:spPr>
      </p:pic>
      <p:pic>
        <p:nvPicPr>
          <p:cNvPr id="10" name="Picture 9" descr="showing an example of a test question where students have to listen to audio and select the correct answer">
            <a:extLst>
              <a:ext uri="{FF2B5EF4-FFF2-40B4-BE49-F238E27FC236}">
                <a16:creationId xmlns:a16="http://schemas.microsoft.com/office/drawing/2014/main" id="{875E3F9F-09E5-41D8-82DB-15AAC60F36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96632" y="3315149"/>
            <a:ext cx="3314493" cy="2664593"/>
          </a:xfrm>
          <a:prstGeom prst="rect">
            <a:avLst/>
          </a:prstGeom>
        </p:spPr>
      </p:pic>
    </p:spTree>
    <p:extLst>
      <p:ext uri="{BB962C8B-B14F-4D97-AF65-F5344CB8AC3E}">
        <p14:creationId xmlns:p14="http://schemas.microsoft.com/office/powerpoint/2010/main" val="34758171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64572" y="0"/>
            <a:ext cx="6484584" cy="1325563"/>
          </a:xfrm>
        </p:spPr>
        <p:txBody>
          <a:bodyPr>
            <a:normAutofit/>
          </a:bodyPr>
          <a:lstStyle/>
          <a:p>
            <a:r>
              <a:rPr lang="en-GB" sz="3200" b="1" dirty="0">
                <a:solidFill>
                  <a:schemeClr val="bg1"/>
                </a:solidFill>
              </a:rPr>
              <a:t>4. Scoring (tolerance)</a:t>
            </a:r>
          </a:p>
        </p:txBody>
      </p:sp>
      <p:pic>
        <p:nvPicPr>
          <p:cNvPr id="7" name="Picture 6" descr="type of question where getting the wrong article would cost the student half the points. ">
            <a:extLst>
              <a:ext uri="{FF2B5EF4-FFF2-40B4-BE49-F238E27FC236}">
                <a16:creationId xmlns:a16="http://schemas.microsoft.com/office/drawing/2014/main" id="{3ED476C2-6259-40A0-8399-C148EB3D82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013" y="1460854"/>
            <a:ext cx="5882655" cy="4484459"/>
          </a:xfrm>
          <a:prstGeom prst="rect">
            <a:avLst/>
          </a:prstGeom>
        </p:spPr>
      </p:pic>
      <p:pic>
        <p:nvPicPr>
          <p:cNvPr id="11" name="Picture 10" descr="showing the scoring for questions and tolerance for accent errors">
            <a:extLst>
              <a:ext uri="{FF2B5EF4-FFF2-40B4-BE49-F238E27FC236}">
                <a16:creationId xmlns:a16="http://schemas.microsoft.com/office/drawing/2014/main" id="{E5B92AF6-5B17-42A7-B9B0-DAD5771DA13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345926" y="1460854"/>
            <a:ext cx="5472003" cy="3340272"/>
          </a:xfrm>
          <a:prstGeom prst="rect">
            <a:avLst/>
          </a:prstGeom>
        </p:spPr>
      </p:pic>
      <p:grpSp>
        <p:nvGrpSpPr>
          <p:cNvPr id="4" name="Group 3" descr="speech bubble talking about the tolerence for accent errors">
            <a:extLst>
              <a:ext uri="{FF2B5EF4-FFF2-40B4-BE49-F238E27FC236}">
                <a16:creationId xmlns:a16="http://schemas.microsoft.com/office/drawing/2014/main" id="{37E5A769-4829-45E5-991B-ADB6FBBF3FC8}"/>
              </a:ext>
            </a:extLst>
          </p:cNvPr>
          <p:cNvGrpSpPr/>
          <p:nvPr/>
        </p:nvGrpSpPr>
        <p:grpSpPr>
          <a:xfrm>
            <a:off x="5991332" y="296863"/>
            <a:ext cx="5882655" cy="1584020"/>
            <a:chOff x="5991332" y="18735"/>
            <a:chExt cx="5882655" cy="1584020"/>
          </a:xfrm>
        </p:grpSpPr>
        <p:sp>
          <p:nvSpPr>
            <p:cNvPr id="3" name="Oval Callout 2"/>
            <p:cNvSpPr/>
            <p:nvPr/>
          </p:nvSpPr>
          <p:spPr>
            <a:xfrm>
              <a:off x="6977743" y="108856"/>
              <a:ext cx="4896244" cy="1351997"/>
            </a:xfrm>
            <a:prstGeom prst="wedgeEllipseCallout">
              <a:avLst>
                <a:gd name="adj1" fmla="val -157271"/>
                <a:gd name="adj2" fmla="val 195062"/>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For now, after 18 weeks lessons, we are semi-tolerant of article and accent errors,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if lemma (word) is correct</a:t>
              </a:r>
            </a:p>
          </p:txBody>
        </p:sp>
        <p:sp>
          <p:nvSpPr>
            <p:cNvPr id="8" name="Oval Callout 7"/>
            <p:cNvSpPr/>
            <p:nvPr/>
          </p:nvSpPr>
          <p:spPr>
            <a:xfrm>
              <a:off x="5991332" y="18735"/>
              <a:ext cx="5882655" cy="1584020"/>
            </a:xfrm>
            <a:prstGeom prst="wedgeEllipseCallout">
              <a:avLst>
                <a:gd name="adj1" fmla="val -22585"/>
                <a:gd name="adj2" fmla="val 117582"/>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For now, after 18 weeks of lessons, we are tolerant of accent errors and semi-tolerant of article errors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if lemma (word) is correct</a:t>
              </a:r>
            </a:p>
          </p:txBody>
        </p:sp>
      </p:grpSp>
    </p:spTree>
    <p:extLst>
      <p:ext uri="{BB962C8B-B14F-4D97-AF65-F5344CB8AC3E}">
        <p14:creationId xmlns:p14="http://schemas.microsoft.com/office/powerpoint/2010/main" val="104605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64572" y="0"/>
            <a:ext cx="6484584" cy="1325563"/>
          </a:xfrm>
        </p:spPr>
        <p:txBody>
          <a:bodyPr>
            <a:normAutofit/>
          </a:bodyPr>
          <a:lstStyle/>
          <a:p>
            <a:r>
              <a:rPr lang="en-GB" sz="3200" b="1" dirty="0">
                <a:solidFill>
                  <a:schemeClr val="bg1"/>
                </a:solidFill>
              </a:rPr>
              <a:t>4. Scoring (tolerance)</a:t>
            </a:r>
          </a:p>
        </p:txBody>
      </p:sp>
      <p:pic>
        <p:nvPicPr>
          <p:cNvPr id="4" name="Picture 3" descr="A screenshot of a cell phone&#10;&#10;Description automatically generated">
            <a:extLst>
              <a:ext uri="{FF2B5EF4-FFF2-40B4-BE49-F238E27FC236}">
                <a16:creationId xmlns:a16="http://schemas.microsoft.com/office/drawing/2014/main" id="{3BF4830E-C04C-4026-AB2A-C2D172707E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096" y="1460854"/>
            <a:ext cx="4019757" cy="4578585"/>
          </a:xfrm>
          <a:prstGeom prst="rect">
            <a:avLst/>
          </a:prstGeom>
        </p:spPr>
      </p:pic>
      <p:pic>
        <p:nvPicPr>
          <p:cNvPr id="9" name="Picture 8" descr="A picture containing sitting, large, white, standing&#10;&#10;Description automatically generated">
            <a:extLst>
              <a:ext uri="{FF2B5EF4-FFF2-40B4-BE49-F238E27FC236}">
                <a16:creationId xmlns:a16="http://schemas.microsoft.com/office/drawing/2014/main" id="{4046D536-E236-497A-B4BD-3BE1F483B1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460854"/>
            <a:ext cx="4197566" cy="4553184"/>
          </a:xfrm>
          <a:prstGeom prst="rect">
            <a:avLst/>
          </a:prstGeom>
        </p:spPr>
      </p:pic>
    </p:spTree>
    <p:extLst>
      <p:ext uri="{BB962C8B-B14F-4D97-AF65-F5344CB8AC3E}">
        <p14:creationId xmlns:p14="http://schemas.microsoft.com/office/powerpoint/2010/main" val="2564134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416413" cy="867128"/>
          </a:xfrm>
          <a:prstGeom prst="rect">
            <a:avLst/>
          </a:prstGeom>
        </p:spPr>
      </p:pic>
      <p:sp>
        <p:nvSpPr>
          <p:cNvPr id="2" name="Title 1">
            <a:extLst>
              <a:ext uri="{FF2B5EF4-FFF2-40B4-BE49-F238E27FC236}">
                <a16:creationId xmlns:a16="http://schemas.microsoft.com/office/drawing/2014/main" id="{49B88446-4A5D-4741-9B03-FB7693E443EE}"/>
              </a:ext>
            </a:extLst>
          </p:cNvPr>
          <p:cNvSpPr>
            <a:spLocks noGrp="1"/>
          </p:cNvSpPr>
          <p:nvPr>
            <p:ph type="title"/>
          </p:nvPr>
        </p:nvSpPr>
        <p:spPr>
          <a:xfrm>
            <a:off x="164571" y="296863"/>
            <a:ext cx="7197521" cy="742003"/>
          </a:xfrm>
        </p:spPr>
        <p:txBody>
          <a:bodyPr>
            <a:normAutofit/>
          </a:bodyPr>
          <a:lstStyle/>
          <a:p>
            <a:r>
              <a:rPr lang="en-GB" sz="3200" b="1" dirty="0">
                <a:solidFill>
                  <a:schemeClr val="bg1"/>
                </a:solidFill>
              </a:rPr>
              <a:t>1. Principles of Phonics assessment </a:t>
            </a:r>
            <a:endParaRPr lang="en-US" sz="3200" dirty="0"/>
          </a:p>
        </p:txBody>
      </p:sp>
      <p:sp>
        <p:nvSpPr>
          <p:cNvPr id="3" name="TextBox 2">
            <a:extLst>
              <a:ext uri="{FF2B5EF4-FFF2-40B4-BE49-F238E27FC236}">
                <a16:creationId xmlns:a16="http://schemas.microsoft.com/office/drawing/2014/main" id="{0A0A8ECF-A687-4D4B-939F-30DD2759DE98}"/>
              </a:ext>
            </a:extLst>
          </p:cNvPr>
          <p:cNvSpPr txBox="1"/>
          <p:nvPr/>
        </p:nvSpPr>
        <p:spPr>
          <a:xfrm>
            <a:off x="164571" y="1325563"/>
            <a:ext cx="11788729"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Objectives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test knowledge of Symbol-Sound Correspondences (SSC) covered to date in Y7 (i.e. a syllabus-based achievement test)</a:t>
            </a:r>
          </a:p>
        </p:txBody>
      </p:sp>
      <p:sp>
        <p:nvSpPr>
          <p:cNvPr id="6" name="TextBox 5">
            <a:extLst>
              <a:ext uri="{FF2B5EF4-FFF2-40B4-BE49-F238E27FC236}">
                <a16:creationId xmlns:a16="http://schemas.microsoft.com/office/drawing/2014/main" id="{0A0A8ECF-A687-4D4B-939F-30DD2759DE98}"/>
              </a:ext>
            </a:extLst>
          </p:cNvPr>
          <p:cNvSpPr txBox="1"/>
          <p:nvPr/>
        </p:nvSpPr>
        <p:spPr>
          <a:xfrm>
            <a:off x="-1" y="2874144"/>
            <a:ext cx="12192001" cy="32316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Why are we testing this?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SSC knowledge is used </a:t>
            </a:r>
          </a:p>
          <a:p>
            <a:pPr marL="800100" marR="0" lvl="1"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when reading aloud (including ‘inner voice’) – linked to reading comprehension, vocabulary acquisition (inter alia)</a:t>
            </a:r>
          </a:p>
          <a:p>
            <a:pPr marL="800100" marR="0" lvl="1"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when listening (segmentation) and writing (spelling)</a:t>
            </a:r>
          </a:p>
          <a:p>
            <a:pPr marL="34290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à"/>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Testing is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bidirectional</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 both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sound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print</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and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print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sound</a:t>
            </a: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3657600" marR="0" lvl="8" indent="0" algn="l" defTabSz="914400" rtl="0" eaLnBrk="1" fontAlgn="auto" latinLnBrk="0" hangingPunct="1">
              <a:lnSpc>
                <a:spcPct val="100000"/>
              </a:lnSpc>
              <a:spcBef>
                <a:spcPts val="0"/>
              </a:spcBef>
              <a:spcAft>
                <a:spcPts val="120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       transcription   	       reading aloud</a:t>
            </a: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56859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500"/>
                                        <p:tgtEl>
                                          <p:spTgt spid="6">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500"/>
                                        <p:tgtEl>
                                          <p:spTgt spid="6">
                                            <p:txEl>
                                              <p:pRg st="4" end="4"/>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64572" y="0"/>
            <a:ext cx="6484584" cy="1325563"/>
          </a:xfrm>
        </p:spPr>
        <p:txBody>
          <a:bodyPr>
            <a:normAutofit/>
          </a:bodyPr>
          <a:lstStyle/>
          <a:p>
            <a:r>
              <a:rPr lang="en-GB" sz="3200" b="1" dirty="0">
                <a:solidFill>
                  <a:schemeClr val="bg1"/>
                </a:solidFill>
              </a:rPr>
              <a:t>4. Scoring (tolerance)</a:t>
            </a:r>
          </a:p>
        </p:txBody>
      </p:sp>
      <p:pic>
        <p:nvPicPr>
          <p:cNvPr id="4" name="Picture 3" descr="A screenshot of a cell phone&#10;&#10;Description automatically generated">
            <a:extLst>
              <a:ext uri="{FF2B5EF4-FFF2-40B4-BE49-F238E27FC236}">
                <a16:creationId xmlns:a16="http://schemas.microsoft.com/office/drawing/2014/main" id="{897E96C8-9631-47BE-80EB-F30BDE7D4A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464" y="1460854"/>
            <a:ext cx="9423354" cy="4422364"/>
          </a:xfrm>
          <a:prstGeom prst="rect">
            <a:avLst/>
          </a:prstGeom>
        </p:spPr>
      </p:pic>
    </p:spTree>
    <p:extLst>
      <p:ext uri="{BB962C8B-B14F-4D97-AF65-F5344CB8AC3E}">
        <p14:creationId xmlns:p14="http://schemas.microsoft.com/office/powerpoint/2010/main" val="14238641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64572" y="0"/>
            <a:ext cx="6484584" cy="1325563"/>
          </a:xfrm>
        </p:spPr>
        <p:txBody>
          <a:bodyPr>
            <a:normAutofit/>
          </a:bodyPr>
          <a:lstStyle/>
          <a:p>
            <a:r>
              <a:rPr lang="en-GB" sz="3200" b="1" dirty="0">
                <a:solidFill>
                  <a:schemeClr val="bg1"/>
                </a:solidFill>
              </a:rPr>
              <a:t>5. Summary</a:t>
            </a:r>
          </a:p>
        </p:txBody>
      </p:sp>
      <p:sp>
        <p:nvSpPr>
          <p:cNvPr id="3" name="TextBox 2">
            <a:extLst>
              <a:ext uri="{FF2B5EF4-FFF2-40B4-BE49-F238E27FC236}">
                <a16:creationId xmlns:a16="http://schemas.microsoft.com/office/drawing/2014/main" id="{A7E2066A-1EE6-4905-9F0E-6D5B8373337E}"/>
              </a:ext>
            </a:extLst>
          </p:cNvPr>
          <p:cNvSpPr txBox="1"/>
          <p:nvPr/>
        </p:nvSpPr>
        <p:spPr>
          <a:xfrm>
            <a:off x="256855" y="1460854"/>
            <a:ext cx="11496782"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NCELP Y7 vocabulary test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is a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syllabus-based vocabulary test</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designed to measure vocabulary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breadth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and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depth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provides a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highly reliable</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snapshot of student achievement in a manageable timeframe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tests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all words</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featured in the SOW tested by distributing randomly amongst students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tests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recognition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and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recall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skills across four modalities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thoroughly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tests different elements of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word knowledge</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tested, in line with aspects taught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provides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automated scoring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of 6/7 question types</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20972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64572" y="0"/>
            <a:ext cx="6484584" cy="1325563"/>
          </a:xfrm>
        </p:spPr>
        <p:txBody>
          <a:bodyPr>
            <a:normAutofit/>
          </a:bodyPr>
          <a:lstStyle/>
          <a:p>
            <a:r>
              <a:rPr lang="en-GB" sz="3200" b="1" dirty="0">
                <a:solidFill>
                  <a:schemeClr val="bg1"/>
                </a:solidFill>
              </a:rPr>
              <a:t>References</a:t>
            </a:r>
          </a:p>
        </p:txBody>
      </p:sp>
      <p:sp>
        <p:nvSpPr>
          <p:cNvPr id="4" name="TextBox 3">
            <a:extLst>
              <a:ext uri="{FF2B5EF4-FFF2-40B4-BE49-F238E27FC236}">
                <a16:creationId xmlns:a16="http://schemas.microsoft.com/office/drawing/2014/main" id="{D66CB942-838A-40D0-AEC4-512EDD80A1D3}"/>
              </a:ext>
            </a:extLst>
          </p:cNvPr>
          <p:cNvSpPr txBox="1"/>
          <p:nvPr/>
        </p:nvSpPr>
        <p:spPr>
          <a:xfrm>
            <a:off x="82286" y="1325563"/>
            <a:ext cx="12027428"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Cariana</a:t>
            </a:r>
            <a:r>
              <a:rPr kumimoji="0" lang="en-GB" sz="1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R. B., &amp; Lee, D. (2001). The effects of recognition and recall study tasks with feedback in a computer-based vocabulary lesson. Educational Technology Research &amp; Development </a:t>
            </a:r>
            <a:r>
              <a:rPr kumimoji="0" lang="en-GB" sz="1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49</a:t>
            </a:r>
            <a:r>
              <a:rPr kumimoji="0" lang="en-GB" sz="1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(3), pp. 23-36.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Glover, J. A. (1989). The "testing" phenomenon: Not gone but nearly forgotten. </a:t>
            </a:r>
            <a:r>
              <a:rPr kumimoji="0" lang="en-GB" sz="1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Journal of Educational Psychology</a:t>
            </a:r>
            <a:r>
              <a:rPr kumimoji="0" lang="en-GB" sz="1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81</a:t>
            </a:r>
            <a:r>
              <a:rPr kumimoji="0" lang="en-GB" sz="1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 392-399.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Jones, L. (2004). Testing L2 vocabulary recognition and recall using pictorial and written test items. </a:t>
            </a:r>
            <a:r>
              <a:rPr kumimoji="0" lang="en-GB" sz="1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Language Learning &amp; Technology</a:t>
            </a:r>
            <a:r>
              <a:rPr kumimoji="0" lang="en-GB" sz="1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8 </a:t>
            </a:r>
            <a:r>
              <a:rPr kumimoji="0" lang="en-GB" sz="1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 pp. 122-143.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Laufer, B., &amp; Nation, P. (1995). Vocabulary Size and Use Lexical Richness in L2 Written Production. </a:t>
            </a:r>
            <a:r>
              <a:rPr kumimoji="0" lang="en-GB" sz="1400" b="0" i="1"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Applied Linguistics</a:t>
            </a:r>
            <a:r>
              <a:rPr kumimoji="0" lang="en-GB" sz="1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14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16</a:t>
            </a:r>
            <a:r>
              <a:rPr kumimoji="0" lang="en-GB" sz="1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pp. 307-322.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McDaniel, M. A., &amp; Mason, M. E. J. (1985). Altering memory representations through retrieval. Journal of experimental psychology. </a:t>
            </a:r>
            <a:r>
              <a:rPr kumimoji="0" lang="en-GB" sz="1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Learning, Memory and Cognition</a:t>
            </a:r>
            <a:r>
              <a:rPr kumimoji="0" lang="en-GB" sz="1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11</a:t>
            </a:r>
            <a:r>
              <a:rPr kumimoji="0" lang="en-GB" sz="1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pp. 371-385.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Nation, I. S. P. (2013).</a:t>
            </a:r>
            <a:r>
              <a:rPr kumimoji="0" lang="en-GB" sz="1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Learning vocabulary in another language. </a:t>
            </a:r>
            <a:r>
              <a:rPr kumimoji="0" lang="en-GB" sz="1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Cambridge: Cambridge University Press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Read, J. (2000). </a:t>
            </a:r>
            <a:r>
              <a:rPr kumimoji="0" lang="en-GB" sz="1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Assessing Vocabulary. </a:t>
            </a:r>
            <a:r>
              <a:rPr kumimoji="0" lang="en-GB" sz="1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Cambridge: Cambridge University Press.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Stewart, J. (2014). Do Multiple-Choice Options Inflate Estimates of Vocabulary Size on the VST? </a:t>
            </a:r>
            <a:r>
              <a:rPr kumimoji="0" lang="en-GB" sz="1400" b="0" i="1"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Language Assessment Quarterly</a:t>
            </a:r>
            <a:r>
              <a:rPr kumimoji="0" lang="en-GB" sz="1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14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11</a:t>
            </a:r>
            <a:r>
              <a:rPr kumimoji="0" lang="en-GB" sz="1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(3), pp. 271–282. doi:10.1080/15434303.2014.922977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Stewart, J., &amp; White, D. A. (2011). Estimating guessing effects on the vocabulary levels test for differing degrees of word knowledge. </a:t>
            </a:r>
            <a:r>
              <a:rPr kumimoji="0" lang="en-GB" sz="1400" b="0" i="1"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TESOL Quarterly</a:t>
            </a:r>
            <a:r>
              <a:rPr kumimoji="0" lang="en-GB" sz="1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14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45 </a:t>
            </a:r>
            <a:r>
              <a:rPr kumimoji="0" lang="en-GB" sz="1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(2), pp. 370–380. doi:10.5054/tq.2011.254523</a:t>
            </a:r>
          </a:p>
        </p:txBody>
      </p:sp>
    </p:spTree>
    <p:extLst>
      <p:ext uri="{BB962C8B-B14F-4D97-AF65-F5344CB8AC3E}">
        <p14:creationId xmlns:p14="http://schemas.microsoft.com/office/powerpoint/2010/main" val="26492037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64572" y="0"/>
            <a:ext cx="6484584" cy="1325563"/>
          </a:xfrm>
        </p:spPr>
        <p:txBody>
          <a:bodyPr>
            <a:normAutofit/>
          </a:bodyPr>
          <a:lstStyle/>
          <a:p>
            <a:r>
              <a:rPr lang="en-GB" sz="3200" b="1" dirty="0">
                <a:solidFill>
                  <a:schemeClr val="bg1"/>
                </a:solidFill>
              </a:rPr>
              <a:t>Questions?</a:t>
            </a:r>
          </a:p>
        </p:txBody>
      </p:sp>
      <p:sp>
        <p:nvSpPr>
          <p:cNvPr id="3" name="TextBox 2">
            <a:extLst>
              <a:ext uri="{FF2B5EF4-FFF2-40B4-BE49-F238E27FC236}">
                <a16:creationId xmlns:a16="http://schemas.microsoft.com/office/drawing/2014/main" id="{F07BC8BE-1EE0-4A96-AE14-24E046D25691}"/>
              </a:ext>
            </a:extLst>
          </p:cNvPr>
          <p:cNvSpPr txBox="1"/>
          <p:nvPr/>
        </p:nvSpPr>
        <p:spPr>
          <a:xfrm>
            <a:off x="716692" y="1643449"/>
            <a:ext cx="10663881"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Thanks for listening!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Any questions?</a:t>
            </a:r>
          </a:p>
        </p:txBody>
      </p:sp>
      <p:pic>
        <p:nvPicPr>
          <p:cNvPr id="1028" name="Picture 4" descr="Image result for twitter symbol">
            <a:extLst>
              <a:ext uri="{FF2B5EF4-FFF2-40B4-BE49-F238E27FC236}">
                <a16:creationId xmlns:a16="http://schemas.microsoft.com/office/drawing/2014/main" id="{3215C035-BE20-44ED-8327-E0C4CE03F4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494" y="5647037"/>
            <a:ext cx="430942" cy="3830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632116B-94F3-4121-8FA4-30D10EC94928}"/>
              </a:ext>
            </a:extLst>
          </p:cNvPr>
          <p:cNvSpPr txBox="1"/>
          <p:nvPr/>
        </p:nvSpPr>
        <p:spPr>
          <a:xfrm>
            <a:off x="774875" y="5647037"/>
            <a:ext cx="263198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natalie_eloise</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9509728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descr="background rectangle"/>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Rectangle 4" descr="background rectangle"/>
          <p:cNvSpPr/>
          <p:nvPr/>
        </p:nvSpPr>
        <p:spPr>
          <a:xfrm>
            <a:off x="-27340"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81651" y="1188173"/>
            <a:ext cx="7699606" cy="2326153"/>
          </a:xfrm>
        </p:spPr>
        <p:txBody>
          <a:bodyPr>
            <a:normAutofit/>
          </a:bodyPr>
          <a:lstStyle/>
          <a:p>
            <a:pPr algn="l"/>
            <a:r>
              <a:rPr lang="en-GB" sz="4000" b="1" dirty="0">
                <a:solidFill>
                  <a:prstClr val="white"/>
                </a:solidFill>
                <a:latin typeface="Century Gothic" panose="020B0502020202020204" pitchFamily="34" charset="0"/>
              </a:rPr>
              <a:t>SOW-based grammar testing for NCELP Y7</a:t>
            </a:r>
            <a:r>
              <a:rPr lang="en-GB" b="1" dirty="0">
                <a:solidFill>
                  <a:prstClr val="white"/>
                </a:solidFill>
              </a:rPr>
              <a:t/>
            </a:r>
            <a:br>
              <a:rPr lang="en-GB" b="1" dirty="0">
                <a:solidFill>
                  <a:prstClr val="white"/>
                </a:solidFill>
              </a:rPr>
            </a:br>
            <a:endParaRPr lang="en-GB" dirty="0"/>
          </a:p>
        </p:txBody>
      </p:sp>
      <p:sp>
        <p:nvSpPr>
          <p:cNvPr id="3" name="Subtitle 2"/>
          <p:cNvSpPr>
            <a:spLocks noGrp="1"/>
          </p:cNvSpPr>
          <p:nvPr>
            <p:ph type="subTitle" idx="1"/>
          </p:nvPr>
        </p:nvSpPr>
        <p:spPr>
          <a:xfrm>
            <a:off x="181651" y="2722512"/>
            <a:ext cx="9144000" cy="1655762"/>
          </a:xfrm>
        </p:spPr>
        <p:txBody>
          <a:bodyPr/>
          <a:lstStyle/>
          <a:p>
            <a:pPr algn="l"/>
            <a:r>
              <a:rPr lang="en-GB" sz="3200" dirty="0">
                <a:solidFill>
                  <a:prstClr val="white"/>
                </a:solidFill>
                <a:latin typeface="Century Gothic" panose="020B0502020202020204" pitchFamily="34" charset="0"/>
              </a:rPr>
              <a:t>Principles, design, creation</a:t>
            </a:r>
          </a:p>
          <a:p>
            <a:endParaRPr lang="en-GB" dirty="0"/>
          </a:p>
        </p:txBody>
      </p:sp>
      <p:sp>
        <p:nvSpPr>
          <p:cNvPr id="11" name="Title 3">
            <a:extLst>
              <a:ext uri="{FF2B5EF4-FFF2-40B4-BE49-F238E27FC236}">
                <a16:creationId xmlns:a16="http://schemas.microsoft.com/office/drawing/2014/main" id="{C0508B9B-5891-4D3C-9F6E-ECDA43B43AC2}"/>
              </a:ext>
            </a:extLst>
          </p:cNvPr>
          <p:cNvSpPr txBox="1">
            <a:spLocks/>
          </p:cNvSpPr>
          <p:nvPr/>
        </p:nvSpPr>
        <p:spPr>
          <a:xfrm>
            <a:off x="129604" y="4998133"/>
            <a:ext cx="6108313" cy="1240008"/>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NCELP Residential 3</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Rowena Kasprowicz / Nicholas Avery / Stephen Owen</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Last updated: 02/03/20</a:t>
            </a: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8827327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64572" y="0"/>
            <a:ext cx="6484584" cy="1325563"/>
          </a:xfrm>
        </p:spPr>
        <p:txBody>
          <a:bodyPr>
            <a:normAutofit/>
          </a:bodyPr>
          <a:lstStyle/>
          <a:p>
            <a:r>
              <a:rPr lang="en-GB" sz="3200" b="1" dirty="0">
                <a:solidFill>
                  <a:schemeClr val="bg1"/>
                </a:solidFill>
                <a:latin typeface="Century Gothic" panose="020B0502020202020204" pitchFamily="34" charset="0"/>
              </a:rPr>
              <a:t>Outline</a:t>
            </a:r>
          </a:p>
        </p:txBody>
      </p:sp>
      <p:sp>
        <p:nvSpPr>
          <p:cNvPr id="3" name="TextBox 2">
            <a:extLst>
              <a:ext uri="{FF2B5EF4-FFF2-40B4-BE49-F238E27FC236}">
                <a16:creationId xmlns:a16="http://schemas.microsoft.com/office/drawing/2014/main" id="{16A2B8A3-D067-4E99-84F2-C8BC108D38D2}"/>
              </a:ext>
            </a:extLst>
          </p:cNvPr>
          <p:cNvSpPr txBox="1"/>
          <p:nvPr/>
        </p:nvSpPr>
        <p:spPr>
          <a:xfrm>
            <a:off x="164572" y="1520785"/>
            <a:ext cx="11755679" cy="34163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Grammar testing team</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Principles of grammar testing</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Coverage of grammar (by language)</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4.  Test creation and example items</a:t>
            </a:r>
          </a:p>
          <a:p>
            <a:pPr marL="457200" marR="0" lvl="0" indent="-457200" algn="l" defTabSz="914400" rtl="0" eaLnBrk="1" fontAlgn="auto" latinLnBrk="0" hangingPunct="1">
              <a:lnSpc>
                <a:spcPct val="100000"/>
              </a:lnSpc>
              <a:spcBef>
                <a:spcPts val="0"/>
              </a:spcBef>
              <a:spcAft>
                <a:spcPts val="0"/>
              </a:spcAft>
              <a:buClrTx/>
              <a:buSzTx/>
              <a:buFontTx/>
              <a:buAutoNum type="arabicPeriod" startAt="3"/>
              <a:tabLst/>
              <a:defRPr/>
            </a:pP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  Scoring</a:t>
            </a:r>
          </a:p>
        </p:txBody>
      </p:sp>
    </p:spTree>
    <p:extLst>
      <p:ext uri="{BB962C8B-B14F-4D97-AF65-F5344CB8AC3E}">
        <p14:creationId xmlns:p14="http://schemas.microsoft.com/office/powerpoint/2010/main" val="59686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64572" y="0"/>
            <a:ext cx="6484584" cy="1325563"/>
          </a:xfrm>
        </p:spPr>
        <p:txBody>
          <a:bodyPr>
            <a:normAutofit/>
          </a:bodyPr>
          <a:lstStyle/>
          <a:p>
            <a:r>
              <a:rPr lang="en-GB" sz="2800" b="1" dirty="0">
                <a:solidFill>
                  <a:schemeClr val="bg1"/>
                </a:solidFill>
                <a:latin typeface="Century Gothic" panose="020B0502020202020204" pitchFamily="34" charset="0"/>
              </a:rPr>
              <a:t>1. Grammar testing team</a:t>
            </a:r>
          </a:p>
        </p:txBody>
      </p:sp>
      <p:sp>
        <p:nvSpPr>
          <p:cNvPr id="3" name="TextBox 2">
            <a:extLst>
              <a:ext uri="{FF2B5EF4-FFF2-40B4-BE49-F238E27FC236}">
                <a16:creationId xmlns:a16="http://schemas.microsoft.com/office/drawing/2014/main" id="{41565BDA-FA89-4123-BE1C-5FCE5A677155}"/>
              </a:ext>
            </a:extLst>
          </p:cNvPr>
          <p:cNvSpPr txBox="1"/>
          <p:nvPr/>
        </p:nvSpPr>
        <p:spPr>
          <a:xfrm>
            <a:off x="2706071" y="1460854"/>
            <a:ext cx="6779858" cy="430887"/>
          </a:xfrm>
          <a:prstGeom prst="rect">
            <a:avLst/>
          </a:prstGeom>
          <a:solidFill>
            <a:srgbClr val="E567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Test lead</a:t>
            </a:r>
            <a:r>
              <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Rowena Kasprowicz</a:t>
            </a:r>
          </a:p>
        </p:txBody>
      </p:sp>
      <p:sp>
        <p:nvSpPr>
          <p:cNvPr id="4" name="TextBox 3" descr="text box showing who was involved with the French grammar testing ">
            <a:extLst>
              <a:ext uri="{FF2B5EF4-FFF2-40B4-BE49-F238E27FC236}">
                <a16:creationId xmlns:a16="http://schemas.microsoft.com/office/drawing/2014/main" id="{3E7441F7-BB94-4886-91F3-47FA90669764}"/>
              </a:ext>
            </a:extLst>
          </p:cNvPr>
          <p:cNvSpPr txBox="1"/>
          <p:nvPr/>
        </p:nvSpPr>
        <p:spPr>
          <a:xfrm>
            <a:off x="1457326" y="2248385"/>
            <a:ext cx="2904772" cy="2862322"/>
          </a:xfrm>
          <a:prstGeom prst="rect">
            <a:avLst/>
          </a:prstGeom>
          <a:solidFill>
            <a:srgbClr val="11507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French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Test developers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Rowena Kasprowicz</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Proofreader</a:t>
            </a: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Ivan Avaca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3" name="TextBox 12" descr="text box showing who was involved with the Spanish grammar testing ">
            <a:extLst>
              <a:ext uri="{FF2B5EF4-FFF2-40B4-BE49-F238E27FC236}">
                <a16:creationId xmlns:a16="http://schemas.microsoft.com/office/drawing/2014/main" id="{FE97AF7B-B3E2-424D-8C57-C6C58CCDCFDC}"/>
              </a:ext>
            </a:extLst>
          </p:cNvPr>
          <p:cNvSpPr txBox="1"/>
          <p:nvPr/>
        </p:nvSpPr>
        <p:spPr>
          <a:xfrm>
            <a:off x="4578439" y="2248385"/>
            <a:ext cx="2904772" cy="2862322"/>
          </a:xfrm>
          <a:prstGeom prst="rect">
            <a:avLst/>
          </a:prstGeom>
          <a:solidFill>
            <a:srgbClr val="E567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Spanish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Test developers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Nicholas Avery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Rowena Kasprowicz</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Proofreader</a:t>
            </a: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Amanda Izquierdo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4" name="TextBox 13" descr="text box showing who was involved with the German grammar testing ">
            <a:extLst>
              <a:ext uri="{FF2B5EF4-FFF2-40B4-BE49-F238E27FC236}">
                <a16:creationId xmlns:a16="http://schemas.microsoft.com/office/drawing/2014/main" id="{90F7EC8D-3FA2-4C94-AD43-7FFD6D38389C}"/>
              </a:ext>
            </a:extLst>
          </p:cNvPr>
          <p:cNvSpPr txBox="1"/>
          <p:nvPr/>
        </p:nvSpPr>
        <p:spPr>
          <a:xfrm>
            <a:off x="7699552" y="2248384"/>
            <a:ext cx="2904772" cy="2862322"/>
          </a:xfrm>
          <a:prstGeom prst="rect">
            <a:avLst/>
          </a:prstGeom>
          <a:solidFill>
            <a:srgbClr val="DAA52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German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Test developers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Rowena Kasprowicz</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Proofreaders</a:t>
            </a: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Inge </a:t>
            </a:r>
            <a:r>
              <a:rPr kumimoji="0" lang="en-GB" sz="20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Alfernik</a:t>
            </a: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Natalie Finlayson</a:t>
            </a:r>
          </a:p>
        </p:txBody>
      </p:sp>
      <p:sp>
        <p:nvSpPr>
          <p:cNvPr id="7" name="TextBox 6">
            <a:extLst>
              <a:ext uri="{FF2B5EF4-FFF2-40B4-BE49-F238E27FC236}">
                <a16:creationId xmlns:a16="http://schemas.microsoft.com/office/drawing/2014/main" id="{6107B5DB-E536-4D30-9E37-529403929FE6}"/>
              </a:ext>
            </a:extLst>
          </p:cNvPr>
          <p:cNvSpPr txBox="1"/>
          <p:nvPr/>
        </p:nvSpPr>
        <p:spPr>
          <a:xfrm>
            <a:off x="352425" y="5413478"/>
            <a:ext cx="115062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With huge thanks to: </a:t>
            </a: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Giulia Bovolenta, Victoria Hobson, Chloé Motard, Geraldine Bengsch</a:t>
            </a:r>
            <a:endParaRPr kumimoji="0" lang="en-GB" sz="20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3519959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3" name="TextBox 2">
            <a:extLst>
              <a:ext uri="{FF2B5EF4-FFF2-40B4-BE49-F238E27FC236}">
                <a16:creationId xmlns:a16="http://schemas.microsoft.com/office/drawing/2014/main" id="{0A0A8ECF-A687-4D4B-939F-30DD2759DE98}"/>
              </a:ext>
            </a:extLst>
          </p:cNvPr>
          <p:cNvSpPr txBox="1"/>
          <p:nvPr/>
        </p:nvSpPr>
        <p:spPr>
          <a:xfrm>
            <a:off x="164572" y="1172383"/>
            <a:ext cx="11934295"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Objective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test receptive and productive knowledge of grammar studied in Y7 Terms 1.1.1-2.1.6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Isolating grammatical knowledge; disassociating from lexical knowledge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Ensuring coverage of the range of grammar features taught (including relevant morphology and syntax)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Receptive knowledge (recognising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meaning </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as well as form)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Productive knowledge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accuracy</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of production)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Written and oral modalities</a:t>
            </a:r>
          </a:p>
        </p:txBody>
      </p:sp>
      <p:sp>
        <p:nvSpPr>
          <p:cNvPr id="2" name="Title 1">
            <a:extLst>
              <a:ext uri="{FF2B5EF4-FFF2-40B4-BE49-F238E27FC236}">
                <a16:creationId xmlns:a16="http://schemas.microsoft.com/office/drawing/2014/main" id="{D79AC768-20C9-8241-A95D-F28441A91EB3}"/>
              </a:ext>
            </a:extLst>
          </p:cNvPr>
          <p:cNvSpPr>
            <a:spLocks noGrp="1"/>
          </p:cNvSpPr>
          <p:nvPr>
            <p:ph type="title"/>
          </p:nvPr>
        </p:nvSpPr>
        <p:spPr>
          <a:xfrm>
            <a:off x="164572" y="151717"/>
            <a:ext cx="5385419" cy="1016470"/>
          </a:xfrm>
        </p:spPr>
        <p:txBody>
          <a:bodyPr>
            <a:normAutofit/>
          </a:bodyPr>
          <a:lstStyle/>
          <a:p>
            <a:r>
              <a:rPr lang="en-GB" sz="2800" b="1" dirty="0">
                <a:solidFill>
                  <a:schemeClr val="bg1"/>
                </a:solidFill>
                <a:latin typeface="Century Gothic" panose="020B0502020202020204" pitchFamily="34" charset="0"/>
              </a:rPr>
              <a:t>2. Grammar testing principles</a:t>
            </a:r>
            <a:endParaRPr lang="en-US" sz="2800" dirty="0">
              <a:latin typeface="Century Gothic" panose="020B0502020202020204" pitchFamily="34" charset="0"/>
            </a:endParaRPr>
          </a:p>
        </p:txBody>
      </p:sp>
    </p:spTree>
    <p:extLst>
      <p:ext uri="{BB962C8B-B14F-4D97-AF65-F5344CB8AC3E}">
        <p14:creationId xmlns:p14="http://schemas.microsoft.com/office/powerpoint/2010/main" val="259422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0" y="65363"/>
            <a:ext cx="6649156" cy="867128"/>
          </a:xfrm>
          <a:prstGeom prst="rect">
            <a:avLst/>
          </a:prstGeom>
        </p:spPr>
      </p:pic>
      <p:sp>
        <p:nvSpPr>
          <p:cNvPr id="2" name="Title 1"/>
          <p:cNvSpPr>
            <a:spLocks noGrp="1"/>
          </p:cNvSpPr>
          <p:nvPr>
            <p:ph type="title"/>
          </p:nvPr>
        </p:nvSpPr>
        <p:spPr>
          <a:xfrm>
            <a:off x="164572" y="-208347"/>
            <a:ext cx="6484584" cy="1325563"/>
          </a:xfrm>
        </p:spPr>
        <p:txBody>
          <a:bodyPr>
            <a:normAutofit/>
          </a:bodyPr>
          <a:lstStyle/>
          <a:p>
            <a:r>
              <a:rPr lang="en-GB" sz="2400" b="1" dirty="0">
                <a:solidFill>
                  <a:schemeClr val="bg1"/>
                </a:solidFill>
                <a:latin typeface="Century Gothic" panose="020B0502020202020204" pitchFamily="34" charset="0"/>
              </a:rPr>
              <a:t>3. Coverage of grammar: GERMAN</a:t>
            </a:r>
          </a:p>
        </p:txBody>
      </p:sp>
      <p:graphicFrame>
        <p:nvGraphicFramePr>
          <p:cNvPr id="3" name="Table 2" descr="showing the German grammar feature and whether it is reading, listening, writing or speaking"/>
          <p:cNvGraphicFramePr>
            <a:graphicFrameLocks noGrp="1"/>
          </p:cNvGraphicFramePr>
          <p:nvPr>
            <p:extLst/>
          </p:nvPr>
        </p:nvGraphicFramePr>
        <p:xfrm>
          <a:off x="164572" y="996411"/>
          <a:ext cx="11759881" cy="5693391"/>
        </p:xfrm>
        <a:graphic>
          <a:graphicData uri="http://schemas.openxmlformats.org/drawingml/2006/table">
            <a:tbl>
              <a:tblPr firstRow="1" bandRow="1">
                <a:tableStyleId>{5C22544A-7EE6-4342-B048-85BDC9FD1C3A}</a:tableStyleId>
              </a:tblPr>
              <a:tblGrid>
                <a:gridCol w="6840640">
                  <a:extLst>
                    <a:ext uri="{9D8B030D-6E8A-4147-A177-3AD203B41FA5}">
                      <a16:colId xmlns:a16="http://schemas.microsoft.com/office/drawing/2014/main" val="1158936350"/>
                    </a:ext>
                  </a:extLst>
                </a:gridCol>
                <a:gridCol w="1235963">
                  <a:extLst>
                    <a:ext uri="{9D8B030D-6E8A-4147-A177-3AD203B41FA5}">
                      <a16:colId xmlns:a16="http://schemas.microsoft.com/office/drawing/2014/main" val="1093682466"/>
                    </a:ext>
                  </a:extLst>
                </a:gridCol>
                <a:gridCol w="1203767">
                  <a:extLst>
                    <a:ext uri="{9D8B030D-6E8A-4147-A177-3AD203B41FA5}">
                      <a16:colId xmlns:a16="http://schemas.microsoft.com/office/drawing/2014/main" val="3592467790"/>
                    </a:ext>
                  </a:extLst>
                </a:gridCol>
                <a:gridCol w="1183217">
                  <a:extLst>
                    <a:ext uri="{9D8B030D-6E8A-4147-A177-3AD203B41FA5}">
                      <a16:colId xmlns:a16="http://schemas.microsoft.com/office/drawing/2014/main" val="1731056314"/>
                    </a:ext>
                  </a:extLst>
                </a:gridCol>
                <a:gridCol w="1296294">
                  <a:extLst>
                    <a:ext uri="{9D8B030D-6E8A-4147-A177-3AD203B41FA5}">
                      <a16:colId xmlns:a16="http://schemas.microsoft.com/office/drawing/2014/main" val="2061830236"/>
                    </a:ext>
                  </a:extLst>
                </a:gridCol>
              </a:tblGrid>
              <a:tr h="566963">
                <a:tc>
                  <a:txBody>
                    <a:bodyPr/>
                    <a:lstStyle/>
                    <a:p>
                      <a:r>
                        <a:rPr lang="en-GB" sz="1800" dirty="0">
                          <a:solidFill>
                            <a:schemeClr val="accent5">
                              <a:lumMod val="50000"/>
                            </a:schemeClr>
                          </a:solidFill>
                          <a:latin typeface="Century Gothic" panose="020B0502020202020204" pitchFamily="34" charset="0"/>
                        </a:rPr>
                        <a:t>Grammar feature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Reading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Listening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Writing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Speaking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4143877"/>
                  </a:ext>
                </a:extLst>
              </a:tr>
              <a:tr h="5724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accent5">
                              <a:lumMod val="50000"/>
                            </a:schemeClr>
                          </a:solidFill>
                          <a:effectLst/>
                          <a:latin typeface="Century Gothic" panose="020B0502020202020204" pitchFamily="34" charset="0"/>
                        </a:rPr>
                        <a:t>Present continuous 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5">
                              <a:lumMod val="50000"/>
                            </a:schemeClr>
                          </a:solidFill>
                          <a:effectLst/>
                          <a:latin typeface="Century Gothic" panose="020B0502020202020204" pitchFamily="34" charset="0"/>
                        </a:rPr>
                        <a:t>Two forms in English vs. one in TL</a:t>
                      </a:r>
                      <a:endParaRPr lang="en-GB" sz="180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r>
                        <a:rPr lang="en-GB" sz="1800" dirty="0">
                          <a:solidFill>
                            <a:schemeClr val="accent5">
                              <a:lumMod val="50000"/>
                            </a:schemeClr>
                          </a:solidFill>
                          <a:latin typeface="Century Gothic" panose="020B0502020202020204" pitchFamily="34" charset="0"/>
                        </a:rPr>
                        <a:t>4 items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rowSpan="3">
                  <a:txBody>
                    <a:bodyPr/>
                    <a:lstStyle/>
                    <a:p>
                      <a:r>
                        <a:rPr lang="en-GB" sz="1800" dirty="0">
                          <a:solidFill>
                            <a:schemeClr val="accent5">
                              <a:lumMod val="50000"/>
                            </a:schemeClr>
                          </a:solidFill>
                          <a:latin typeface="Century Gothic" panose="020B0502020202020204" pitchFamily="34" charset="0"/>
                        </a:rPr>
                        <a:t>6 items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791171178"/>
                  </a:ext>
                </a:extLst>
              </a:tr>
              <a:tr h="572489">
                <a:tc>
                  <a:txBody>
                    <a:bodyPr/>
                    <a:lstStyle/>
                    <a:p>
                      <a:r>
                        <a:rPr lang="fr-FR" sz="1800" b="1" dirty="0">
                          <a:solidFill>
                            <a:schemeClr val="accent5">
                              <a:lumMod val="50000"/>
                            </a:schemeClr>
                          </a:solidFill>
                          <a:effectLst/>
                          <a:latin typeface="Century Gothic" panose="020B0502020202020204" pitchFamily="34" charset="0"/>
                        </a:rPr>
                        <a:t>Question</a:t>
                      </a:r>
                      <a:r>
                        <a:rPr lang="fr-FR" sz="1800" b="1" baseline="0" dirty="0">
                          <a:solidFill>
                            <a:schemeClr val="accent5">
                              <a:lumMod val="50000"/>
                            </a:schemeClr>
                          </a:solidFill>
                          <a:effectLst/>
                          <a:latin typeface="Century Gothic" panose="020B0502020202020204" pitchFamily="34" charset="0"/>
                        </a:rPr>
                        <a:t> formation</a:t>
                      </a:r>
                    </a:p>
                    <a:p>
                      <a:r>
                        <a:rPr lang="fr-FR" sz="1800" dirty="0" err="1">
                          <a:solidFill>
                            <a:schemeClr val="accent5">
                              <a:lumMod val="50000"/>
                            </a:schemeClr>
                          </a:solidFill>
                          <a:effectLst/>
                          <a:latin typeface="Century Gothic" panose="020B0502020202020204" pitchFamily="34" charset="0"/>
                        </a:rPr>
                        <a:t>Subject-verb</a:t>
                      </a:r>
                      <a:r>
                        <a:rPr lang="fr-FR" sz="1800" dirty="0">
                          <a:solidFill>
                            <a:schemeClr val="accent5">
                              <a:lumMod val="50000"/>
                            </a:schemeClr>
                          </a:solidFill>
                          <a:effectLst/>
                          <a:latin typeface="Century Gothic" panose="020B0502020202020204" pitchFamily="34" charset="0"/>
                        </a:rPr>
                        <a:t> inversion; </a:t>
                      </a:r>
                      <a:r>
                        <a:rPr lang="fr-FR" sz="1800" i="1" dirty="0" err="1">
                          <a:solidFill>
                            <a:schemeClr val="accent5">
                              <a:lumMod val="50000"/>
                            </a:schemeClr>
                          </a:solidFill>
                          <a:effectLst/>
                          <a:latin typeface="Century Gothic" panose="020B0502020202020204" pitchFamily="34" charset="0"/>
                        </a:rPr>
                        <a:t>do-aux</a:t>
                      </a:r>
                      <a:r>
                        <a:rPr lang="fr-FR" sz="1800" dirty="0">
                          <a:solidFill>
                            <a:schemeClr val="accent5">
                              <a:lumMod val="50000"/>
                            </a:schemeClr>
                          </a:solidFill>
                          <a:effectLst/>
                          <a:latin typeface="Century Gothic" panose="020B0502020202020204" pitchFamily="34" charset="0"/>
                        </a:rPr>
                        <a:t> in English vs.</a:t>
                      </a:r>
                      <a:r>
                        <a:rPr lang="fr-FR" sz="1800" baseline="0" dirty="0">
                          <a:solidFill>
                            <a:schemeClr val="accent5">
                              <a:lumMod val="50000"/>
                            </a:schemeClr>
                          </a:solidFill>
                          <a:effectLst/>
                          <a:latin typeface="Century Gothic" panose="020B0502020202020204" pitchFamily="34" charset="0"/>
                        </a:rPr>
                        <a:t> TL</a:t>
                      </a:r>
                      <a:endParaRPr lang="en-GB" sz="180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4 items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GB" sz="1800" dirty="0">
                          <a:solidFill>
                            <a:schemeClr val="accent5">
                              <a:lumMod val="50000"/>
                            </a:schemeClr>
                          </a:solidFill>
                          <a:latin typeface="Century Gothic" panose="020B0502020202020204" pitchFamily="34" charset="0"/>
                        </a:rPr>
                        <a:t>4 items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vMerge="1">
                  <a:txBody>
                    <a:bodyPr/>
                    <a:lstStyle/>
                    <a:p>
                      <a:endParaRPr lang="en-GB" sz="18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sz="18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6239661"/>
                  </a:ext>
                </a:extLst>
              </a:tr>
              <a:tr h="5724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accent5">
                              <a:lumMod val="50000"/>
                            </a:schemeClr>
                          </a:solidFill>
                          <a:effectLst/>
                          <a:latin typeface="Century Gothic" panose="020B0502020202020204" pitchFamily="34" charset="0"/>
                        </a:rPr>
                        <a:t>Subject-verb agreement (weak)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5">
                              <a:lumMod val="50000"/>
                            </a:schemeClr>
                          </a:solidFill>
                          <a:effectLst/>
                          <a:latin typeface="Century Gothic" panose="020B0502020202020204" pitchFamily="34" charset="0"/>
                        </a:rPr>
                        <a:t>1</a:t>
                      </a:r>
                      <a:r>
                        <a:rPr lang="en-GB" sz="1800" baseline="30000" dirty="0">
                          <a:solidFill>
                            <a:schemeClr val="accent5">
                              <a:lumMod val="50000"/>
                            </a:schemeClr>
                          </a:solidFill>
                          <a:effectLst/>
                          <a:latin typeface="Century Gothic" panose="020B0502020202020204" pitchFamily="34" charset="0"/>
                        </a:rPr>
                        <a:t>st</a:t>
                      </a:r>
                      <a:r>
                        <a:rPr lang="en-GB" sz="1800" dirty="0">
                          <a:solidFill>
                            <a:schemeClr val="accent5">
                              <a:lumMod val="50000"/>
                            </a:schemeClr>
                          </a:solidFill>
                          <a:effectLst/>
                          <a:latin typeface="Century Gothic" panose="020B0502020202020204" pitchFamily="34" charset="0"/>
                        </a:rPr>
                        <a:t> / 2</a:t>
                      </a:r>
                      <a:r>
                        <a:rPr lang="en-GB" sz="1800" baseline="30000" dirty="0">
                          <a:solidFill>
                            <a:schemeClr val="accent5">
                              <a:lumMod val="50000"/>
                            </a:schemeClr>
                          </a:solidFill>
                          <a:effectLst/>
                          <a:latin typeface="Century Gothic" panose="020B0502020202020204" pitchFamily="34" charset="0"/>
                        </a:rPr>
                        <a:t>nd</a:t>
                      </a:r>
                      <a:r>
                        <a:rPr lang="en-GB" sz="1800" dirty="0">
                          <a:solidFill>
                            <a:schemeClr val="accent5">
                              <a:lumMod val="50000"/>
                            </a:schemeClr>
                          </a:solidFill>
                          <a:effectLst/>
                          <a:latin typeface="Century Gothic" panose="020B0502020202020204" pitchFamily="34" charset="0"/>
                        </a:rPr>
                        <a:t> / 3</a:t>
                      </a:r>
                      <a:r>
                        <a:rPr lang="en-GB" sz="1800" baseline="30000" dirty="0">
                          <a:solidFill>
                            <a:schemeClr val="accent5">
                              <a:lumMod val="50000"/>
                            </a:schemeClr>
                          </a:solidFill>
                          <a:effectLst/>
                          <a:latin typeface="Century Gothic" panose="020B0502020202020204" pitchFamily="34" charset="0"/>
                        </a:rPr>
                        <a:t>rd</a:t>
                      </a:r>
                      <a:r>
                        <a:rPr lang="en-GB" sz="1800" dirty="0">
                          <a:solidFill>
                            <a:schemeClr val="accent5">
                              <a:lumMod val="50000"/>
                            </a:schemeClr>
                          </a:solidFill>
                          <a:effectLst/>
                          <a:latin typeface="Century Gothic" panose="020B0502020202020204" pitchFamily="34" charset="0"/>
                        </a:rPr>
                        <a:t> singular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3 items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GB" sz="1800" dirty="0">
                          <a:solidFill>
                            <a:schemeClr val="accent5">
                              <a:lumMod val="50000"/>
                            </a:schemeClr>
                          </a:solidFill>
                          <a:latin typeface="Century Gothic" panose="020B0502020202020204" pitchFamily="34" charset="0"/>
                        </a:rPr>
                        <a:t>3 items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vMerge="1">
                  <a:txBody>
                    <a:bodyPr/>
                    <a:lstStyle/>
                    <a:p>
                      <a:endParaRPr lang="en-GB" sz="18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sz="18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0386773"/>
                  </a:ext>
                </a:extLst>
              </a:tr>
              <a:tr h="6458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accent5">
                              <a:lumMod val="50000"/>
                            </a:schemeClr>
                          </a:solidFill>
                          <a:effectLst/>
                          <a:latin typeface="Century Gothic" panose="020B0502020202020204" pitchFamily="34" charset="0"/>
                        </a:rPr>
                        <a:t>Subject-verb agreement (irregular)</a:t>
                      </a:r>
                    </a:p>
                    <a:p>
                      <a:r>
                        <a:rPr lang="en-GB" sz="1800" i="1" dirty="0" err="1">
                          <a:solidFill>
                            <a:schemeClr val="accent5">
                              <a:lumMod val="50000"/>
                            </a:schemeClr>
                          </a:solidFill>
                          <a:latin typeface="Century Gothic" panose="020B0502020202020204" pitchFamily="34" charset="0"/>
                        </a:rPr>
                        <a:t>haben</a:t>
                      </a:r>
                      <a:r>
                        <a:rPr lang="en-GB" sz="1800" i="1" dirty="0">
                          <a:solidFill>
                            <a:schemeClr val="accent5">
                              <a:lumMod val="50000"/>
                            </a:schemeClr>
                          </a:solidFill>
                          <a:latin typeface="Century Gothic" panose="020B0502020202020204" pitchFamily="34" charset="0"/>
                        </a:rPr>
                        <a:t> / sein </a:t>
                      </a:r>
                      <a:r>
                        <a:rPr lang="en-GB" sz="1800" i="0" dirty="0">
                          <a:solidFill>
                            <a:schemeClr val="accent5">
                              <a:lumMod val="50000"/>
                            </a:schemeClr>
                          </a:solidFill>
                          <a:latin typeface="Century Gothic" panose="020B0502020202020204" pitchFamily="34" charset="0"/>
                        </a:rPr>
                        <a:t>(1</a:t>
                      </a:r>
                      <a:r>
                        <a:rPr lang="en-GB" sz="1800" i="0" baseline="30000" dirty="0">
                          <a:solidFill>
                            <a:schemeClr val="accent5">
                              <a:lumMod val="50000"/>
                            </a:schemeClr>
                          </a:solidFill>
                          <a:latin typeface="Century Gothic" panose="020B0502020202020204" pitchFamily="34" charset="0"/>
                        </a:rPr>
                        <a:t>st</a:t>
                      </a:r>
                      <a:r>
                        <a:rPr lang="en-GB" sz="1800" i="0" dirty="0">
                          <a:solidFill>
                            <a:schemeClr val="accent5">
                              <a:lumMod val="50000"/>
                            </a:schemeClr>
                          </a:solidFill>
                          <a:latin typeface="Century Gothic" panose="020B0502020202020204" pitchFamily="34" charset="0"/>
                        </a:rPr>
                        <a:t>, 2</a:t>
                      </a:r>
                      <a:r>
                        <a:rPr lang="en-GB" sz="1800" i="0" baseline="30000" dirty="0">
                          <a:solidFill>
                            <a:schemeClr val="accent5">
                              <a:lumMod val="50000"/>
                            </a:schemeClr>
                          </a:solidFill>
                          <a:latin typeface="Century Gothic" panose="020B0502020202020204" pitchFamily="34" charset="0"/>
                        </a:rPr>
                        <a:t>nd</a:t>
                      </a:r>
                      <a:r>
                        <a:rPr lang="en-GB" sz="1800" i="0" dirty="0">
                          <a:solidFill>
                            <a:schemeClr val="accent5">
                              <a:lumMod val="50000"/>
                            </a:schemeClr>
                          </a:solidFill>
                          <a:latin typeface="Century Gothic" panose="020B0502020202020204" pitchFamily="34" charset="0"/>
                        </a:rPr>
                        <a:t>, 3</a:t>
                      </a:r>
                      <a:r>
                        <a:rPr lang="en-GB" sz="1800" i="0" baseline="30000" dirty="0">
                          <a:solidFill>
                            <a:schemeClr val="accent5">
                              <a:lumMod val="50000"/>
                            </a:schemeClr>
                          </a:solidFill>
                          <a:latin typeface="Century Gothic" panose="020B0502020202020204" pitchFamily="34" charset="0"/>
                        </a:rPr>
                        <a:t>rd</a:t>
                      </a:r>
                      <a:r>
                        <a:rPr lang="en-GB" sz="1800" i="0" dirty="0">
                          <a:solidFill>
                            <a:schemeClr val="accent5">
                              <a:lumMod val="50000"/>
                            </a:schemeClr>
                          </a:solidFill>
                          <a:latin typeface="Century Gothic" panose="020B0502020202020204" pitchFamily="34" charset="0"/>
                        </a:rPr>
                        <a:t> sing,</a:t>
                      </a:r>
                      <a:r>
                        <a:rPr lang="en-GB" sz="1800" i="0" baseline="0" dirty="0">
                          <a:solidFill>
                            <a:schemeClr val="accent5">
                              <a:lumMod val="50000"/>
                            </a:schemeClr>
                          </a:solidFill>
                          <a:latin typeface="Century Gothic" panose="020B0502020202020204" pitchFamily="34" charset="0"/>
                        </a:rPr>
                        <a:t> 1</a:t>
                      </a:r>
                      <a:r>
                        <a:rPr lang="en-GB" sz="1800" i="0" baseline="30000" dirty="0">
                          <a:solidFill>
                            <a:schemeClr val="accent5">
                              <a:lumMod val="50000"/>
                            </a:schemeClr>
                          </a:solidFill>
                          <a:latin typeface="Century Gothic" panose="020B0502020202020204" pitchFamily="34" charset="0"/>
                        </a:rPr>
                        <a:t>st</a:t>
                      </a:r>
                      <a:r>
                        <a:rPr lang="en-GB" sz="1800" i="0" baseline="0" dirty="0">
                          <a:solidFill>
                            <a:schemeClr val="accent5">
                              <a:lumMod val="50000"/>
                            </a:schemeClr>
                          </a:solidFill>
                          <a:latin typeface="Century Gothic" panose="020B0502020202020204" pitchFamily="34" charset="0"/>
                        </a:rPr>
                        <a:t> </a:t>
                      </a:r>
                      <a:r>
                        <a:rPr lang="en-GB" sz="1800" i="0" baseline="0" dirty="0" err="1">
                          <a:solidFill>
                            <a:schemeClr val="accent5">
                              <a:lumMod val="50000"/>
                            </a:schemeClr>
                          </a:solidFill>
                          <a:latin typeface="Century Gothic" panose="020B0502020202020204" pitchFamily="34" charset="0"/>
                        </a:rPr>
                        <a:t>pl</a:t>
                      </a:r>
                      <a:r>
                        <a:rPr lang="en-GB" sz="1800" i="0" baseline="0" dirty="0">
                          <a:solidFill>
                            <a:schemeClr val="accent5">
                              <a:lumMod val="50000"/>
                            </a:schemeClr>
                          </a:solidFill>
                          <a:latin typeface="Century Gothic" panose="020B0502020202020204" pitchFamily="34" charset="0"/>
                        </a:rPr>
                        <a:t>); </a:t>
                      </a:r>
                      <a:r>
                        <a:rPr lang="en-GB" sz="1800" i="0" baseline="0" dirty="0" err="1">
                          <a:solidFill>
                            <a:schemeClr val="accent5">
                              <a:lumMod val="50000"/>
                            </a:schemeClr>
                          </a:solidFill>
                          <a:latin typeface="Century Gothic" panose="020B0502020202020204" pitchFamily="34" charset="0"/>
                        </a:rPr>
                        <a:t>m</a:t>
                      </a:r>
                      <a:r>
                        <a:rPr lang="en-GB" sz="1800" i="1" baseline="0" dirty="0" err="1">
                          <a:solidFill>
                            <a:schemeClr val="accent5">
                              <a:lumMod val="50000"/>
                            </a:schemeClr>
                          </a:solidFill>
                          <a:latin typeface="Century Gothic" panose="020B0502020202020204" pitchFamily="34" charset="0"/>
                        </a:rPr>
                        <a:t>ögen</a:t>
                      </a:r>
                      <a:r>
                        <a:rPr lang="en-GB" sz="1800" i="0" baseline="0" dirty="0">
                          <a:solidFill>
                            <a:schemeClr val="accent5">
                              <a:lumMod val="50000"/>
                            </a:schemeClr>
                          </a:solidFill>
                          <a:latin typeface="Century Gothic" panose="020B0502020202020204" pitchFamily="34" charset="0"/>
                        </a:rPr>
                        <a:t> (1</a:t>
                      </a:r>
                      <a:r>
                        <a:rPr lang="en-GB" sz="1800" i="0" baseline="30000" dirty="0">
                          <a:solidFill>
                            <a:schemeClr val="accent5">
                              <a:lumMod val="50000"/>
                            </a:schemeClr>
                          </a:solidFill>
                          <a:latin typeface="Century Gothic" panose="020B0502020202020204" pitchFamily="34" charset="0"/>
                        </a:rPr>
                        <a:t>st</a:t>
                      </a:r>
                      <a:r>
                        <a:rPr lang="en-GB" sz="1800" i="0" baseline="0" dirty="0">
                          <a:solidFill>
                            <a:schemeClr val="accent5">
                              <a:lumMod val="50000"/>
                            </a:schemeClr>
                          </a:solidFill>
                          <a:latin typeface="Century Gothic" panose="020B0502020202020204" pitchFamily="34" charset="0"/>
                        </a:rPr>
                        <a:t>, 2</a:t>
                      </a:r>
                      <a:r>
                        <a:rPr lang="en-GB" sz="1800" i="0" baseline="30000" dirty="0">
                          <a:solidFill>
                            <a:schemeClr val="accent5">
                              <a:lumMod val="50000"/>
                            </a:schemeClr>
                          </a:solidFill>
                          <a:latin typeface="Century Gothic" panose="020B0502020202020204" pitchFamily="34" charset="0"/>
                        </a:rPr>
                        <a:t>nd</a:t>
                      </a:r>
                      <a:r>
                        <a:rPr lang="en-GB" sz="1800" i="0" baseline="0" dirty="0">
                          <a:solidFill>
                            <a:schemeClr val="accent5">
                              <a:lumMod val="50000"/>
                            </a:schemeClr>
                          </a:solidFill>
                          <a:latin typeface="Century Gothic" panose="020B0502020202020204" pitchFamily="34" charset="0"/>
                        </a:rPr>
                        <a:t>, 3</a:t>
                      </a:r>
                      <a:r>
                        <a:rPr lang="en-GB" sz="1800" i="0" baseline="30000" dirty="0">
                          <a:solidFill>
                            <a:schemeClr val="accent5">
                              <a:lumMod val="50000"/>
                            </a:schemeClr>
                          </a:solidFill>
                          <a:latin typeface="Century Gothic" panose="020B0502020202020204" pitchFamily="34" charset="0"/>
                        </a:rPr>
                        <a:t>rd</a:t>
                      </a:r>
                      <a:r>
                        <a:rPr lang="en-GB" sz="1800" i="0" baseline="0" dirty="0">
                          <a:solidFill>
                            <a:schemeClr val="accent5">
                              <a:lumMod val="50000"/>
                            </a:schemeClr>
                          </a:solidFill>
                          <a:latin typeface="Century Gothic" panose="020B0502020202020204" pitchFamily="34" charset="0"/>
                        </a:rPr>
                        <a:t> sing)</a:t>
                      </a:r>
                      <a:endParaRPr lang="en-GB" sz="1800" i="1"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3 items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GB" sz="1800" dirty="0">
                          <a:solidFill>
                            <a:schemeClr val="accent5">
                              <a:lumMod val="50000"/>
                            </a:schemeClr>
                          </a:solidFill>
                          <a:latin typeface="Century Gothic" panose="020B0502020202020204" pitchFamily="34" charset="0"/>
                        </a:rPr>
                        <a:t>3 items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GB" sz="1800" dirty="0">
                          <a:solidFill>
                            <a:schemeClr val="accent5">
                              <a:lumMod val="50000"/>
                            </a:schemeClr>
                          </a:solidFill>
                          <a:latin typeface="Century Gothic" panose="020B0502020202020204" pitchFamily="34" charset="0"/>
                        </a:rPr>
                        <a:t>4 items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rowSpan="2">
                  <a:txBody>
                    <a:bodyPr/>
                    <a:lstStyle/>
                    <a:p>
                      <a:r>
                        <a:rPr lang="en-GB" sz="1800" dirty="0">
                          <a:solidFill>
                            <a:schemeClr val="accent5">
                              <a:lumMod val="50000"/>
                            </a:schemeClr>
                          </a:solidFill>
                          <a:latin typeface="Century Gothic" panose="020B0502020202020204" pitchFamily="34" charset="0"/>
                        </a:rPr>
                        <a:t>4 items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04760321"/>
                  </a:ext>
                </a:extLst>
              </a:tr>
              <a:tr h="572489">
                <a:tc>
                  <a:txBody>
                    <a:bodyPr/>
                    <a:lstStyle/>
                    <a:p>
                      <a:r>
                        <a:rPr lang="en-GB" sz="1800" b="1" dirty="0">
                          <a:solidFill>
                            <a:schemeClr val="accent5">
                              <a:lumMod val="50000"/>
                            </a:schemeClr>
                          </a:solidFill>
                          <a:latin typeface="Century Gothic" panose="020B0502020202020204" pitchFamily="34" charset="0"/>
                        </a:rPr>
                        <a:t>Article agreement</a:t>
                      </a:r>
                    </a:p>
                    <a:p>
                      <a:r>
                        <a:rPr lang="en-GB" sz="1800" b="0" dirty="0">
                          <a:solidFill>
                            <a:schemeClr val="accent5">
                              <a:lumMod val="50000"/>
                            </a:schemeClr>
                          </a:solidFill>
                          <a:latin typeface="Century Gothic" panose="020B0502020202020204" pitchFamily="34" charset="0"/>
                        </a:rPr>
                        <a:t>Def</a:t>
                      </a:r>
                      <a:r>
                        <a:rPr lang="en-GB" sz="1800" b="0" baseline="0" dirty="0">
                          <a:solidFill>
                            <a:schemeClr val="accent5">
                              <a:lumMod val="50000"/>
                            </a:schemeClr>
                          </a:solidFill>
                          <a:latin typeface="Century Gothic" panose="020B0502020202020204" pitchFamily="34" charset="0"/>
                        </a:rPr>
                        <a:t> / </a:t>
                      </a:r>
                      <a:r>
                        <a:rPr lang="en-GB" sz="1800" b="0" baseline="0" dirty="0" err="1">
                          <a:solidFill>
                            <a:schemeClr val="accent5">
                              <a:lumMod val="50000"/>
                            </a:schemeClr>
                          </a:solidFill>
                          <a:latin typeface="Century Gothic" panose="020B0502020202020204" pitchFamily="34" charset="0"/>
                        </a:rPr>
                        <a:t>indef</a:t>
                      </a:r>
                      <a:r>
                        <a:rPr lang="en-GB" sz="1800" b="0" baseline="0" dirty="0">
                          <a:solidFill>
                            <a:schemeClr val="accent5">
                              <a:lumMod val="50000"/>
                            </a:schemeClr>
                          </a:solidFill>
                          <a:latin typeface="Century Gothic" panose="020B0502020202020204" pitchFamily="34" charset="0"/>
                        </a:rPr>
                        <a:t>; g</a:t>
                      </a:r>
                      <a:r>
                        <a:rPr lang="en-GB" sz="1800" b="0" dirty="0">
                          <a:solidFill>
                            <a:schemeClr val="accent5">
                              <a:lumMod val="50000"/>
                            </a:schemeClr>
                          </a:solidFill>
                          <a:latin typeface="Century Gothic" panose="020B0502020202020204" pitchFamily="34" charset="0"/>
                        </a:rPr>
                        <a:t>ender; number;</a:t>
                      </a:r>
                      <a:r>
                        <a:rPr lang="en-GB" sz="1800" b="0" baseline="0" dirty="0">
                          <a:solidFill>
                            <a:schemeClr val="accent5">
                              <a:lumMod val="50000"/>
                            </a:schemeClr>
                          </a:solidFill>
                          <a:latin typeface="Century Gothic" panose="020B0502020202020204" pitchFamily="34" charset="0"/>
                        </a:rPr>
                        <a:t> case (nom/</a:t>
                      </a:r>
                      <a:r>
                        <a:rPr lang="en-GB" sz="1800" b="0" baseline="0" dirty="0" err="1">
                          <a:solidFill>
                            <a:schemeClr val="accent5">
                              <a:lumMod val="50000"/>
                            </a:schemeClr>
                          </a:solidFill>
                          <a:latin typeface="Century Gothic" panose="020B0502020202020204" pitchFamily="34" charset="0"/>
                        </a:rPr>
                        <a:t>acc</a:t>
                      </a:r>
                      <a:r>
                        <a:rPr lang="en-GB" sz="1800" b="0" baseline="0" dirty="0">
                          <a:solidFill>
                            <a:schemeClr val="accent5">
                              <a:lumMod val="50000"/>
                            </a:schemeClr>
                          </a:solidFill>
                          <a:latin typeface="Century Gothic" panose="020B0502020202020204" pitchFamily="34" charset="0"/>
                        </a:rPr>
                        <a:t>)</a:t>
                      </a:r>
                      <a:endParaRPr lang="en-GB" sz="1800" b="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4 items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GB" sz="1800" dirty="0">
                          <a:solidFill>
                            <a:schemeClr val="accent5">
                              <a:lumMod val="50000"/>
                            </a:schemeClr>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4 items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vMerge="1">
                  <a:txBody>
                    <a:bodyPr/>
                    <a:lstStyle/>
                    <a:p>
                      <a:endParaRPr lang="en-GB" sz="18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3113678"/>
                  </a:ext>
                </a:extLst>
              </a:tr>
              <a:tr h="572489">
                <a:tc>
                  <a:txBody>
                    <a:bodyPr/>
                    <a:lstStyle/>
                    <a:p>
                      <a:r>
                        <a:rPr lang="en-GB" sz="1800" b="1" dirty="0">
                          <a:solidFill>
                            <a:schemeClr val="accent5">
                              <a:lumMod val="50000"/>
                            </a:schemeClr>
                          </a:solidFill>
                          <a:latin typeface="Century Gothic" panose="020B0502020202020204" pitchFamily="34" charset="0"/>
                        </a:rPr>
                        <a:t>Plural noun formation</a:t>
                      </a:r>
                    </a:p>
                    <a:p>
                      <a:r>
                        <a:rPr lang="en-GB" sz="1800" b="0" i="1" dirty="0">
                          <a:solidFill>
                            <a:schemeClr val="accent5">
                              <a:lumMod val="50000"/>
                            </a:schemeClr>
                          </a:solidFill>
                          <a:latin typeface="Century Gothic" panose="020B0502020202020204" pitchFamily="34" charset="0"/>
                        </a:rPr>
                        <a:t>-</a:t>
                      </a:r>
                      <a:r>
                        <a:rPr lang="en-GB" sz="1800" b="0" i="1" dirty="0" err="1">
                          <a:solidFill>
                            <a:schemeClr val="accent5">
                              <a:lumMod val="50000"/>
                            </a:schemeClr>
                          </a:solidFill>
                          <a:latin typeface="Century Gothic" panose="020B0502020202020204" pitchFamily="34" charset="0"/>
                        </a:rPr>
                        <a:t>en</a:t>
                      </a:r>
                      <a:r>
                        <a:rPr lang="en-GB" sz="1800" b="0" i="1" dirty="0">
                          <a:solidFill>
                            <a:schemeClr val="accent5">
                              <a:lumMod val="50000"/>
                            </a:schemeClr>
                          </a:solidFill>
                          <a:latin typeface="Century Gothic" panose="020B0502020202020204" pitchFamily="34" charset="0"/>
                        </a:rPr>
                        <a:t>; umlaut</a:t>
                      </a:r>
                      <a:r>
                        <a:rPr lang="en-GB" sz="1800" b="0" i="1" baseline="0" dirty="0">
                          <a:solidFill>
                            <a:schemeClr val="accent5">
                              <a:lumMod val="50000"/>
                            </a:schemeClr>
                          </a:solidFill>
                          <a:latin typeface="Century Gothic" panose="020B0502020202020204" pitchFamily="34" charset="0"/>
                        </a:rPr>
                        <a:t> + </a:t>
                      </a:r>
                      <a:r>
                        <a:rPr lang="en-GB" sz="1800" b="0" i="1" dirty="0">
                          <a:solidFill>
                            <a:schemeClr val="accent5">
                              <a:lumMod val="50000"/>
                            </a:schemeClr>
                          </a:solidFill>
                          <a:latin typeface="Century Gothic" panose="020B0502020202020204" pitchFamily="34" charset="0"/>
                        </a:rPr>
                        <a:t>-e; -e</a:t>
                      </a:r>
                      <a:r>
                        <a:rPr lang="en-GB" sz="1800" b="0" dirty="0">
                          <a:solidFill>
                            <a:schemeClr val="accent5">
                              <a:lumMod val="50000"/>
                            </a:schemeClr>
                          </a:solidFill>
                          <a:latin typeface="Century Gothic" panose="020B0502020202020204"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3 items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GB" sz="1800" dirty="0">
                          <a:solidFill>
                            <a:schemeClr val="accent5">
                              <a:lumMod val="50000"/>
                            </a:schemeClr>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1526559"/>
                  </a:ext>
                </a:extLst>
              </a:tr>
              <a:tr h="564647">
                <a:tc>
                  <a:txBody>
                    <a:bodyPr/>
                    <a:lstStyle/>
                    <a:p>
                      <a:r>
                        <a:rPr lang="en-GB" sz="1800" b="1">
                          <a:solidFill>
                            <a:schemeClr val="accent5">
                              <a:lumMod val="50000"/>
                            </a:schemeClr>
                          </a:solidFill>
                          <a:latin typeface="Century Gothic" panose="020B0502020202020204" pitchFamily="34" charset="0"/>
                        </a:rPr>
                        <a:t>Negation</a:t>
                      </a:r>
                    </a:p>
                    <a:p>
                      <a:r>
                        <a:rPr lang="en-GB" sz="1800" b="0" i="1">
                          <a:solidFill>
                            <a:schemeClr val="accent5">
                              <a:lumMod val="50000"/>
                            </a:schemeClr>
                          </a:solidFill>
                          <a:latin typeface="Century Gothic" panose="020B0502020202020204" pitchFamily="34" charset="0"/>
                        </a:rPr>
                        <a:t>nicht</a:t>
                      </a:r>
                      <a:r>
                        <a:rPr lang="en-GB" sz="1800" b="0" i="1" baseline="0">
                          <a:solidFill>
                            <a:schemeClr val="accent5">
                              <a:lumMod val="50000"/>
                            </a:schemeClr>
                          </a:solidFill>
                          <a:latin typeface="Century Gothic" panose="020B0502020202020204" pitchFamily="34" charset="0"/>
                        </a:rPr>
                        <a:t> </a:t>
                      </a:r>
                      <a:r>
                        <a:rPr lang="en-GB" sz="1800" b="0" i="0" baseline="0">
                          <a:solidFill>
                            <a:schemeClr val="accent5">
                              <a:lumMod val="50000"/>
                            </a:schemeClr>
                          </a:solidFill>
                          <a:latin typeface="Century Gothic" panose="020B0502020202020204" pitchFamily="34" charset="0"/>
                        </a:rPr>
                        <a:t>+ verb; </a:t>
                      </a:r>
                      <a:r>
                        <a:rPr lang="en-GB" sz="1800" b="0" i="1" baseline="0">
                          <a:solidFill>
                            <a:schemeClr val="accent5">
                              <a:lumMod val="50000"/>
                            </a:schemeClr>
                          </a:solidFill>
                          <a:latin typeface="Century Gothic" panose="020B0502020202020204" pitchFamily="34" charset="0"/>
                        </a:rPr>
                        <a:t>nicht</a:t>
                      </a:r>
                      <a:r>
                        <a:rPr lang="en-GB" sz="1800" b="0" i="0" baseline="0">
                          <a:solidFill>
                            <a:schemeClr val="accent5">
                              <a:lumMod val="50000"/>
                            </a:schemeClr>
                          </a:solidFill>
                          <a:latin typeface="Century Gothic" panose="020B0502020202020204" pitchFamily="34" charset="0"/>
                        </a:rPr>
                        <a:t> + adjective</a:t>
                      </a:r>
                      <a:endParaRPr lang="en-GB" sz="1800" b="0" i="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4 items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GB" sz="1800" dirty="0">
                          <a:solidFill>
                            <a:schemeClr val="accent5">
                              <a:lumMod val="50000"/>
                            </a:schemeClr>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a:t>
                      </a:r>
                    </a:p>
                    <a:p>
                      <a:endParaRPr lang="en-GB" sz="180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7607393"/>
                  </a:ext>
                </a:extLst>
              </a:tr>
              <a:tr h="564647">
                <a:tc>
                  <a:txBody>
                    <a:bodyPr/>
                    <a:lstStyle/>
                    <a:p>
                      <a:r>
                        <a:rPr lang="en-GB" sz="1800" b="1" dirty="0">
                          <a:solidFill>
                            <a:schemeClr val="accent5">
                              <a:lumMod val="50000"/>
                            </a:schemeClr>
                          </a:solidFill>
                          <a:latin typeface="Century Gothic" panose="020B0502020202020204" pitchFamily="34" charset="0"/>
                        </a:rPr>
                        <a:t>Subject</a:t>
                      </a:r>
                      <a:r>
                        <a:rPr lang="en-GB" sz="1800" b="1" baseline="0" dirty="0">
                          <a:solidFill>
                            <a:schemeClr val="accent5">
                              <a:lumMod val="50000"/>
                            </a:schemeClr>
                          </a:solidFill>
                          <a:latin typeface="Century Gothic" panose="020B0502020202020204" pitchFamily="34" charset="0"/>
                        </a:rPr>
                        <a:t> and object pronoun agreement</a:t>
                      </a:r>
                    </a:p>
                    <a:p>
                      <a:r>
                        <a:rPr lang="en-GB" sz="1800" b="0" baseline="0" dirty="0">
                          <a:solidFill>
                            <a:schemeClr val="accent5">
                              <a:lumMod val="50000"/>
                            </a:schemeClr>
                          </a:solidFill>
                          <a:latin typeface="Century Gothic" panose="020B0502020202020204" pitchFamily="34" charset="0"/>
                        </a:rPr>
                        <a:t>Gender; number; case (nom/</a:t>
                      </a:r>
                      <a:r>
                        <a:rPr lang="en-GB" sz="1800" b="0" baseline="0" dirty="0" err="1">
                          <a:solidFill>
                            <a:schemeClr val="accent5">
                              <a:lumMod val="50000"/>
                            </a:schemeClr>
                          </a:solidFill>
                          <a:latin typeface="Century Gothic" panose="020B0502020202020204" pitchFamily="34" charset="0"/>
                        </a:rPr>
                        <a:t>acc</a:t>
                      </a:r>
                      <a:r>
                        <a:rPr lang="en-GB" sz="1800" b="0" baseline="0" dirty="0">
                          <a:solidFill>
                            <a:schemeClr val="accent5">
                              <a:lumMod val="50000"/>
                            </a:schemeClr>
                          </a:solidFill>
                          <a:latin typeface="Century Gothic" panose="020B0502020202020204" pitchFamily="34" charset="0"/>
                        </a:rPr>
                        <a:t>)</a:t>
                      </a:r>
                      <a:endParaRPr lang="en-GB" sz="1800" b="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4 items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GB" sz="1800" dirty="0">
                          <a:solidFill>
                            <a:schemeClr val="accent5">
                              <a:lumMod val="50000"/>
                            </a:schemeClr>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3 items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GB" sz="1800" dirty="0">
                          <a:solidFill>
                            <a:schemeClr val="accent5">
                              <a:lumMod val="50000"/>
                            </a:schemeClr>
                          </a:solidFill>
                          <a:latin typeface="Century Gothic" panose="020B0502020202020204" pitchFamily="34" charset="0"/>
                        </a:rPr>
                        <a:t>3 items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63294342"/>
                  </a:ext>
                </a:extLst>
              </a:tr>
            </a:tbl>
          </a:graphicData>
        </a:graphic>
      </p:graphicFrame>
    </p:spTree>
    <p:extLst>
      <p:ext uri="{BB962C8B-B14F-4D97-AF65-F5344CB8AC3E}">
        <p14:creationId xmlns:p14="http://schemas.microsoft.com/office/powerpoint/2010/main" val="176150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0" y="65363"/>
            <a:ext cx="6649156" cy="867128"/>
          </a:xfrm>
          <a:prstGeom prst="rect">
            <a:avLst/>
          </a:prstGeom>
        </p:spPr>
      </p:pic>
      <p:sp>
        <p:nvSpPr>
          <p:cNvPr id="2" name="Title 1"/>
          <p:cNvSpPr>
            <a:spLocks noGrp="1"/>
          </p:cNvSpPr>
          <p:nvPr>
            <p:ph type="title"/>
          </p:nvPr>
        </p:nvSpPr>
        <p:spPr>
          <a:xfrm>
            <a:off x="164572" y="-208347"/>
            <a:ext cx="6484584" cy="1325563"/>
          </a:xfrm>
        </p:spPr>
        <p:txBody>
          <a:bodyPr>
            <a:normAutofit/>
          </a:bodyPr>
          <a:lstStyle/>
          <a:p>
            <a:r>
              <a:rPr lang="en-GB" sz="2400" b="1" dirty="0">
                <a:solidFill>
                  <a:schemeClr val="bg1"/>
                </a:solidFill>
                <a:latin typeface="Century Gothic" panose="020B0502020202020204" pitchFamily="34" charset="0"/>
              </a:rPr>
              <a:t>3. Coverage of grammar: FRENCH</a:t>
            </a:r>
          </a:p>
        </p:txBody>
      </p:sp>
      <p:graphicFrame>
        <p:nvGraphicFramePr>
          <p:cNvPr id="3" name="Table 2" descr="showing the French grammar feature and whether it is reading, listening, writing or speaking"/>
          <p:cNvGraphicFramePr>
            <a:graphicFrameLocks noGrp="1"/>
          </p:cNvGraphicFramePr>
          <p:nvPr>
            <p:extLst/>
          </p:nvPr>
        </p:nvGraphicFramePr>
        <p:xfrm>
          <a:off x="164572" y="950111"/>
          <a:ext cx="11759881" cy="5602684"/>
        </p:xfrm>
        <a:graphic>
          <a:graphicData uri="http://schemas.openxmlformats.org/drawingml/2006/table">
            <a:tbl>
              <a:tblPr firstRow="1" bandRow="1">
                <a:tableStyleId>{5C22544A-7EE6-4342-B048-85BDC9FD1C3A}</a:tableStyleId>
              </a:tblPr>
              <a:tblGrid>
                <a:gridCol w="6213079">
                  <a:extLst>
                    <a:ext uri="{9D8B030D-6E8A-4147-A177-3AD203B41FA5}">
                      <a16:colId xmlns:a16="http://schemas.microsoft.com/office/drawing/2014/main" val="1158936350"/>
                    </a:ext>
                  </a:extLst>
                </a:gridCol>
                <a:gridCol w="1377387">
                  <a:extLst>
                    <a:ext uri="{9D8B030D-6E8A-4147-A177-3AD203B41FA5}">
                      <a16:colId xmlns:a16="http://schemas.microsoft.com/office/drawing/2014/main" val="1093682466"/>
                    </a:ext>
                  </a:extLst>
                </a:gridCol>
                <a:gridCol w="1412111">
                  <a:extLst>
                    <a:ext uri="{9D8B030D-6E8A-4147-A177-3AD203B41FA5}">
                      <a16:colId xmlns:a16="http://schemas.microsoft.com/office/drawing/2014/main" val="3592467790"/>
                    </a:ext>
                  </a:extLst>
                </a:gridCol>
                <a:gridCol w="1377388">
                  <a:extLst>
                    <a:ext uri="{9D8B030D-6E8A-4147-A177-3AD203B41FA5}">
                      <a16:colId xmlns:a16="http://schemas.microsoft.com/office/drawing/2014/main" val="1731056314"/>
                    </a:ext>
                  </a:extLst>
                </a:gridCol>
                <a:gridCol w="1379916">
                  <a:extLst>
                    <a:ext uri="{9D8B030D-6E8A-4147-A177-3AD203B41FA5}">
                      <a16:colId xmlns:a16="http://schemas.microsoft.com/office/drawing/2014/main" val="2061830236"/>
                    </a:ext>
                  </a:extLst>
                </a:gridCol>
              </a:tblGrid>
              <a:tr h="566963">
                <a:tc>
                  <a:txBody>
                    <a:bodyPr/>
                    <a:lstStyle/>
                    <a:p>
                      <a:r>
                        <a:rPr lang="en-GB" sz="1800" dirty="0">
                          <a:solidFill>
                            <a:schemeClr val="accent5">
                              <a:lumMod val="50000"/>
                            </a:schemeClr>
                          </a:solidFill>
                          <a:latin typeface="Century Gothic" panose="020B0502020202020204" pitchFamily="34" charset="0"/>
                        </a:rPr>
                        <a:t>Grammar feature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Reading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Listening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Writing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Speaking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4143877"/>
                  </a:ext>
                </a:extLst>
              </a:tr>
              <a:tr h="5724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accent5">
                              <a:lumMod val="50000"/>
                            </a:schemeClr>
                          </a:solidFill>
                          <a:effectLst/>
                          <a:latin typeface="Century Gothic" panose="020B0502020202020204" pitchFamily="34" charset="0"/>
                        </a:rPr>
                        <a:t>Present continuous 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5">
                              <a:lumMod val="50000"/>
                            </a:schemeClr>
                          </a:solidFill>
                          <a:effectLst/>
                          <a:latin typeface="Century Gothic" panose="020B0502020202020204" pitchFamily="34" charset="0"/>
                        </a:rPr>
                        <a:t>Two forms in English vs. one in TL</a:t>
                      </a:r>
                      <a:endParaRPr lang="en-GB" sz="180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r>
                        <a:rPr lang="en-GB" sz="1800" dirty="0">
                          <a:solidFill>
                            <a:schemeClr val="accent5">
                              <a:lumMod val="50000"/>
                            </a:schemeClr>
                          </a:solidFill>
                          <a:latin typeface="Century Gothic" panose="020B0502020202020204" pitchFamily="34" charset="0"/>
                        </a:rPr>
                        <a:t>8 items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rowSpan="3">
                  <a:txBody>
                    <a:bodyPr/>
                    <a:lstStyle/>
                    <a:p>
                      <a:r>
                        <a:rPr lang="en-GB" sz="1800" dirty="0">
                          <a:solidFill>
                            <a:schemeClr val="accent5">
                              <a:lumMod val="50000"/>
                            </a:schemeClr>
                          </a:solidFill>
                          <a:latin typeface="Century Gothic" panose="020B0502020202020204" pitchFamily="34" charset="0"/>
                        </a:rPr>
                        <a:t>6 items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791171178"/>
                  </a:ext>
                </a:extLst>
              </a:tr>
              <a:tr h="572489">
                <a:tc>
                  <a:txBody>
                    <a:bodyPr/>
                    <a:lstStyle/>
                    <a:p>
                      <a:r>
                        <a:rPr lang="fr-FR" sz="1800" b="1" dirty="0">
                          <a:solidFill>
                            <a:schemeClr val="accent5">
                              <a:lumMod val="50000"/>
                            </a:schemeClr>
                          </a:solidFill>
                          <a:effectLst/>
                          <a:latin typeface="Century Gothic" panose="020B0502020202020204" pitchFamily="34" charset="0"/>
                        </a:rPr>
                        <a:t>Question</a:t>
                      </a:r>
                      <a:r>
                        <a:rPr lang="fr-FR" sz="1800" b="1" baseline="0" dirty="0">
                          <a:solidFill>
                            <a:schemeClr val="accent5">
                              <a:lumMod val="50000"/>
                            </a:schemeClr>
                          </a:solidFill>
                          <a:effectLst/>
                          <a:latin typeface="Century Gothic" panose="020B0502020202020204" pitchFamily="34" charset="0"/>
                        </a:rPr>
                        <a:t> formation</a:t>
                      </a:r>
                    </a:p>
                    <a:p>
                      <a:r>
                        <a:rPr lang="fr-FR" sz="1800" dirty="0">
                          <a:solidFill>
                            <a:schemeClr val="accent5">
                              <a:lumMod val="50000"/>
                            </a:schemeClr>
                          </a:solidFill>
                          <a:effectLst/>
                          <a:latin typeface="Century Gothic" panose="020B0502020202020204" pitchFamily="34" charset="0"/>
                        </a:rPr>
                        <a:t>Intonation; </a:t>
                      </a:r>
                      <a:r>
                        <a:rPr lang="fr-FR" sz="1800" i="1" dirty="0" err="1">
                          <a:solidFill>
                            <a:schemeClr val="accent5">
                              <a:lumMod val="50000"/>
                            </a:schemeClr>
                          </a:solidFill>
                          <a:effectLst/>
                          <a:latin typeface="Century Gothic" panose="020B0502020202020204" pitchFamily="34" charset="0"/>
                        </a:rPr>
                        <a:t>do-aux</a:t>
                      </a:r>
                      <a:r>
                        <a:rPr lang="fr-FR" sz="1800" dirty="0">
                          <a:solidFill>
                            <a:schemeClr val="accent5">
                              <a:lumMod val="50000"/>
                            </a:schemeClr>
                          </a:solidFill>
                          <a:effectLst/>
                          <a:latin typeface="Century Gothic" panose="020B0502020202020204" pitchFamily="34" charset="0"/>
                        </a:rPr>
                        <a:t> in English vs.</a:t>
                      </a:r>
                      <a:r>
                        <a:rPr lang="fr-FR" sz="1800" baseline="0" dirty="0">
                          <a:solidFill>
                            <a:schemeClr val="accent5">
                              <a:lumMod val="50000"/>
                            </a:schemeClr>
                          </a:solidFill>
                          <a:effectLst/>
                          <a:latin typeface="Century Gothic" panose="020B0502020202020204" pitchFamily="34" charset="0"/>
                        </a:rPr>
                        <a:t> TL</a:t>
                      </a:r>
                      <a:endParaRPr lang="en-GB" sz="180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chemeClr val="accent5">
                              <a:lumMod val="50000"/>
                            </a:schemeClr>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8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sz="18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6239661"/>
                  </a:ext>
                </a:extLst>
              </a:tr>
              <a:tr h="5724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accent5">
                              <a:lumMod val="50000"/>
                            </a:schemeClr>
                          </a:solidFill>
                          <a:effectLst/>
                          <a:latin typeface="Century Gothic" panose="020B0502020202020204" pitchFamily="34" charset="0"/>
                        </a:rPr>
                        <a:t>Subject-verb agreement (regular -ER)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5">
                              <a:lumMod val="50000"/>
                            </a:schemeClr>
                          </a:solidFill>
                          <a:effectLst/>
                          <a:latin typeface="Century Gothic" panose="020B0502020202020204" pitchFamily="34" charset="0"/>
                        </a:rPr>
                        <a:t>1</a:t>
                      </a:r>
                      <a:r>
                        <a:rPr lang="en-GB" sz="1800" baseline="30000" dirty="0">
                          <a:solidFill>
                            <a:schemeClr val="accent5">
                              <a:lumMod val="50000"/>
                            </a:schemeClr>
                          </a:solidFill>
                          <a:effectLst/>
                          <a:latin typeface="Century Gothic" panose="020B0502020202020204" pitchFamily="34" charset="0"/>
                        </a:rPr>
                        <a:t>st</a:t>
                      </a:r>
                      <a:r>
                        <a:rPr lang="en-GB" sz="1800" dirty="0">
                          <a:solidFill>
                            <a:schemeClr val="accent5">
                              <a:lumMod val="50000"/>
                            </a:schemeClr>
                          </a:solidFill>
                          <a:effectLst/>
                          <a:latin typeface="Century Gothic" panose="020B0502020202020204" pitchFamily="34" charset="0"/>
                        </a:rPr>
                        <a:t> / 2</a:t>
                      </a:r>
                      <a:r>
                        <a:rPr lang="en-GB" sz="1800" baseline="30000" dirty="0">
                          <a:solidFill>
                            <a:schemeClr val="accent5">
                              <a:lumMod val="50000"/>
                            </a:schemeClr>
                          </a:solidFill>
                          <a:effectLst/>
                          <a:latin typeface="Century Gothic" panose="020B0502020202020204" pitchFamily="34" charset="0"/>
                        </a:rPr>
                        <a:t>nd</a:t>
                      </a:r>
                      <a:r>
                        <a:rPr lang="en-GB" sz="1800" dirty="0">
                          <a:solidFill>
                            <a:schemeClr val="accent5">
                              <a:lumMod val="50000"/>
                            </a:schemeClr>
                          </a:solidFill>
                          <a:effectLst/>
                          <a:latin typeface="Century Gothic" panose="020B0502020202020204" pitchFamily="34" charset="0"/>
                        </a:rPr>
                        <a:t> / 3</a:t>
                      </a:r>
                      <a:r>
                        <a:rPr lang="en-GB" sz="1800" baseline="30000" dirty="0">
                          <a:solidFill>
                            <a:schemeClr val="accent5">
                              <a:lumMod val="50000"/>
                            </a:schemeClr>
                          </a:solidFill>
                          <a:effectLst/>
                          <a:latin typeface="Century Gothic" panose="020B0502020202020204" pitchFamily="34" charset="0"/>
                        </a:rPr>
                        <a:t>rd</a:t>
                      </a:r>
                      <a:r>
                        <a:rPr lang="en-GB" sz="1800" dirty="0">
                          <a:solidFill>
                            <a:schemeClr val="accent5">
                              <a:lumMod val="50000"/>
                            </a:schemeClr>
                          </a:solidFill>
                          <a:effectLst/>
                          <a:latin typeface="Century Gothic" panose="020B0502020202020204" pitchFamily="34" charset="0"/>
                        </a:rPr>
                        <a:t> singular; 1</a:t>
                      </a:r>
                      <a:r>
                        <a:rPr lang="en-GB" sz="1800" baseline="30000" dirty="0">
                          <a:solidFill>
                            <a:schemeClr val="accent5">
                              <a:lumMod val="50000"/>
                            </a:schemeClr>
                          </a:solidFill>
                          <a:effectLst/>
                          <a:latin typeface="Century Gothic" panose="020B0502020202020204" pitchFamily="34" charset="0"/>
                        </a:rPr>
                        <a:t>st</a:t>
                      </a:r>
                      <a:r>
                        <a:rPr lang="en-GB" sz="1800" baseline="0" dirty="0">
                          <a:solidFill>
                            <a:schemeClr val="accent5">
                              <a:lumMod val="50000"/>
                            </a:schemeClr>
                          </a:solidFill>
                          <a:effectLst/>
                          <a:latin typeface="Century Gothic" panose="020B0502020202020204" pitchFamily="34" charset="0"/>
                        </a:rPr>
                        <a:t> / 2</a:t>
                      </a:r>
                      <a:r>
                        <a:rPr lang="en-GB" sz="1800" baseline="30000" dirty="0">
                          <a:solidFill>
                            <a:schemeClr val="accent5">
                              <a:lumMod val="50000"/>
                            </a:schemeClr>
                          </a:solidFill>
                          <a:effectLst/>
                          <a:latin typeface="Century Gothic" panose="020B0502020202020204" pitchFamily="34" charset="0"/>
                        </a:rPr>
                        <a:t>nd</a:t>
                      </a:r>
                      <a:r>
                        <a:rPr lang="en-GB" sz="1800" baseline="0" dirty="0">
                          <a:solidFill>
                            <a:schemeClr val="accent5">
                              <a:lumMod val="50000"/>
                            </a:schemeClr>
                          </a:solidFill>
                          <a:effectLst/>
                          <a:latin typeface="Century Gothic" panose="020B0502020202020204" pitchFamily="34" charset="0"/>
                        </a:rPr>
                        <a:t> / 3</a:t>
                      </a:r>
                      <a:r>
                        <a:rPr lang="en-GB" sz="1800" baseline="30000" dirty="0">
                          <a:solidFill>
                            <a:schemeClr val="accent5">
                              <a:lumMod val="50000"/>
                            </a:schemeClr>
                          </a:solidFill>
                          <a:effectLst/>
                          <a:latin typeface="Century Gothic" panose="020B0502020202020204" pitchFamily="34" charset="0"/>
                        </a:rPr>
                        <a:t>rd</a:t>
                      </a:r>
                      <a:r>
                        <a:rPr lang="en-GB" sz="1800" baseline="0" dirty="0">
                          <a:solidFill>
                            <a:schemeClr val="accent5">
                              <a:lumMod val="50000"/>
                            </a:schemeClr>
                          </a:solidFill>
                          <a:effectLst/>
                          <a:latin typeface="Century Gothic" panose="020B0502020202020204" pitchFamily="34" charset="0"/>
                        </a:rPr>
                        <a:t> plural</a:t>
                      </a:r>
                      <a:endParaRPr lang="en-GB" sz="1800" dirty="0">
                        <a:solidFill>
                          <a:schemeClr val="accent5">
                            <a:lumMod val="50000"/>
                          </a:schemeClr>
                        </a:solidFill>
                        <a:effectLst/>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10 items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GB" sz="1800" dirty="0">
                          <a:solidFill>
                            <a:schemeClr val="accent5">
                              <a:lumMod val="50000"/>
                            </a:schemeClr>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8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sz="18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0386773"/>
                  </a:ext>
                </a:extLst>
              </a:tr>
              <a:tr h="6458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accent5">
                              <a:lumMod val="50000"/>
                            </a:schemeClr>
                          </a:solidFill>
                          <a:effectLst/>
                          <a:latin typeface="Century Gothic" panose="020B0502020202020204" pitchFamily="34" charset="0"/>
                        </a:rPr>
                        <a:t>Subject-verb agreement (irregular)</a:t>
                      </a:r>
                      <a:r>
                        <a:rPr lang="en-GB" sz="1800" b="0" i="0" kern="1200" dirty="0">
                          <a:solidFill>
                            <a:schemeClr val="accent5">
                              <a:lumMod val="50000"/>
                            </a:schemeClr>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err="1">
                          <a:solidFill>
                            <a:schemeClr val="accent5">
                              <a:lumMod val="50000"/>
                            </a:schemeClr>
                          </a:solidFill>
                          <a:effectLst/>
                          <a:latin typeface="Century Gothic" panose="020B0502020202020204" pitchFamily="34" charset="0"/>
                          <a:ea typeface="+mn-ea"/>
                          <a:cs typeface="+mn-cs"/>
                        </a:rPr>
                        <a:t>être</a:t>
                      </a:r>
                      <a:r>
                        <a:rPr lang="en-GB" sz="1800" b="0" i="0" kern="1200" dirty="0">
                          <a:solidFill>
                            <a:schemeClr val="accent5">
                              <a:lumMod val="50000"/>
                            </a:schemeClr>
                          </a:solidFill>
                          <a:effectLst/>
                          <a:latin typeface="Century Gothic" panose="020B0502020202020204" pitchFamily="34" charset="0"/>
                          <a:ea typeface="+mn-ea"/>
                          <a:cs typeface="+mn-cs"/>
                        </a:rPr>
                        <a:t> (all persons); </a:t>
                      </a:r>
                      <a:r>
                        <a:rPr lang="en-GB" sz="1800" b="0" i="0" kern="1200" dirty="0" err="1">
                          <a:solidFill>
                            <a:schemeClr val="accent5">
                              <a:lumMod val="50000"/>
                            </a:schemeClr>
                          </a:solidFill>
                          <a:effectLst/>
                          <a:latin typeface="Century Gothic" panose="020B0502020202020204" pitchFamily="34" charset="0"/>
                          <a:ea typeface="+mn-ea"/>
                          <a:cs typeface="+mn-cs"/>
                        </a:rPr>
                        <a:t>avoir</a:t>
                      </a:r>
                      <a:r>
                        <a:rPr lang="en-GB" sz="1800" b="0" i="0" kern="1200" dirty="0">
                          <a:solidFill>
                            <a:schemeClr val="accent5">
                              <a:lumMod val="50000"/>
                            </a:schemeClr>
                          </a:solidFill>
                          <a:effectLst/>
                          <a:latin typeface="Century Gothic" panose="020B0502020202020204" pitchFamily="34" charset="0"/>
                          <a:ea typeface="+mn-ea"/>
                          <a:cs typeface="+mn-cs"/>
                        </a:rPr>
                        <a:t> (all persons); faire (all persons);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err="1">
                          <a:solidFill>
                            <a:schemeClr val="accent5">
                              <a:lumMod val="50000"/>
                            </a:schemeClr>
                          </a:solidFill>
                          <a:effectLst/>
                          <a:latin typeface="Century Gothic" panose="020B0502020202020204" pitchFamily="34" charset="0"/>
                          <a:ea typeface="+mn-ea"/>
                          <a:cs typeface="+mn-cs"/>
                        </a:rPr>
                        <a:t>aller</a:t>
                      </a:r>
                      <a:r>
                        <a:rPr lang="en-GB" sz="1800" b="0" i="0" kern="1200" dirty="0">
                          <a:solidFill>
                            <a:schemeClr val="accent5">
                              <a:lumMod val="50000"/>
                            </a:schemeClr>
                          </a:solidFill>
                          <a:effectLst/>
                          <a:latin typeface="Century Gothic" panose="020B0502020202020204" pitchFamily="34" charset="0"/>
                          <a:ea typeface="+mn-ea"/>
                          <a:cs typeface="+mn-cs"/>
                        </a:rPr>
                        <a:t> (1st, 2nd, 3rd sing)</a:t>
                      </a:r>
                      <a:endParaRPr lang="en-GB" sz="1800" i="1"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8 items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GB" sz="1800" dirty="0">
                          <a:solidFill>
                            <a:schemeClr val="accent5">
                              <a:lumMod val="50000"/>
                            </a:schemeClr>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chemeClr val="accent5">
                              <a:lumMod val="50000"/>
                            </a:schemeClr>
                          </a:solidFill>
                          <a:latin typeface="Century Gothic" panose="020B0502020202020204" pitchFamily="34" charset="0"/>
                        </a:rPr>
                        <a:t>4 items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rowSpan="3">
                  <a:txBody>
                    <a:bodyPr/>
                    <a:lstStyle/>
                    <a:p>
                      <a:r>
                        <a:rPr lang="en-GB" sz="1800" dirty="0">
                          <a:solidFill>
                            <a:schemeClr val="accent5">
                              <a:lumMod val="50000"/>
                            </a:schemeClr>
                          </a:solidFill>
                          <a:latin typeface="Century Gothic" panose="020B0502020202020204" pitchFamily="34" charset="0"/>
                        </a:rPr>
                        <a:t>4 items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04760321"/>
                  </a:ext>
                </a:extLst>
              </a:tr>
              <a:tr h="572489">
                <a:tc>
                  <a:txBody>
                    <a:bodyPr/>
                    <a:lstStyle/>
                    <a:p>
                      <a:r>
                        <a:rPr lang="en-GB" sz="1800" b="1" dirty="0">
                          <a:solidFill>
                            <a:schemeClr val="accent5">
                              <a:lumMod val="50000"/>
                            </a:schemeClr>
                          </a:solidFill>
                          <a:latin typeface="Century Gothic" panose="020B0502020202020204" pitchFamily="34" charset="0"/>
                        </a:rPr>
                        <a:t>Article &amp;</a:t>
                      </a:r>
                      <a:r>
                        <a:rPr lang="en-GB" sz="1800" b="1" baseline="0" dirty="0">
                          <a:solidFill>
                            <a:schemeClr val="accent5">
                              <a:lumMod val="50000"/>
                            </a:schemeClr>
                          </a:solidFill>
                          <a:latin typeface="Century Gothic" panose="020B0502020202020204" pitchFamily="34" charset="0"/>
                        </a:rPr>
                        <a:t> adjective </a:t>
                      </a:r>
                      <a:r>
                        <a:rPr lang="en-GB" sz="1800" b="1" dirty="0">
                          <a:solidFill>
                            <a:schemeClr val="accent5">
                              <a:lumMod val="50000"/>
                            </a:schemeClr>
                          </a:solidFill>
                          <a:latin typeface="Century Gothic" panose="020B0502020202020204" pitchFamily="34" charset="0"/>
                        </a:rPr>
                        <a:t>agreement</a:t>
                      </a:r>
                    </a:p>
                    <a:p>
                      <a:r>
                        <a:rPr lang="en-GB" sz="1800" b="0" dirty="0">
                          <a:solidFill>
                            <a:schemeClr val="accent5">
                              <a:lumMod val="50000"/>
                            </a:schemeClr>
                          </a:solidFill>
                          <a:latin typeface="Century Gothic" panose="020B0502020202020204" pitchFamily="34" charset="0"/>
                        </a:rPr>
                        <a:t>Def</a:t>
                      </a:r>
                      <a:r>
                        <a:rPr lang="en-GB" sz="1800" b="0" baseline="0" dirty="0">
                          <a:solidFill>
                            <a:schemeClr val="accent5">
                              <a:lumMod val="50000"/>
                            </a:schemeClr>
                          </a:solidFill>
                          <a:latin typeface="Century Gothic" panose="020B0502020202020204" pitchFamily="34" charset="0"/>
                        </a:rPr>
                        <a:t> / </a:t>
                      </a:r>
                      <a:r>
                        <a:rPr lang="en-GB" sz="1800" b="0" baseline="0" dirty="0" err="1">
                          <a:solidFill>
                            <a:schemeClr val="accent5">
                              <a:lumMod val="50000"/>
                            </a:schemeClr>
                          </a:solidFill>
                          <a:latin typeface="Century Gothic" panose="020B0502020202020204" pitchFamily="34" charset="0"/>
                        </a:rPr>
                        <a:t>indef</a:t>
                      </a:r>
                      <a:r>
                        <a:rPr lang="en-GB" sz="1800" b="0" baseline="0" dirty="0">
                          <a:solidFill>
                            <a:schemeClr val="accent5">
                              <a:lumMod val="50000"/>
                            </a:schemeClr>
                          </a:solidFill>
                          <a:latin typeface="Century Gothic" panose="020B0502020202020204" pitchFamily="34" charset="0"/>
                        </a:rPr>
                        <a:t>; g</a:t>
                      </a:r>
                      <a:r>
                        <a:rPr lang="en-GB" sz="1800" b="0" dirty="0">
                          <a:solidFill>
                            <a:schemeClr val="accent5">
                              <a:lumMod val="50000"/>
                            </a:schemeClr>
                          </a:solidFill>
                          <a:latin typeface="Century Gothic" panose="020B0502020202020204" pitchFamily="34" charset="0"/>
                        </a:rPr>
                        <a:t>ender; number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4 items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GB" sz="1800" dirty="0">
                          <a:solidFill>
                            <a:schemeClr val="accent5">
                              <a:lumMod val="50000"/>
                            </a:schemeClr>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4 items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vMerge="1">
                  <a:txBody>
                    <a:bodyPr/>
                    <a:lstStyle/>
                    <a:p>
                      <a:endParaRPr lang="en-GB" sz="18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3113678"/>
                  </a:ext>
                </a:extLst>
              </a:tr>
              <a:tr h="540905">
                <a:tc>
                  <a:txBody>
                    <a:bodyPr/>
                    <a:lstStyle/>
                    <a:p>
                      <a:r>
                        <a:rPr lang="en-GB" sz="1800" b="1" dirty="0">
                          <a:solidFill>
                            <a:schemeClr val="accent5">
                              <a:lumMod val="50000"/>
                            </a:schemeClr>
                          </a:solidFill>
                          <a:latin typeface="Century Gothic" panose="020B0502020202020204" pitchFamily="34" charset="0"/>
                        </a:rPr>
                        <a:t>Adjectival</a:t>
                      </a:r>
                      <a:r>
                        <a:rPr lang="en-GB" sz="1800" b="1" baseline="0" dirty="0">
                          <a:solidFill>
                            <a:schemeClr val="accent5">
                              <a:lumMod val="50000"/>
                            </a:schemeClr>
                          </a:solidFill>
                          <a:latin typeface="Century Gothic" panose="020B0502020202020204" pitchFamily="34" charset="0"/>
                        </a:rPr>
                        <a:t> word order</a:t>
                      </a:r>
                    </a:p>
                    <a:p>
                      <a:r>
                        <a:rPr lang="en-GB" sz="1800" b="0" i="0" baseline="0" dirty="0">
                          <a:solidFill>
                            <a:schemeClr val="accent5">
                              <a:lumMod val="50000"/>
                            </a:schemeClr>
                          </a:solidFill>
                          <a:latin typeface="Century Gothic" panose="020B0502020202020204" pitchFamily="34" charset="0"/>
                        </a:rPr>
                        <a:t>Post-nominal</a:t>
                      </a:r>
                      <a:endParaRPr lang="en-GB" sz="1800" b="0" i="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4 items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GB" sz="1800" dirty="0">
                          <a:solidFill>
                            <a:schemeClr val="accent5">
                              <a:lumMod val="50000"/>
                            </a:schemeClr>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chemeClr val="accent5">
                              <a:lumMod val="50000"/>
                            </a:schemeClr>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8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1526559"/>
                  </a:ext>
                </a:extLst>
              </a:tr>
              <a:tr h="479559">
                <a:tc>
                  <a:txBody>
                    <a:bodyPr/>
                    <a:lstStyle/>
                    <a:p>
                      <a:r>
                        <a:rPr lang="en-GB" sz="1800" b="1">
                          <a:solidFill>
                            <a:schemeClr val="accent5">
                              <a:lumMod val="50000"/>
                            </a:schemeClr>
                          </a:solidFill>
                          <a:latin typeface="Century Gothic" panose="020B0502020202020204" pitchFamily="34" charset="0"/>
                        </a:rPr>
                        <a:t>Preposition “to” + article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chemeClr val="accent5">
                              <a:lumMod val="50000"/>
                            </a:schemeClr>
                          </a:solidFill>
                          <a:latin typeface="Century Gothic" panose="020B0502020202020204" pitchFamily="34" charset="0"/>
                        </a:rPr>
                        <a:t>4</a:t>
                      </a:r>
                      <a:r>
                        <a:rPr lang="en-GB" sz="1800" baseline="0" dirty="0">
                          <a:solidFill>
                            <a:schemeClr val="accent5">
                              <a:lumMod val="50000"/>
                            </a:schemeClr>
                          </a:solidFill>
                          <a:latin typeface="Century Gothic" panose="020B0502020202020204" pitchFamily="34" charset="0"/>
                        </a:rPr>
                        <a:t> items</a:t>
                      </a:r>
                      <a:endParaRPr lang="en-GB" sz="180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GB" sz="1800" dirty="0">
                          <a:solidFill>
                            <a:schemeClr val="accent5">
                              <a:lumMod val="50000"/>
                            </a:schemeClr>
                          </a:solidFill>
                          <a:latin typeface="Century Gothic" panose="020B0502020202020204" pitchFamily="34" charset="0"/>
                        </a:rPr>
                        <a:t>4 items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GB" sz="1800" dirty="0">
                          <a:solidFill>
                            <a:schemeClr val="accent5">
                              <a:lumMod val="50000"/>
                            </a:schemeClr>
                          </a:solidFill>
                          <a:latin typeface="Century Gothic" panose="020B0502020202020204" pitchFamily="34" charset="0"/>
                        </a:rPr>
                        <a:t>3 items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477607393"/>
                  </a:ext>
                </a:extLst>
              </a:tr>
              <a:tr h="441362">
                <a:tc>
                  <a:txBody>
                    <a:bodyPr/>
                    <a:lstStyle/>
                    <a:p>
                      <a:r>
                        <a:rPr lang="en-GB" sz="1800" b="1" baseline="0" dirty="0">
                          <a:solidFill>
                            <a:schemeClr val="accent5">
                              <a:lumMod val="50000"/>
                            </a:schemeClr>
                          </a:solidFill>
                          <a:latin typeface="Century Gothic" panose="020B0502020202020204" pitchFamily="34" charset="0"/>
                        </a:rPr>
                        <a:t>“</a:t>
                      </a:r>
                      <a:r>
                        <a:rPr lang="en-GB" sz="1800" b="1" baseline="0" dirty="0" err="1">
                          <a:solidFill>
                            <a:schemeClr val="accent5">
                              <a:lumMod val="50000"/>
                            </a:schemeClr>
                          </a:solidFill>
                          <a:latin typeface="Century Gothic" panose="020B0502020202020204" pitchFamily="34" charset="0"/>
                        </a:rPr>
                        <a:t>il</a:t>
                      </a:r>
                      <a:r>
                        <a:rPr lang="en-GB" sz="1800" b="1" baseline="0" dirty="0">
                          <a:solidFill>
                            <a:schemeClr val="accent5">
                              <a:lumMod val="50000"/>
                            </a:schemeClr>
                          </a:solidFill>
                          <a:latin typeface="Century Gothic" panose="020B0502020202020204" pitchFamily="34" charset="0"/>
                        </a:rPr>
                        <a:t> y a” vs. “</a:t>
                      </a:r>
                      <a:r>
                        <a:rPr lang="en-GB" sz="1800" b="1" baseline="0" dirty="0" err="1">
                          <a:solidFill>
                            <a:schemeClr val="accent5">
                              <a:lumMod val="50000"/>
                            </a:schemeClr>
                          </a:solidFill>
                          <a:latin typeface="Century Gothic" panose="020B0502020202020204" pitchFamily="34" charset="0"/>
                        </a:rPr>
                        <a:t>est</a:t>
                      </a:r>
                      <a:r>
                        <a:rPr lang="en-GB" sz="1800" b="1" baseline="0" dirty="0">
                          <a:solidFill>
                            <a:schemeClr val="accent5">
                              <a:lumMod val="50000"/>
                            </a:schemeClr>
                          </a:solidFill>
                          <a:latin typeface="Century Gothic" panose="020B0502020202020204" pitchFamily="34" charset="0"/>
                        </a:rPr>
                        <a:t>” vs.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4 items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GB" sz="1800" dirty="0">
                          <a:solidFill>
                            <a:schemeClr val="accent5">
                              <a:lumMod val="50000"/>
                            </a:schemeClr>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chemeClr val="accent5">
                              <a:lumMod val="50000"/>
                            </a:schemeClr>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3294342"/>
                  </a:ext>
                </a:extLst>
              </a:tr>
            </a:tbl>
          </a:graphicData>
        </a:graphic>
      </p:graphicFrame>
    </p:spTree>
    <p:extLst>
      <p:ext uri="{BB962C8B-B14F-4D97-AF65-F5344CB8AC3E}">
        <p14:creationId xmlns:p14="http://schemas.microsoft.com/office/powerpoint/2010/main" val="1746075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background rectangl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10504715" cy="867128"/>
          </a:xfrm>
          <a:prstGeom prst="rect">
            <a:avLst/>
          </a:prstGeom>
        </p:spPr>
      </p:pic>
      <p:sp>
        <p:nvSpPr>
          <p:cNvPr id="2" name="Title 1">
            <a:extLst>
              <a:ext uri="{FF2B5EF4-FFF2-40B4-BE49-F238E27FC236}">
                <a16:creationId xmlns:a16="http://schemas.microsoft.com/office/drawing/2014/main" id="{D7C28FF2-254E-D844-AE1B-F9F85A3EF532}"/>
              </a:ext>
            </a:extLst>
          </p:cNvPr>
          <p:cNvSpPr>
            <a:spLocks noGrp="1"/>
          </p:cNvSpPr>
          <p:nvPr>
            <p:ph type="title"/>
          </p:nvPr>
        </p:nvSpPr>
        <p:spPr>
          <a:xfrm>
            <a:off x="173579" y="0"/>
            <a:ext cx="10515600" cy="1233999"/>
          </a:xfrm>
        </p:spPr>
        <p:txBody>
          <a:bodyPr>
            <a:normAutofit/>
          </a:bodyPr>
          <a:lstStyle/>
          <a:p>
            <a:r>
              <a:rPr lang="en-US" sz="2800" b="1" dirty="0">
                <a:solidFill>
                  <a:schemeClr val="bg1"/>
                </a:solidFill>
              </a:rPr>
              <a:t>Skill acquisition theory</a:t>
            </a:r>
            <a:endParaRPr lang="en-US" sz="2800" dirty="0"/>
          </a:p>
        </p:txBody>
      </p:sp>
      <p:sp>
        <p:nvSpPr>
          <p:cNvPr id="4" name="Content Placeholder 2" descr="arrows showing the development of skills acquisition theory ">
            <a:extLst>
              <a:ext uri="{FF2B5EF4-FFF2-40B4-BE49-F238E27FC236}">
                <a16:creationId xmlns:a16="http://schemas.microsoft.com/office/drawing/2014/main" id="{56EAA2E8-408C-874C-9E2B-39064081B698}"/>
              </a:ext>
            </a:extLst>
          </p:cNvPr>
          <p:cNvSpPr>
            <a:spLocks noGrp="1"/>
          </p:cNvSpPr>
          <p:nvPr>
            <p:ph idx="4294967295"/>
          </p:nvPr>
        </p:nvSpPr>
        <p:spPr>
          <a:xfrm>
            <a:off x="1676400" y="1049338"/>
            <a:ext cx="10515600" cy="4351337"/>
          </a:xfrm>
        </p:spPr>
        <p:txBody>
          <a:bodyPr/>
          <a:lstStyle/>
          <a:p>
            <a:pPr marL="0" indent="0">
              <a:buNone/>
            </a:pPr>
            <a:endParaRPr lang="en-US" dirty="0"/>
          </a:p>
          <a:p>
            <a:pPr marL="0" indent="0">
              <a:buNone/>
            </a:pPr>
            <a:r>
              <a:rPr lang="en-US" dirty="0"/>
              <a:t> </a:t>
            </a:r>
          </a:p>
        </p:txBody>
      </p:sp>
      <p:sp>
        <p:nvSpPr>
          <p:cNvPr id="6" name="TextBox 5">
            <a:extLst>
              <a:ext uri="{FF2B5EF4-FFF2-40B4-BE49-F238E27FC236}">
                <a16:creationId xmlns:a16="http://schemas.microsoft.com/office/drawing/2014/main" id="{153AC8B4-48D8-254A-AEDF-D24C3F19DDEC}"/>
              </a:ext>
            </a:extLst>
          </p:cNvPr>
          <p:cNvSpPr txBox="1"/>
          <p:nvPr/>
        </p:nvSpPr>
        <p:spPr>
          <a:xfrm>
            <a:off x="355018" y="1233139"/>
            <a:ext cx="549728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104F75"/>
                </a:solidFill>
                <a:effectLst/>
                <a:uLnTx/>
                <a:uFillTx/>
                <a:latin typeface="Century Gothic" panose="020B0502020202020204" pitchFamily="34" charset="0"/>
                <a:ea typeface="+mn-ea"/>
                <a:cs typeface="+mn-cs"/>
              </a:rPr>
              <a:t>Practice with control, with awareness.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104F75"/>
                </a:solidFill>
                <a:effectLst/>
                <a:uLnTx/>
                <a:uFillTx/>
                <a:latin typeface="Century Gothic" panose="020B0502020202020204" pitchFamily="34" charset="0"/>
                <a:ea typeface="+mn-ea"/>
                <a:cs typeface="+mn-cs"/>
              </a:rPr>
              <a:t>Errors happen, speed is variable.</a:t>
            </a:r>
          </a:p>
        </p:txBody>
      </p:sp>
      <p:sp>
        <p:nvSpPr>
          <p:cNvPr id="7" name="TextBox 6">
            <a:extLst>
              <a:ext uri="{FF2B5EF4-FFF2-40B4-BE49-F238E27FC236}">
                <a16:creationId xmlns:a16="http://schemas.microsoft.com/office/drawing/2014/main" id="{1F148C9C-B380-974B-B318-259D3114C4AB}"/>
              </a:ext>
            </a:extLst>
          </p:cNvPr>
          <p:cNvSpPr txBox="1"/>
          <p:nvPr/>
        </p:nvSpPr>
        <p:spPr>
          <a:xfrm>
            <a:off x="6408234" y="1201263"/>
            <a:ext cx="5783766"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104F75"/>
                </a:solidFill>
                <a:effectLst/>
                <a:uLnTx/>
                <a:uFillTx/>
                <a:latin typeface="Century Gothic" panose="020B0502020202020204" pitchFamily="34" charset="0"/>
                <a:ea typeface="+mn-ea"/>
                <a:cs typeface="+mn-cs"/>
              </a:rPr>
              <a:t>Practice requires less awareness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104F75"/>
                </a:solidFill>
                <a:effectLst/>
                <a:uLnTx/>
                <a:uFillTx/>
                <a:latin typeface="Century Gothic" panose="020B0502020202020204" pitchFamily="34" charset="0"/>
                <a:ea typeface="+mn-ea"/>
                <a:cs typeface="+mn-cs"/>
              </a:rPr>
              <a:t>Less error, faster, less variability in speed.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104F75"/>
                </a:solidFill>
                <a:effectLst/>
                <a:uLnTx/>
                <a:uFillTx/>
                <a:latin typeface="Century Gothic" panose="020B0502020202020204" pitchFamily="34" charset="0"/>
                <a:ea typeface="+mn-ea"/>
                <a:cs typeface="+mn-cs"/>
              </a:rPr>
              <a:t>Declarative knowledge may be lost. </a:t>
            </a:r>
          </a:p>
        </p:txBody>
      </p:sp>
      <p:grpSp>
        <p:nvGrpSpPr>
          <p:cNvPr id="20" name="Group 19" descr="arrow saying proceduralisation">
            <a:extLst>
              <a:ext uri="{FF2B5EF4-FFF2-40B4-BE49-F238E27FC236}">
                <a16:creationId xmlns:a16="http://schemas.microsoft.com/office/drawing/2014/main" id="{FC41EBFB-BC2F-BB42-A294-AF0EF6760D25}"/>
              </a:ext>
            </a:extLst>
          </p:cNvPr>
          <p:cNvGrpSpPr/>
          <p:nvPr/>
        </p:nvGrpSpPr>
        <p:grpSpPr>
          <a:xfrm>
            <a:off x="2395421" y="2461432"/>
            <a:ext cx="3035958" cy="966861"/>
            <a:chOff x="2869654" y="-483430"/>
            <a:chExt cx="3035958" cy="966861"/>
          </a:xfrm>
          <a:solidFill>
            <a:srgbClr val="E87D1E"/>
          </a:solidFill>
        </p:grpSpPr>
        <p:sp>
          <p:nvSpPr>
            <p:cNvPr id="21" name="Right Arrow 20">
              <a:extLst>
                <a:ext uri="{FF2B5EF4-FFF2-40B4-BE49-F238E27FC236}">
                  <a16:creationId xmlns:a16="http://schemas.microsoft.com/office/drawing/2014/main" id="{A935BF4B-8038-0341-8688-5517B737CFF2}"/>
                </a:ext>
              </a:extLst>
            </p:cNvPr>
            <p:cNvSpPr/>
            <p:nvPr/>
          </p:nvSpPr>
          <p:spPr>
            <a:xfrm>
              <a:off x="2869654" y="-483430"/>
              <a:ext cx="3035958" cy="966861"/>
            </a:xfrm>
            <a:prstGeom prst="rightArrow">
              <a:avLst>
                <a:gd name="adj1" fmla="val 60000"/>
                <a:gd name="adj2" fmla="val 50000"/>
              </a:avLst>
            </a:prstGeom>
            <a:grp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2" name="Right Arrow 4">
              <a:extLst>
                <a:ext uri="{FF2B5EF4-FFF2-40B4-BE49-F238E27FC236}">
                  <a16:creationId xmlns:a16="http://schemas.microsoft.com/office/drawing/2014/main" id="{BABEF510-9578-6E4F-BBD6-25E53144514D}"/>
                </a:ext>
              </a:extLst>
            </p:cNvPr>
            <p:cNvSpPr txBox="1"/>
            <p:nvPr/>
          </p:nvSpPr>
          <p:spPr>
            <a:xfrm>
              <a:off x="2869654" y="-290058"/>
              <a:ext cx="2745900" cy="5801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102235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proceduralisation</a:t>
              </a:r>
            </a:p>
          </p:txBody>
        </p:sp>
      </p:grpSp>
      <p:grpSp>
        <p:nvGrpSpPr>
          <p:cNvPr id="17" name="Group 16" descr="arrow saying automatisation">
            <a:extLst>
              <a:ext uri="{FF2B5EF4-FFF2-40B4-BE49-F238E27FC236}">
                <a16:creationId xmlns:a16="http://schemas.microsoft.com/office/drawing/2014/main" id="{505BE9B8-5710-9145-B215-2B6A7AE846D9}"/>
              </a:ext>
            </a:extLst>
          </p:cNvPr>
          <p:cNvGrpSpPr/>
          <p:nvPr/>
        </p:nvGrpSpPr>
        <p:grpSpPr>
          <a:xfrm>
            <a:off x="6464884" y="2451358"/>
            <a:ext cx="3120299" cy="976144"/>
            <a:chOff x="3934117" y="-156582"/>
            <a:chExt cx="3120299" cy="976144"/>
          </a:xfrm>
        </p:grpSpPr>
        <p:sp>
          <p:nvSpPr>
            <p:cNvPr id="18" name="Right Arrow 17">
              <a:extLst>
                <a:ext uri="{FF2B5EF4-FFF2-40B4-BE49-F238E27FC236}">
                  <a16:creationId xmlns:a16="http://schemas.microsoft.com/office/drawing/2014/main" id="{E03380C4-C77A-EF41-8A5E-3F453776F45B}"/>
                </a:ext>
              </a:extLst>
            </p:cNvPr>
            <p:cNvSpPr/>
            <p:nvPr/>
          </p:nvSpPr>
          <p:spPr>
            <a:xfrm>
              <a:off x="3934117" y="-156582"/>
              <a:ext cx="3120299" cy="976144"/>
            </a:xfrm>
            <a:prstGeom prst="rightArrow">
              <a:avLst>
                <a:gd name="adj1" fmla="val 60000"/>
                <a:gd name="adj2" fmla="val 50000"/>
              </a:avLst>
            </a:prstGeom>
            <a:solidFill>
              <a:srgbClr val="E87D1E"/>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9" name="Right Arrow 4">
              <a:extLst>
                <a:ext uri="{FF2B5EF4-FFF2-40B4-BE49-F238E27FC236}">
                  <a16:creationId xmlns:a16="http://schemas.microsoft.com/office/drawing/2014/main" id="{399AA8A2-E34C-9341-B085-D8B9C224DAF2}"/>
                </a:ext>
              </a:extLst>
            </p:cNvPr>
            <p:cNvSpPr txBox="1"/>
            <p:nvPr/>
          </p:nvSpPr>
          <p:spPr>
            <a:xfrm>
              <a:off x="3934117" y="38647"/>
              <a:ext cx="2827456" cy="585686"/>
            </a:xfrm>
            <a:prstGeom prst="rect">
              <a:avLst/>
            </a:prstGeom>
            <a:solidFill>
              <a:srgbClr val="E87D1E"/>
            </a:solid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102235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automatisation</a:t>
              </a:r>
              <a:endPar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grpSp>
        <p:nvGrpSpPr>
          <p:cNvPr id="11" name="Group 10" descr="text box saying declarative knowledge">
            <a:extLst>
              <a:ext uri="{FF2B5EF4-FFF2-40B4-BE49-F238E27FC236}">
                <a16:creationId xmlns:a16="http://schemas.microsoft.com/office/drawing/2014/main" id="{79E5FDC3-3D7A-DF40-BE77-186416EBB026}"/>
              </a:ext>
            </a:extLst>
          </p:cNvPr>
          <p:cNvGrpSpPr/>
          <p:nvPr/>
        </p:nvGrpSpPr>
        <p:grpSpPr>
          <a:xfrm>
            <a:off x="218132" y="3692488"/>
            <a:ext cx="3574516" cy="729762"/>
            <a:chOff x="18121" y="989532"/>
            <a:chExt cx="2037894" cy="1310318"/>
          </a:xfrm>
        </p:grpSpPr>
        <p:sp>
          <p:nvSpPr>
            <p:cNvPr id="12" name="Rounded Rectangle 11">
              <a:extLst>
                <a:ext uri="{FF2B5EF4-FFF2-40B4-BE49-F238E27FC236}">
                  <a16:creationId xmlns:a16="http://schemas.microsoft.com/office/drawing/2014/main" id="{B03E7068-7C9A-9047-B1DC-C28C468E2944}"/>
                </a:ext>
              </a:extLst>
            </p:cNvPr>
            <p:cNvSpPr/>
            <p:nvPr/>
          </p:nvSpPr>
          <p:spPr>
            <a:xfrm>
              <a:off x="18121" y="989532"/>
              <a:ext cx="2037894" cy="1310318"/>
            </a:xfrm>
            <a:prstGeom prst="roundRect">
              <a:avLst>
                <a:gd name="adj" fmla="val 10000"/>
              </a:avLst>
            </a:prstGeom>
            <a:solidFill>
              <a:srgbClr val="104F7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4">
              <a:extLst>
                <a:ext uri="{FF2B5EF4-FFF2-40B4-BE49-F238E27FC236}">
                  <a16:creationId xmlns:a16="http://schemas.microsoft.com/office/drawing/2014/main" id="{543587C8-AF10-A842-948F-1CE2735EE4AF}"/>
                </a:ext>
              </a:extLst>
            </p:cNvPr>
            <p:cNvSpPr txBox="1"/>
            <p:nvPr/>
          </p:nvSpPr>
          <p:spPr>
            <a:xfrm>
              <a:off x="56499" y="1027910"/>
              <a:ext cx="1961138" cy="12335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rgbClr val="FFF4EF"/>
                  </a:solidFill>
                  <a:effectLst/>
                  <a:uLnTx/>
                  <a:uFillTx/>
                  <a:latin typeface="Century Gothic" panose="020B0502020202020204" pitchFamily="34" charset="0"/>
                  <a:ea typeface="+mn-ea"/>
                  <a:cs typeface="+mn-cs"/>
                </a:rPr>
                <a:t>Declarative knowledge</a:t>
              </a:r>
            </a:p>
          </p:txBody>
        </p:sp>
      </p:grpSp>
      <p:grpSp>
        <p:nvGrpSpPr>
          <p:cNvPr id="8" name="Group 7" descr="text box saying procedural knowledge">
            <a:extLst>
              <a:ext uri="{FF2B5EF4-FFF2-40B4-BE49-F238E27FC236}">
                <a16:creationId xmlns:a16="http://schemas.microsoft.com/office/drawing/2014/main" id="{F4DD13F7-F7C5-B04F-B86B-5DEB9B4FA8D3}"/>
              </a:ext>
            </a:extLst>
          </p:cNvPr>
          <p:cNvGrpSpPr/>
          <p:nvPr/>
        </p:nvGrpSpPr>
        <p:grpSpPr>
          <a:xfrm>
            <a:off x="4240868" y="3713545"/>
            <a:ext cx="3574516" cy="720067"/>
            <a:chOff x="18121" y="989532"/>
            <a:chExt cx="2037894" cy="1310318"/>
          </a:xfrm>
        </p:grpSpPr>
        <p:sp>
          <p:nvSpPr>
            <p:cNvPr id="9" name="Rounded Rectangle 8">
              <a:extLst>
                <a:ext uri="{FF2B5EF4-FFF2-40B4-BE49-F238E27FC236}">
                  <a16:creationId xmlns:a16="http://schemas.microsoft.com/office/drawing/2014/main" id="{6A18B12E-C896-BD43-8D93-FF809C83C7FA}"/>
                </a:ext>
              </a:extLst>
            </p:cNvPr>
            <p:cNvSpPr/>
            <p:nvPr/>
          </p:nvSpPr>
          <p:spPr>
            <a:xfrm>
              <a:off x="18121" y="989532"/>
              <a:ext cx="2037894" cy="1310318"/>
            </a:xfrm>
            <a:prstGeom prst="roundRect">
              <a:avLst>
                <a:gd name="adj" fmla="val 10000"/>
              </a:avLst>
            </a:prstGeom>
            <a:solidFill>
              <a:srgbClr val="104F7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a:extLst>
                <a:ext uri="{FF2B5EF4-FFF2-40B4-BE49-F238E27FC236}">
                  <a16:creationId xmlns:a16="http://schemas.microsoft.com/office/drawing/2014/main" id="{CD2E2108-3230-DB48-B511-D7F570D12AA5}"/>
                </a:ext>
              </a:extLst>
            </p:cNvPr>
            <p:cNvSpPr txBox="1"/>
            <p:nvPr/>
          </p:nvSpPr>
          <p:spPr>
            <a:xfrm>
              <a:off x="56499" y="1027910"/>
              <a:ext cx="1961138" cy="12335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rgbClr val="FFF4EF"/>
                  </a:solidFill>
                  <a:effectLst/>
                  <a:uLnTx/>
                  <a:uFillTx/>
                  <a:latin typeface="Century Gothic" panose="020B0502020202020204" pitchFamily="34" charset="0"/>
                  <a:ea typeface="+mn-ea"/>
                  <a:cs typeface="+mn-cs"/>
                </a:rPr>
                <a:t>Procedural knowledge</a:t>
              </a:r>
            </a:p>
          </p:txBody>
        </p:sp>
      </p:grpSp>
      <p:grpSp>
        <p:nvGrpSpPr>
          <p:cNvPr id="14" name="Group 13" descr="textbox saying automatised knowledge">
            <a:extLst>
              <a:ext uri="{FF2B5EF4-FFF2-40B4-BE49-F238E27FC236}">
                <a16:creationId xmlns:a16="http://schemas.microsoft.com/office/drawing/2014/main" id="{22A44A55-35D4-0E46-BC14-B59D8D6AD93C}"/>
              </a:ext>
            </a:extLst>
          </p:cNvPr>
          <p:cNvGrpSpPr/>
          <p:nvPr/>
        </p:nvGrpSpPr>
        <p:grpSpPr>
          <a:xfrm>
            <a:off x="8249223" y="3692487"/>
            <a:ext cx="3574516" cy="718966"/>
            <a:chOff x="5973290" y="989532"/>
            <a:chExt cx="2183864" cy="1310318"/>
          </a:xfrm>
        </p:grpSpPr>
        <p:sp>
          <p:nvSpPr>
            <p:cNvPr id="15" name="Rounded Rectangle 14">
              <a:extLst>
                <a:ext uri="{FF2B5EF4-FFF2-40B4-BE49-F238E27FC236}">
                  <a16:creationId xmlns:a16="http://schemas.microsoft.com/office/drawing/2014/main" id="{369A7975-1590-4B4B-BB2C-A578ED06E204}"/>
                </a:ext>
              </a:extLst>
            </p:cNvPr>
            <p:cNvSpPr/>
            <p:nvPr/>
          </p:nvSpPr>
          <p:spPr>
            <a:xfrm>
              <a:off x="5973290" y="989532"/>
              <a:ext cx="2183864" cy="1310318"/>
            </a:xfrm>
            <a:prstGeom prst="roundRect">
              <a:avLst>
                <a:gd name="adj" fmla="val 10000"/>
              </a:avLst>
            </a:prstGeom>
            <a:solidFill>
              <a:srgbClr val="104F7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ounded Rectangle 4">
              <a:extLst>
                <a:ext uri="{FF2B5EF4-FFF2-40B4-BE49-F238E27FC236}">
                  <a16:creationId xmlns:a16="http://schemas.microsoft.com/office/drawing/2014/main" id="{209447C1-83F0-1749-9C67-716590908971}"/>
                </a:ext>
              </a:extLst>
            </p:cNvPr>
            <p:cNvSpPr txBox="1"/>
            <p:nvPr/>
          </p:nvSpPr>
          <p:spPr>
            <a:xfrm>
              <a:off x="6011668" y="1027910"/>
              <a:ext cx="2107108" cy="12335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err="1">
                  <a:ln>
                    <a:noFill/>
                  </a:ln>
                  <a:solidFill>
                    <a:srgbClr val="FFF4EF"/>
                  </a:solidFill>
                  <a:effectLst/>
                  <a:uLnTx/>
                  <a:uFillTx/>
                  <a:latin typeface="Century Gothic" panose="020B0502020202020204" pitchFamily="34" charset="0"/>
                  <a:ea typeface="+mn-ea"/>
                  <a:cs typeface="+mn-cs"/>
                </a:rPr>
                <a:t>Automatised</a:t>
              </a:r>
              <a:r>
                <a:rPr kumimoji="0" lang="en-US" sz="2000" b="1" i="0" u="none" strike="noStrike" kern="1200" cap="none" spc="0" normalizeH="0" baseline="0" noProof="0" dirty="0">
                  <a:ln>
                    <a:noFill/>
                  </a:ln>
                  <a:solidFill>
                    <a:srgbClr val="FFF4EF"/>
                  </a:solidFill>
                  <a:effectLst/>
                  <a:uLnTx/>
                  <a:uFillTx/>
                  <a:latin typeface="Century Gothic" panose="020B0502020202020204" pitchFamily="34" charset="0"/>
                  <a:ea typeface="+mn-ea"/>
                  <a:cs typeface="+mn-cs"/>
                </a:rPr>
                <a:t> knowledge</a:t>
              </a:r>
            </a:p>
          </p:txBody>
        </p:sp>
      </p:grpSp>
      <p:sp>
        <p:nvSpPr>
          <p:cNvPr id="5" name="Up Arrow 4" descr="up arrow "/>
          <p:cNvSpPr/>
          <p:nvPr/>
        </p:nvSpPr>
        <p:spPr>
          <a:xfrm>
            <a:off x="9702184" y="4311377"/>
            <a:ext cx="668594" cy="730121"/>
          </a:xfrm>
          <a:prstGeom prst="upArrow">
            <a:avLst>
              <a:gd name="adj1" fmla="val 38235"/>
              <a:gd name="adj2" fmla="val 44117"/>
            </a:avLst>
          </a:prstGeom>
          <a:solidFill>
            <a:srgbClr val="92D050"/>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5" name="TextBox 24"/>
          <p:cNvSpPr txBox="1"/>
          <p:nvPr/>
        </p:nvSpPr>
        <p:spPr>
          <a:xfrm>
            <a:off x="7878612" y="5041498"/>
            <a:ext cx="4278293" cy="830997"/>
          </a:xfrm>
          <a:prstGeom prst="rect">
            <a:avLst/>
          </a:prstGeom>
          <a:solidFill>
            <a:srgbClr val="CCFFC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Ultimate goal!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Fluent, accurate decoding</a:t>
            </a:r>
          </a:p>
        </p:txBody>
      </p:sp>
    </p:spTree>
    <p:extLst>
      <p:ext uri="{BB962C8B-B14F-4D97-AF65-F5344CB8AC3E}">
        <p14:creationId xmlns:p14="http://schemas.microsoft.com/office/powerpoint/2010/main" val="12376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 grpId="0" animBg="1"/>
      <p:bldP spid="2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363"/>
            <a:ext cx="6649156" cy="867128"/>
          </a:xfrm>
          <a:prstGeom prst="rect">
            <a:avLst/>
          </a:prstGeom>
        </p:spPr>
      </p:pic>
      <p:sp>
        <p:nvSpPr>
          <p:cNvPr id="2" name="Title 1"/>
          <p:cNvSpPr>
            <a:spLocks noGrp="1"/>
          </p:cNvSpPr>
          <p:nvPr>
            <p:ph type="title"/>
          </p:nvPr>
        </p:nvSpPr>
        <p:spPr>
          <a:xfrm>
            <a:off x="164572" y="-208347"/>
            <a:ext cx="6484584" cy="1325563"/>
          </a:xfrm>
        </p:spPr>
        <p:txBody>
          <a:bodyPr>
            <a:normAutofit/>
          </a:bodyPr>
          <a:lstStyle/>
          <a:p>
            <a:r>
              <a:rPr lang="en-GB" sz="2400" b="1" dirty="0">
                <a:solidFill>
                  <a:schemeClr val="bg1"/>
                </a:solidFill>
                <a:latin typeface="Century Gothic" panose="020B0502020202020204" pitchFamily="34" charset="0"/>
              </a:rPr>
              <a:t>3. Coverage of grammar: SPANISH</a:t>
            </a:r>
          </a:p>
        </p:txBody>
      </p:sp>
      <p:graphicFrame>
        <p:nvGraphicFramePr>
          <p:cNvPr id="3" name="Table 2" descr="showing the Spanish grammar feature and whether it is reading, listening, writing or speaking"/>
          <p:cNvGraphicFramePr>
            <a:graphicFrameLocks noGrp="1"/>
          </p:cNvGraphicFramePr>
          <p:nvPr>
            <p:extLst/>
          </p:nvPr>
        </p:nvGraphicFramePr>
        <p:xfrm>
          <a:off x="164572" y="915386"/>
          <a:ext cx="11759881" cy="5839965"/>
        </p:xfrm>
        <a:graphic>
          <a:graphicData uri="http://schemas.openxmlformats.org/drawingml/2006/table">
            <a:tbl>
              <a:tblPr firstRow="1" bandRow="1">
                <a:tableStyleId>{5C22544A-7EE6-4342-B048-85BDC9FD1C3A}</a:tableStyleId>
              </a:tblPr>
              <a:tblGrid>
                <a:gridCol w="6213079">
                  <a:extLst>
                    <a:ext uri="{9D8B030D-6E8A-4147-A177-3AD203B41FA5}">
                      <a16:colId xmlns:a16="http://schemas.microsoft.com/office/drawing/2014/main" val="1158936350"/>
                    </a:ext>
                  </a:extLst>
                </a:gridCol>
                <a:gridCol w="1377387">
                  <a:extLst>
                    <a:ext uri="{9D8B030D-6E8A-4147-A177-3AD203B41FA5}">
                      <a16:colId xmlns:a16="http://schemas.microsoft.com/office/drawing/2014/main" val="1093682466"/>
                    </a:ext>
                  </a:extLst>
                </a:gridCol>
                <a:gridCol w="1412111">
                  <a:extLst>
                    <a:ext uri="{9D8B030D-6E8A-4147-A177-3AD203B41FA5}">
                      <a16:colId xmlns:a16="http://schemas.microsoft.com/office/drawing/2014/main" val="3592467790"/>
                    </a:ext>
                  </a:extLst>
                </a:gridCol>
                <a:gridCol w="1377388">
                  <a:extLst>
                    <a:ext uri="{9D8B030D-6E8A-4147-A177-3AD203B41FA5}">
                      <a16:colId xmlns:a16="http://schemas.microsoft.com/office/drawing/2014/main" val="1731056314"/>
                    </a:ext>
                  </a:extLst>
                </a:gridCol>
                <a:gridCol w="1379916">
                  <a:extLst>
                    <a:ext uri="{9D8B030D-6E8A-4147-A177-3AD203B41FA5}">
                      <a16:colId xmlns:a16="http://schemas.microsoft.com/office/drawing/2014/main" val="2061830236"/>
                    </a:ext>
                  </a:extLst>
                </a:gridCol>
              </a:tblGrid>
              <a:tr h="369403">
                <a:tc>
                  <a:txBody>
                    <a:bodyPr/>
                    <a:lstStyle/>
                    <a:p>
                      <a:r>
                        <a:rPr lang="en-GB" sz="1800" dirty="0">
                          <a:solidFill>
                            <a:schemeClr val="accent5">
                              <a:lumMod val="50000"/>
                            </a:schemeClr>
                          </a:solidFill>
                          <a:latin typeface="Century Gothic" panose="020B0502020202020204" pitchFamily="34" charset="0"/>
                        </a:rPr>
                        <a:t>Grammar feature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Reading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Listening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Writing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Speaking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4143877"/>
                  </a:ext>
                </a:extLst>
              </a:tr>
              <a:tr h="5724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accent5">
                              <a:lumMod val="50000"/>
                            </a:schemeClr>
                          </a:solidFill>
                          <a:effectLst/>
                          <a:latin typeface="Century Gothic" panose="020B0502020202020204" pitchFamily="34" charset="0"/>
                        </a:rPr>
                        <a:t>Present continuous 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5">
                              <a:lumMod val="50000"/>
                            </a:schemeClr>
                          </a:solidFill>
                          <a:effectLst/>
                          <a:latin typeface="Century Gothic" panose="020B0502020202020204" pitchFamily="34" charset="0"/>
                        </a:rPr>
                        <a:t>Two forms in English vs. one in TL</a:t>
                      </a:r>
                      <a:endParaRPr lang="en-GB" sz="180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r>
                        <a:rPr lang="en-GB" sz="1800" dirty="0">
                          <a:solidFill>
                            <a:schemeClr val="accent5">
                              <a:lumMod val="50000"/>
                            </a:schemeClr>
                          </a:solidFill>
                          <a:latin typeface="Century Gothic" panose="020B0502020202020204" pitchFamily="34" charset="0"/>
                        </a:rPr>
                        <a:t>6 items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rowSpan="3">
                  <a:txBody>
                    <a:bodyPr/>
                    <a:lstStyle/>
                    <a:p>
                      <a:r>
                        <a:rPr lang="en-GB" sz="1800" dirty="0">
                          <a:solidFill>
                            <a:schemeClr val="accent5">
                              <a:lumMod val="50000"/>
                            </a:schemeClr>
                          </a:solidFill>
                          <a:latin typeface="Century Gothic" panose="020B0502020202020204" pitchFamily="34" charset="0"/>
                        </a:rPr>
                        <a:t>6 items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791171178"/>
                  </a:ext>
                </a:extLst>
              </a:tr>
              <a:tr h="572489">
                <a:tc>
                  <a:txBody>
                    <a:bodyPr/>
                    <a:lstStyle/>
                    <a:p>
                      <a:r>
                        <a:rPr lang="fr-FR" sz="1800" b="1" dirty="0">
                          <a:solidFill>
                            <a:schemeClr val="accent5">
                              <a:lumMod val="50000"/>
                            </a:schemeClr>
                          </a:solidFill>
                          <a:effectLst/>
                          <a:latin typeface="Century Gothic" panose="020B0502020202020204" pitchFamily="34" charset="0"/>
                        </a:rPr>
                        <a:t>Question</a:t>
                      </a:r>
                      <a:r>
                        <a:rPr lang="fr-FR" sz="1800" b="1" baseline="0" dirty="0">
                          <a:solidFill>
                            <a:schemeClr val="accent5">
                              <a:lumMod val="50000"/>
                            </a:schemeClr>
                          </a:solidFill>
                          <a:effectLst/>
                          <a:latin typeface="Century Gothic" panose="020B0502020202020204" pitchFamily="34" charset="0"/>
                        </a:rPr>
                        <a:t> formation</a:t>
                      </a:r>
                    </a:p>
                    <a:p>
                      <a:r>
                        <a:rPr lang="fr-FR" sz="1800" dirty="0">
                          <a:solidFill>
                            <a:schemeClr val="accent5">
                              <a:lumMod val="50000"/>
                            </a:schemeClr>
                          </a:solidFill>
                          <a:effectLst/>
                          <a:latin typeface="Century Gothic" panose="020B0502020202020204" pitchFamily="34" charset="0"/>
                        </a:rPr>
                        <a:t>Intonation; </a:t>
                      </a:r>
                      <a:r>
                        <a:rPr lang="fr-FR" sz="1800" i="1" dirty="0" err="1">
                          <a:solidFill>
                            <a:schemeClr val="accent5">
                              <a:lumMod val="50000"/>
                            </a:schemeClr>
                          </a:solidFill>
                          <a:effectLst/>
                          <a:latin typeface="Century Gothic" panose="020B0502020202020204" pitchFamily="34" charset="0"/>
                        </a:rPr>
                        <a:t>do-aux</a:t>
                      </a:r>
                      <a:r>
                        <a:rPr lang="fr-FR" sz="1800" dirty="0">
                          <a:solidFill>
                            <a:schemeClr val="accent5">
                              <a:lumMod val="50000"/>
                            </a:schemeClr>
                          </a:solidFill>
                          <a:effectLst/>
                          <a:latin typeface="Century Gothic" panose="020B0502020202020204" pitchFamily="34" charset="0"/>
                        </a:rPr>
                        <a:t> in English vs.</a:t>
                      </a:r>
                      <a:r>
                        <a:rPr lang="fr-FR" sz="1800" baseline="0" dirty="0">
                          <a:solidFill>
                            <a:schemeClr val="accent5">
                              <a:lumMod val="50000"/>
                            </a:schemeClr>
                          </a:solidFill>
                          <a:effectLst/>
                          <a:latin typeface="Century Gothic" panose="020B0502020202020204" pitchFamily="34" charset="0"/>
                        </a:rPr>
                        <a:t> TL</a:t>
                      </a:r>
                      <a:endParaRPr lang="en-GB" sz="180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chemeClr val="accent5">
                              <a:lumMod val="50000"/>
                            </a:schemeClr>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8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sz="18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6239661"/>
                  </a:ext>
                </a:extLst>
              </a:tr>
              <a:tr h="5724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accent5">
                              <a:lumMod val="50000"/>
                            </a:schemeClr>
                          </a:solidFill>
                          <a:effectLst/>
                          <a:latin typeface="Century Gothic" panose="020B0502020202020204" pitchFamily="34" charset="0"/>
                        </a:rPr>
                        <a:t>Subject-verb agreement (regular -AR)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5">
                              <a:lumMod val="50000"/>
                            </a:schemeClr>
                          </a:solidFill>
                          <a:effectLst/>
                          <a:latin typeface="Century Gothic" panose="020B0502020202020204" pitchFamily="34" charset="0"/>
                        </a:rPr>
                        <a:t>1</a:t>
                      </a:r>
                      <a:r>
                        <a:rPr lang="en-GB" sz="1800" baseline="30000" dirty="0">
                          <a:solidFill>
                            <a:schemeClr val="accent5">
                              <a:lumMod val="50000"/>
                            </a:schemeClr>
                          </a:solidFill>
                          <a:effectLst/>
                          <a:latin typeface="Century Gothic" panose="020B0502020202020204" pitchFamily="34" charset="0"/>
                        </a:rPr>
                        <a:t>st</a:t>
                      </a:r>
                      <a:r>
                        <a:rPr lang="en-GB" sz="1800" dirty="0">
                          <a:solidFill>
                            <a:schemeClr val="accent5">
                              <a:lumMod val="50000"/>
                            </a:schemeClr>
                          </a:solidFill>
                          <a:effectLst/>
                          <a:latin typeface="Century Gothic" panose="020B0502020202020204" pitchFamily="34" charset="0"/>
                        </a:rPr>
                        <a:t> / 2</a:t>
                      </a:r>
                      <a:r>
                        <a:rPr lang="en-GB" sz="1800" baseline="30000" dirty="0">
                          <a:solidFill>
                            <a:schemeClr val="accent5">
                              <a:lumMod val="50000"/>
                            </a:schemeClr>
                          </a:solidFill>
                          <a:effectLst/>
                          <a:latin typeface="Century Gothic" panose="020B0502020202020204" pitchFamily="34" charset="0"/>
                        </a:rPr>
                        <a:t>nd</a:t>
                      </a:r>
                      <a:r>
                        <a:rPr lang="en-GB" sz="1800" dirty="0">
                          <a:solidFill>
                            <a:schemeClr val="accent5">
                              <a:lumMod val="50000"/>
                            </a:schemeClr>
                          </a:solidFill>
                          <a:effectLst/>
                          <a:latin typeface="Century Gothic" panose="020B0502020202020204" pitchFamily="34" charset="0"/>
                        </a:rPr>
                        <a:t> / 3</a:t>
                      </a:r>
                      <a:r>
                        <a:rPr lang="en-GB" sz="1800" baseline="30000" dirty="0">
                          <a:solidFill>
                            <a:schemeClr val="accent5">
                              <a:lumMod val="50000"/>
                            </a:schemeClr>
                          </a:solidFill>
                          <a:effectLst/>
                          <a:latin typeface="Century Gothic" panose="020B0502020202020204" pitchFamily="34" charset="0"/>
                        </a:rPr>
                        <a:t>rd</a:t>
                      </a:r>
                      <a:r>
                        <a:rPr lang="en-GB" sz="1800" dirty="0">
                          <a:solidFill>
                            <a:schemeClr val="accent5">
                              <a:lumMod val="50000"/>
                            </a:schemeClr>
                          </a:solidFill>
                          <a:effectLst/>
                          <a:latin typeface="Century Gothic" panose="020B0502020202020204" pitchFamily="34" charset="0"/>
                        </a:rPr>
                        <a:t> singular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4 items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GB" sz="1800" dirty="0">
                          <a:solidFill>
                            <a:schemeClr val="accent5">
                              <a:lumMod val="50000"/>
                            </a:schemeClr>
                          </a:solidFill>
                          <a:latin typeface="Century Gothic" panose="020B0502020202020204" pitchFamily="34" charset="0"/>
                        </a:rPr>
                        <a:t>4 items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vMerge="1">
                  <a:txBody>
                    <a:bodyPr/>
                    <a:lstStyle/>
                    <a:p>
                      <a:endParaRPr lang="en-GB" sz="18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sz="18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0386773"/>
                  </a:ext>
                </a:extLst>
              </a:tr>
              <a:tr h="6458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accent5">
                              <a:lumMod val="50000"/>
                            </a:schemeClr>
                          </a:solidFill>
                          <a:effectLst/>
                          <a:latin typeface="Century Gothic" panose="020B0502020202020204" pitchFamily="34" charset="0"/>
                        </a:rPr>
                        <a:t>Subject-verb agreement (irregular)</a:t>
                      </a:r>
                      <a:r>
                        <a:rPr lang="en-GB" sz="1800" b="0" i="0" kern="1200" dirty="0">
                          <a:solidFill>
                            <a:schemeClr val="accent5">
                              <a:lumMod val="50000"/>
                            </a:schemeClr>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err="1">
                          <a:solidFill>
                            <a:schemeClr val="accent5">
                              <a:lumMod val="50000"/>
                            </a:schemeClr>
                          </a:solidFill>
                          <a:effectLst/>
                          <a:latin typeface="Century Gothic" panose="020B0502020202020204" pitchFamily="34" charset="0"/>
                          <a:ea typeface="+mn-ea"/>
                          <a:cs typeface="+mn-cs"/>
                        </a:rPr>
                        <a:t>estar</a:t>
                      </a:r>
                      <a:r>
                        <a:rPr lang="en-GB" sz="1800" b="0" i="0" kern="1200" dirty="0">
                          <a:solidFill>
                            <a:schemeClr val="accent5">
                              <a:lumMod val="50000"/>
                            </a:schemeClr>
                          </a:solidFill>
                          <a:effectLst/>
                          <a:latin typeface="Century Gothic" panose="020B0502020202020204" pitchFamily="34" charset="0"/>
                          <a:ea typeface="+mn-ea"/>
                          <a:cs typeface="+mn-cs"/>
                        </a:rPr>
                        <a:t> (1st, 2nd, 3rd sing); </a:t>
                      </a:r>
                      <a:r>
                        <a:rPr lang="en-GB" sz="1800" b="0" i="0" kern="1200" dirty="0" err="1">
                          <a:solidFill>
                            <a:schemeClr val="accent5">
                              <a:lumMod val="50000"/>
                            </a:schemeClr>
                          </a:solidFill>
                          <a:effectLst/>
                          <a:latin typeface="Century Gothic" panose="020B0502020202020204" pitchFamily="34" charset="0"/>
                          <a:ea typeface="+mn-ea"/>
                          <a:cs typeface="+mn-cs"/>
                        </a:rPr>
                        <a:t>ser</a:t>
                      </a:r>
                      <a:r>
                        <a:rPr lang="en-GB" sz="1800" b="0" i="0" kern="1200" dirty="0">
                          <a:solidFill>
                            <a:schemeClr val="accent5">
                              <a:lumMod val="50000"/>
                            </a:schemeClr>
                          </a:solidFill>
                          <a:effectLst/>
                          <a:latin typeface="Century Gothic" panose="020B0502020202020204" pitchFamily="34" charset="0"/>
                          <a:ea typeface="+mn-ea"/>
                          <a:cs typeface="+mn-cs"/>
                        </a:rPr>
                        <a:t> (1st, 2nd, 3rd sing / 3rd </a:t>
                      </a:r>
                      <a:r>
                        <a:rPr lang="en-GB" sz="1800" b="0" i="0" kern="1200" dirty="0" err="1">
                          <a:solidFill>
                            <a:schemeClr val="accent5">
                              <a:lumMod val="50000"/>
                            </a:schemeClr>
                          </a:solidFill>
                          <a:effectLst/>
                          <a:latin typeface="Century Gothic" panose="020B0502020202020204" pitchFamily="34" charset="0"/>
                          <a:ea typeface="+mn-ea"/>
                          <a:cs typeface="+mn-cs"/>
                        </a:rPr>
                        <a:t>pl</a:t>
                      </a:r>
                      <a:r>
                        <a:rPr lang="en-GB" sz="1800" b="0" i="0" kern="1200" dirty="0">
                          <a:solidFill>
                            <a:schemeClr val="accent5">
                              <a:lumMod val="50000"/>
                            </a:schemeClr>
                          </a:solidFill>
                          <a:effectLst/>
                          <a:latin typeface="Century Gothic" panose="020B0502020202020204" pitchFamily="34" charset="0"/>
                          <a:ea typeface="+mn-ea"/>
                          <a:cs typeface="+mn-cs"/>
                        </a:rPr>
                        <a:t>); </a:t>
                      </a:r>
                      <a:r>
                        <a:rPr lang="en-GB" sz="1800" b="0" i="0" kern="1200" dirty="0" err="1">
                          <a:solidFill>
                            <a:schemeClr val="accent5">
                              <a:lumMod val="50000"/>
                            </a:schemeClr>
                          </a:solidFill>
                          <a:effectLst/>
                          <a:latin typeface="Century Gothic" panose="020B0502020202020204" pitchFamily="34" charset="0"/>
                          <a:ea typeface="+mn-ea"/>
                          <a:cs typeface="+mn-cs"/>
                        </a:rPr>
                        <a:t>tener</a:t>
                      </a:r>
                      <a:r>
                        <a:rPr lang="en-GB" sz="1800" b="0" i="0" kern="1200" dirty="0">
                          <a:solidFill>
                            <a:schemeClr val="accent5">
                              <a:lumMod val="50000"/>
                            </a:schemeClr>
                          </a:solidFill>
                          <a:effectLst/>
                          <a:latin typeface="Century Gothic" panose="020B0502020202020204" pitchFamily="34" charset="0"/>
                          <a:ea typeface="+mn-ea"/>
                          <a:cs typeface="+mn-cs"/>
                        </a:rPr>
                        <a:t> (1st, 2nd, 3rd sing / 1st, 3rd </a:t>
                      </a:r>
                      <a:r>
                        <a:rPr lang="en-GB" sz="1800" b="0" i="0" kern="1200" dirty="0" err="1">
                          <a:solidFill>
                            <a:schemeClr val="accent5">
                              <a:lumMod val="50000"/>
                            </a:schemeClr>
                          </a:solidFill>
                          <a:effectLst/>
                          <a:latin typeface="Century Gothic" panose="020B0502020202020204" pitchFamily="34" charset="0"/>
                          <a:ea typeface="+mn-ea"/>
                          <a:cs typeface="+mn-cs"/>
                        </a:rPr>
                        <a:t>pl</a:t>
                      </a:r>
                      <a:r>
                        <a:rPr lang="en-GB" sz="1800" b="0" i="0" kern="1200" dirty="0">
                          <a:solidFill>
                            <a:schemeClr val="accent5">
                              <a:lumMod val="50000"/>
                            </a:schemeClr>
                          </a:solidFill>
                          <a:effectLst/>
                          <a:latin typeface="Century Gothic" panose="020B0502020202020204" pitchFamily="34" charset="0"/>
                          <a:ea typeface="+mn-ea"/>
                          <a:cs typeface="+mn-cs"/>
                        </a:rPr>
                        <a:t>); </a:t>
                      </a:r>
                      <a:r>
                        <a:rPr lang="en-GB" sz="1800" b="0" i="0" kern="1200" dirty="0" err="1">
                          <a:solidFill>
                            <a:schemeClr val="accent5">
                              <a:lumMod val="50000"/>
                            </a:schemeClr>
                          </a:solidFill>
                          <a:effectLst/>
                          <a:latin typeface="Century Gothic" panose="020B0502020202020204" pitchFamily="34" charset="0"/>
                          <a:ea typeface="+mn-ea"/>
                          <a:cs typeface="+mn-cs"/>
                        </a:rPr>
                        <a:t>querer</a:t>
                      </a:r>
                      <a:r>
                        <a:rPr lang="en-GB" sz="1800" b="0" i="0" kern="1200" dirty="0">
                          <a:solidFill>
                            <a:schemeClr val="accent5">
                              <a:lumMod val="50000"/>
                            </a:schemeClr>
                          </a:solidFill>
                          <a:effectLst/>
                          <a:latin typeface="Century Gothic" panose="020B0502020202020204" pitchFamily="34" charset="0"/>
                          <a:ea typeface="+mn-ea"/>
                          <a:cs typeface="+mn-cs"/>
                        </a:rPr>
                        <a:t> (1st, 2nd, 3rd sing); </a:t>
                      </a:r>
                      <a:r>
                        <a:rPr lang="en-GB" sz="1800" b="0" i="0" kern="1200" dirty="0" err="1">
                          <a:solidFill>
                            <a:schemeClr val="accent5">
                              <a:lumMod val="50000"/>
                            </a:schemeClr>
                          </a:solidFill>
                          <a:effectLst/>
                          <a:latin typeface="Century Gothic" panose="020B0502020202020204" pitchFamily="34" charset="0"/>
                          <a:ea typeface="+mn-ea"/>
                          <a:cs typeface="+mn-cs"/>
                        </a:rPr>
                        <a:t>hacer</a:t>
                      </a:r>
                      <a:r>
                        <a:rPr lang="en-GB" sz="1800" b="0" i="0" kern="1200" dirty="0">
                          <a:solidFill>
                            <a:schemeClr val="accent5">
                              <a:lumMod val="50000"/>
                            </a:schemeClr>
                          </a:solidFill>
                          <a:effectLst/>
                          <a:latin typeface="Century Gothic" panose="020B0502020202020204" pitchFamily="34" charset="0"/>
                          <a:ea typeface="+mn-ea"/>
                          <a:cs typeface="+mn-cs"/>
                        </a:rPr>
                        <a:t> </a:t>
                      </a:r>
                      <a:r>
                        <a:rPr lang="en-GB" sz="1800" b="0" i="0" kern="1200" baseline="0" dirty="0">
                          <a:solidFill>
                            <a:schemeClr val="accent5">
                              <a:lumMod val="50000"/>
                            </a:schemeClr>
                          </a:solidFill>
                          <a:effectLst/>
                          <a:latin typeface="Century Gothic" panose="020B0502020202020204" pitchFamily="34" charset="0"/>
                          <a:ea typeface="+mn-ea"/>
                          <a:cs typeface="+mn-cs"/>
                        </a:rPr>
                        <a:t>(1</a:t>
                      </a:r>
                      <a:r>
                        <a:rPr lang="en-GB" sz="1800" b="0" i="0" kern="1200" baseline="30000" dirty="0">
                          <a:solidFill>
                            <a:schemeClr val="accent5">
                              <a:lumMod val="50000"/>
                            </a:schemeClr>
                          </a:solidFill>
                          <a:effectLst/>
                          <a:latin typeface="Century Gothic" panose="020B0502020202020204" pitchFamily="34" charset="0"/>
                          <a:ea typeface="+mn-ea"/>
                          <a:cs typeface="+mn-cs"/>
                        </a:rPr>
                        <a:t>st</a:t>
                      </a:r>
                      <a:r>
                        <a:rPr lang="en-GB" sz="1800" b="0" i="0" kern="1200" baseline="0" dirty="0">
                          <a:solidFill>
                            <a:schemeClr val="accent5">
                              <a:lumMod val="50000"/>
                            </a:schemeClr>
                          </a:solidFill>
                          <a:effectLst/>
                          <a:latin typeface="Century Gothic" panose="020B0502020202020204" pitchFamily="34" charset="0"/>
                          <a:ea typeface="+mn-ea"/>
                          <a:cs typeface="+mn-cs"/>
                        </a:rPr>
                        <a:t>, 2</a:t>
                      </a:r>
                      <a:r>
                        <a:rPr lang="en-GB" sz="1800" b="0" i="0" kern="1200" baseline="30000" dirty="0">
                          <a:solidFill>
                            <a:schemeClr val="accent5">
                              <a:lumMod val="50000"/>
                            </a:schemeClr>
                          </a:solidFill>
                          <a:effectLst/>
                          <a:latin typeface="Century Gothic" panose="020B0502020202020204" pitchFamily="34" charset="0"/>
                          <a:ea typeface="+mn-ea"/>
                          <a:cs typeface="+mn-cs"/>
                        </a:rPr>
                        <a:t>nd</a:t>
                      </a:r>
                      <a:r>
                        <a:rPr lang="en-GB" sz="1800" b="0" i="0" kern="1200" baseline="0" dirty="0">
                          <a:solidFill>
                            <a:schemeClr val="accent5">
                              <a:lumMod val="50000"/>
                            </a:schemeClr>
                          </a:solidFill>
                          <a:effectLst/>
                          <a:latin typeface="Century Gothic" panose="020B0502020202020204" pitchFamily="34" charset="0"/>
                          <a:ea typeface="+mn-ea"/>
                          <a:cs typeface="+mn-cs"/>
                        </a:rPr>
                        <a:t>, 3</a:t>
                      </a:r>
                      <a:r>
                        <a:rPr lang="en-GB" sz="1800" b="0" i="0" kern="1200" baseline="30000" dirty="0">
                          <a:solidFill>
                            <a:schemeClr val="accent5">
                              <a:lumMod val="50000"/>
                            </a:schemeClr>
                          </a:solidFill>
                          <a:effectLst/>
                          <a:latin typeface="Century Gothic" panose="020B0502020202020204" pitchFamily="34" charset="0"/>
                          <a:ea typeface="+mn-ea"/>
                          <a:cs typeface="+mn-cs"/>
                        </a:rPr>
                        <a:t>rd</a:t>
                      </a:r>
                      <a:r>
                        <a:rPr lang="en-GB" sz="1800" b="0" i="0" kern="1200" baseline="0" dirty="0">
                          <a:solidFill>
                            <a:schemeClr val="accent5">
                              <a:lumMod val="50000"/>
                            </a:schemeClr>
                          </a:solidFill>
                          <a:effectLst/>
                          <a:latin typeface="Century Gothic" panose="020B0502020202020204" pitchFamily="34" charset="0"/>
                          <a:ea typeface="+mn-ea"/>
                          <a:cs typeface="+mn-cs"/>
                        </a:rPr>
                        <a:t> sing)</a:t>
                      </a:r>
                      <a:r>
                        <a:rPr lang="en-GB" sz="1800" b="0" i="0" kern="1200" dirty="0">
                          <a:solidFill>
                            <a:schemeClr val="accent5">
                              <a:lumMod val="50000"/>
                            </a:schemeClr>
                          </a:solidFill>
                          <a:effectLst/>
                          <a:latin typeface="Century Gothic" panose="020B0502020202020204" pitchFamily="34" charset="0"/>
                          <a:ea typeface="+mn-ea"/>
                          <a:cs typeface="+mn-cs"/>
                        </a:rPr>
                        <a:t>;</a:t>
                      </a:r>
                      <a:r>
                        <a:rPr lang="en-GB" sz="1800" b="0" i="0" kern="1200" baseline="0" dirty="0">
                          <a:solidFill>
                            <a:schemeClr val="accent5">
                              <a:lumMod val="50000"/>
                            </a:schemeClr>
                          </a:solidFill>
                          <a:effectLst/>
                          <a:latin typeface="Century Gothic" panose="020B0502020202020204" pitchFamily="34" charset="0"/>
                          <a:ea typeface="+mn-ea"/>
                          <a:cs typeface="+mn-cs"/>
                        </a:rPr>
                        <a:t> </a:t>
                      </a:r>
                      <a:r>
                        <a:rPr lang="en-GB" sz="1800" b="0" i="0" kern="1200" baseline="0" dirty="0" err="1">
                          <a:solidFill>
                            <a:schemeClr val="accent5">
                              <a:lumMod val="50000"/>
                            </a:schemeClr>
                          </a:solidFill>
                          <a:effectLst/>
                          <a:latin typeface="Century Gothic" panose="020B0502020202020204" pitchFamily="34" charset="0"/>
                          <a:ea typeface="+mn-ea"/>
                          <a:cs typeface="+mn-cs"/>
                        </a:rPr>
                        <a:t>dar</a:t>
                      </a:r>
                      <a:r>
                        <a:rPr lang="en-GB" sz="1800" b="0" i="0" kern="1200" baseline="0" dirty="0">
                          <a:solidFill>
                            <a:schemeClr val="accent5">
                              <a:lumMod val="50000"/>
                            </a:schemeClr>
                          </a:solidFill>
                          <a:effectLst/>
                          <a:latin typeface="Century Gothic" panose="020B0502020202020204" pitchFamily="34" charset="0"/>
                          <a:ea typeface="+mn-ea"/>
                          <a:cs typeface="+mn-cs"/>
                        </a:rPr>
                        <a:t> (1</a:t>
                      </a:r>
                      <a:r>
                        <a:rPr lang="en-GB" sz="1800" b="0" i="0" kern="1200" baseline="30000" dirty="0">
                          <a:solidFill>
                            <a:schemeClr val="accent5">
                              <a:lumMod val="50000"/>
                            </a:schemeClr>
                          </a:solidFill>
                          <a:effectLst/>
                          <a:latin typeface="Century Gothic" panose="020B0502020202020204" pitchFamily="34" charset="0"/>
                          <a:ea typeface="+mn-ea"/>
                          <a:cs typeface="+mn-cs"/>
                        </a:rPr>
                        <a:t>st</a:t>
                      </a:r>
                      <a:r>
                        <a:rPr lang="en-GB" sz="1800" b="0" i="0" kern="1200" baseline="0" dirty="0">
                          <a:solidFill>
                            <a:schemeClr val="accent5">
                              <a:lumMod val="50000"/>
                            </a:schemeClr>
                          </a:solidFill>
                          <a:effectLst/>
                          <a:latin typeface="Century Gothic" panose="020B0502020202020204" pitchFamily="34" charset="0"/>
                          <a:ea typeface="+mn-ea"/>
                          <a:cs typeface="+mn-cs"/>
                        </a:rPr>
                        <a:t>, 2</a:t>
                      </a:r>
                      <a:r>
                        <a:rPr lang="en-GB" sz="1800" b="0" i="0" kern="1200" baseline="30000" dirty="0">
                          <a:solidFill>
                            <a:schemeClr val="accent5">
                              <a:lumMod val="50000"/>
                            </a:schemeClr>
                          </a:solidFill>
                          <a:effectLst/>
                          <a:latin typeface="Century Gothic" panose="020B0502020202020204" pitchFamily="34" charset="0"/>
                          <a:ea typeface="+mn-ea"/>
                          <a:cs typeface="+mn-cs"/>
                        </a:rPr>
                        <a:t>nd</a:t>
                      </a:r>
                      <a:r>
                        <a:rPr lang="en-GB" sz="1800" b="0" i="0" kern="1200" baseline="0" dirty="0">
                          <a:solidFill>
                            <a:schemeClr val="accent5">
                              <a:lumMod val="50000"/>
                            </a:schemeClr>
                          </a:solidFill>
                          <a:effectLst/>
                          <a:latin typeface="Century Gothic" panose="020B0502020202020204" pitchFamily="34" charset="0"/>
                          <a:ea typeface="+mn-ea"/>
                          <a:cs typeface="+mn-cs"/>
                        </a:rPr>
                        <a:t>, 3</a:t>
                      </a:r>
                      <a:r>
                        <a:rPr lang="en-GB" sz="1800" b="0" i="0" kern="1200" baseline="30000" dirty="0">
                          <a:solidFill>
                            <a:schemeClr val="accent5">
                              <a:lumMod val="50000"/>
                            </a:schemeClr>
                          </a:solidFill>
                          <a:effectLst/>
                          <a:latin typeface="Century Gothic" panose="020B0502020202020204" pitchFamily="34" charset="0"/>
                          <a:ea typeface="+mn-ea"/>
                          <a:cs typeface="+mn-cs"/>
                        </a:rPr>
                        <a:t>rd</a:t>
                      </a:r>
                      <a:r>
                        <a:rPr lang="en-GB" sz="1800" b="0" i="0" kern="1200" baseline="0" dirty="0">
                          <a:solidFill>
                            <a:schemeClr val="accent5">
                              <a:lumMod val="50000"/>
                            </a:schemeClr>
                          </a:solidFill>
                          <a:effectLst/>
                          <a:latin typeface="Century Gothic" panose="020B0502020202020204" pitchFamily="34" charset="0"/>
                          <a:ea typeface="+mn-ea"/>
                          <a:cs typeface="+mn-cs"/>
                        </a:rPr>
                        <a:t> sing)</a:t>
                      </a:r>
                      <a:endParaRPr lang="en-GB" sz="1800" i="1"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6 items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GB" sz="1800" dirty="0">
                          <a:solidFill>
                            <a:schemeClr val="accent5">
                              <a:lumMod val="50000"/>
                            </a:schemeClr>
                          </a:solidFill>
                          <a:latin typeface="Century Gothic" panose="020B0502020202020204" pitchFamily="34" charset="0"/>
                        </a:rPr>
                        <a:t>6 items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GB" sz="1800" dirty="0">
                          <a:solidFill>
                            <a:schemeClr val="accent5">
                              <a:lumMod val="50000"/>
                            </a:schemeClr>
                          </a:solidFill>
                          <a:latin typeface="Century Gothic" panose="020B0502020202020204" pitchFamily="34" charset="0"/>
                        </a:rPr>
                        <a:t>4 items</a:t>
                      </a:r>
                    </a:p>
                    <a:p>
                      <a:r>
                        <a:rPr lang="en-GB" sz="1800" dirty="0">
                          <a:solidFill>
                            <a:schemeClr val="accent5">
                              <a:lumMod val="50000"/>
                            </a:schemeClr>
                          </a:solidFill>
                          <a:latin typeface="Century Gothic" panose="020B0502020202020204" pitchFamily="34" charset="0"/>
                        </a:rPr>
                        <a:t>(</a:t>
                      </a:r>
                      <a:r>
                        <a:rPr lang="en-GB" sz="1800" i="1" dirty="0">
                          <a:solidFill>
                            <a:schemeClr val="accent5">
                              <a:lumMod val="50000"/>
                            </a:schemeClr>
                          </a:solidFill>
                          <a:latin typeface="Century Gothic" panose="020B0502020202020204" pitchFamily="34" charset="0"/>
                        </a:rPr>
                        <a:t>all</a:t>
                      </a:r>
                      <a:r>
                        <a:rPr lang="en-GB" sz="1800" i="0" dirty="0">
                          <a:solidFill>
                            <a:schemeClr val="accent5">
                              <a:lumMod val="50000"/>
                            </a:schemeClr>
                          </a:solidFill>
                          <a:latin typeface="Century Gothic" panose="020B0502020202020204" pitchFamily="34" charset="0"/>
                        </a:rPr>
                        <a:t>)</a:t>
                      </a:r>
                      <a:endParaRPr lang="en-GB" sz="180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rowSpan="3">
                  <a:txBody>
                    <a:bodyPr/>
                    <a:lstStyle/>
                    <a:p>
                      <a:r>
                        <a:rPr lang="en-GB" sz="1800" dirty="0">
                          <a:solidFill>
                            <a:schemeClr val="accent5">
                              <a:lumMod val="50000"/>
                            </a:schemeClr>
                          </a:solidFill>
                          <a:latin typeface="Century Gothic" panose="020B0502020202020204" pitchFamily="34" charset="0"/>
                        </a:rPr>
                        <a:t>4 items</a:t>
                      </a:r>
                    </a:p>
                    <a:p>
                      <a:r>
                        <a:rPr lang="en-GB" sz="1800" dirty="0">
                          <a:solidFill>
                            <a:schemeClr val="accent5">
                              <a:lumMod val="50000"/>
                            </a:schemeClr>
                          </a:solidFill>
                          <a:latin typeface="Century Gothic" panose="020B0502020202020204" pitchFamily="34" charset="0"/>
                        </a:rPr>
                        <a:t>(</a:t>
                      </a:r>
                      <a:r>
                        <a:rPr lang="en-GB" sz="1800" i="1" dirty="0" err="1">
                          <a:solidFill>
                            <a:schemeClr val="accent5">
                              <a:lumMod val="50000"/>
                            </a:schemeClr>
                          </a:solidFill>
                          <a:latin typeface="Century Gothic" panose="020B0502020202020204" pitchFamily="34" charset="0"/>
                        </a:rPr>
                        <a:t>tener</a:t>
                      </a:r>
                      <a:r>
                        <a:rPr lang="en-GB" sz="1800" i="1" dirty="0">
                          <a:solidFill>
                            <a:schemeClr val="accent5">
                              <a:lumMod val="50000"/>
                            </a:schemeClr>
                          </a:solidFill>
                          <a:latin typeface="Century Gothic" panose="020B0502020202020204" pitchFamily="34" charset="0"/>
                        </a:rPr>
                        <a:t>, </a:t>
                      </a:r>
                      <a:r>
                        <a:rPr lang="en-GB" sz="1800" i="1" dirty="0" err="1">
                          <a:solidFill>
                            <a:schemeClr val="accent5">
                              <a:lumMod val="50000"/>
                            </a:schemeClr>
                          </a:solidFill>
                          <a:latin typeface="Century Gothic" panose="020B0502020202020204" pitchFamily="34" charset="0"/>
                        </a:rPr>
                        <a:t>querer</a:t>
                      </a:r>
                      <a:r>
                        <a:rPr lang="en-GB" sz="1800" i="1" dirty="0">
                          <a:solidFill>
                            <a:schemeClr val="accent5">
                              <a:lumMod val="50000"/>
                            </a:schemeClr>
                          </a:solidFill>
                          <a:latin typeface="Century Gothic" panose="020B0502020202020204" pitchFamily="34" charset="0"/>
                        </a:rPr>
                        <a:t>)</a:t>
                      </a:r>
                      <a:endParaRPr lang="en-GB" sz="180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04760321"/>
                  </a:ext>
                </a:extLst>
              </a:tr>
              <a:tr h="572489">
                <a:tc>
                  <a:txBody>
                    <a:bodyPr/>
                    <a:lstStyle/>
                    <a:p>
                      <a:r>
                        <a:rPr lang="en-GB" sz="1800" b="1" dirty="0">
                          <a:solidFill>
                            <a:schemeClr val="accent5">
                              <a:lumMod val="50000"/>
                            </a:schemeClr>
                          </a:solidFill>
                          <a:latin typeface="Century Gothic" panose="020B0502020202020204" pitchFamily="34" charset="0"/>
                        </a:rPr>
                        <a:t>Article &amp;</a:t>
                      </a:r>
                      <a:r>
                        <a:rPr lang="en-GB" sz="1800" b="1" baseline="0" dirty="0">
                          <a:solidFill>
                            <a:schemeClr val="accent5">
                              <a:lumMod val="50000"/>
                            </a:schemeClr>
                          </a:solidFill>
                          <a:latin typeface="Century Gothic" panose="020B0502020202020204" pitchFamily="34" charset="0"/>
                        </a:rPr>
                        <a:t> adjective </a:t>
                      </a:r>
                      <a:r>
                        <a:rPr lang="en-GB" sz="1800" b="1" dirty="0">
                          <a:solidFill>
                            <a:schemeClr val="accent5">
                              <a:lumMod val="50000"/>
                            </a:schemeClr>
                          </a:solidFill>
                          <a:latin typeface="Century Gothic" panose="020B0502020202020204" pitchFamily="34" charset="0"/>
                        </a:rPr>
                        <a:t>agreement</a:t>
                      </a:r>
                    </a:p>
                    <a:p>
                      <a:r>
                        <a:rPr lang="en-GB" sz="1800" b="0" dirty="0">
                          <a:solidFill>
                            <a:schemeClr val="accent5">
                              <a:lumMod val="50000"/>
                            </a:schemeClr>
                          </a:solidFill>
                          <a:latin typeface="Century Gothic" panose="020B0502020202020204" pitchFamily="34" charset="0"/>
                        </a:rPr>
                        <a:t>Def</a:t>
                      </a:r>
                      <a:r>
                        <a:rPr lang="en-GB" sz="1800" b="0" baseline="0" dirty="0">
                          <a:solidFill>
                            <a:schemeClr val="accent5">
                              <a:lumMod val="50000"/>
                            </a:schemeClr>
                          </a:solidFill>
                          <a:latin typeface="Century Gothic" panose="020B0502020202020204" pitchFamily="34" charset="0"/>
                        </a:rPr>
                        <a:t> / </a:t>
                      </a:r>
                      <a:r>
                        <a:rPr lang="en-GB" sz="1800" b="0" baseline="0" dirty="0" err="1">
                          <a:solidFill>
                            <a:schemeClr val="accent5">
                              <a:lumMod val="50000"/>
                            </a:schemeClr>
                          </a:solidFill>
                          <a:latin typeface="Century Gothic" panose="020B0502020202020204" pitchFamily="34" charset="0"/>
                        </a:rPr>
                        <a:t>indef</a:t>
                      </a:r>
                      <a:r>
                        <a:rPr lang="en-GB" sz="1800" b="0" baseline="0" dirty="0">
                          <a:solidFill>
                            <a:schemeClr val="accent5">
                              <a:lumMod val="50000"/>
                            </a:schemeClr>
                          </a:solidFill>
                          <a:latin typeface="Century Gothic" panose="020B0502020202020204" pitchFamily="34" charset="0"/>
                        </a:rPr>
                        <a:t>; g</a:t>
                      </a:r>
                      <a:r>
                        <a:rPr lang="en-GB" sz="1800" b="0" dirty="0">
                          <a:solidFill>
                            <a:schemeClr val="accent5">
                              <a:lumMod val="50000"/>
                            </a:schemeClr>
                          </a:solidFill>
                          <a:latin typeface="Century Gothic" panose="020B0502020202020204" pitchFamily="34" charset="0"/>
                        </a:rPr>
                        <a:t>ender; number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4 items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GB" sz="1800" dirty="0">
                          <a:solidFill>
                            <a:schemeClr val="accent5">
                              <a:lumMod val="50000"/>
                            </a:schemeClr>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4 items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vMerge="1">
                  <a:txBody>
                    <a:bodyPr/>
                    <a:lstStyle/>
                    <a:p>
                      <a:endParaRPr lang="en-GB" sz="18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3113678"/>
                  </a:ext>
                </a:extLst>
              </a:tr>
              <a:tr h="540905">
                <a:tc>
                  <a:txBody>
                    <a:bodyPr/>
                    <a:lstStyle/>
                    <a:p>
                      <a:r>
                        <a:rPr lang="en-GB" sz="1800" b="1" dirty="0">
                          <a:solidFill>
                            <a:schemeClr val="accent5">
                              <a:lumMod val="50000"/>
                            </a:schemeClr>
                          </a:solidFill>
                          <a:latin typeface="Century Gothic" panose="020B0502020202020204" pitchFamily="34" charset="0"/>
                        </a:rPr>
                        <a:t>Adjectival</a:t>
                      </a:r>
                      <a:r>
                        <a:rPr lang="en-GB" sz="1800" b="1" baseline="0" dirty="0">
                          <a:solidFill>
                            <a:schemeClr val="accent5">
                              <a:lumMod val="50000"/>
                            </a:schemeClr>
                          </a:solidFill>
                          <a:latin typeface="Century Gothic" panose="020B0502020202020204" pitchFamily="34" charset="0"/>
                        </a:rPr>
                        <a:t> word order</a:t>
                      </a:r>
                    </a:p>
                    <a:p>
                      <a:r>
                        <a:rPr lang="en-GB" sz="1800" b="0" i="0" baseline="0" dirty="0">
                          <a:solidFill>
                            <a:schemeClr val="accent5">
                              <a:lumMod val="50000"/>
                            </a:schemeClr>
                          </a:solidFill>
                          <a:latin typeface="Century Gothic" panose="020B0502020202020204" pitchFamily="34" charset="0"/>
                        </a:rPr>
                        <a:t>Post-nominal</a:t>
                      </a:r>
                      <a:endParaRPr lang="en-GB" sz="1800" b="0" i="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4 items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GB" sz="1800" dirty="0">
                          <a:solidFill>
                            <a:schemeClr val="accent5">
                              <a:lumMod val="50000"/>
                            </a:schemeClr>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chemeClr val="accent5">
                              <a:lumMod val="50000"/>
                            </a:schemeClr>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8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1526559"/>
                  </a:ext>
                </a:extLst>
              </a:tr>
              <a:tr h="479559">
                <a:tc>
                  <a:txBody>
                    <a:bodyPr/>
                    <a:lstStyle/>
                    <a:p>
                      <a:r>
                        <a:rPr lang="en-GB" sz="1800" b="1" dirty="0">
                          <a:solidFill>
                            <a:schemeClr val="accent5">
                              <a:lumMod val="50000"/>
                            </a:schemeClr>
                          </a:solidFill>
                          <a:latin typeface="Century Gothic" panose="020B0502020202020204" pitchFamily="34" charset="0"/>
                        </a:rPr>
                        <a:t>Negation</a:t>
                      </a:r>
                    </a:p>
                    <a:p>
                      <a:r>
                        <a:rPr lang="en-GB" sz="1800" b="0" i="1" dirty="0">
                          <a:solidFill>
                            <a:schemeClr val="accent5">
                              <a:lumMod val="50000"/>
                            </a:schemeClr>
                          </a:solidFill>
                          <a:latin typeface="Century Gothic" panose="020B0502020202020204" pitchFamily="34" charset="0"/>
                        </a:rPr>
                        <a:t>no</a:t>
                      </a:r>
                      <a:r>
                        <a:rPr lang="en-GB" sz="1800" b="0" dirty="0">
                          <a:solidFill>
                            <a:schemeClr val="accent5">
                              <a:lumMod val="50000"/>
                            </a:schemeClr>
                          </a:solidFill>
                          <a:latin typeface="Century Gothic" panose="020B0502020202020204" pitchFamily="34" charset="0"/>
                        </a:rPr>
                        <a:t> + verb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4</a:t>
                      </a:r>
                      <a:r>
                        <a:rPr lang="en-GB" sz="1800" baseline="0" dirty="0">
                          <a:solidFill>
                            <a:schemeClr val="accent5">
                              <a:lumMod val="50000"/>
                            </a:schemeClr>
                          </a:solidFill>
                          <a:latin typeface="Century Gothic" panose="020B0502020202020204" pitchFamily="34" charset="0"/>
                        </a:rPr>
                        <a:t> items</a:t>
                      </a:r>
                      <a:endParaRPr lang="en-GB" sz="180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GB" sz="1800" dirty="0">
                          <a:solidFill>
                            <a:schemeClr val="accent5">
                              <a:lumMod val="50000"/>
                            </a:schemeClr>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chemeClr val="accent5">
                              <a:lumMod val="50000"/>
                            </a:schemeClr>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chemeClr val="accent5">
                              <a:lumMod val="50000"/>
                            </a:schemeClr>
                          </a:solidFill>
                          <a:latin typeface="Century Gothic" panose="020B0502020202020204" pitchFamily="34" charset="0"/>
                        </a:rPr>
                        <a:t>3 items</a:t>
                      </a:r>
                    </a:p>
                    <a:p>
                      <a:r>
                        <a:rPr lang="en-GB" sz="1800" dirty="0">
                          <a:solidFill>
                            <a:schemeClr val="accent5">
                              <a:lumMod val="50000"/>
                            </a:schemeClr>
                          </a:solidFill>
                          <a:latin typeface="Century Gothic" panose="020B0502020202020204" pitchFamily="34" charset="0"/>
                        </a:rPr>
                        <a:t>(-AR)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477607393"/>
                  </a:ext>
                </a:extLst>
              </a:tr>
              <a:tr h="441362">
                <a:tc>
                  <a:txBody>
                    <a:bodyPr/>
                    <a:lstStyle/>
                    <a:p>
                      <a:r>
                        <a:rPr lang="en-GB" sz="1800" b="1" baseline="0" dirty="0">
                          <a:solidFill>
                            <a:schemeClr val="accent5">
                              <a:lumMod val="50000"/>
                            </a:schemeClr>
                          </a:solidFill>
                          <a:latin typeface="Century Gothic" panose="020B0502020202020204" pitchFamily="34" charset="0"/>
                        </a:rPr>
                        <a:t>“hay” vs. “</a:t>
                      </a:r>
                      <a:r>
                        <a:rPr lang="en-GB" sz="1800" b="1" baseline="0" dirty="0" err="1">
                          <a:solidFill>
                            <a:schemeClr val="accent5">
                              <a:lumMod val="50000"/>
                            </a:schemeClr>
                          </a:solidFill>
                          <a:latin typeface="Century Gothic" panose="020B0502020202020204" pitchFamily="34" charset="0"/>
                        </a:rPr>
                        <a:t>tiene</a:t>
                      </a:r>
                      <a:r>
                        <a:rPr lang="en-GB" sz="1800" b="1" baseline="0" dirty="0">
                          <a:solidFill>
                            <a:schemeClr val="accent5">
                              <a:lumMod val="50000"/>
                            </a:schemeClr>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4 items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GB" sz="1800" dirty="0">
                          <a:solidFill>
                            <a:schemeClr val="accent5">
                              <a:lumMod val="50000"/>
                            </a:schemeClr>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5">
                              <a:lumMod val="50000"/>
                            </a:schemeClr>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chemeClr val="accent5">
                              <a:lumMod val="50000"/>
                            </a:schemeClr>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3294342"/>
                  </a:ext>
                </a:extLst>
              </a:tr>
            </a:tbl>
          </a:graphicData>
        </a:graphic>
      </p:graphicFrame>
    </p:spTree>
    <p:extLst>
      <p:ext uri="{BB962C8B-B14F-4D97-AF65-F5344CB8AC3E}">
        <p14:creationId xmlns:p14="http://schemas.microsoft.com/office/powerpoint/2010/main" val="23428114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64572" y="0"/>
            <a:ext cx="6484584" cy="1325563"/>
          </a:xfrm>
        </p:spPr>
        <p:txBody>
          <a:bodyPr>
            <a:normAutofit/>
          </a:bodyPr>
          <a:lstStyle/>
          <a:p>
            <a:r>
              <a:rPr lang="en-GB" sz="2800" b="1" dirty="0">
                <a:solidFill>
                  <a:schemeClr val="bg1"/>
                </a:solidFill>
                <a:latin typeface="Century Gothic" panose="020B0502020202020204" pitchFamily="34" charset="0"/>
              </a:rPr>
              <a:t>4. Test creation process</a:t>
            </a:r>
          </a:p>
        </p:txBody>
      </p:sp>
      <p:sp>
        <p:nvSpPr>
          <p:cNvPr id="3" name="TextBox 2">
            <a:extLst>
              <a:ext uri="{FF2B5EF4-FFF2-40B4-BE49-F238E27FC236}">
                <a16:creationId xmlns:a16="http://schemas.microsoft.com/office/drawing/2014/main" id="{0A0A8ECF-A687-4D4B-939F-30DD2759DE98}"/>
              </a:ext>
            </a:extLst>
          </p:cNvPr>
          <p:cNvSpPr txBox="1"/>
          <p:nvPr/>
        </p:nvSpPr>
        <p:spPr>
          <a:xfrm>
            <a:off x="164572" y="1325563"/>
            <a:ext cx="11788729" cy="52322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Each </a:t>
            </a:r>
            <a:r>
              <a:rPr kumimoji="0" lang="en-GB" sz="21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question</a:t>
            </a:r>
            <a:r>
              <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tests a specific grammatical feature (or combination of features)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1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1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Size of the test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Target time: 15 minutes (R/L/W); 4 minutes (S)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50</a:t>
            </a:r>
            <a:r>
              <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test items (R/L/W); </a:t>
            </a:r>
            <a:r>
              <a:rPr kumimoji="0" lang="en-GB" sz="21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13</a:t>
            </a:r>
            <a:r>
              <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items (S)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1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1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Question item pool</a:t>
            </a:r>
            <a:endPar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Items created using vocabulary from </a:t>
            </a:r>
            <a:r>
              <a:rPr kumimoji="0" lang="en-GB" sz="21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SoW</a:t>
            </a:r>
            <a:r>
              <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(reviewed to ensure no clash with vocabulary test)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Each pool contains an </a:t>
            </a:r>
            <a:r>
              <a:rPr kumimoji="0" lang="en-GB" sz="21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equal number</a:t>
            </a:r>
            <a:r>
              <a:rPr kumimoji="0" lang="en-GB" sz="2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of instances of each structure taught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(e.g. equally likely to be tested on 1</a:t>
            </a:r>
            <a:r>
              <a:rPr kumimoji="0" lang="en-GB" sz="2000" b="0" i="0" u="none" strike="noStrike" kern="1200" cap="none" spc="0" normalizeH="0" baseline="30000" noProof="0" dirty="0">
                <a:ln>
                  <a:noFill/>
                </a:ln>
                <a:solidFill>
                  <a:srgbClr val="002060"/>
                </a:solidFill>
                <a:effectLst/>
                <a:uLnTx/>
                <a:uFillTx/>
                <a:latin typeface="Century Gothic" panose="020B0502020202020204" pitchFamily="34" charset="0"/>
                <a:ea typeface="+mn-ea"/>
                <a:cs typeface="+mn-cs"/>
              </a:rPr>
              <a:t>st</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person singular as 2</a:t>
            </a:r>
            <a:r>
              <a:rPr kumimoji="0" lang="en-GB" sz="2000" b="0" i="0" u="none" strike="noStrike" kern="1200" cap="none" spc="0" normalizeH="0" baseline="30000" noProof="0" dirty="0">
                <a:ln>
                  <a:noFill/>
                </a:ln>
                <a:solidFill>
                  <a:srgbClr val="002060"/>
                </a:solidFill>
                <a:effectLst/>
                <a:uLnTx/>
                <a:uFillTx/>
                <a:latin typeface="Century Gothic" panose="020B0502020202020204" pitchFamily="34" charset="0"/>
                <a:ea typeface="+mn-ea"/>
                <a:cs typeface="+mn-cs"/>
              </a:rPr>
              <a:t>nd</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person singular in subject-verb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agreement questions, etc.)</a:t>
            </a:r>
          </a:p>
        </p:txBody>
      </p:sp>
      <p:sp>
        <p:nvSpPr>
          <p:cNvPr id="4" name="Rounded Rectangular Callout 3"/>
          <p:cNvSpPr/>
          <p:nvPr/>
        </p:nvSpPr>
        <p:spPr>
          <a:xfrm>
            <a:off x="6403622" y="2875066"/>
            <a:ext cx="5475111" cy="1497914"/>
          </a:xfrm>
          <a:prstGeom prst="wedgeRoundRectCallout">
            <a:avLst>
              <a:gd name="adj1" fmla="val -80431"/>
              <a:gd name="adj2" fmla="val -30179"/>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Variation between languages in weighting of different modes / modalities, due to variation in nature of grammar features being tested in each language.</a:t>
            </a:r>
          </a:p>
        </p:txBody>
      </p:sp>
    </p:spTree>
    <p:extLst>
      <p:ext uri="{BB962C8B-B14F-4D97-AF65-F5344CB8AC3E}">
        <p14:creationId xmlns:p14="http://schemas.microsoft.com/office/powerpoint/2010/main" val="280791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64572" y="0"/>
            <a:ext cx="6484584" cy="1325563"/>
          </a:xfrm>
        </p:spPr>
        <p:txBody>
          <a:bodyPr>
            <a:normAutofit/>
          </a:bodyPr>
          <a:lstStyle/>
          <a:p>
            <a:r>
              <a:rPr lang="en-GB" sz="2800" b="1" dirty="0">
                <a:solidFill>
                  <a:schemeClr val="bg1"/>
                </a:solidFill>
                <a:latin typeface="Century Gothic" panose="020B0502020202020204" pitchFamily="34" charset="0"/>
              </a:rPr>
              <a:t>4. Test creation: examples items</a:t>
            </a:r>
          </a:p>
        </p:txBody>
      </p:sp>
      <p:sp>
        <p:nvSpPr>
          <p:cNvPr id="8" name="TextBox 7"/>
          <p:cNvSpPr txBox="1"/>
          <p:nvPr/>
        </p:nvSpPr>
        <p:spPr>
          <a:xfrm>
            <a:off x="497712" y="1325563"/>
            <a:ext cx="1107697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Testing written and aural receptive knowledge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Testing ability to recognise </a:t>
            </a:r>
            <a:r>
              <a:rPr kumimoji="0" lang="en-GB" sz="24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meaning</a:t>
            </a: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as well as form</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Multiple choice; here matching to English equivalent</a:t>
            </a:r>
          </a:p>
        </p:txBody>
      </p:sp>
      <p:pic>
        <p:nvPicPr>
          <p:cNvPr id="6" name="Picture 5" descr="French test question where you select the answer in English"/>
          <p:cNvPicPr>
            <a:picLocks noChangeAspect="1"/>
          </p:cNvPicPr>
          <p:nvPr/>
        </p:nvPicPr>
        <p:blipFill>
          <a:blip r:embed="rId4"/>
          <a:stretch>
            <a:fillRect/>
          </a:stretch>
        </p:blipFill>
        <p:spPr>
          <a:xfrm>
            <a:off x="968055" y="3103013"/>
            <a:ext cx="9889000" cy="2750083"/>
          </a:xfrm>
          <a:prstGeom prst="rect">
            <a:avLst/>
          </a:prstGeom>
          <a:ln>
            <a:solidFill>
              <a:schemeClr val="tx1"/>
            </a:solidFill>
          </a:ln>
        </p:spPr>
      </p:pic>
      <p:sp>
        <p:nvSpPr>
          <p:cNvPr id="9" name="Rounded Rectangular Callout 8"/>
          <p:cNvSpPr/>
          <p:nvPr/>
        </p:nvSpPr>
        <p:spPr>
          <a:xfrm>
            <a:off x="8530541" y="179670"/>
            <a:ext cx="3534137" cy="1620455"/>
          </a:xfrm>
          <a:prstGeom prst="wedgeRoundRectCallout">
            <a:avLst>
              <a:gd name="adj1" fmla="val -28907"/>
              <a:gd name="adj2" fmla="val 112358"/>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Multiple choice options appear in a random order for each item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(Avoid position indicating correct answer)</a:t>
            </a:r>
          </a:p>
        </p:txBody>
      </p:sp>
    </p:spTree>
    <p:extLst>
      <p:ext uri="{BB962C8B-B14F-4D97-AF65-F5344CB8AC3E}">
        <p14:creationId xmlns:p14="http://schemas.microsoft.com/office/powerpoint/2010/main" val="102727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64572" y="0"/>
            <a:ext cx="6484584" cy="1325563"/>
          </a:xfrm>
        </p:spPr>
        <p:txBody>
          <a:bodyPr>
            <a:normAutofit/>
          </a:bodyPr>
          <a:lstStyle/>
          <a:p>
            <a:r>
              <a:rPr lang="en-GB" sz="2800" b="1" dirty="0">
                <a:solidFill>
                  <a:schemeClr val="bg1"/>
                </a:solidFill>
                <a:latin typeface="Century Gothic" panose="020B0502020202020204" pitchFamily="34" charset="0"/>
              </a:rPr>
              <a:t>4. Test creation: examples items</a:t>
            </a:r>
          </a:p>
        </p:txBody>
      </p:sp>
      <p:sp>
        <p:nvSpPr>
          <p:cNvPr id="8" name="TextBox 7"/>
          <p:cNvSpPr txBox="1"/>
          <p:nvPr/>
        </p:nvSpPr>
        <p:spPr>
          <a:xfrm>
            <a:off x="497712" y="1325563"/>
            <a:ext cx="1107697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Testing written and aural receptive knowledge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Testing ability to recognise </a:t>
            </a:r>
            <a:r>
              <a:rPr kumimoji="0" lang="en-GB" sz="24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meaning</a:t>
            </a: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as well as form</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Multiple choice; here matching to TL alternative</a:t>
            </a:r>
          </a:p>
        </p:txBody>
      </p:sp>
      <p:pic>
        <p:nvPicPr>
          <p:cNvPr id="3" name="Picture 2" descr="French test creation with picking the article "/>
          <p:cNvPicPr>
            <a:picLocks noChangeAspect="1"/>
          </p:cNvPicPr>
          <p:nvPr/>
        </p:nvPicPr>
        <p:blipFill>
          <a:blip r:embed="rId4"/>
          <a:stretch>
            <a:fillRect/>
          </a:stretch>
        </p:blipFill>
        <p:spPr>
          <a:xfrm>
            <a:off x="1726979" y="3149393"/>
            <a:ext cx="9183839" cy="3008338"/>
          </a:xfrm>
          <a:prstGeom prst="rect">
            <a:avLst/>
          </a:prstGeom>
          <a:ln>
            <a:solidFill>
              <a:schemeClr val="tx1"/>
            </a:solidFill>
          </a:ln>
        </p:spPr>
      </p:pic>
      <p:sp>
        <p:nvSpPr>
          <p:cNvPr id="7" name="Rounded Rectangular Callout 6"/>
          <p:cNvSpPr/>
          <p:nvPr/>
        </p:nvSpPr>
        <p:spPr>
          <a:xfrm>
            <a:off x="8843659" y="1912909"/>
            <a:ext cx="3125165" cy="803198"/>
          </a:xfrm>
          <a:prstGeom prst="wedgeRoundRectCallout">
            <a:avLst>
              <a:gd name="adj1" fmla="val -31854"/>
              <a:gd name="adj2" fmla="val 84500"/>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Isolating recognition of gender and number</a:t>
            </a:r>
            <a:endParaRPr kumimoji="0" lang="en-GB" sz="2000" b="0" i="1"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85876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64572" y="0"/>
            <a:ext cx="6484584" cy="1325563"/>
          </a:xfrm>
        </p:spPr>
        <p:txBody>
          <a:bodyPr>
            <a:normAutofit/>
          </a:bodyPr>
          <a:lstStyle/>
          <a:p>
            <a:r>
              <a:rPr lang="en-GB" sz="2800" b="1" dirty="0">
                <a:solidFill>
                  <a:schemeClr val="bg1"/>
                </a:solidFill>
                <a:latin typeface="Century Gothic" panose="020B0502020202020204" pitchFamily="34" charset="0"/>
              </a:rPr>
              <a:t>4. Test creation: examples items</a:t>
            </a:r>
          </a:p>
        </p:txBody>
      </p:sp>
      <p:sp>
        <p:nvSpPr>
          <p:cNvPr id="8" name="TextBox 7"/>
          <p:cNvSpPr txBox="1"/>
          <p:nvPr/>
        </p:nvSpPr>
        <p:spPr>
          <a:xfrm>
            <a:off x="497712" y="1325563"/>
            <a:ext cx="639076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Isolating receptive knowledge of syntax</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Recognising function (statement / question) indicated by word order</a:t>
            </a:r>
          </a:p>
        </p:txBody>
      </p:sp>
      <p:pic>
        <p:nvPicPr>
          <p:cNvPr id="9" name="Picture 8" descr="German question when you must pick whether it is a statement or a question without punctuation"/>
          <p:cNvPicPr>
            <a:picLocks noChangeAspect="1"/>
          </p:cNvPicPr>
          <p:nvPr/>
        </p:nvPicPr>
        <p:blipFill rotWithShape="1">
          <a:blip r:embed="rId4"/>
          <a:srcRect l="892" r="7451" b="4662"/>
          <a:stretch/>
        </p:blipFill>
        <p:spPr>
          <a:xfrm>
            <a:off x="225529" y="3123136"/>
            <a:ext cx="5831212" cy="2248117"/>
          </a:xfrm>
          <a:prstGeom prst="rect">
            <a:avLst/>
          </a:prstGeom>
          <a:ln>
            <a:solidFill>
              <a:schemeClr val="tx1"/>
            </a:solidFill>
          </a:ln>
        </p:spPr>
      </p:pic>
      <p:pic>
        <p:nvPicPr>
          <p:cNvPr id="13" name="Picture 12" descr="German question when you must pick whether it is a statement or a question without punctuation"/>
          <p:cNvPicPr>
            <a:picLocks noChangeAspect="1"/>
          </p:cNvPicPr>
          <p:nvPr/>
        </p:nvPicPr>
        <p:blipFill rotWithShape="1">
          <a:blip r:embed="rId5"/>
          <a:srcRect b="2978"/>
          <a:stretch/>
        </p:blipFill>
        <p:spPr>
          <a:xfrm>
            <a:off x="6144567" y="3123136"/>
            <a:ext cx="5811788" cy="2248117"/>
          </a:xfrm>
          <a:prstGeom prst="rect">
            <a:avLst/>
          </a:prstGeom>
          <a:ln>
            <a:solidFill>
              <a:schemeClr val="tx1"/>
            </a:solidFill>
          </a:ln>
        </p:spPr>
      </p:pic>
      <p:sp>
        <p:nvSpPr>
          <p:cNvPr id="11" name="Rounded Rectangular Callout 10"/>
          <p:cNvSpPr/>
          <p:nvPr/>
        </p:nvSpPr>
        <p:spPr>
          <a:xfrm>
            <a:off x="7184192" y="832776"/>
            <a:ext cx="4581088" cy="1642131"/>
          </a:xfrm>
          <a:prstGeom prst="wedgeRoundRectCallout">
            <a:avLst>
              <a:gd name="adj1" fmla="val -31854"/>
              <a:gd name="adj2" fmla="val 84500"/>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Remove punctuation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(Avoid . or ? indicating answer)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Including variety of ‘subjects’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(Avoid reliance on ‘du’ to indicate question)</a:t>
            </a:r>
          </a:p>
        </p:txBody>
      </p:sp>
    </p:spTree>
    <p:extLst>
      <p:ext uri="{BB962C8B-B14F-4D97-AF65-F5344CB8AC3E}">
        <p14:creationId xmlns:p14="http://schemas.microsoft.com/office/powerpoint/2010/main" val="298841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64572" y="0"/>
            <a:ext cx="6484584" cy="1325563"/>
          </a:xfrm>
        </p:spPr>
        <p:txBody>
          <a:bodyPr>
            <a:normAutofit/>
          </a:bodyPr>
          <a:lstStyle/>
          <a:p>
            <a:r>
              <a:rPr lang="en-GB" sz="2800" b="1" dirty="0">
                <a:solidFill>
                  <a:schemeClr val="bg1"/>
                </a:solidFill>
                <a:latin typeface="Century Gothic" panose="020B0502020202020204" pitchFamily="34" charset="0"/>
              </a:rPr>
              <a:t>4. Test creation: examples items</a:t>
            </a:r>
          </a:p>
        </p:txBody>
      </p:sp>
      <p:sp>
        <p:nvSpPr>
          <p:cNvPr id="8" name="TextBox 7"/>
          <p:cNvSpPr txBox="1"/>
          <p:nvPr/>
        </p:nvSpPr>
        <p:spPr>
          <a:xfrm>
            <a:off x="497712" y="1325563"/>
            <a:ext cx="1107697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Isolating productive knowledge of syntax</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Drag-and-drop into correct order</a:t>
            </a:r>
          </a:p>
        </p:txBody>
      </p:sp>
      <p:pic>
        <p:nvPicPr>
          <p:cNvPr id="6" name="Picture 5" descr="Spanish test question where students must put the words in the correct order "/>
          <p:cNvPicPr>
            <a:picLocks noChangeAspect="1"/>
          </p:cNvPicPr>
          <p:nvPr/>
        </p:nvPicPr>
        <p:blipFill>
          <a:blip r:embed="rId4"/>
          <a:stretch>
            <a:fillRect/>
          </a:stretch>
        </p:blipFill>
        <p:spPr>
          <a:xfrm>
            <a:off x="1217875" y="2489554"/>
            <a:ext cx="9280364" cy="3555411"/>
          </a:xfrm>
          <a:prstGeom prst="rect">
            <a:avLst/>
          </a:prstGeom>
          <a:ln>
            <a:solidFill>
              <a:schemeClr val="tx1"/>
            </a:solidFill>
          </a:ln>
        </p:spPr>
      </p:pic>
      <p:sp>
        <p:nvSpPr>
          <p:cNvPr id="7" name="Rounded Rectangular Callout 6"/>
          <p:cNvSpPr/>
          <p:nvPr/>
        </p:nvSpPr>
        <p:spPr>
          <a:xfrm>
            <a:off x="7288108" y="399627"/>
            <a:ext cx="4619716" cy="1364866"/>
          </a:xfrm>
          <a:prstGeom prst="wedgeRoundRectCallout">
            <a:avLst>
              <a:gd name="adj1" fmla="val -34289"/>
              <a:gd name="adj2" fmla="val 87309"/>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Article / noun / adjective appear in a random (vertical) order for each item.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sym typeface="Wingdings" panose="05000000000000000000" pitchFamily="2" charset="2"/>
              </a:rPr>
              <a:t>(Ensures learner is paying attention to each element and its correct position)</a:t>
            </a:r>
            <a:endParaRPr kumimoji="0" lang="en-GB" sz="1800" b="0" i="1"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81548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64572" y="0"/>
            <a:ext cx="6484584" cy="1325563"/>
          </a:xfrm>
        </p:spPr>
        <p:txBody>
          <a:bodyPr>
            <a:normAutofit/>
          </a:bodyPr>
          <a:lstStyle/>
          <a:p>
            <a:r>
              <a:rPr lang="en-GB" sz="2800" b="1" dirty="0">
                <a:solidFill>
                  <a:schemeClr val="bg1"/>
                </a:solidFill>
                <a:latin typeface="Century Gothic" panose="020B0502020202020204" pitchFamily="34" charset="0"/>
              </a:rPr>
              <a:t>4. Test creation: examples items</a:t>
            </a:r>
          </a:p>
        </p:txBody>
      </p:sp>
      <p:sp>
        <p:nvSpPr>
          <p:cNvPr id="8" name="TextBox 7"/>
          <p:cNvSpPr txBox="1"/>
          <p:nvPr/>
        </p:nvSpPr>
        <p:spPr>
          <a:xfrm>
            <a:off x="497712" y="1325563"/>
            <a:ext cx="1107697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Testing written productive knowledge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Testing ability to </a:t>
            </a:r>
            <a:r>
              <a:rPr kumimoji="0" lang="en-GB" sz="24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accurately</a:t>
            </a: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produce</a:t>
            </a: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the structure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Open text box</a:t>
            </a:r>
          </a:p>
        </p:txBody>
      </p:sp>
      <p:pic>
        <p:nvPicPr>
          <p:cNvPr id="6" name="Picture 5" descr="Spanish test question where the student must fill in the correct word"/>
          <p:cNvPicPr>
            <a:picLocks noChangeAspect="1"/>
          </p:cNvPicPr>
          <p:nvPr/>
        </p:nvPicPr>
        <p:blipFill>
          <a:blip r:embed="rId4"/>
          <a:stretch>
            <a:fillRect/>
          </a:stretch>
        </p:blipFill>
        <p:spPr>
          <a:xfrm>
            <a:off x="4913926" y="2309884"/>
            <a:ext cx="6324600" cy="1976438"/>
          </a:xfrm>
          <a:prstGeom prst="rect">
            <a:avLst/>
          </a:prstGeom>
          <a:ln>
            <a:solidFill>
              <a:schemeClr val="tx1"/>
            </a:solidFill>
          </a:ln>
        </p:spPr>
      </p:pic>
      <p:sp>
        <p:nvSpPr>
          <p:cNvPr id="12" name="Rounded Rectangular Callout 11"/>
          <p:cNvSpPr/>
          <p:nvPr/>
        </p:nvSpPr>
        <p:spPr>
          <a:xfrm>
            <a:off x="1022772" y="2665867"/>
            <a:ext cx="3305387" cy="1714257"/>
          </a:xfrm>
          <a:prstGeom prst="wedgeRoundRectCallout">
            <a:avLst>
              <a:gd name="adj1" fmla="val 62971"/>
              <a:gd name="adj2" fmla="val -28505"/>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Testing understanding of question formation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(Check pupils understand that ‘do’ auxiliary is not needed)</a:t>
            </a:r>
          </a:p>
        </p:txBody>
      </p:sp>
      <p:pic>
        <p:nvPicPr>
          <p:cNvPr id="7" name="Picture 6" descr="Spanish test question where the student must fill in the correct word"/>
          <p:cNvPicPr>
            <a:picLocks noChangeAspect="1"/>
          </p:cNvPicPr>
          <p:nvPr/>
        </p:nvPicPr>
        <p:blipFill>
          <a:blip r:embed="rId5"/>
          <a:stretch>
            <a:fillRect/>
          </a:stretch>
        </p:blipFill>
        <p:spPr>
          <a:xfrm>
            <a:off x="4913926" y="4488638"/>
            <a:ext cx="6324600" cy="1952625"/>
          </a:xfrm>
          <a:prstGeom prst="rect">
            <a:avLst/>
          </a:prstGeom>
          <a:ln>
            <a:solidFill>
              <a:schemeClr val="tx1"/>
            </a:solidFill>
          </a:ln>
        </p:spPr>
      </p:pic>
      <p:sp>
        <p:nvSpPr>
          <p:cNvPr id="9" name="Rounded Rectangular Callout 8"/>
          <p:cNvSpPr/>
          <p:nvPr/>
        </p:nvSpPr>
        <p:spPr>
          <a:xfrm>
            <a:off x="365760" y="4541696"/>
            <a:ext cx="3962400" cy="1620455"/>
          </a:xfrm>
          <a:prstGeom prst="wedgeRoundRectCallout">
            <a:avLst>
              <a:gd name="adj1" fmla="val 62454"/>
              <a:gd name="adj2" fmla="val 23744"/>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Isolating grammatical knowledge by providing verb infinitive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(Avoid missing answers due to lack of lexical knowledge)</a:t>
            </a:r>
          </a:p>
        </p:txBody>
      </p:sp>
    </p:spTree>
    <p:extLst>
      <p:ext uri="{BB962C8B-B14F-4D97-AF65-F5344CB8AC3E}">
        <p14:creationId xmlns:p14="http://schemas.microsoft.com/office/powerpoint/2010/main" val="368227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64572" y="0"/>
            <a:ext cx="6484584" cy="1325563"/>
          </a:xfrm>
        </p:spPr>
        <p:txBody>
          <a:bodyPr>
            <a:normAutofit/>
          </a:bodyPr>
          <a:lstStyle/>
          <a:p>
            <a:r>
              <a:rPr lang="en-GB" sz="2800" b="1" dirty="0">
                <a:solidFill>
                  <a:schemeClr val="bg1"/>
                </a:solidFill>
                <a:latin typeface="Century Gothic" panose="020B0502020202020204" pitchFamily="34" charset="0"/>
              </a:rPr>
              <a:t>4. Test creation: examples items</a:t>
            </a:r>
          </a:p>
        </p:txBody>
      </p:sp>
      <p:sp>
        <p:nvSpPr>
          <p:cNvPr id="8" name="TextBox 7"/>
          <p:cNvSpPr txBox="1"/>
          <p:nvPr/>
        </p:nvSpPr>
        <p:spPr>
          <a:xfrm>
            <a:off x="497712" y="1325219"/>
            <a:ext cx="1107697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Testing written productive knowledge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Testing ability to </a:t>
            </a:r>
            <a:r>
              <a:rPr kumimoji="0" lang="en-GB" sz="24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accurately</a:t>
            </a: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produce</a:t>
            </a: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the structure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Open text box</a:t>
            </a:r>
          </a:p>
        </p:txBody>
      </p:sp>
      <p:pic>
        <p:nvPicPr>
          <p:cNvPr id="4" name="Picture 3" descr="French question where the missing word must be filled in (the article)"/>
          <p:cNvPicPr>
            <a:picLocks noChangeAspect="1"/>
          </p:cNvPicPr>
          <p:nvPr/>
        </p:nvPicPr>
        <p:blipFill>
          <a:blip r:embed="rId4"/>
          <a:stretch>
            <a:fillRect/>
          </a:stretch>
        </p:blipFill>
        <p:spPr>
          <a:xfrm>
            <a:off x="497712" y="2650782"/>
            <a:ext cx="5993948" cy="1839522"/>
          </a:xfrm>
          <a:prstGeom prst="rect">
            <a:avLst/>
          </a:prstGeom>
          <a:ln>
            <a:solidFill>
              <a:schemeClr val="tx1"/>
            </a:solidFill>
          </a:ln>
        </p:spPr>
      </p:pic>
      <p:pic>
        <p:nvPicPr>
          <p:cNvPr id="3" name="Picture 2" descr="German question where a word needs to be filled in "/>
          <p:cNvPicPr>
            <a:picLocks noChangeAspect="1"/>
          </p:cNvPicPr>
          <p:nvPr/>
        </p:nvPicPr>
        <p:blipFill>
          <a:blip r:embed="rId5"/>
          <a:stretch>
            <a:fillRect/>
          </a:stretch>
        </p:blipFill>
        <p:spPr>
          <a:xfrm>
            <a:off x="5625296" y="3833560"/>
            <a:ext cx="6208547" cy="2775585"/>
          </a:xfrm>
          <a:prstGeom prst="rect">
            <a:avLst/>
          </a:prstGeom>
          <a:ln>
            <a:solidFill>
              <a:schemeClr val="tx1"/>
            </a:solidFill>
          </a:ln>
        </p:spPr>
      </p:pic>
      <p:sp>
        <p:nvSpPr>
          <p:cNvPr id="7" name="Rounded Rectangle 6"/>
          <p:cNvSpPr/>
          <p:nvPr/>
        </p:nvSpPr>
        <p:spPr>
          <a:xfrm>
            <a:off x="6775844" y="2349841"/>
            <a:ext cx="5057999" cy="135225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Isolating grammatical knowledge by indicating gender (directly or via article).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(Ensure that pupils are not reliant on recalling gender of a specific lexical item)</a:t>
            </a:r>
          </a:p>
        </p:txBody>
      </p:sp>
    </p:spTree>
    <p:extLst>
      <p:ext uri="{BB962C8B-B14F-4D97-AF65-F5344CB8AC3E}">
        <p14:creationId xmlns:p14="http://schemas.microsoft.com/office/powerpoint/2010/main" val="258463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64572" y="0"/>
            <a:ext cx="6484584" cy="1325563"/>
          </a:xfrm>
        </p:spPr>
        <p:txBody>
          <a:bodyPr>
            <a:normAutofit/>
          </a:bodyPr>
          <a:lstStyle/>
          <a:p>
            <a:r>
              <a:rPr lang="en-GB" sz="2800" b="1" dirty="0">
                <a:solidFill>
                  <a:schemeClr val="bg1"/>
                </a:solidFill>
                <a:latin typeface="Century Gothic" panose="020B0502020202020204" pitchFamily="34" charset="0"/>
              </a:rPr>
              <a:t>4. Test creation: examples items</a:t>
            </a:r>
          </a:p>
        </p:txBody>
      </p:sp>
      <p:sp>
        <p:nvSpPr>
          <p:cNvPr id="8" name="TextBox 7"/>
          <p:cNvSpPr txBox="1"/>
          <p:nvPr/>
        </p:nvSpPr>
        <p:spPr>
          <a:xfrm>
            <a:off x="497712" y="1325563"/>
            <a:ext cx="1107697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Testing written productive knowledge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Testing ability to </a:t>
            </a:r>
            <a:r>
              <a:rPr kumimoji="0" lang="en-GB" sz="24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accurately</a:t>
            </a: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produce</a:t>
            </a: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the structure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Open text box</a:t>
            </a:r>
          </a:p>
        </p:txBody>
      </p:sp>
      <p:sp>
        <p:nvSpPr>
          <p:cNvPr id="9" name="Rounded Rectangular Callout 8"/>
          <p:cNvSpPr/>
          <p:nvPr/>
        </p:nvSpPr>
        <p:spPr>
          <a:xfrm>
            <a:off x="8439573" y="422053"/>
            <a:ext cx="3603413" cy="3372217"/>
          </a:xfrm>
          <a:prstGeom prst="wedgeRoundRectCallout">
            <a:avLst>
              <a:gd name="adj1" fmla="val -67780"/>
              <a:gd name="adj2" fmla="val 3859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Testing syntax alongside subject-verb agreement.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Half of the pool included verbs in present continuous form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(Check pupils’ understanding that there is one present tense structure for simple and continuous meanings)</a:t>
            </a:r>
          </a:p>
        </p:txBody>
      </p:sp>
      <p:pic>
        <p:nvPicPr>
          <p:cNvPr id="11" name="Picture 10" descr="German question where the student must provide the question word and verb"/>
          <p:cNvPicPr>
            <a:picLocks noChangeAspect="1"/>
          </p:cNvPicPr>
          <p:nvPr/>
        </p:nvPicPr>
        <p:blipFill>
          <a:blip r:embed="rId4"/>
          <a:stretch>
            <a:fillRect/>
          </a:stretch>
        </p:blipFill>
        <p:spPr>
          <a:xfrm>
            <a:off x="649439" y="3144279"/>
            <a:ext cx="6926746" cy="3140774"/>
          </a:xfrm>
          <a:prstGeom prst="rect">
            <a:avLst/>
          </a:prstGeom>
          <a:ln>
            <a:solidFill>
              <a:schemeClr val="tx1"/>
            </a:solidFill>
          </a:ln>
        </p:spPr>
      </p:pic>
    </p:spTree>
    <p:extLst>
      <p:ext uri="{BB962C8B-B14F-4D97-AF65-F5344CB8AC3E}">
        <p14:creationId xmlns:p14="http://schemas.microsoft.com/office/powerpoint/2010/main" val="175980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64572" y="0"/>
            <a:ext cx="6484584" cy="1325563"/>
          </a:xfrm>
        </p:spPr>
        <p:txBody>
          <a:bodyPr>
            <a:normAutofit/>
          </a:bodyPr>
          <a:lstStyle/>
          <a:p>
            <a:r>
              <a:rPr lang="en-GB" sz="2800" b="1" dirty="0">
                <a:solidFill>
                  <a:schemeClr val="bg1"/>
                </a:solidFill>
                <a:latin typeface="Century Gothic" panose="020B0502020202020204" pitchFamily="34" charset="0"/>
              </a:rPr>
              <a:t>4. Test creation: examples items</a:t>
            </a:r>
          </a:p>
        </p:txBody>
      </p:sp>
      <p:sp>
        <p:nvSpPr>
          <p:cNvPr id="8" name="TextBox 7"/>
          <p:cNvSpPr txBox="1"/>
          <p:nvPr/>
        </p:nvSpPr>
        <p:spPr>
          <a:xfrm>
            <a:off x="497712" y="1325563"/>
            <a:ext cx="1107697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Testing oral productive knowledge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Testing ability to </a:t>
            </a:r>
            <a:r>
              <a:rPr kumimoji="0" lang="en-GB" sz="24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accurately</a:t>
            </a: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produce</a:t>
            </a: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the structure(s)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Combining a number of structures within each item</a:t>
            </a:r>
          </a:p>
        </p:txBody>
      </p:sp>
      <p:pic>
        <p:nvPicPr>
          <p:cNvPr id="6" name="Picture 5" descr="Spanish question, read it then say it in Spanish "/>
          <p:cNvPicPr>
            <a:picLocks noChangeAspect="1"/>
          </p:cNvPicPr>
          <p:nvPr/>
        </p:nvPicPr>
        <p:blipFill>
          <a:blip r:embed="rId4"/>
          <a:stretch>
            <a:fillRect/>
          </a:stretch>
        </p:blipFill>
        <p:spPr>
          <a:xfrm>
            <a:off x="497712" y="3364479"/>
            <a:ext cx="6319777" cy="2616252"/>
          </a:xfrm>
          <a:prstGeom prst="rect">
            <a:avLst/>
          </a:prstGeom>
          <a:ln>
            <a:solidFill>
              <a:schemeClr val="tx1"/>
            </a:solidFill>
          </a:ln>
        </p:spPr>
      </p:pic>
      <p:sp>
        <p:nvSpPr>
          <p:cNvPr id="9" name="Rounded Rectangular Callout 8"/>
          <p:cNvSpPr/>
          <p:nvPr/>
        </p:nvSpPr>
        <p:spPr>
          <a:xfrm>
            <a:off x="7130005" y="2615402"/>
            <a:ext cx="4722471" cy="2021479"/>
          </a:xfrm>
          <a:prstGeom prst="wedgeRoundRectCallout">
            <a:avLst>
              <a:gd name="adj1" fmla="val -67404"/>
              <a:gd name="adj2" fmla="val 3763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Testing subject-verb agreement and question formation.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Isolating grammatical knowledge by providing verb infinitive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(Avoid missing answers due to lack of lexical knowledge)</a:t>
            </a:r>
          </a:p>
        </p:txBody>
      </p:sp>
      <p:sp>
        <p:nvSpPr>
          <p:cNvPr id="12" name="Rounded Rectangular Callout 11"/>
          <p:cNvSpPr/>
          <p:nvPr/>
        </p:nvSpPr>
        <p:spPr>
          <a:xfrm>
            <a:off x="7012887" y="5382870"/>
            <a:ext cx="4673600" cy="1007471"/>
          </a:xfrm>
          <a:prstGeom prst="wedgeRoundRectCallout">
            <a:avLst>
              <a:gd name="adj1" fmla="val -63488"/>
              <a:gd name="adj2" fmla="val -3691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Note: glosses not provided for other elements of the sentence which are not being tested (e.g. object)</a:t>
            </a:r>
            <a:endParaRPr kumimoji="0" lang="en-GB" sz="2000" b="0" i="1"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64306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416413" cy="867128"/>
          </a:xfrm>
          <a:prstGeom prst="rect">
            <a:avLst/>
          </a:prstGeom>
        </p:spPr>
      </p:pic>
      <p:sp>
        <p:nvSpPr>
          <p:cNvPr id="3" name="Title 2">
            <a:extLst>
              <a:ext uri="{FF2B5EF4-FFF2-40B4-BE49-F238E27FC236}">
                <a16:creationId xmlns:a16="http://schemas.microsoft.com/office/drawing/2014/main" id="{E6C58ED3-FAAE-9240-9B3D-01A8E0F75B53}"/>
              </a:ext>
            </a:extLst>
          </p:cNvPr>
          <p:cNvSpPr>
            <a:spLocks noGrp="1"/>
          </p:cNvSpPr>
          <p:nvPr>
            <p:ph type="title"/>
          </p:nvPr>
        </p:nvSpPr>
        <p:spPr>
          <a:xfrm>
            <a:off x="191117" y="296863"/>
            <a:ext cx="4944763" cy="691577"/>
          </a:xfrm>
        </p:spPr>
        <p:txBody>
          <a:bodyPr>
            <a:normAutofit/>
          </a:bodyPr>
          <a:lstStyle/>
          <a:p>
            <a:r>
              <a:rPr lang="en-GB" sz="3200" b="1" dirty="0">
                <a:solidFill>
                  <a:schemeClr val="bg1"/>
                </a:solidFill>
              </a:rPr>
              <a:t>Accuracy and fluency</a:t>
            </a:r>
            <a:endParaRPr lang="en-US" sz="3200" dirty="0"/>
          </a:p>
        </p:txBody>
      </p:sp>
      <p:sp>
        <p:nvSpPr>
          <p:cNvPr id="8" name="TextBox 7"/>
          <p:cNvSpPr txBox="1"/>
          <p:nvPr/>
        </p:nvSpPr>
        <p:spPr>
          <a:xfrm>
            <a:off x="2664543" y="1628299"/>
            <a:ext cx="2133600" cy="523220"/>
          </a:xfrm>
          <a:prstGeom prst="rect">
            <a:avLst/>
          </a:prstGeom>
          <a:solidFill>
            <a:srgbClr val="CCFFCC"/>
          </a:solid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Wagen</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&gt;</a:t>
            </a:r>
          </a:p>
        </p:txBody>
      </p:sp>
      <p:cxnSp>
        <p:nvCxnSpPr>
          <p:cNvPr id="10" name="Straight Arrow Connector 9" descr="straight line between &lt;wagen&gt; and its phonetic spelling"/>
          <p:cNvCxnSpPr/>
          <p:nvPr/>
        </p:nvCxnSpPr>
        <p:spPr>
          <a:xfrm>
            <a:off x="4945626" y="1889909"/>
            <a:ext cx="1317523" cy="0"/>
          </a:xfrm>
          <a:prstGeom prst="straightConnector1">
            <a:avLst/>
          </a:prstGeom>
          <a:ln w="381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pic>
        <p:nvPicPr>
          <p:cNvPr id="12" name="Picture 11" descr="German fla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3999" y="1204278"/>
            <a:ext cx="540775" cy="540775"/>
          </a:xfrm>
          <a:prstGeom prst="rect">
            <a:avLst/>
          </a:prstGeom>
        </p:spPr>
      </p:pic>
      <p:sp>
        <p:nvSpPr>
          <p:cNvPr id="9" name="TextBox 8"/>
          <p:cNvSpPr txBox="1"/>
          <p:nvPr/>
        </p:nvSpPr>
        <p:spPr>
          <a:xfrm>
            <a:off x="6410632" y="1597521"/>
            <a:ext cx="2281085" cy="584775"/>
          </a:xfrm>
          <a:prstGeom prst="rect">
            <a:avLst/>
          </a:prstGeom>
          <a:solidFill>
            <a:srgbClr val="CCFFCC"/>
          </a:solid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v </a:t>
            </a:r>
            <a:r>
              <a:rPr kumimoji="0" lang="en-GB" sz="3200" b="0" i="0" u="none" strike="noStrike" kern="1200" cap="none" spc="0" normalizeH="0" baseline="0" noProof="0" dirty="0">
                <a:ln>
                  <a:noFill/>
                </a:ln>
                <a:solidFill>
                  <a:srgbClr val="002060"/>
                </a:solidFill>
                <a:effectLst/>
                <a:uLnTx/>
                <a:uFillTx/>
                <a:latin typeface="Doulos SIL" panose="02000500070000020004" pitchFamily="2" charset="0"/>
                <a:ea typeface="Doulos SIL" panose="02000500070000020004" pitchFamily="2" charset="0"/>
                <a:cs typeface="Doulos SIL" panose="02000500070000020004" pitchFamily="2" charset="0"/>
              </a:rPr>
              <a:t>ɑː ɡ ə n</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2" name="TextBox 1"/>
          <p:cNvSpPr txBox="1"/>
          <p:nvPr/>
        </p:nvSpPr>
        <p:spPr>
          <a:xfrm>
            <a:off x="0" y="2529769"/>
            <a:ext cx="12192000" cy="27084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Fluency and accuracy – both are important in L2 learning</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Accuracy: allows correct spoken and written forms of words to be learnt and used effectively in communication</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Fluency: reduces burden on working memory, thus allowing other ‘higher-level’ processes to be carried out more easily (e.g. inferencing when reading; conceptualizing ideas and formulating language when writing).</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BUT fluency presupposes accuracy.  There is no point automatizing incorrect knowledge!</a:t>
            </a:r>
          </a:p>
        </p:txBody>
      </p:sp>
      <p:sp>
        <p:nvSpPr>
          <p:cNvPr id="6" name="TextBox 5"/>
          <p:cNvSpPr txBox="1"/>
          <p:nvPr/>
        </p:nvSpPr>
        <p:spPr>
          <a:xfrm>
            <a:off x="2991846" y="5585676"/>
            <a:ext cx="6208308" cy="461665"/>
          </a:xfrm>
          <a:prstGeom prst="rect">
            <a:avLst/>
          </a:prstGeom>
          <a:solidFill>
            <a:srgbClr val="CCFFC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 Primacy of </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accuracy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this stage</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 </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4054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64572" y="0"/>
            <a:ext cx="6484584" cy="1325563"/>
          </a:xfrm>
        </p:spPr>
        <p:txBody>
          <a:bodyPr>
            <a:normAutofit/>
          </a:bodyPr>
          <a:lstStyle/>
          <a:p>
            <a:r>
              <a:rPr lang="en-GB" sz="2800" b="1" dirty="0">
                <a:solidFill>
                  <a:schemeClr val="bg1"/>
                </a:solidFill>
                <a:latin typeface="Century Gothic" panose="020B0502020202020204" pitchFamily="34" charset="0"/>
              </a:rPr>
              <a:t>4. Test creation: examples items</a:t>
            </a:r>
          </a:p>
        </p:txBody>
      </p:sp>
      <p:sp>
        <p:nvSpPr>
          <p:cNvPr id="8" name="TextBox 7"/>
          <p:cNvSpPr txBox="1"/>
          <p:nvPr/>
        </p:nvSpPr>
        <p:spPr>
          <a:xfrm>
            <a:off x="497712" y="1325563"/>
            <a:ext cx="1107697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Testing oral productive knowledge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Testing ability to </a:t>
            </a:r>
            <a:r>
              <a:rPr kumimoji="0" lang="en-GB" sz="20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accurately</a:t>
            </a: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produce</a:t>
            </a: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the structure(s)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Combining a number of structures within each item</a:t>
            </a:r>
          </a:p>
        </p:txBody>
      </p:sp>
      <p:pic>
        <p:nvPicPr>
          <p:cNvPr id="7" name="Picture 6" descr="Question with English sentence that must be said in German "/>
          <p:cNvPicPr>
            <a:picLocks noChangeAspect="1"/>
          </p:cNvPicPr>
          <p:nvPr/>
        </p:nvPicPr>
        <p:blipFill>
          <a:blip r:embed="rId4"/>
          <a:stretch>
            <a:fillRect/>
          </a:stretch>
        </p:blipFill>
        <p:spPr>
          <a:xfrm>
            <a:off x="314415" y="2710920"/>
            <a:ext cx="4958331" cy="2034847"/>
          </a:xfrm>
          <a:prstGeom prst="rect">
            <a:avLst/>
          </a:prstGeom>
          <a:ln>
            <a:solidFill>
              <a:schemeClr val="tx1"/>
            </a:solidFill>
          </a:ln>
        </p:spPr>
      </p:pic>
      <p:sp>
        <p:nvSpPr>
          <p:cNvPr id="9" name="Rounded Rectangular Callout 8"/>
          <p:cNvSpPr/>
          <p:nvPr/>
        </p:nvSpPr>
        <p:spPr>
          <a:xfrm>
            <a:off x="7768970" y="434572"/>
            <a:ext cx="3666817" cy="3936418"/>
          </a:xfrm>
          <a:prstGeom prst="wedgeRoundRectCallout">
            <a:avLst>
              <a:gd name="adj1" fmla="val -78386"/>
              <a:gd name="adj2" fmla="val 32900"/>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No gloss provided for irregular verbs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(Irregular verb forms taught as individual lexical items, rather than transforming from the infinitive)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Isolating knowledge of gender / number (&amp; case) agreement for articles (&amp; adjectives)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(Noun form provided and gender indicated)</a:t>
            </a:r>
          </a:p>
        </p:txBody>
      </p:sp>
      <p:pic>
        <p:nvPicPr>
          <p:cNvPr id="14" name="Picture 13" descr="English sentence that must be read in French "/>
          <p:cNvPicPr>
            <a:picLocks noChangeAspect="1"/>
          </p:cNvPicPr>
          <p:nvPr/>
        </p:nvPicPr>
        <p:blipFill rotWithShape="1">
          <a:blip r:embed="rId5"/>
          <a:srcRect b="25746"/>
          <a:stretch/>
        </p:blipFill>
        <p:spPr>
          <a:xfrm>
            <a:off x="5497850" y="4501072"/>
            <a:ext cx="5394555" cy="2212244"/>
          </a:xfrm>
          <a:prstGeom prst="rect">
            <a:avLst/>
          </a:prstGeom>
          <a:ln>
            <a:solidFill>
              <a:schemeClr val="tx1"/>
            </a:solidFill>
          </a:ln>
        </p:spPr>
      </p:pic>
    </p:spTree>
    <p:extLst>
      <p:ext uri="{BB962C8B-B14F-4D97-AF65-F5344CB8AC3E}">
        <p14:creationId xmlns:p14="http://schemas.microsoft.com/office/powerpoint/2010/main" val="26470677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64572" y="0"/>
            <a:ext cx="6484584" cy="1325563"/>
          </a:xfrm>
        </p:spPr>
        <p:txBody>
          <a:bodyPr>
            <a:normAutofit/>
          </a:bodyPr>
          <a:lstStyle/>
          <a:p>
            <a:r>
              <a:rPr lang="en-GB" sz="2800" b="1" dirty="0">
                <a:solidFill>
                  <a:schemeClr val="bg1"/>
                </a:solidFill>
                <a:latin typeface="Century Gothic" panose="020B0502020202020204" pitchFamily="34" charset="0"/>
              </a:rPr>
              <a:t>5. Scoring</a:t>
            </a:r>
          </a:p>
        </p:txBody>
      </p:sp>
      <p:sp>
        <p:nvSpPr>
          <p:cNvPr id="8" name="TextBox 7"/>
          <p:cNvSpPr txBox="1"/>
          <p:nvPr/>
        </p:nvSpPr>
        <p:spPr>
          <a:xfrm>
            <a:off x="497712" y="1325563"/>
            <a:ext cx="1107697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Items testing written and oral receptive knowledge = multiple choice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sym typeface="Wingdings" panose="05000000000000000000" pitchFamily="2" charset="2"/>
              </a:rPr>
              <a:t>One correct answer</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sym typeface="Wingdings" panose="05000000000000000000" pitchFamily="2" charset="2"/>
              </a:rPr>
              <a:t>Automated scoring</a:t>
            </a:r>
            <a:endPar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pic>
        <p:nvPicPr>
          <p:cNvPr id="6" name="Picture 5" descr="Question where you must listen to a sentence and pick who the verb is referring to "/>
          <p:cNvPicPr>
            <a:picLocks noChangeAspect="1"/>
          </p:cNvPicPr>
          <p:nvPr/>
        </p:nvPicPr>
        <p:blipFill>
          <a:blip r:embed="rId4"/>
          <a:stretch>
            <a:fillRect/>
          </a:stretch>
        </p:blipFill>
        <p:spPr>
          <a:xfrm>
            <a:off x="2536583" y="2627843"/>
            <a:ext cx="5598784" cy="3672182"/>
          </a:xfrm>
          <a:prstGeom prst="rect">
            <a:avLst/>
          </a:prstGeom>
        </p:spPr>
      </p:pic>
      <p:sp>
        <p:nvSpPr>
          <p:cNvPr id="7" name="Rounded Rectangular Callout 6"/>
          <p:cNvSpPr/>
          <p:nvPr/>
        </p:nvSpPr>
        <p:spPr>
          <a:xfrm>
            <a:off x="5925655" y="4220786"/>
            <a:ext cx="2093077" cy="705173"/>
          </a:xfrm>
          <a:prstGeom prst="wedgeRoundRectCallout">
            <a:avLst>
              <a:gd name="adj1" fmla="val -69190"/>
              <a:gd name="adj2" fmla="val 29533"/>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Correct option</a:t>
            </a:r>
          </a:p>
        </p:txBody>
      </p:sp>
      <p:grpSp>
        <p:nvGrpSpPr>
          <p:cNvPr id="23" name="Group 22" descr="speech bubble showing the incorrect options "/>
          <p:cNvGrpSpPr/>
          <p:nvPr/>
        </p:nvGrpSpPr>
        <p:grpSpPr>
          <a:xfrm>
            <a:off x="5925655" y="5132602"/>
            <a:ext cx="2386739" cy="705174"/>
            <a:chOff x="3711844" y="5194137"/>
            <a:chExt cx="2386739" cy="705174"/>
          </a:xfrm>
        </p:grpSpPr>
        <p:sp>
          <p:nvSpPr>
            <p:cNvPr id="12" name="Rounded Rectangular Callout 11"/>
            <p:cNvSpPr/>
            <p:nvPr/>
          </p:nvSpPr>
          <p:spPr>
            <a:xfrm>
              <a:off x="3711844" y="5194138"/>
              <a:ext cx="1507856" cy="705173"/>
            </a:xfrm>
            <a:prstGeom prst="wedgeRoundRectCallout">
              <a:avLst>
                <a:gd name="adj1" fmla="val -79510"/>
                <a:gd name="adj2" fmla="val -31751"/>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ular Callout 9"/>
            <p:cNvSpPr/>
            <p:nvPr/>
          </p:nvSpPr>
          <p:spPr>
            <a:xfrm>
              <a:off x="3711844" y="5194137"/>
              <a:ext cx="2386739" cy="705173"/>
            </a:xfrm>
            <a:prstGeom prst="wedgeRoundRectCallout">
              <a:avLst>
                <a:gd name="adj1" fmla="val -69190"/>
                <a:gd name="adj2" fmla="val 2953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Incorrect options</a:t>
              </a:r>
            </a:p>
          </p:txBody>
        </p:sp>
        <p:cxnSp>
          <p:nvCxnSpPr>
            <p:cNvPr id="14" name="Straight Connector 13"/>
            <p:cNvCxnSpPr/>
            <p:nvPr/>
          </p:nvCxnSpPr>
          <p:spPr>
            <a:xfrm flipV="1">
              <a:off x="3716077" y="5317066"/>
              <a:ext cx="0" cy="16192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23753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64572" y="0"/>
            <a:ext cx="6484584" cy="1325563"/>
          </a:xfrm>
        </p:spPr>
        <p:txBody>
          <a:bodyPr>
            <a:normAutofit/>
          </a:bodyPr>
          <a:lstStyle/>
          <a:p>
            <a:r>
              <a:rPr lang="en-GB" sz="2800" b="1" dirty="0">
                <a:solidFill>
                  <a:schemeClr val="bg1"/>
                </a:solidFill>
                <a:latin typeface="Century Gothic" panose="020B0502020202020204" pitchFamily="34" charset="0"/>
              </a:rPr>
              <a:t>5. Scoring</a:t>
            </a:r>
          </a:p>
        </p:txBody>
      </p:sp>
      <p:sp>
        <p:nvSpPr>
          <p:cNvPr id="8" name="TextBox 7"/>
          <p:cNvSpPr txBox="1"/>
          <p:nvPr/>
        </p:nvSpPr>
        <p:spPr>
          <a:xfrm>
            <a:off x="277576" y="1249363"/>
            <a:ext cx="11804356" cy="53245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Items testing written productive knowledge = open text response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sym typeface="Wingdings" panose="05000000000000000000" pitchFamily="2" charset="2"/>
              </a:rPr>
              <a:t>Possible answers manually coded</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sym typeface="Wingdings" panose="05000000000000000000" pitchFamily="2" charset="2"/>
              </a:rPr>
              <a:t>1 mark per structure tested</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sym typeface="Wingdings" panose="05000000000000000000" pitchFamily="2" charset="2"/>
              </a:rPr>
              <a:t>Partial marks accounted for different elements of a structure being tested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sym typeface="Wingdings" panose="05000000000000000000" pitchFamily="2" charset="2"/>
              </a:rPr>
              <a:t>     e.g. article agreement (gender / number / case / definiteness)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sym typeface="Wingdings" panose="05000000000000000000" pitchFamily="2" charset="2"/>
              </a:rPr>
              <a:t>	  subject-verb agreement (pronoun / verb ending)</a:t>
            </a:r>
            <a:endPar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sym typeface="Wingdings" panose="05000000000000000000" pitchFamily="2" charset="2"/>
              </a:rPr>
              <a:t>Accents dealt with systematically</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sym typeface="Wingdings" panose="05000000000000000000" pitchFamily="2" charset="2"/>
              </a:rPr>
              <a:t>Tolerated, where absence does not alter the meaning (e.g. </a:t>
            </a:r>
            <a:r>
              <a:rPr kumimoji="0" lang="en-GB" sz="2000" b="0" i="1"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sym typeface="Wingdings" panose="05000000000000000000" pitchFamily="2" charset="2"/>
              </a:rPr>
              <a:t>préparer</a:t>
            </a: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sym typeface="Wingdings" panose="05000000000000000000" pitchFamily="2" charset="2"/>
              </a:rPr>
              <a:t> vs. </a:t>
            </a:r>
            <a:r>
              <a:rPr kumimoji="0" lang="en-GB" sz="2000" b="0" i="1"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sym typeface="Wingdings" panose="05000000000000000000" pitchFamily="2" charset="2"/>
              </a:rPr>
              <a:t>preparer</a:t>
            </a: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sym typeface="Wingdings" panose="05000000000000000000" pitchFamily="2" charset="2"/>
              </a:rPr>
              <a:t>)   no marks deducted</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sym typeface="Wingdings" panose="05000000000000000000" pitchFamily="2" charset="2"/>
              </a:rPr>
              <a:t>Semi-tolerant, where absence </a:t>
            </a:r>
            <a:r>
              <a:rPr kumimoji="0" lang="en-GB" sz="2000" b="0" i="0" u="sng"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sym typeface="Wingdings" panose="05000000000000000000" pitchFamily="2" charset="2"/>
              </a:rPr>
              <a:t>does</a:t>
            </a: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sym typeface="Wingdings" panose="05000000000000000000" pitchFamily="2" charset="2"/>
              </a:rPr>
              <a:t> alter the meaning (e.g. </a:t>
            </a:r>
            <a:r>
              <a:rPr kumimoji="0" lang="en-GB" sz="2000" b="0" i="1"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sym typeface="Wingdings" panose="05000000000000000000" pitchFamily="2" charset="2"/>
              </a:rPr>
              <a:t>à la</a:t>
            </a: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sym typeface="Wingdings" panose="05000000000000000000" pitchFamily="2" charset="2"/>
              </a:rPr>
              <a:t> vs. </a:t>
            </a:r>
            <a:r>
              <a:rPr kumimoji="0" lang="en-GB" sz="2000" b="0" i="1"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sym typeface="Wingdings" panose="05000000000000000000" pitchFamily="2" charset="2"/>
              </a:rPr>
              <a:t>a la</a:t>
            </a: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sym typeface="Wingdings" panose="05000000000000000000" pitchFamily="2" charset="2"/>
              </a:rPr>
              <a:t>)  0.5 mark deducted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sym typeface="Wingdings" panose="05000000000000000000" pitchFamily="2" charset="2"/>
              </a:rPr>
              <a:t> Not possible to account for any other spelling errors (note: target words provided in glosses)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sym typeface="Wingdings" panose="05000000000000000000" pitchFamily="2" charset="2"/>
              </a:rPr>
              <a:t>Pilot phase</a:t>
            </a: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sym typeface="Wingdings" panose="05000000000000000000" pitchFamily="2" charset="2"/>
              </a:rPr>
              <a:t>: data from first round of testing will help to identify common learner errors</a:t>
            </a:r>
            <a:endPar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7425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64572" y="0"/>
            <a:ext cx="6484584" cy="1325563"/>
          </a:xfrm>
        </p:spPr>
        <p:txBody>
          <a:bodyPr>
            <a:normAutofit/>
          </a:bodyPr>
          <a:lstStyle/>
          <a:p>
            <a:r>
              <a:rPr lang="en-GB" sz="2800" b="1" dirty="0">
                <a:solidFill>
                  <a:schemeClr val="bg1"/>
                </a:solidFill>
                <a:latin typeface="Century Gothic" panose="020B0502020202020204" pitchFamily="34" charset="0"/>
              </a:rPr>
              <a:t>5. Scoring</a:t>
            </a:r>
          </a:p>
        </p:txBody>
      </p:sp>
      <p:pic>
        <p:nvPicPr>
          <p:cNvPr id="7" name="Picture 6" descr="French question where the correct article needs to be chosen"/>
          <p:cNvPicPr>
            <a:picLocks noChangeAspect="1"/>
          </p:cNvPicPr>
          <p:nvPr/>
        </p:nvPicPr>
        <p:blipFill>
          <a:blip r:embed="rId4"/>
          <a:stretch>
            <a:fillRect/>
          </a:stretch>
        </p:blipFill>
        <p:spPr>
          <a:xfrm>
            <a:off x="551146" y="1460853"/>
            <a:ext cx="4904160" cy="2081177"/>
          </a:xfrm>
          <a:prstGeom prst="rect">
            <a:avLst/>
          </a:prstGeom>
          <a:ln>
            <a:solidFill>
              <a:schemeClr val="tx1"/>
            </a:solidFill>
          </a:ln>
        </p:spPr>
      </p:pic>
      <p:sp>
        <p:nvSpPr>
          <p:cNvPr id="9" name="Rounded Rectangular Callout 8"/>
          <p:cNvSpPr/>
          <p:nvPr/>
        </p:nvSpPr>
        <p:spPr>
          <a:xfrm>
            <a:off x="5890661" y="2579504"/>
            <a:ext cx="3821230" cy="885524"/>
          </a:xfrm>
          <a:prstGeom prst="wedgeRoundRectCallout">
            <a:avLst>
              <a:gd name="adj1" fmla="val -76677"/>
              <a:gd name="adj2" fmla="val 2315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0.5 mark for incorrect indefinite article (but gender correct)</a:t>
            </a:r>
          </a:p>
        </p:txBody>
      </p:sp>
      <p:pic>
        <p:nvPicPr>
          <p:cNvPr id="6" name="Picture 5" descr="German question where the correct article needs to be chosen"/>
          <p:cNvPicPr>
            <a:picLocks noChangeAspect="1"/>
          </p:cNvPicPr>
          <p:nvPr/>
        </p:nvPicPr>
        <p:blipFill>
          <a:blip r:embed="rId5"/>
          <a:stretch>
            <a:fillRect/>
          </a:stretch>
        </p:blipFill>
        <p:spPr>
          <a:xfrm>
            <a:off x="551146" y="3703603"/>
            <a:ext cx="4237472" cy="2997236"/>
          </a:xfrm>
          <a:prstGeom prst="rect">
            <a:avLst/>
          </a:prstGeom>
          <a:ln>
            <a:solidFill>
              <a:schemeClr val="tx1"/>
            </a:solidFill>
          </a:ln>
        </p:spPr>
      </p:pic>
      <p:sp>
        <p:nvSpPr>
          <p:cNvPr id="14" name="Rounded Rectangular Callout 13"/>
          <p:cNvSpPr/>
          <p:nvPr/>
        </p:nvSpPr>
        <p:spPr>
          <a:xfrm>
            <a:off x="5890661" y="4603799"/>
            <a:ext cx="3407343" cy="598422"/>
          </a:xfrm>
          <a:prstGeom prst="wedgeRoundRectCallout">
            <a:avLst>
              <a:gd name="adj1" fmla="val -78335"/>
              <a:gd name="adj2" fmla="val 6484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0.5 mark for incorrect case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(but gender correct)</a:t>
            </a:r>
          </a:p>
        </p:txBody>
      </p:sp>
      <p:sp>
        <p:nvSpPr>
          <p:cNvPr id="11" name="Rounded Rectangular Callout 10"/>
          <p:cNvSpPr/>
          <p:nvPr/>
        </p:nvSpPr>
        <p:spPr>
          <a:xfrm>
            <a:off x="5929162" y="5293894"/>
            <a:ext cx="4456497" cy="668721"/>
          </a:xfrm>
          <a:prstGeom prst="wedgeRoundRectCallout">
            <a:avLst>
              <a:gd name="adj1" fmla="val -73221"/>
              <a:gd name="adj2" fmla="val 3408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0.5 mark for incorrect indefinite article (but gender correct)</a:t>
            </a:r>
          </a:p>
        </p:txBody>
      </p:sp>
      <p:sp>
        <p:nvSpPr>
          <p:cNvPr id="12" name="Rounded Rectangular Callout 11"/>
          <p:cNvSpPr/>
          <p:nvPr/>
        </p:nvSpPr>
        <p:spPr>
          <a:xfrm>
            <a:off x="5929162" y="6102417"/>
            <a:ext cx="4494998" cy="598422"/>
          </a:xfrm>
          <a:prstGeom prst="wedgeRoundRectCallout">
            <a:avLst>
              <a:gd name="adj1" fmla="val -72608"/>
              <a:gd name="adj2" fmla="val 693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0.5 mark for incorrect case and indefinite article (but gender correct)</a:t>
            </a:r>
          </a:p>
        </p:txBody>
      </p:sp>
      <p:sp>
        <p:nvSpPr>
          <p:cNvPr id="10" name="Rounded Rectangle 9"/>
          <p:cNvSpPr/>
          <p:nvPr/>
        </p:nvSpPr>
        <p:spPr>
          <a:xfrm>
            <a:off x="8162223" y="264964"/>
            <a:ext cx="3792354" cy="66868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Examples of partial marking</a:t>
            </a:r>
          </a:p>
        </p:txBody>
      </p:sp>
      <p:sp>
        <p:nvSpPr>
          <p:cNvPr id="15" name="Rounded Rectangle 14"/>
          <p:cNvSpPr/>
          <p:nvPr/>
        </p:nvSpPr>
        <p:spPr>
          <a:xfrm>
            <a:off x="7594332" y="264963"/>
            <a:ext cx="4360245" cy="93092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Examples of partial marking</a:t>
            </a:r>
          </a:p>
        </p:txBody>
      </p:sp>
    </p:spTree>
    <p:extLst>
      <p:ext uri="{BB962C8B-B14F-4D97-AF65-F5344CB8AC3E}">
        <p14:creationId xmlns:p14="http://schemas.microsoft.com/office/powerpoint/2010/main" val="147343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1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64572" y="0"/>
            <a:ext cx="6484584" cy="1325563"/>
          </a:xfrm>
        </p:spPr>
        <p:txBody>
          <a:bodyPr>
            <a:normAutofit/>
          </a:bodyPr>
          <a:lstStyle/>
          <a:p>
            <a:r>
              <a:rPr lang="en-GB" sz="2800" b="1" dirty="0">
                <a:solidFill>
                  <a:schemeClr val="bg1"/>
                </a:solidFill>
                <a:latin typeface="Century Gothic" panose="020B0502020202020204" pitchFamily="34" charset="0"/>
              </a:rPr>
              <a:t>5. Scoring</a:t>
            </a:r>
          </a:p>
        </p:txBody>
      </p:sp>
      <p:sp>
        <p:nvSpPr>
          <p:cNvPr id="10" name="Rounded Rectangle 9"/>
          <p:cNvSpPr/>
          <p:nvPr/>
        </p:nvSpPr>
        <p:spPr>
          <a:xfrm>
            <a:off x="8162223" y="264964"/>
            <a:ext cx="3792354" cy="66868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Examples of partial marking</a:t>
            </a:r>
          </a:p>
        </p:txBody>
      </p:sp>
      <p:sp>
        <p:nvSpPr>
          <p:cNvPr id="15" name="Rounded Rectangle 14"/>
          <p:cNvSpPr/>
          <p:nvPr/>
        </p:nvSpPr>
        <p:spPr>
          <a:xfrm>
            <a:off x="7594332" y="264963"/>
            <a:ext cx="4360245" cy="93092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Examples of partial marking</a:t>
            </a:r>
          </a:p>
        </p:txBody>
      </p:sp>
      <p:pic>
        <p:nvPicPr>
          <p:cNvPr id="20" name="Picture 19" descr="Examples of partial marking "/>
          <p:cNvPicPr>
            <a:picLocks noChangeAspect="1"/>
          </p:cNvPicPr>
          <p:nvPr/>
        </p:nvPicPr>
        <p:blipFill>
          <a:blip r:embed="rId4"/>
          <a:stretch>
            <a:fillRect/>
          </a:stretch>
        </p:blipFill>
        <p:spPr>
          <a:xfrm>
            <a:off x="275623" y="1325563"/>
            <a:ext cx="4552950" cy="2162175"/>
          </a:xfrm>
          <a:prstGeom prst="rect">
            <a:avLst/>
          </a:prstGeom>
          <a:ln>
            <a:solidFill>
              <a:schemeClr val="tx1"/>
            </a:solidFill>
          </a:ln>
        </p:spPr>
      </p:pic>
      <p:sp>
        <p:nvSpPr>
          <p:cNvPr id="21" name="Rounded Rectangular Callout 20"/>
          <p:cNvSpPr/>
          <p:nvPr/>
        </p:nvSpPr>
        <p:spPr>
          <a:xfrm>
            <a:off x="4401657" y="2735389"/>
            <a:ext cx="4494998" cy="598422"/>
          </a:xfrm>
          <a:prstGeom prst="wedgeRoundRectCallout">
            <a:avLst>
              <a:gd name="adj1" fmla="val -70536"/>
              <a:gd name="adj2" fmla="val 2674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0.5 mark deducted for missing accent (changes meaning)</a:t>
            </a:r>
          </a:p>
        </p:txBody>
      </p:sp>
      <p:pic>
        <p:nvPicPr>
          <p:cNvPr id="19" name="Picture 18" descr="Examples of partial marking "/>
          <p:cNvPicPr>
            <a:picLocks noChangeAspect="1"/>
          </p:cNvPicPr>
          <p:nvPr/>
        </p:nvPicPr>
        <p:blipFill>
          <a:blip r:embed="rId5"/>
          <a:stretch>
            <a:fillRect/>
          </a:stretch>
        </p:blipFill>
        <p:spPr>
          <a:xfrm>
            <a:off x="275623" y="3646883"/>
            <a:ext cx="6067425" cy="1962150"/>
          </a:xfrm>
          <a:prstGeom prst="rect">
            <a:avLst/>
          </a:prstGeom>
          <a:ln>
            <a:solidFill>
              <a:schemeClr val="tx1"/>
            </a:solidFill>
          </a:ln>
        </p:spPr>
      </p:pic>
      <p:sp>
        <p:nvSpPr>
          <p:cNvPr id="12" name="Rounded Rectangular Callout 11"/>
          <p:cNvSpPr/>
          <p:nvPr/>
        </p:nvSpPr>
        <p:spPr>
          <a:xfrm>
            <a:off x="4359680" y="4873310"/>
            <a:ext cx="4494998" cy="598422"/>
          </a:xfrm>
          <a:prstGeom prst="wedgeRoundRectCallout">
            <a:avLst>
              <a:gd name="adj1" fmla="val -70536"/>
              <a:gd name="adj2" fmla="val 2674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0.5 mark deducted for missing accent (changes meaning)</a:t>
            </a:r>
          </a:p>
        </p:txBody>
      </p:sp>
    </p:spTree>
    <p:extLst>
      <p:ext uri="{BB962C8B-B14F-4D97-AF65-F5344CB8AC3E}">
        <p14:creationId xmlns:p14="http://schemas.microsoft.com/office/powerpoint/2010/main" val="32145495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64572" y="0"/>
            <a:ext cx="6484584" cy="1325563"/>
          </a:xfrm>
        </p:spPr>
        <p:txBody>
          <a:bodyPr>
            <a:normAutofit/>
          </a:bodyPr>
          <a:lstStyle/>
          <a:p>
            <a:r>
              <a:rPr lang="en-GB" sz="2800" b="1" dirty="0">
                <a:solidFill>
                  <a:schemeClr val="bg1"/>
                </a:solidFill>
                <a:latin typeface="Century Gothic" panose="020B0502020202020204" pitchFamily="34" charset="0"/>
              </a:rPr>
              <a:t>5. Scoring</a:t>
            </a:r>
          </a:p>
        </p:txBody>
      </p:sp>
      <p:sp>
        <p:nvSpPr>
          <p:cNvPr id="10" name="Rounded Rectangle 9"/>
          <p:cNvSpPr/>
          <p:nvPr/>
        </p:nvSpPr>
        <p:spPr>
          <a:xfrm>
            <a:off x="8162223" y="264964"/>
            <a:ext cx="3792354" cy="66868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Examples of partial marking</a:t>
            </a:r>
          </a:p>
        </p:txBody>
      </p:sp>
      <p:sp>
        <p:nvSpPr>
          <p:cNvPr id="15" name="Rounded Rectangle 14"/>
          <p:cNvSpPr/>
          <p:nvPr/>
        </p:nvSpPr>
        <p:spPr>
          <a:xfrm>
            <a:off x="7594332" y="264963"/>
            <a:ext cx="4360245" cy="93092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Examples of partial marking</a:t>
            </a:r>
          </a:p>
        </p:txBody>
      </p:sp>
      <p:pic>
        <p:nvPicPr>
          <p:cNvPr id="35" name="Picture 34" descr="Examples of the scoring for the test"/>
          <p:cNvPicPr>
            <a:picLocks noChangeAspect="1"/>
          </p:cNvPicPr>
          <p:nvPr/>
        </p:nvPicPr>
        <p:blipFill>
          <a:blip r:embed="rId4"/>
          <a:stretch>
            <a:fillRect/>
          </a:stretch>
        </p:blipFill>
        <p:spPr>
          <a:xfrm>
            <a:off x="120738" y="1273979"/>
            <a:ext cx="7686893" cy="4745821"/>
          </a:xfrm>
          <a:prstGeom prst="rect">
            <a:avLst/>
          </a:prstGeom>
        </p:spPr>
      </p:pic>
      <p:sp>
        <p:nvSpPr>
          <p:cNvPr id="19" name="Right Brace 18" descr="lines connecting all the wrong answers that had incorrect verb endings"/>
          <p:cNvSpPr/>
          <p:nvPr/>
        </p:nvSpPr>
        <p:spPr>
          <a:xfrm>
            <a:off x="3582852" y="3575622"/>
            <a:ext cx="167881" cy="2444178"/>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ounded Rectangular Callout 11"/>
          <p:cNvSpPr/>
          <p:nvPr/>
        </p:nvSpPr>
        <p:spPr>
          <a:xfrm>
            <a:off x="2775745" y="2665350"/>
            <a:ext cx="3489589" cy="580210"/>
          </a:xfrm>
          <a:prstGeom prst="wedgeRoundRectCallout">
            <a:avLst>
              <a:gd name="adj1" fmla="val -67722"/>
              <a:gd name="adj2" fmla="val 5921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0.5 mark for correct pronoun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0.5 mark for correct verb ending</a:t>
            </a:r>
          </a:p>
        </p:txBody>
      </p:sp>
      <p:sp>
        <p:nvSpPr>
          <p:cNvPr id="13" name="Rounded Rectangular Callout 12"/>
          <p:cNvSpPr/>
          <p:nvPr/>
        </p:nvSpPr>
        <p:spPr>
          <a:xfrm>
            <a:off x="3947596" y="4374586"/>
            <a:ext cx="1648456" cy="846250"/>
          </a:xfrm>
          <a:prstGeom prst="wedgeRoundRectCallout">
            <a:avLst>
              <a:gd name="adj1" fmla="val -48733"/>
              <a:gd name="adj2" fmla="val -883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0.5 deducted for incorrect verb ending</a:t>
            </a:r>
          </a:p>
        </p:txBody>
      </p:sp>
      <p:cxnSp>
        <p:nvCxnSpPr>
          <p:cNvPr id="14" name="Straight Connector 13" descr="connecting examples that have been given 0.5 deductions"/>
          <p:cNvCxnSpPr/>
          <p:nvPr/>
        </p:nvCxnSpPr>
        <p:spPr>
          <a:xfrm flipV="1">
            <a:off x="6105571" y="3956881"/>
            <a:ext cx="0" cy="16192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34" name="Picture 33" descr="answers that have been deducting"/>
          <p:cNvPicPr>
            <a:picLocks noChangeAspect="1"/>
          </p:cNvPicPr>
          <p:nvPr/>
        </p:nvPicPr>
        <p:blipFill rotWithShape="1">
          <a:blip r:embed="rId5"/>
          <a:srcRect t="12460"/>
          <a:stretch/>
        </p:blipFill>
        <p:spPr>
          <a:xfrm>
            <a:off x="6462197" y="2955455"/>
            <a:ext cx="4571694" cy="3463297"/>
          </a:xfrm>
          <a:prstGeom prst="rect">
            <a:avLst/>
          </a:prstGeom>
        </p:spPr>
      </p:pic>
      <p:sp>
        <p:nvSpPr>
          <p:cNvPr id="20" name="Rounded Rectangular Callout 19"/>
          <p:cNvSpPr/>
          <p:nvPr/>
        </p:nvSpPr>
        <p:spPr>
          <a:xfrm>
            <a:off x="9917979" y="4263978"/>
            <a:ext cx="1648456" cy="846250"/>
          </a:xfrm>
          <a:prstGeom prst="wedgeRoundRectCallout">
            <a:avLst>
              <a:gd name="adj1" fmla="val -48733"/>
              <a:gd name="adj2" fmla="val -883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0.5 deducted for incorrect pronoun</a:t>
            </a:r>
          </a:p>
        </p:txBody>
      </p:sp>
      <p:sp>
        <p:nvSpPr>
          <p:cNvPr id="21" name="Right Brace 20" descr="connecting the wrong answers that had the incorrect pronoun"/>
          <p:cNvSpPr/>
          <p:nvPr/>
        </p:nvSpPr>
        <p:spPr>
          <a:xfrm>
            <a:off x="9482693" y="3019569"/>
            <a:ext cx="291761" cy="3335068"/>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1334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64572" y="0"/>
            <a:ext cx="6484584" cy="1325563"/>
          </a:xfrm>
        </p:spPr>
        <p:txBody>
          <a:bodyPr>
            <a:normAutofit/>
          </a:bodyPr>
          <a:lstStyle/>
          <a:p>
            <a:r>
              <a:rPr lang="en-GB" sz="2800" b="1" dirty="0">
                <a:solidFill>
                  <a:schemeClr val="bg1"/>
                </a:solidFill>
                <a:latin typeface="Century Gothic" panose="020B0502020202020204" pitchFamily="34" charset="0"/>
              </a:rPr>
              <a:t>5. Scoring</a:t>
            </a:r>
          </a:p>
        </p:txBody>
      </p:sp>
      <p:sp>
        <p:nvSpPr>
          <p:cNvPr id="10" name="Rounded Rectangle 9"/>
          <p:cNvSpPr/>
          <p:nvPr/>
        </p:nvSpPr>
        <p:spPr>
          <a:xfrm>
            <a:off x="8162223" y="264964"/>
            <a:ext cx="3792354" cy="66868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Examples of partial marking</a:t>
            </a:r>
          </a:p>
        </p:txBody>
      </p:sp>
      <p:sp>
        <p:nvSpPr>
          <p:cNvPr id="15" name="Rounded Rectangle 14"/>
          <p:cNvSpPr/>
          <p:nvPr/>
        </p:nvSpPr>
        <p:spPr>
          <a:xfrm>
            <a:off x="7594332" y="264963"/>
            <a:ext cx="4360245" cy="93092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Examples of partial marking</a:t>
            </a:r>
          </a:p>
        </p:txBody>
      </p:sp>
      <p:pic>
        <p:nvPicPr>
          <p:cNvPr id="4" name="Picture 3" descr="examples of partial marking "/>
          <p:cNvPicPr>
            <a:picLocks noChangeAspect="1"/>
          </p:cNvPicPr>
          <p:nvPr/>
        </p:nvPicPr>
        <p:blipFill>
          <a:blip r:embed="rId4"/>
          <a:stretch>
            <a:fillRect/>
          </a:stretch>
        </p:blipFill>
        <p:spPr>
          <a:xfrm>
            <a:off x="176055" y="1195890"/>
            <a:ext cx="6736742" cy="4612455"/>
          </a:xfrm>
          <a:prstGeom prst="rect">
            <a:avLst/>
          </a:prstGeom>
        </p:spPr>
      </p:pic>
      <p:pic>
        <p:nvPicPr>
          <p:cNvPr id="8" name="Picture 7" descr="1 point deducted for incorrect word order "/>
          <p:cNvPicPr>
            <a:picLocks noChangeAspect="1"/>
          </p:cNvPicPr>
          <p:nvPr/>
        </p:nvPicPr>
        <p:blipFill rotWithShape="1">
          <a:blip r:embed="rId5"/>
          <a:srcRect b="49913"/>
          <a:stretch/>
        </p:blipFill>
        <p:spPr>
          <a:xfrm>
            <a:off x="212697" y="5831168"/>
            <a:ext cx="3820288" cy="451099"/>
          </a:xfrm>
          <a:prstGeom prst="rect">
            <a:avLst/>
          </a:prstGeom>
        </p:spPr>
      </p:pic>
      <p:sp>
        <p:nvSpPr>
          <p:cNvPr id="12" name="Rounded Rectangular Callout 11"/>
          <p:cNvSpPr/>
          <p:nvPr/>
        </p:nvSpPr>
        <p:spPr>
          <a:xfrm>
            <a:off x="2729546" y="2359881"/>
            <a:ext cx="4450187" cy="579990"/>
          </a:xfrm>
          <a:prstGeom prst="wedgeRoundRectCallout">
            <a:avLst>
              <a:gd name="adj1" fmla="val -66010"/>
              <a:gd name="adj2" fmla="val 5322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1 mark for correct word order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1 mark for correct subject-verb agreement</a:t>
            </a:r>
          </a:p>
        </p:txBody>
      </p:sp>
      <p:sp>
        <p:nvSpPr>
          <p:cNvPr id="19" name="Right Brace 18" descr="straight line connecting all the wrong answers"/>
          <p:cNvSpPr/>
          <p:nvPr/>
        </p:nvSpPr>
        <p:spPr>
          <a:xfrm>
            <a:off x="4032985" y="3241040"/>
            <a:ext cx="117375" cy="122936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ounded Rectangular Callout 12"/>
          <p:cNvSpPr/>
          <p:nvPr/>
        </p:nvSpPr>
        <p:spPr>
          <a:xfrm>
            <a:off x="4261277" y="3429915"/>
            <a:ext cx="1648456" cy="846250"/>
          </a:xfrm>
          <a:prstGeom prst="wedgeRoundRectCallout">
            <a:avLst>
              <a:gd name="adj1" fmla="val -48733"/>
              <a:gd name="adj2" fmla="val -883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0.5 deducted for incorrect verb ending</a:t>
            </a:r>
          </a:p>
        </p:txBody>
      </p:sp>
      <p:sp>
        <p:nvSpPr>
          <p:cNvPr id="21" name="Right Brace 20" descr="straight line connecting all the wrong answers"/>
          <p:cNvSpPr/>
          <p:nvPr/>
        </p:nvSpPr>
        <p:spPr>
          <a:xfrm>
            <a:off x="4032985" y="4524692"/>
            <a:ext cx="117375" cy="122936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ounded Rectangular Callout 19"/>
          <p:cNvSpPr/>
          <p:nvPr/>
        </p:nvSpPr>
        <p:spPr>
          <a:xfrm>
            <a:off x="4261277" y="4713567"/>
            <a:ext cx="1648456" cy="846250"/>
          </a:xfrm>
          <a:prstGeom prst="wedgeRoundRectCallout">
            <a:avLst>
              <a:gd name="adj1" fmla="val -48733"/>
              <a:gd name="adj2" fmla="val -883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0.5 deducted for incorrect pronoun</a:t>
            </a:r>
          </a:p>
        </p:txBody>
      </p:sp>
      <p:sp>
        <p:nvSpPr>
          <p:cNvPr id="22" name="Rounded Rectangular Callout 21"/>
          <p:cNvSpPr/>
          <p:nvPr/>
        </p:nvSpPr>
        <p:spPr>
          <a:xfrm>
            <a:off x="4163358" y="5669806"/>
            <a:ext cx="1844294" cy="591984"/>
          </a:xfrm>
          <a:prstGeom prst="wedgeRoundRectCallout">
            <a:avLst>
              <a:gd name="adj1" fmla="val -81127"/>
              <a:gd name="adj2" fmla="val 1691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1 deducted for incorrect WO</a:t>
            </a:r>
          </a:p>
        </p:txBody>
      </p:sp>
      <p:pic>
        <p:nvPicPr>
          <p:cNvPr id="25" name="Picture 24" descr="examples of partial marking"/>
          <p:cNvPicPr>
            <a:picLocks noChangeAspect="1"/>
          </p:cNvPicPr>
          <p:nvPr/>
        </p:nvPicPr>
        <p:blipFill>
          <a:blip r:embed="rId6"/>
          <a:stretch>
            <a:fillRect/>
          </a:stretch>
        </p:blipFill>
        <p:spPr>
          <a:xfrm>
            <a:off x="7276749" y="1489907"/>
            <a:ext cx="3695700" cy="5095875"/>
          </a:xfrm>
          <a:prstGeom prst="rect">
            <a:avLst/>
          </a:prstGeom>
        </p:spPr>
      </p:pic>
      <p:sp>
        <p:nvSpPr>
          <p:cNvPr id="26" name="Rounded Rectangular Callout 25"/>
          <p:cNvSpPr/>
          <p:nvPr/>
        </p:nvSpPr>
        <p:spPr>
          <a:xfrm>
            <a:off x="10304785" y="1914243"/>
            <a:ext cx="1767168" cy="1618301"/>
          </a:xfrm>
          <a:prstGeom prst="wedgeRoundRectCallout">
            <a:avLst>
              <a:gd name="adj1" fmla="val -48733"/>
              <a:gd name="adj2" fmla="val -883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0.5 deducted for incorrect verb ending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0.5 deducted for incorrect pronoun</a:t>
            </a:r>
          </a:p>
        </p:txBody>
      </p:sp>
      <p:sp>
        <p:nvSpPr>
          <p:cNvPr id="27" name="Right Brace 26" descr="straight line connecting all the wrong answers"/>
          <p:cNvSpPr/>
          <p:nvPr/>
        </p:nvSpPr>
        <p:spPr>
          <a:xfrm>
            <a:off x="9913839" y="1489907"/>
            <a:ext cx="228292" cy="2466974"/>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4" name="Straight Connector 13" descr="straight connector connecting all the wrong answers"/>
          <p:cNvCxnSpPr/>
          <p:nvPr/>
        </p:nvCxnSpPr>
        <p:spPr>
          <a:xfrm flipV="1">
            <a:off x="6105571" y="3956881"/>
            <a:ext cx="0" cy="16192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Rounded Rectangular Callout 27"/>
          <p:cNvSpPr/>
          <p:nvPr/>
        </p:nvSpPr>
        <p:spPr>
          <a:xfrm>
            <a:off x="10252813" y="4064392"/>
            <a:ext cx="1633304" cy="1124559"/>
          </a:xfrm>
          <a:prstGeom prst="wedgeRoundRectCallout">
            <a:avLst>
              <a:gd name="adj1" fmla="val -48733"/>
              <a:gd name="adj2" fmla="val -883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1 deducted for incorrect WO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0.5 deducted for incorrect verb ending</a:t>
            </a:r>
          </a:p>
        </p:txBody>
      </p:sp>
      <p:sp>
        <p:nvSpPr>
          <p:cNvPr id="29" name="Right Brace 28" descr="straightline connecting all the wrong answers"/>
          <p:cNvSpPr/>
          <p:nvPr/>
        </p:nvSpPr>
        <p:spPr>
          <a:xfrm>
            <a:off x="9913839" y="4022026"/>
            <a:ext cx="228292" cy="1209292"/>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ounded Rectangular Callout 29"/>
          <p:cNvSpPr/>
          <p:nvPr/>
        </p:nvSpPr>
        <p:spPr>
          <a:xfrm>
            <a:off x="10252813" y="5399231"/>
            <a:ext cx="1633304" cy="1075968"/>
          </a:xfrm>
          <a:prstGeom prst="wedgeRoundRectCallout">
            <a:avLst>
              <a:gd name="adj1" fmla="val -48733"/>
              <a:gd name="adj2" fmla="val -883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1 deducted for incorrect WO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0.5 deducted for incorrect pronoun</a:t>
            </a:r>
          </a:p>
        </p:txBody>
      </p:sp>
      <p:sp>
        <p:nvSpPr>
          <p:cNvPr id="31" name="Right Brace 30" descr="straight line connecting all the wrong answers"/>
          <p:cNvSpPr/>
          <p:nvPr/>
        </p:nvSpPr>
        <p:spPr>
          <a:xfrm>
            <a:off x="9913839" y="5332569"/>
            <a:ext cx="228292" cy="1209292"/>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96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animBg="1"/>
      <p:bldP spid="21" grpId="0" animBg="1"/>
      <p:bldP spid="20" grpId="0" animBg="1"/>
      <p:bldP spid="22" grpId="0" animBg="1"/>
      <p:bldP spid="26" grpId="0" animBg="1"/>
      <p:bldP spid="27"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416413" cy="867128"/>
          </a:xfrm>
          <a:prstGeom prst="rect">
            <a:avLst/>
          </a:prstGeom>
        </p:spPr>
      </p:pic>
      <p:sp>
        <p:nvSpPr>
          <p:cNvPr id="8" name="Title 7">
            <a:extLst>
              <a:ext uri="{FF2B5EF4-FFF2-40B4-BE49-F238E27FC236}">
                <a16:creationId xmlns:a16="http://schemas.microsoft.com/office/drawing/2014/main" id="{4E9D480D-409C-2145-BD11-945DE089BDF2}"/>
              </a:ext>
            </a:extLst>
          </p:cNvPr>
          <p:cNvSpPr>
            <a:spLocks noGrp="1"/>
          </p:cNvSpPr>
          <p:nvPr>
            <p:ph type="title"/>
          </p:nvPr>
        </p:nvSpPr>
        <p:spPr>
          <a:xfrm>
            <a:off x="164571" y="296863"/>
            <a:ext cx="4666509" cy="795264"/>
          </a:xfrm>
        </p:spPr>
        <p:txBody>
          <a:bodyPr>
            <a:normAutofit/>
          </a:bodyPr>
          <a:lstStyle/>
          <a:p>
            <a:r>
              <a:rPr lang="en-GB" sz="3200" b="1" dirty="0">
                <a:solidFill>
                  <a:schemeClr val="bg1"/>
                </a:solidFill>
              </a:rPr>
              <a:t>Accuracy and fluency </a:t>
            </a:r>
            <a:endParaRPr lang="en-US" sz="3200" dirty="0"/>
          </a:p>
        </p:txBody>
      </p:sp>
      <p:sp>
        <p:nvSpPr>
          <p:cNvPr id="24" name="TextBox 23"/>
          <p:cNvSpPr txBox="1"/>
          <p:nvPr/>
        </p:nvSpPr>
        <p:spPr>
          <a:xfrm>
            <a:off x="0" y="1684370"/>
            <a:ext cx="4438035"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L1 ‘interference’ and its impact on fluency / accuracy:</a:t>
            </a:r>
          </a:p>
        </p:txBody>
      </p:sp>
      <p:sp>
        <p:nvSpPr>
          <p:cNvPr id="2" name="TextBox 1"/>
          <p:cNvSpPr txBox="1"/>
          <p:nvPr/>
        </p:nvSpPr>
        <p:spPr>
          <a:xfrm>
            <a:off x="3170903" y="3123154"/>
            <a:ext cx="2133600" cy="523220"/>
          </a:xfrm>
          <a:prstGeom prst="rect">
            <a:avLst/>
          </a:prstGeom>
          <a:solidFill>
            <a:srgbClr val="CCFFCC"/>
          </a:solid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Wagen</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&gt;</a:t>
            </a:r>
          </a:p>
        </p:txBody>
      </p:sp>
      <p:cxnSp>
        <p:nvCxnSpPr>
          <p:cNvPr id="4" name="Straight Arrow Connector 3" descr="straight line between &lt;wagen&gt; and the phonetic spelling"/>
          <p:cNvCxnSpPr/>
          <p:nvPr/>
        </p:nvCxnSpPr>
        <p:spPr>
          <a:xfrm>
            <a:off x="5451986" y="3384764"/>
            <a:ext cx="1317523" cy="0"/>
          </a:xfrm>
          <a:prstGeom prst="straightConnector1">
            <a:avLst/>
          </a:prstGeom>
          <a:ln w="381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916992" y="3092376"/>
            <a:ext cx="2467897" cy="584775"/>
          </a:xfrm>
          <a:prstGeom prst="rect">
            <a:avLst/>
          </a:prstGeom>
          <a:solidFill>
            <a:srgbClr val="FFFFCC"/>
          </a:solid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3200" b="0" i="0" u="none" strike="noStrike" kern="1200" cap="none" spc="0" normalizeH="0" baseline="0" noProof="0" dirty="0">
                <a:ln>
                  <a:noFill/>
                </a:ln>
                <a:solidFill>
                  <a:srgbClr val="002060"/>
                </a:solidFill>
                <a:effectLst/>
                <a:uLnTx/>
                <a:uFillTx/>
                <a:latin typeface="Doulos SIL" panose="02000500070000020004" pitchFamily="2" charset="0"/>
                <a:ea typeface="Doulos SIL" panose="02000500070000020004" pitchFamily="2" charset="0"/>
                <a:cs typeface="Doulos SIL" panose="02000500070000020004" pitchFamily="2" charset="0"/>
              </a:rPr>
              <a:t>w a ɡ ə n</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pic>
        <p:nvPicPr>
          <p:cNvPr id="10" name="Picture 9" descr="British flag"/>
          <p:cNvPicPr>
            <a:picLocks noChangeAspect="1"/>
          </p:cNvPicPr>
          <p:nvPr/>
        </p:nvPicPr>
        <p:blipFill>
          <a:blip r:embed="rId4"/>
          <a:stretch>
            <a:fillRect/>
          </a:stretch>
        </p:blipFill>
        <p:spPr>
          <a:xfrm>
            <a:off x="5785054" y="3646374"/>
            <a:ext cx="651387" cy="390832"/>
          </a:xfrm>
          <a:prstGeom prst="rect">
            <a:avLst/>
          </a:prstGeom>
        </p:spPr>
      </p:pic>
      <p:sp>
        <p:nvSpPr>
          <p:cNvPr id="3" name="Down Arrow 2" descr="arrow"/>
          <p:cNvSpPr/>
          <p:nvPr/>
        </p:nvSpPr>
        <p:spPr>
          <a:xfrm rot="1436386">
            <a:off x="6160694" y="2154278"/>
            <a:ext cx="658762" cy="991619"/>
          </a:xfrm>
          <a:prstGeom prst="downArrow">
            <a:avLst/>
          </a:prstGeom>
          <a:solidFill>
            <a:srgbClr val="FFFF00"/>
          </a:solid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9" name="TextBox 18"/>
          <p:cNvSpPr txBox="1"/>
          <p:nvPr/>
        </p:nvSpPr>
        <p:spPr>
          <a:xfrm>
            <a:off x="6110747" y="1423650"/>
            <a:ext cx="351011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&lt;w&gt;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 / v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&lt;a&gt;  / </a:t>
            </a:r>
            <a:r>
              <a:rPr kumimoji="0" lang="en-GB" sz="2400" b="0" i="0" u="none" strike="noStrike" kern="1200" cap="none" spc="0" normalizeH="0" baseline="0" noProof="0" dirty="0">
                <a:ln>
                  <a:noFill/>
                </a:ln>
                <a:solidFill>
                  <a:srgbClr val="002060"/>
                </a:solidFill>
                <a:effectLst/>
                <a:uLnTx/>
                <a:uFillTx/>
                <a:latin typeface="Doulos SIL" panose="02000500070000020004" pitchFamily="2" charset="0"/>
                <a:ea typeface="Doulos SIL" panose="02000500070000020004" pitchFamily="2" charset="0"/>
                <a:cs typeface="Doulos SIL" panose="02000500070000020004" pitchFamily="2" charset="0"/>
              </a:rPr>
              <a:t>ɑ ː</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22" name="Picture 21" descr="German fla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9283" y="975207"/>
            <a:ext cx="540775" cy="540775"/>
          </a:xfrm>
          <a:prstGeom prst="rect">
            <a:avLst/>
          </a:prstGeom>
        </p:spPr>
      </p:pic>
      <p:sp>
        <p:nvSpPr>
          <p:cNvPr id="20" name="TextBox 19"/>
          <p:cNvSpPr txBox="1"/>
          <p:nvPr/>
        </p:nvSpPr>
        <p:spPr>
          <a:xfrm>
            <a:off x="9788930" y="1515982"/>
            <a:ext cx="2281085" cy="584775"/>
          </a:xfrm>
          <a:prstGeom prst="rect">
            <a:avLst/>
          </a:prstGeom>
          <a:solidFill>
            <a:srgbClr val="CCFFCC"/>
          </a:solid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v </a:t>
            </a:r>
            <a:r>
              <a:rPr kumimoji="0" lang="en-GB" sz="3200" b="0" i="0" u="none" strike="noStrike" kern="1200" cap="none" spc="0" normalizeH="0" baseline="0" noProof="0" dirty="0">
                <a:ln>
                  <a:noFill/>
                </a:ln>
                <a:solidFill>
                  <a:srgbClr val="002060"/>
                </a:solidFill>
                <a:effectLst/>
                <a:uLnTx/>
                <a:uFillTx/>
                <a:latin typeface="Doulos SIL" panose="02000500070000020004" pitchFamily="2" charset="0"/>
                <a:ea typeface="Doulos SIL" panose="02000500070000020004" pitchFamily="2" charset="0"/>
                <a:cs typeface="Doulos SIL" panose="02000500070000020004" pitchFamily="2" charset="0"/>
              </a:rPr>
              <a:t>ɑː ɡ ə n</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cxnSp>
        <p:nvCxnSpPr>
          <p:cNvPr id="21" name="Straight Arrow Connector 20" descr="straight line connector"/>
          <p:cNvCxnSpPr/>
          <p:nvPr/>
        </p:nvCxnSpPr>
        <p:spPr>
          <a:xfrm>
            <a:off x="8136191" y="1813285"/>
            <a:ext cx="1317523" cy="0"/>
          </a:xfrm>
          <a:prstGeom prst="straightConnector1">
            <a:avLst/>
          </a:prstGeom>
          <a:ln w="381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 y="4238617"/>
            <a:ext cx="12192000" cy="206210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More accurate L2 decoding associated with longer response times: </a:t>
            </a:r>
            <a:r>
              <a:rPr kumimoji="0" lang="en-GB" sz="1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Erler</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2003 (Year 7 learners of French in the UK); Li, 2019 (Chinese university students learning English) </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Speeded tests may make pupils more likely to fall back on L1 knowledge  </a:t>
            </a:r>
          </a:p>
          <a:p>
            <a:pPr marL="34290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à"/>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Main target of our phonics testing in Year 7 = accuracy</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Ideally, untimed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sym typeface="Wingdings" panose="05000000000000000000" pitchFamily="2" charset="2"/>
              </a:rPr>
              <a:t>unspeeded</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 tests.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But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practical constraints  time limit</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65597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3">
                                            <p:txEl>
                                              <p:pRg st="1" end="1"/>
                                            </p:txEl>
                                          </p:spTgt>
                                        </p:tgtEl>
                                        <p:attrNameLst>
                                          <p:attrName>style.visibility</p:attrName>
                                        </p:attrNameLst>
                                      </p:cBhvr>
                                      <p:to>
                                        <p:strVal val="visible"/>
                                      </p:to>
                                    </p:set>
                                    <p:animEffect transition="in" filter="fade">
                                      <p:cBhvr>
                                        <p:cTn id="46" dur="500"/>
                                        <p:tgtEl>
                                          <p:spTgt spid="23">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xEl>
                                              <p:pRg st="2" end="2"/>
                                            </p:txEl>
                                          </p:spTgt>
                                        </p:tgtEl>
                                        <p:attrNameLst>
                                          <p:attrName>style.visibility</p:attrName>
                                        </p:attrNameLst>
                                      </p:cBhvr>
                                      <p:to>
                                        <p:strVal val="visible"/>
                                      </p:to>
                                    </p:set>
                                    <p:animEffect transition="in" filter="fade">
                                      <p:cBhvr>
                                        <p:cTn id="51" dur="500"/>
                                        <p:tgtEl>
                                          <p:spTgt spid="23">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3">
                                            <p:txEl>
                                              <p:pRg st="3" end="3"/>
                                            </p:txEl>
                                          </p:spTgt>
                                        </p:tgtEl>
                                        <p:attrNameLst>
                                          <p:attrName>style.visibility</p:attrName>
                                        </p:attrNameLst>
                                      </p:cBhvr>
                                      <p:to>
                                        <p:strVal val="visible"/>
                                      </p:to>
                                    </p:set>
                                    <p:animEffect transition="in" filter="fade">
                                      <p:cBhvr>
                                        <p:cTn id="56"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9" grpId="0"/>
      <p:bldP spid="20" grpId="0" animBg="1"/>
      <p:bldP spid="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416413" cy="867128"/>
          </a:xfrm>
          <a:prstGeom prst="rect">
            <a:avLst/>
          </a:prstGeom>
        </p:spPr>
      </p:pic>
      <p:sp>
        <p:nvSpPr>
          <p:cNvPr id="9" name="Title 8">
            <a:extLst>
              <a:ext uri="{FF2B5EF4-FFF2-40B4-BE49-F238E27FC236}">
                <a16:creationId xmlns:a16="http://schemas.microsoft.com/office/drawing/2014/main" id="{287D8965-D408-244A-BE0D-2885293F2ACA}"/>
              </a:ext>
            </a:extLst>
          </p:cNvPr>
          <p:cNvSpPr>
            <a:spLocks noGrp="1"/>
          </p:cNvSpPr>
          <p:nvPr>
            <p:ph type="title"/>
          </p:nvPr>
        </p:nvSpPr>
        <p:spPr>
          <a:xfrm>
            <a:off x="164571" y="296863"/>
            <a:ext cx="3477789" cy="691505"/>
          </a:xfrm>
        </p:spPr>
        <p:txBody>
          <a:bodyPr>
            <a:normAutofit/>
          </a:bodyPr>
          <a:lstStyle/>
          <a:p>
            <a:r>
              <a:rPr lang="en-GB" sz="3200" b="1" dirty="0">
                <a:solidFill>
                  <a:schemeClr val="bg1"/>
                </a:solidFill>
              </a:rPr>
              <a:t>a. Print to sound</a:t>
            </a:r>
            <a:endParaRPr lang="en-US" sz="3200" dirty="0"/>
          </a:p>
        </p:txBody>
      </p:sp>
      <p:sp>
        <p:nvSpPr>
          <p:cNvPr id="2" name="TextBox 1"/>
          <p:cNvSpPr txBox="1"/>
          <p:nvPr/>
        </p:nvSpPr>
        <p:spPr>
          <a:xfrm>
            <a:off x="-1" y="1290151"/>
            <a:ext cx="12192001" cy="163121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number of different formats have been used to measure print-to-sound decoding</a:t>
            </a:r>
          </a:p>
          <a:p>
            <a:pPr marL="800100" marR="0" lvl="1"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Rhyme judgment task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Erler</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&amp;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Macaro</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2012); Sound-Alike Task (SALT) (Woore et al., 2018 – but French only)</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We believe the most valid method of assessing this is a ‘reading aloud task’ (RAT) (Woore 2006)</a:t>
            </a:r>
          </a:p>
        </p:txBody>
      </p:sp>
      <p:sp>
        <p:nvSpPr>
          <p:cNvPr id="8" name="TextBox 7"/>
          <p:cNvSpPr txBox="1"/>
          <p:nvPr/>
        </p:nvSpPr>
        <p:spPr>
          <a:xfrm>
            <a:off x="0" y="2979511"/>
            <a:ext cx="5924282"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Cf. Year 1 ‘Phonics Screening Check’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DfE</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pic>
        <p:nvPicPr>
          <p:cNvPr id="12" name="Picture 11" descr="screenshot of a video">
            <a:hlinkClick r:id="rId4"/>
          </p:cNvPr>
          <p:cNvPicPr>
            <a:picLocks noChangeAspect="1"/>
          </p:cNvPicPr>
          <p:nvPr/>
        </p:nvPicPr>
        <p:blipFill>
          <a:blip r:embed="rId5" cstate="print">
            <a:extLst>
              <a:ext uri="{28A0092B-C50C-407E-A947-70E740481C1C}">
                <a14:useLocalDpi xmlns:a14="http://schemas.microsoft.com/office/drawing/2010/main" val="0"/>
              </a:ext>
            </a:extLst>
          </a:blip>
          <a:srcRect l="8263" t="16402" r="42519" b="28300"/>
          <a:stretch>
            <a:fillRect/>
          </a:stretch>
        </p:blipFill>
        <p:spPr bwMode="auto">
          <a:xfrm>
            <a:off x="1783324" y="3437766"/>
            <a:ext cx="3167335" cy="200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scal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40923" y="3223150"/>
            <a:ext cx="2631364" cy="2042596"/>
          </a:xfrm>
          <a:prstGeom prst="rect">
            <a:avLst/>
          </a:prstGeom>
        </p:spPr>
      </p:pic>
      <p:sp>
        <p:nvSpPr>
          <p:cNvPr id="11" name="TextBox 10"/>
          <p:cNvSpPr txBox="1"/>
          <p:nvPr/>
        </p:nvSpPr>
        <p:spPr>
          <a:xfrm>
            <a:off x="5924282" y="5438780"/>
            <a:ext cx="6267718"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But – trade-off between validity and ease of administration and scoring!</a:t>
            </a:r>
          </a:p>
        </p:txBody>
      </p:sp>
      <p:sp>
        <p:nvSpPr>
          <p:cNvPr id="4" name="TextBox 3"/>
          <p:cNvSpPr txBox="1"/>
          <p:nvPr/>
        </p:nvSpPr>
        <p:spPr>
          <a:xfrm>
            <a:off x="8622890" y="6146666"/>
            <a:ext cx="3569110"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Scales image: by </a:t>
            </a:r>
            <a:r>
              <a:rPr kumimoji="0" lang="en-GB" sz="11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scott_kirkwood</a:t>
            </a:r>
            <a:r>
              <a:rPr kumimoji="0" lang="en-GB"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openclipart.org.  </a:t>
            </a:r>
          </a:p>
        </p:txBody>
      </p:sp>
      <p:sp>
        <p:nvSpPr>
          <p:cNvPr id="6" name="TextBox 5"/>
          <p:cNvSpPr txBox="1"/>
          <p:nvPr/>
        </p:nvSpPr>
        <p:spPr>
          <a:xfrm>
            <a:off x="0" y="6146666"/>
            <a:ext cx="862289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Screenshot from Phonics Screening Check training video, </a:t>
            </a:r>
            <a:r>
              <a:rPr kumimoji="0" lang="en-GB" sz="11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DfE</a:t>
            </a:r>
            <a:r>
              <a:rPr kumimoji="0" lang="en-GB"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www.youtube.com/watch?v=IPJ_ZEBh1Bk</a:t>
            </a: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Tree>
    <p:extLst>
      <p:ext uri="{BB962C8B-B14F-4D97-AF65-F5344CB8AC3E}">
        <p14:creationId xmlns:p14="http://schemas.microsoft.com/office/powerpoint/2010/main" val="277468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p:bldP spid="11" grpId="0"/>
    </p:bldLst>
  </p:timing>
</p:sld>
</file>

<file path=ppt/theme/theme1.xml><?xml version="1.0" encoding="utf-8"?>
<a:theme xmlns:a="http://schemas.openxmlformats.org/drawingml/2006/main" name="NCELP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 Theme" id="{4C2BE813-E61A-3747-9A86-4627A18065B5}" vid="{CF4FE9D7-7BAB-7346-97A2-D95A5D988488}"/>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rgbClr val="002060"/>
            </a:solidFill>
            <a:latin typeface="Century Gothic" panose="020B0502020202020204" pitchFamily="34" charset="0"/>
          </a:defRPr>
        </a:defPPr>
      </a:lstStyle>
    </a:txDef>
  </a:objectDefaults>
  <a:extraClrSchemeLst/>
  <a:extLst>
    <a:ext uri="{05A4C25C-085E-4340-85A3-A5531E510DB2}">
      <thm15:themeFamily xmlns:thm15="http://schemas.microsoft.com/office/thememl/2012/main" name="NCELP_template.pptx" id="{851E8A6A-D5BB-4C26-B157-3EC16E233918}" vid="{8BFF32F4-6F0A-4FC3-899B-73F2A33C23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NCELP Theme</Template>
  <TotalTime>48</TotalTime>
  <Words>4786</Words>
  <Application>Microsoft Office PowerPoint</Application>
  <PresentationFormat>Widescreen</PresentationFormat>
  <Paragraphs>1024</Paragraphs>
  <Slides>76</Slides>
  <Notes>76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76</vt:i4>
      </vt:variant>
    </vt:vector>
  </HeadingPairs>
  <TitlesOfParts>
    <vt:vector size="88" baseType="lpstr">
      <vt:lpstr>SimSun</vt:lpstr>
      <vt:lpstr>Arial</vt:lpstr>
      <vt:lpstr>Calibri</vt:lpstr>
      <vt:lpstr>Calibri Light</vt:lpstr>
      <vt:lpstr>Century Gothic</vt:lpstr>
      <vt:lpstr>Doulos SIL</vt:lpstr>
      <vt:lpstr>Times New Roman</vt:lpstr>
      <vt:lpstr>Tw Cen MT</vt:lpstr>
      <vt:lpstr>Wingdings</vt:lpstr>
      <vt:lpstr>NCELP Theme</vt:lpstr>
      <vt:lpstr>1_Office Theme</vt:lpstr>
      <vt:lpstr>Office Theme</vt:lpstr>
      <vt:lpstr>NCELP Residential 3   Phonics, Vocabulary and Grammar testing: Principles, Design, and Creation</vt:lpstr>
      <vt:lpstr>NCELP Phonics Assessments    Principles, design, creation</vt:lpstr>
      <vt:lpstr>Phonics assessment team effort!</vt:lpstr>
      <vt:lpstr>Outline</vt:lpstr>
      <vt:lpstr>1. Principles of Phonics assessment </vt:lpstr>
      <vt:lpstr>Skill acquisition theory</vt:lpstr>
      <vt:lpstr>Accuracy and fluency</vt:lpstr>
      <vt:lpstr>Accuracy and fluency </vt:lpstr>
      <vt:lpstr>a. Print to sound</vt:lpstr>
      <vt:lpstr> a. Print to sound</vt:lpstr>
      <vt:lpstr>a. Print to sound</vt:lpstr>
      <vt:lpstr>a. Print to sound</vt:lpstr>
      <vt:lpstr>a. Print to sound</vt:lpstr>
      <vt:lpstr>b. Sound to print </vt:lpstr>
      <vt:lpstr>a. Print to sound</vt:lpstr>
      <vt:lpstr>2. Item selection</vt:lpstr>
      <vt:lpstr>SSC in French</vt:lpstr>
      <vt:lpstr>2. Item selection</vt:lpstr>
      <vt:lpstr>2. Item selection</vt:lpstr>
      <vt:lpstr>Sample items – reading aloud </vt:lpstr>
      <vt:lpstr>Sample items – reading aloud </vt:lpstr>
      <vt:lpstr>Sample items – reading aloud </vt:lpstr>
      <vt:lpstr>Sample items – dictation </vt:lpstr>
      <vt:lpstr>Sample items – dictation </vt:lpstr>
      <vt:lpstr>Examples of tests</vt:lpstr>
      <vt:lpstr>3. Scoring – reading aloud</vt:lpstr>
      <vt:lpstr>3. Scoring – reading aloud</vt:lpstr>
      <vt:lpstr>3. Scoring</vt:lpstr>
      <vt:lpstr>SOW-based vocabulary testing for NCELP Y7 </vt:lpstr>
      <vt:lpstr>Outline</vt:lpstr>
      <vt:lpstr>1. Vocab testing team</vt:lpstr>
      <vt:lpstr>2. Vocab testing principles</vt:lpstr>
      <vt:lpstr>2.1 Breadth of knowledge</vt:lpstr>
      <vt:lpstr>2.1 Breadth of knowledge</vt:lpstr>
      <vt:lpstr>2.2 Depth of knowledge</vt:lpstr>
      <vt:lpstr>2.2 Depth of knowledge</vt:lpstr>
      <vt:lpstr>2.2 Depth of knowledge</vt:lpstr>
      <vt:lpstr>3. Question type 1</vt:lpstr>
      <vt:lpstr>3. Question type 2</vt:lpstr>
      <vt:lpstr>3. Question type 3</vt:lpstr>
      <vt:lpstr>3. Question type 4</vt:lpstr>
      <vt:lpstr>3. Question type 5</vt:lpstr>
      <vt:lpstr>3. Question type 6</vt:lpstr>
      <vt:lpstr>3. Question type 7</vt:lpstr>
      <vt:lpstr>3. Question types</vt:lpstr>
      <vt:lpstr>3. Question types</vt:lpstr>
      <vt:lpstr>4. Scoring (binary)</vt:lpstr>
      <vt:lpstr>4. Scoring (tolerance)</vt:lpstr>
      <vt:lpstr>4. Scoring (tolerance)</vt:lpstr>
      <vt:lpstr>4. Scoring (tolerance)</vt:lpstr>
      <vt:lpstr>5. Summary</vt:lpstr>
      <vt:lpstr>References</vt:lpstr>
      <vt:lpstr>Questions?</vt:lpstr>
      <vt:lpstr>SOW-based grammar testing for NCELP Y7 </vt:lpstr>
      <vt:lpstr>Outline</vt:lpstr>
      <vt:lpstr>1. Grammar testing team</vt:lpstr>
      <vt:lpstr>2. Grammar testing principles</vt:lpstr>
      <vt:lpstr>3. Coverage of grammar: GERMAN</vt:lpstr>
      <vt:lpstr>3. Coverage of grammar: FRENCH</vt:lpstr>
      <vt:lpstr>3. Coverage of grammar: SPANISH</vt:lpstr>
      <vt:lpstr>4. Test creation process</vt:lpstr>
      <vt:lpstr>4. Test creation: examples items</vt:lpstr>
      <vt:lpstr>4. Test creation: examples items</vt:lpstr>
      <vt:lpstr>4. Test creation: examples items</vt:lpstr>
      <vt:lpstr>4. Test creation: examples items</vt:lpstr>
      <vt:lpstr>4. Test creation: examples items</vt:lpstr>
      <vt:lpstr>4. Test creation: examples items</vt:lpstr>
      <vt:lpstr>4. Test creation: examples items</vt:lpstr>
      <vt:lpstr>4. Test creation: examples items</vt:lpstr>
      <vt:lpstr>4. Test creation: examples items</vt:lpstr>
      <vt:lpstr>5. Scoring</vt:lpstr>
      <vt:lpstr>5. Scoring</vt:lpstr>
      <vt:lpstr>5. Scoring</vt:lpstr>
      <vt:lpstr>5. Scoring</vt:lpstr>
      <vt:lpstr>5. Scoring</vt:lpstr>
      <vt:lpstr>5. Scoring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NCELP Phonics Assessments    Principles, design, creation</dc:title>
  <dc:creator>Helen Thomas</dc:creator>
  <cp:lastModifiedBy>Wendy Burns</cp:lastModifiedBy>
  <cp:revision>5</cp:revision>
  <dcterms:created xsi:type="dcterms:W3CDTF">2020-03-02T12:47:58Z</dcterms:created>
  <dcterms:modified xsi:type="dcterms:W3CDTF">2020-03-02T16:16:37Z</dcterms:modified>
</cp:coreProperties>
</file>