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7" r:id="rId3"/>
    <p:sldId id="259" r:id="rId4"/>
    <p:sldId id="273" r:id="rId5"/>
    <p:sldId id="274" r:id="rId6"/>
    <p:sldId id="275" r:id="rId7"/>
    <p:sldId id="276" r:id="rId8"/>
    <p:sldId id="277" r:id="rId9"/>
    <p:sldId id="278" r:id="rId10"/>
    <p:sldId id="279" r:id="rId11"/>
    <p:sldId id="282" r:id="rId12"/>
    <p:sldId id="283" r:id="rId13"/>
    <p:sldId id="258" r:id="rId14"/>
    <p:sldId id="311" r:id="rId15"/>
    <p:sldId id="290" r:id="rId16"/>
    <p:sldId id="306" r:id="rId17"/>
    <p:sldId id="284" r:id="rId18"/>
    <p:sldId id="285" r:id="rId19"/>
    <p:sldId id="287" r:id="rId20"/>
    <p:sldId id="288" r:id="rId21"/>
    <p:sldId id="289" r:id="rId22"/>
    <p:sldId id="292" r:id="rId23"/>
    <p:sldId id="299" r:id="rId24"/>
    <p:sldId id="301" r:id="rId25"/>
    <p:sldId id="302" r:id="rId26"/>
    <p:sldId id="303" r:id="rId27"/>
    <p:sldId id="291" r:id="rId28"/>
    <p:sldId id="261" r:id="rId29"/>
    <p:sldId id="295" r:id="rId30"/>
    <p:sldId id="296" r:id="rId31"/>
    <p:sldId id="300" r:id="rId32"/>
    <p:sldId id="298" r:id="rId33"/>
    <p:sldId id="307" r:id="rId34"/>
    <p:sldId id="308" r:id="rId35"/>
    <p:sldId id="309" r:id="rId36"/>
    <p:sldId id="310" r:id="rId37"/>
    <p:sldId id="297" r:id="rId38"/>
    <p:sldId id="280"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90909" autoAdjust="0"/>
  </p:normalViewPr>
  <p:slideViewPr>
    <p:cSldViewPr snapToGrid="0">
      <p:cViewPr varScale="1">
        <p:scale>
          <a:sx n="102" d="100"/>
          <a:sy n="102" d="100"/>
        </p:scale>
        <p:origin x="1176" y="108"/>
      </p:cViewPr>
      <p:guideLst/>
    </p:cSldViewPr>
  </p:slideViewPr>
  <p:notesTextViewPr>
    <p:cViewPr>
      <p:scale>
        <a:sx n="1" d="1"/>
        <a:sy n="1" d="1"/>
      </p:scale>
      <p:origin x="0" y="0"/>
    </p:cViewPr>
  </p:notesTextViewPr>
  <p:sorterViewPr>
    <p:cViewPr>
      <p:scale>
        <a:sx n="100" d="100"/>
        <a:sy n="100" d="100"/>
      </p:scale>
      <p:origin x="0" y="-60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Users\andinga-boddeus\AppData\Local\Packages\Microsoft.MicrosoftEdge_8wekyb3d8bbwe\TempState\Downloads\http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oasis-database.or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file:///C:\Users\andinga-boddeus\AppData\Local\Packages\Microsoft.MicrosoftEdge_8wekyb3d8bbwe\TempState\Downloads\http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asis-database.or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rchive.org/details/ilhem_20151031_1015/page/n1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for us to focus on KS3 age as far as possible, as this is where motivation = uptake in the current England context.</a:t>
            </a:r>
          </a:p>
          <a:p>
            <a:r>
              <a:rPr lang="en-GB" dirty="0"/>
              <a:t/>
            </a:r>
            <a:br>
              <a:rPr lang="en-GB" dirty="0"/>
            </a:br>
            <a:r>
              <a:rPr lang="en-GB" dirty="0"/>
              <a:t>Give</a:t>
            </a:r>
            <a:r>
              <a:rPr lang="en-GB" baseline="0" dirty="0"/>
              <a:t> </a:t>
            </a:r>
            <a:r>
              <a:rPr lang="en-GB" b="1" baseline="0" dirty="0"/>
              <a:t>7 minutes </a:t>
            </a:r>
            <a:r>
              <a:rPr lang="en-GB" baseline="0" dirty="0"/>
              <a:t>to read the summary and discuss the main points of interest/findings, in table groups.</a:t>
            </a:r>
            <a:br>
              <a:rPr lang="en-GB" baseline="0" dirty="0"/>
            </a:br>
            <a:endParaRPr lang="en-GB" dirty="0"/>
          </a:p>
          <a:p>
            <a:r>
              <a:rPr lang="en-GB" b="1" dirty="0"/>
              <a:t>Summary 1</a:t>
            </a:r>
            <a:r>
              <a:rPr lang="en-GB" dirty="0"/>
              <a:t>: </a:t>
            </a:r>
            <a:br>
              <a:rPr lang="en-GB" dirty="0"/>
            </a:br>
            <a:r>
              <a:rPr lang="en-GB" sz="1200" b="0" i="0" u="none" strike="noStrike" kern="1200" baseline="0" dirty="0">
                <a:solidFill>
                  <a:schemeClr val="tx1"/>
                </a:solidFill>
                <a:latin typeface="+mn-lt"/>
                <a:ea typeface="+mn-ea"/>
                <a:cs typeface="+mn-cs"/>
              </a:rPr>
              <a:t>Taylor, F. &amp; Marsden, E. (2014). Perceptions, attitudes, and choosing to study foreign languages in England: An experimental intervention. </a:t>
            </a:r>
            <a:r>
              <a:rPr lang="en-GB" sz="1200" b="0" i="1" u="none" strike="noStrike" kern="1200" baseline="0" dirty="0">
                <a:solidFill>
                  <a:schemeClr val="tx1"/>
                </a:solidFill>
                <a:latin typeface="+mn-lt"/>
                <a:ea typeface="+mn-ea"/>
                <a:cs typeface="+mn-cs"/>
              </a:rPr>
              <a:t>The</a:t>
            </a:r>
          </a:p>
          <a:p>
            <a:r>
              <a:rPr lang="en-GB" sz="1200" b="0" i="1" u="none" strike="noStrike" kern="1200" baseline="0" dirty="0">
                <a:solidFill>
                  <a:schemeClr val="tx1"/>
                </a:solidFill>
                <a:latin typeface="+mn-lt"/>
                <a:ea typeface="+mn-ea"/>
                <a:cs typeface="+mn-cs"/>
              </a:rPr>
              <a:t>Modern Language Journal</a:t>
            </a:r>
            <a:r>
              <a:rPr lang="en-GB" sz="1200" b="0" i="0" u="none" strike="noStrike" kern="1200" baseline="0" dirty="0">
                <a:solidFill>
                  <a:schemeClr val="tx1"/>
                </a:solidFill>
                <a:latin typeface="+mn-lt"/>
                <a:ea typeface="+mn-ea"/>
                <a:cs typeface="+mn-cs"/>
              </a:rPr>
              <a:t>, 98(4), 902-920. https://doi.org/10.1111/modl.12146</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41099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3-4 minutes</a:t>
            </a:r>
          </a:p>
          <a:p>
            <a:r>
              <a:rPr lang="en-GB" dirty="0"/>
              <a:t>Take feedback from tables first, then add</a:t>
            </a:r>
            <a:r>
              <a:rPr lang="en-GB" baseline="0" dirty="0"/>
              <a:t> in these four bullets.</a:t>
            </a:r>
            <a:br>
              <a:rPr lang="en-GB" baseline="0" dirty="0"/>
            </a:br>
            <a:endParaRPr lang="en-GB" dirty="0"/>
          </a:p>
          <a:p>
            <a:r>
              <a:rPr lang="en-GB" dirty="0"/>
              <a:t>Summary 1: </a:t>
            </a:r>
            <a:br>
              <a:rPr lang="en-GB" dirty="0"/>
            </a:br>
            <a:r>
              <a:rPr lang="en-GB" sz="1200" b="0" i="0" u="none" strike="noStrike" kern="1200" baseline="0" dirty="0">
                <a:solidFill>
                  <a:schemeClr val="tx1"/>
                </a:solidFill>
                <a:latin typeface="+mn-lt"/>
                <a:ea typeface="+mn-ea"/>
                <a:cs typeface="+mn-cs"/>
              </a:rPr>
              <a:t>Taylor, F. &amp; Marsden, E. (2014). Perceptions, attitudes, and choosing to study foreign languages in England: An experimental intervention. </a:t>
            </a:r>
            <a:r>
              <a:rPr lang="en-GB" sz="1200" b="0" i="1" u="none" strike="noStrike" kern="1200" baseline="0" dirty="0">
                <a:solidFill>
                  <a:schemeClr val="tx1"/>
                </a:solidFill>
                <a:latin typeface="+mn-lt"/>
                <a:ea typeface="+mn-ea"/>
                <a:cs typeface="+mn-cs"/>
              </a:rPr>
              <a:t>The</a:t>
            </a:r>
          </a:p>
          <a:p>
            <a:r>
              <a:rPr lang="en-GB" sz="1200" b="0" i="1" u="none" strike="noStrike" kern="1200" baseline="0" dirty="0">
                <a:solidFill>
                  <a:schemeClr val="tx1"/>
                </a:solidFill>
                <a:latin typeface="+mn-lt"/>
                <a:ea typeface="+mn-ea"/>
                <a:cs typeface="+mn-cs"/>
              </a:rPr>
              <a:t>Modern Language Journal</a:t>
            </a:r>
            <a:r>
              <a:rPr lang="en-GB" sz="1200" b="0" i="0" u="none" strike="noStrike" kern="1200" baseline="0" dirty="0">
                <a:solidFill>
                  <a:schemeClr val="tx1"/>
                </a:solidFill>
                <a:latin typeface="+mn-lt"/>
                <a:ea typeface="+mn-ea"/>
                <a:cs typeface="+mn-cs"/>
              </a:rPr>
              <a:t>, 98(4), 902-920. https://doi.org/10.1111/modl.12146</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177105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18</a:t>
            </a:fld>
            <a:endParaRPr lang="en-GB"/>
          </a:p>
        </p:txBody>
      </p:sp>
    </p:spTree>
    <p:extLst>
      <p:ext uri="{BB962C8B-B14F-4D97-AF65-F5344CB8AC3E}">
        <p14:creationId xmlns:p14="http://schemas.microsoft.com/office/powerpoint/2010/main" val="6982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19: 5 minutes total</a:t>
            </a:r>
          </a:p>
          <a:p>
            <a:r>
              <a:rPr lang="en-GB" dirty="0"/>
              <a:t>Let’s just take a moment and come at this from the angle of a different piece of research, a more general study looking at What makes an effective teacher. </a:t>
            </a:r>
            <a:br>
              <a:rPr lang="en-GB" dirty="0"/>
            </a:br>
            <a:r>
              <a:rPr lang="en-GB" b="1" dirty="0"/>
              <a:t>Note:</a:t>
            </a:r>
            <a:r>
              <a:rPr lang="en-GB" b="1" baseline="0" dirty="0"/>
              <a:t> This study focuses on teachers of all subjects, not specifically languages teachers.</a:t>
            </a:r>
            <a:r>
              <a:rPr lang="en-GB" dirty="0"/>
              <a:t/>
            </a:r>
            <a:br>
              <a:rPr lang="en-GB" dirty="0"/>
            </a:br>
            <a:r>
              <a:rPr lang="en-GB" dirty="0"/>
              <a:t>Large numbers of participants from</a:t>
            </a:r>
            <a:r>
              <a:rPr lang="en-GB" baseline="0" dirty="0"/>
              <a:t> three stakeholder groups (teachers, students, parents) were asked, and the results aggregated. </a:t>
            </a:r>
            <a:r>
              <a:rPr lang="en-GB" dirty="0"/>
              <a:t>It’s a study that was replicated in 50 countries,</a:t>
            </a:r>
            <a:r>
              <a:rPr lang="en-GB" baseline="0" dirty="0"/>
              <a:t> and there are separate reports for each country’s results.</a:t>
            </a:r>
            <a:br>
              <a:rPr lang="en-GB" baseline="0" dirty="0"/>
            </a:br>
            <a:r>
              <a:rPr lang="en-GB" baseline="0" dirty="0"/>
              <a:t>Perhaps u</a:t>
            </a:r>
            <a:r>
              <a:rPr lang="en-GB" dirty="0"/>
              <a:t>nsurprisingly, there was unanimity about the top</a:t>
            </a:r>
            <a:r>
              <a:rPr lang="en-GB" baseline="0" dirty="0"/>
              <a:t> 3 responses in all/most of the countries.</a:t>
            </a:r>
            <a:br>
              <a:rPr lang="en-GB" baseline="0" dirty="0"/>
            </a:br>
            <a:r>
              <a:rPr lang="en-GB" baseline="0" dirty="0"/>
              <a:t>Let’s see if you can predict what they are… Talk to the person next to you.</a:t>
            </a:r>
          </a:p>
          <a:p>
            <a:endParaRPr lang="en-GB" baseline="0" dirty="0"/>
          </a:p>
          <a:p>
            <a:r>
              <a:rPr lang="en-GB" baseline="0" dirty="0"/>
              <a:t>Give 1-2 minutes for discussion.</a:t>
            </a:r>
            <a:br>
              <a:rPr lang="en-GB" baseline="0" dirty="0"/>
            </a:br>
            <a:r>
              <a:rPr lang="en-GB" baseline="0" dirty="0"/>
              <a:t>Then take responses. (3 minutes)</a:t>
            </a:r>
            <a:br>
              <a:rPr lang="en-GB" baseline="0" dirty="0"/>
            </a:br>
            <a:r>
              <a:rPr lang="en-GB" baseline="0" dirty="0"/>
              <a:t>Then look at the answers with them.</a:t>
            </a:r>
            <a:br>
              <a:rPr lang="en-GB" baseline="0" dirty="0"/>
            </a:br>
            <a:r>
              <a:rPr lang="en-GB" baseline="0" dirty="0"/>
              <a:t>As well as the importance of </a:t>
            </a:r>
            <a:r>
              <a:rPr lang="en-GB" b="1" baseline="0" dirty="0"/>
              <a:t>relationships, </a:t>
            </a:r>
            <a:r>
              <a:rPr lang="en-GB" baseline="0" dirty="0"/>
              <a:t>look also at the importance of </a:t>
            </a:r>
            <a:r>
              <a:rPr lang="en-GB" b="1" baseline="0" dirty="0"/>
              <a:t>subject knowledge </a:t>
            </a:r>
            <a:r>
              <a:rPr lang="en-GB" baseline="0" dirty="0"/>
              <a:t>and </a:t>
            </a:r>
            <a:r>
              <a:rPr lang="en-GB" b="1" baseline="0" dirty="0"/>
              <a:t>learner knowledge</a:t>
            </a:r>
            <a:r>
              <a:rPr lang="en-GB" baseline="0" dirty="0"/>
              <a:t>.  This leads us into the next point.</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19</a:t>
            </a:fld>
            <a:endParaRPr lang="en-GB"/>
          </a:p>
        </p:txBody>
      </p:sp>
    </p:spTree>
    <p:extLst>
      <p:ext uri="{BB962C8B-B14F-4D97-AF65-F5344CB8AC3E}">
        <p14:creationId xmlns:p14="http://schemas.microsoft.com/office/powerpoint/2010/main" val="343797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Slides 20 – 27: 15 minutes (including reading time for summaries 2 &amp; 3)</a:t>
            </a: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 good sized body of research shows that a robust and useful kind of motivation is 'intrinsic' - when people feel good about what they are doing, that they are making progress and understand what they are learning - rather than the 'instrumental' kind of motivation - when people do something to obtain something (e.g. a qualification or to please someone else). So, helping learners to notice a sense of their own learning and progression (e.g., when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want to talk about the past, I feel I can) is likely to have a positive effect. There is a risk with the 'this is important for your exam' approach that some learners just end up saying 'but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don't really care about the exam'.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 course, pupils in all subjects can't always be intrinsically interested in everything! </a:t>
            </a:r>
          </a:p>
          <a:p>
            <a:r>
              <a:rPr lang="en-GB" sz="1200" b="0" i="0" kern="1200" dirty="0">
                <a:solidFill>
                  <a:schemeClr val="tx1"/>
                </a:solidFill>
                <a:effectLst/>
                <a:latin typeface="+mn-lt"/>
                <a:ea typeface="+mn-ea"/>
                <a:cs typeface="+mn-cs"/>
              </a:rPr>
              <a:t>And of course a mix of both strands of motivation is likely to be best!!! - "it's important for exams AND it's important because it makes a difference to meaning and communication." </a:t>
            </a:r>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20</a:t>
            </a:fld>
            <a:endParaRPr lang="en-GB"/>
          </a:p>
        </p:txBody>
      </p:sp>
    </p:spTree>
    <p:extLst>
      <p:ext uri="{BB962C8B-B14F-4D97-AF65-F5344CB8AC3E}">
        <p14:creationId xmlns:p14="http://schemas.microsoft.com/office/powerpoint/2010/main" val="42126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Synthesising both of these general findings</a:t>
            </a:r>
            <a:r>
              <a:rPr lang="en-GB" baseline="0" dirty="0"/>
              <a:t> (i.e. the Pearson teaching study and the PR statement) might lead us to summarise that motivational language learning is essentially about doing a lot of thinking and feeling….!  And that where the cognitive and the affective overlap, that is where you find engagement / motivation. That is, the cognitive processes involved in learning feed directly into the affective. </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21</a:t>
            </a:fld>
            <a:endParaRPr lang="en-GB"/>
          </a:p>
        </p:txBody>
      </p:sp>
    </p:spTree>
    <p:extLst>
      <p:ext uri="{BB962C8B-B14F-4D97-AF65-F5344CB8AC3E}">
        <p14:creationId xmlns:p14="http://schemas.microsoft.com/office/powerpoint/2010/main" val="313092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Handouts 2 &amp; 3: Time to read summaries</a:t>
            </a:r>
          </a:p>
          <a:p>
            <a:r>
              <a:rPr lang="en-GB" b="1" dirty="0"/>
              <a:t>3-4 minutes</a:t>
            </a:r>
          </a:p>
          <a:p>
            <a:r>
              <a:rPr lang="en-GB" dirty="0"/>
              <a:t>Take feedback from tables first, then add</a:t>
            </a:r>
            <a:r>
              <a:rPr lang="en-GB" baseline="0" dirty="0"/>
              <a:t> in these four bullets.</a:t>
            </a:r>
          </a:p>
          <a:p>
            <a:endParaRPr lang="en-GB" baseline="0" dirty="0"/>
          </a:p>
          <a:p>
            <a:r>
              <a:rPr lang="en-GB" baseline="0" dirty="0"/>
              <a:t>NB: Despite the fact that this is a fairly old study now, and education policy has moved on, there are some important messages in it that resonate with other UK into language learning motivation in the UK, so it’s worth drawing those out here, before we look at potentially fruitful avenues for advocacy and intervention.</a:t>
            </a:r>
          </a:p>
          <a:p>
            <a:endParaRPr lang="en-GB" baseline="0" dirty="0"/>
          </a:p>
          <a:p>
            <a:r>
              <a:rPr lang="en-GB" b="1" baseline="0" dirty="0"/>
              <a:t>Important points:</a:t>
            </a:r>
          </a:p>
          <a:p>
            <a:r>
              <a:rPr lang="en-GB" baseline="0" dirty="0"/>
              <a:t>1. Perceived difficulty of the subject emerges again as a major demotivating factor, and reason not to continue.</a:t>
            </a:r>
            <a:br>
              <a:rPr lang="en-GB" baseline="0" dirty="0"/>
            </a:br>
            <a:r>
              <a:rPr lang="en-GB" baseline="0" dirty="0"/>
              <a:t>2. Attributing success to ability is problematic, as ‘ability’ is seen as a fixed trait</a:t>
            </a:r>
            <a:br>
              <a:rPr lang="en-GB" baseline="0" dirty="0"/>
            </a:br>
            <a:r>
              <a:rPr lang="en-GB" baseline="0" dirty="0"/>
              <a:t>3. Encouraging learners to associating success with effort much earlier (i.e. Y7 and earlier!) should be an important aim for any language learning programme.</a:t>
            </a:r>
            <a:br>
              <a:rPr lang="en-GB" baseline="0" dirty="0"/>
            </a:br>
            <a:r>
              <a:rPr lang="en-GB" baseline="0" dirty="0"/>
              <a:t>4. Ensuring that we have a pedagogy that is ‘fit for purpose’ i.e. that uses its limited time as efficiently as possible such the highest number of students of all abilities can experience learning success is clearly a vital piece of the motivation puzzle.</a:t>
            </a:r>
            <a:br>
              <a:rPr lang="en-GB"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Summary 2: </a:t>
            </a:r>
            <a:br>
              <a:rPr lang="en-GB" dirty="0"/>
            </a:br>
            <a:r>
              <a:rPr lang="en-US" sz="1200" kern="1200" dirty="0">
                <a:solidFill>
                  <a:schemeClr val="tx1"/>
                </a:solidFill>
                <a:effectLst/>
                <a:latin typeface="+mn-lt"/>
                <a:ea typeface="+mn-ea"/>
                <a:cs typeface="+mn-cs"/>
              </a:rPr>
              <a:t>Graham, S.  (2004) Giving up on Modern Foreign Languages? Students' Perceptions of Learning French. </a:t>
            </a:r>
            <a:r>
              <a:rPr lang="en-US" sz="1200" i="1" kern="1200" dirty="0">
                <a:solidFill>
                  <a:schemeClr val="tx1"/>
                </a:solidFill>
                <a:effectLst/>
                <a:latin typeface="+mn-lt"/>
                <a:ea typeface="+mn-ea"/>
                <a:cs typeface="+mn-cs"/>
              </a:rPr>
              <a:t>The Modern Language Journal</a:t>
            </a:r>
            <a:r>
              <a:rPr lang="en-US" sz="1200" kern="1200" dirty="0">
                <a:solidFill>
                  <a:schemeClr val="tx1"/>
                </a:solidFill>
                <a:effectLst/>
                <a:latin typeface="+mn-lt"/>
                <a:ea typeface="+mn-ea"/>
                <a:cs typeface="+mn-cs"/>
              </a:rPr>
              <a:t>, Vol. 88, No. 2, pp. 171-191 https://doi.org/10.1111/j.0026-7902.2004.00224.x</a:t>
            </a:r>
            <a:endParaRPr lang="en-GB" sz="1200" kern="1200" dirty="0">
              <a:solidFill>
                <a:schemeClr val="tx1"/>
              </a:solidFill>
              <a:effectLst/>
              <a:latin typeface="+mn-lt"/>
              <a:ea typeface="+mn-ea"/>
              <a:cs typeface="+mn-cs"/>
            </a:endParaRPr>
          </a:p>
          <a:p>
            <a:endParaRPr lang="en-GB" dirty="0"/>
          </a:p>
          <a:p>
            <a:r>
              <a:rPr lang="en-US" sz="1200" kern="1200" dirty="0" err="1">
                <a:solidFill>
                  <a:schemeClr val="tx1"/>
                </a:solidFill>
                <a:effectLst/>
                <a:latin typeface="+mn-lt"/>
                <a:ea typeface="+mn-ea"/>
                <a:cs typeface="+mn-cs"/>
              </a:rPr>
              <a:t>Wagstaffe</a:t>
            </a:r>
            <a:r>
              <a:rPr lang="en-US" sz="1200" kern="1200" dirty="0">
                <a:solidFill>
                  <a:schemeClr val="tx1"/>
                </a:solidFill>
                <a:effectLst/>
                <a:latin typeface="+mn-lt"/>
                <a:ea typeface="+mn-ea"/>
                <a:cs typeface="+mn-cs"/>
              </a:rPr>
              <a:t>, J.P.; Graham, S.  (2019) Why do so few UK high school students study foreign languages to an advanced level? </a:t>
            </a:r>
            <a:r>
              <a:rPr lang="en-US" sz="1200" i="1" kern="1200" dirty="0">
                <a:solidFill>
                  <a:schemeClr val="tx1"/>
                </a:solidFill>
                <a:effectLst/>
                <a:latin typeface="+mn-lt"/>
                <a:ea typeface="+mn-ea"/>
                <a:cs typeface="+mn-cs"/>
              </a:rPr>
              <a:t>OASIS Summary</a:t>
            </a:r>
            <a:r>
              <a:rPr lang="en-US" sz="1200" kern="1200" dirty="0">
                <a:solidFill>
                  <a:schemeClr val="tx1"/>
                </a:solidFill>
                <a:effectLst/>
                <a:latin typeface="+mn-lt"/>
                <a:ea typeface="+mn-ea"/>
                <a:cs typeface="+mn-cs"/>
              </a:rPr>
              <a:t> of Graham (2004) in </a:t>
            </a:r>
            <a:r>
              <a:rPr lang="en-US" sz="1200" i="1" kern="1200" dirty="0">
                <a:solidFill>
                  <a:schemeClr val="tx1"/>
                </a:solidFill>
                <a:effectLst/>
                <a:latin typeface="+mn-lt"/>
                <a:ea typeface="+mn-ea"/>
                <a:cs typeface="+mn-cs"/>
              </a:rPr>
              <a:t>The Modern Language Journal </a:t>
            </a:r>
            <a:r>
              <a:rPr lang="en-US" sz="1200" kern="1200" dirty="0">
                <a:solidFill>
                  <a:schemeClr val="tx1"/>
                </a:solidFill>
                <a:effectLst/>
                <a:latin typeface="+mn-lt"/>
                <a:ea typeface="+mn-ea"/>
                <a:cs typeface="+mn-cs"/>
                <a:hlinkClick r:id="rId3"/>
              </a:rPr>
              <a:t>https</a:t>
            </a:r>
            <a:r>
              <a:rPr lang="en-US" sz="1200" kern="1200" dirty="0">
                <a:solidFill>
                  <a:schemeClr val="tx1"/>
                </a:solidFill>
                <a:effectLst/>
                <a:latin typeface="+mn-lt"/>
                <a:ea typeface="+mn-ea"/>
                <a:cs typeface="+mn-cs"/>
                <a:hlinkClick r:id="rId4"/>
              </a:rPr>
              <a:t>://oasis-database.org</a:t>
            </a:r>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629710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3-4 minutes</a:t>
            </a:r>
            <a:br>
              <a:rPr lang="en-GB" b="1" dirty="0"/>
            </a:br>
            <a:r>
              <a:rPr lang="en-GB" sz="1200" u="none" kern="1200" dirty="0">
                <a:solidFill>
                  <a:schemeClr val="tx1"/>
                </a:solidFill>
                <a:effectLst/>
                <a:latin typeface="+mn-lt"/>
                <a:ea typeface="+mn-ea"/>
                <a:cs typeface="+mn-cs"/>
              </a:rPr>
              <a:t>NB:</a:t>
            </a:r>
            <a:r>
              <a:rPr lang="en-GB" sz="1200" u="none" kern="1200" baseline="0" dirty="0">
                <a:solidFill>
                  <a:schemeClr val="tx1"/>
                </a:solidFill>
                <a:effectLst/>
                <a:latin typeface="+mn-lt"/>
                <a:ea typeface="+mn-ea"/>
                <a:cs typeface="+mn-cs"/>
              </a:rPr>
              <a:t> Whilst the study focuses on our target age range (12-14), this study focused on general academic ideal selves and academic outcomes more generally, it is not a language-specific study.</a:t>
            </a:r>
            <a:endParaRPr lang="en-GB" u="none" dirty="0"/>
          </a:p>
          <a:p>
            <a:r>
              <a:rPr lang="en-GB" b="0" dirty="0"/>
              <a:t>Nevertheless,</a:t>
            </a:r>
            <a:r>
              <a:rPr lang="en-GB" b="0" baseline="0" dirty="0"/>
              <a:t> it is a useful study for several reasons: 1) fairly large sample  2) across 3 different schools  3) longitudinal 4) targeted purposively those students that typically have less success in school (and these are also those that typically experience very poor motivation in general, but also for languages specifically), 5) there is a control group  6) there are some successful outcomes from a relatively modest intervention</a:t>
            </a:r>
            <a:br>
              <a:rPr lang="en-GB" b="0" baseline="0" dirty="0"/>
            </a:br>
            <a:endParaRPr lang="en-GB" b="0" dirty="0"/>
          </a:p>
          <a:p>
            <a:r>
              <a:rPr lang="en-GB" dirty="0"/>
              <a:t>Take feedback from tables first, then add</a:t>
            </a:r>
            <a:r>
              <a:rPr lang="en-GB" baseline="0" dirty="0"/>
              <a:t> in these four bullets.</a:t>
            </a:r>
            <a:br>
              <a:rPr lang="en-GB" baseline="0" dirty="0"/>
            </a:br>
            <a:endParaRPr lang="en-GB" dirty="0"/>
          </a:p>
          <a:p>
            <a:r>
              <a:rPr lang="en-GB" dirty="0"/>
              <a:t>Handout 3</a:t>
            </a:r>
          </a:p>
          <a:p>
            <a:r>
              <a:rPr lang="en-GB" dirty="0"/>
              <a:t>Summary 3: </a:t>
            </a:r>
            <a:br>
              <a:rPr lang="en-GB" dirty="0"/>
            </a:br>
            <a:r>
              <a:rPr lang="en-GB" sz="1200" kern="1200" dirty="0">
                <a:solidFill>
                  <a:schemeClr val="tx1"/>
                </a:solidFill>
                <a:effectLst/>
                <a:latin typeface="+mn-lt"/>
                <a:ea typeface="+mn-ea"/>
                <a:cs typeface="+mn-cs"/>
              </a:rPr>
              <a:t>Oyserman, D. </a:t>
            </a:r>
            <a:r>
              <a:rPr lang="en-GB" sz="1200" kern="1200" dirty="0" err="1">
                <a:solidFill>
                  <a:schemeClr val="tx1"/>
                </a:solidFill>
                <a:effectLst/>
                <a:latin typeface="+mn-lt"/>
                <a:ea typeface="+mn-ea"/>
                <a:cs typeface="+mn-cs"/>
              </a:rPr>
              <a:t>Bybee</a:t>
            </a:r>
            <a:r>
              <a:rPr lang="en-GB" sz="1200" kern="1200" dirty="0">
                <a:solidFill>
                  <a:schemeClr val="tx1"/>
                </a:solidFill>
                <a:effectLst/>
                <a:latin typeface="+mn-lt"/>
                <a:ea typeface="+mn-ea"/>
                <a:cs typeface="+mn-cs"/>
              </a:rPr>
              <a:t>, D. &amp; Terry, K. (2006). Possible Selves and Academic Outcomes: How and When Possible Selves Impel Action. </a:t>
            </a:r>
            <a:r>
              <a:rPr lang="en-GB" sz="1200" i="1" kern="1200" dirty="0">
                <a:solidFill>
                  <a:schemeClr val="tx1"/>
                </a:solidFill>
                <a:effectLst/>
                <a:latin typeface="+mn-lt"/>
                <a:ea typeface="+mn-ea"/>
                <a:cs typeface="+mn-cs"/>
              </a:rPr>
              <a:t>Journal of Personality and Social Psychology</a:t>
            </a:r>
            <a:r>
              <a:rPr lang="en-GB" sz="1200" kern="1200" dirty="0">
                <a:solidFill>
                  <a:schemeClr val="tx1"/>
                </a:solidFill>
                <a:effectLst/>
                <a:latin typeface="+mn-lt"/>
                <a:ea typeface="+mn-ea"/>
                <a:cs typeface="+mn-cs"/>
              </a:rPr>
              <a:t>, 91(1), 188 –204. DOI: 10.1037/0022-3514.91.1.188</a:t>
            </a:r>
          </a:p>
          <a:p>
            <a:endParaRPr lang="en-GB" dirty="0"/>
          </a:p>
          <a:p>
            <a:r>
              <a:rPr lang="en-GB" sz="1200" kern="1200" dirty="0" err="1">
                <a:solidFill>
                  <a:schemeClr val="tx1"/>
                </a:solidFill>
                <a:effectLst/>
                <a:latin typeface="+mn-lt"/>
                <a:ea typeface="+mn-ea"/>
                <a:cs typeface="+mn-cs"/>
              </a:rPr>
              <a:t>Wagstaffe</a:t>
            </a:r>
            <a:r>
              <a:rPr lang="en-GB" sz="1200" kern="1200" dirty="0">
                <a:solidFill>
                  <a:schemeClr val="tx1"/>
                </a:solidFill>
                <a:effectLst/>
                <a:latin typeface="+mn-lt"/>
                <a:ea typeface="+mn-ea"/>
                <a:cs typeface="+mn-cs"/>
              </a:rPr>
              <a:t>, J.P.; Oyserman, D. </a:t>
            </a:r>
            <a:r>
              <a:rPr lang="en-GB" sz="1200" kern="1200" dirty="0" err="1">
                <a:solidFill>
                  <a:schemeClr val="tx1"/>
                </a:solidFill>
                <a:effectLst/>
                <a:latin typeface="+mn-lt"/>
                <a:ea typeface="+mn-ea"/>
                <a:cs typeface="+mn-cs"/>
              </a:rPr>
              <a:t>Bybee</a:t>
            </a:r>
            <a:r>
              <a:rPr lang="en-GB" sz="1200" kern="1200" dirty="0">
                <a:solidFill>
                  <a:schemeClr val="tx1"/>
                </a:solidFill>
                <a:effectLst/>
                <a:latin typeface="+mn-lt"/>
                <a:ea typeface="+mn-ea"/>
                <a:cs typeface="+mn-cs"/>
              </a:rPr>
              <a:t>, D. &amp; Terry, K (2019) Can middle students be taught to develop a sense of an ‘idealised future academic self’? </a:t>
            </a:r>
            <a:r>
              <a:rPr lang="en-GB" sz="1200" i="1" kern="1200" dirty="0">
                <a:solidFill>
                  <a:schemeClr val="tx1"/>
                </a:solidFill>
                <a:effectLst/>
                <a:latin typeface="+mn-lt"/>
                <a:ea typeface="+mn-ea"/>
                <a:cs typeface="+mn-cs"/>
              </a:rPr>
              <a:t>OASIS Summary</a:t>
            </a:r>
            <a:r>
              <a:rPr lang="en-GB" sz="1200" kern="1200" dirty="0">
                <a:solidFill>
                  <a:schemeClr val="tx1"/>
                </a:solidFill>
                <a:effectLst/>
                <a:latin typeface="+mn-lt"/>
                <a:ea typeface="+mn-ea"/>
                <a:cs typeface="+mn-cs"/>
              </a:rPr>
              <a:t> of Oyserman, D. </a:t>
            </a:r>
            <a:r>
              <a:rPr lang="en-GB" sz="1200" kern="1200" dirty="0" err="1">
                <a:solidFill>
                  <a:schemeClr val="tx1"/>
                </a:solidFill>
                <a:effectLst/>
                <a:latin typeface="+mn-lt"/>
                <a:ea typeface="+mn-ea"/>
                <a:cs typeface="+mn-cs"/>
              </a:rPr>
              <a:t>Bybee</a:t>
            </a:r>
            <a:r>
              <a:rPr lang="en-GB" sz="1200" kern="1200" dirty="0">
                <a:solidFill>
                  <a:schemeClr val="tx1"/>
                </a:solidFill>
                <a:effectLst/>
                <a:latin typeface="+mn-lt"/>
                <a:ea typeface="+mn-ea"/>
                <a:cs typeface="+mn-cs"/>
              </a:rPr>
              <a:t>, D. &amp; Terry, K (2006) in </a:t>
            </a:r>
            <a:r>
              <a:rPr lang="en-GB" sz="1200" i="1" kern="1200" dirty="0">
                <a:solidFill>
                  <a:schemeClr val="tx1"/>
                </a:solidFill>
                <a:effectLst/>
                <a:latin typeface="+mn-lt"/>
                <a:ea typeface="+mn-ea"/>
                <a:cs typeface="+mn-cs"/>
              </a:rPr>
              <a:t>Journal of Personality and Social Psychology </a:t>
            </a:r>
            <a:r>
              <a:rPr lang="en-GB" sz="1200" u="sng" kern="1200" dirty="0">
                <a:solidFill>
                  <a:schemeClr val="tx1"/>
                </a:solidFill>
                <a:effectLst/>
                <a:latin typeface="+mn-lt"/>
                <a:ea typeface="+mn-ea"/>
                <a:cs typeface="+mn-cs"/>
                <a:hlinkClick r:id="rId3"/>
              </a:rPr>
              <a:t>https</a:t>
            </a:r>
            <a:r>
              <a:rPr lang="en-GB" sz="1200" u="sng" kern="1200" dirty="0">
                <a:solidFill>
                  <a:schemeClr val="tx1"/>
                </a:solidFill>
                <a:effectLst/>
                <a:latin typeface="+mn-lt"/>
                <a:ea typeface="+mn-ea"/>
                <a:cs typeface="+mn-cs"/>
                <a:hlinkClick r:id="rId4"/>
              </a:rPr>
              <a:t>://oasis-database.org</a:t>
            </a:r>
            <a:endParaRPr lang="en-GB" sz="1200" u="sng"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dirty="0">
                <a:latin typeface="Century Gothic" panose="020B0502020202020204" pitchFamily="34" charset="0"/>
              </a:rPr>
              <a:t>The intervention produced measurable change in PSs (potential selves), and change in PSs predicted change in </a:t>
            </a:r>
            <a:r>
              <a:rPr lang="en-GB" dirty="0" err="1">
                <a:latin typeface="Century Gothic" panose="020B0502020202020204" pitchFamily="34" charset="0"/>
              </a:rPr>
              <a:t>behavioral</a:t>
            </a:r>
            <a:r>
              <a:rPr lang="en-GB" dirty="0">
                <a:latin typeface="Century Gothic" panose="020B0502020202020204" pitchFamily="34" charset="0"/>
              </a:rPr>
              <a:t> self-regulation— going to school rather than skipping, behaving</a:t>
            </a:r>
          </a:p>
          <a:p>
            <a:r>
              <a:rPr lang="en-GB" dirty="0">
                <a:latin typeface="Century Gothic" panose="020B0502020202020204" pitchFamily="34" charset="0"/>
              </a:rPr>
              <a:t>and participating in class, and spending time on homework; self-regulation not only improved academic outcomes but, equally importantly, reduced risk of depression. Oyserman, </a:t>
            </a:r>
            <a:r>
              <a:rPr lang="en-GB" dirty="0" err="1">
                <a:latin typeface="Century Gothic" panose="020B0502020202020204" pitchFamily="34" charset="0"/>
              </a:rPr>
              <a:t>Bybee</a:t>
            </a:r>
            <a:r>
              <a:rPr lang="en-GB" dirty="0">
                <a:latin typeface="Century Gothic" panose="020B0502020202020204" pitchFamily="34" charset="0"/>
              </a:rPr>
              <a:t> &amp; Terry (2006, p.201)</a:t>
            </a:r>
          </a:p>
          <a:p>
            <a:r>
              <a:rPr lang="en-GB" dirty="0">
                <a:latin typeface="Century Gothic" panose="020B0502020202020204" pitchFamily="34" charset="0"/>
              </a:rPr>
              <a:t>Whether focused on positive expected or feared PSs, self-regulation fails when individuals do not realize that a particular action is antithetical to goal achievement, when PSs do not provide</a:t>
            </a:r>
          </a:p>
          <a:p>
            <a:r>
              <a:rPr lang="en-GB" dirty="0">
                <a:latin typeface="Century Gothic" panose="020B0502020202020204" pitchFamily="34" charset="0"/>
              </a:rPr>
              <a:t>clear standards of what to attain or avoid, or when PSs are not linked with self-regulatory </a:t>
            </a:r>
            <a:r>
              <a:rPr lang="en-GB" dirty="0" err="1">
                <a:latin typeface="Century Gothic" panose="020B0502020202020204" pitchFamily="34" charset="0"/>
              </a:rPr>
              <a:t>behaviors</a:t>
            </a:r>
            <a:endParaRPr lang="en-GB" dirty="0">
              <a:latin typeface="Century Gothic" panose="020B0502020202020204" pitchFamily="34" charset="0"/>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The authors conclude: </a:t>
            </a:r>
            <a:r>
              <a:rPr lang="en-GB" dirty="0">
                <a:latin typeface="Century Gothic" panose="020B0502020202020204" pitchFamily="34" charset="0"/>
              </a:rPr>
              <a:t>Our results demonstrate the real-world power of a social psychological conceptualization of the self as a motivational resource.</a:t>
            </a:r>
          </a:p>
          <a:p>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78577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25</a:t>
            </a:fld>
            <a:endParaRPr lang="en-GB"/>
          </a:p>
        </p:txBody>
      </p:sp>
    </p:spTree>
    <p:extLst>
      <p:ext uri="{BB962C8B-B14F-4D97-AF65-F5344CB8AC3E}">
        <p14:creationId xmlns:p14="http://schemas.microsoft.com/office/powerpoint/2010/main" val="4012679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27-28: 5 mins</a:t>
            </a:r>
          </a:p>
          <a:p>
            <a:endParaRPr lang="en-GB" b="1" dirty="0"/>
          </a:p>
        </p:txBody>
      </p:sp>
      <p:sp>
        <p:nvSpPr>
          <p:cNvPr id="4" name="Slide Number Placeholder 3"/>
          <p:cNvSpPr>
            <a:spLocks noGrp="1"/>
          </p:cNvSpPr>
          <p:nvPr>
            <p:ph type="sldNum" sz="quarter" idx="10"/>
          </p:nvPr>
        </p:nvSpPr>
        <p:spPr/>
        <p:txBody>
          <a:bodyPr/>
          <a:lstStyle/>
          <a:p>
            <a:fld id="{051212F4-EB5A-464B-92EC-DACFCB1CC2CD}" type="slidenum">
              <a:rPr lang="en-GB" smtClean="0"/>
              <a:t>26</a:t>
            </a:fld>
            <a:endParaRPr lang="en-GB"/>
          </a:p>
        </p:txBody>
      </p:sp>
    </p:spTree>
    <p:extLst>
      <p:ext uri="{BB962C8B-B14F-4D97-AF65-F5344CB8AC3E}">
        <p14:creationId xmlns:p14="http://schemas.microsoft.com/office/powerpoint/2010/main" val="411713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Slides 2-14: 15 minutes</a:t>
            </a:r>
          </a:p>
          <a:p>
            <a:r>
              <a:rPr lang="en-GB" dirty="0"/>
              <a:t>In</a:t>
            </a:r>
            <a:r>
              <a:rPr lang="en-GB" baseline="0" dirty="0"/>
              <a:t> the news from this summer</a:t>
            </a:r>
            <a:br>
              <a:rPr lang="en-GB" baseline="0" dirty="0"/>
            </a:br>
            <a:r>
              <a:rPr lang="en-GB" dirty="0"/>
              <a:t>Two footballers, two very different stories! Football is not enough…</a:t>
            </a:r>
            <a:br>
              <a:rPr lang="en-GB" dirty="0"/>
            </a:br>
            <a:r>
              <a:rPr lang="en-GB" dirty="0"/>
              <a:t>What sort of motivation is on display here</a:t>
            </a:r>
            <a:r>
              <a:rPr lang="en-GB" baseline="0" dirty="0"/>
              <a:t> from Aaron Ramsey?</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73480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So how does all this relate to phonics, vocabulary and grammar?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Essentially, for high levels of motivation we are looking</a:t>
            </a:r>
            <a:r>
              <a:rPr lang="en-GB" sz="1200" b="0" i="0" kern="1200" baseline="0" dirty="0">
                <a:solidFill>
                  <a:schemeClr val="tx1"/>
                </a:solidFill>
                <a:effectLst/>
                <a:latin typeface="+mn-lt"/>
                <a:ea typeface="+mn-ea"/>
                <a:cs typeface="+mn-cs"/>
              </a:rPr>
              <a:t> at the importance of </a:t>
            </a:r>
            <a:r>
              <a:rPr lang="en-GB" sz="1200" b="1" i="0" kern="1200" baseline="0" dirty="0">
                <a:solidFill>
                  <a:schemeClr val="tx1"/>
                </a:solidFill>
                <a:effectLst/>
                <a:latin typeface="+mn-lt"/>
                <a:ea typeface="+mn-ea"/>
                <a:cs typeface="+mn-cs"/>
              </a:rPr>
              <a:t>successful pedagogy</a:t>
            </a:r>
            <a:r>
              <a:rPr lang="en-GB" sz="1200" b="0" i="0" kern="1200" baseline="0" dirty="0">
                <a:solidFill>
                  <a:schemeClr val="tx1"/>
                </a:solidFill>
                <a:effectLst/>
                <a:latin typeface="+mn-lt"/>
                <a:ea typeface="+mn-ea"/>
                <a:cs typeface="+mn-cs"/>
              </a:rPr>
              <a:t>, i.e., the extent to which </a:t>
            </a:r>
            <a:r>
              <a:rPr lang="en-GB" sz="1200" b="1" i="0" kern="1200" baseline="0" dirty="0">
                <a:solidFill>
                  <a:schemeClr val="tx1"/>
                </a:solidFill>
                <a:effectLst/>
                <a:latin typeface="+mn-lt"/>
                <a:ea typeface="+mn-ea"/>
                <a:cs typeface="+mn-cs"/>
              </a:rPr>
              <a:t>learners are learning, making progress</a:t>
            </a:r>
            <a:r>
              <a:rPr lang="en-GB" sz="1200" b="0" i="0" kern="1200" baseline="0" dirty="0">
                <a:solidFill>
                  <a:schemeClr val="tx1"/>
                </a:solidFill>
                <a:effectLst/>
                <a:latin typeface="+mn-lt"/>
                <a:ea typeface="+mn-ea"/>
                <a:cs typeface="+mn-cs"/>
              </a:rPr>
              <a:t>, and</a:t>
            </a:r>
            <a:r>
              <a:rPr lang="en-GB" sz="1200" b="1" i="0" kern="1200" baseline="0" dirty="0">
                <a:solidFill>
                  <a:schemeClr val="tx1"/>
                </a:solidFill>
                <a:effectLst/>
                <a:latin typeface="+mn-lt"/>
                <a:ea typeface="+mn-ea"/>
                <a:cs typeface="+mn-cs"/>
              </a:rPr>
              <a:t> perceive </a:t>
            </a:r>
            <a:r>
              <a:rPr lang="en-GB" sz="1200" b="0" i="0" kern="1200" baseline="0" dirty="0">
                <a:solidFill>
                  <a:schemeClr val="tx1"/>
                </a:solidFill>
                <a:effectLst/>
                <a:latin typeface="+mn-lt"/>
                <a:ea typeface="+mn-ea"/>
                <a:cs typeface="+mn-cs"/>
              </a:rPr>
              <a:t>it. This ties back in to both individual learner and group learning experiences in the classroom, and to the intrinsic motivation that comes from enjoying learning.</a:t>
            </a: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Don’t forget that we have already read research that suggests a link between motivation and phonics knowledge (i.e. that students without the ability to decode</a:t>
            </a:r>
            <a:r>
              <a:rPr lang="en-GB" sz="1200" b="0" i="0" kern="1200" baseline="0" dirty="0">
                <a:solidFill>
                  <a:schemeClr val="tx1"/>
                </a:solidFill>
                <a:effectLst/>
                <a:latin typeface="+mn-lt"/>
                <a:ea typeface="+mn-ea"/>
                <a:cs typeface="+mn-cs"/>
              </a:rPr>
              <a:t> are demotivated).</a:t>
            </a:r>
            <a:endParaRPr lang="en-GB" sz="1200" b="0" i="0" kern="1200" dirty="0">
              <a:solidFill>
                <a:schemeClr val="tx1"/>
              </a:solidFill>
              <a:effectLst/>
              <a:latin typeface="+mn-lt"/>
              <a:ea typeface="+mn-ea"/>
              <a:cs typeface="+mn-cs"/>
            </a:endParaRPr>
          </a:p>
          <a:p>
            <a:r>
              <a:rPr lang="en-GB" sz="1200" b="0" i="0" u="none" strike="noStrike" kern="1200" baseline="0" dirty="0" err="1">
                <a:solidFill>
                  <a:schemeClr val="tx1"/>
                </a:solidFill>
                <a:latin typeface="+mn-lt"/>
                <a:ea typeface="+mn-ea"/>
                <a:cs typeface="+mn-cs"/>
              </a:rPr>
              <a:t>Erler</a:t>
            </a:r>
            <a:r>
              <a:rPr lang="en-GB" sz="1200" b="0" i="0" u="none" strike="noStrike" kern="1200" baseline="0" dirty="0">
                <a:solidFill>
                  <a:schemeClr val="tx1"/>
                </a:solidFill>
                <a:latin typeface="+mn-lt"/>
                <a:ea typeface="+mn-ea"/>
                <a:cs typeface="+mn-cs"/>
              </a:rPr>
              <a:t>, L., &amp; </a:t>
            </a:r>
            <a:r>
              <a:rPr lang="en-GB" sz="1200" b="0" i="0" u="none" strike="noStrike" kern="1200" baseline="0" dirty="0" err="1">
                <a:solidFill>
                  <a:schemeClr val="tx1"/>
                </a:solidFill>
                <a:latin typeface="+mn-lt"/>
                <a:ea typeface="+mn-ea"/>
                <a:cs typeface="+mn-cs"/>
              </a:rPr>
              <a:t>Macaro</a:t>
            </a:r>
            <a:r>
              <a:rPr lang="en-GB" sz="1200" b="0" i="0" u="none" strike="noStrike" kern="1200" baseline="0" dirty="0">
                <a:solidFill>
                  <a:schemeClr val="tx1"/>
                </a:solidFill>
                <a:latin typeface="+mn-lt"/>
                <a:ea typeface="+mn-ea"/>
                <a:cs typeface="+mn-cs"/>
              </a:rPr>
              <a:t>, E. (2011). Decoding ability in French as a foreign language and language learning motivation. </a:t>
            </a:r>
            <a:r>
              <a:rPr lang="en-GB" sz="1200" b="0" i="1" u="none" strike="noStrike" kern="1200" baseline="0" dirty="0">
                <a:solidFill>
                  <a:schemeClr val="tx1"/>
                </a:solidFill>
                <a:latin typeface="+mn-lt"/>
                <a:ea typeface="+mn-ea"/>
                <a:cs typeface="+mn-cs"/>
              </a:rPr>
              <a:t>The Modern Language Journal</a:t>
            </a:r>
            <a:r>
              <a:rPr lang="en-GB" sz="1200" b="0" i="0" u="none" strike="noStrike" kern="1200" baseline="0" dirty="0">
                <a:solidFill>
                  <a:schemeClr val="tx1"/>
                </a:solidFill>
                <a:latin typeface="+mn-lt"/>
                <a:ea typeface="+mn-ea"/>
                <a:cs typeface="+mn-cs"/>
              </a:rPr>
              <a:t>, 95 </a:t>
            </a:r>
            <a:r>
              <a:rPr lang="en-GB" sz="1200" b="0" i="1" u="none" strike="noStrike" kern="1200" baseline="0" dirty="0">
                <a:solidFill>
                  <a:schemeClr val="tx1"/>
                </a:solidFill>
                <a:latin typeface="+mn-lt"/>
                <a:ea typeface="+mn-ea"/>
                <a:cs typeface="+mn-cs"/>
              </a:rPr>
              <a:t>(4)</a:t>
            </a:r>
            <a:r>
              <a:rPr lang="en-GB" sz="1200" b="0" i="0" u="none" strike="noStrike" kern="1200" baseline="0" dirty="0">
                <a:solidFill>
                  <a:schemeClr val="tx1"/>
                </a:solidFill>
                <a:latin typeface="+mn-lt"/>
                <a:ea typeface="+mn-ea"/>
                <a:cs typeface="+mn-cs"/>
              </a:rPr>
              <a:t>, 496–518. http://dx.doi.org/10.1111/j.1540-4781.2011.01238.x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in terms of vocabulary, it’s important to think about motivational power</a:t>
            </a:r>
            <a:r>
              <a:rPr lang="en-GB" sz="1200" b="0" i="0" kern="1200" baseline="0" dirty="0">
                <a:solidFill>
                  <a:schemeClr val="tx1"/>
                </a:solidFill>
                <a:effectLst/>
                <a:latin typeface="+mn-lt"/>
                <a:ea typeface="+mn-ea"/>
                <a:cs typeface="+mn-cs"/>
              </a:rPr>
              <a:t> of a) learning the most useful words (i.e. those that speakers of that language most often use to communicate) and b) using effective methods to retain and revisit those words, (i.e., four-stage strategy – revisit in the week, month, term and year)</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And making the grammar matter is at the core of our approach, i.e. making it indispensable for communicating the meaning in any given tasks highlights its importance and the purpose for learning it.</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comes down to increasing the depth of processing that we require learners to do; increasing the challenge (perhaps), but at the same time, making transparent the purpose for everything students learn and giving them tools that enable them ultimately to put language together independently, to use language independently (whether it is reading aloud, taking notes in the target language, recognising meanings in multiple contexts, or creating new sentences.  As we’ll look at in the Meaningful Practice II session later today, the PVG pedagogy’s principles of making language task essential; providing desirable difficulty/challenge in the recall, production or application, and deepening knowledge through use of language in multiple contexts, using the full range of word meanings, resonate with the theory of ‘Involvement Load’ and its principles of need (</a:t>
            </a:r>
            <a:r>
              <a:rPr lang="fr-FR" sz="1200" dirty="0"/>
              <a:t>How </a:t>
            </a:r>
            <a:r>
              <a:rPr lang="fr-FR" sz="1200" dirty="0" err="1"/>
              <a:t>necessary</a:t>
            </a:r>
            <a:r>
              <a:rPr lang="fr-FR" sz="1200" dirty="0"/>
              <a:t> </a:t>
            </a:r>
            <a:r>
              <a:rPr lang="fr-FR" sz="1200" dirty="0" err="1"/>
              <a:t>is</a:t>
            </a:r>
            <a:r>
              <a:rPr lang="fr-FR" sz="1200" dirty="0"/>
              <a:t> </a:t>
            </a:r>
            <a:r>
              <a:rPr lang="fr-FR" sz="1200" dirty="0" err="1"/>
              <a:t>it</a:t>
            </a:r>
            <a:r>
              <a:rPr lang="fr-FR" sz="1200" dirty="0"/>
              <a:t> to know </a:t>
            </a:r>
            <a:r>
              <a:rPr lang="fr-FR" sz="1200" dirty="0" err="1"/>
              <a:t>this</a:t>
            </a:r>
            <a:r>
              <a:rPr lang="fr-FR" sz="1200" dirty="0"/>
              <a:t> </a:t>
            </a:r>
            <a:r>
              <a:rPr lang="fr-FR" sz="1200" dirty="0" err="1"/>
              <a:t>word</a:t>
            </a:r>
            <a:r>
              <a:rPr lang="fr-FR" sz="1200" dirty="0"/>
              <a:t> to </a:t>
            </a:r>
            <a:r>
              <a:rPr lang="fr-FR" sz="1200" dirty="0" err="1"/>
              <a:t>complete</a:t>
            </a:r>
            <a:r>
              <a:rPr lang="fr-FR" sz="1200" dirty="0"/>
              <a:t> the </a:t>
            </a:r>
            <a:r>
              <a:rPr lang="fr-FR" sz="1200" dirty="0" err="1"/>
              <a:t>task</a:t>
            </a:r>
            <a:r>
              <a:rPr lang="fr-FR" sz="1200" dirty="0"/>
              <a:t>?  How </a:t>
            </a:r>
            <a:r>
              <a:rPr lang="fr-FR" sz="1200" dirty="0" err="1"/>
              <a:t>much</a:t>
            </a:r>
            <a:r>
              <a:rPr lang="fr-FR" sz="1200" dirty="0"/>
              <a:t> </a:t>
            </a:r>
            <a:r>
              <a:rPr lang="fr-FR" sz="1200" dirty="0" err="1"/>
              <a:t>does</a:t>
            </a:r>
            <a:r>
              <a:rPr lang="fr-FR" sz="1200" dirty="0"/>
              <a:t> the </a:t>
            </a:r>
            <a:r>
              <a:rPr lang="fr-FR" sz="1200" dirty="0" err="1"/>
              <a:t>learner</a:t>
            </a:r>
            <a:r>
              <a:rPr lang="fr-FR" sz="1200" dirty="0"/>
              <a:t> ‘</a:t>
            </a:r>
            <a:r>
              <a:rPr lang="fr-FR" sz="1200" dirty="0" err="1"/>
              <a:t>need’or</a:t>
            </a:r>
            <a:r>
              <a:rPr lang="fr-FR" sz="1200" dirty="0"/>
              <a:t> </a:t>
            </a:r>
            <a:r>
              <a:rPr lang="fr-FR" sz="1200" dirty="0" err="1"/>
              <a:t>really</a:t>
            </a:r>
            <a:r>
              <a:rPr lang="fr-FR" sz="1200" dirty="0"/>
              <a:t> </a:t>
            </a:r>
            <a:r>
              <a:rPr lang="fr-FR" sz="1200" dirty="0" err="1"/>
              <a:t>choose</a:t>
            </a:r>
            <a:r>
              <a:rPr lang="fr-FR" sz="1200" dirty="0"/>
              <a:t> to do the </a:t>
            </a:r>
            <a:r>
              <a:rPr lang="fr-FR" sz="1200" dirty="0" err="1"/>
              <a:t>task</a:t>
            </a:r>
            <a:r>
              <a:rPr lang="fr-FR" sz="1200" dirty="0"/>
              <a:t>?),</a:t>
            </a:r>
            <a:r>
              <a:rPr lang="fr-FR" sz="1200" baseline="0" dirty="0"/>
              <a:t> </a:t>
            </a:r>
            <a:r>
              <a:rPr lang="fr-FR" sz="1200" baseline="0" dirty="0" err="1"/>
              <a:t>search</a:t>
            </a:r>
            <a:r>
              <a:rPr lang="fr-FR" sz="1200" baseline="0" dirty="0"/>
              <a:t> (</a:t>
            </a:r>
            <a:r>
              <a:rPr lang="fr-FR" sz="1200" dirty="0"/>
              <a:t>How hard </a:t>
            </a:r>
            <a:r>
              <a:rPr lang="fr-FR" sz="1200" dirty="0" err="1"/>
              <a:t>does</a:t>
            </a:r>
            <a:r>
              <a:rPr lang="fr-FR" sz="1200" dirty="0"/>
              <a:t> the </a:t>
            </a:r>
            <a:r>
              <a:rPr lang="fr-FR" sz="1200" dirty="0" err="1"/>
              <a:t>learner</a:t>
            </a:r>
            <a:r>
              <a:rPr lang="fr-FR" sz="1200" dirty="0"/>
              <a:t> have to </a:t>
            </a:r>
            <a:r>
              <a:rPr lang="fr-FR" sz="1200" dirty="0" err="1"/>
              <a:t>work</a:t>
            </a:r>
            <a:r>
              <a:rPr lang="fr-FR" sz="1200" dirty="0"/>
              <a:t> to </a:t>
            </a:r>
            <a:r>
              <a:rPr lang="fr-FR" sz="1200" dirty="0" err="1"/>
              <a:t>find</a:t>
            </a:r>
            <a:r>
              <a:rPr lang="fr-FR" sz="1200" dirty="0"/>
              <a:t> the </a:t>
            </a:r>
            <a:r>
              <a:rPr lang="fr-FR" sz="1200" dirty="0" err="1"/>
              <a:t>meaning</a:t>
            </a:r>
            <a:r>
              <a:rPr lang="fr-FR" sz="1200" dirty="0"/>
              <a:t> of the </a:t>
            </a:r>
            <a:r>
              <a:rPr lang="fr-FR" sz="1200" dirty="0" err="1"/>
              <a:t>word</a:t>
            </a:r>
            <a:r>
              <a:rPr lang="fr-FR" sz="1200" dirty="0"/>
              <a:t>?)</a:t>
            </a:r>
            <a:r>
              <a:rPr lang="fr-FR" sz="1200" baseline="0" dirty="0"/>
              <a:t> and </a:t>
            </a:r>
            <a:r>
              <a:rPr lang="fr-FR" sz="1200" baseline="0" dirty="0" err="1"/>
              <a:t>evaluate</a:t>
            </a:r>
            <a:r>
              <a:rPr lang="fr-FR" sz="1200" baseline="0" dirty="0"/>
              <a:t> (</a:t>
            </a:r>
            <a:r>
              <a:rPr lang="fr-FR" sz="1200" dirty="0"/>
              <a:t>How </a:t>
            </a:r>
            <a:r>
              <a:rPr lang="fr-FR" sz="1200" dirty="0" err="1"/>
              <a:t>much</a:t>
            </a:r>
            <a:r>
              <a:rPr lang="fr-FR" sz="1200" dirty="0"/>
              <a:t> </a:t>
            </a:r>
            <a:r>
              <a:rPr lang="fr-FR" sz="1200" dirty="0" err="1"/>
              <a:t>does</a:t>
            </a:r>
            <a:r>
              <a:rPr lang="fr-FR" sz="1200" dirty="0"/>
              <a:t> the </a:t>
            </a:r>
            <a:r>
              <a:rPr lang="fr-FR" sz="1200" dirty="0" err="1"/>
              <a:t>learner</a:t>
            </a:r>
            <a:r>
              <a:rPr lang="fr-FR" sz="1200" dirty="0"/>
              <a:t> have to </a:t>
            </a:r>
            <a:r>
              <a:rPr lang="fr-FR" sz="1200" dirty="0" err="1"/>
              <a:t>think</a:t>
            </a:r>
            <a:r>
              <a:rPr lang="fr-FR" sz="1200" dirty="0"/>
              <a:t> about how to use </a:t>
            </a:r>
            <a:r>
              <a:rPr lang="fr-FR" sz="1200" dirty="0" err="1"/>
              <a:t>this</a:t>
            </a:r>
            <a:r>
              <a:rPr lang="fr-FR" sz="1200" dirty="0"/>
              <a:t> </a:t>
            </a:r>
            <a:r>
              <a:rPr lang="fr-FR" sz="1200" dirty="0" err="1"/>
              <a:t>word</a:t>
            </a:r>
            <a:r>
              <a:rPr lang="fr-FR" sz="1200" dirty="0"/>
              <a:t> in </a:t>
            </a:r>
            <a:r>
              <a:rPr lang="fr-FR" sz="1200" dirty="0" err="1"/>
              <a:t>different</a:t>
            </a:r>
            <a:r>
              <a:rPr lang="fr-FR" sz="1200" dirty="0"/>
              <a:t> </a:t>
            </a:r>
            <a:r>
              <a:rPr lang="fr-FR" sz="1200" dirty="0" err="1"/>
              <a:t>contexts</a:t>
            </a:r>
            <a:r>
              <a:rPr lang="fr-FR" sz="1200" dirty="0"/>
              <a:t> or about </a:t>
            </a:r>
            <a:r>
              <a:rPr lang="fr-FR" sz="1200" dirty="0" err="1"/>
              <a:t>different</a:t>
            </a:r>
            <a:r>
              <a:rPr lang="fr-FR" sz="1200" dirty="0"/>
              <a:t> aspects of </a:t>
            </a:r>
            <a:r>
              <a:rPr lang="fr-FR" sz="1200" dirty="0" err="1"/>
              <a:t>its</a:t>
            </a:r>
            <a:r>
              <a:rPr lang="fr-FR" sz="1200" dirty="0"/>
              <a:t> </a:t>
            </a:r>
            <a:r>
              <a:rPr lang="fr-FR" sz="1200" dirty="0" err="1"/>
              <a:t>meaning</a:t>
            </a:r>
            <a:r>
              <a:rPr lang="fr-FR" sz="1200" dirty="0"/>
              <a:t>?)</a:t>
            </a:r>
            <a:br>
              <a:rPr lang="fr-FR" sz="1200" dirty="0"/>
            </a:br>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Laufer</a:t>
            </a:r>
            <a:r>
              <a:rPr lang="en-GB" sz="1200" b="0" i="0" u="none" strike="noStrike" kern="1200" baseline="0" dirty="0">
                <a:solidFill>
                  <a:schemeClr val="tx1"/>
                </a:solidFill>
                <a:latin typeface="+mn-lt"/>
                <a:ea typeface="+mn-ea"/>
                <a:cs typeface="+mn-cs"/>
              </a:rPr>
              <a:t>, B. </a:t>
            </a:r>
            <a:r>
              <a:rPr lang="en-GB" sz="1200" b="0" i="0" u="none" strike="noStrike" kern="1200" baseline="0" dirty="0" err="1">
                <a:solidFill>
                  <a:schemeClr val="tx1"/>
                </a:solidFill>
                <a:latin typeface="+mn-lt"/>
                <a:ea typeface="+mn-ea"/>
                <a:cs typeface="+mn-cs"/>
              </a:rPr>
              <a:t>Hulstijn</a:t>
            </a:r>
            <a:r>
              <a:rPr lang="en-GB" sz="1200" b="0" i="0" u="none" strike="noStrike" kern="1200" baseline="0" dirty="0">
                <a:solidFill>
                  <a:schemeClr val="tx1"/>
                </a:solidFill>
                <a:latin typeface="+mn-lt"/>
                <a:ea typeface="+mn-ea"/>
                <a:cs typeface="+mn-cs"/>
              </a:rPr>
              <a:t>, J. (2001) Incidental vocabulary acquisition in a second language: the construct of task-induced involvement. </a:t>
            </a:r>
            <a:r>
              <a:rPr lang="en-GB" sz="1200" b="0" i="1" u="none" strike="noStrike" kern="1200" baseline="0" dirty="0">
                <a:solidFill>
                  <a:schemeClr val="tx1"/>
                </a:solidFill>
                <a:latin typeface="+mn-lt"/>
                <a:ea typeface="+mn-ea"/>
                <a:cs typeface="+mn-cs"/>
              </a:rPr>
              <a:t>Applied Linguistics</a:t>
            </a:r>
            <a:r>
              <a:rPr lang="en-GB" sz="1200" b="0" i="0" u="none" strike="noStrike" kern="1200" baseline="0" dirty="0">
                <a:solidFill>
                  <a:schemeClr val="tx1"/>
                </a:solidFill>
                <a:latin typeface="+mn-lt"/>
                <a:ea typeface="+mn-ea"/>
                <a:cs typeface="+mn-cs"/>
              </a:rPr>
              <a:t>, 22 (1), 1–26, https://doi.org/10.1093/applin/22.1.1 </a:t>
            </a:r>
            <a:endParaRPr lang="fr-FR" sz="1200"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is plenty of research evidence to support us emphasising to teachers the importance of using activities that foreground the usefulness of grammar  (in terms of its meaningfulness and function). That understanding the function of that tiny difference between 'je </a:t>
            </a:r>
            <a:r>
              <a:rPr lang="en-GB" sz="1200" b="0" i="0" kern="1200" dirty="0" err="1">
                <a:solidFill>
                  <a:schemeClr val="tx1"/>
                </a:solidFill>
                <a:effectLst/>
                <a:latin typeface="+mn-lt"/>
                <a:ea typeface="+mn-ea"/>
                <a:cs typeface="+mn-cs"/>
              </a:rPr>
              <a:t>fais</a:t>
            </a:r>
            <a:r>
              <a:rPr lang="en-GB" sz="1200" b="0" i="0" kern="1200" dirty="0">
                <a:solidFill>
                  <a:schemeClr val="tx1"/>
                </a:solidFill>
                <a:effectLst/>
                <a:latin typeface="+mn-lt"/>
                <a:ea typeface="+mn-ea"/>
                <a:cs typeface="+mn-cs"/>
              </a:rPr>
              <a:t>' and '</a:t>
            </a:r>
            <a:r>
              <a:rPr lang="en-GB" sz="1200" b="0" i="0" kern="1200" dirty="0" err="1">
                <a:solidFill>
                  <a:schemeClr val="tx1"/>
                </a:solidFill>
                <a:effectLst/>
                <a:latin typeface="+mn-lt"/>
                <a:ea typeface="+mn-ea"/>
                <a:cs typeface="+mn-cs"/>
              </a:rPr>
              <a:t>j'ai</a:t>
            </a:r>
            <a:r>
              <a:rPr lang="en-GB" sz="1200" b="0" i="0" kern="1200" dirty="0">
                <a:solidFill>
                  <a:schemeClr val="tx1"/>
                </a:solidFill>
                <a:effectLst/>
                <a:latin typeface="+mn-lt"/>
                <a:ea typeface="+mn-ea"/>
                <a:cs typeface="+mn-cs"/>
              </a:rPr>
              <a:t> fait' and being able to relate this to a moment in life when this just might matter - does benefit learning. There is research by 'interaction' researchers (Long, Mackey, Philp) and sentence processing researchers (</a:t>
            </a:r>
            <a:r>
              <a:rPr lang="en-GB" sz="1200" b="0" i="0" kern="1200" dirty="0" err="1">
                <a:solidFill>
                  <a:schemeClr val="tx1"/>
                </a:solidFill>
                <a:effectLst/>
                <a:latin typeface="+mn-lt"/>
                <a:ea typeface="+mn-ea"/>
                <a:cs typeface="+mn-cs"/>
              </a:rPr>
              <a:t>VanPatten</a:t>
            </a:r>
            <a:r>
              <a:rPr lang="en-GB" sz="1200" b="0" i="0" kern="1200" dirty="0">
                <a:solidFill>
                  <a:schemeClr val="tx1"/>
                </a:solidFill>
                <a:effectLst/>
                <a:latin typeface="+mn-lt"/>
                <a:ea typeface="+mn-ea"/>
                <a:cs typeface="+mn-cs"/>
              </a:rPr>
              <a:t>, Jackson, Henry, Morgan-Short, me, &amp; Rowena!) and cognitive linguists (</a:t>
            </a:r>
            <a:r>
              <a:rPr lang="en-GB" sz="1200" b="0" i="0" kern="1200" dirty="0" err="1">
                <a:solidFill>
                  <a:schemeClr val="tx1"/>
                </a:solidFill>
                <a:effectLst/>
                <a:latin typeface="+mn-lt"/>
                <a:ea typeface="+mn-ea"/>
                <a:cs typeface="+mn-cs"/>
              </a:rPr>
              <a:t>Cadierno</a:t>
            </a:r>
            <a:r>
              <a:rPr lang="en-GB" sz="1200" b="0" i="0" kern="1200" dirty="0">
                <a:solidFill>
                  <a:schemeClr val="tx1"/>
                </a:solidFill>
                <a:effectLst/>
                <a:latin typeface="+mn-lt"/>
                <a:ea typeface="+mn-ea"/>
                <a:cs typeface="+mn-cs"/>
              </a:rPr>
              <a:t>, Tyler) that has provided robust evidence, from different angles. </a:t>
            </a:r>
            <a:endParaRPr lang="en-GB" dirty="0"/>
          </a:p>
          <a:p>
            <a:r>
              <a:rPr lang="en-GB" sz="1200" b="0" i="0" kern="1200" dirty="0">
                <a:solidFill>
                  <a:schemeClr val="tx1"/>
                </a:solidFill>
                <a:effectLst/>
                <a:latin typeface="+mn-lt"/>
                <a:ea typeface="+mn-ea"/>
                <a:cs typeface="+mn-cs"/>
              </a:rPr>
              <a:t>Making the grammar matter for communication ('simulating' that it matters by helping learners to think of </a:t>
            </a:r>
            <a:r>
              <a:rPr lang="en-GB" sz="1200" b="0" i="1" kern="1200" dirty="0">
                <a:solidFill>
                  <a:schemeClr val="tx1"/>
                </a:solidFill>
                <a:effectLst/>
                <a:latin typeface="+mn-lt"/>
                <a:ea typeface="+mn-ea"/>
                <a:cs typeface="+mn-cs"/>
              </a:rPr>
              <a:t>when, in which contexts, </a:t>
            </a:r>
            <a:r>
              <a:rPr lang="en-GB" sz="1200" b="0" i="0" kern="1200" dirty="0">
                <a:solidFill>
                  <a:schemeClr val="tx1"/>
                </a:solidFill>
                <a:effectLst/>
                <a:latin typeface="+mn-lt"/>
                <a:ea typeface="+mn-ea"/>
                <a:cs typeface="+mn-cs"/>
              </a:rPr>
              <a:t>it might matter, even if the contexts are a bit crazy or unusual) is likely to be helpful.</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27</a:t>
            </a:fld>
            <a:endParaRPr lang="en-GB"/>
          </a:p>
        </p:txBody>
      </p:sp>
    </p:spTree>
    <p:extLst>
      <p:ext uri="{BB962C8B-B14F-4D97-AF65-F5344CB8AC3E}">
        <p14:creationId xmlns:p14="http://schemas.microsoft.com/office/powerpoint/2010/main" val="2368768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29 - 35: 30 mins</a:t>
            </a:r>
            <a:br>
              <a:rPr lang="en-GB" b="1" dirty="0"/>
            </a:br>
            <a:r>
              <a:rPr lang="en-GB" b="1" dirty="0"/>
              <a:t>This includes time to read handouts 4 &amp; 5, discuss own motivation</a:t>
            </a:r>
            <a:r>
              <a:rPr lang="en-GB" b="1" baseline="0" dirty="0"/>
              <a:t> practice, and look at any of the motivation resources.</a:t>
            </a:r>
            <a:endParaRPr lang="en-GB" b="1"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66188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project that started in Wales,</a:t>
            </a:r>
            <a:r>
              <a:rPr lang="en-GB" baseline="0" dirty="0"/>
              <a:t> initially developed at the university of Cardiff, and run with local secondary schools.</a:t>
            </a:r>
            <a:br>
              <a:rPr lang="en-GB" baseline="0" dirty="0"/>
            </a:br>
            <a:r>
              <a:rPr lang="en-GB" baseline="0" dirty="0"/>
              <a:t>It has since run a further pilot project in Sheffield with local schools there.  The findings from that pilot are being compiled into a report which is due summer 2019.</a:t>
            </a:r>
          </a:p>
          <a:p>
            <a:r>
              <a:rPr lang="en-GB" baseline="0" dirty="0"/>
              <a:t>The study presents some nice ideas about how we might talk about languages more generally to our pupils. </a:t>
            </a:r>
          </a:p>
          <a:p>
            <a:r>
              <a:rPr lang="en-GB" baseline="0" dirty="0"/>
              <a:t>However, we should acknowledge here, that as yet this study hasn’t been published in a peer-reviewed publication as far as we are aware. </a:t>
            </a:r>
          </a:p>
          <a:p>
            <a:r>
              <a:rPr lang="en-GB" baseline="0" dirty="0"/>
              <a:t>There might therefore be some threats to the generalisability of the findings, for example,</a:t>
            </a:r>
          </a:p>
          <a:p>
            <a:pPr marL="228600" indent="-228600">
              <a:buAutoNum type="arabicParenR"/>
            </a:pPr>
            <a:r>
              <a:rPr lang="en-GB" baseline="0" dirty="0"/>
              <a:t>the extent to which the pupils were self-selecting or teacher-selected is not clear (rather than an entirely ‘whole class’ approach which is the most practical in reality)</a:t>
            </a:r>
          </a:p>
          <a:p>
            <a:pPr marL="228600" indent="-228600">
              <a:buAutoNum type="arabicParenR"/>
            </a:pPr>
            <a:r>
              <a:rPr lang="en-GB" baseline="0" dirty="0"/>
              <a:t>the intervention is quite time and resource heavy – can this be sustained on a national level? Constant need to train up mentors annually, for example. </a:t>
            </a:r>
          </a:p>
          <a:p>
            <a:pPr marL="228600" indent="-228600">
              <a:buAutoNum type="arabicParenR"/>
            </a:pPr>
            <a:r>
              <a:rPr lang="en-GB" baseline="0" dirty="0"/>
              <a:t>So far, the studies have been carried out in quite linguistically rich regions (Wales, and then Sheffield (heritage languages)) – this might means pupils have an existing ‘leaning’ towards being aware and accepting of linguistic diversity and by extension possibly language learning itself.</a:t>
            </a:r>
          </a:p>
          <a:p>
            <a:pPr marL="228600" indent="-228600">
              <a:buAutoNum type="arabicParenR"/>
            </a:pPr>
            <a:r>
              <a:rPr lang="en-GB" baseline="0" dirty="0"/>
              <a:t>The outcome measures are numbers choosing to take GCSE, not actual learning gains or more fine-grained measures of motivation</a:t>
            </a:r>
          </a:p>
          <a:p>
            <a:pPr marL="228600" indent="-228600">
              <a:buAutoNum type="arabicParenR"/>
            </a:pPr>
            <a:r>
              <a:rPr lang="en-GB" baseline="0" dirty="0"/>
              <a:t>If class time is taken away from actually teaching languages (PVG), does this have an adverse effect on knowledge (this wasn’t investigated as far as we are aware)</a:t>
            </a:r>
            <a:br>
              <a:rPr lang="en-GB" baseline="0" dirty="0"/>
            </a:br>
            <a:endParaRPr lang="en-GB" baseline="0"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30</a:t>
            </a:fld>
            <a:endParaRPr lang="en-GB"/>
          </a:p>
        </p:txBody>
      </p:sp>
    </p:spTree>
    <p:extLst>
      <p:ext uri="{BB962C8B-B14F-4D97-AF65-F5344CB8AC3E}">
        <p14:creationId xmlns:p14="http://schemas.microsoft.com/office/powerpoint/2010/main" val="1281458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Handouts 4 &amp; 5:  Summary</a:t>
            </a:r>
            <a:r>
              <a:rPr lang="en-GB" b="1" baseline="0" dirty="0"/>
              <a:t> of ideas for intervention resources / Summary cognitive benefits of language learning</a:t>
            </a:r>
            <a:br>
              <a:rPr lang="en-GB" b="1" baseline="0" dirty="0"/>
            </a:br>
            <a:r>
              <a:rPr lang="en-GB" b="1" baseline="0" dirty="0"/>
              <a:t>Decide whether to ask teachers to discuss first what they would or already do have in any interventions that they run that they feel have an impact on motivation for uptake.</a:t>
            </a:r>
          </a:p>
          <a:p>
            <a:endParaRPr lang="en-GB" b="1" baseline="0" dirty="0"/>
          </a:p>
          <a:p>
            <a:r>
              <a:rPr lang="en-GB" b="1" baseline="0" dirty="0"/>
              <a:t>There are six sessions that have been written in PPT – time allowing, we can dip into these, after teachers have had a look at the overview and had the chance to contribute their practice and ideas.</a:t>
            </a:r>
            <a:endParaRPr lang="en-GB" b="1" dirty="0"/>
          </a:p>
          <a:p>
            <a:endParaRPr lang="en-GB" dirty="0"/>
          </a:p>
          <a:p>
            <a:r>
              <a:rPr lang="en-GB" sz="1200" kern="1200" dirty="0">
                <a:solidFill>
                  <a:schemeClr val="tx1"/>
                </a:solidFill>
                <a:effectLst/>
                <a:latin typeface="+mn-lt"/>
                <a:ea typeface="+mn-ea"/>
                <a:cs typeface="+mn-cs"/>
              </a:rPr>
              <a:t>At the end of the session, after the majority of the input, gather in from teachers their most motivational practice (potentially follow up and fruitful areas for </a:t>
            </a:r>
            <a:r>
              <a:rPr lang="en-GB" sz="1200" kern="1200" dirty="0" err="1">
                <a:solidFill>
                  <a:schemeClr val="tx1"/>
                </a:solidFill>
                <a:effectLst/>
                <a:latin typeface="+mn-lt"/>
                <a:ea typeface="+mn-ea"/>
                <a:cs typeface="+mn-cs"/>
              </a:rPr>
              <a:t>DfE</a:t>
            </a:r>
            <a:r>
              <a:rPr lang="en-GB" sz="1200" kern="1200" dirty="0">
                <a:solidFill>
                  <a:schemeClr val="tx1"/>
                </a:solidFill>
                <a:effectLst/>
                <a:latin typeface="+mn-lt"/>
                <a:ea typeface="+mn-ea"/>
                <a:cs typeface="+mn-cs"/>
              </a:rPr>
              <a:t> case studies).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31</a:t>
            </a:fld>
            <a:endParaRPr lang="en-GB"/>
          </a:p>
        </p:txBody>
      </p:sp>
    </p:spTree>
    <p:extLst>
      <p:ext uri="{BB962C8B-B14F-4D97-AF65-F5344CB8AC3E}">
        <p14:creationId xmlns:p14="http://schemas.microsoft.com/office/powerpoint/2010/main" val="294982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Concluding</a:t>
            </a:r>
            <a:r>
              <a:rPr lang="en-GB" b="1" baseline="0" dirty="0"/>
              <a:t> slides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00182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Concluding</a:t>
            </a:r>
            <a:r>
              <a:rPr lang="en-GB" b="1" baseline="0"/>
              <a:t> slides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105069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38</a:t>
            </a:fld>
            <a:endParaRPr lang="en-GB"/>
          </a:p>
        </p:txBody>
      </p:sp>
    </p:spTree>
    <p:extLst>
      <p:ext uri="{BB962C8B-B14F-4D97-AF65-F5344CB8AC3E}">
        <p14:creationId xmlns:p14="http://schemas.microsoft.com/office/powerpoint/2010/main" val="211255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 mins</a:t>
            </a:r>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20018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281067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look at some factors that are usually beyond the teachers’ control, they work at macro levels, of politics, educational policy, national and international societal views and trends, and personal factors that influence individual learners in different ways.</a:t>
            </a:r>
          </a:p>
        </p:txBody>
      </p:sp>
      <p:sp>
        <p:nvSpPr>
          <p:cNvPr id="4" name="Slide Number Placeholder 3"/>
          <p:cNvSpPr>
            <a:spLocks noGrp="1"/>
          </p:cNvSpPr>
          <p:nvPr>
            <p:ph type="sldNum" sz="quarter" idx="5"/>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276585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this year’s Language Trends Survey, teachers cited</a:t>
            </a:r>
            <a:r>
              <a:rPr lang="en-GB" baseline="0" dirty="0"/>
              <a:t> these factors………….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70942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in to more details in to some of these later. </a:t>
            </a:r>
          </a:p>
        </p:txBody>
      </p:sp>
      <p:sp>
        <p:nvSpPr>
          <p:cNvPr id="4" name="Slide Number Placeholder 3"/>
          <p:cNvSpPr>
            <a:spLocks noGrp="1"/>
          </p:cNvSpPr>
          <p:nvPr>
            <p:ph type="sldNum" sz="quarter" idx="5"/>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190357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15-15 minutes (including 7 mins reading and 5 mins feedback)</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326460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areas of overlap in all of these theories, although the concepts don’t map exactly.</a:t>
            </a:r>
            <a:br>
              <a:rPr lang="en-GB" dirty="0"/>
            </a:br>
            <a:r>
              <a:rPr lang="en-GB" dirty="0"/>
              <a:t>However, the</a:t>
            </a:r>
            <a:r>
              <a:rPr lang="en-GB" baseline="0" dirty="0"/>
              <a:t> key messages to absorb are that:</a:t>
            </a:r>
          </a:p>
          <a:p>
            <a:r>
              <a:rPr lang="en-GB" baseline="0" dirty="0"/>
              <a:t>1. Intrinsic motivation is a more powerful motivator of behaviour – i.e. if someone really enjoys something they will be motivated to do it, put more effort in, experience more success, feel more confident and less anxious.</a:t>
            </a:r>
            <a:br>
              <a:rPr lang="en-GB" baseline="0" dirty="0"/>
            </a:br>
            <a:r>
              <a:rPr lang="en-GB" baseline="0" dirty="0"/>
              <a:t>Doing something purely for the satisfaction one derives from the activity itself keeps you engaged for longer and makes you less likely to give up in the face of difficulty.</a:t>
            </a:r>
            <a:br>
              <a:rPr lang="en-GB" baseline="0" dirty="0"/>
            </a:br>
            <a:r>
              <a:rPr lang="en-GB" baseline="0" dirty="0"/>
              <a:t>2. Intrinsic motivation doesn’t impact directly on achievement, but indirectly via motivated action/effort and self-confidence</a:t>
            </a:r>
            <a:br>
              <a:rPr lang="en-GB" baseline="0" dirty="0"/>
            </a:br>
            <a:r>
              <a:rPr lang="en-GB" baseline="0" dirty="0"/>
              <a:t>3. Teaching that is to motivate needs to deliver competence, autonomy and relatedness.</a:t>
            </a:r>
            <a:br>
              <a:rPr lang="en-GB" baseline="0" dirty="0"/>
            </a:br>
            <a:r>
              <a:rPr lang="en-GB" b="1" baseline="0" dirty="0"/>
              <a:t>Competence</a:t>
            </a:r>
            <a:r>
              <a:rPr lang="en-GB" baseline="0" dirty="0"/>
              <a:t> – progress, feel yourself getting better, (i.e. learning useful words! Being able to remember them), understand what you are doing, not feeling confused, not feeling anxious</a:t>
            </a:r>
            <a:br>
              <a:rPr lang="en-GB" baseline="0" dirty="0"/>
            </a:br>
            <a:r>
              <a:rPr lang="en-GB" b="1" baseline="0" dirty="0"/>
              <a:t>Autonomy </a:t>
            </a:r>
            <a:r>
              <a:rPr lang="en-GB" baseline="0" dirty="0"/>
              <a:t>– we mustn’t confuse this with notions of independence, or a simple teacher-led vs pair work polarity. </a:t>
            </a:r>
            <a:r>
              <a:rPr lang="en-GB" sz="1200" kern="1200" dirty="0">
                <a:solidFill>
                  <a:schemeClr val="tx1"/>
                </a:solidFill>
                <a:effectLst/>
                <a:latin typeface="+mn-lt"/>
                <a:ea typeface="+mn-ea"/>
                <a:cs typeface="+mn-cs"/>
              </a:rPr>
              <a:t>Ryan and Deci (2009), working from their self-determination theory perspective, describe working in a self-directed way as independence, and view autonomy as concerned with volition and self-regulation, meaning that learners may be autonomously dependent, for example when a student chooses to follow the guidance of an adult.  These authors underline the psychological basis for autonomy by talking about a ‘</a:t>
            </a:r>
            <a:r>
              <a:rPr lang="en-GB" sz="1200" b="1" kern="1200" dirty="0">
                <a:solidFill>
                  <a:schemeClr val="tx1"/>
                </a:solidFill>
                <a:effectLst/>
                <a:latin typeface="+mn-lt"/>
                <a:ea typeface="+mn-ea"/>
                <a:cs typeface="+mn-cs"/>
              </a:rPr>
              <a:t>feeling of choice</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“One can have many options and not feel autonomy, but instead feel overwhelmed and resentful at the effort entailed in the decision making. Alternatively, one could have only one option (which functionally means no choice) and yet feel quite autonomous so long as one truly endorses that option.” (Ryan &amp; Deci, 2006, p.157).</a:t>
            </a:r>
          </a:p>
          <a:p>
            <a:r>
              <a:rPr lang="en-GB" sz="1200" kern="1200" dirty="0">
                <a:solidFill>
                  <a:schemeClr val="tx1"/>
                </a:solidFill>
                <a:effectLst/>
                <a:latin typeface="+mn-lt"/>
                <a:ea typeface="+mn-ea"/>
                <a:cs typeface="+mn-cs"/>
              </a:rPr>
              <a:t>Autonomy, then, is less about specific teaching methods and more about how individual learners feel about their learning.  We might think about situations in which we might give</a:t>
            </a:r>
            <a:r>
              <a:rPr lang="en-GB" sz="1200" kern="1200" baseline="0" dirty="0">
                <a:solidFill>
                  <a:schemeClr val="tx1"/>
                </a:solidFill>
                <a:effectLst/>
                <a:latin typeface="+mn-lt"/>
                <a:ea typeface="+mn-ea"/>
                <a:cs typeface="+mn-cs"/>
              </a:rPr>
              <a:t> choices that increase the feeling of autonomy, without overwhelming our learners.</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We also might consider the relationship between autonomy and competence – those learners who genuinely do want to be independent – giving them the knowledge to enable independent language production, which leads to a sense of progress.</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4.  </a:t>
            </a:r>
            <a:r>
              <a:rPr lang="en-GB" sz="1200" b="1" kern="1200" baseline="0" dirty="0">
                <a:solidFill>
                  <a:schemeClr val="tx1"/>
                </a:solidFill>
                <a:effectLst/>
                <a:latin typeface="+mn-lt"/>
                <a:ea typeface="+mn-ea"/>
                <a:cs typeface="+mn-cs"/>
              </a:rPr>
              <a:t>Relatedness </a:t>
            </a:r>
            <a:r>
              <a:rPr lang="en-GB" sz="1200" kern="1200" baseline="0" dirty="0">
                <a:solidFill>
                  <a:schemeClr val="tx1"/>
                </a:solidFill>
                <a:effectLst/>
                <a:latin typeface="+mn-lt"/>
                <a:ea typeface="+mn-ea"/>
                <a:cs typeface="+mn-cs"/>
              </a:rPr>
              <a:t>– the importance of interpersonal relationships. </a:t>
            </a:r>
            <a:r>
              <a:rPr lang="en-GB" sz="1200" kern="1200" dirty="0">
                <a:solidFill>
                  <a:schemeClr val="tx1"/>
                </a:solidFill>
                <a:effectLst/>
                <a:latin typeface="+mn-lt"/>
                <a:ea typeface="+mn-ea"/>
                <a:cs typeface="+mn-cs"/>
              </a:rPr>
              <a:t>In the context of classroom-based L2 learning, teacher-student and student-student relationships matter most, but opportunities to interact with native speakers, and peripheral encouragement from parents and others can also have a role to play.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5. As the reference to Ryan and Deci’s work highlighted, we must acknowledge</a:t>
            </a:r>
            <a:r>
              <a:rPr lang="en-GB" sz="1200" kern="1200" baseline="0" dirty="0">
                <a:solidFill>
                  <a:schemeClr val="tx1"/>
                </a:solidFill>
                <a:effectLst/>
                <a:latin typeface="+mn-lt"/>
                <a:ea typeface="+mn-ea"/>
                <a:cs typeface="+mn-cs"/>
              </a:rPr>
              <a:t> the highly personal nature of motivation.  All learners are NOT the same as each other.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6. Finally, studies have found that motivation is situational and dynamic (i.e. experience / situation-related). – it is not fixed and can therefore be impacted (for better or worse!)</a:t>
            </a: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baseline="0" dirty="0"/>
          </a:p>
          <a:p>
            <a:r>
              <a:rPr lang="en-GB" dirty="0"/>
              <a:t>Teaching and Researching: Motivation (Applied Linguistics in Action) </a:t>
            </a:r>
            <a:r>
              <a:rPr lang="en-GB" dirty="0" err="1"/>
              <a:t>Dörnyei</a:t>
            </a:r>
            <a:r>
              <a:rPr lang="en-GB" dirty="0"/>
              <a:t>, Z.</a:t>
            </a:r>
            <a:r>
              <a:rPr lang="en-GB" baseline="0" dirty="0"/>
              <a:t> &amp; </a:t>
            </a:r>
            <a:r>
              <a:rPr lang="en-GB" baseline="0" dirty="0" err="1"/>
              <a:t>Ushioda</a:t>
            </a:r>
            <a:r>
              <a:rPr lang="en-GB" baseline="0" dirty="0"/>
              <a:t>, E. (2013)</a:t>
            </a:r>
            <a:br>
              <a:rPr lang="en-GB" baseline="0" dirty="0"/>
            </a:br>
            <a:r>
              <a:rPr lang="en-GB" baseline="0" dirty="0"/>
              <a:t>Full text version:</a:t>
            </a:r>
            <a:endParaRPr lang="en-GB" dirty="0"/>
          </a:p>
          <a:p>
            <a:r>
              <a:rPr lang="en-GB" dirty="0">
                <a:hlinkClick r:id="rId3"/>
              </a:rPr>
              <a:t>https://archive.org/details/ilhem_20151031_1015/page/n19</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63595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744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99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88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921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98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95144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3712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2353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87576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23611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7348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82254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oasis-database.org/concern/summaries/n296wz13w?locale=en"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oasis-database.org/concern/summaries/r207tp32d?locale=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oasis-database.org/concern/summaries/n296wz13w?locale=e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eur01.safelinks.protection.outlook.com/?url=https://twitter.com/Sporf/status/1151144459578617859/video/1&amp;data=02|01||6ae4e94e07e84ae43e2608d70c3fb048|7eeaedd6bf3740158fe919fbc2c02d55|0|0|636991339993269398&amp;sdata=ngwphVkP221LYCIiSRhrNF9NlQoz6GF1m36ZN2/mKHM%3D&amp;reserved=0"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hyperlink" Target="https://www.telegraph.co.uk/football/2019/07/22/departing-gareth-bale-has-found-language-barrier-real-madrid/"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oasis-database.org/concern/summaries/xs55mc18j?locale=e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oasis-database.org/concern/summaries/h702q645g?locale=e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http://www.leeds.ac.uk/educol/documents/174575.pdf" TargetMode="External"/><Relationship Id="rId2" Type="http://schemas.openxmlformats.org/officeDocument/2006/relationships/hyperlink" Target="https://www.britishcouncil.org/sites/default/files/language_trends_survey_2017_0.pdf" TargetMode="External"/><Relationship Id="rId1" Type="http://schemas.openxmlformats.org/officeDocument/2006/relationships/slideLayout" Target="../slideLayouts/slideLayout18.xml"/><Relationship Id="rId5" Type="http://schemas.openxmlformats.org/officeDocument/2006/relationships/hyperlink" Target="https://doi.org/10.1111/lang12371" TargetMode="External"/><Relationship Id="rId4" Type="http://schemas.openxmlformats.org/officeDocument/2006/relationships/hyperlink" Target="http://dera.ioe.ac.uk/11170/1/DCSFRR091.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pearson.com/content/dam/one-dot-com/one-dot-com/global/Files/efficacy-and-research/schools/global-survey/reports/RINVN9283_UK_July_ExecSum.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hyperlink" Target="https://doi.org/10.1080/09571736.2016.1161061" TargetMode="External"/><Relationship Id="rId4" Type="http://schemas.openxmlformats.org/officeDocument/2006/relationships/hyperlink" Target="https://www.tscouncil.org.uk/wp-content/uploads/2016/12/MFL-Pedagogy-Review-Report-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95111" y="2105561"/>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Motivation matters</a:t>
            </a:r>
          </a:p>
        </p:txBody>
      </p:sp>
      <p:sp>
        <p:nvSpPr>
          <p:cNvPr id="14" name="Title 3"/>
          <p:cNvSpPr txBox="1">
            <a:spLocks/>
          </p:cNvSpPr>
          <p:nvPr/>
        </p:nvSpPr>
        <p:spPr>
          <a:xfrm>
            <a:off x="395111" y="2813447"/>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Residential 2</a:t>
            </a:r>
            <a:br>
              <a:rPr lang="en-GB" sz="3200" dirty="0">
                <a:solidFill>
                  <a:prstClr val="white"/>
                </a:solidFill>
                <a:latin typeface="Century Gothic" panose="020B0502020202020204" pitchFamily="34" charset="0"/>
              </a:rPr>
            </a:br>
            <a:r>
              <a:rPr lang="en-GB" sz="3200" dirty="0">
                <a:solidFill>
                  <a:prstClr val="white"/>
                </a:solidFill>
                <a:latin typeface="Century Gothic" panose="020B0502020202020204" pitchFamily="34" charset="0"/>
              </a:rPr>
              <a:t>September 2019</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0" y="6377189"/>
            <a:ext cx="4894615"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Rachel Hawkes, with Emma Marsden</a:t>
            </a:r>
          </a:p>
        </p:txBody>
      </p:sp>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3341" y="1927963"/>
            <a:ext cx="8582543" cy="2862322"/>
          </a:xfrm>
          <a:prstGeom prst="rect">
            <a:avLst/>
          </a:prstGeom>
          <a:noFill/>
        </p:spPr>
        <p:txBody>
          <a:bodyPr wrap="square" rtlCol="0">
            <a:spAutoFit/>
          </a:bodyPr>
          <a:lstStyle/>
          <a:p>
            <a:pPr algn="ctr"/>
            <a:r>
              <a:rPr lang="en-GB" sz="6000" b="1" dirty="0">
                <a:solidFill>
                  <a:srgbClr val="F66400"/>
                </a:solidFill>
                <a:latin typeface="Century Gothic" panose="020B0502020202020204" pitchFamily="34" charset="0"/>
              </a:rPr>
              <a:t>Why</a:t>
            </a:r>
            <a:r>
              <a:rPr lang="en-GB" sz="6000" dirty="0">
                <a:solidFill>
                  <a:prstClr val="black"/>
                </a:solidFill>
                <a:latin typeface="Century Gothic" panose="020B0502020202020204" pitchFamily="34" charset="0"/>
              </a:rPr>
              <a:t> </a:t>
            </a:r>
            <a:r>
              <a:rPr lang="en-GB" sz="6000" dirty="0">
                <a:solidFill>
                  <a:srgbClr val="4472C4">
                    <a:lumMod val="50000"/>
                  </a:srgbClr>
                </a:solidFill>
                <a:latin typeface="Century Gothic" panose="020B0502020202020204" pitchFamily="34" charset="0"/>
              </a:rPr>
              <a:t>does motivation for language learning decline?</a:t>
            </a:r>
            <a:endParaRPr lang="en-GB" sz="6000" i="1"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164454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
            <a:ext cx="10515600" cy="1325563"/>
          </a:xfrm>
        </p:spPr>
        <p:txBody>
          <a:bodyPr>
            <a:normAutofit/>
          </a:bodyPr>
          <a:lstStyle/>
          <a:p>
            <a:r>
              <a:rPr lang="en-GB" dirty="0"/>
              <a:t>Factors that influence motivation (1): </a:t>
            </a:r>
            <a:br>
              <a:rPr lang="en-GB" dirty="0"/>
            </a:br>
            <a:r>
              <a:rPr lang="en-GB" sz="3600" b="1" dirty="0"/>
              <a:t>usually somewhat beyond teachers’ control</a:t>
            </a:r>
            <a:endParaRPr lang="en-GB" b="1" dirty="0"/>
          </a:p>
        </p:txBody>
      </p:sp>
      <p:sp>
        <p:nvSpPr>
          <p:cNvPr id="3" name="Content Placeholder 2"/>
          <p:cNvSpPr>
            <a:spLocks noGrp="1"/>
          </p:cNvSpPr>
          <p:nvPr>
            <p:ph idx="1"/>
          </p:nvPr>
        </p:nvSpPr>
        <p:spPr>
          <a:xfrm>
            <a:off x="426720" y="1355090"/>
            <a:ext cx="10873740" cy="5006340"/>
          </a:xfrm>
        </p:spPr>
        <p:txBody>
          <a:bodyPr>
            <a:normAutofit/>
          </a:bodyPr>
          <a:lstStyle/>
          <a:p>
            <a:r>
              <a:rPr lang="en-GB" dirty="0"/>
              <a:t>Sociocultural / environmental factors</a:t>
            </a:r>
            <a:br>
              <a:rPr lang="en-GB" dirty="0"/>
            </a:br>
            <a:r>
              <a:rPr lang="en-GB" dirty="0"/>
              <a:t>- English is global lingua franca - which language do English-speakers </a:t>
            </a:r>
            <a:r>
              <a:rPr lang="en-GB" i="1" dirty="0"/>
              <a:t>need</a:t>
            </a:r>
            <a:r>
              <a:rPr lang="en-GB" dirty="0"/>
              <a:t>?</a:t>
            </a:r>
            <a:br>
              <a:rPr lang="en-GB" dirty="0"/>
            </a:br>
            <a:r>
              <a:rPr lang="en-GB" dirty="0"/>
              <a:t>- England’s insularity and rejection of ‘European-ness’</a:t>
            </a:r>
            <a:br>
              <a:rPr lang="en-GB" dirty="0"/>
            </a:br>
            <a:r>
              <a:rPr lang="en-GB" dirty="0"/>
              <a:t>- Disinterest </a:t>
            </a:r>
            <a:r>
              <a:rPr lang="en-GB" dirty="0">
                <a:sym typeface="Wingdings" panose="05000000000000000000" pitchFamily="2" charset="2"/>
              </a:rPr>
              <a:t> xenophobia of the press</a:t>
            </a:r>
            <a:r>
              <a:rPr lang="en-GB" dirty="0"/>
              <a:t> </a:t>
            </a:r>
            <a:r>
              <a:rPr lang="en-GB" sz="2000" dirty="0"/>
              <a:t>(Coleman, 2009)</a:t>
            </a:r>
            <a:br>
              <a:rPr lang="en-GB" sz="2000" dirty="0"/>
            </a:br>
            <a:r>
              <a:rPr lang="en-GB" dirty="0"/>
              <a:t>- Negative reputation of British as language learners </a:t>
            </a:r>
            <a:r>
              <a:rPr lang="en-GB" sz="2000" dirty="0"/>
              <a:t>(Graham and Santos, 2015; </a:t>
            </a:r>
            <a:r>
              <a:rPr lang="en-GB" sz="2000" dirty="0" err="1"/>
              <a:t>Lanvers</a:t>
            </a:r>
            <a:r>
              <a:rPr lang="en-GB" sz="2000" dirty="0"/>
              <a:t> and Coleman, 2013)</a:t>
            </a:r>
          </a:p>
          <a:p>
            <a:r>
              <a:rPr lang="en-GB" dirty="0"/>
              <a:t>Education policy</a:t>
            </a:r>
            <a:br>
              <a:rPr lang="en-GB" dirty="0"/>
            </a:br>
            <a:r>
              <a:rPr lang="en-GB" dirty="0"/>
              <a:t>- Languages for All -&gt; 100% optional -&gt; </a:t>
            </a:r>
            <a:r>
              <a:rPr lang="en-GB" dirty="0" err="1"/>
              <a:t>Ebacc</a:t>
            </a:r>
            <a:r>
              <a:rPr lang="en-GB" dirty="0"/>
              <a:t>…</a:t>
            </a:r>
          </a:p>
          <a:p>
            <a:r>
              <a:rPr lang="en-GB" dirty="0"/>
              <a:t>Individual learner differences</a:t>
            </a:r>
            <a:br>
              <a:rPr lang="en-GB" dirty="0"/>
            </a:br>
            <a:r>
              <a:rPr lang="en-GB" dirty="0"/>
              <a:t>- gender, ability, personality, anxiety, learner ‘selves’ </a:t>
            </a:r>
            <a:r>
              <a:rPr lang="en-GB" sz="2000" dirty="0"/>
              <a:t>(</a:t>
            </a:r>
            <a:r>
              <a:rPr lang="en-GB" sz="2000" dirty="0" err="1"/>
              <a:t>Dörnyei</a:t>
            </a:r>
            <a:r>
              <a:rPr lang="en-GB" sz="2000" dirty="0"/>
              <a:t>, 2005, 2009, 2014)</a:t>
            </a:r>
          </a:p>
          <a:p>
            <a:endParaRPr lang="en-GB" dirty="0"/>
          </a:p>
        </p:txBody>
      </p:sp>
    </p:spTree>
    <p:extLst>
      <p:ext uri="{BB962C8B-B14F-4D97-AF65-F5344CB8AC3E}">
        <p14:creationId xmlns:p14="http://schemas.microsoft.com/office/powerpoint/2010/main" val="252150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7496"/>
            <a:ext cx="6649156" cy="867128"/>
          </a:xfrm>
          <a:prstGeom prst="rect">
            <a:avLst/>
          </a:prstGeom>
        </p:spPr>
      </p:pic>
      <p:sp>
        <p:nvSpPr>
          <p:cNvPr id="2" name="Title 1"/>
          <p:cNvSpPr>
            <a:spLocks noGrp="1"/>
          </p:cNvSpPr>
          <p:nvPr>
            <p:ph type="title"/>
          </p:nvPr>
        </p:nvSpPr>
        <p:spPr>
          <a:xfrm>
            <a:off x="99105" y="1228830"/>
            <a:ext cx="10515600" cy="1325563"/>
          </a:xfrm>
        </p:spPr>
        <p:txBody>
          <a:bodyPr>
            <a:normAutofit/>
          </a:bodyPr>
          <a:lstStyle/>
          <a:p>
            <a:r>
              <a:rPr lang="en-GB" sz="2800" b="1" dirty="0">
                <a:solidFill>
                  <a:schemeClr val="bg1"/>
                </a:solidFill>
              </a:rPr>
              <a:t>Language Trends Survey 2019</a:t>
            </a:r>
          </a:p>
        </p:txBody>
      </p:sp>
      <p:sp>
        <p:nvSpPr>
          <p:cNvPr id="9" name="Content Placeholder 8"/>
          <p:cNvSpPr>
            <a:spLocks noGrp="1"/>
          </p:cNvSpPr>
          <p:nvPr>
            <p:ph idx="1"/>
          </p:nvPr>
        </p:nvSpPr>
        <p:spPr>
          <a:xfrm>
            <a:off x="563880" y="2451996"/>
            <a:ext cx="3933092" cy="3217284"/>
          </a:xfrm>
        </p:spPr>
        <p:txBody>
          <a:bodyPr/>
          <a:lstStyle/>
          <a:p>
            <a:pPr>
              <a:lnSpc>
                <a:spcPct val="200000"/>
              </a:lnSpc>
            </a:pPr>
            <a:r>
              <a:rPr lang="en-GB" dirty="0"/>
              <a:t>Examinations</a:t>
            </a:r>
          </a:p>
          <a:p>
            <a:pPr>
              <a:lnSpc>
                <a:spcPct val="200000"/>
              </a:lnSpc>
            </a:pPr>
            <a:r>
              <a:rPr lang="en-GB" dirty="0"/>
              <a:t>Harsh grading</a:t>
            </a:r>
          </a:p>
          <a:p>
            <a:pPr>
              <a:lnSpc>
                <a:spcPct val="200000"/>
              </a:lnSpc>
            </a:pPr>
            <a:r>
              <a:rPr lang="en-GB" dirty="0"/>
              <a:t>the ‘Brexit’ effect</a:t>
            </a:r>
          </a:p>
        </p:txBody>
      </p:sp>
      <p:sp>
        <p:nvSpPr>
          <p:cNvPr id="4" name="Rectangle 3"/>
          <p:cNvSpPr/>
          <p:nvPr/>
        </p:nvSpPr>
        <p:spPr>
          <a:xfrm>
            <a:off x="5356905" y="4106149"/>
            <a:ext cx="6347416" cy="1754326"/>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spAutoFit/>
          </a:bodyPr>
          <a:lstStyle/>
          <a:p>
            <a:r>
              <a:rPr lang="en-GB" dirty="0">
                <a:solidFill>
                  <a:schemeClr val="accent5">
                    <a:lumMod val="50000"/>
                  </a:schemeClr>
                </a:solidFill>
                <a:latin typeface="Century Gothic" panose="020B0502020202020204" pitchFamily="34" charset="0"/>
              </a:rPr>
              <a:t>When asked specifically whether Brexit has had</a:t>
            </a:r>
          </a:p>
          <a:p>
            <a:r>
              <a:rPr lang="en-GB" dirty="0">
                <a:solidFill>
                  <a:schemeClr val="accent5">
                    <a:lumMod val="50000"/>
                  </a:schemeClr>
                </a:solidFill>
                <a:latin typeface="Century Gothic" panose="020B0502020202020204" pitchFamily="34" charset="0"/>
              </a:rPr>
              <a:t>an impact on pupils’ attitudes towards language</a:t>
            </a:r>
          </a:p>
          <a:p>
            <a:r>
              <a:rPr lang="en-GB" dirty="0">
                <a:solidFill>
                  <a:schemeClr val="accent5">
                    <a:lumMod val="50000"/>
                  </a:schemeClr>
                </a:solidFill>
                <a:latin typeface="Century Gothic" panose="020B0502020202020204" pitchFamily="34" charset="0"/>
              </a:rPr>
              <a:t>learning, 25% say that there has been a negative</a:t>
            </a:r>
          </a:p>
          <a:p>
            <a:r>
              <a:rPr lang="en-GB" dirty="0">
                <a:solidFill>
                  <a:schemeClr val="accent5">
                    <a:lumMod val="50000"/>
                  </a:schemeClr>
                </a:solidFill>
                <a:latin typeface="Century Gothic" panose="020B0502020202020204" pitchFamily="34" charset="0"/>
              </a:rPr>
              <a:t>impact either on motivation to learn a European</a:t>
            </a:r>
          </a:p>
          <a:p>
            <a:r>
              <a:rPr lang="en-GB" dirty="0">
                <a:solidFill>
                  <a:schemeClr val="accent5">
                    <a:lumMod val="50000"/>
                  </a:schemeClr>
                </a:solidFill>
                <a:latin typeface="Century Gothic" panose="020B0502020202020204" pitchFamily="34" charset="0"/>
              </a:rPr>
              <a:t>language or motivation to learn languages in general. p.15</a:t>
            </a:r>
          </a:p>
        </p:txBody>
      </p:sp>
      <p:sp>
        <p:nvSpPr>
          <p:cNvPr id="7" name="Rectangle 6"/>
          <p:cNvSpPr/>
          <p:nvPr/>
        </p:nvSpPr>
        <p:spPr>
          <a:xfrm>
            <a:off x="5356905" y="2935553"/>
            <a:ext cx="6347416" cy="923330"/>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spAutoFit/>
          </a:bodyPr>
          <a:lstStyle/>
          <a:p>
            <a:r>
              <a:rPr lang="en-GB" dirty="0">
                <a:solidFill>
                  <a:schemeClr val="accent5">
                    <a:lumMod val="50000"/>
                  </a:schemeClr>
                </a:solidFill>
                <a:latin typeface="Century Gothic" panose="020B0502020202020204" pitchFamily="34" charset="0"/>
              </a:rPr>
              <a:t>…schools feel pressure to get results, and achieving a good grade in a language is seen as harder than in other subjects. p.17</a:t>
            </a:r>
          </a:p>
        </p:txBody>
      </p:sp>
      <p:sp>
        <p:nvSpPr>
          <p:cNvPr id="8" name="Rectangle 7"/>
          <p:cNvSpPr/>
          <p:nvPr/>
        </p:nvSpPr>
        <p:spPr>
          <a:xfrm>
            <a:off x="5356905" y="1441223"/>
            <a:ext cx="6347416" cy="120032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spAutoFit/>
          </a:bodyPr>
          <a:lstStyle/>
          <a:p>
            <a:r>
              <a:rPr lang="en-GB" dirty="0">
                <a:solidFill>
                  <a:schemeClr val="accent5">
                    <a:lumMod val="50000"/>
                  </a:schemeClr>
                </a:solidFill>
                <a:latin typeface="Century Gothic" panose="020B0502020202020204" pitchFamily="34" charset="0"/>
              </a:rPr>
              <a:t>Many schools are working hard to maintain take-up at</a:t>
            </a:r>
          </a:p>
          <a:p>
            <a:r>
              <a:rPr lang="en-GB" dirty="0">
                <a:solidFill>
                  <a:schemeClr val="accent5">
                    <a:lumMod val="50000"/>
                  </a:schemeClr>
                </a:solidFill>
                <a:latin typeface="Century Gothic" panose="020B0502020202020204" pitchFamily="34" charset="0"/>
              </a:rPr>
              <a:t>GCSE and A level but overwhelmingly cite the ‘nature</a:t>
            </a:r>
          </a:p>
          <a:p>
            <a:r>
              <a:rPr lang="en-GB" dirty="0">
                <a:solidFill>
                  <a:schemeClr val="accent5">
                    <a:lumMod val="50000"/>
                  </a:schemeClr>
                </a:solidFill>
                <a:latin typeface="Century Gothic" panose="020B0502020202020204" pitchFamily="34" charset="0"/>
              </a:rPr>
              <a:t>and content of external exams’ as the major barrier</a:t>
            </a:r>
          </a:p>
          <a:p>
            <a:r>
              <a:rPr lang="en-GB" dirty="0">
                <a:solidFill>
                  <a:schemeClr val="accent5">
                    <a:lumMod val="50000"/>
                  </a:schemeClr>
                </a:solidFill>
                <a:latin typeface="Century Gothic" panose="020B0502020202020204" pitchFamily="34" charset="0"/>
              </a:rPr>
              <a:t>to increasing numbers. p.18</a:t>
            </a:r>
          </a:p>
        </p:txBody>
      </p:sp>
      <p:sp>
        <p:nvSpPr>
          <p:cNvPr id="10" name="Title 1">
            <a:extLst>
              <a:ext uri="{FF2B5EF4-FFF2-40B4-BE49-F238E27FC236}">
                <a16:creationId xmlns:a16="http://schemas.microsoft.com/office/drawing/2014/main" xmlns="" id="{CE3852EF-132D-654B-9570-03B97C2E71C7}"/>
              </a:ext>
            </a:extLst>
          </p:cNvPr>
          <p:cNvSpPr txBox="1">
            <a:spLocks/>
          </p:cNvSpPr>
          <p:nvPr/>
        </p:nvSpPr>
        <p:spPr>
          <a:xfrm>
            <a:off x="0" y="29527"/>
            <a:ext cx="119100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a:t>Cont’d: Factors that influence motivation (1): </a:t>
            </a:r>
            <a:br>
              <a:rPr lang="en-GB" sz="3200" dirty="0"/>
            </a:br>
            <a:r>
              <a:rPr lang="en-GB" sz="2800" b="1" dirty="0"/>
              <a:t>usually somewhat beyond teachers’ control</a:t>
            </a:r>
            <a:endParaRPr lang="en-GB" sz="3200" b="1" dirty="0"/>
          </a:p>
        </p:txBody>
      </p:sp>
    </p:spTree>
    <p:extLst>
      <p:ext uri="{BB962C8B-B14F-4D97-AF65-F5344CB8AC3E}">
        <p14:creationId xmlns:p14="http://schemas.microsoft.com/office/powerpoint/2010/main" val="38648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1308EFA-4144-D945-96E7-63C73C8D8E10}"/>
              </a:ext>
            </a:extLst>
          </p:cNvPr>
          <p:cNvSpPr>
            <a:spLocks noGrp="1"/>
          </p:cNvSpPr>
          <p:nvPr>
            <p:ph type="title"/>
          </p:nvPr>
        </p:nvSpPr>
        <p:spPr>
          <a:xfrm>
            <a:off x="278130" y="0"/>
            <a:ext cx="11635740" cy="1325563"/>
          </a:xfrm>
        </p:spPr>
        <p:txBody>
          <a:bodyPr>
            <a:normAutofit fontScale="90000"/>
          </a:bodyPr>
          <a:lstStyle/>
          <a:p>
            <a:pPr algn="ctr"/>
            <a:r>
              <a:rPr lang="en-US" dirty="0"/>
              <a:t>Factors that influence motivation (2): </a:t>
            </a:r>
            <a:br>
              <a:rPr lang="en-US" dirty="0"/>
            </a:br>
            <a:r>
              <a:rPr lang="en-US" b="1" dirty="0"/>
              <a:t>teachers can often do something about these</a:t>
            </a:r>
          </a:p>
        </p:txBody>
      </p:sp>
      <p:sp>
        <p:nvSpPr>
          <p:cNvPr id="5" name="Content Placeholder 2">
            <a:extLst>
              <a:ext uri="{FF2B5EF4-FFF2-40B4-BE49-F238E27FC236}">
                <a16:creationId xmlns:a16="http://schemas.microsoft.com/office/drawing/2014/main" xmlns="" id="{7DA15D0D-5C05-9B48-B0D1-B0184A73B392}"/>
              </a:ext>
            </a:extLst>
          </p:cNvPr>
          <p:cNvSpPr>
            <a:spLocks noGrp="1"/>
          </p:cNvSpPr>
          <p:nvPr>
            <p:ph idx="1"/>
          </p:nvPr>
        </p:nvSpPr>
        <p:spPr>
          <a:xfrm>
            <a:off x="838200" y="1631476"/>
            <a:ext cx="10515600" cy="4545487"/>
          </a:xfrm>
        </p:spPr>
        <p:txBody>
          <a:bodyPr>
            <a:normAutofit fontScale="85000" lnSpcReduction="20000"/>
          </a:bodyPr>
          <a:lstStyle/>
          <a:p>
            <a:pPr marL="0" indent="0">
              <a:buNone/>
            </a:pPr>
            <a:r>
              <a:rPr lang="en-GB" sz="3300" b="1" dirty="0"/>
              <a:t>Pedagogy and classroom factors</a:t>
            </a:r>
            <a:r>
              <a:rPr lang="en-GB" dirty="0"/>
              <a:t/>
            </a:r>
            <a:br>
              <a:rPr lang="en-GB" dirty="0"/>
            </a:br>
            <a:endParaRPr lang="en-GB" dirty="0"/>
          </a:p>
          <a:p>
            <a:r>
              <a:rPr lang="en-GB" dirty="0"/>
              <a:t>Teacher, grouping, curriculum, assessment, methods, lack of challenge/meaningful communication  </a:t>
            </a:r>
          </a:p>
          <a:p>
            <a:pPr marL="0" indent="0" algn="r">
              <a:buNone/>
            </a:pPr>
            <a:r>
              <a:rPr lang="en-GB" sz="2400" dirty="0"/>
              <a:t>Wingate (2016)</a:t>
            </a:r>
            <a:endParaRPr lang="en-US" dirty="0"/>
          </a:p>
          <a:p>
            <a:r>
              <a:rPr lang="en-US" dirty="0"/>
              <a:t>Perceptions of ‘ease’ and sense of ‘achievement following effort’ lead to increased motivation</a:t>
            </a:r>
          </a:p>
          <a:p>
            <a:pPr marL="457200" lvl="1" indent="0" algn="r">
              <a:buNone/>
            </a:pPr>
            <a:r>
              <a:rPr lang="en-US" sz="2400" dirty="0"/>
              <a:t>Graham (2004) </a:t>
            </a:r>
          </a:p>
          <a:p>
            <a:r>
              <a:rPr lang="en-US" dirty="0"/>
              <a:t>Just telling learners “FLs are useful” does not influence uptake; </a:t>
            </a:r>
          </a:p>
          <a:p>
            <a:pPr marL="457200" lvl="1" indent="0">
              <a:buNone/>
            </a:pPr>
            <a:r>
              <a:rPr lang="en-US" sz="2400" dirty="0"/>
              <a:t>perceptions of lessons, ‘ease of learning’ &amp; personal relevance count the most</a:t>
            </a:r>
          </a:p>
          <a:p>
            <a:pPr marL="457200" lvl="1" indent="0" algn="r">
              <a:buNone/>
            </a:pPr>
            <a:r>
              <a:rPr lang="en-US" sz="2600" dirty="0"/>
              <a:t>Taylor &amp; Marsden (2014) </a:t>
            </a:r>
            <a:r>
              <a:rPr lang="en-US" sz="2600" dirty="0">
                <a:hlinkClick r:id="rId3"/>
              </a:rPr>
              <a:t>OASIS summary</a:t>
            </a:r>
            <a:endParaRPr lang="en-US" sz="2600" dirty="0"/>
          </a:p>
          <a:p>
            <a:r>
              <a:rPr lang="en-US" dirty="0"/>
              <a:t>Not being able to ‘sound out’ words is de-motivating</a:t>
            </a:r>
          </a:p>
          <a:p>
            <a:pPr marL="457200" lvl="1" indent="0" algn="r">
              <a:buNone/>
            </a:pPr>
            <a:r>
              <a:rPr lang="en-US" sz="2600" dirty="0" err="1"/>
              <a:t>Erler</a:t>
            </a:r>
            <a:r>
              <a:rPr lang="en-US" sz="2600" dirty="0"/>
              <a:t> &amp; </a:t>
            </a:r>
            <a:r>
              <a:rPr lang="en-US" sz="2600" dirty="0" err="1"/>
              <a:t>Macaro</a:t>
            </a:r>
            <a:r>
              <a:rPr lang="en-US" sz="2600" dirty="0"/>
              <a:t> (2012) </a:t>
            </a:r>
            <a:r>
              <a:rPr lang="en-US" sz="2600" dirty="0">
                <a:hlinkClick r:id="rId4"/>
              </a:rPr>
              <a:t>OASIS summary</a:t>
            </a:r>
            <a:endParaRPr lang="en-US" sz="2600" dirty="0"/>
          </a:p>
        </p:txBody>
      </p:sp>
    </p:spTree>
    <p:extLst>
      <p:ext uri="{BB962C8B-B14F-4D97-AF65-F5344CB8AC3E}">
        <p14:creationId xmlns:p14="http://schemas.microsoft.com/office/powerpoint/2010/main" val="23938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aims</a:t>
            </a:r>
          </a:p>
        </p:txBody>
      </p:sp>
      <p:sp>
        <p:nvSpPr>
          <p:cNvPr id="3" name="Content Placeholder 2"/>
          <p:cNvSpPr>
            <a:spLocks noGrp="1"/>
          </p:cNvSpPr>
          <p:nvPr>
            <p:ph idx="1"/>
          </p:nvPr>
        </p:nvSpPr>
        <p:spPr/>
        <p:txBody>
          <a:bodyPr/>
          <a:lstStyle/>
          <a:p>
            <a:r>
              <a:rPr lang="en-GB" dirty="0"/>
              <a:t>review (briefly!) the evidence for language learning motivation in England</a:t>
            </a:r>
          </a:p>
          <a:p>
            <a:r>
              <a:rPr lang="en-GB" dirty="0"/>
              <a:t>identify key motivational drivers for students in language learning</a:t>
            </a:r>
          </a:p>
          <a:p>
            <a:r>
              <a:rPr lang="en-GB" dirty="0"/>
              <a:t>explore the relationship between phonics, vocabulary and grammar (PVG) and language learning motivation</a:t>
            </a:r>
          </a:p>
          <a:p>
            <a:r>
              <a:rPr lang="en-GB" dirty="0"/>
              <a:t>tease out how to build long-lasting engagement in language learning at KS3 and KS4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6" y="1768636"/>
            <a:ext cx="584973" cy="609347"/>
          </a:xfrm>
          <a:prstGeom prst="rect">
            <a:avLst/>
          </a:prstGeom>
        </p:spPr>
      </p:pic>
    </p:spTree>
    <p:extLst>
      <p:ext uri="{BB962C8B-B14F-4D97-AF65-F5344CB8AC3E}">
        <p14:creationId xmlns:p14="http://schemas.microsoft.com/office/powerpoint/2010/main" val="10877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a:t>Theories of motivation</a:t>
            </a:r>
          </a:p>
        </p:txBody>
      </p:sp>
      <p:sp>
        <p:nvSpPr>
          <p:cNvPr id="3" name="Content Placeholder 2"/>
          <p:cNvSpPr>
            <a:spLocks noGrp="1"/>
          </p:cNvSpPr>
          <p:nvPr>
            <p:ph idx="1"/>
          </p:nvPr>
        </p:nvSpPr>
        <p:spPr>
          <a:xfrm>
            <a:off x="838200" y="1061357"/>
            <a:ext cx="11158728" cy="5208813"/>
          </a:xfrm>
        </p:spPr>
        <p:txBody>
          <a:bodyPr>
            <a:normAutofit/>
          </a:bodyPr>
          <a:lstStyle/>
          <a:p>
            <a:r>
              <a:rPr lang="en-GB" sz="3200" dirty="0"/>
              <a:t>Socio-education model (Gardner &amp; Lambert, 1972)</a:t>
            </a:r>
          </a:p>
          <a:p>
            <a:pPr lvl="1"/>
            <a:r>
              <a:rPr lang="en-GB" sz="2400" dirty="0"/>
              <a:t>Instrumental and integrative orientations</a:t>
            </a:r>
          </a:p>
          <a:p>
            <a:r>
              <a:rPr lang="en-GB" sz="3200" dirty="0"/>
              <a:t>Self-determination theory (Deci &amp; Ryan, 1995)</a:t>
            </a:r>
          </a:p>
          <a:p>
            <a:pPr lvl="1"/>
            <a:r>
              <a:rPr lang="en-GB" sz="2400" dirty="0"/>
              <a:t>Intrinsic and extrinsic motivation</a:t>
            </a:r>
          </a:p>
          <a:p>
            <a:pPr lvl="1"/>
            <a:r>
              <a:rPr lang="en-GB" sz="2400" dirty="0"/>
              <a:t>3 needs for self-determination: competence, autonomy and relatedness</a:t>
            </a:r>
          </a:p>
          <a:p>
            <a:r>
              <a:rPr lang="en-GB" sz="3200" dirty="0"/>
              <a:t>L2 Motivational Self-System (</a:t>
            </a:r>
            <a:r>
              <a:rPr lang="en-GB" sz="3200" dirty="0" err="1"/>
              <a:t>Dörnyei</a:t>
            </a:r>
            <a:r>
              <a:rPr lang="en-GB" sz="3200" dirty="0"/>
              <a:t> &amp; </a:t>
            </a:r>
            <a:r>
              <a:rPr lang="en-GB" sz="3200" dirty="0" err="1"/>
              <a:t>Ushioda</a:t>
            </a:r>
            <a:r>
              <a:rPr lang="en-GB" sz="3200" dirty="0"/>
              <a:t>, 2011)</a:t>
            </a:r>
          </a:p>
          <a:p>
            <a:pPr lvl="1"/>
            <a:r>
              <a:rPr lang="en-GB" sz="2400" dirty="0"/>
              <a:t> 3 primary sources of L2 learner motivation</a:t>
            </a:r>
          </a:p>
          <a:p>
            <a:pPr lvl="2"/>
            <a:r>
              <a:rPr lang="en-GB" sz="2000" dirty="0"/>
              <a:t>ideal L2 self (learner’s vision of him/herself as effective L2 speaker)</a:t>
            </a:r>
          </a:p>
          <a:p>
            <a:pPr lvl="2"/>
            <a:r>
              <a:rPr lang="en-GB" sz="2000" dirty="0"/>
              <a:t>ought-to L2 self (social pressure from the learner’s environment)</a:t>
            </a:r>
          </a:p>
          <a:p>
            <a:pPr lvl="2"/>
            <a:r>
              <a:rPr lang="en-GB" sz="2000" dirty="0"/>
              <a:t>learner’s experiences (group and individual)</a:t>
            </a:r>
          </a:p>
          <a:p>
            <a:pPr lvl="1"/>
            <a:endParaRPr lang="en-GB" sz="2400" dirty="0"/>
          </a:p>
          <a:p>
            <a:pPr lvl="1"/>
            <a:endParaRPr lang="en-GB" sz="2400" dirty="0"/>
          </a:p>
        </p:txBody>
      </p:sp>
    </p:spTree>
    <p:extLst>
      <p:ext uri="{BB962C8B-B14F-4D97-AF65-F5344CB8AC3E}">
        <p14:creationId xmlns:p14="http://schemas.microsoft.com/office/powerpoint/2010/main" val="111847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3386" y="1047430"/>
            <a:ext cx="9653903" cy="1938992"/>
          </a:xfrm>
          <a:prstGeom prst="rect">
            <a:avLst/>
          </a:prstGeom>
          <a:noFill/>
        </p:spPr>
        <p:txBody>
          <a:bodyPr wrap="square" rtlCol="0">
            <a:spAutoFit/>
          </a:bodyPr>
          <a:lstStyle/>
          <a:p>
            <a:pPr algn="ctr"/>
            <a:r>
              <a:rPr lang="en-GB" sz="6000" b="1" dirty="0">
                <a:solidFill>
                  <a:srgbClr val="F66400"/>
                </a:solidFill>
                <a:latin typeface="Century Gothic" panose="020B0502020202020204" pitchFamily="34" charset="0"/>
              </a:rPr>
              <a:t>What</a:t>
            </a:r>
            <a:r>
              <a:rPr lang="en-GB" sz="6000" dirty="0">
                <a:solidFill>
                  <a:prstClr val="black"/>
                </a:solidFill>
                <a:latin typeface="Century Gothic" panose="020B0502020202020204" pitchFamily="34" charset="0"/>
              </a:rPr>
              <a:t> </a:t>
            </a:r>
            <a:r>
              <a:rPr lang="en-GB" sz="6000" dirty="0">
                <a:solidFill>
                  <a:srgbClr val="4472C4">
                    <a:lumMod val="50000"/>
                  </a:srgbClr>
                </a:solidFill>
                <a:latin typeface="Century Gothic" panose="020B0502020202020204" pitchFamily="34" charset="0"/>
              </a:rPr>
              <a:t>makes a positive impact on motivation?</a:t>
            </a:r>
            <a:endParaRPr lang="en-GB" sz="6000" i="1" dirty="0">
              <a:solidFill>
                <a:srgbClr val="4472C4">
                  <a:lumMod val="50000"/>
                </a:srgbClr>
              </a:solidFill>
              <a:latin typeface="Century Gothic" panose="020B0502020202020204" pitchFamily="34" charset="0"/>
            </a:endParaRPr>
          </a:p>
        </p:txBody>
      </p:sp>
      <p:sp>
        <p:nvSpPr>
          <p:cNvPr id="5" name="TextBox 4"/>
          <p:cNvSpPr txBox="1"/>
          <p:nvPr/>
        </p:nvSpPr>
        <p:spPr>
          <a:xfrm>
            <a:off x="90311" y="3514053"/>
            <a:ext cx="12191999" cy="1569660"/>
          </a:xfrm>
          <a:prstGeom prst="rect">
            <a:avLst/>
          </a:prstGeom>
          <a:noFill/>
        </p:spPr>
        <p:txBody>
          <a:bodyPr wrap="square" rtlCol="0">
            <a:spAutoFit/>
          </a:bodyPr>
          <a:lstStyle/>
          <a:p>
            <a:pPr algn="ctr"/>
            <a:r>
              <a:rPr lang="en-GB" sz="4800" b="1" dirty="0">
                <a:solidFill>
                  <a:srgbClr val="F66400"/>
                </a:solidFill>
                <a:latin typeface="Century Gothic" panose="020B0502020202020204" pitchFamily="34" charset="0"/>
              </a:rPr>
              <a:t>What</a:t>
            </a:r>
            <a:r>
              <a:rPr lang="en-GB" sz="4800" dirty="0">
                <a:solidFill>
                  <a:prstClr val="black"/>
                </a:solidFill>
                <a:latin typeface="Century Gothic" panose="020B0502020202020204" pitchFamily="34" charset="0"/>
              </a:rPr>
              <a:t> </a:t>
            </a:r>
            <a:r>
              <a:rPr lang="en-GB" sz="4800" dirty="0">
                <a:solidFill>
                  <a:srgbClr val="4472C4">
                    <a:lumMod val="50000"/>
                  </a:srgbClr>
                </a:solidFill>
                <a:latin typeface="Century Gothic" panose="020B0502020202020204" pitchFamily="34" charset="0"/>
              </a:rPr>
              <a:t>are the key motivational drivers for students in language learning?</a:t>
            </a:r>
            <a:endParaRPr lang="en-GB" sz="4800" i="1"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153901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hlinkClick r:id="rId3"/>
              </a:rPr>
              <a:t>OASIS Summary 1</a:t>
            </a:r>
            <a:r>
              <a:rPr lang="en-GB" dirty="0"/>
              <a:t>: Main findings</a:t>
            </a:r>
          </a:p>
        </p:txBody>
      </p:sp>
      <p:sp>
        <p:nvSpPr>
          <p:cNvPr id="3" name="Content Placeholder 2"/>
          <p:cNvSpPr>
            <a:spLocks noGrp="1"/>
          </p:cNvSpPr>
          <p:nvPr>
            <p:ph idx="1"/>
          </p:nvPr>
        </p:nvSpPr>
        <p:spPr>
          <a:xfrm>
            <a:off x="838200" y="1731050"/>
            <a:ext cx="10515600" cy="4351338"/>
          </a:xfrm>
        </p:spPr>
        <p:txBody>
          <a:bodyPr/>
          <a:lstStyle/>
          <a:p>
            <a:r>
              <a:rPr lang="en-GB" dirty="0"/>
              <a:t>perceptions of </a:t>
            </a:r>
            <a:r>
              <a:rPr lang="en-GB" b="1" i="1" dirty="0"/>
              <a:t>personal importance </a:t>
            </a:r>
            <a:r>
              <a:rPr lang="en-GB" dirty="0"/>
              <a:t>or </a:t>
            </a:r>
            <a:r>
              <a:rPr lang="en-GB" b="1" i="1" dirty="0"/>
              <a:t>ease of the subject </a:t>
            </a:r>
            <a:r>
              <a:rPr lang="en-GB" dirty="0"/>
              <a:t>correlate with higher motivation/intention to continue</a:t>
            </a:r>
          </a:p>
          <a:p>
            <a:r>
              <a:rPr lang="en-GB" dirty="0"/>
              <a:t>negative perceptions of lessons (i.e. </a:t>
            </a:r>
            <a:r>
              <a:rPr lang="en-GB" b="1" i="1" dirty="0"/>
              <a:t>work is hard </a:t>
            </a:r>
            <a:r>
              <a:rPr lang="en-GB" dirty="0"/>
              <a:t>/ </a:t>
            </a:r>
            <a:r>
              <a:rPr lang="en-GB" b="1" i="1" dirty="0"/>
              <a:t>learning less</a:t>
            </a:r>
            <a:r>
              <a:rPr lang="en-GB" dirty="0"/>
              <a:t>) correlate negatively with intention to continue</a:t>
            </a:r>
          </a:p>
          <a:p>
            <a:r>
              <a:rPr lang="en-GB" b="1" i="1" dirty="0"/>
              <a:t>short interventions </a:t>
            </a:r>
            <a:r>
              <a:rPr lang="en-GB" dirty="0"/>
              <a:t>within the year of uptake (Oct-Feb) are unlikely to have a positive impact on uptake figures</a:t>
            </a:r>
          </a:p>
          <a:p>
            <a:r>
              <a:rPr lang="en-GB" b="1" i="1" dirty="0"/>
              <a:t>instrumental </a:t>
            </a:r>
            <a:r>
              <a:rPr lang="en-GB" dirty="0"/>
              <a:t>reasons (e.g. future job prospects, good grade) for language learning may be less important to adolescent learners than </a:t>
            </a:r>
            <a:r>
              <a:rPr lang="en-GB" b="1" i="1" dirty="0"/>
              <a:t>intrinsic</a:t>
            </a:r>
            <a:r>
              <a:rPr lang="en-GB" dirty="0"/>
              <a:t> reasons (i.e. personal enjoyment or success)</a:t>
            </a:r>
          </a:p>
        </p:txBody>
      </p:sp>
      <p:sp>
        <p:nvSpPr>
          <p:cNvPr id="5" name="Title 3">
            <a:extLst>
              <a:ext uri="{FF2B5EF4-FFF2-40B4-BE49-F238E27FC236}">
                <a16:creationId xmlns:a16="http://schemas.microsoft.com/office/drawing/2014/main" xmlns="" id="{34AE7617-3CD2-254C-9240-E5FE29BAEBC6}"/>
              </a:ext>
            </a:extLst>
          </p:cNvPr>
          <p:cNvSpPr txBox="1">
            <a:spLocks/>
          </p:cNvSpPr>
          <p:nvPr/>
        </p:nvSpPr>
        <p:spPr>
          <a:xfrm>
            <a:off x="8549640" y="5243990"/>
            <a:ext cx="41300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1800" dirty="0"/>
              <a:t>(</a:t>
            </a:r>
            <a:r>
              <a:rPr lang="en-GB" sz="1800" dirty="0">
                <a:hlinkClick r:id="rId3"/>
              </a:rPr>
              <a:t>Taylor &amp; Marsden, 2004</a:t>
            </a:r>
            <a:r>
              <a:rPr lang="en-GB" sz="1800" dirty="0"/>
              <a:t>)</a:t>
            </a:r>
          </a:p>
        </p:txBody>
      </p:sp>
    </p:spTree>
    <p:extLst>
      <p:ext uri="{BB962C8B-B14F-4D97-AF65-F5344CB8AC3E}">
        <p14:creationId xmlns:p14="http://schemas.microsoft.com/office/powerpoint/2010/main" val="178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5964" y="2379519"/>
            <a:ext cx="9653903" cy="1938992"/>
          </a:xfrm>
          <a:prstGeom prst="rect">
            <a:avLst/>
          </a:prstGeom>
          <a:noFill/>
        </p:spPr>
        <p:txBody>
          <a:bodyPr wrap="square" rtlCol="0">
            <a:spAutoFit/>
          </a:bodyPr>
          <a:lstStyle/>
          <a:p>
            <a:pPr algn="ctr"/>
            <a:r>
              <a:rPr lang="en-GB" sz="6000" b="1" dirty="0">
                <a:solidFill>
                  <a:srgbClr val="F66400"/>
                </a:solidFill>
                <a:latin typeface="Century Gothic" panose="020B0502020202020204" pitchFamily="34" charset="0"/>
              </a:rPr>
              <a:t>What</a:t>
            </a:r>
            <a:r>
              <a:rPr lang="en-GB" sz="6000" dirty="0">
                <a:solidFill>
                  <a:prstClr val="black"/>
                </a:solidFill>
                <a:latin typeface="Century Gothic" panose="020B0502020202020204" pitchFamily="34" charset="0"/>
              </a:rPr>
              <a:t> </a:t>
            </a:r>
            <a:r>
              <a:rPr lang="en-GB" sz="6000" dirty="0">
                <a:solidFill>
                  <a:srgbClr val="4472C4">
                    <a:lumMod val="50000"/>
                  </a:srgbClr>
                </a:solidFill>
                <a:latin typeface="Century Gothic" panose="020B0502020202020204" pitchFamily="34" charset="0"/>
              </a:rPr>
              <a:t>makes a positive impact on motivation?</a:t>
            </a:r>
            <a:endParaRPr lang="en-GB" sz="6000" i="1"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156363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6922" y="285347"/>
            <a:ext cx="7496175" cy="5448300"/>
          </a:xfrm>
          <a:prstGeom prst="rect">
            <a:avLst/>
          </a:prstGeom>
        </p:spPr>
      </p:pic>
      <p:sp>
        <p:nvSpPr>
          <p:cNvPr id="3" name="Rectangle 2"/>
          <p:cNvSpPr/>
          <p:nvPr/>
        </p:nvSpPr>
        <p:spPr>
          <a:xfrm>
            <a:off x="36715" y="5209294"/>
            <a:ext cx="9818453" cy="1138773"/>
          </a:xfrm>
          <a:prstGeom prst="rect">
            <a:avLst/>
          </a:prstGeom>
        </p:spPr>
        <p:txBody>
          <a:bodyPr wrap="square">
            <a:spAutoFit/>
          </a:bodyPr>
          <a:lstStyle/>
          <a:p>
            <a:endParaRPr lang="en-GB" sz="1600" dirty="0">
              <a:solidFill>
                <a:srgbClr val="000000"/>
              </a:solidFill>
              <a:latin typeface="Century Gothic" panose="020B0502020202020204" pitchFamily="34" charset="0"/>
            </a:endParaRPr>
          </a:p>
          <a:p>
            <a:endParaRPr lang="en-GB" sz="1600" dirty="0">
              <a:solidFill>
                <a:prstClr val="black"/>
              </a:solidFill>
              <a:latin typeface="Century Gothic" panose="020B0502020202020204" pitchFamily="34" charset="0"/>
            </a:endParaRPr>
          </a:p>
          <a:p>
            <a:r>
              <a:rPr lang="en-GB" b="1" dirty="0">
                <a:solidFill>
                  <a:prstClr val="black"/>
                </a:solidFill>
                <a:latin typeface="Century Gothic" panose="020B0502020202020204" pitchFamily="34" charset="0"/>
              </a:rPr>
              <a:t>Katherine McKnight, PhD, </a:t>
            </a:r>
            <a:r>
              <a:rPr lang="en-GB" i="1" dirty="0">
                <a:solidFill>
                  <a:prstClr val="black"/>
                </a:solidFill>
                <a:latin typeface="Century Gothic" panose="020B0502020202020204" pitchFamily="34" charset="0"/>
              </a:rPr>
              <a:t>Pearson</a:t>
            </a:r>
            <a:endParaRPr lang="en-GB" dirty="0">
              <a:solidFill>
                <a:prstClr val="black"/>
              </a:solidFill>
              <a:latin typeface="Century Gothic" panose="020B0502020202020204" pitchFamily="34" charset="0"/>
            </a:endParaRPr>
          </a:p>
          <a:p>
            <a:r>
              <a:rPr lang="en-GB" b="1" dirty="0" err="1">
                <a:solidFill>
                  <a:prstClr val="black"/>
                </a:solidFill>
                <a:latin typeface="Century Gothic" panose="020B0502020202020204" pitchFamily="34" charset="0"/>
              </a:rPr>
              <a:t>Lacey</a:t>
            </a:r>
            <a:r>
              <a:rPr lang="en-GB" b="1" dirty="0">
                <a:solidFill>
                  <a:prstClr val="black"/>
                </a:solidFill>
                <a:latin typeface="Century Gothic" panose="020B0502020202020204" pitchFamily="34" charset="0"/>
              </a:rPr>
              <a:t> </a:t>
            </a:r>
            <a:r>
              <a:rPr lang="en-GB" b="1" dirty="0" err="1">
                <a:solidFill>
                  <a:prstClr val="black"/>
                </a:solidFill>
                <a:latin typeface="Century Gothic" panose="020B0502020202020204" pitchFamily="34" charset="0"/>
              </a:rPr>
              <a:t>Graybeal</a:t>
            </a:r>
            <a:r>
              <a:rPr lang="en-GB" b="1" dirty="0">
                <a:solidFill>
                  <a:prstClr val="black"/>
                </a:solidFill>
                <a:latin typeface="Century Gothic" panose="020B0502020202020204" pitchFamily="34" charset="0"/>
              </a:rPr>
              <a:t>, Jessica </a:t>
            </a:r>
            <a:r>
              <a:rPr lang="en-GB" b="1" dirty="0" err="1">
                <a:solidFill>
                  <a:prstClr val="black"/>
                </a:solidFill>
                <a:latin typeface="Century Gothic" panose="020B0502020202020204" pitchFamily="34" charset="0"/>
              </a:rPr>
              <a:t>Yarbro</a:t>
            </a:r>
            <a:r>
              <a:rPr lang="en-GB" b="1" dirty="0">
                <a:solidFill>
                  <a:prstClr val="black"/>
                </a:solidFill>
                <a:latin typeface="Century Gothic" panose="020B0502020202020204" pitchFamily="34" charset="0"/>
              </a:rPr>
              <a:t>, &amp; John </a:t>
            </a:r>
            <a:r>
              <a:rPr lang="en-GB" b="1" dirty="0" err="1">
                <a:solidFill>
                  <a:prstClr val="black"/>
                </a:solidFill>
                <a:latin typeface="Century Gothic" panose="020B0502020202020204" pitchFamily="34" charset="0"/>
              </a:rPr>
              <a:t>Graybeal</a:t>
            </a:r>
            <a:r>
              <a:rPr lang="en-GB" b="1" dirty="0">
                <a:solidFill>
                  <a:prstClr val="black"/>
                </a:solidFill>
                <a:latin typeface="Century Gothic" panose="020B0502020202020204" pitchFamily="34" charset="0"/>
              </a:rPr>
              <a:t>, </a:t>
            </a:r>
            <a:r>
              <a:rPr lang="en-GB" i="1" dirty="0">
                <a:solidFill>
                  <a:prstClr val="black"/>
                </a:solidFill>
                <a:latin typeface="Century Gothic" panose="020B0502020202020204" pitchFamily="34" charset="0"/>
              </a:rPr>
              <a:t>George Mason University</a:t>
            </a:r>
            <a:endParaRPr lang="en-GB" dirty="0">
              <a:solidFill>
                <a:prstClr val="black"/>
              </a:solidFill>
              <a:latin typeface="Century Gothic" panose="020B0502020202020204" pitchFamily="34" charset="0"/>
            </a:endParaRPr>
          </a:p>
        </p:txBody>
      </p:sp>
      <p:sp>
        <p:nvSpPr>
          <p:cNvPr id="4" name="TextBox 3"/>
          <p:cNvSpPr txBox="1"/>
          <p:nvPr/>
        </p:nvSpPr>
        <p:spPr>
          <a:xfrm>
            <a:off x="3761139" y="285347"/>
            <a:ext cx="5159828" cy="369332"/>
          </a:xfrm>
          <a:prstGeom prst="rect">
            <a:avLst/>
          </a:prstGeom>
          <a:noFill/>
        </p:spPr>
        <p:txBody>
          <a:bodyPr wrap="square" rtlCol="0">
            <a:spAutoFit/>
          </a:bodyPr>
          <a:lstStyle/>
          <a:p>
            <a:r>
              <a:rPr lang="en-GB" dirty="0">
                <a:solidFill>
                  <a:prstClr val="white"/>
                </a:solidFill>
              </a:rPr>
              <a:t>England: What makes an effective teacher?</a:t>
            </a:r>
          </a:p>
        </p:txBody>
      </p:sp>
      <p:sp>
        <p:nvSpPr>
          <p:cNvPr id="5" name="Rectangle 4"/>
          <p:cNvSpPr/>
          <p:nvPr/>
        </p:nvSpPr>
        <p:spPr>
          <a:xfrm>
            <a:off x="4105146" y="794163"/>
            <a:ext cx="4987951" cy="49394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2"/>
          <p:cNvSpPr>
            <a:spLocks noChangeArrowheads="1"/>
          </p:cNvSpPr>
          <p:nvPr/>
        </p:nvSpPr>
        <p:spPr bwMode="auto">
          <a:xfrm>
            <a:off x="9432915" y="1725435"/>
            <a:ext cx="500066" cy="3643338"/>
          </a:xfrm>
          <a:prstGeom prst="rect">
            <a:avLst/>
          </a:prstGeom>
          <a:gradFill flip="none" rotWithShape="1">
            <a:gsLst>
              <a:gs pos="0">
                <a:srgbClr val="8488C4"/>
              </a:gs>
              <a:gs pos="53000">
                <a:srgbClr val="D4DEFF"/>
              </a:gs>
              <a:gs pos="83000">
                <a:srgbClr val="D4DEFF"/>
              </a:gs>
              <a:gs pos="100000">
                <a:srgbClr val="96AB94"/>
              </a:gs>
            </a:gsLst>
            <a:lin ang="13500000" scaled="1"/>
            <a:tileRect/>
          </a:gra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a:solidFill>
                <a:prstClr val="black"/>
              </a:solidFill>
            </a:endParaRPr>
          </a:p>
        </p:txBody>
      </p:sp>
      <p:sp>
        <p:nvSpPr>
          <p:cNvPr id="7" name="Rectangle 3"/>
          <p:cNvSpPr>
            <a:spLocks noChangeArrowheads="1"/>
          </p:cNvSpPr>
          <p:nvPr/>
        </p:nvSpPr>
        <p:spPr bwMode="auto">
          <a:xfrm>
            <a:off x="9432915" y="1725435"/>
            <a:ext cx="503238" cy="3600450"/>
          </a:xfrm>
          <a:prstGeom prst="rect">
            <a:avLst/>
          </a:prstGeom>
          <a:gradFill flip="none" rotWithShape="1">
            <a:gsLst>
              <a:gs pos="0">
                <a:srgbClr val="DDEBCF"/>
              </a:gs>
              <a:gs pos="50000">
                <a:srgbClr val="9CB86E"/>
              </a:gs>
              <a:gs pos="100000">
                <a:srgbClr val="156B13"/>
              </a:gs>
            </a:gsLst>
            <a:lin ang="16200000" scaled="1"/>
            <a:tileRect/>
          </a:gradFill>
          <a:ln w="9525">
            <a:solidFill>
              <a:schemeClr val="tx1"/>
            </a:solidFill>
            <a:miter lim="800000"/>
            <a:headEnd/>
            <a:tailEnd/>
          </a:ln>
          <a:effectLst/>
          <a:scene3d>
            <a:camera prst="orthographicFront"/>
            <a:lightRig rig="harsh" dir="t"/>
          </a:scene3d>
          <a:sp3d>
            <a:bevelT w="152400" h="50800" prst="softRound"/>
            <a:bevelB/>
          </a:sp3d>
        </p:spPr>
        <p:txBody>
          <a:bodyPr wrap="none" anchor="ctr"/>
          <a:lstStyle/>
          <a:p>
            <a:pPr fontAlgn="base">
              <a:spcBef>
                <a:spcPct val="0"/>
              </a:spcBef>
              <a:spcAft>
                <a:spcPct val="0"/>
              </a:spcAft>
              <a:defRPr/>
            </a:pPr>
            <a:endParaRPr lang="en-GB" sz="2000">
              <a:solidFill>
                <a:prstClr val="black"/>
              </a:solidFill>
            </a:endParaRPr>
          </a:p>
        </p:txBody>
      </p:sp>
      <p:sp>
        <p:nvSpPr>
          <p:cNvPr id="8" name="Line 4"/>
          <p:cNvSpPr>
            <a:spLocks noChangeShapeType="1"/>
          </p:cNvSpPr>
          <p:nvPr/>
        </p:nvSpPr>
        <p:spPr bwMode="auto">
          <a:xfrm>
            <a:off x="10071067" y="1725440"/>
            <a:ext cx="0" cy="360045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9" name="Line 5"/>
          <p:cNvSpPr>
            <a:spLocks noChangeShapeType="1"/>
          </p:cNvSpPr>
          <p:nvPr/>
        </p:nvSpPr>
        <p:spPr bwMode="auto">
          <a:xfrm>
            <a:off x="10071067" y="4390852"/>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0" name="Line 6"/>
          <p:cNvSpPr>
            <a:spLocks noChangeShapeType="1"/>
          </p:cNvSpPr>
          <p:nvPr/>
        </p:nvSpPr>
        <p:spPr bwMode="auto">
          <a:xfrm>
            <a:off x="10071067" y="2662065"/>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1" name="Line 7"/>
          <p:cNvSpPr>
            <a:spLocks noChangeShapeType="1"/>
          </p:cNvSpPr>
          <p:nvPr/>
        </p:nvSpPr>
        <p:spPr bwMode="auto">
          <a:xfrm>
            <a:off x="10071067" y="1725440"/>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2" name="Line 8"/>
          <p:cNvSpPr>
            <a:spLocks noChangeShapeType="1"/>
          </p:cNvSpPr>
          <p:nvPr/>
        </p:nvSpPr>
        <p:spPr bwMode="auto">
          <a:xfrm>
            <a:off x="10071067" y="3525665"/>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3" name="Line 9"/>
          <p:cNvSpPr>
            <a:spLocks noChangeShapeType="1"/>
          </p:cNvSpPr>
          <p:nvPr/>
        </p:nvSpPr>
        <p:spPr bwMode="auto">
          <a:xfrm>
            <a:off x="10071067" y="5325890"/>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4" name="Text Box 10"/>
          <p:cNvSpPr txBox="1">
            <a:spLocks noChangeArrowheads="1"/>
          </p:cNvSpPr>
          <p:nvPr/>
        </p:nvSpPr>
        <p:spPr bwMode="auto">
          <a:xfrm>
            <a:off x="9278905" y="1296815"/>
            <a:ext cx="143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1600" dirty="0">
                <a:solidFill>
                  <a:prstClr val="black"/>
                </a:solidFill>
                <a:latin typeface="Century Gothic" panose="020B0502020202020204" pitchFamily="34" charset="0"/>
              </a:rPr>
              <a:t>60 seconds</a:t>
            </a:r>
          </a:p>
        </p:txBody>
      </p:sp>
      <p:sp>
        <p:nvSpPr>
          <p:cNvPr id="15" name="AutoShape 11">
            <a:hlinkClick r:id="" action="ppaction://noaction" highlightClick="1"/>
          </p:cNvPr>
          <p:cNvSpPr>
            <a:spLocks noChangeArrowheads="1"/>
          </p:cNvSpPr>
          <p:nvPr/>
        </p:nvSpPr>
        <p:spPr bwMode="auto">
          <a:xfrm>
            <a:off x="9218601" y="868179"/>
            <a:ext cx="1370043" cy="431799"/>
          </a:xfrm>
          <a:prstGeom prst="actionButtonBlank">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sz="2000" dirty="0">
                <a:solidFill>
                  <a:prstClr val="white"/>
                </a:solidFill>
                <a:latin typeface="Century Gothic" panose="020B0502020202020204" pitchFamily="34" charset="0"/>
              </a:rPr>
              <a:t>Start</a:t>
            </a:r>
          </a:p>
        </p:txBody>
      </p:sp>
      <p:sp>
        <p:nvSpPr>
          <p:cNvPr id="16" name="Text Box 12"/>
          <p:cNvSpPr txBox="1">
            <a:spLocks noChangeArrowheads="1"/>
          </p:cNvSpPr>
          <p:nvPr/>
        </p:nvSpPr>
        <p:spPr bwMode="auto">
          <a:xfrm>
            <a:off x="10286967" y="158256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60</a:t>
            </a:r>
          </a:p>
        </p:txBody>
      </p:sp>
      <p:sp>
        <p:nvSpPr>
          <p:cNvPr id="17" name="Text Box 13"/>
          <p:cNvSpPr txBox="1">
            <a:spLocks noChangeArrowheads="1"/>
          </p:cNvSpPr>
          <p:nvPr/>
        </p:nvSpPr>
        <p:spPr bwMode="auto">
          <a:xfrm>
            <a:off x="10286967" y="4174952"/>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15</a:t>
            </a:r>
          </a:p>
        </p:txBody>
      </p:sp>
      <p:sp>
        <p:nvSpPr>
          <p:cNvPr id="18" name="Text Box 14"/>
          <p:cNvSpPr txBox="1">
            <a:spLocks noChangeArrowheads="1"/>
          </p:cNvSpPr>
          <p:nvPr/>
        </p:nvSpPr>
        <p:spPr bwMode="auto">
          <a:xfrm>
            <a:off x="10286967" y="510999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0</a:t>
            </a:r>
          </a:p>
        </p:txBody>
      </p:sp>
      <p:sp>
        <p:nvSpPr>
          <p:cNvPr id="19" name="Text Box 15"/>
          <p:cNvSpPr txBox="1">
            <a:spLocks noChangeArrowheads="1"/>
          </p:cNvSpPr>
          <p:nvPr/>
        </p:nvSpPr>
        <p:spPr bwMode="auto">
          <a:xfrm>
            <a:off x="10286967" y="2517602"/>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45</a:t>
            </a:r>
          </a:p>
        </p:txBody>
      </p:sp>
      <p:sp>
        <p:nvSpPr>
          <p:cNvPr id="20" name="Text Box 16"/>
          <p:cNvSpPr txBox="1">
            <a:spLocks noChangeArrowheads="1"/>
          </p:cNvSpPr>
          <p:nvPr/>
        </p:nvSpPr>
        <p:spPr bwMode="auto">
          <a:xfrm>
            <a:off x="10286967" y="338279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30</a:t>
            </a:r>
          </a:p>
        </p:txBody>
      </p:sp>
    </p:spTree>
    <p:extLst>
      <p:ext uri="{BB962C8B-B14F-4D97-AF65-F5344CB8AC3E}">
        <p14:creationId xmlns:p14="http://schemas.microsoft.com/office/powerpoint/2010/main" val="28185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clickEffect">
                                  <p:stCondLst>
                                    <p:cond delay="0"/>
                                  </p:stCondLst>
                                  <p:childTnLst>
                                    <p:animEffect transition="out" filter="slide(fromBottom)">
                                      <p:cBhvr>
                                        <p:cTn id="12" dur="60000"/>
                                        <p:tgtEl>
                                          <p:spTgt spid="7"/>
                                        </p:tgtEl>
                                      </p:cBhvr>
                                    </p:animEffect>
                                    <p:set>
                                      <p:cBhvr>
                                        <p:cTn id="13" dur="1" fill="hold">
                                          <p:stCondLst>
                                            <p:cond delay="59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4" y="5942168"/>
            <a:ext cx="5598054" cy="307777"/>
          </a:xfrm>
          <a:prstGeom prst="rect">
            <a:avLst/>
          </a:prstGeom>
        </p:spPr>
        <p:txBody>
          <a:bodyPr wrap="square">
            <a:spAutoFit/>
          </a:bodyPr>
          <a:lstStyle/>
          <a:p>
            <a:pPr algn="ctr"/>
            <a:r>
              <a:rPr lang="en-GB" sz="1400" u="sng" dirty="0">
                <a:solidFill>
                  <a:srgbClr val="954F72"/>
                </a:solidFill>
                <a:latin typeface="Century Gothic" panose="020B0502020202020204" pitchFamily="34" charset="0"/>
                <a:hlinkClick r:id="rId3" tooltip="Original URL: https://twitter.com/Sporf/status/1151144459578617859/video/1&#10;Click or tap if you trust this link."/>
              </a:rPr>
              <a:t>https://twitter.com/Sporf/status/1151144459578617859/video/1</a:t>
            </a:r>
            <a:endParaRPr lang="en-GB" sz="1400" dirty="0">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46666" y="1647248"/>
            <a:ext cx="4284134" cy="4371864"/>
          </a:xfrm>
          <a:prstGeom prst="rect">
            <a:avLst/>
          </a:prstGeom>
        </p:spPr>
      </p:pic>
      <p:sp>
        <p:nvSpPr>
          <p:cNvPr id="6" name="Rectangle 5"/>
          <p:cNvSpPr/>
          <p:nvPr/>
        </p:nvSpPr>
        <p:spPr>
          <a:xfrm>
            <a:off x="6468535" y="5726725"/>
            <a:ext cx="5477933" cy="523220"/>
          </a:xfrm>
          <a:prstGeom prst="rect">
            <a:avLst/>
          </a:prstGeom>
        </p:spPr>
        <p:txBody>
          <a:bodyPr wrap="square">
            <a:spAutoFit/>
          </a:bodyPr>
          <a:lstStyle/>
          <a:p>
            <a:r>
              <a:rPr lang="en-GB" sz="1400" dirty="0">
                <a:latin typeface="Century Gothic" panose="020B0502020202020204" pitchFamily="34" charset="0"/>
                <a:hlinkClick r:id="rId5"/>
              </a:rPr>
              <a:t>https://www.telegraph.co.uk/football/2019/07/22/departing-gareth-bale-has-found-language-barrier-real-madrid/</a:t>
            </a:r>
            <a:endParaRPr lang="en-GB" sz="1400" dirty="0">
              <a:latin typeface="Century Gothic" panose="020B0502020202020204" pitchFamily="34" charset="0"/>
            </a:endParaRPr>
          </a:p>
        </p:txBody>
      </p:sp>
      <p:pic>
        <p:nvPicPr>
          <p:cNvPr id="7" name="Picture 6"/>
          <p:cNvPicPr>
            <a:picLocks noChangeAspect="1"/>
          </p:cNvPicPr>
          <p:nvPr/>
        </p:nvPicPr>
        <p:blipFill>
          <a:blip r:embed="rId6"/>
          <a:stretch>
            <a:fillRect/>
          </a:stretch>
        </p:blipFill>
        <p:spPr>
          <a:xfrm>
            <a:off x="5767387" y="1430061"/>
            <a:ext cx="6296025" cy="4257675"/>
          </a:xfrm>
          <a:prstGeom prst="rect">
            <a:avLst/>
          </a:prstGeom>
        </p:spPr>
      </p:pic>
      <p:pic>
        <p:nvPicPr>
          <p:cNvPr id="8" name="Picture 7"/>
          <p:cNvPicPr>
            <a:picLocks noChangeAspect="1"/>
          </p:cNvPicPr>
          <p:nvPr/>
        </p:nvPicPr>
        <p:blipFill>
          <a:blip r:embed="rId7"/>
          <a:stretch>
            <a:fillRect/>
          </a:stretch>
        </p:blipFill>
        <p:spPr>
          <a:xfrm>
            <a:off x="5816599" y="28809"/>
            <a:ext cx="4718050" cy="1454528"/>
          </a:xfrm>
          <a:prstGeom prst="rect">
            <a:avLst/>
          </a:prstGeom>
        </p:spPr>
      </p:pic>
      <p:pic>
        <p:nvPicPr>
          <p:cNvPr id="9" name="Picture 8"/>
          <p:cNvPicPr>
            <a:picLocks noChangeAspect="1"/>
          </p:cNvPicPr>
          <p:nvPr/>
        </p:nvPicPr>
        <p:blipFill>
          <a:blip r:embed="rId8"/>
          <a:stretch>
            <a:fillRect/>
          </a:stretch>
        </p:blipFill>
        <p:spPr>
          <a:xfrm>
            <a:off x="846666" y="91760"/>
            <a:ext cx="3137430" cy="1555488"/>
          </a:xfrm>
          <a:prstGeom prst="rect">
            <a:avLst/>
          </a:prstGeom>
        </p:spPr>
      </p:pic>
    </p:spTree>
    <p:extLst>
      <p:ext uri="{BB962C8B-B14F-4D97-AF65-F5344CB8AC3E}">
        <p14:creationId xmlns:p14="http://schemas.microsoft.com/office/powerpoint/2010/main" val="146723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693619" y="1325563"/>
            <a:ext cx="10854913" cy="449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400" dirty="0"/>
              <a:t>Research supports the Ofsted finding that factors other than a subject’s ‘usefulness’ or importance for future life or work influence pupil choice. </a:t>
            </a:r>
            <a:r>
              <a:rPr lang="en-GB" sz="2400" b="1" i="1" dirty="0"/>
              <a:t>Intrinsic motivation, which comes from a sense of progress, growing knowledge and understanding</a:t>
            </a:r>
            <a:r>
              <a:rPr lang="en-GB" sz="2400" i="1" dirty="0"/>
              <a:t>, </a:t>
            </a:r>
            <a:r>
              <a:rPr lang="en-GB" sz="2400" b="1" i="1" dirty="0"/>
              <a:t>and achievement</a:t>
            </a:r>
            <a:r>
              <a:rPr lang="en-GB" sz="2400" i="1" dirty="0"/>
              <a:t>, </a:t>
            </a:r>
            <a:r>
              <a:rPr lang="en-GB" sz="2400" b="1" i="1" dirty="0"/>
              <a:t>is a prime factor for pupils when they are asked to exercise choice about subjects to be pursued</a:t>
            </a:r>
            <a:r>
              <a:rPr lang="en-GB" sz="2400" i="1" dirty="0"/>
              <a:t>.  </a:t>
            </a:r>
            <a:r>
              <a:rPr lang="en-GB" sz="2400" dirty="0"/>
              <a:t>That sense of real progress in inextricably linked to the way in which the subject matter of the course is planned, sequenced and taught. (p.7)</a:t>
            </a:r>
          </a:p>
          <a:p>
            <a:pPr>
              <a:lnSpc>
                <a:spcPct val="150000"/>
              </a:lnSpc>
            </a:pPr>
            <a:endParaRPr lang="en-GB" sz="2400" dirty="0"/>
          </a:p>
        </p:txBody>
      </p:sp>
      <p:sp>
        <p:nvSpPr>
          <p:cNvPr id="3" name="Title 2"/>
          <p:cNvSpPr>
            <a:spLocks noGrp="1"/>
          </p:cNvSpPr>
          <p:nvPr>
            <p:ph type="title"/>
          </p:nvPr>
        </p:nvSpPr>
        <p:spPr>
          <a:xfrm>
            <a:off x="693619" y="0"/>
            <a:ext cx="11229622" cy="1325563"/>
          </a:xfrm>
        </p:spPr>
        <p:txBody>
          <a:bodyPr>
            <a:normAutofit/>
          </a:bodyPr>
          <a:lstStyle/>
          <a:p>
            <a:r>
              <a:rPr lang="en-GB" sz="3600" b="1" dirty="0"/>
              <a:t>MFL Pedagogy Review Report November 2016</a:t>
            </a:r>
            <a:endParaRPr lang="en-GB" sz="3600" dirty="0"/>
          </a:p>
        </p:txBody>
      </p:sp>
    </p:spTree>
    <p:extLst>
      <p:ext uri="{BB962C8B-B14F-4D97-AF65-F5344CB8AC3E}">
        <p14:creationId xmlns:p14="http://schemas.microsoft.com/office/powerpoint/2010/main" val="344530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Cognition and affect</a:t>
            </a:r>
            <a:br>
              <a:rPr lang="en-GB" dirty="0"/>
            </a:br>
            <a:r>
              <a:rPr lang="en-GB" sz="3200" i="1" dirty="0"/>
              <a:t>A lot of thinking and feeling!</a:t>
            </a:r>
            <a:endParaRPr lang="en-GB" i="1" dirty="0"/>
          </a:p>
        </p:txBody>
      </p:sp>
      <p:sp>
        <p:nvSpPr>
          <p:cNvPr id="4" name="Oval 3"/>
          <p:cNvSpPr/>
          <p:nvPr/>
        </p:nvSpPr>
        <p:spPr>
          <a:xfrm>
            <a:off x="2113616" y="1621371"/>
            <a:ext cx="5712940" cy="4542668"/>
          </a:xfrm>
          <a:prstGeom prst="ellipse">
            <a:avLst/>
          </a:prstGeom>
          <a:noFill/>
          <a:ln w="76200">
            <a:solidFill>
              <a:srgbClr val="F66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50000"/>
                </a:schemeClr>
              </a:solidFill>
            </a:endParaRPr>
          </a:p>
        </p:txBody>
      </p:sp>
      <p:sp>
        <p:nvSpPr>
          <p:cNvPr id="5" name="Oval 4"/>
          <p:cNvSpPr/>
          <p:nvPr/>
        </p:nvSpPr>
        <p:spPr>
          <a:xfrm>
            <a:off x="4420211" y="1621371"/>
            <a:ext cx="5712940" cy="4542668"/>
          </a:xfrm>
          <a:prstGeom prst="ellipse">
            <a:avLst/>
          </a:prstGeom>
          <a:noFill/>
          <a:ln w="76200">
            <a:solidFill>
              <a:srgbClr val="F66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50000"/>
                </a:schemeClr>
              </a:solidFill>
            </a:endParaRPr>
          </a:p>
        </p:txBody>
      </p:sp>
      <p:sp>
        <p:nvSpPr>
          <p:cNvPr id="6" name="Rectangle 5"/>
          <p:cNvSpPr/>
          <p:nvPr/>
        </p:nvSpPr>
        <p:spPr>
          <a:xfrm>
            <a:off x="2399495" y="3120768"/>
            <a:ext cx="2118312" cy="523220"/>
          </a:xfrm>
          <a:prstGeom prst="rect">
            <a:avLst/>
          </a:prstGeom>
        </p:spPr>
        <p:txBody>
          <a:bodyPr wrap="square">
            <a:spAutoFit/>
          </a:bodyPr>
          <a:lstStyle/>
          <a:p>
            <a:r>
              <a:rPr lang="en-GB" sz="2800" b="1" dirty="0">
                <a:solidFill>
                  <a:schemeClr val="accent5">
                    <a:lumMod val="50000"/>
                  </a:schemeClr>
                </a:solidFill>
                <a:latin typeface="Century Gothic" panose="020B0502020202020204" pitchFamily="34" charset="0"/>
              </a:rPr>
              <a:t>Cognitive</a:t>
            </a:r>
          </a:p>
        </p:txBody>
      </p:sp>
      <p:sp>
        <p:nvSpPr>
          <p:cNvPr id="7" name="Rectangle 6"/>
          <p:cNvSpPr/>
          <p:nvPr/>
        </p:nvSpPr>
        <p:spPr>
          <a:xfrm>
            <a:off x="7924152" y="3120769"/>
            <a:ext cx="2038906" cy="523220"/>
          </a:xfrm>
          <a:prstGeom prst="rect">
            <a:avLst/>
          </a:prstGeom>
        </p:spPr>
        <p:txBody>
          <a:bodyPr wrap="square">
            <a:spAutoFit/>
          </a:bodyPr>
          <a:lstStyle/>
          <a:p>
            <a:r>
              <a:rPr lang="en-GB" sz="2800" b="1" dirty="0">
                <a:solidFill>
                  <a:schemeClr val="accent5">
                    <a:lumMod val="50000"/>
                  </a:schemeClr>
                </a:solidFill>
                <a:latin typeface="Century Gothic" panose="020B0502020202020204" pitchFamily="34" charset="0"/>
              </a:rPr>
              <a:t>Affective</a:t>
            </a:r>
          </a:p>
        </p:txBody>
      </p:sp>
      <p:sp>
        <p:nvSpPr>
          <p:cNvPr id="8" name="Rectangle 7"/>
          <p:cNvSpPr/>
          <p:nvPr/>
        </p:nvSpPr>
        <p:spPr>
          <a:xfrm>
            <a:off x="4671350" y="3166934"/>
            <a:ext cx="2699721" cy="954107"/>
          </a:xfrm>
          <a:prstGeom prst="rect">
            <a:avLst/>
          </a:prstGeom>
        </p:spPr>
        <p:txBody>
          <a:bodyPr wrap="square">
            <a:spAutoFit/>
          </a:bodyPr>
          <a:lstStyle/>
          <a:p>
            <a:pPr algn="ctr"/>
            <a:r>
              <a:rPr lang="en-GB" sz="2800" b="1" dirty="0">
                <a:solidFill>
                  <a:schemeClr val="accent5">
                    <a:lumMod val="50000"/>
                  </a:schemeClr>
                </a:solidFill>
                <a:latin typeface="Century Gothic" panose="020B0502020202020204" pitchFamily="34" charset="0"/>
              </a:rPr>
              <a:t>Engagement &amp; Motivation</a:t>
            </a:r>
          </a:p>
        </p:txBody>
      </p:sp>
    </p:spTree>
    <p:extLst>
      <p:ext uri="{BB962C8B-B14F-4D97-AF65-F5344CB8AC3E}">
        <p14:creationId xmlns:p14="http://schemas.microsoft.com/office/powerpoint/2010/main" val="329372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11" y="2069075"/>
            <a:ext cx="12191999" cy="1569660"/>
          </a:xfrm>
          <a:prstGeom prst="rect">
            <a:avLst/>
          </a:prstGeom>
          <a:noFill/>
        </p:spPr>
        <p:txBody>
          <a:bodyPr wrap="square" rtlCol="0">
            <a:spAutoFit/>
          </a:bodyPr>
          <a:lstStyle/>
          <a:p>
            <a:pPr algn="ctr"/>
            <a:r>
              <a:rPr lang="en-GB" sz="4800" b="1" dirty="0">
                <a:solidFill>
                  <a:srgbClr val="F66400"/>
                </a:solidFill>
                <a:latin typeface="Century Gothic" panose="020B0502020202020204" pitchFamily="34" charset="0"/>
              </a:rPr>
              <a:t>What</a:t>
            </a:r>
            <a:r>
              <a:rPr lang="en-GB" sz="4800" dirty="0">
                <a:solidFill>
                  <a:prstClr val="black"/>
                </a:solidFill>
                <a:latin typeface="Century Gothic" panose="020B0502020202020204" pitchFamily="34" charset="0"/>
              </a:rPr>
              <a:t> </a:t>
            </a:r>
            <a:r>
              <a:rPr lang="en-GB" sz="4800" dirty="0">
                <a:solidFill>
                  <a:srgbClr val="4472C4">
                    <a:lumMod val="50000"/>
                  </a:srgbClr>
                </a:solidFill>
                <a:latin typeface="Century Gothic" panose="020B0502020202020204" pitchFamily="34" charset="0"/>
              </a:rPr>
              <a:t>are the key motivational drivers for students in language learning?</a:t>
            </a:r>
            <a:endParaRPr lang="en-GB" sz="4800" i="1"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30929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hlinkClick r:id="rId3"/>
              </a:rPr>
              <a:t>OASIS Summary 2</a:t>
            </a:r>
            <a:r>
              <a:rPr lang="en-GB" dirty="0"/>
              <a:t>: Main findings</a:t>
            </a:r>
          </a:p>
        </p:txBody>
      </p:sp>
      <p:sp>
        <p:nvSpPr>
          <p:cNvPr id="3" name="Content Placeholder 2"/>
          <p:cNvSpPr>
            <a:spLocks noGrp="1"/>
          </p:cNvSpPr>
          <p:nvPr>
            <p:ph idx="1"/>
          </p:nvPr>
        </p:nvSpPr>
        <p:spPr>
          <a:xfrm>
            <a:off x="838200" y="1731050"/>
            <a:ext cx="10515600" cy="4351338"/>
          </a:xfrm>
        </p:spPr>
        <p:txBody>
          <a:bodyPr/>
          <a:lstStyle/>
          <a:p>
            <a:r>
              <a:rPr lang="en-GB" dirty="0"/>
              <a:t>Even when students expected good exam results, they had low levels of confidence in their language ability/proficiency</a:t>
            </a:r>
          </a:p>
          <a:p>
            <a:r>
              <a:rPr lang="en-GB" dirty="0"/>
              <a:t>GCSE students (and 1</a:t>
            </a:r>
            <a:r>
              <a:rPr lang="en-GB" baseline="30000" dirty="0"/>
              <a:t>st</a:t>
            </a:r>
            <a:r>
              <a:rPr lang="en-GB" dirty="0"/>
              <a:t> year A level) tended to attribute success to ability rather than effort</a:t>
            </a:r>
          </a:p>
          <a:p>
            <a:r>
              <a:rPr lang="en-GB" dirty="0"/>
              <a:t>Lower achieving students more likely to blame lack of ability or subject difficulty for their lack of learning success</a:t>
            </a:r>
          </a:p>
          <a:p>
            <a:r>
              <a:rPr lang="en-GB" dirty="0"/>
              <a:t>Those who intended to continue (from GCSE to A level) were more likely to attribute success to effort rather than ability</a:t>
            </a:r>
          </a:p>
        </p:txBody>
      </p:sp>
      <p:sp>
        <p:nvSpPr>
          <p:cNvPr id="5" name="Title 3">
            <a:extLst>
              <a:ext uri="{FF2B5EF4-FFF2-40B4-BE49-F238E27FC236}">
                <a16:creationId xmlns:a16="http://schemas.microsoft.com/office/drawing/2014/main" xmlns="" id="{90F8641D-E253-9348-9036-C5DE782B2C32}"/>
              </a:ext>
            </a:extLst>
          </p:cNvPr>
          <p:cNvSpPr txBox="1">
            <a:spLocks/>
          </p:cNvSpPr>
          <p:nvPr/>
        </p:nvSpPr>
        <p:spPr>
          <a:xfrm>
            <a:off x="8549640" y="5243990"/>
            <a:ext cx="41300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1800" dirty="0"/>
              <a:t>(</a:t>
            </a:r>
            <a:r>
              <a:rPr lang="en-GB" sz="1800" dirty="0">
                <a:hlinkClick r:id="rId3"/>
              </a:rPr>
              <a:t>Graham, 2004</a:t>
            </a:r>
            <a:r>
              <a:rPr lang="en-GB" sz="1800" dirty="0"/>
              <a:t>)</a:t>
            </a:r>
          </a:p>
        </p:txBody>
      </p:sp>
    </p:spTree>
    <p:extLst>
      <p:ext uri="{BB962C8B-B14F-4D97-AF65-F5344CB8AC3E}">
        <p14:creationId xmlns:p14="http://schemas.microsoft.com/office/powerpoint/2010/main" val="1789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4473"/>
            <a:ext cx="10515600" cy="1325563"/>
          </a:xfrm>
        </p:spPr>
        <p:txBody>
          <a:bodyPr/>
          <a:lstStyle/>
          <a:p>
            <a:r>
              <a:rPr lang="en-GB" dirty="0">
                <a:hlinkClick r:id="rId3"/>
              </a:rPr>
              <a:t>OASIS Summary 3</a:t>
            </a:r>
            <a:r>
              <a:rPr lang="en-GB" dirty="0"/>
              <a:t>: Main findings</a:t>
            </a:r>
          </a:p>
        </p:txBody>
      </p:sp>
      <p:sp>
        <p:nvSpPr>
          <p:cNvPr id="3" name="Content Placeholder 2"/>
          <p:cNvSpPr>
            <a:spLocks noGrp="1"/>
          </p:cNvSpPr>
          <p:nvPr>
            <p:ph idx="1"/>
          </p:nvPr>
        </p:nvSpPr>
        <p:spPr>
          <a:xfrm>
            <a:off x="838200" y="1540036"/>
            <a:ext cx="10515600" cy="4542352"/>
          </a:xfrm>
        </p:spPr>
        <p:txBody>
          <a:bodyPr>
            <a:normAutofit fontScale="92500" lnSpcReduction="20000"/>
          </a:bodyPr>
          <a:lstStyle/>
          <a:p>
            <a:r>
              <a:rPr lang="en-GB" dirty="0"/>
              <a:t>developing an ‘</a:t>
            </a:r>
            <a:r>
              <a:rPr lang="en-GB" b="1" dirty="0"/>
              <a:t>idealised future self</a:t>
            </a:r>
            <a:r>
              <a:rPr lang="en-GB" dirty="0"/>
              <a:t>’ helps students to regulate their learning behaviour for academic success</a:t>
            </a:r>
          </a:p>
          <a:p>
            <a:r>
              <a:rPr lang="en-GB" dirty="0"/>
              <a:t>maintaining an idealised self over time is challenged by </a:t>
            </a:r>
            <a:r>
              <a:rPr lang="en-GB" b="1" dirty="0"/>
              <a:t>perceived difficulty</a:t>
            </a:r>
          </a:p>
          <a:p>
            <a:r>
              <a:rPr lang="en-GB" dirty="0"/>
              <a:t>socio-economically disadvantaged backgrounds can increase the likelihood that students abandon their idealised self</a:t>
            </a:r>
          </a:p>
          <a:p>
            <a:r>
              <a:rPr lang="en-GB" dirty="0"/>
              <a:t>an </a:t>
            </a:r>
            <a:r>
              <a:rPr lang="en-GB" b="1" dirty="0"/>
              <a:t>intervention</a:t>
            </a:r>
            <a:r>
              <a:rPr lang="en-GB" dirty="0"/>
              <a:t> (twice weekly for seven weeks) to strengthen idealised future selves, normalise difficulty and provide action plans and specific strategies led to greater self-regulation, more academic success and less depression</a:t>
            </a:r>
          </a:p>
          <a:p>
            <a:r>
              <a:rPr lang="en-GB" dirty="0"/>
              <a:t>intervention took place in Y8 equivalent, results measured at the end of Y8 and Y9</a:t>
            </a:r>
          </a:p>
        </p:txBody>
      </p:sp>
      <p:sp>
        <p:nvSpPr>
          <p:cNvPr id="5" name="Title 3">
            <a:extLst>
              <a:ext uri="{FF2B5EF4-FFF2-40B4-BE49-F238E27FC236}">
                <a16:creationId xmlns:a16="http://schemas.microsoft.com/office/drawing/2014/main" xmlns="" id="{101B587F-C67A-E44E-8469-6D9D32794517}"/>
              </a:ext>
            </a:extLst>
          </p:cNvPr>
          <p:cNvSpPr txBox="1">
            <a:spLocks/>
          </p:cNvSpPr>
          <p:nvPr/>
        </p:nvSpPr>
        <p:spPr>
          <a:xfrm>
            <a:off x="7223760" y="5243990"/>
            <a:ext cx="41300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1800" dirty="0"/>
              <a:t>(</a:t>
            </a:r>
            <a:r>
              <a:rPr lang="en-GB" sz="1800" dirty="0">
                <a:hlinkClick r:id="rId3"/>
              </a:rPr>
              <a:t>Oyserman, Bybee &amp; Terry, 2006</a:t>
            </a:r>
            <a:r>
              <a:rPr lang="en-GB" sz="1800" dirty="0"/>
              <a:t>)</a:t>
            </a:r>
          </a:p>
        </p:txBody>
      </p:sp>
    </p:spTree>
    <p:extLst>
      <p:ext uri="{BB962C8B-B14F-4D97-AF65-F5344CB8AC3E}">
        <p14:creationId xmlns:p14="http://schemas.microsoft.com/office/powerpoint/2010/main" val="341084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68897"/>
            <a:ext cx="10515600" cy="1325563"/>
          </a:xfrm>
        </p:spPr>
        <p:txBody>
          <a:bodyPr/>
          <a:lstStyle/>
          <a:p>
            <a:r>
              <a:rPr lang="en-GB" dirty="0"/>
              <a:t>Conclusions from research (so far)</a:t>
            </a:r>
          </a:p>
        </p:txBody>
      </p:sp>
      <p:sp>
        <p:nvSpPr>
          <p:cNvPr id="3" name="Content Placeholder 2"/>
          <p:cNvSpPr>
            <a:spLocks noGrp="1"/>
          </p:cNvSpPr>
          <p:nvPr>
            <p:ph idx="1"/>
          </p:nvPr>
        </p:nvSpPr>
        <p:spPr>
          <a:xfrm>
            <a:off x="434340" y="1394460"/>
            <a:ext cx="11361420" cy="4739323"/>
          </a:xfrm>
        </p:spPr>
        <p:txBody>
          <a:bodyPr>
            <a:normAutofit/>
          </a:bodyPr>
          <a:lstStyle/>
          <a:p>
            <a:r>
              <a:rPr lang="en-GB" dirty="0"/>
              <a:t>Beginner language learners tend to be motivated</a:t>
            </a:r>
          </a:p>
          <a:p>
            <a:r>
              <a:rPr lang="en-GB" dirty="0"/>
              <a:t>Perceived difficulty and lack of progress are big demotivators</a:t>
            </a:r>
          </a:p>
          <a:p>
            <a:r>
              <a:rPr lang="en-GB" dirty="0"/>
              <a:t>If pupils attribute success to ‘innate ability’, this is not motivating</a:t>
            </a:r>
          </a:p>
          <a:p>
            <a:r>
              <a:rPr lang="en-GB" dirty="0"/>
              <a:t>Learner motivation can change over time</a:t>
            </a:r>
          </a:p>
          <a:p>
            <a:r>
              <a:rPr lang="en-GB" dirty="0"/>
              <a:t>Classroom experiences are very important for motivation</a:t>
            </a:r>
          </a:p>
          <a:p>
            <a:r>
              <a:rPr lang="en-GB" dirty="0"/>
              <a:t>Certain interventions may have value, e.g., those that strengthen learner ideal selves, normalise difficulty, associate success with effort, provide practical ways to increase learning success, allow learners to experience progress and achievement</a:t>
            </a:r>
          </a:p>
        </p:txBody>
      </p:sp>
    </p:spTree>
    <p:extLst>
      <p:ext uri="{BB962C8B-B14F-4D97-AF65-F5344CB8AC3E}">
        <p14:creationId xmlns:p14="http://schemas.microsoft.com/office/powerpoint/2010/main" val="6228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aims</a:t>
            </a:r>
          </a:p>
        </p:txBody>
      </p:sp>
      <p:sp>
        <p:nvSpPr>
          <p:cNvPr id="3" name="Content Placeholder 2"/>
          <p:cNvSpPr>
            <a:spLocks noGrp="1"/>
          </p:cNvSpPr>
          <p:nvPr>
            <p:ph idx="1"/>
          </p:nvPr>
        </p:nvSpPr>
        <p:spPr/>
        <p:txBody>
          <a:bodyPr/>
          <a:lstStyle/>
          <a:p>
            <a:r>
              <a:rPr lang="en-GB" dirty="0"/>
              <a:t>review (briefly!) the evidence for language learning motivation in England</a:t>
            </a:r>
          </a:p>
          <a:p>
            <a:r>
              <a:rPr lang="en-GB" dirty="0"/>
              <a:t>identify key motivational drivers for students in language learning</a:t>
            </a:r>
          </a:p>
          <a:p>
            <a:r>
              <a:rPr lang="en-GB" dirty="0"/>
              <a:t>summarise the relationship between phonics, vocabulary and grammar (PVG) and language learning motivation</a:t>
            </a:r>
          </a:p>
          <a:p>
            <a:r>
              <a:rPr lang="en-GB" dirty="0"/>
              <a:t>tease out how to build long-lasting engagement in language learning at KS3 and KS4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6" y="1768636"/>
            <a:ext cx="584973" cy="6093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5" y="2484852"/>
            <a:ext cx="584973" cy="609347"/>
          </a:xfrm>
          <a:prstGeom prst="rect">
            <a:avLst/>
          </a:prstGeom>
        </p:spPr>
      </p:pic>
    </p:spTree>
    <p:extLst>
      <p:ext uri="{BB962C8B-B14F-4D97-AF65-F5344CB8AC3E}">
        <p14:creationId xmlns:p14="http://schemas.microsoft.com/office/powerpoint/2010/main" val="12558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0511" y="251434"/>
            <a:ext cx="10515600" cy="1325563"/>
          </a:xfrm>
        </p:spPr>
        <p:txBody>
          <a:bodyPr/>
          <a:lstStyle/>
          <a:p>
            <a:r>
              <a:rPr lang="en-GB" dirty="0"/>
              <a:t>Motivation and PVG</a:t>
            </a:r>
          </a:p>
        </p:txBody>
      </p:sp>
      <p:sp>
        <p:nvSpPr>
          <p:cNvPr id="5" name="Content Placeholder 4"/>
          <p:cNvSpPr>
            <a:spLocks noGrp="1"/>
          </p:cNvSpPr>
          <p:nvPr>
            <p:ph idx="1"/>
          </p:nvPr>
        </p:nvSpPr>
        <p:spPr>
          <a:xfrm>
            <a:off x="3070578" y="1629994"/>
            <a:ext cx="8700911" cy="4351338"/>
          </a:xfrm>
        </p:spPr>
        <p:txBody>
          <a:bodyPr>
            <a:normAutofit/>
          </a:bodyPr>
          <a:lstStyle/>
          <a:p>
            <a:r>
              <a:rPr lang="en-GB" sz="2000" dirty="0"/>
              <a:t>Students who can decode successfully are more likely to rate themselves as competent, to have positive feelings about the language, and more likely to opt to continue with the subject in the future (</a:t>
            </a:r>
            <a:r>
              <a:rPr lang="en-GB" sz="2000" dirty="0" err="1"/>
              <a:t>Erler</a:t>
            </a:r>
            <a:r>
              <a:rPr lang="en-GB" sz="2000" dirty="0"/>
              <a:t> &amp; </a:t>
            </a:r>
            <a:r>
              <a:rPr lang="en-GB" sz="2000" dirty="0" err="1"/>
              <a:t>Macaro</a:t>
            </a:r>
            <a:r>
              <a:rPr lang="en-GB" sz="2000" dirty="0"/>
              <a:t>, 2011).</a:t>
            </a:r>
          </a:p>
          <a:p>
            <a:endParaRPr lang="en-GB" sz="2000" dirty="0"/>
          </a:p>
          <a:p>
            <a:r>
              <a:rPr lang="en-GB" sz="2000" dirty="0"/>
              <a:t>Motivational power of a) learning the most useful words (i.e. those that speakers of that language most often use to communicate) and b) using effective methods to retain and revisit those words, (e.g., revisit in the week, month, term, and year).</a:t>
            </a:r>
          </a:p>
          <a:p>
            <a:pPr marL="0" indent="0">
              <a:buNone/>
            </a:pPr>
            <a:endParaRPr lang="en-GB" sz="2000" dirty="0"/>
          </a:p>
          <a:p>
            <a:r>
              <a:rPr lang="en-GB" sz="2000" dirty="0"/>
              <a:t>Research (into interaction, sentence-processing, and cognitive linguistics) shows benefits of teaching the meaningfulness and function of grammar. </a:t>
            </a:r>
          </a:p>
        </p:txBody>
      </p:sp>
      <p:sp>
        <p:nvSpPr>
          <p:cNvPr id="6" name="Content Placeholder 4"/>
          <p:cNvSpPr txBox="1">
            <a:spLocks/>
          </p:cNvSpPr>
          <p:nvPr/>
        </p:nvSpPr>
        <p:spPr>
          <a:xfrm>
            <a:off x="420511" y="1385358"/>
            <a:ext cx="7131756"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t>Phonics</a:t>
            </a:r>
          </a:p>
          <a:p>
            <a:pPr>
              <a:lnSpc>
                <a:spcPct val="200000"/>
              </a:lnSpc>
            </a:pPr>
            <a:endParaRPr lang="en-GB" b="1" dirty="0"/>
          </a:p>
          <a:p>
            <a:pPr>
              <a:lnSpc>
                <a:spcPct val="200000"/>
              </a:lnSpc>
            </a:pPr>
            <a:r>
              <a:rPr lang="en-GB" b="1" dirty="0"/>
              <a:t>Vocabulary</a:t>
            </a:r>
          </a:p>
          <a:p>
            <a:pPr>
              <a:lnSpc>
                <a:spcPct val="200000"/>
              </a:lnSpc>
            </a:pPr>
            <a:endParaRPr lang="en-GB" b="1" dirty="0"/>
          </a:p>
          <a:p>
            <a:pPr>
              <a:lnSpc>
                <a:spcPct val="200000"/>
              </a:lnSpc>
            </a:pPr>
            <a:r>
              <a:rPr lang="en-GB" b="1" dirty="0"/>
              <a:t>Grammar</a:t>
            </a:r>
          </a:p>
          <a:p>
            <a:pPr>
              <a:lnSpc>
                <a:spcPct val="200000"/>
              </a:lnSpc>
            </a:pPr>
            <a:endParaRPr lang="en-GB" b="1" dirty="0"/>
          </a:p>
          <a:p>
            <a:pPr>
              <a:lnSpc>
                <a:spcPct val="200000"/>
              </a:lnSpc>
            </a:pPr>
            <a:endParaRPr lang="en-GB" b="1" dirty="0"/>
          </a:p>
        </p:txBody>
      </p:sp>
    </p:spTree>
    <p:extLst>
      <p:ext uri="{BB962C8B-B14F-4D97-AF65-F5344CB8AC3E}">
        <p14:creationId xmlns:p14="http://schemas.microsoft.com/office/powerpoint/2010/main" val="30234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aims</a:t>
            </a:r>
          </a:p>
        </p:txBody>
      </p:sp>
      <p:sp>
        <p:nvSpPr>
          <p:cNvPr id="3" name="Content Placeholder 2"/>
          <p:cNvSpPr>
            <a:spLocks noGrp="1"/>
          </p:cNvSpPr>
          <p:nvPr>
            <p:ph idx="1"/>
          </p:nvPr>
        </p:nvSpPr>
        <p:spPr/>
        <p:txBody>
          <a:bodyPr/>
          <a:lstStyle/>
          <a:p>
            <a:r>
              <a:rPr lang="en-GB" dirty="0"/>
              <a:t>review (briefly!) the evidence for language learning motivation in England</a:t>
            </a:r>
          </a:p>
          <a:p>
            <a:r>
              <a:rPr lang="en-GB" dirty="0"/>
              <a:t>identify key motivational drivers for students in language learning</a:t>
            </a:r>
          </a:p>
          <a:p>
            <a:r>
              <a:rPr lang="en-GB" dirty="0"/>
              <a:t>explore the relationship between phonics, vocabulary and grammar (PVG) and language learning motivation</a:t>
            </a:r>
          </a:p>
          <a:p>
            <a:r>
              <a:rPr lang="en-GB" dirty="0"/>
              <a:t>tease out how to build long-lasting engagement in language learning at KS3 and KS4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6" y="1768636"/>
            <a:ext cx="584973" cy="6093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4" y="2575140"/>
            <a:ext cx="584973" cy="6093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4" y="3448752"/>
            <a:ext cx="584973" cy="609347"/>
          </a:xfrm>
          <a:prstGeom prst="rect">
            <a:avLst/>
          </a:prstGeom>
        </p:spPr>
      </p:pic>
    </p:spTree>
    <p:extLst>
      <p:ext uri="{BB962C8B-B14F-4D97-AF65-F5344CB8AC3E}">
        <p14:creationId xmlns:p14="http://schemas.microsoft.com/office/powerpoint/2010/main" val="15471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motivational drivers </a:t>
            </a:r>
            <a:br>
              <a:rPr lang="en-GB" dirty="0"/>
            </a:br>
            <a:r>
              <a:rPr lang="en-GB" sz="3200" i="1" dirty="0"/>
              <a:t>(that we as teachers can impact)</a:t>
            </a:r>
            <a:endParaRPr lang="en-GB" i="1" dirty="0"/>
          </a:p>
        </p:txBody>
      </p:sp>
      <p:sp>
        <p:nvSpPr>
          <p:cNvPr id="3" name="Content Placeholder 2"/>
          <p:cNvSpPr>
            <a:spLocks noGrp="1"/>
          </p:cNvSpPr>
          <p:nvPr>
            <p:ph idx="1"/>
          </p:nvPr>
        </p:nvSpPr>
        <p:spPr/>
        <p:txBody>
          <a:bodyPr/>
          <a:lstStyle/>
          <a:p>
            <a:pPr>
              <a:lnSpc>
                <a:spcPct val="150000"/>
              </a:lnSpc>
            </a:pPr>
            <a:r>
              <a:rPr lang="en-GB" dirty="0"/>
              <a:t>Learners’ views of themselves as future language users</a:t>
            </a:r>
          </a:p>
          <a:p>
            <a:pPr>
              <a:lnSpc>
                <a:spcPct val="150000"/>
              </a:lnSpc>
            </a:pPr>
            <a:r>
              <a:rPr lang="en-GB" dirty="0"/>
              <a:t>The social expectations that learners experience and perceive in relation to language learning</a:t>
            </a:r>
          </a:p>
          <a:p>
            <a:pPr>
              <a:lnSpc>
                <a:spcPct val="150000"/>
              </a:lnSpc>
            </a:pPr>
            <a:r>
              <a:rPr lang="en-GB" dirty="0"/>
              <a:t>Individuals’ classroom experiences and sense of progress</a:t>
            </a:r>
          </a:p>
          <a:p>
            <a:pPr>
              <a:lnSpc>
                <a:spcPct val="150000"/>
              </a:lnSpc>
            </a:pPr>
            <a:r>
              <a:rPr lang="en-GB" dirty="0"/>
              <a:t>Group learning experiences in the classroom</a:t>
            </a:r>
          </a:p>
          <a:p>
            <a:pPr>
              <a:lnSpc>
                <a:spcPct val="150000"/>
              </a:lnSpc>
            </a:pPr>
            <a:endParaRPr lang="en-GB" dirty="0"/>
          </a:p>
        </p:txBody>
      </p:sp>
    </p:spTree>
    <p:extLst>
      <p:ext uri="{BB962C8B-B14F-4D97-AF65-F5344CB8AC3E}">
        <p14:creationId xmlns:p14="http://schemas.microsoft.com/office/powerpoint/2010/main" val="358479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aims</a:t>
            </a:r>
          </a:p>
        </p:txBody>
      </p:sp>
      <p:sp>
        <p:nvSpPr>
          <p:cNvPr id="3" name="Content Placeholder 2"/>
          <p:cNvSpPr>
            <a:spLocks noGrp="1"/>
          </p:cNvSpPr>
          <p:nvPr>
            <p:ph idx="1"/>
          </p:nvPr>
        </p:nvSpPr>
        <p:spPr/>
        <p:txBody>
          <a:bodyPr/>
          <a:lstStyle/>
          <a:p>
            <a:r>
              <a:rPr lang="en-GB" dirty="0"/>
              <a:t>review (briefly!) the evidence for language learning motivation in England</a:t>
            </a:r>
          </a:p>
          <a:p>
            <a:r>
              <a:rPr lang="en-GB" dirty="0"/>
              <a:t>identify key motivational drivers for students in language learning</a:t>
            </a:r>
          </a:p>
          <a:p>
            <a:r>
              <a:rPr lang="en-GB" dirty="0"/>
              <a:t>explore the relationship between phonics, vocabulary and grammar (PVG) and language learning motivation</a:t>
            </a:r>
          </a:p>
          <a:p>
            <a:r>
              <a:rPr lang="en-GB" dirty="0"/>
              <a:t>tease out how to build long-lasting engagement in language learning at KS3 and KS4</a:t>
            </a:r>
          </a:p>
        </p:txBody>
      </p:sp>
    </p:spTree>
    <p:extLst>
      <p:ext uri="{BB962C8B-B14F-4D97-AF65-F5344CB8AC3E}">
        <p14:creationId xmlns:p14="http://schemas.microsoft.com/office/powerpoint/2010/main" val="613117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273"/>
            <a:ext cx="10515600" cy="1325563"/>
          </a:xfrm>
        </p:spPr>
        <p:txBody>
          <a:bodyPr/>
          <a:lstStyle/>
          <a:p>
            <a:r>
              <a:rPr lang="en-GB" dirty="0"/>
              <a:t>Digital mentoring project </a:t>
            </a:r>
          </a:p>
        </p:txBody>
      </p:sp>
      <p:sp>
        <p:nvSpPr>
          <p:cNvPr id="3" name="Content Placeholder 2"/>
          <p:cNvSpPr>
            <a:spLocks noGrp="1"/>
          </p:cNvSpPr>
          <p:nvPr>
            <p:ph idx="1"/>
          </p:nvPr>
        </p:nvSpPr>
        <p:spPr>
          <a:xfrm>
            <a:off x="838200" y="1463836"/>
            <a:ext cx="11103864" cy="4351338"/>
          </a:xfrm>
        </p:spPr>
        <p:txBody>
          <a:bodyPr>
            <a:normAutofit lnSpcReduction="10000"/>
          </a:bodyPr>
          <a:lstStyle/>
          <a:p>
            <a:r>
              <a:rPr lang="en-GB" dirty="0"/>
              <a:t>5 – session intervention (mix of face-to-face and online)</a:t>
            </a:r>
          </a:p>
          <a:p>
            <a:r>
              <a:rPr lang="en-GB" dirty="0"/>
              <a:t>Mentors who are language undergraduate students</a:t>
            </a:r>
          </a:p>
          <a:p>
            <a:r>
              <a:rPr lang="en-GB" dirty="0"/>
              <a:t>Aims to increase GCSE uptake by:</a:t>
            </a:r>
          </a:p>
          <a:p>
            <a:pPr lvl="1"/>
            <a:r>
              <a:rPr lang="en-GB" dirty="0"/>
              <a:t>raising the profile of languages and language study, </a:t>
            </a:r>
          </a:p>
          <a:p>
            <a:pPr lvl="1"/>
            <a:r>
              <a:rPr lang="en-GB" dirty="0"/>
              <a:t>broadening horizons (focusing on an holistic future self using languages rather than solely a future career self) </a:t>
            </a:r>
          </a:p>
          <a:p>
            <a:pPr lvl="1"/>
            <a:r>
              <a:rPr lang="en-GB" dirty="0"/>
              <a:t>strengthening resilience for language learning</a:t>
            </a:r>
          </a:p>
          <a:p>
            <a:r>
              <a:rPr lang="en-GB" dirty="0"/>
              <a:t>Award ceremonies take place at university</a:t>
            </a:r>
          </a:p>
          <a:p>
            <a:r>
              <a:rPr lang="en-GB" dirty="0"/>
              <a:t>Phase 2 results (2019), out of 868 Y8 or Y9 students</a:t>
            </a:r>
          </a:p>
          <a:p>
            <a:pPr lvl="1"/>
            <a:r>
              <a:rPr lang="en-GB" dirty="0"/>
              <a:t>Baseline: 29% students intended to take GCSE, </a:t>
            </a:r>
          </a:p>
          <a:p>
            <a:pPr lvl="1"/>
            <a:r>
              <a:rPr lang="en-GB" dirty="0"/>
              <a:t>After intervention: 50% opted to continue </a:t>
            </a:r>
          </a:p>
          <a:p>
            <a:endParaRPr lang="en-GB" dirty="0"/>
          </a:p>
        </p:txBody>
      </p:sp>
    </p:spTree>
    <p:extLst>
      <p:ext uri="{BB962C8B-B14F-4D97-AF65-F5344CB8AC3E}">
        <p14:creationId xmlns:p14="http://schemas.microsoft.com/office/powerpoint/2010/main" val="38255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179" y="902288"/>
            <a:ext cx="4234543" cy="1325563"/>
          </a:xfrm>
        </p:spPr>
        <p:txBody>
          <a:bodyPr/>
          <a:lstStyle/>
          <a:p>
            <a:r>
              <a:rPr lang="en-GB" dirty="0" err="1"/>
              <a:t>Lluvia</a:t>
            </a:r>
            <a:r>
              <a:rPr lang="en-GB" dirty="0"/>
              <a:t> de ideas</a:t>
            </a:r>
          </a:p>
        </p:txBody>
      </p:sp>
      <p:sp>
        <p:nvSpPr>
          <p:cNvPr id="4" name="TextBox 3"/>
          <p:cNvSpPr txBox="1"/>
          <p:nvPr/>
        </p:nvSpPr>
        <p:spPr>
          <a:xfrm>
            <a:off x="359229" y="648081"/>
            <a:ext cx="7002950" cy="5262979"/>
          </a:xfrm>
          <a:prstGeom prst="rect">
            <a:avLst/>
          </a:prstGeom>
          <a:noFill/>
        </p:spPr>
        <p:txBody>
          <a:bodyPr wrap="square" rtlCol="0">
            <a:spAutoFit/>
          </a:bodyPr>
          <a:lstStyle/>
          <a:p>
            <a:pPr algn="ctr"/>
            <a:r>
              <a:rPr lang="en-GB" sz="4800" b="1" dirty="0">
                <a:solidFill>
                  <a:srgbClr val="F66400"/>
                </a:solidFill>
                <a:latin typeface="Century Gothic" panose="020B0502020202020204" pitchFamily="34" charset="0"/>
              </a:rPr>
              <a:t>What</a:t>
            </a:r>
            <a:r>
              <a:rPr lang="en-GB" sz="4800" dirty="0">
                <a:solidFill>
                  <a:prstClr val="black"/>
                </a:solidFill>
                <a:latin typeface="Century Gothic" panose="020B0502020202020204" pitchFamily="34" charset="0"/>
              </a:rPr>
              <a:t> </a:t>
            </a:r>
            <a:r>
              <a:rPr lang="en-GB" sz="4800" dirty="0">
                <a:solidFill>
                  <a:srgbClr val="4472C4">
                    <a:lumMod val="50000"/>
                  </a:srgbClr>
                </a:solidFill>
                <a:latin typeface="Century Gothic" panose="020B0502020202020204" pitchFamily="34" charset="0"/>
              </a:rPr>
              <a:t>would/do you put into an intervention that aims to improve motivation and increase uptake? And </a:t>
            </a:r>
            <a:r>
              <a:rPr lang="en-GB" sz="4800" b="1" dirty="0">
                <a:solidFill>
                  <a:srgbClr val="F66400"/>
                </a:solidFill>
                <a:latin typeface="Century Gothic" panose="020B0502020202020204" pitchFamily="34" charset="0"/>
              </a:rPr>
              <a:t>how</a:t>
            </a:r>
            <a:r>
              <a:rPr lang="en-GB" sz="4800" dirty="0">
                <a:solidFill>
                  <a:srgbClr val="4472C4">
                    <a:lumMod val="50000"/>
                  </a:srgbClr>
                </a:solidFill>
                <a:latin typeface="Century Gothic" panose="020B0502020202020204" pitchFamily="34" charset="0"/>
              </a:rPr>
              <a:t> would you know if it is effective? </a:t>
            </a:r>
            <a:endParaRPr lang="en-GB" sz="4800" i="1" dirty="0">
              <a:solidFill>
                <a:srgbClr val="4472C4">
                  <a:lumMod val="50000"/>
                </a:srgbClr>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797" y="1978728"/>
            <a:ext cx="4107925" cy="260168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3914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49" y="365126"/>
            <a:ext cx="111769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dirty="0"/>
              <a:t>Beyond the classroom learning</a:t>
            </a:r>
          </a:p>
        </p:txBody>
      </p:sp>
      <p:sp>
        <p:nvSpPr>
          <p:cNvPr id="5"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Spanglovision</a:t>
            </a:r>
          </a:p>
          <a:p>
            <a:r>
              <a:rPr lang="en-GB"/>
              <a:t>Spelling Bee</a:t>
            </a:r>
          </a:p>
          <a:p>
            <a:r>
              <a:rPr lang="en-GB"/>
              <a:t>Translation Bee</a:t>
            </a:r>
          </a:p>
          <a:p>
            <a:r>
              <a:rPr lang="en-GB"/>
              <a:t>Language Leaders</a:t>
            </a:r>
          </a:p>
          <a:p>
            <a:r>
              <a:rPr lang="en-GB"/>
              <a:t>Linguamaths</a:t>
            </a:r>
          </a:p>
          <a:p>
            <a:r>
              <a:rPr lang="en-GB"/>
              <a:t>Language Futures</a:t>
            </a:r>
          </a:p>
          <a:p>
            <a:r>
              <a:rPr lang="en-GB"/>
              <a:t>Trips / Exchanges</a:t>
            </a:r>
          </a:p>
          <a:p>
            <a:r>
              <a:rPr lang="en-GB"/>
              <a:t>Project days</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902296" y="1690689"/>
            <a:ext cx="1524132" cy="1524132"/>
          </a:xfrm>
          <a:prstGeom prst="rect">
            <a:avLst/>
          </a:prstGeom>
        </p:spPr>
      </p:pic>
    </p:spTree>
    <p:extLst>
      <p:ext uri="{BB962C8B-B14F-4D97-AF65-F5344CB8AC3E}">
        <p14:creationId xmlns:p14="http://schemas.microsoft.com/office/powerpoint/2010/main" val="2525788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6066" y="244947"/>
            <a:ext cx="4117975" cy="6098004"/>
          </a:xfrm>
          <a:prstGeom prst="rect">
            <a:avLst/>
          </a:prstGeom>
        </p:spPr>
      </p:pic>
      <p:pic>
        <p:nvPicPr>
          <p:cNvPr id="5" name="Picture 4"/>
          <p:cNvPicPr>
            <a:picLocks noChangeAspect="1"/>
          </p:cNvPicPr>
          <p:nvPr/>
        </p:nvPicPr>
        <p:blipFill>
          <a:blip r:embed="rId3"/>
          <a:stretch>
            <a:fillRect/>
          </a:stretch>
        </p:blipFill>
        <p:spPr>
          <a:xfrm>
            <a:off x="1405653" y="1763485"/>
            <a:ext cx="8778800" cy="3060927"/>
          </a:xfrm>
          <a:prstGeom prst="rect">
            <a:avLst/>
          </a:prstGeom>
        </p:spPr>
      </p:pic>
    </p:spTree>
    <p:extLst>
      <p:ext uri="{BB962C8B-B14F-4D97-AF65-F5344CB8AC3E}">
        <p14:creationId xmlns:p14="http://schemas.microsoft.com/office/powerpoint/2010/main" val="5829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473"/>
            <a:ext cx="10515600" cy="1325563"/>
          </a:xfrm>
        </p:spPr>
        <p:txBody>
          <a:bodyPr>
            <a:normAutofit/>
          </a:bodyPr>
          <a:lstStyle/>
          <a:p>
            <a:r>
              <a:rPr lang="en-GB" sz="3600" dirty="0"/>
              <a:t>Long-term engagement in language learning</a:t>
            </a:r>
          </a:p>
        </p:txBody>
      </p:sp>
      <p:sp>
        <p:nvSpPr>
          <p:cNvPr id="3" name="Content Placeholder 2"/>
          <p:cNvSpPr>
            <a:spLocks noGrp="1"/>
          </p:cNvSpPr>
          <p:nvPr>
            <p:ph idx="1"/>
          </p:nvPr>
        </p:nvSpPr>
        <p:spPr>
          <a:xfrm>
            <a:off x="838200" y="1540036"/>
            <a:ext cx="10515600" cy="4636927"/>
          </a:xfrm>
        </p:spPr>
        <p:txBody>
          <a:bodyPr/>
          <a:lstStyle/>
          <a:p>
            <a:r>
              <a:rPr lang="en-GB" dirty="0"/>
              <a:t>building cumulative language knowledge with a focus on phonics, vocabulary and grammar</a:t>
            </a:r>
          </a:p>
          <a:p>
            <a:r>
              <a:rPr lang="en-GB" dirty="0"/>
              <a:t>strong interpersonal relationships </a:t>
            </a:r>
          </a:p>
          <a:p>
            <a:r>
              <a:rPr lang="en-GB" dirty="0"/>
              <a:t>strong cultural content</a:t>
            </a:r>
          </a:p>
          <a:p>
            <a:r>
              <a:rPr lang="en-GB" dirty="0"/>
              <a:t>autonomy and choice, where appropriate to learners</a:t>
            </a:r>
          </a:p>
          <a:p>
            <a:r>
              <a:rPr lang="en-GB" dirty="0"/>
              <a:t>powerful advocacy based on intrinsic enjoyment, personal relevance, and sense of progression</a:t>
            </a:r>
          </a:p>
          <a:p>
            <a:r>
              <a:rPr lang="en-GB" dirty="0"/>
              <a:t>maximal opportunities to engage with language learning beyond the classroom</a:t>
            </a:r>
          </a:p>
        </p:txBody>
      </p:sp>
    </p:spTree>
    <p:extLst>
      <p:ext uri="{BB962C8B-B14F-4D97-AF65-F5344CB8AC3E}">
        <p14:creationId xmlns:p14="http://schemas.microsoft.com/office/powerpoint/2010/main" val="3631957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aims</a:t>
            </a:r>
          </a:p>
        </p:txBody>
      </p:sp>
      <p:sp>
        <p:nvSpPr>
          <p:cNvPr id="3" name="Content Placeholder 2"/>
          <p:cNvSpPr>
            <a:spLocks noGrp="1"/>
          </p:cNvSpPr>
          <p:nvPr>
            <p:ph idx="1"/>
          </p:nvPr>
        </p:nvSpPr>
        <p:spPr/>
        <p:txBody>
          <a:bodyPr/>
          <a:lstStyle/>
          <a:p>
            <a:r>
              <a:rPr lang="en-GB" dirty="0"/>
              <a:t>review (briefly!) the evidence for language learning motivation in England</a:t>
            </a:r>
          </a:p>
          <a:p>
            <a:r>
              <a:rPr lang="en-GB" dirty="0"/>
              <a:t>identify key motivational drivers for students in language learning</a:t>
            </a:r>
          </a:p>
          <a:p>
            <a:r>
              <a:rPr lang="en-GB" dirty="0"/>
              <a:t>explore the relationship between phonics, vocabulary and grammar (PVG) and language learning motivation</a:t>
            </a:r>
          </a:p>
          <a:p>
            <a:r>
              <a:rPr lang="en-GB" dirty="0"/>
              <a:t>tease out how to build long-lasting engagement in language learning at KS3 and KS4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6" y="1768636"/>
            <a:ext cx="584973" cy="6093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4" y="2575140"/>
            <a:ext cx="584973" cy="6093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4" y="3448752"/>
            <a:ext cx="584973" cy="6093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3" y="4508183"/>
            <a:ext cx="584973" cy="609347"/>
          </a:xfrm>
          <a:prstGeom prst="rect">
            <a:avLst/>
          </a:prstGeom>
        </p:spPr>
      </p:pic>
    </p:spTree>
    <p:extLst>
      <p:ext uri="{BB962C8B-B14F-4D97-AF65-F5344CB8AC3E}">
        <p14:creationId xmlns:p14="http://schemas.microsoft.com/office/powerpoint/2010/main" val="245168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228" y="279904"/>
            <a:ext cx="9367157" cy="1077218"/>
          </a:xfrm>
          <a:prstGeom prst="rect">
            <a:avLst/>
          </a:prstGeom>
        </p:spPr>
        <p:txBody>
          <a:bodyPr wrap="square">
            <a:spAutoFit/>
          </a:bodyPr>
          <a:lstStyle/>
          <a:p>
            <a:pPr algn="ctr"/>
            <a:r>
              <a:rPr lang="en-GB" sz="3200" b="1" dirty="0">
                <a:solidFill>
                  <a:schemeClr val="accent5">
                    <a:lumMod val="50000"/>
                  </a:schemeClr>
                </a:solidFill>
                <a:latin typeface="Century Gothic" panose="020B0502020202020204" pitchFamily="34" charset="0"/>
              </a:rPr>
              <a:t>The</a:t>
            </a:r>
            <a:r>
              <a:rPr lang="en-GB" sz="3200" b="1" dirty="0">
                <a:latin typeface="Century Gothic" panose="020B0502020202020204" pitchFamily="34" charset="0"/>
              </a:rPr>
              <a:t> </a:t>
            </a:r>
            <a:r>
              <a:rPr lang="en-GB" sz="3200" b="1" dirty="0">
                <a:solidFill>
                  <a:srgbClr val="F66400"/>
                </a:solidFill>
                <a:latin typeface="Century Gothic" panose="020B0502020202020204" pitchFamily="34" charset="0"/>
              </a:rPr>
              <a:t>smallest </a:t>
            </a:r>
            <a:r>
              <a:rPr lang="en-GB" sz="3200" b="1" dirty="0">
                <a:solidFill>
                  <a:schemeClr val="accent5">
                    <a:lumMod val="50000"/>
                  </a:schemeClr>
                </a:solidFill>
                <a:latin typeface="Century Gothic" panose="020B0502020202020204" pitchFamily="34" charset="0"/>
              </a:rPr>
              <a:t>changes can sometimes make the </a:t>
            </a:r>
            <a:r>
              <a:rPr lang="en-GB" sz="3200" b="1" dirty="0">
                <a:solidFill>
                  <a:srgbClr val="F66400"/>
                </a:solidFill>
                <a:latin typeface="Century Gothic" panose="020B0502020202020204" pitchFamily="34" charset="0"/>
              </a:rPr>
              <a:t>greatest of </a:t>
            </a:r>
            <a:r>
              <a:rPr lang="en-GB" sz="3200" b="1" dirty="0">
                <a:solidFill>
                  <a:schemeClr val="accent5">
                    <a:lumMod val="50000"/>
                  </a:schemeClr>
                </a:solidFill>
                <a:latin typeface="Century Gothic" panose="020B0502020202020204" pitchFamily="34" charset="0"/>
              </a:rPr>
              <a:t>differences.</a:t>
            </a:r>
            <a:endParaRPr lang="en-GB" sz="3200" dirty="0">
              <a:solidFill>
                <a:schemeClr val="accent5">
                  <a:lumMod val="50000"/>
                </a:schemeClr>
              </a:solidFill>
              <a:latin typeface="Century Gothic" panose="020B0502020202020204" pitchFamily="34" charset="0"/>
            </a:endParaRPr>
          </a:p>
        </p:txBody>
      </p:sp>
      <p:sp>
        <p:nvSpPr>
          <p:cNvPr id="4" name="TextBox 3"/>
          <p:cNvSpPr txBox="1"/>
          <p:nvPr/>
        </p:nvSpPr>
        <p:spPr>
          <a:xfrm>
            <a:off x="61142" y="1387899"/>
            <a:ext cx="11047125" cy="1015663"/>
          </a:xfrm>
          <a:prstGeom prst="rect">
            <a:avLst/>
          </a:prstGeom>
          <a:noFill/>
        </p:spPr>
        <p:txBody>
          <a:bodyPr wrap="square" rtlCol="0">
            <a:spAutoFit/>
          </a:bodyPr>
          <a:lstStyle/>
          <a:p>
            <a:pPr algn="ctr"/>
            <a:r>
              <a:rPr lang="en-GB" sz="6000" dirty="0">
                <a:solidFill>
                  <a:schemeClr val="accent5">
                    <a:lumMod val="50000"/>
                  </a:schemeClr>
                </a:solidFill>
                <a:latin typeface="Century Gothic" panose="020B0502020202020204" pitchFamily="34" charset="0"/>
              </a:rPr>
              <a:t>No </a:t>
            </a:r>
            <a:r>
              <a:rPr lang="en-GB" sz="6000" dirty="0" err="1">
                <a:solidFill>
                  <a:schemeClr val="accent5">
                    <a:lumMod val="50000"/>
                  </a:schemeClr>
                </a:solidFill>
                <a:latin typeface="Century Gothic" panose="020B0502020202020204" pitchFamily="34" charset="0"/>
              </a:rPr>
              <a:t>puedo</a:t>
            </a:r>
            <a:r>
              <a:rPr lang="en-GB" sz="6000" dirty="0">
                <a:solidFill>
                  <a:schemeClr val="accent5">
                    <a:lumMod val="50000"/>
                  </a:schemeClr>
                </a:solidFill>
                <a:latin typeface="Century Gothic" panose="020B0502020202020204" pitchFamily="34" charset="0"/>
              </a:rPr>
              <a:t>. </a:t>
            </a:r>
            <a:r>
              <a:rPr lang="en-GB" sz="6000" dirty="0">
                <a:solidFill>
                  <a:schemeClr val="accent5">
                    <a:lumMod val="50000"/>
                  </a:schemeClr>
                </a:solidFill>
                <a:latin typeface="Century Gothic" panose="020B0502020202020204" pitchFamily="34" charset="0"/>
                <a:sym typeface="Wingdings" panose="05000000000000000000" pitchFamily="2" charset="2"/>
              </a:rPr>
              <a:t>  No</a:t>
            </a:r>
            <a:r>
              <a:rPr lang="en-GB" sz="6000" b="1" dirty="0">
                <a:solidFill>
                  <a:srgbClr val="F66400"/>
                </a:solidFill>
                <a:latin typeface="Century Gothic" panose="020B0502020202020204" pitchFamily="34" charset="0"/>
                <a:sym typeface="Wingdings" panose="05000000000000000000" pitchFamily="2" charset="2"/>
              </a:rPr>
              <a:t>,</a:t>
            </a:r>
            <a:r>
              <a:rPr lang="en-GB" sz="6000" dirty="0">
                <a:latin typeface="Century Gothic" panose="020B0502020202020204" pitchFamily="34" charset="0"/>
                <a:sym typeface="Wingdings" panose="05000000000000000000" pitchFamily="2" charset="2"/>
              </a:rPr>
              <a:t> </a:t>
            </a:r>
            <a:r>
              <a:rPr lang="en-GB" sz="6000" dirty="0" err="1">
                <a:solidFill>
                  <a:schemeClr val="accent5">
                    <a:lumMod val="50000"/>
                  </a:schemeClr>
                </a:solidFill>
                <a:latin typeface="Century Gothic" panose="020B0502020202020204" pitchFamily="34" charset="0"/>
                <a:sym typeface="Wingdings" panose="05000000000000000000" pitchFamily="2" charset="2"/>
              </a:rPr>
              <a:t>puedo</a:t>
            </a:r>
            <a:r>
              <a:rPr lang="en-GB" sz="6000" dirty="0">
                <a:solidFill>
                  <a:schemeClr val="accent5">
                    <a:lumMod val="50000"/>
                  </a:schemeClr>
                </a:solidFill>
                <a:latin typeface="Century Gothic" panose="020B0502020202020204" pitchFamily="34" charset="0"/>
                <a:sym typeface="Wingdings" panose="05000000000000000000" pitchFamily="2" charset="2"/>
              </a:rPr>
              <a:t>.</a:t>
            </a:r>
            <a:endParaRPr lang="en-GB" sz="6000" dirty="0">
              <a:solidFill>
                <a:schemeClr val="accent5">
                  <a:lumMod val="50000"/>
                </a:schemeClr>
              </a:solidFill>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761" y="2327743"/>
            <a:ext cx="2312133" cy="39262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973" y="2442315"/>
            <a:ext cx="2074495" cy="36971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942" y="2772320"/>
            <a:ext cx="2804229" cy="2888476"/>
          </a:xfrm>
          <a:prstGeom prst="rect">
            <a:avLst/>
          </a:prstGeom>
        </p:spPr>
      </p:pic>
    </p:spTree>
    <p:extLst>
      <p:ext uri="{BB962C8B-B14F-4D97-AF65-F5344CB8AC3E}">
        <p14:creationId xmlns:p14="http://schemas.microsoft.com/office/powerpoint/2010/main" val="995772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880" y="112728"/>
            <a:ext cx="11723030" cy="5724644"/>
          </a:xfrm>
          <a:prstGeom prst="rect">
            <a:avLst/>
          </a:prstGeom>
          <a:noFill/>
        </p:spPr>
        <p:txBody>
          <a:bodyPr wrap="square" rtlCol="0">
            <a:spAutoFit/>
          </a:bodyPr>
          <a:lstStyle/>
          <a:p>
            <a:r>
              <a:rPr lang="en-GB" b="1" dirty="0">
                <a:solidFill>
                  <a:schemeClr val="accent5">
                    <a:lumMod val="50000"/>
                  </a:schemeClr>
                </a:solidFill>
                <a:latin typeface="Century Gothic" panose="020B0502020202020204" pitchFamily="34" charset="0"/>
              </a:rPr>
              <a:t>References</a:t>
            </a:r>
            <a:br>
              <a:rPr lang="en-GB" b="1"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Board, K., &amp; Tinsley, T. (2017). Language trends 2016/17</a:t>
            </a:r>
          </a:p>
          <a:p>
            <a:r>
              <a:rPr lang="en-GB" sz="1200" dirty="0">
                <a:solidFill>
                  <a:schemeClr val="accent5">
                    <a:lumMod val="50000"/>
                  </a:schemeClr>
                </a:solidFill>
                <a:latin typeface="Century Gothic" panose="020B0502020202020204" pitchFamily="34" charset="0"/>
                <a:hlinkClick r:id="rId2"/>
              </a:rPr>
              <a:t>https://www.britishcouncil.org/sites/default/files/language_trends_survey_2017_0.pdf</a:t>
            </a:r>
            <a:r>
              <a:rPr lang="en-GB" sz="1200" dirty="0">
                <a:solidFill>
                  <a:schemeClr val="accent5">
                    <a:lumMod val="50000"/>
                  </a:schemeClr>
                </a:solidFill>
                <a:latin typeface="Century Gothic" panose="020B0502020202020204" pitchFamily="34" charset="0"/>
              </a:rPr>
              <a:t> </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Chambers, G. (2016). Pupils’ perceptions of Key Stage 2 to Key Stage 3 transition in modern foreign languages. The Language Learning Journal. Published Online 7 June 2016, https://doi.org/10.1080/09571736.2016.1172331.</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Coleman, J.A. (2009) Why the British do not learn languages: myths and motivation in the United Kingdom, The Language Learning Journal, 37:1, 111-127, DOI:10.1080/09571730902749003</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Courtney, L. M. (2014). Moving from primary to secondary education: An investigation into the effect of primary to secondary transition on motivation for language learning and foreign language proficiency. (Unpublished doctoral dissertation). University of Southampton, United Kingdom.</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De </a:t>
            </a:r>
            <a:r>
              <a:rPr lang="en-GB" sz="1200" dirty="0" err="1">
                <a:solidFill>
                  <a:schemeClr val="accent5">
                    <a:lumMod val="50000"/>
                  </a:schemeClr>
                </a:solidFill>
                <a:latin typeface="Century Gothic" panose="020B0502020202020204" pitchFamily="34" charset="0"/>
              </a:rPr>
              <a:t>Cecco</a:t>
            </a:r>
            <a:r>
              <a:rPr lang="en-GB" sz="1200" dirty="0">
                <a:solidFill>
                  <a:schemeClr val="accent5">
                    <a:lumMod val="50000"/>
                  </a:schemeClr>
                </a:solidFill>
                <a:latin typeface="Century Gothic" panose="020B0502020202020204" pitchFamily="34" charset="0"/>
              </a:rPr>
              <a:t>, J., &amp; Shaw, Margaret. (2008). Boys’ motivation towards the learning of modern foreign languages. Paper presented at the British Educational Research Association Annual Conference, Heriot-Watt University, Edinburgh, 3-6 September 2008. Accessed October 2017: </a:t>
            </a:r>
            <a:r>
              <a:rPr lang="en-GB" sz="1200" dirty="0">
                <a:solidFill>
                  <a:schemeClr val="accent5">
                    <a:lumMod val="50000"/>
                  </a:schemeClr>
                </a:solidFill>
                <a:latin typeface="Century Gothic" panose="020B0502020202020204" pitchFamily="34" charset="0"/>
                <a:hlinkClick r:id="rId3"/>
              </a:rPr>
              <a:t>http://www.leeds.ac.uk/educol/documents/174575.pdf</a:t>
            </a:r>
            <a:r>
              <a:rPr lang="en-GB" sz="1200" dirty="0">
                <a:solidFill>
                  <a:schemeClr val="accent5">
                    <a:lumMod val="50000"/>
                  </a:schemeClr>
                </a:solidFill>
                <a:latin typeface="Century Gothic" panose="020B0502020202020204" pitchFamily="34" charset="0"/>
              </a:rPr>
              <a:t> </a:t>
            </a:r>
            <a:br>
              <a:rPr lang="en-GB" sz="1200" dirty="0">
                <a:solidFill>
                  <a:schemeClr val="accent5">
                    <a:lumMod val="50000"/>
                  </a:schemeClr>
                </a:solidFill>
                <a:latin typeface="Century Gothic" panose="020B0502020202020204" pitchFamily="34" charset="0"/>
              </a:rPr>
            </a:br>
            <a:r>
              <a:rPr lang="en-GB" sz="1200" dirty="0" err="1">
                <a:solidFill>
                  <a:schemeClr val="accent5">
                    <a:lumMod val="50000"/>
                  </a:schemeClr>
                </a:solidFill>
                <a:latin typeface="Century Gothic" panose="020B0502020202020204" pitchFamily="34" charset="0"/>
              </a:rPr>
              <a:t>Deckner</a:t>
            </a:r>
            <a:r>
              <a:rPr lang="en-GB" sz="1200" dirty="0">
                <a:solidFill>
                  <a:schemeClr val="accent5">
                    <a:lumMod val="50000"/>
                  </a:schemeClr>
                </a:solidFill>
                <a:latin typeface="Century Gothic" panose="020B0502020202020204" pitchFamily="34" charset="0"/>
              </a:rPr>
              <a:t>, S.E. (2017). Quantitative evidence of the occurrence of a motivational dip in language learning in year 7, The Language Learning Journal, DOI:10.1080/09571736.2017.1351482</a:t>
            </a:r>
            <a:br>
              <a:rPr lang="en-GB" sz="1200" dirty="0">
                <a:solidFill>
                  <a:schemeClr val="accent5">
                    <a:lumMod val="50000"/>
                  </a:schemeClr>
                </a:solidFill>
                <a:latin typeface="Century Gothic" panose="020B0502020202020204" pitchFamily="34" charset="0"/>
              </a:rPr>
            </a:br>
            <a:r>
              <a:rPr lang="en-GB" sz="1200" dirty="0" err="1">
                <a:solidFill>
                  <a:schemeClr val="accent5">
                    <a:lumMod val="50000"/>
                  </a:schemeClr>
                </a:solidFill>
                <a:latin typeface="Century Gothic" panose="020B0502020202020204" pitchFamily="34" charset="0"/>
              </a:rPr>
              <a:t>Dörnyei</a:t>
            </a:r>
            <a:r>
              <a:rPr lang="en-GB" sz="1200" dirty="0">
                <a:solidFill>
                  <a:schemeClr val="accent5">
                    <a:lumMod val="50000"/>
                  </a:schemeClr>
                </a:solidFill>
                <a:latin typeface="Century Gothic" panose="020B0502020202020204" pitchFamily="34" charset="0"/>
              </a:rPr>
              <a:t>, Z. (2005). The psychology of the language learner: Individual differences in second language acquisition. Mahwah, NJ: Lawrence Erlbaum.</a:t>
            </a:r>
            <a:br>
              <a:rPr lang="en-GB" sz="1200" dirty="0">
                <a:solidFill>
                  <a:schemeClr val="accent5">
                    <a:lumMod val="50000"/>
                  </a:schemeClr>
                </a:solidFill>
                <a:latin typeface="Century Gothic" panose="020B0502020202020204" pitchFamily="34" charset="0"/>
              </a:rPr>
            </a:br>
            <a:r>
              <a:rPr lang="en-GB" sz="1200" dirty="0" err="1">
                <a:solidFill>
                  <a:schemeClr val="accent5">
                    <a:lumMod val="50000"/>
                  </a:schemeClr>
                </a:solidFill>
                <a:latin typeface="Century Gothic" panose="020B0502020202020204" pitchFamily="34" charset="0"/>
              </a:rPr>
              <a:t>Dörnyei</a:t>
            </a:r>
            <a:r>
              <a:rPr lang="en-GB" sz="1200" dirty="0">
                <a:solidFill>
                  <a:schemeClr val="accent5">
                    <a:lumMod val="50000"/>
                  </a:schemeClr>
                </a:solidFill>
                <a:latin typeface="Century Gothic" panose="020B0502020202020204" pitchFamily="34" charset="0"/>
              </a:rPr>
              <a:t>, Z. (2009). The L2 Motivational Self System. In Z. </a:t>
            </a:r>
            <a:r>
              <a:rPr lang="en-GB" sz="1200" dirty="0" err="1">
                <a:solidFill>
                  <a:schemeClr val="accent5">
                    <a:lumMod val="50000"/>
                  </a:schemeClr>
                </a:solidFill>
                <a:latin typeface="Century Gothic" panose="020B0502020202020204" pitchFamily="34" charset="0"/>
              </a:rPr>
              <a:t>Dörnyei</a:t>
            </a:r>
            <a:r>
              <a:rPr lang="en-GB" sz="1200" dirty="0">
                <a:solidFill>
                  <a:schemeClr val="accent5">
                    <a:lumMod val="50000"/>
                  </a:schemeClr>
                </a:solidFill>
                <a:latin typeface="Century Gothic" panose="020B0502020202020204" pitchFamily="34" charset="0"/>
              </a:rPr>
              <a:t> &amp; E. </a:t>
            </a:r>
            <a:r>
              <a:rPr lang="en-GB" sz="1200" dirty="0" err="1">
                <a:solidFill>
                  <a:schemeClr val="accent5">
                    <a:lumMod val="50000"/>
                  </a:schemeClr>
                </a:solidFill>
                <a:latin typeface="Century Gothic" panose="020B0502020202020204" pitchFamily="34" charset="0"/>
              </a:rPr>
              <a:t>Ushioda</a:t>
            </a:r>
            <a:r>
              <a:rPr lang="en-GB" sz="1200" dirty="0">
                <a:solidFill>
                  <a:schemeClr val="accent5">
                    <a:lumMod val="50000"/>
                  </a:schemeClr>
                </a:solidFill>
                <a:latin typeface="Century Gothic" panose="020B0502020202020204" pitchFamily="34" charset="0"/>
              </a:rPr>
              <a:t> (Eds.), Motivation, language identity and the L2 Self System (pp. 9–42). Bristol, UK: Multilingual Matters.</a:t>
            </a:r>
            <a:br>
              <a:rPr lang="en-GB" sz="1200" dirty="0">
                <a:solidFill>
                  <a:schemeClr val="accent5">
                    <a:lumMod val="50000"/>
                  </a:schemeClr>
                </a:solidFill>
                <a:latin typeface="Century Gothic" panose="020B0502020202020204" pitchFamily="34" charset="0"/>
              </a:rPr>
            </a:br>
            <a:r>
              <a:rPr lang="en-GB" sz="1200" dirty="0" err="1">
                <a:solidFill>
                  <a:schemeClr val="accent5">
                    <a:lumMod val="50000"/>
                  </a:schemeClr>
                </a:solidFill>
                <a:latin typeface="Century Gothic" panose="020B0502020202020204" pitchFamily="34" charset="0"/>
              </a:rPr>
              <a:t>Dörnyei</a:t>
            </a:r>
            <a:r>
              <a:rPr lang="en-GB" sz="1200" dirty="0">
                <a:solidFill>
                  <a:schemeClr val="accent5">
                    <a:lumMod val="50000"/>
                  </a:schemeClr>
                </a:solidFill>
                <a:latin typeface="Century Gothic" panose="020B0502020202020204" pitchFamily="34" charset="0"/>
              </a:rPr>
              <a:t>, Z. (2014). Motivation in second language learning. In M. </a:t>
            </a:r>
            <a:r>
              <a:rPr lang="en-GB" sz="1200" dirty="0" err="1">
                <a:solidFill>
                  <a:schemeClr val="accent5">
                    <a:lumMod val="50000"/>
                  </a:schemeClr>
                </a:solidFill>
                <a:latin typeface="Century Gothic" panose="020B0502020202020204" pitchFamily="34" charset="0"/>
              </a:rPr>
              <a:t>Celce</a:t>
            </a:r>
            <a:r>
              <a:rPr lang="en-GB" sz="1200" dirty="0">
                <a:solidFill>
                  <a:schemeClr val="accent5">
                    <a:lumMod val="50000"/>
                  </a:schemeClr>
                </a:solidFill>
                <a:latin typeface="Century Gothic" panose="020B0502020202020204" pitchFamily="34" charset="0"/>
              </a:rPr>
              <a:t>-Murcia, D. M. Brinton &amp; M. A. Snow (Eds.), Teaching English as a second or foreign language (4th ed., pp. 518-531). Boston, MA: National Geographic Learning/Cengage Learning.</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Evans, M., &amp; Fisher, L. (2009). Language learning at Key Stage 3: The impact of the key stage 3 modern foreign languages framework and changes to the curriculum on provision and practice. Accessed at </a:t>
            </a:r>
            <a:r>
              <a:rPr lang="en-GB" sz="1200" dirty="0">
                <a:solidFill>
                  <a:schemeClr val="accent5">
                    <a:lumMod val="50000"/>
                  </a:schemeClr>
                </a:solidFill>
                <a:latin typeface="Century Gothic" panose="020B0502020202020204" pitchFamily="34" charset="0"/>
                <a:hlinkClick r:id="rId4"/>
              </a:rPr>
              <a:t>http://dera.ioe.ac.uk/11170/1/DCSFRR091.pdf</a:t>
            </a:r>
            <a:r>
              <a:rPr lang="en-GB" sz="1200" dirty="0">
                <a:solidFill>
                  <a:schemeClr val="accent5">
                    <a:lumMod val="50000"/>
                  </a:schemeClr>
                </a:solidFill>
                <a:latin typeface="Century Gothic" panose="020B0502020202020204" pitchFamily="34" charset="0"/>
              </a:rPr>
              <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Graham, S., &amp; Santos, D. (2015). Language learning in the public eye: An analysis of newspapers and official documents in England. Innovation in Language Learning and Teaching, 9, 72–85.</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Graham, S., </a:t>
            </a:r>
            <a:r>
              <a:rPr lang="en-GB" sz="1200" dirty="0" err="1">
                <a:solidFill>
                  <a:schemeClr val="accent5">
                    <a:lumMod val="50000"/>
                  </a:schemeClr>
                </a:solidFill>
                <a:latin typeface="Century Gothic" panose="020B0502020202020204" pitchFamily="34" charset="0"/>
              </a:rPr>
              <a:t>Macfadyen</a:t>
            </a:r>
            <a:r>
              <a:rPr lang="en-GB" sz="1200" dirty="0">
                <a:solidFill>
                  <a:schemeClr val="accent5">
                    <a:lumMod val="50000"/>
                  </a:schemeClr>
                </a:solidFill>
                <a:latin typeface="Century Gothic" panose="020B0502020202020204" pitchFamily="34" charset="0"/>
              </a:rPr>
              <a:t>, T., &amp; Richards, B. (2012). Learners’ perceptions of being identified as very able: Insights from modern foreign languages and physical education. </a:t>
            </a:r>
            <a:r>
              <a:rPr lang="en-GB" sz="1200" i="1" dirty="0">
                <a:solidFill>
                  <a:schemeClr val="accent5">
                    <a:lumMod val="50000"/>
                  </a:schemeClr>
                </a:solidFill>
                <a:latin typeface="Century Gothic" panose="020B0502020202020204" pitchFamily="34" charset="0"/>
              </a:rPr>
              <a:t>Journal of Curriculum Studies</a:t>
            </a:r>
            <a:r>
              <a:rPr lang="en-GB" sz="1200" dirty="0">
                <a:solidFill>
                  <a:schemeClr val="accent5">
                    <a:lumMod val="50000"/>
                  </a:schemeClr>
                </a:solidFill>
                <a:latin typeface="Century Gothic" panose="020B0502020202020204" pitchFamily="34" charset="0"/>
              </a:rPr>
              <a:t>, </a:t>
            </a:r>
            <a:r>
              <a:rPr lang="en-GB" sz="1200" i="1" dirty="0">
                <a:solidFill>
                  <a:schemeClr val="accent5">
                    <a:lumMod val="50000"/>
                  </a:schemeClr>
                </a:solidFill>
                <a:latin typeface="Century Gothic" panose="020B0502020202020204" pitchFamily="34" charset="0"/>
              </a:rPr>
              <a:t>44</a:t>
            </a:r>
            <a:r>
              <a:rPr lang="en-GB" sz="1200" dirty="0">
                <a:solidFill>
                  <a:schemeClr val="accent5">
                    <a:lumMod val="50000"/>
                  </a:schemeClr>
                </a:solidFill>
                <a:latin typeface="Century Gothic" panose="020B0502020202020204" pitchFamily="34" charset="0"/>
              </a:rPr>
              <a:t>, 323–348.</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Graham, S., Courtney, L., </a:t>
            </a:r>
            <a:r>
              <a:rPr lang="en-GB" sz="1200" dirty="0" err="1">
                <a:solidFill>
                  <a:schemeClr val="accent5">
                    <a:lumMod val="50000"/>
                  </a:schemeClr>
                </a:solidFill>
                <a:latin typeface="Century Gothic" panose="020B0502020202020204" pitchFamily="34" charset="0"/>
              </a:rPr>
              <a:t>Tonkyn</a:t>
            </a:r>
            <a:r>
              <a:rPr lang="en-GB" sz="1200" dirty="0">
                <a:solidFill>
                  <a:schemeClr val="accent5">
                    <a:lumMod val="50000"/>
                  </a:schemeClr>
                </a:solidFill>
                <a:latin typeface="Century Gothic" panose="020B0502020202020204" pitchFamily="34" charset="0"/>
              </a:rPr>
              <a:t>, A., &amp; </a:t>
            </a:r>
            <a:r>
              <a:rPr lang="en-GB" sz="1200" dirty="0" err="1">
                <a:solidFill>
                  <a:schemeClr val="accent5">
                    <a:lumMod val="50000"/>
                  </a:schemeClr>
                </a:solidFill>
                <a:latin typeface="Century Gothic" panose="020B0502020202020204" pitchFamily="34" charset="0"/>
              </a:rPr>
              <a:t>Marinis</a:t>
            </a:r>
            <a:r>
              <a:rPr lang="en-GB" sz="1200" dirty="0">
                <a:solidFill>
                  <a:schemeClr val="accent5">
                    <a:lumMod val="50000"/>
                  </a:schemeClr>
                </a:solidFill>
                <a:latin typeface="Century Gothic" panose="020B0502020202020204" pitchFamily="34" charset="0"/>
              </a:rPr>
              <a:t>, T. (2016). Motivational trajectories for early language learning across the primary–secondary school transition. British Educational Research Journal. https://doi.org/10.1002/berj.3230.</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Hiver, P., &amp; Al-</a:t>
            </a:r>
            <a:r>
              <a:rPr lang="en-GB" sz="1200" dirty="0" err="1">
                <a:solidFill>
                  <a:schemeClr val="accent5">
                    <a:lumMod val="50000"/>
                  </a:schemeClr>
                </a:solidFill>
                <a:latin typeface="Century Gothic" panose="020B0502020202020204" pitchFamily="34" charset="0"/>
              </a:rPr>
              <a:t>Hoorie</a:t>
            </a:r>
            <a:r>
              <a:rPr lang="en-GB" sz="1200" dirty="0">
                <a:solidFill>
                  <a:schemeClr val="accent5">
                    <a:lumMod val="50000"/>
                  </a:schemeClr>
                </a:solidFill>
                <a:latin typeface="Century Gothic" panose="020B0502020202020204" pitchFamily="34" charset="0"/>
              </a:rPr>
              <a:t>, A. H. (2019). </a:t>
            </a:r>
            <a:r>
              <a:rPr lang="en-GB" sz="1200" dirty="0" err="1">
                <a:solidFill>
                  <a:schemeClr val="accent5">
                    <a:lumMod val="50000"/>
                  </a:schemeClr>
                </a:solidFill>
                <a:latin typeface="Century Gothic" panose="020B0502020202020204" pitchFamily="34" charset="0"/>
              </a:rPr>
              <a:t>Reexamining</a:t>
            </a:r>
            <a:r>
              <a:rPr lang="en-GB" sz="1200" dirty="0">
                <a:solidFill>
                  <a:schemeClr val="accent5">
                    <a:lumMod val="50000"/>
                  </a:schemeClr>
                </a:solidFill>
                <a:latin typeface="Century Gothic" panose="020B0502020202020204" pitchFamily="34" charset="0"/>
              </a:rPr>
              <a:t> the role of vision in second language motivation: A preregistered conceptual replication of You, </a:t>
            </a:r>
            <a:r>
              <a:rPr lang="en-GB" sz="1200" dirty="0" err="1">
                <a:solidFill>
                  <a:schemeClr val="accent5">
                    <a:lumMod val="50000"/>
                  </a:schemeClr>
                </a:solidFill>
                <a:latin typeface="Century Gothic" panose="020B0502020202020204" pitchFamily="34" charset="0"/>
              </a:rPr>
              <a:t>Dörnyei</a:t>
            </a:r>
            <a:r>
              <a:rPr lang="en-GB" sz="1200" dirty="0">
                <a:solidFill>
                  <a:schemeClr val="accent5">
                    <a:lumMod val="50000"/>
                  </a:schemeClr>
                </a:solidFill>
                <a:latin typeface="Century Gothic" panose="020B0502020202020204" pitchFamily="34" charset="0"/>
              </a:rPr>
              <a:t>, and </a:t>
            </a:r>
            <a:r>
              <a:rPr lang="en-GB" sz="1200" dirty="0" err="1">
                <a:solidFill>
                  <a:schemeClr val="accent5">
                    <a:lumMod val="50000"/>
                  </a:schemeClr>
                </a:solidFill>
                <a:latin typeface="Century Gothic" panose="020B0502020202020204" pitchFamily="34" charset="0"/>
              </a:rPr>
              <a:t>Csizér</a:t>
            </a:r>
            <a:r>
              <a:rPr lang="en-GB" sz="1200" dirty="0">
                <a:solidFill>
                  <a:schemeClr val="accent5">
                    <a:lumMod val="50000"/>
                  </a:schemeClr>
                </a:solidFill>
                <a:latin typeface="Century Gothic" panose="020B0502020202020204" pitchFamily="34" charset="0"/>
              </a:rPr>
              <a:t> (2016). Language Learning. </a:t>
            </a:r>
            <a:r>
              <a:rPr lang="en-GB" sz="1200" dirty="0">
                <a:solidFill>
                  <a:schemeClr val="accent5">
                    <a:lumMod val="50000"/>
                  </a:schemeClr>
                </a:solidFill>
                <a:latin typeface="Century Gothic" panose="020B0502020202020204" pitchFamily="34" charset="0"/>
                <a:hlinkClick r:id="rId5"/>
              </a:rPr>
              <a:t>https://doi.org/10.1111/lang12371</a:t>
            </a:r>
            <a:r>
              <a:rPr lang="en-GB" sz="1200" dirty="0">
                <a:solidFill>
                  <a:schemeClr val="accent5">
                    <a:lumMod val="50000"/>
                  </a:schemeClr>
                </a:solidFill>
                <a:latin typeface="Century Gothic" panose="020B0502020202020204" pitchFamily="34" charset="0"/>
              </a:rPr>
              <a:t/>
            </a:r>
            <a:br>
              <a:rPr lang="en-GB" sz="1200" dirty="0">
                <a:solidFill>
                  <a:schemeClr val="accent5">
                    <a:lumMod val="50000"/>
                  </a:schemeClr>
                </a:solidFill>
                <a:latin typeface="Century Gothic" panose="020B0502020202020204" pitchFamily="34" charset="0"/>
              </a:rPr>
            </a:br>
            <a:endParaRPr lang="en-GB" sz="1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58125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86" y="152413"/>
            <a:ext cx="11801293" cy="5078313"/>
          </a:xfrm>
          <a:prstGeom prst="rect">
            <a:avLst/>
          </a:prstGeom>
        </p:spPr>
        <p:txBody>
          <a:bodyPr wrap="square">
            <a:spAutoFit/>
          </a:bodyPr>
          <a:lstStyle/>
          <a:p>
            <a:r>
              <a:rPr lang="en-GB" sz="1200" dirty="0" err="1">
                <a:solidFill>
                  <a:schemeClr val="accent5">
                    <a:lumMod val="50000"/>
                  </a:schemeClr>
                </a:solidFill>
                <a:latin typeface="Century Gothic" panose="020B0502020202020204" pitchFamily="34" charset="0"/>
              </a:rPr>
              <a:t>Lanvers</a:t>
            </a:r>
            <a:r>
              <a:rPr lang="en-GB" sz="1200" dirty="0">
                <a:solidFill>
                  <a:schemeClr val="accent5">
                    <a:lumMod val="50000"/>
                  </a:schemeClr>
                </a:solidFill>
                <a:latin typeface="Century Gothic" panose="020B0502020202020204" pitchFamily="34" charset="0"/>
              </a:rPr>
              <a:t>, U. (2016). Teaching languages ‘for the love of learning’? A 360 degree view of student, teacher and school management perspectives on language learning in England. In A. Hahn (Ed.), Proceedings of the 2015 </a:t>
            </a:r>
            <a:r>
              <a:rPr lang="en-GB" sz="1200" dirty="0" err="1">
                <a:solidFill>
                  <a:schemeClr val="accent5">
                    <a:lumMod val="50000"/>
                  </a:schemeClr>
                </a:solidFill>
                <a:latin typeface="Century Gothic" panose="020B0502020202020204" pitchFamily="34" charset="0"/>
              </a:rPr>
              <a:t>Anglistentag</a:t>
            </a:r>
            <a:r>
              <a:rPr lang="en-GB" sz="1200" dirty="0">
                <a:solidFill>
                  <a:schemeClr val="accent5">
                    <a:lumMod val="50000"/>
                  </a:schemeClr>
                </a:solidFill>
                <a:latin typeface="Century Gothic" panose="020B0502020202020204" pitchFamily="34" charset="0"/>
              </a:rPr>
              <a:t> (pp. 319–329). Trier, Germany: </a:t>
            </a:r>
            <a:r>
              <a:rPr lang="en-GB" sz="1200" dirty="0" err="1">
                <a:solidFill>
                  <a:schemeClr val="accent5">
                    <a:lumMod val="50000"/>
                  </a:schemeClr>
                </a:solidFill>
                <a:latin typeface="Century Gothic" panose="020B0502020202020204" pitchFamily="34" charset="0"/>
              </a:rPr>
              <a:t>Wissenschaftlicher</a:t>
            </a:r>
            <a:r>
              <a:rPr lang="en-GB" sz="1200" dirty="0">
                <a:solidFill>
                  <a:schemeClr val="accent5">
                    <a:lumMod val="50000"/>
                  </a:schemeClr>
                </a:solidFill>
                <a:latin typeface="Century Gothic" panose="020B0502020202020204" pitchFamily="34" charset="0"/>
              </a:rPr>
              <a:t> </a:t>
            </a:r>
            <a:r>
              <a:rPr lang="en-GB" sz="1200" dirty="0" err="1">
                <a:solidFill>
                  <a:schemeClr val="accent5">
                    <a:lumMod val="50000"/>
                  </a:schemeClr>
                </a:solidFill>
                <a:latin typeface="Century Gothic" panose="020B0502020202020204" pitchFamily="34" charset="0"/>
              </a:rPr>
              <a:t>Verlag</a:t>
            </a:r>
            <a:r>
              <a:rPr lang="en-GB" sz="1200" dirty="0">
                <a:solidFill>
                  <a:schemeClr val="accent5">
                    <a:lumMod val="50000"/>
                  </a:schemeClr>
                </a:solidFill>
                <a:latin typeface="Century Gothic" panose="020B0502020202020204" pitchFamily="34" charset="0"/>
              </a:rPr>
              <a:t>.</a:t>
            </a:r>
            <a:br>
              <a:rPr lang="en-GB" sz="1200" dirty="0">
                <a:solidFill>
                  <a:schemeClr val="accent5">
                    <a:lumMod val="50000"/>
                  </a:schemeClr>
                </a:solidFill>
                <a:latin typeface="Century Gothic" panose="020B0502020202020204" pitchFamily="34" charset="0"/>
              </a:rPr>
            </a:br>
            <a:r>
              <a:rPr lang="en-GB" sz="1200" dirty="0" err="1">
                <a:solidFill>
                  <a:schemeClr val="accent5">
                    <a:lumMod val="50000"/>
                  </a:schemeClr>
                </a:solidFill>
                <a:latin typeface="Century Gothic" panose="020B0502020202020204" pitchFamily="34" charset="0"/>
              </a:rPr>
              <a:t>Lanvers</a:t>
            </a:r>
            <a:r>
              <a:rPr lang="en-GB" sz="1200" dirty="0">
                <a:solidFill>
                  <a:schemeClr val="accent5">
                    <a:lumMod val="50000"/>
                  </a:schemeClr>
                </a:solidFill>
                <a:latin typeface="Century Gothic" panose="020B0502020202020204" pitchFamily="34" charset="0"/>
              </a:rPr>
              <a:t>, U. (2017). Language learning motivation, Global English and study modes: A comparative study. The Language Learning Journal, 45, 220–244. </a:t>
            </a:r>
            <a:r>
              <a:rPr lang="en-GB" sz="1200" dirty="0" err="1">
                <a:solidFill>
                  <a:schemeClr val="accent5">
                    <a:lumMod val="50000"/>
                  </a:schemeClr>
                </a:solidFill>
                <a:latin typeface="Century Gothic" panose="020B0502020202020204" pitchFamily="34" charset="0"/>
              </a:rPr>
              <a:t>Lanvers</a:t>
            </a:r>
            <a:r>
              <a:rPr lang="en-GB" sz="1200" dirty="0">
                <a:solidFill>
                  <a:schemeClr val="accent5">
                    <a:lumMod val="50000"/>
                  </a:schemeClr>
                </a:solidFill>
                <a:latin typeface="Century Gothic" panose="020B0502020202020204" pitchFamily="34" charset="0"/>
              </a:rPr>
              <a:t>, U., &amp; Coleman, J. A. (2013). The UK language learning crisis in the public media: A critical analysis. The Language Learning Journal 1–23. Published Online 11 Oct. 2013, https://doi.org/10.1080/09571736.2013.830639.</a:t>
            </a:r>
          </a:p>
          <a:p>
            <a:r>
              <a:rPr lang="en-GB" sz="1200" dirty="0">
                <a:solidFill>
                  <a:schemeClr val="accent5">
                    <a:lumMod val="50000"/>
                  </a:schemeClr>
                </a:solidFill>
                <a:latin typeface="Century Gothic" panose="020B0502020202020204" pitchFamily="34" charset="0"/>
              </a:rPr>
              <a:t>Martin, C. (2012). Pupils’ perceptions of foreign language learning in the primary school: Findings from the key stage 2 language learning pathfinder evaluation. Education 3–13, 40, 343–362.</a:t>
            </a:r>
          </a:p>
          <a:p>
            <a:r>
              <a:rPr lang="en-GB" sz="1200" dirty="0">
                <a:solidFill>
                  <a:schemeClr val="accent5">
                    <a:lumMod val="50000"/>
                  </a:schemeClr>
                </a:solidFill>
                <a:latin typeface="Century Gothic" panose="020B0502020202020204" pitchFamily="34" charset="0"/>
              </a:rPr>
              <a:t>McKnight, K. et al. (2016). England: What makes an effective teacher? Executive summary. Pearson.  Published online at: </a:t>
            </a:r>
            <a:r>
              <a:rPr lang="en-GB" sz="1200" dirty="0">
                <a:solidFill>
                  <a:schemeClr val="accent5">
                    <a:lumMod val="50000"/>
                  </a:schemeClr>
                </a:solidFill>
                <a:latin typeface="Century Gothic" panose="020B0502020202020204" pitchFamily="34" charset="0"/>
                <a:hlinkClick r:id="rId3"/>
              </a:rPr>
              <a:t>https://www.pearson.com/content/dam/one-dot-com/one-dot-com/global/Files/efficacy-and-research/schools/global-survey/reports/RINVN9283_UK_July_ExecSum.pdf</a:t>
            </a:r>
            <a:r>
              <a:rPr lang="en-GB" sz="1200" dirty="0">
                <a:solidFill>
                  <a:schemeClr val="accent5">
                    <a:lumMod val="50000"/>
                  </a:schemeClr>
                </a:solidFill>
                <a:latin typeface="Century Gothic" panose="020B0502020202020204" pitchFamily="34" charset="0"/>
              </a:rPr>
              <a:t> </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Modern Foreign Languages Pedagogy Review (2016). Teaching Schools Council. </a:t>
            </a:r>
            <a:r>
              <a:rPr lang="en-GB" sz="1200" dirty="0">
                <a:solidFill>
                  <a:schemeClr val="accent5">
                    <a:lumMod val="50000"/>
                  </a:schemeClr>
                </a:solidFill>
                <a:latin typeface="Century Gothic" panose="020B0502020202020204" pitchFamily="34" charset="0"/>
                <a:hlinkClick r:id="rId4"/>
              </a:rPr>
              <a:t>https://www.tscouncil.org.uk/wp-content/uploads/2016/12/MFL-Pedagogy-Review-Report-2.pdf</a:t>
            </a:r>
            <a:endParaRPr lang="en-GB" sz="1200" dirty="0">
              <a:solidFill>
                <a:schemeClr val="accent5">
                  <a:lumMod val="50000"/>
                </a:schemeClr>
              </a:solidFill>
              <a:latin typeface="Century Gothic" panose="020B0502020202020204" pitchFamily="34" charset="0"/>
            </a:endParaRPr>
          </a:p>
          <a:p>
            <a:r>
              <a:rPr lang="en-GB" sz="1200" dirty="0">
                <a:solidFill>
                  <a:schemeClr val="accent5">
                    <a:lumMod val="50000"/>
                  </a:schemeClr>
                </a:solidFill>
                <a:latin typeface="Century Gothic" panose="020B0502020202020204" pitchFamily="34" charset="0"/>
              </a:rPr>
              <a:t>Noels, K.A., Pelletier, L.G., &amp; Vallerand, R. (2000). Why are you learning a second language? Motivational orientations and self-determination theory. Language Learning 50:1, 57-85.</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Noels, K. A., Clément, R., &amp; Pelletier, L. G. (1999). Perceptions of teachers’ communicative style and student’ intrinsic and extrinsic motivation. </a:t>
            </a:r>
            <a:r>
              <a:rPr lang="en-GB" sz="1200" i="1" dirty="0">
                <a:solidFill>
                  <a:schemeClr val="accent5">
                    <a:lumMod val="50000"/>
                  </a:schemeClr>
                </a:solidFill>
                <a:latin typeface="Century Gothic" panose="020B0502020202020204" pitchFamily="34" charset="0"/>
              </a:rPr>
              <a:t>The Modern Language Journal, 83</a:t>
            </a:r>
            <a:r>
              <a:rPr lang="en-GB" sz="1200" dirty="0">
                <a:solidFill>
                  <a:schemeClr val="accent5">
                    <a:lumMod val="50000"/>
                  </a:schemeClr>
                </a:solidFill>
                <a:latin typeface="Century Gothic" panose="020B0502020202020204" pitchFamily="34" charset="0"/>
              </a:rPr>
              <a:t>, 23-34.</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Oyserman, </a:t>
            </a:r>
            <a:r>
              <a:rPr lang="en-GB" sz="1200" dirty="0" err="1">
                <a:solidFill>
                  <a:schemeClr val="accent5">
                    <a:lumMod val="50000"/>
                  </a:schemeClr>
                </a:solidFill>
                <a:latin typeface="Century Gothic" panose="020B0502020202020204" pitchFamily="34" charset="0"/>
              </a:rPr>
              <a:t>Bybee</a:t>
            </a:r>
            <a:r>
              <a:rPr lang="en-GB" sz="1200" dirty="0">
                <a:solidFill>
                  <a:schemeClr val="accent5">
                    <a:lumMod val="50000"/>
                  </a:schemeClr>
                </a:solidFill>
                <a:latin typeface="Century Gothic" panose="020B0502020202020204" pitchFamily="34" charset="0"/>
              </a:rPr>
              <a:t>, &amp; Terri (2006). Possible Selves and Academic Outcomes: How and When Possible Selves Impel Action. Journal of Personality and Social Psychology, 91(1),188 –204</a:t>
            </a:r>
          </a:p>
          <a:p>
            <a:r>
              <a:rPr lang="en-GB" sz="1200" dirty="0" err="1">
                <a:solidFill>
                  <a:schemeClr val="accent5">
                    <a:lumMod val="50000"/>
                  </a:schemeClr>
                </a:solidFill>
                <a:latin typeface="Century Gothic" panose="020B0502020202020204" pitchFamily="34" charset="0"/>
              </a:rPr>
              <a:t>Pae</a:t>
            </a:r>
            <a:r>
              <a:rPr lang="en-GB" sz="1200" dirty="0">
                <a:solidFill>
                  <a:schemeClr val="accent5">
                    <a:lumMod val="50000"/>
                  </a:schemeClr>
                </a:solidFill>
                <a:latin typeface="Century Gothic" panose="020B0502020202020204" pitchFamily="34" charset="0"/>
              </a:rPr>
              <a:t>, T.I. (2008). Second Language Orientation and Self-Determination Theory: A Structural Analysis of the Factors Affecting Second Language Achievement. </a:t>
            </a:r>
            <a:r>
              <a:rPr lang="en-GB" sz="1200" i="1" dirty="0">
                <a:solidFill>
                  <a:schemeClr val="accent5">
                    <a:lumMod val="50000"/>
                  </a:schemeClr>
                </a:solidFill>
                <a:latin typeface="Century Gothic" panose="020B0502020202020204" pitchFamily="34" charset="0"/>
              </a:rPr>
              <a:t>Journal of Language and Social Psychology</a:t>
            </a:r>
            <a:r>
              <a:rPr lang="en-GB" sz="1200" dirty="0">
                <a:solidFill>
                  <a:schemeClr val="accent5">
                    <a:lumMod val="50000"/>
                  </a:schemeClr>
                </a:solidFill>
                <a:latin typeface="Century Gothic" panose="020B0502020202020204" pitchFamily="34" charset="0"/>
              </a:rPr>
              <a:t>, Vol.27, 1, 5-27</a:t>
            </a:r>
          </a:p>
          <a:p>
            <a:r>
              <a:rPr lang="en-GB" sz="1200" dirty="0">
                <a:solidFill>
                  <a:schemeClr val="accent5">
                    <a:lumMod val="50000"/>
                  </a:schemeClr>
                </a:solidFill>
                <a:latin typeface="Century Gothic" panose="020B0502020202020204" pitchFamily="34" charset="0"/>
              </a:rPr>
              <a:t>Taylor, F., &amp; Marsden, E. J. (2014). Perceptions, attitudes, and choosing to study foreign languages in England: An experimental intervention. Modern Language Journal, 98, 902–920.</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TSC (Teaching Schools Council). (2016). Modern Foreign Languages Pedagogy Review. Published online November 2016, </a:t>
            </a:r>
            <a:r>
              <a:rPr lang="en-GB" sz="1200" dirty="0">
                <a:solidFill>
                  <a:schemeClr val="accent5">
                    <a:lumMod val="50000"/>
                  </a:schemeClr>
                </a:solidFill>
                <a:latin typeface="Century Gothic" panose="020B0502020202020204" pitchFamily="34" charset="0"/>
                <a:hlinkClick r:id="rId4"/>
              </a:rPr>
              <a:t>https://www.tscouncil.org.uk/wp-content/uploads/2016/12/MFL-Pedagogy-Review-Report-2.pdf</a:t>
            </a:r>
            <a:r>
              <a:rPr lang="en-GB" sz="1200" dirty="0">
                <a:solidFill>
                  <a:schemeClr val="accent5">
                    <a:lumMod val="50000"/>
                  </a:schemeClr>
                </a:solidFill>
                <a:latin typeface="Century Gothic" panose="020B0502020202020204" pitchFamily="34" charset="0"/>
              </a:rPr>
              <a:t> </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Wingate, U. (2016). Lots of games and little challenge: A snapshot of modern foreign language teaching in English secondary schools. The Language Learning Journal. Published Online 7 June 2016, </a:t>
            </a:r>
            <a:r>
              <a:rPr lang="en-GB" sz="1200" dirty="0">
                <a:solidFill>
                  <a:schemeClr val="accent5">
                    <a:lumMod val="50000"/>
                  </a:schemeClr>
                </a:solidFill>
                <a:latin typeface="Century Gothic" panose="020B0502020202020204" pitchFamily="34" charset="0"/>
                <a:hlinkClick r:id="rId5"/>
              </a:rPr>
              <a:t>https://doi.org/10.1080/09571736.2016.1161061</a:t>
            </a:r>
            <a:r>
              <a:rPr lang="en-GB" sz="1200" dirty="0">
                <a:solidFill>
                  <a:schemeClr val="accent5">
                    <a:lumMod val="50000"/>
                  </a:schemeClr>
                </a:solidFill>
                <a:latin typeface="Century Gothic" panose="020B0502020202020204" pitchFamily="34" charset="0"/>
              </a:rPr>
              <a:t/>
            </a:r>
            <a:br>
              <a:rPr lang="en-GB" sz="1200" dirty="0">
                <a:solidFill>
                  <a:schemeClr val="accent5">
                    <a:lumMod val="50000"/>
                  </a:schemeClr>
                </a:solidFill>
                <a:latin typeface="Century Gothic" panose="020B0502020202020204" pitchFamily="34" charset="0"/>
              </a:rPr>
            </a:br>
            <a:r>
              <a:rPr lang="en-GB" sz="1200" dirty="0" err="1">
                <a:solidFill>
                  <a:schemeClr val="accent5">
                    <a:lumMod val="50000"/>
                  </a:schemeClr>
                </a:solidFill>
                <a:latin typeface="Century Gothic" panose="020B0502020202020204" pitchFamily="34" charset="0"/>
              </a:rPr>
              <a:t>Woll</a:t>
            </a:r>
            <a:r>
              <a:rPr lang="en-GB" sz="1200" dirty="0">
                <a:solidFill>
                  <a:schemeClr val="accent5">
                    <a:lumMod val="50000"/>
                  </a:schemeClr>
                </a:solidFill>
                <a:latin typeface="Century Gothic" panose="020B0502020202020204" pitchFamily="34" charset="0"/>
              </a:rPr>
              <a:t>, B., &amp; Wei, L. (2018). Cognitive Benefits of Language Learning: Broadening our perspectives. Final Report to the British Academy</a:t>
            </a:r>
          </a:p>
        </p:txBody>
      </p:sp>
    </p:spTree>
    <p:extLst>
      <p:ext uri="{BB962C8B-B14F-4D97-AF65-F5344CB8AC3E}">
        <p14:creationId xmlns:p14="http://schemas.microsoft.com/office/powerpoint/2010/main" val="107967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3341" y="1927963"/>
            <a:ext cx="8582543" cy="2862322"/>
          </a:xfrm>
          <a:prstGeom prst="rect">
            <a:avLst/>
          </a:prstGeom>
          <a:noFill/>
        </p:spPr>
        <p:txBody>
          <a:bodyPr wrap="square" rtlCol="0">
            <a:spAutoFit/>
          </a:bodyPr>
          <a:lstStyle/>
          <a:p>
            <a:pPr algn="ctr"/>
            <a:r>
              <a:rPr lang="en-GB" sz="6000" b="1" dirty="0">
                <a:solidFill>
                  <a:srgbClr val="F66400"/>
                </a:solidFill>
                <a:latin typeface="Century Gothic" panose="020B0502020202020204" pitchFamily="34" charset="0"/>
              </a:rPr>
              <a:t>Why</a:t>
            </a:r>
            <a:r>
              <a:rPr lang="en-GB" sz="6000" dirty="0">
                <a:latin typeface="Century Gothic" panose="020B0502020202020204" pitchFamily="34" charset="0"/>
              </a:rPr>
              <a:t> </a:t>
            </a:r>
            <a:r>
              <a:rPr lang="en-GB" sz="6000" dirty="0">
                <a:solidFill>
                  <a:schemeClr val="accent5">
                    <a:lumMod val="50000"/>
                  </a:schemeClr>
                </a:solidFill>
                <a:latin typeface="Century Gothic" panose="020B0502020202020204" pitchFamily="34" charset="0"/>
              </a:rPr>
              <a:t>is language learning motivation important?</a:t>
            </a:r>
            <a:endParaRPr lang="en-GB" sz="6000" i="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56887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031" y="1283440"/>
            <a:ext cx="10859839" cy="3170099"/>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spAutoFit/>
          </a:bodyPr>
          <a:lstStyle/>
          <a:p>
            <a:r>
              <a:rPr lang="en-GB" sz="4000" dirty="0">
                <a:solidFill>
                  <a:schemeClr val="accent5">
                    <a:lumMod val="50000"/>
                  </a:schemeClr>
                </a:solidFill>
                <a:latin typeface="Century Gothic" panose="020B0502020202020204" pitchFamily="34" charset="0"/>
              </a:rPr>
              <a:t>With a long-term learning process such as the mastery of a second language, </a:t>
            </a:r>
            <a:r>
              <a:rPr lang="en-GB" sz="4000" b="1" i="1" dirty="0">
                <a:solidFill>
                  <a:schemeClr val="accent5">
                    <a:lumMod val="50000"/>
                  </a:schemeClr>
                </a:solidFill>
                <a:latin typeface="Century Gothic" panose="020B0502020202020204" pitchFamily="34" charset="0"/>
              </a:rPr>
              <a:t>learners' ultimate success will depend heavily on their level of motivation.</a:t>
            </a:r>
          </a:p>
          <a:p>
            <a:pPr algn="r"/>
            <a:r>
              <a:rPr lang="en-GB" sz="4000" b="1" i="1" dirty="0">
                <a:solidFill>
                  <a:schemeClr val="accent5">
                    <a:lumMod val="50000"/>
                  </a:schemeClr>
                </a:solidFill>
                <a:latin typeface="Century Gothic" panose="020B0502020202020204" pitchFamily="34" charset="0"/>
              </a:rPr>
              <a:t> </a:t>
            </a:r>
            <a:r>
              <a:rPr lang="en-GB" sz="4000" i="1" dirty="0">
                <a:solidFill>
                  <a:schemeClr val="accent5">
                    <a:lumMod val="50000"/>
                  </a:schemeClr>
                </a:solidFill>
                <a:latin typeface="Century Gothic" panose="020B0502020202020204" pitchFamily="34" charset="0"/>
              </a:rPr>
              <a:t>(</a:t>
            </a:r>
            <a:r>
              <a:rPr lang="en-GB" sz="4000" i="1" dirty="0" err="1">
                <a:solidFill>
                  <a:schemeClr val="accent5">
                    <a:lumMod val="50000"/>
                  </a:schemeClr>
                </a:solidFill>
                <a:latin typeface="Century Gothic" panose="020B0502020202020204" pitchFamily="34" charset="0"/>
              </a:rPr>
              <a:t>Dörnyei</a:t>
            </a:r>
            <a:r>
              <a:rPr lang="en-GB" sz="4000" i="1" dirty="0">
                <a:solidFill>
                  <a:schemeClr val="accent5">
                    <a:lumMod val="50000"/>
                  </a:schemeClr>
                </a:solidFill>
                <a:latin typeface="Century Gothic" panose="020B0502020202020204" pitchFamily="34" charset="0"/>
              </a:rPr>
              <a:t>, 2014)</a:t>
            </a:r>
          </a:p>
        </p:txBody>
      </p:sp>
    </p:spTree>
    <p:extLst>
      <p:ext uri="{BB962C8B-B14F-4D97-AF65-F5344CB8AC3E}">
        <p14:creationId xmlns:p14="http://schemas.microsoft.com/office/powerpoint/2010/main" val="30236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0411" y="1459333"/>
            <a:ext cx="9158039" cy="3170099"/>
          </a:xfrm>
          <a:prstGeom prst="rect">
            <a:avLst/>
          </a:prstGeom>
          <a:noFill/>
        </p:spPr>
        <p:txBody>
          <a:bodyPr wrap="square" rtlCol="0">
            <a:spAutoFit/>
          </a:bodyPr>
          <a:lstStyle/>
          <a:p>
            <a:pPr algn="ctr"/>
            <a:r>
              <a:rPr lang="en-GB" sz="4000" b="1" dirty="0">
                <a:solidFill>
                  <a:srgbClr val="F66400"/>
                </a:solidFill>
                <a:latin typeface="Century Gothic" panose="020B0502020202020204" pitchFamily="34" charset="0"/>
              </a:rPr>
              <a:t>What</a:t>
            </a:r>
            <a:r>
              <a:rPr lang="en-GB" sz="4000" dirty="0">
                <a:latin typeface="Century Gothic" panose="020B0502020202020204" pitchFamily="34" charset="0"/>
              </a:rPr>
              <a:t> </a:t>
            </a:r>
            <a:r>
              <a:rPr lang="en-GB" sz="4000" dirty="0">
                <a:solidFill>
                  <a:schemeClr val="accent5">
                    <a:lumMod val="50000"/>
                  </a:schemeClr>
                </a:solidFill>
                <a:latin typeface="Century Gothic" panose="020B0502020202020204" pitchFamily="34" charset="0"/>
              </a:rPr>
              <a:t>is the level of motivation for language learning of pupils in England? </a:t>
            </a:r>
            <a:br>
              <a:rPr lang="en-GB" sz="4000" dirty="0">
                <a:solidFill>
                  <a:schemeClr val="accent5">
                    <a:lumMod val="50000"/>
                  </a:schemeClr>
                </a:solidFill>
                <a:latin typeface="Century Gothic" panose="020B0502020202020204" pitchFamily="34" charset="0"/>
              </a:rPr>
            </a:br>
            <a:r>
              <a:rPr lang="en-GB" sz="4000" i="1" dirty="0">
                <a:solidFill>
                  <a:schemeClr val="accent5">
                    <a:lumMod val="50000"/>
                  </a:schemeClr>
                </a:solidFill>
                <a:latin typeface="Century Gothic" panose="020B0502020202020204" pitchFamily="34" charset="0"/>
              </a:rPr>
              <a:t>(as expressed by the participation rates at KS4 and beyond)</a:t>
            </a:r>
          </a:p>
        </p:txBody>
      </p:sp>
    </p:spTree>
    <p:extLst>
      <p:ext uri="{BB962C8B-B14F-4D97-AF65-F5344CB8AC3E}">
        <p14:creationId xmlns:p14="http://schemas.microsoft.com/office/powerpoint/2010/main" val="173653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a:t>Participation in language learning at KS4 and beyond</a:t>
            </a:r>
          </a:p>
        </p:txBody>
      </p:sp>
      <p:sp>
        <p:nvSpPr>
          <p:cNvPr id="3" name="Content Placeholder 2"/>
          <p:cNvSpPr>
            <a:spLocks noGrp="1"/>
          </p:cNvSpPr>
          <p:nvPr>
            <p:ph idx="1"/>
          </p:nvPr>
        </p:nvSpPr>
        <p:spPr>
          <a:xfrm>
            <a:off x="662940" y="1641880"/>
            <a:ext cx="11198134" cy="4728317"/>
          </a:xfrm>
        </p:spPr>
        <p:txBody>
          <a:bodyPr>
            <a:normAutofit/>
          </a:bodyPr>
          <a:lstStyle/>
          <a:p>
            <a:pPr marL="0" indent="0">
              <a:buNone/>
            </a:pPr>
            <a:r>
              <a:rPr lang="en-GB" sz="3200" dirty="0"/>
              <a:t>&lt; 50% Year 11 pupils takes a GCSE language</a:t>
            </a:r>
          </a:p>
          <a:p>
            <a:pPr marL="457200" lvl="1" indent="0">
              <a:buNone/>
            </a:pPr>
            <a:r>
              <a:rPr lang="en-GB" sz="2400" dirty="0"/>
              <a:t>and of those, pass rate is approx. 70%</a:t>
            </a:r>
          </a:p>
          <a:p>
            <a:pPr marL="0" indent="0">
              <a:buNone/>
            </a:pPr>
            <a:r>
              <a:rPr lang="en-GB" sz="3100" dirty="0"/>
              <a:t>&lt; third of pupils achieved a good language GCSE in 2017 </a:t>
            </a:r>
          </a:p>
          <a:p>
            <a:pPr lvl="1"/>
            <a:r>
              <a:rPr lang="en-GB" sz="2400" dirty="0"/>
              <a:t>4.4% in more than one language - 2016</a:t>
            </a:r>
          </a:p>
          <a:p>
            <a:pPr marL="0" indent="0">
              <a:buNone/>
            </a:pPr>
            <a:r>
              <a:rPr lang="en-GB" sz="3200" dirty="0"/>
              <a:t>Regional disparity </a:t>
            </a:r>
            <a:endParaRPr lang="en-GB" dirty="0"/>
          </a:p>
          <a:p>
            <a:pPr lvl="1"/>
            <a:r>
              <a:rPr lang="en-GB" sz="2400" dirty="0"/>
              <a:t>62% in London, 40% in the North East, 29% in </a:t>
            </a:r>
            <a:r>
              <a:rPr lang="en-GB" sz="2400" dirty="0" err="1"/>
              <a:t>Middlesborough</a:t>
            </a:r>
            <a:endParaRPr lang="en-GB" sz="2400" dirty="0"/>
          </a:p>
          <a:p>
            <a:pPr marL="0" indent="0">
              <a:buNone/>
            </a:pPr>
            <a:r>
              <a:rPr lang="en-GB" sz="3100" dirty="0"/>
              <a:t>Numbers taking A level language down by 1/3 since 1996</a:t>
            </a:r>
          </a:p>
          <a:p>
            <a:pPr lvl="1"/>
            <a:r>
              <a:rPr lang="en-GB" sz="2400" dirty="0"/>
              <a:t>entries heavily skewed towards girls (64%) and independent sector</a:t>
            </a:r>
          </a:p>
          <a:p>
            <a:pPr marL="0" indent="0">
              <a:buNone/>
            </a:pPr>
            <a:endParaRPr lang="en-GB" dirty="0"/>
          </a:p>
        </p:txBody>
      </p:sp>
      <p:sp>
        <p:nvSpPr>
          <p:cNvPr id="4" name="Rectangle 3"/>
          <p:cNvSpPr/>
          <p:nvPr/>
        </p:nvSpPr>
        <p:spPr>
          <a:xfrm>
            <a:off x="7582339" y="5730714"/>
            <a:ext cx="4278735" cy="646331"/>
          </a:xfrm>
          <a:prstGeom prst="rect">
            <a:avLst/>
          </a:prstGeom>
        </p:spPr>
        <p:txBody>
          <a:bodyPr wrap="none">
            <a:spAutoFit/>
          </a:bodyPr>
          <a:lstStyle/>
          <a:p>
            <a:r>
              <a:rPr lang="en-GB" sz="1200" dirty="0">
                <a:solidFill>
                  <a:schemeClr val="accent5">
                    <a:lumMod val="50000"/>
                  </a:schemeClr>
                </a:solidFill>
                <a:latin typeface="Century Gothic" panose="020B0502020202020204" pitchFamily="34" charset="0"/>
              </a:rPr>
              <a:t>Tinsley, T. &amp; </a:t>
            </a:r>
            <a:r>
              <a:rPr lang="en-GB" sz="1200" dirty="0" err="1">
                <a:solidFill>
                  <a:schemeClr val="accent5">
                    <a:lumMod val="50000"/>
                  </a:schemeClr>
                </a:solidFill>
                <a:latin typeface="Century Gothic" panose="020B0502020202020204" pitchFamily="34" charset="0"/>
              </a:rPr>
              <a:t>Doležal</a:t>
            </a:r>
            <a:r>
              <a:rPr lang="en-GB" sz="1200" dirty="0">
                <a:solidFill>
                  <a:schemeClr val="accent5">
                    <a:lumMod val="50000"/>
                  </a:schemeClr>
                </a:solidFill>
                <a:latin typeface="Century Gothic" panose="020B0502020202020204" pitchFamily="34" charset="0"/>
              </a:rPr>
              <a:t>, N.  (2018). Language Trends Survey</a:t>
            </a:r>
          </a:p>
          <a:p>
            <a:r>
              <a:rPr lang="en-GB" sz="1200" dirty="0">
                <a:solidFill>
                  <a:schemeClr val="accent5">
                    <a:lumMod val="50000"/>
                  </a:schemeClr>
                </a:solidFill>
                <a:latin typeface="Century Gothic" panose="020B0502020202020204" pitchFamily="34" charset="0"/>
              </a:rPr>
              <a:t>Modern Foreign Language Pedagogy Review (2016)</a:t>
            </a:r>
            <a:br>
              <a:rPr lang="en-GB" sz="1200" dirty="0">
                <a:solidFill>
                  <a:schemeClr val="accent5">
                    <a:lumMod val="50000"/>
                  </a:schemeClr>
                </a:solidFill>
                <a:latin typeface="Century Gothic" panose="020B0502020202020204" pitchFamily="34" charset="0"/>
              </a:rPr>
            </a:br>
            <a:endParaRPr lang="en-GB" sz="1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86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3341" y="1927963"/>
            <a:ext cx="8582543" cy="2862322"/>
          </a:xfrm>
          <a:prstGeom prst="rect">
            <a:avLst/>
          </a:prstGeom>
          <a:noFill/>
        </p:spPr>
        <p:txBody>
          <a:bodyPr wrap="square" rtlCol="0">
            <a:spAutoFit/>
          </a:bodyPr>
          <a:lstStyle/>
          <a:p>
            <a:pPr algn="ctr"/>
            <a:r>
              <a:rPr lang="en-GB" sz="6000" b="1" dirty="0">
                <a:solidFill>
                  <a:srgbClr val="F66400"/>
                </a:solidFill>
                <a:latin typeface="Century Gothic" panose="020B0502020202020204" pitchFamily="34" charset="0"/>
              </a:rPr>
              <a:t>When</a:t>
            </a:r>
            <a:r>
              <a:rPr lang="en-GB" sz="6000" dirty="0">
                <a:latin typeface="Century Gothic" panose="020B0502020202020204" pitchFamily="34" charset="0"/>
              </a:rPr>
              <a:t> </a:t>
            </a:r>
            <a:r>
              <a:rPr lang="en-GB" sz="6000" dirty="0">
                <a:solidFill>
                  <a:schemeClr val="accent5">
                    <a:lumMod val="50000"/>
                  </a:schemeClr>
                </a:solidFill>
                <a:latin typeface="Century Gothic" panose="020B0502020202020204" pitchFamily="34" charset="0"/>
              </a:rPr>
              <a:t>does motivation for language learning decline?</a:t>
            </a:r>
            <a:endParaRPr lang="en-GB" sz="6000" i="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6609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13"/>
            <a:ext cx="10515600" cy="1325563"/>
          </a:xfrm>
        </p:spPr>
        <p:txBody>
          <a:bodyPr>
            <a:normAutofit/>
          </a:bodyPr>
          <a:lstStyle/>
          <a:p>
            <a:r>
              <a:rPr lang="en-GB" sz="4200" dirty="0"/>
              <a:t>Brief synthesis of L2 motivation studies of language learning in UK</a:t>
            </a:r>
          </a:p>
        </p:txBody>
      </p:sp>
      <p:sp>
        <p:nvSpPr>
          <p:cNvPr id="3" name="Content Placeholder 2"/>
          <p:cNvSpPr>
            <a:spLocks noGrp="1"/>
          </p:cNvSpPr>
          <p:nvPr>
            <p:ph idx="1"/>
          </p:nvPr>
        </p:nvSpPr>
        <p:spPr>
          <a:xfrm>
            <a:off x="838200" y="1768636"/>
            <a:ext cx="10515600" cy="4682647"/>
          </a:xfrm>
        </p:spPr>
        <p:txBody>
          <a:bodyPr>
            <a:normAutofit fontScale="92500" lnSpcReduction="10000"/>
          </a:bodyPr>
          <a:lstStyle/>
          <a:p>
            <a:r>
              <a:rPr lang="en-GB" dirty="0"/>
              <a:t>Motivation and enjoyment of foreign language learning are high in the primary phase </a:t>
            </a:r>
            <a:r>
              <a:rPr lang="en-GB" sz="2200" dirty="0"/>
              <a:t>(Courtney, 2014; Martin, 2012)</a:t>
            </a:r>
          </a:p>
          <a:p>
            <a:r>
              <a:rPr lang="en-GB" dirty="0"/>
              <a:t>Transition from primary to secondary is a more complex picture – reports of ‘increased boredom’ </a:t>
            </a:r>
            <a:r>
              <a:rPr lang="en-GB" sz="2600" dirty="0"/>
              <a:t>(</a:t>
            </a:r>
            <a:r>
              <a:rPr lang="en-GB" sz="2200" dirty="0"/>
              <a:t>Courtney, 2014; Graham et al., 2016) </a:t>
            </a:r>
            <a:r>
              <a:rPr lang="en-GB" dirty="0"/>
              <a:t>versus ‘learning properly’ </a:t>
            </a:r>
            <a:r>
              <a:rPr lang="en-GB" sz="2200" dirty="0"/>
              <a:t>(Chambers, 2016)</a:t>
            </a:r>
          </a:p>
          <a:p>
            <a:r>
              <a:rPr lang="en-GB" dirty="0"/>
              <a:t>Motivation dips by the end of Y7 but it is not clear why </a:t>
            </a:r>
            <a:r>
              <a:rPr lang="en-GB" sz="2200" dirty="0"/>
              <a:t>(</a:t>
            </a:r>
            <a:r>
              <a:rPr lang="en-GB" sz="2200" dirty="0" err="1"/>
              <a:t>Deckner</a:t>
            </a:r>
            <a:r>
              <a:rPr lang="en-GB" sz="2200" dirty="0"/>
              <a:t>, 2017) </a:t>
            </a:r>
            <a:r>
              <a:rPr lang="en-GB" dirty="0"/>
              <a:t>or whether this is specific to languages</a:t>
            </a:r>
          </a:p>
          <a:p>
            <a:r>
              <a:rPr lang="en-GB" dirty="0"/>
              <a:t>Overall, students are poorly motivated at secondary level </a:t>
            </a:r>
            <a:r>
              <a:rPr lang="en-GB" sz="2200" dirty="0"/>
              <a:t>(Evans &amp; Fisher, 2009; </a:t>
            </a:r>
            <a:r>
              <a:rPr lang="en-GB" sz="2200" dirty="0" err="1"/>
              <a:t>Lanvers</a:t>
            </a:r>
            <a:r>
              <a:rPr lang="en-GB" sz="2200" dirty="0"/>
              <a:t>, 2016; Taylor and Marsden, 2014) </a:t>
            </a:r>
            <a:r>
              <a:rPr lang="en-GB" dirty="0"/>
              <a:t>and students have lower self-efficacy in languages than other curriculum subjects </a:t>
            </a:r>
            <a:r>
              <a:rPr lang="en-GB" sz="2200" dirty="0"/>
              <a:t>(Graham, </a:t>
            </a:r>
            <a:r>
              <a:rPr lang="en-GB" sz="2200" dirty="0" err="1"/>
              <a:t>Macfayden</a:t>
            </a:r>
            <a:r>
              <a:rPr lang="en-GB" sz="2200" dirty="0"/>
              <a:t> &amp; Richards, 2012)</a:t>
            </a:r>
          </a:p>
          <a:p>
            <a:pPr marL="0" indent="0" algn="r">
              <a:buNone/>
            </a:pPr>
            <a:r>
              <a:rPr lang="en-GB" sz="2200" dirty="0"/>
              <a:t>(For further information, see </a:t>
            </a:r>
            <a:r>
              <a:rPr lang="en-GB" sz="2200" dirty="0" err="1"/>
              <a:t>Lanvers</a:t>
            </a:r>
            <a:r>
              <a:rPr lang="en-GB" sz="2200" dirty="0"/>
              <a:t>, 2017)</a:t>
            </a:r>
          </a:p>
        </p:txBody>
      </p:sp>
    </p:spTree>
    <p:extLst>
      <p:ext uri="{BB962C8B-B14F-4D97-AF65-F5344CB8AC3E}">
        <p14:creationId xmlns:p14="http://schemas.microsoft.com/office/powerpoint/2010/main" val="32378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5362</TotalTime>
  <Words>2348</Words>
  <Application>Microsoft Office PowerPoint</Application>
  <PresentationFormat>Widescreen</PresentationFormat>
  <Paragraphs>307</Paragraphs>
  <Slides>38</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Century Gothic</vt:lpstr>
      <vt:lpstr>Tw Cen MT</vt:lpstr>
      <vt:lpstr>Wingdings</vt:lpstr>
      <vt:lpstr>1_Office Theme</vt:lpstr>
      <vt:lpstr>Office Theme</vt:lpstr>
      <vt:lpstr>PowerPoint Presentation</vt:lpstr>
      <vt:lpstr>PowerPoint Presentation</vt:lpstr>
      <vt:lpstr>Session aims</vt:lpstr>
      <vt:lpstr>PowerPoint Presentation</vt:lpstr>
      <vt:lpstr>PowerPoint Presentation</vt:lpstr>
      <vt:lpstr>PowerPoint Presentation</vt:lpstr>
      <vt:lpstr>Participation in language learning at KS4 and beyond</vt:lpstr>
      <vt:lpstr>PowerPoint Presentation</vt:lpstr>
      <vt:lpstr>Brief synthesis of L2 motivation studies of language learning in UK</vt:lpstr>
      <vt:lpstr>PowerPoint Presentation</vt:lpstr>
      <vt:lpstr>Factors that influence motivation (1):  usually somewhat beyond teachers’ control</vt:lpstr>
      <vt:lpstr>Language Trends Survey 2019</vt:lpstr>
      <vt:lpstr>Factors that influence motivation (2):  teachers can often do something about these</vt:lpstr>
      <vt:lpstr>Session aims</vt:lpstr>
      <vt:lpstr>Theories of motivation</vt:lpstr>
      <vt:lpstr>PowerPoint Presentation</vt:lpstr>
      <vt:lpstr>OASIS Summary 1: Main findings</vt:lpstr>
      <vt:lpstr>PowerPoint Presentation</vt:lpstr>
      <vt:lpstr>PowerPoint Presentation</vt:lpstr>
      <vt:lpstr>MFL Pedagogy Review Report November 2016</vt:lpstr>
      <vt:lpstr>Cognition and affect A lot of thinking and feeling!</vt:lpstr>
      <vt:lpstr>PowerPoint Presentation</vt:lpstr>
      <vt:lpstr>OASIS Summary 2: Main findings</vt:lpstr>
      <vt:lpstr>OASIS Summary 3: Main findings</vt:lpstr>
      <vt:lpstr>Conclusions from research (so far)</vt:lpstr>
      <vt:lpstr>Session aims</vt:lpstr>
      <vt:lpstr>Motivation and PVG</vt:lpstr>
      <vt:lpstr>Session aims</vt:lpstr>
      <vt:lpstr>Key motivational drivers  (that we as teachers can impact)</vt:lpstr>
      <vt:lpstr>Digital mentoring project </vt:lpstr>
      <vt:lpstr>Lluvia de ideas</vt:lpstr>
      <vt:lpstr>PowerPoint Presentation</vt:lpstr>
      <vt:lpstr>PowerPoint Presentation</vt:lpstr>
      <vt:lpstr>Long-term engagement in language learning</vt:lpstr>
      <vt:lpstr>Session aims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137</cp:revision>
  <dcterms:created xsi:type="dcterms:W3CDTF">2019-03-27T07:30:03Z</dcterms:created>
  <dcterms:modified xsi:type="dcterms:W3CDTF">2019-09-09T10:29:34Z</dcterms:modified>
</cp:coreProperties>
</file>