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35" r:id="rId3"/>
  </p:sldMasterIdLst>
  <p:notesMasterIdLst>
    <p:notesMasterId r:id="rId32"/>
  </p:notesMasterIdLst>
  <p:sldIdLst>
    <p:sldId id="259" r:id="rId4"/>
    <p:sldId id="313" r:id="rId5"/>
    <p:sldId id="314" r:id="rId6"/>
    <p:sldId id="277" r:id="rId7"/>
    <p:sldId id="315" r:id="rId8"/>
    <p:sldId id="276" r:id="rId9"/>
    <p:sldId id="503" r:id="rId10"/>
    <p:sldId id="282" r:id="rId11"/>
    <p:sldId id="317" r:id="rId12"/>
    <p:sldId id="279" r:id="rId13"/>
    <p:sldId id="312" r:id="rId14"/>
    <p:sldId id="359" r:id="rId15"/>
    <p:sldId id="358" r:id="rId16"/>
    <p:sldId id="280" r:id="rId17"/>
    <p:sldId id="360" r:id="rId18"/>
    <p:sldId id="316" r:id="rId19"/>
    <p:sldId id="493" r:id="rId20"/>
    <p:sldId id="506" r:id="rId21"/>
    <p:sldId id="507" r:id="rId22"/>
    <p:sldId id="501" r:id="rId23"/>
    <p:sldId id="502" r:id="rId24"/>
    <p:sldId id="281" r:id="rId25"/>
    <p:sldId id="273" r:id="rId26"/>
    <p:sldId id="275" r:id="rId27"/>
    <p:sldId id="508" r:id="rId28"/>
    <p:sldId id="633" r:id="rId29"/>
    <p:sldId id="490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076"/>
    <a:srgbClr val="DAA520"/>
    <a:srgbClr val="FFF4E7"/>
    <a:srgbClr val="FBF0D5"/>
    <a:srgbClr val="FFE8CB"/>
    <a:srgbClr val="D1DFEF"/>
    <a:srgbClr val="EBEFF7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015" autoAdjust="0"/>
    <p:restoredTop sz="63690" autoAdjust="0"/>
  </p:normalViewPr>
  <p:slideViewPr>
    <p:cSldViewPr snapToGrid="0">
      <p:cViewPr varScale="1">
        <p:scale>
          <a:sx n="81" d="100"/>
          <a:sy n="81" d="100"/>
        </p:scale>
        <p:origin x="129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07/07/2021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1):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Contrasting SSC </a:t>
            </a:r>
            <a:r>
              <a:rPr lang="en-GB" sz="1200" b="1" dirty="0"/>
              <a:t>[-ich] </a:t>
            </a:r>
            <a:r>
              <a:rPr lang="en-GB" sz="1200" b="0" dirty="0"/>
              <a:t>and</a:t>
            </a:r>
            <a:r>
              <a:rPr lang="en-GB" sz="1200" b="1" dirty="0"/>
              <a:t> [-</a:t>
            </a:r>
            <a:r>
              <a:rPr lang="en-GB" sz="1200" b="1" dirty="0" err="1"/>
              <a:t>isch</a:t>
            </a:r>
            <a:r>
              <a:rPr lang="en-GB" sz="1200" b="1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Introduction to word pattern German [-</a:t>
            </a:r>
            <a:r>
              <a:rPr lang="en-GB" sz="1200" b="0" dirty="0" err="1"/>
              <a:t>isch</a:t>
            </a:r>
            <a:r>
              <a:rPr lang="en-GB" sz="1200" b="0" dirty="0"/>
              <a:t>] meaning [-</a:t>
            </a:r>
            <a:r>
              <a:rPr lang="en-GB" sz="1200" b="0" dirty="0" err="1"/>
              <a:t>ical</a:t>
            </a:r>
            <a:r>
              <a:rPr lang="en-GB" sz="1200" b="0" dirty="0"/>
              <a:t>] in English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besser [201] billig [1738] gefährlich [1211] häufig [407] lang [97] mehr [52] sicher [265] teuer [950] noch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23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[33] 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8.2.1.1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antworten [826] danken [1276] kriegen [724]  schenken [1614] dir [244] ihm [91] ihr [27] eigen [166] für [17]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8.1.2.1 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enthalten [562] sterben [475] nichts [109] Bevölkerung [1018] Prozent [172] Unterstüzung [1141] nur [39] vierzig [2907] fünfzig [2390] sechzig [2448] siebzig [2609] achtzig [3301] neunzig [3028] hundert [1107]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4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listening for and attending to comparatives by distinguishing between comparisons and descriptions.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Write 1 to 8.</a:t>
            </a:r>
          </a:p>
          <a:p>
            <a:r>
              <a:rPr lang="en-GB" dirty="0"/>
              <a:t>2. Click on a number to play the recording.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For each item say whether it is a comparison or a description.</a:t>
            </a:r>
          </a:p>
          <a:p>
            <a:r>
              <a:rPr lang="en-GB" dirty="0"/>
              <a:t>4. Click to reveal and check answers.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Die </a:t>
            </a:r>
            <a:r>
              <a:rPr lang="en-GB" b="0" dirty="0" err="1"/>
              <a:t>Schüler</a:t>
            </a:r>
            <a:r>
              <a:rPr lang="en-GB" b="0" dirty="0"/>
              <a:t> </a:t>
            </a:r>
            <a:r>
              <a:rPr lang="en-GB" b="0" dirty="0" err="1"/>
              <a:t>sind</a:t>
            </a:r>
            <a:r>
              <a:rPr lang="en-GB" b="0" dirty="0"/>
              <a:t> </a:t>
            </a:r>
            <a:r>
              <a:rPr lang="en-GB" b="0" dirty="0" err="1"/>
              <a:t>freundlich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2. Der </a:t>
            </a:r>
            <a:r>
              <a:rPr lang="en-GB" b="0" dirty="0" err="1"/>
              <a:t>Unterricht</a:t>
            </a:r>
            <a:r>
              <a:rPr lang="en-GB" b="0" dirty="0"/>
              <a:t>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interessanter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3. </a:t>
            </a:r>
            <a:r>
              <a:rPr lang="en-GB" b="0" dirty="0" err="1"/>
              <a:t>Englisch</a:t>
            </a:r>
            <a:r>
              <a:rPr lang="en-GB" b="0" dirty="0"/>
              <a:t>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schwierig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4.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machen</a:t>
            </a:r>
            <a:r>
              <a:rPr lang="en-GB" b="0" dirty="0"/>
              <a:t> </a:t>
            </a:r>
            <a:r>
              <a:rPr lang="en-GB" b="0" dirty="0" err="1"/>
              <a:t>häufiger</a:t>
            </a:r>
            <a:r>
              <a:rPr lang="en-GB" b="0" dirty="0"/>
              <a:t> Sport.</a:t>
            </a:r>
            <a:br>
              <a:rPr lang="en-GB" b="0" dirty="0"/>
            </a:br>
            <a:r>
              <a:rPr lang="en-GB" b="0" dirty="0"/>
              <a:t>5. Das Essen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billiger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6. Die Schule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sicher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7. Die Lehrer </a:t>
            </a:r>
            <a:r>
              <a:rPr lang="en-GB" b="0" dirty="0" err="1"/>
              <a:t>sind</a:t>
            </a:r>
            <a:r>
              <a:rPr lang="en-GB" b="0" dirty="0"/>
              <a:t> </a:t>
            </a:r>
            <a:r>
              <a:rPr lang="en-GB" b="0" dirty="0" err="1"/>
              <a:t>jünger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8. Die </a:t>
            </a:r>
            <a:r>
              <a:rPr lang="en-GB" b="0" dirty="0" err="1"/>
              <a:t>Gebäude</a:t>
            </a:r>
            <a:r>
              <a:rPr lang="en-GB" b="0" dirty="0"/>
              <a:t> </a:t>
            </a:r>
            <a:r>
              <a:rPr lang="en-GB" b="0" dirty="0" err="1"/>
              <a:t>sind</a:t>
            </a:r>
            <a:r>
              <a:rPr lang="en-GB" b="0" dirty="0"/>
              <a:t> moderner.</a:t>
            </a:r>
            <a:br>
              <a:rPr lang="en-GB" dirty="0"/>
            </a:br>
            <a:br>
              <a:rPr lang="en-GB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besser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[201]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billig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[1738]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häufig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[407]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sicher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[265] 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28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and illustrate comparisons when things are different and when things are the same.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</a:t>
            </a:r>
            <a:r>
              <a:rPr lang="en-GB" baseline="0" dirty="0"/>
              <a:t> mouse to animate the explanation.</a:t>
            </a:r>
            <a:endParaRPr lang="en-GB" dirty="0"/>
          </a:p>
          <a:p>
            <a:r>
              <a:rPr lang="en-GB" dirty="0"/>
              <a:t>2. Ensure student understanding at each</a:t>
            </a:r>
            <a:r>
              <a:rPr lang="en-GB" baseline="0" dirty="0"/>
              <a:t> stage.</a:t>
            </a:r>
            <a:endParaRPr lang="en-GB" dirty="0"/>
          </a:p>
          <a:p>
            <a:endParaRPr lang="en-GB" dirty="0"/>
          </a:p>
          <a:p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billig [1738] mehr [52] sicher [265] teuer [950] 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89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the contrast between </a:t>
            </a:r>
            <a:r>
              <a:rPr lang="de-DE" b="0" i="1" noProof="0" dirty="0"/>
              <a:t>wie</a:t>
            </a:r>
            <a:r>
              <a:rPr lang="en-GB" b="0" i="0" dirty="0"/>
              <a:t> and </a:t>
            </a:r>
            <a:r>
              <a:rPr lang="de-DE" b="0" i="1" noProof="0" dirty="0"/>
              <a:t>als</a:t>
            </a:r>
            <a:r>
              <a:rPr lang="en-GB" b="0" i="1" dirty="0"/>
              <a:t> </a:t>
            </a:r>
            <a:r>
              <a:rPr lang="en-GB" b="0" i="0" dirty="0"/>
              <a:t>in a sentence context. Students will need to attend to comparative forms (</a:t>
            </a:r>
            <a:r>
              <a:rPr lang="de-DE" b="0" i="0" noProof="0" dirty="0"/>
              <a:t>so ….. wie  </a:t>
            </a:r>
            <a:r>
              <a:rPr lang="en-GB" b="0" i="0" dirty="0"/>
              <a:t>/  xxx-</a:t>
            </a:r>
            <a:r>
              <a:rPr lang="en-GB" b="0" i="0" dirty="0" err="1"/>
              <a:t>er</a:t>
            </a:r>
            <a:r>
              <a:rPr lang="en-GB" b="0" i="0" dirty="0"/>
              <a:t> </a:t>
            </a:r>
            <a:r>
              <a:rPr lang="de-DE" b="0" i="0" noProof="0" dirty="0"/>
              <a:t>als</a:t>
            </a:r>
            <a:r>
              <a:rPr lang="en-GB" b="0" i="0" dirty="0"/>
              <a:t>) in the sentence.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a number to play the audio recording.</a:t>
            </a:r>
          </a:p>
          <a:p>
            <a:r>
              <a:rPr lang="en-GB" dirty="0"/>
              <a:t>2. For each sentence say whether </a:t>
            </a:r>
            <a:r>
              <a:rPr lang="de-DE" i="1" noProof="0" dirty="0"/>
              <a:t>wie</a:t>
            </a:r>
            <a:r>
              <a:rPr lang="en-GB" i="1" dirty="0"/>
              <a:t> </a:t>
            </a:r>
            <a:r>
              <a:rPr lang="en-GB" i="0" dirty="0"/>
              <a:t>or </a:t>
            </a:r>
            <a:r>
              <a:rPr lang="de-DE" i="1" noProof="0" dirty="0"/>
              <a:t>als</a:t>
            </a:r>
            <a:r>
              <a:rPr lang="en-GB" i="0" dirty="0"/>
              <a:t> fits in the gap.</a:t>
            </a:r>
            <a:endParaRPr lang="en-GB" dirty="0"/>
          </a:p>
          <a:p>
            <a:r>
              <a:rPr lang="en-GB" dirty="0"/>
              <a:t>3. Click to reveal and check answers.</a:t>
            </a:r>
          </a:p>
          <a:p>
            <a:r>
              <a:rPr lang="en-GB" dirty="0"/>
              <a:t>4. A final click brings up a new set of audio with the full sentences.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de-DE" noProof="0" dirty="0"/>
              <a:t>1. Der Sommer ist dort so warm [wie] hier.</a:t>
            </a:r>
            <a:br>
              <a:rPr lang="de-DE" noProof="0" dirty="0"/>
            </a:br>
            <a:r>
              <a:rPr lang="de-DE" noProof="0" dirty="0"/>
              <a:t>2. Die Tage in Málaga sind länger [als] hier.</a:t>
            </a:r>
            <a:br>
              <a:rPr lang="de-DE" noProof="0" dirty="0"/>
            </a:br>
            <a:r>
              <a:rPr lang="de-DE" noProof="0" dirty="0"/>
              <a:t>3. Ich habe dort das Essen leckerer gefunden, [als] in Deutschland.</a:t>
            </a:r>
            <a:br>
              <a:rPr lang="de-DE" noProof="0" dirty="0"/>
            </a:br>
            <a:r>
              <a:rPr lang="de-DE" noProof="0" dirty="0"/>
              <a:t>4. In Spanien fährt man genauso schnell [wie] in Deutschland.</a:t>
            </a:r>
            <a:br>
              <a:rPr lang="de-DE" noProof="0" dirty="0"/>
            </a:br>
            <a:r>
              <a:rPr lang="de-DE" noProof="0" dirty="0"/>
              <a:t>5. Die Leute dort reden schneller [als] hier.</a:t>
            </a:r>
            <a:br>
              <a:rPr lang="de-DE" noProof="0" dirty="0"/>
            </a:br>
            <a:r>
              <a:rPr lang="de-DE" noProof="0" dirty="0"/>
              <a:t>6. Die Straßen in Spanien sind so sicher [wie] hier.</a:t>
            </a:r>
            <a:br>
              <a:rPr lang="de-DE" noProof="0" dirty="0"/>
            </a:br>
            <a:r>
              <a:rPr lang="de-DE" noProof="0" dirty="0"/>
              <a:t>7. Die Häuser in Málaga sind schöner [als] in Berlin.</a:t>
            </a:r>
            <a:br>
              <a:rPr lang="de-DE" noProof="0" dirty="0"/>
            </a:br>
            <a:r>
              <a:rPr lang="de-DE" noProof="0" dirty="0"/>
              <a:t>8. Dort habe ich öfter getanzt, als hier zu Hause.</a:t>
            </a: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besser [201] billig [1738] gefährlich [1211] häufig [407]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lang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[97] mehr [52] sicher [265] teuer [950] noch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23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als</a:t>
            </a:r>
            <a:r>
              <a:rPr lang="de-DE" sz="1200" b="1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8.2.1.1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antworten [826] danken [1276] kriegen [724]  schenken [1614] dir [244] ihm [91] ihr [27] eigen [166] für [17]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8.1.2.1 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enthalten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[562]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sterben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[475] nichts [109]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Bevölkerung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[1018]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Prozent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[172] Unterstüzung [1141] nur [39] vierzig [2907] fünfzig [2390] sechzig [2448] siebzig [2609] achtzig [3301] neunzig [3028] hundert [1107]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20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7-8 minutes (2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comparatives in a sentence context in speech using real-life information. No printing needed. There is no modelling slide for this activity as the slide can be used multiple times. Teacher to model a full round of the activity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with ‘die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Würm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’: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Frage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1: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das Land 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k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leiner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Österreich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Frage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2: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Bevölkerung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größer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 Salzburg?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lang="en-GB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Ja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b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</a:br>
            <a:r>
              <a:rPr lang="en-GB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Frage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3: </a:t>
            </a:r>
            <a:r>
              <a:rPr lang="en-GB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Ist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der </a:t>
            </a:r>
            <a:r>
              <a:rPr lang="en-GB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Fluss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länger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als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die </a:t>
            </a:r>
            <a:r>
              <a:rPr lang="en-GB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Saalach</a:t>
            </a:r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?</a:t>
            </a:r>
            <a:br>
              <a:rPr lang="en-GB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</a:br>
            <a:r>
              <a:rPr lang="en-GB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Nein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Work in pairs. </a:t>
            </a:r>
          </a:p>
          <a:p>
            <a:r>
              <a:rPr lang="en-GB" dirty="0"/>
              <a:t>2. One student is Partner(in) A and one student is Partner(in) B.</a:t>
            </a:r>
          </a:p>
          <a:p>
            <a:r>
              <a:rPr lang="en-GB" dirty="0"/>
              <a:t>3. Person B picks a river.</a:t>
            </a:r>
          </a:p>
          <a:p>
            <a:r>
              <a:rPr lang="en-GB" dirty="0"/>
              <a:t>4. Person A asks questions comparing two options in the flow chart using the comparative forms of the</a:t>
            </a:r>
            <a:r>
              <a:rPr lang="en-GB" baseline="0" dirty="0"/>
              <a:t> </a:t>
            </a:r>
            <a:r>
              <a:rPr lang="en-GB" dirty="0"/>
              <a:t>adjectives provided.</a:t>
            </a:r>
          </a:p>
          <a:p>
            <a:r>
              <a:rPr lang="en-GB" dirty="0"/>
              <a:t>5. Person B answers </a:t>
            </a:r>
            <a:r>
              <a:rPr lang="en-GB" i="1" dirty="0"/>
              <a:t>yes</a:t>
            </a:r>
            <a:r>
              <a:rPr lang="en-GB" dirty="0"/>
              <a:t> or </a:t>
            </a:r>
            <a:r>
              <a:rPr lang="en-GB" i="1" dirty="0"/>
              <a:t>no</a:t>
            </a:r>
            <a:r>
              <a:rPr lang="en-GB" dirty="0"/>
              <a:t> (</a:t>
            </a:r>
            <a:r>
              <a:rPr lang="en-GB" i="1" dirty="0" err="1"/>
              <a:t>ja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i="1" dirty="0" err="1"/>
              <a:t>nein</a:t>
            </a:r>
            <a:r>
              <a:rPr lang="en-GB" dirty="0"/>
              <a:t>)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lang [97] 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8.2.1.1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antworten [826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8.1.2.1 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Bevölkerung [1018] fünfzig [2390] achtzig [3301]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55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7-8 minutes (2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comparatives in a sentence context in speech using real-life information. No printing needed. This activity works in the same way as the previous one, but using different adjectives / comparatives.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Person A and B swap roles. </a:t>
            </a:r>
          </a:p>
          <a:p>
            <a:r>
              <a:rPr lang="en-GB" dirty="0"/>
              <a:t>2. Person A picks a temperature.</a:t>
            </a:r>
          </a:p>
          <a:p>
            <a:r>
              <a:rPr lang="en-GB" dirty="0"/>
              <a:t>3. Person A asks questions comparing two options in the flow chart using the comparative forms of  adjectives provided.</a:t>
            </a:r>
          </a:p>
          <a:p>
            <a:r>
              <a:rPr lang="en-GB" dirty="0"/>
              <a:t>4. Person B answers </a:t>
            </a:r>
            <a:r>
              <a:rPr lang="en-GB" i="1" dirty="0"/>
              <a:t>yes</a:t>
            </a:r>
            <a:r>
              <a:rPr lang="en-GB" dirty="0"/>
              <a:t> or </a:t>
            </a:r>
            <a:r>
              <a:rPr lang="en-GB" i="1" dirty="0"/>
              <a:t>no</a:t>
            </a:r>
            <a:r>
              <a:rPr lang="en-GB" dirty="0"/>
              <a:t> (</a:t>
            </a:r>
            <a:r>
              <a:rPr lang="en-GB" i="1" dirty="0" err="1"/>
              <a:t>ja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i="1" dirty="0" err="1"/>
              <a:t>nein</a:t>
            </a:r>
            <a:r>
              <a:rPr lang="en-GB" dirty="0"/>
              <a:t>)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8.2.1.1 (revisit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antworten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5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2):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Contrasting SSC </a:t>
            </a:r>
            <a:r>
              <a:rPr lang="en-GB" sz="1200" b="1" dirty="0"/>
              <a:t>[</a:t>
            </a:r>
            <a:r>
              <a:rPr lang="en-GB" sz="1200" b="1" dirty="0" err="1"/>
              <a:t>zw</a:t>
            </a:r>
            <a:r>
              <a:rPr lang="en-GB" sz="1200" b="1" dirty="0"/>
              <a:t>] </a:t>
            </a:r>
            <a:r>
              <a:rPr lang="en-GB" sz="1200" b="0" dirty="0"/>
              <a:t>and</a:t>
            </a:r>
            <a:r>
              <a:rPr lang="en-GB" sz="1200" b="1" dirty="0"/>
              <a:t> [</a:t>
            </a:r>
            <a:r>
              <a:rPr lang="en-GB" sz="1200" b="1" dirty="0" err="1"/>
              <a:t>schw</a:t>
            </a:r>
            <a:r>
              <a:rPr lang="en-GB" sz="1200" b="1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besser [201] billig [1738] gefährlich [1211] häufig [407] lang [97] mehr [52] sicher [265] teuer [950] noch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23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[33] 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8.2.1.1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antworten [826] danken [1276] kriegen [724]  schenken [1614] dir [244] ihm [91] ihr [27] eigen [166] für [17]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8.1.2.1 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enthalten [562] sterben [475] nichts [109] Bevölkerung [1018] Prozent [172] Unterstüzung [1141] nur [39] vierzig [2907] fünfzig [2390] sechzig [2448] siebzig [2609] achtzig [3301] neunzig [3028] hundert [1107]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720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Attributions: To force: </a:t>
            </a:r>
            <a:r>
              <a:rPr lang="en-GB" b="1" dirty="0"/>
              <a:t>Abu </a:t>
            </a:r>
            <a:r>
              <a:rPr lang="en-GB" b="1" dirty="0" err="1"/>
              <a:t>badali</a:t>
            </a:r>
            <a:r>
              <a:rPr lang="en-GB" b="1" dirty="0"/>
              <a:t>, based on public domain Aiga’s icons / CC BY-SA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US" b="0" dirty="0"/>
              <a:t>to</a:t>
            </a:r>
            <a:r>
              <a:rPr lang="en-US" dirty="0"/>
              <a:t> </a:t>
            </a:r>
            <a:r>
              <a:rPr lang="en-US" dirty="0" err="1"/>
              <a:t>practise</a:t>
            </a:r>
            <a:r>
              <a:rPr lang="en-US" dirty="0"/>
              <a:t> differentiating the SSC [</a:t>
            </a:r>
            <a:r>
              <a:rPr lang="en-US" dirty="0" err="1"/>
              <a:t>zw</a:t>
            </a:r>
            <a:r>
              <a:rPr lang="en-US" dirty="0"/>
              <a:t>-] and [</a:t>
            </a:r>
            <a:r>
              <a:rPr lang="en-US" dirty="0" err="1"/>
              <a:t>schw</a:t>
            </a:r>
            <a:r>
              <a:rPr lang="en-US" dirty="0"/>
              <a:t>-], first by transcribing correctly, then by indicating which SSC is said and heard, under increasing time pressure.</a:t>
            </a:r>
            <a:endParaRPr lang="en-US" b="1" dirty="0"/>
          </a:p>
          <a:p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listen and write each SSC correctly (or the full word each time, if preferred)</a:t>
            </a:r>
          </a:p>
          <a:p>
            <a:r>
              <a:rPr lang="en-GB" dirty="0"/>
              <a:t>2. Check answers, using animations.</a:t>
            </a:r>
          </a:p>
          <a:p>
            <a:r>
              <a:rPr lang="en-GB" dirty="0"/>
              <a:t>3. Teacher says one of each pair again, and students lift right or left arm up, to show recognition.</a:t>
            </a:r>
          </a:p>
          <a:p>
            <a:r>
              <a:rPr lang="en-GB" dirty="0"/>
              <a:t>4. Speed of input and responses can be increased to speed up processing.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="0" dirty="0" err="1"/>
              <a:t>zwingen</a:t>
            </a:r>
            <a:r>
              <a:rPr lang="en-GB" b="0" dirty="0"/>
              <a:t>, </a:t>
            </a:r>
            <a:r>
              <a:rPr lang="en-GB" b="0" dirty="0" err="1"/>
              <a:t>schwingen</a:t>
            </a:r>
            <a:br>
              <a:rPr lang="en-GB" b="0" dirty="0"/>
            </a:br>
            <a:r>
              <a:rPr lang="en-GB" b="0" dirty="0"/>
              <a:t>2. </a:t>
            </a:r>
            <a:r>
              <a:rPr lang="en-GB" b="0" dirty="0" err="1"/>
              <a:t>Zwang</a:t>
            </a:r>
            <a:r>
              <a:rPr lang="en-GB" b="0" dirty="0"/>
              <a:t>, </a:t>
            </a:r>
            <a:r>
              <a:rPr lang="en-GB" b="0" dirty="0" err="1"/>
              <a:t>schwang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</a:t>
            </a:r>
            <a:r>
              <a:rPr lang="en-GB" b="0" dirty="0" err="1"/>
              <a:t>Zwenken</a:t>
            </a:r>
            <a:r>
              <a:rPr lang="en-GB" b="0" dirty="0"/>
              <a:t>, </a:t>
            </a:r>
            <a:r>
              <a:rPr lang="en-GB" b="0" dirty="0" err="1"/>
              <a:t>schwenken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schwa, </a:t>
            </a:r>
            <a:r>
              <a:rPr lang="en-GB" b="0" dirty="0" err="1"/>
              <a:t>zwar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Zwerg</a:t>
            </a:r>
            <a:r>
              <a:rPr lang="en-GB" dirty="0"/>
              <a:t>, </a:t>
            </a:r>
            <a:r>
              <a:rPr lang="en-GB" dirty="0" err="1"/>
              <a:t>Schwert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</a:t>
            </a:r>
            <a:r>
              <a:rPr lang="en-GB" dirty="0" err="1"/>
              <a:t>schweifen</a:t>
            </a:r>
            <a:r>
              <a:rPr lang="en-GB" dirty="0"/>
              <a:t>, </a:t>
            </a:r>
            <a:r>
              <a:rPr lang="en-GB" dirty="0" err="1"/>
              <a:t>zweifeln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 err="1"/>
              <a:t>zwingen</a:t>
            </a:r>
            <a:r>
              <a:rPr lang="en-GB" baseline="0" dirty="0"/>
              <a:t> [1212] </a:t>
            </a:r>
            <a:r>
              <a:rPr lang="en-GB" baseline="0" dirty="0" err="1"/>
              <a:t>schwingen</a:t>
            </a:r>
            <a:r>
              <a:rPr lang="en-GB" baseline="0" dirty="0"/>
              <a:t> [3130] </a:t>
            </a:r>
            <a:r>
              <a:rPr lang="en-GB" baseline="0" dirty="0" err="1"/>
              <a:t>Zwang</a:t>
            </a:r>
            <a:r>
              <a:rPr lang="en-GB" baseline="0" dirty="0"/>
              <a:t> [3902] </a:t>
            </a:r>
            <a:r>
              <a:rPr lang="en-GB" baseline="0" dirty="0" err="1"/>
              <a:t>schwang</a:t>
            </a:r>
            <a:r>
              <a:rPr lang="en-GB" baseline="0" dirty="0"/>
              <a:t> [3130] </a:t>
            </a:r>
            <a:r>
              <a:rPr lang="en-GB" baseline="0" dirty="0" err="1"/>
              <a:t>zwenken</a:t>
            </a:r>
            <a:r>
              <a:rPr lang="en-GB" baseline="0" dirty="0"/>
              <a:t> [&gt;5009] </a:t>
            </a:r>
            <a:r>
              <a:rPr lang="en-GB" baseline="0" dirty="0" err="1"/>
              <a:t>schwenken</a:t>
            </a:r>
            <a:r>
              <a:rPr lang="en-GB" baseline="0" dirty="0"/>
              <a:t> [&gt;5009] schwa [&gt;5009] </a:t>
            </a:r>
            <a:r>
              <a:rPr lang="en-GB" baseline="0" dirty="0" err="1"/>
              <a:t>zwar</a:t>
            </a:r>
            <a:r>
              <a:rPr lang="en-GB" baseline="0" dirty="0"/>
              <a:t> [206] </a:t>
            </a:r>
            <a:r>
              <a:rPr lang="en-GB" baseline="0" dirty="0" err="1"/>
              <a:t>Zwerg</a:t>
            </a:r>
            <a:r>
              <a:rPr lang="en-GB" baseline="0" dirty="0"/>
              <a:t> [4318] </a:t>
            </a:r>
            <a:r>
              <a:rPr lang="en-GB" baseline="0" dirty="0" err="1"/>
              <a:t>Schwert</a:t>
            </a:r>
            <a:r>
              <a:rPr lang="en-GB" baseline="0" dirty="0"/>
              <a:t> [&gt;5009] </a:t>
            </a:r>
            <a:r>
              <a:rPr lang="en-GB" baseline="0" dirty="0" err="1"/>
              <a:t>schweifen</a:t>
            </a:r>
            <a:r>
              <a:rPr lang="en-GB" baseline="0" dirty="0"/>
              <a:t> [&gt;5009] </a:t>
            </a:r>
            <a:r>
              <a:rPr lang="en-GB" baseline="0" dirty="0" err="1"/>
              <a:t>zweifeln</a:t>
            </a:r>
            <a:r>
              <a:rPr lang="en-GB" baseline="0" dirty="0"/>
              <a:t> [4149]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19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8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consolidate revisited vocabulary and see it used in the context of a longer text.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German text and translate it into English.</a:t>
            </a:r>
          </a:p>
          <a:p>
            <a:r>
              <a:rPr lang="en-GB" dirty="0"/>
              <a:t>2. Check the translation on the next slide.</a:t>
            </a:r>
          </a:p>
          <a:p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dirty="0"/>
              <a:t>enthalten [562] sterben [475] Bevölkerung [1018] Prozent [172] Unterstüzung [1141]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fünfzig [2390]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09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61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and illustrate how </a:t>
            </a:r>
            <a:r>
              <a:rPr lang="en-GB" b="0" i="1" dirty="0" err="1"/>
              <a:t>früher</a:t>
            </a:r>
            <a:r>
              <a:rPr lang="en-GB" b="0" i="0" dirty="0"/>
              <a:t> (in former times) is used in combination with the past tense.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</a:t>
            </a:r>
            <a:r>
              <a:rPr lang="en-GB" baseline="0" dirty="0"/>
              <a:t> mouse to animate the explanation.</a:t>
            </a:r>
            <a:endParaRPr lang="en-GB" dirty="0"/>
          </a:p>
          <a:p>
            <a:r>
              <a:rPr lang="en-GB" dirty="0"/>
              <a:t>2. Ensure student understanding at each</a:t>
            </a:r>
            <a:r>
              <a:rPr lang="en-GB" baseline="0" dirty="0"/>
              <a:t> stage.</a:t>
            </a:r>
            <a:endParaRPr lang="en-GB" dirty="0"/>
          </a:p>
          <a:p>
            <a:endParaRPr lang="en-GB" dirty="0"/>
          </a:p>
          <a:p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häufig [407] 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7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7 minutes (two slides)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develop knowledge of word patterns within German.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present the pattern and examples.</a:t>
            </a:r>
            <a:br>
              <a:rPr lang="en-GB" dirty="0"/>
            </a:br>
            <a:r>
              <a:rPr lang="en-GB" dirty="0"/>
              <a:t>2. Given students time to complete the six short tasks.</a:t>
            </a:r>
            <a:br>
              <a:rPr lang="en-GB" dirty="0"/>
            </a:br>
            <a:r>
              <a:rPr lang="en-GB" dirty="0"/>
              <a:t>3. Answers and further tasks on the next slide.</a:t>
            </a:r>
          </a:p>
          <a:p>
            <a:endParaRPr lang="en-GB" dirty="0"/>
          </a:p>
          <a:p>
            <a:r>
              <a:rPr lang="en-GB" b="1" dirty="0"/>
              <a:t>Word frequency: </a:t>
            </a:r>
            <a:r>
              <a:rPr lang="en-GB" dirty="0" err="1"/>
              <a:t>klassisch</a:t>
            </a:r>
            <a:r>
              <a:rPr lang="en-GB" baseline="0" dirty="0"/>
              <a:t> [882] </a:t>
            </a:r>
            <a:r>
              <a:rPr lang="en-GB" baseline="0" dirty="0" err="1"/>
              <a:t>historisch</a:t>
            </a:r>
            <a:r>
              <a:rPr lang="en-GB" baseline="0" dirty="0"/>
              <a:t> [901] </a:t>
            </a:r>
            <a:r>
              <a:rPr lang="en-GB" baseline="0" dirty="0" err="1"/>
              <a:t>typisch</a:t>
            </a:r>
            <a:r>
              <a:rPr lang="en-GB" baseline="0" dirty="0"/>
              <a:t> [1109] </a:t>
            </a:r>
            <a:r>
              <a:rPr lang="en-GB" baseline="0" dirty="0" err="1"/>
              <a:t>biologisch</a:t>
            </a:r>
            <a:r>
              <a:rPr lang="en-GB" baseline="0" dirty="0"/>
              <a:t> [2416] </a:t>
            </a:r>
            <a:r>
              <a:rPr lang="en-GB" baseline="0" dirty="0" err="1"/>
              <a:t>geographisch</a:t>
            </a:r>
            <a:r>
              <a:rPr lang="en-GB" baseline="0" dirty="0"/>
              <a:t> [3640] </a:t>
            </a:r>
            <a:r>
              <a:rPr lang="en-GB" baseline="0" dirty="0" err="1"/>
              <a:t>praktisch</a:t>
            </a:r>
            <a:r>
              <a:rPr lang="en-GB" baseline="0" dirty="0"/>
              <a:t> [840] </a:t>
            </a:r>
            <a:r>
              <a:rPr lang="en-GB" baseline="0" dirty="0" err="1"/>
              <a:t>elektrisch</a:t>
            </a:r>
            <a:r>
              <a:rPr lang="en-GB" baseline="0" dirty="0"/>
              <a:t> [1090] </a:t>
            </a:r>
            <a:br>
              <a:rPr lang="en-GB" baseline="0" dirty="0"/>
            </a:br>
            <a:r>
              <a:rPr lang="en-GB" baseline="0" dirty="0" err="1"/>
              <a:t>katholisch</a:t>
            </a:r>
            <a:r>
              <a:rPr lang="en-GB" baseline="0" dirty="0"/>
              <a:t> [2932] </a:t>
            </a:r>
            <a:r>
              <a:rPr lang="en-GB" baseline="0" dirty="0" err="1"/>
              <a:t>demokratisch</a:t>
            </a:r>
            <a:r>
              <a:rPr lang="en-GB" baseline="0" dirty="0"/>
              <a:t> [1788] </a:t>
            </a:r>
            <a:r>
              <a:rPr lang="en-GB" baseline="0" dirty="0" err="1"/>
              <a:t>politisch</a:t>
            </a:r>
            <a:r>
              <a:rPr lang="en-GB" baseline="0" dirty="0"/>
              <a:t> [304] </a:t>
            </a:r>
            <a:r>
              <a:rPr lang="en-GB" baseline="0" dirty="0" err="1"/>
              <a:t>technisch</a:t>
            </a:r>
            <a:r>
              <a:rPr lang="en-GB" baseline="0" dirty="0"/>
              <a:t> [656] </a:t>
            </a:r>
            <a:r>
              <a:rPr lang="en-GB" baseline="0" dirty="0" err="1"/>
              <a:t>chemisch</a:t>
            </a:r>
            <a:r>
              <a:rPr lang="en-GB" baseline="0" dirty="0"/>
              <a:t> [761] </a:t>
            </a:r>
            <a:r>
              <a:rPr lang="en-GB" baseline="0" dirty="0" err="1"/>
              <a:t>kritisch</a:t>
            </a:r>
            <a:r>
              <a:rPr lang="en-GB" baseline="0" dirty="0"/>
              <a:t> [1241] </a:t>
            </a:r>
            <a:r>
              <a:rPr lang="en-GB" baseline="0" dirty="0" err="1"/>
              <a:t>statistisch</a:t>
            </a:r>
            <a:r>
              <a:rPr lang="en-GB" baseline="0" dirty="0"/>
              <a:t> [1590] </a:t>
            </a:r>
            <a:r>
              <a:rPr lang="en-GB" baseline="0" dirty="0" err="1"/>
              <a:t>komisch</a:t>
            </a:r>
            <a:r>
              <a:rPr lang="en-GB" baseline="0" dirty="0"/>
              <a:t> [1875]</a:t>
            </a:r>
            <a:br>
              <a:rPr lang="en-GB" baseline="0" dirty="0"/>
            </a:br>
            <a:br>
              <a:rPr lang="en-GB" baseline="0" dirty="0"/>
            </a:br>
            <a:r>
              <a:rPr lang="en-GB" baseline="0" dirty="0"/>
              <a:t>Other -</a:t>
            </a:r>
            <a:r>
              <a:rPr lang="en-GB" baseline="0" dirty="0" err="1"/>
              <a:t>isch</a:t>
            </a:r>
            <a:r>
              <a:rPr lang="en-GB" baseline="0" dirty="0"/>
              <a:t> adjectives, that do not have the exact English-German pattern, but can be more easily recognised, once students know the pattern: </a:t>
            </a:r>
            <a:r>
              <a:rPr lang="en-GB" baseline="0" dirty="0" err="1"/>
              <a:t>elektronisch</a:t>
            </a:r>
            <a:r>
              <a:rPr lang="en-GB" baseline="0" dirty="0"/>
              <a:t> [1784] </a:t>
            </a:r>
            <a:r>
              <a:rPr lang="en-GB" baseline="0" dirty="0" err="1"/>
              <a:t>medizinisch</a:t>
            </a:r>
            <a:r>
              <a:rPr lang="en-GB" baseline="0" dirty="0"/>
              <a:t> [920] </a:t>
            </a:r>
            <a:r>
              <a:rPr lang="en-GB" baseline="0" dirty="0" err="1"/>
              <a:t>literarisch</a:t>
            </a:r>
            <a:r>
              <a:rPr lang="en-GB" baseline="0" dirty="0"/>
              <a:t> [2083] </a:t>
            </a:r>
            <a:r>
              <a:rPr lang="en-GB" baseline="0" dirty="0" err="1"/>
              <a:t>musikalisch</a:t>
            </a:r>
            <a:r>
              <a:rPr lang="en-GB" baseline="0" dirty="0"/>
              <a:t> [3565] </a:t>
            </a:r>
            <a:r>
              <a:rPr lang="en-GB" baseline="0" dirty="0" err="1"/>
              <a:t>künstlerisch</a:t>
            </a:r>
            <a:r>
              <a:rPr lang="en-GB" baseline="0" dirty="0"/>
              <a:t> [2222]</a:t>
            </a:r>
            <a:br>
              <a:rPr lang="en-GB" baseline="0" dirty="0"/>
            </a:br>
            <a:br>
              <a:rPr lang="en-GB" baseline="0" dirty="0"/>
            </a:br>
            <a:r>
              <a:rPr lang="en-GB" baseline="0" dirty="0"/>
              <a:t>It is also worth considering that this is how many adjectives of nationality are created in German:</a:t>
            </a:r>
            <a:br>
              <a:rPr lang="en-GB" baseline="0" dirty="0"/>
            </a:br>
            <a:r>
              <a:rPr lang="en-GB" baseline="0" dirty="0" err="1"/>
              <a:t>europäisch</a:t>
            </a:r>
            <a:r>
              <a:rPr lang="en-GB" baseline="0" dirty="0"/>
              <a:t> [335] </a:t>
            </a:r>
            <a:r>
              <a:rPr lang="en-GB" baseline="0" dirty="0" err="1"/>
              <a:t>amerikanisch</a:t>
            </a:r>
            <a:r>
              <a:rPr lang="en-GB" baseline="0" dirty="0"/>
              <a:t> [836] </a:t>
            </a:r>
            <a:r>
              <a:rPr lang="en-GB" baseline="0" dirty="0" err="1"/>
              <a:t>englisch</a:t>
            </a:r>
            <a:r>
              <a:rPr lang="en-GB" baseline="0" dirty="0"/>
              <a:t> [662] </a:t>
            </a:r>
            <a:r>
              <a:rPr lang="en-GB" baseline="0" dirty="0" err="1"/>
              <a:t>französisch</a:t>
            </a:r>
            <a:r>
              <a:rPr lang="en-GB" baseline="0" dirty="0"/>
              <a:t> [816] </a:t>
            </a:r>
            <a:r>
              <a:rPr lang="en-GB" baseline="0" dirty="0" err="1"/>
              <a:t>italienisch</a:t>
            </a:r>
            <a:r>
              <a:rPr lang="en-GB" baseline="0" dirty="0"/>
              <a:t> [1593] </a:t>
            </a:r>
            <a:r>
              <a:rPr lang="en-GB" baseline="0" dirty="0" err="1"/>
              <a:t>britisch</a:t>
            </a:r>
            <a:r>
              <a:rPr lang="en-GB" baseline="0" dirty="0"/>
              <a:t> [1419] </a:t>
            </a:r>
            <a:r>
              <a:rPr lang="en-GB" baseline="0" dirty="0" err="1"/>
              <a:t>spanisch</a:t>
            </a:r>
            <a:r>
              <a:rPr lang="en-GB" baseline="0" dirty="0"/>
              <a:t> [1919] </a:t>
            </a:r>
            <a:r>
              <a:rPr lang="en-GB" baseline="0" dirty="0" err="1"/>
              <a:t>türkisch</a:t>
            </a:r>
            <a:r>
              <a:rPr lang="en-GB" baseline="0" dirty="0"/>
              <a:t> [1531] </a:t>
            </a:r>
            <a:r>
              <a:rPr lang="en-GB" baseline="0" dirty="0" err="1"/>
              <a:t>russisch</a:t>
            </a:r>
            <a:r>
              <a:rPr lang="en-GB" baseline="0" dirty="0"/>
              <a:t> [831] </a:t>
            </a:r>
            <a:r>
              <a:rPr lang="en-GB" baseline="0" dirty="0" err="1"/>
              <a:t>österreichisch</a:t>
            </a:r>
            <a:r>
              <a:rPr lang="en-GB" baseline="0" dirty="0"/>
              <a:t> [1511] </a:t>
            </a:r>
            <a:r>
              <a:rPr lang="en-GB" baseline="0" dirty="0" err="1"/>
              <a:t>bayrisch</a:t>
            </a:r>
            <a:r>
              <a:rPr lang="en-GB" baseline="0" dirty="0"/>
              <a:t> [1383] </a:t>
            </a:r>
            <a:r>
              <a:rPr lang="en-GB" baseline="0" dirty="0" err="1"/>
              <a:t>chinesisch</a:t>
            </a:r>
            <a:r>
              <a:rPr lang="en-GB" baseline="0" dirty="0"/>
              <a:t> [1154] </a:t>
            </a:r>
            <a:r>
              <a:rPr lang="en-GB" baseline="0" dirty="0" err="1"/>
              <a:t>griechisch</a:t>
            </a:r>
            <a:r>
              <a:rPr lang="en-GB" baseline="0" dirty="0"/>
              <a:t> [1486]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672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listening out for </a:t>
            </a:r>
            <a:r>
              <a:rPr lang="en-GB" b="0" i="1" dirty="0" err="1"/>
              <a:t>früher</a:t>
            </a:r>
            <a:r>
              <a:rPr lang="en-GB" b="0" i="0" dirty="0"/>
              <a:t> and subtle meaning difference in past tense use.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a number to play the audio recording.</a:t>
            </a:r>
          </a:p>
          <a:p>
            <a:r>
              <a:rPr lang="en-GB" dirty="0"/>
              <a:t>2. For every item say whether it happened earlier this year (</a:t>
            </a:r>
            <a:r>
              <a:rPr lang="en-GB" i="1" dirty="0"/>
              <a:t>dieses </a:t>
            </a:r>
            <a:r>
              <a:rPr lang="en-GB" i="1" dirty="0" err="1"/>
              <a:t>Jahr</a:t>
            </a:r>
            <a:r>
              <a:rPr lang="en-GB" dirty="0"/>
              <a:t>) or in former times (</a:t>
            </a:r>
            <a:r>
              <a:rPr lang="en-GB" i="1" dirty="0" err="1"/>
              <a:t>früher</a:t>
            </a:r>
            <a:r>
              <a:rPr lang="en-GB" dirty="0"/>
              <a:t>).</a:t>
            </a:r>
          </a:p>
          <a:p>
            <a:r>
              <a:rPr lang="en-GB" dirty="0"/>
              <a:t>3. Click to reveal and check answers.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="0" dirty="0" err="1"/>
              <a:t>Früher</a:t>
            </a:r>
            <a:r>
              <a:rPr lang="en-GB" b="0" dirty="0"/>
              <a:t> </a:t>
            </a:r>
            <a:r>
              <a:rPr lang="en-GB" b="0" dirty="0" err="1"/>
              <a:t>sind</a:t>
            </a:r>
            <a:r>
              <a:rPr lang="en-GB" b="0" dirty="0"/>
              <a:t>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häufig</a:t>
            </a:r>
            <a:r>
              <a:rPr lang="en-GB" b="0" dirty="0"/>
              <a:t> ins Kino </a:t>
            </a:r>
            <a:r>
              <a:rPr lang="en-GB" b="0" dirty="0" err="1"/>
              <a:t>gegangen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2.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sind</a:t>
            </a:r>
            <a:r>
              <a:rPr lang="en-GB" b="0" dirty="0"/>
              <a:t> oft in den Park </a:t>
            </a:r>
            <a:r>
              <a:rPr lang="en-GB" b="0" dirty="0" err="1"/>
              <a:t>gegangen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3. Du hast </a:t>
            </a:r>
            <a:r>
              <a:rPr lang="en-GB" b="0" dirty="0" err="1"/>
              <a:t>früher</a:t>
            </a:r>
            <a:r>
              <a:rPr lang="en-GB" b="0" dirty="0"/>
              <a:t> </a:t>
            </a:r>
            <a:r>
              <a:rPr lang="en-GB" b="0" dirty="0" err="1"/>
              <a:t>deine</a:t>
            </a:r>
            <a:r>
              <a:rPr lang="en-GB" b="0" dirty="0"/>
              <a:t> </a:t>
            </a:r>
            <a:r>
              <a:rPr lang="en-GB" b="0" dirty="0" err="1"/>
              <a:t>eigene</a:t>
            </a:r>
            <a:r>
              <a:rPr lang="en-GB" b="0" dirty="0"/>
              <a:t> </a:t>
            </a:r>
            <a:r>
              <a:rPr lang="en-GB" b="0" dirty="0" err="1"/>
              <a:t>Musik</a:t>
            </a:r>
            <a:r>
              <a:rPr lang="en-GB" b="0" dirty="0"/>
              <a:t> </a:t>
            </a:r>
            <a:r>
              <a:rPr lang="en-GB" b="0" dirty="0" err="1"/>
              <a:t>gespielt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4. </a:t>
            </a:r>
            <a:r>
              <a:rPr lang="en-GB" b="0" dirty="0" err="1"/>
              <a:t>Früher</a:t>
            </a:r>
            <a:r>
              <a:rPr lang="en-GB" b="0" dirty="0"/>
              <a:t> </a:t>
            </a:r>
            <a:r>
              <a:rPr lang="en-GB" b="0" dirty="0" err="1"/>
              <a:t>habe</a:t>
            </a:r>
            <a:r>
              <a:rPr lang="en-GB" b="0" dirty="0"/>
              <a:t> ich </a:t>
            </a:r>
            <a:r>
              <a:rPr lang="en-GB" b="0" dirty="0" err="1"/>
              <a:t>dir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 </a:t>
            </a:r>
            <a:r>
              <a:rPr lang="en-GB" b="0" dirty="0" err="1"/>
              <a:t>Briefe</a:t>
            </a:r>
            <a:r>
              <a:rPr lang="en-GB" b="0" dirty="0"/>
              <a:t> </a:t>
            </a:r>
            <a:r>
              <a:rPr lang="en-GB" b="0" dirty="0" err="1"/>
              <a:t>geschrieben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5.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häufig</a:t>
            </a:r>
            <a:r>
              <a:rPr lang="en-GB" b="0" dirty="0"/>
              <a:t> </a:t>
            </a:r>
            <a:r>
              <a:rPr lang="en-GB" b="0" dirty="0" err="1"/>
              <a:t>Bücher</a:t>
            </a:r>
            <a:r>
              <a:rPr lang="en-GB" b="0" dirty="0"/>
              <a:t> </a:t>
            </a:r>
            <a:r>
              <a:rPr lang="en-GB" b="0" dirty="0" err="1"/>
              <a:t>gelesen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6.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sind</a:t>
            </a:r>
            <a:r>
              <a:rPr lang="en-GB" b="0" dirty="0"/>
              <a:t> </a:t>
            </a:r>
            <a:r>
              <a:rPr lang="en-GB" b="0" dirty="0" err="1"/>
              <a:t>früher</a:t>
            </a:r>
            <a:r>
              <a:rPr lang="en-GB" b="0" dirty="0"/>
              <a:t> </a:t>
            </a:r>
            <a:r>
              <a:rPr lang="en-GB" b="0" dirty="0" err="1"/>
              <a:t>nur</a:t>
            </a:r>
            <a:r>
              <a:rPr lang="en-GB" b="0" dirty="0"/>
              <a:t> </a:t>
            </a:r>
            <a:r>
              <a:rPr lang="en-GB" b="0" dirty="0" err="1"/>
              <a:t>selten</a:t>
            </a:r>
            <a:r>
              <a:rPr lang="en-GB" b="0" dirty="0"/>
              <a:t> </a:t>
            </a:r>
            <a:r>
              <a:rPr lang="en-GB" b="0" dirty="0" err="1"/>
              <a:t>gereist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7.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sind</a:t>
            </a:r>
            <a:r>
              <a:rPr lang="en-GB" b="0" dirty="0"/>
              <a:t> </a:t>
            </a:r>
            <a:r>
              <a:rPr lang="en-GB" b="0" dirty="0" err="1"/>
              <a:t>manchmal</a:t>
            </a:r>
            <a:r>
              <a:rPr lang="en-GB" b="0" dirty="0"/>
              <a:t> </a:t>
            </a:r>
            <a:r>
              <a:rPr lang="en-GB" b="0" dirty="0" err="1"/>
              <a:t>im</a:t>
            </a:r>
            <a:r>
              <a:rPr lang="en-GB" b="0" dirty="0"/>
              <a:t> See geschwommen.</a:t>
            </a:r>
            <a:br>
              <a:rPr lang="en-GB" b="0" dirty="0"/>
            </a:br>
            <a:r>
              <a:rPr lang="en-GB" b="0" dirty="0"/>
              <a:t>8. Du hast den Sommer </a:t>
            </a:r>
            <a:r>
              <a:rPr lang="en-GB" b="0" dirty="0" err="1"/>
              <a:t>ein</a:t>
            </a:r>
            <a:r>
              <a:rPr lang="en-GB" b="0" dirty="0"/>
              <a:t> </a:t>
            </a:r>
            <a:r>
              <a:rPr lang="en-GB" b="0" dirty="0" err="1"/>
              <a:t>bisschen</a:t>
            </a:r>
            <a:r>
              <a:rPr lang="en-GB" b="0" dirty="0"/>
              <a:t>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heiß</a:t>
            </a:r>
            <a:r>
              <a:rPr lang="en-GB" b="0" dirty="0"/>
              <a:t> </a:t>
            </a:r>
            <a:r>
              <a:rPr lang="en-GB" b="0" dirty="0" err="1"/>
              <a:t>gefunden</a:t>
            </a:r>
            <a:r>
              <a:rPr lang="en-GB" b="0" dirty="0"/>
              <a:t>.</a:t>
            </a:r>
            <a:br>
              <a:rPr lang="en-GB" dirty="0"/>
            </a:br>
            <a:br>
              <a:rPr lang="en-GB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besser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[201]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billig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[1738]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häufig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[407]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sicher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[265] 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712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and illustrate the various meanings and uses of </a:t>
            </a:r>
            <a:r>
              <a:rPr lang="en-GB" b="0" i="1" dirty="0" err="1"/>
              <a:t>noch</a:t>
            </a:r>
            <a:r>
              <a:rPr lang="en-GB" b="0" i="0" dirty="0"/>
              <a:t>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</a:t>
            </a:r>
            <a:r>
              <a:rPr lang="en-GB" baseline="0" dirty="0"/>
              <a:t> mouse to animate the explanation.</a:t>
            </a:r>
            <a:endParaRPr lang="en-GB" dirty="0"/>
          </a:p>
          <a:p>
            <a:r>
              <a:rPr lang="en-GB" dirty="0"/>
              <a:t>2. Ensure student understanding at each</a:t>
            </a:r>
            <a:r>
              <a:rPr lang="en-GB" baseline="0" dirty="0"/>
              <a:t> stage.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besser [201], noch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23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223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use the various meanings of </a:t>
            </a:r>
            <a:r>
              <a:rPr lang="en-GB" b="0" i="1" dirty="0" err="1"/>
              <a:t>noch</a:t>
            </a:r>
            <a:r>
              <a:rPr lang="en-GB" b="0" i="1" dirty="0"/>
              <a:t> </a:t>
            </a:r>
            <a:r>
              <a:rPr lang="en-GB" b="0" i="0" dirty="0"/>
              <a:t>within the context of a dialogue.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dialogue. (The boxes are ordered vertically – i.e. start at the top and work down).</a:t>
            </a:r>
          </a:p>
          <a:p>
            <a:r>
              <a:rPr lang="en-GB" dirty="0"/>
              <a:t>2. For each </a:t>
            </a:r>
            <a:r>
              <a:rPr lang="en-GB" i="1" dirty="0" err="1"/>
              <a:t>noch</a:t>
            </a:r>
            <a:r>
              <a:rPr lang="en-GB" i="0" dirty="0"/>
              <a:t> say how it could be translated: 1) still, 2) not yet, 3) even, or 4) another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Now click on a speech bubble to hear sentence spoken out 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Translate the sentence into English orally.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noch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23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[33] 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977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writing the grammar and some vocabulary introduced in this sequence in a wider context.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text and translate it into German.</a:t>
            </a:r>
          </a:p>
          <a:p>
            <a:r>
              <a:rPr lang="en-GB" dirty="0"/>
              <a:t>2. Check the translation against the one suggested on the next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noch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23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[33] 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dir [244]  vierzig [2907]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414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88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986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548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dirty="0">
                <a:latin typeface="+mn-lt"/>
                <a:ea typeface="Calibri"/>
                <a:cs typeface="Calibri"/>
                <a:sym typeface="Calibri"/>
              </a:rPr>
              <a:t>The answer</a:t>
            </a:r>
            <a:r>
              <a:rPr lang="en-GB" sz="1200" b="1" i="0" baseline="0" dirty="0">
                <a:latin typeface="+mn-lt"/>
                <a:ea typeface="Calibri"/>
                <a:cs typeface="Calibri"/>
                <a:sym typeface="Calibri"/>
              </a:rPr>
              <a:t> sheet to this week’s Vocabulary Learning Homework can </a:t>
            </a:r>
            <a:r>
              <a:rPr lang="en-GB" sz="1200" b="1" i="0" baseline="0">
                <a:latin typeface="+mn-lt"/>
                <a:ea typeface="Calibri"/>
                <a:cs typeface="Calibri"/>
                <a:sym typeface="Calibri"/>
              </a:rPr>
              <a:t>be found here: https://resources.ncelp.org/concern/resources/dn39x215z?locale=en</a:t>
            </a:r>
            <a:endParaRPr lang="en-GB" sz="1200" b="1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75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</a:t>
            </a:r>
            <a:r>
              <a:rPr lang="en-US" b="0" dirty="0"/>
              <a:t> </a:t>
            </a:r>
            <a:r>
              <a:rPr lang="en-US" b="1" dirty="0"/>
              <a:t>3 minutes (2 slides)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Oral production of [-ich] and [-</a:t>
            </a:r>
            <a:r>
              <a:rPr lang="en-GB" b="0" baseline="0" dirty="0" err="1"/>
              <a:t>isch</a:t>
            </a:r>
            <a:r>
              <a:rPr lang="en-GB" b="0" baseline="0" dirty="0"/>
              <a:t>] adjectives.  A mixture of near-cognates and previously taught words is used. The addition of a time constraint prompts students to increase their speed of oral production.</a:t>
            </a:r>
            <a:br>
              <a:rPr lang="en-GB" b="0" baseline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partner up and label themselves A and B.</a:t>
            </a:r>
          </a:p>
          <a:p>
            <a:r>
              <a:rPr lang="en-US" b="0" dirty="0"/>
              <a:t>2. They then treat the table row as a script but have to say words in tandem, A saying [-ich] words and B saying [-</a:t>
            </a:r>
            <a:r>
              <a:rPr lang="en-US" b="0" dirty="0" err="1"/>
              <a:t>isch</a:t>
            </a:r>
            <a:r>
              <a:rPr lang="en-US" b="0" dirty="0"/>
              <a:t>] words.</a:t>
            </a:r>
          </a:p>
          <a:p>
            <a:r>
              <a:rPr lang="en-US" b="0" dirty="0"/>
              <a:t>3. Click 12-second timer to start round 1.</a:t>
            </a:r>
          </a:p>
          <a:p>
            <a:r>
              <a:rPr lang="en-US" b="0" dirty="0"/>
              <a:t>4. Click action button to hear native audio for comparison.</a:t>
            </a:r>
          </a:p>
          <a:p>
            <a:r>
              <a:rPr lang="en-US" b="0" dirty="0"/>
              <a:t>6. Clarify meaning of the cognate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All words are in the top 2000.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44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Procedure:</a:t>
            </a:r>
          </a:p>
          <a:p>
            <a:r>
              <a:rPr lang="en-US" b="0" dirty="0"/>
              <a:t>1. This time, Partner A says all the words in their row (1).  The timer is set for 8 seconds.</a:t>
            </a:r>
          </a:p>
          <a:p>
            <a:r>
              <a:rPr lang="en-US" b="0" dirty="0"/>
              <a:t>2. The listening student (Partner B) notes any pronunciation errors and gives their partner a score out of 7.</a:t>
            </a:r>
          </a:p>
          <a:p>
            <a:r>
              <a:rPr lang="en-US" b="0" dirty="0"/>
              <a:t>3. Click for Round 2, where students swap roles: B says all the words in their row while A listens and gives a score.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endParaRPr lang="en-GB" dirty="0"/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57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10 minutes (2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retrieve vocabulary items and practise them in the written modality.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Write down 1-8.</a:t>
            </a:r>
          </a:p>
          <a:p>
            <a:r>
              <a:rPr lang="en-GB" dirty="0"/>
              <a:t>2. For each item write the word that fits the meaning / the picture and the initial letter.</a:t>
            </a:r>
          </a:p>
          <a:p>
            <a:r>
              <a:rPr lang="en-GB" dirty="0"/>
              <a:t>3. Click to reveal and check answers.</a:t>
            </a:r>
          </a:p>
          <a:p>
            <a:endParaRPr lang="en-GB" dirty="0"/>
          </a:p>
          <a:p>
            <a:endParaRPr lang="en-GB" dirty="0"/>
          </a:p>
          <a:p>
            <a:pPr lvl="0"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dirty="0">
                <a:ea typeface="Calibri"/>
                <a:cs typeface="Calibri"/>
                <a:sym typeface="Calibri"/>
              </a:rPr>
              <a:t>8.2.1.5 (introduce)</a:t>
            </a:r>
            <a:r>
              <a:rPr lang="en-GB" dirty="0">
                <a:ea typeface="Calibri"/>
                <a:cs typeface="Calibri"/>
                <a:sym typeface="Calibri"/>
              </a:rPr>
              <a:t> </a:t>
            </a:r>
            <a:r>
              <a:rPr lang="de-DE" b="0" dirty="0">
                <a:ea typeface="Calibri"/>
                <a:cs typeface="Calibri"/>
                <a:sym typeface="Calibri"/>
              </a:rPr>
              <a:t>billig [1738] gefährlich [1211] häufig [407] teuer [950]</a:t>
            </a:r>
            <a:endParaRPr lang="en-GB" b="0" dirty="0">
              <a:ea typeface="Calibri"/>
              <a:cs typeface="Calibri"/>
              <a:sym typeface="Calibri"/>
            </a:endParaRPr>
          </a:p>
          <a:p>
            <a:pPr lvl="0">
              <a:defRPr/>
            </a:pPr>
            <a:r>
              <a:rPr lang="en-GB" b="1" dirty="0">
                <a:ea typeface="Calibri"/>
                <a:cs typeface="Calibri"/>
                <a:sym typeface="Calibri"/>
              </a:rPr>
              <a:t>8.2.1.1 (revisit) </a:t>
            </a:r>
            <a:r>
              <a:rPr lang="de-DE" b="0" dirty="0">
                <a:ea typeface="Calibri"/>
                <a:cs typeface="Calibri"/>
                <a:sym typeface="Calibri"/>
              </a:rPr>
              <a:t>antworten [826] danken [1276] dir [244] eigen [166</a:t>
            </a:r>
          </a:p>
          <a:p>
            <a:pPr lvl="0">
              <a:defRPr/>
            </a:pPr>
            <a:br>
              <a:rPr lang="en-GB" b="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6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10 minutes (2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retrieve vocabulary items and practise them in the written modality.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Write down 1-8.</a:t>
            </a:r>
          </a:p>
          <a:p>
            <a:r>
              <a:rPr lang="en-GB" dirty="0"/>
              <a:t>2. For each item write the word that fits the meaning / the picture and the initial letter.</a:t>
            </a:r>
          </a:p>
          <a:p>
            <a:r>
              <a:rPr lang="en-GB" dirty="0"/>
              <a:t>3. Click to reveal and check answers.</a:t>
            </a: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dirty="0">
                <a:ea typeface="Calibri"/>
                <a:cs typeface="Calibri"/>
                <a:sym typeface="Calibri"/>
              </a:rPr>
              <a:t>8.2.1.5 (introduce)</a:t>
            </a:r>
            <a:r>
              <a:rPr lang="en-GB" dirty="0">
                <a:ea typeface="Calibri"/>
                <a:cs typeface="Calibri"/>
                <a:sym typeface="Calibri"/>
              </a:rPr>
              <a:t> </a:t>
            </a:r>
            <a:r>
              <a:rPr lang="de-DE" dirty="0">
                <a:ea typeface="Calibri"/>
                <a:cs typeface="Calibri"/>
                <a:sym typeface="Calibri"/>
              </a:rPr>
              <a:t>besser [201]</a:t>
            </a:r>
            <a:r>
              <a:rPr lang="de-DE" b="1" dirty="0">
                <a:ea typeface="Calibri"/>
                <a:cs typeface="Calibri"/>
                <a:sym typeface="Calibri"/>
              </a:rPr>
              <a:t> </a:t>
            </a:r>
            <a:r>
              <a:rPr lang="de-DE" dirty="0">
                <a:ea typeface="Calibri"/>
                <a:cs typeface="Calibri"/>
                <a:sym typeface="Calibri"/>
              </a:rPr>
              <a:t>mehr [52] sicher [265]</a:t>
            </a:r>
            <a:r>
              <a:rPr lang="de-DE" b="1" dirty="0">
                <a:ea typeface="Calibri"/>
                <a:cs typeface="Calibri"/>
                <a:sym typeface="Calibri"/>
              </a:rPr>
              <a:t> </a:t>
            </a:r>
          </a:p>
          <a:p>
            <a:r>
              <a:rPr lang="en-GB" b="1" dirty="0">
                <a:ea typeface="Calibri"/>
                <a:cs typeface="Calibri"/>
                <a:sym typeface="Calibri"/>
              </a:rPr>
              <a:t>8.2.1.1 </a:t>
            </a:r>
            <a:r>
              <a:rPr lang="de-DE" dirty="0">
                <a:ea typeface="Calibri"/>
                <a:cs typeface="Calibri"/>
                <a:sym typeface="Calibri"/>
              </a:rPr>
              <a:t>kriegen [724]  schenken [1614]] ihm [91] ihr [27] für [17] </a:t>
            </a:r>
            <a:endParaRPr lang="en-GB" dirty="0"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22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 (2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and illustrate the use of comparatives in German and to highlight differences between German and English.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</a:t>
            </a:r>
            <a:r>
              <a:rPr lang="en-GB" baseline="0" dirty="0"/>
              <a:t> mouse to animate the explanation.</a:t>
            </a:r>
            <a:endParaRPr lang="en-GB" dirty="0"/>
          </a:p>
          <a:p>
            <a:r>
              <a:rPr lang="en-GB" dirty="0"/>
              <a:t>2. Ensure student understanding at each</a:t>
            </a:r>
            <a:r>
              <a:rPr lang="en-GB" baseline="0" dirty="0"/>
              <a:t> stage.</a:t>
            </a:r>
            <a:endParaRPr lang="en-GB" dirty="0"/>
          </a:p>
          <a:p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billig [1738] mehr [52] sicher [265] teuer [950] 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10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and illustrate the typical form of comparatives in German and to highlight some exceptions.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</a:t>
            </a:r>
            <a:r>
              <a:rPr lang="en-GB" baseline="0" dirty="0"/>
              <a:t> mouse to animate the explanation.</a:t>
            </a:r>
            <a:endParaRPr lang="en-GB" dirty="0"/>
          </a:p>
          <a:p>
            <a:r>
              <a:rPr lang="en-GB" dirty="0"/>
              <a:t>2. Ensure student understanding at each</a:t>
            </a:r>
            <a:r>
              <a:rPr lang="en-GB" baseline="0" dirty="0"/>
              <a:t> stage.</a:t>
            </a:r>
            <a:endParaRPr lang="en-GB" dirty="0"/>
          </a:p>
          <a:p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besser [201] lang [97] mehr [52] 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76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https://</a:t>
            </a:r>
            <a:r>
              <a:rPr lang="en-GB" b="0" dirty="0" err="1"/>
              <a:t>www.dailyinfographic.com</a:t>
            </a:r>
            <a:r>
              <a:rPr lang="en-GB" b="0" dirty="0"/>
              <a:t>/sports-fatality-rates</a:t>
            </a:r>
          </a:p>
          <a:p>
            <a:endParaRPr lang="en-GB" b="0" dirty="0"/>
          </a:p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comparatives in a sentence context. This activity uses real-world information.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Write 1-8.</a:t>
            </a:r>
          </a:p>
          <a:p>
            <a:r>
              <a:rPr lang="en-GB" dirty="0"/>
              <a:t>2. Complete each sentence by putting the information in the right gap.</a:t>
            </a:r>
          </a:p>
          <a:p>
            <a:r>
              <a:rPr lang="en-GB" dirty="0"/>
              <a:t>3. Click to reveal and check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billig [1738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gefährlich [1211] lang [97] als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[22] 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8.1.2.1 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enthalten [562] sterben [475] Bevölkerung [1018] Prozent [172]</a:t>
            </a: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471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857092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25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08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81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66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71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897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049982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22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67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547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673083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86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873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7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9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44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055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856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731358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528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8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8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8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0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55.gif"/><Relationship Id="rId3" Type="http://schemas.openxmlformats.org/officeDocument/2006/relationships/image" Target="../media/image5.pn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image" Target="../media/image54.png"/><Relationship Id="rId10" Type="http://schemas.openxmlformats.org/officeDocument/2006/relationships/audio" Target="../media/audio10.wav"/><Relationship Id="rId4" Type="http://schemas.openxmlformats.org/officeDocument/2006/relationships/audio" Target="../media/audio5.wav"/><Relationship Id="rId9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18" Type="http://schemas.openxmlformats.org/officeDocument/2006/relationships/audio" Target="../media/audio23.wav"/><Relationship Id="rId3" Type="http://schemas.openxmlformats.org/officeDocument/2006/relationships/image" Target="../media/image1.jpg"/><Relationship Id="rId21" Type="http://schemas.openxmlformats.org/officeDocument/2006/relationships/audio" Target="../media/audio26.wav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1.wav"/><Relationship Id="rId20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image" Target="../media/image55.gif"/><Relationship Id="rId15" Type="http://schemas.openxmlformats.org/officeDocument/2006/relationships/image" Target="../media/image59.jpeg"/><Relationship Id="rId23" Type="http://schemas.openxmlformats.org/officeDocument/2006/relationships/audio" Target="../media/audio28.wav"/><Relationship Id="rId10" Type="http://schemas.openxmlformats.org/officeDocument/2006/relationships/audio" Target="../media/audio17.wav"/><Relationship Id="rId19" Type="http://schemas.openxmlformats.org/officeDocument/2006/relationships/audio" Target="../media/audio24.wav"/><Relationship Id="rId4" Type="http://schemas.openxmlformats.org/officeDocument/2006/relationships/image" Target="../media/image5.png"/><Relationship Id="rId9" Type="http://schemas.openxmlformats.org/officeDocument/2006/relationships/audio" Target="../media/audio16.wav"/><Relationship Id="rId14" Type="http://schemas.openxmlformats.org/officeDocument/2006/relationships/image" Target="../media/image58.jpg"/><Relationship Id="rId22" Type="http://schemas.openxmlformats.org/officeDocument/2006/relationships/audio" Target="../media/audio2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65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1.jpg"/><Relationship Id="rId7" Type="http://schemas.openxmlformats.org/officeDocument/2006/relationships/audio" Target="../media/audio31.wav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67.png"/><Relationship Id="rId5" Type="http://schemas.openxmlformats.org/officeDocument/2006/relationships/audio" Target="../media/audio29.wav"/><Relationship Id="rId15" Type="http://schemas.openxmlformats.org/officeDocument/2006/relationships/image" Target="../media/image71.gif"/><Relationship Id="rId10" Type="http://schemas.openxmlformats.org/officeDocument/2006/relationships/audio" Target="../media/audio34.wav"/><Relationship Id="rId19" Type="http://schemas.openxmlformats.org/officeDocument/2006/relationships/image" Target="../media/image75.png"/><Relationship Id="rId4" Type="http://schemas.openxmlformats.org/officeDocument/2006/relationships/image" Target="../media/image5.png"/><Relationship Id="rId9" Type="http://schemas.openxmlformats.org/officeDocument/2006/relationships/audio" Target="../media/audio33.wav"/><Relationship Id="rId14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79.gif"/><Relationship Id="rId3" Type="http://schemas.openxmlformats.org/officeDocument/2006/relationships/image" Target="../media/image5.png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audio" Target="../media/audio41.wav"/><Relationship Id="rId5" Type="http://schemas.openxmlformats.org/officeDocument/2006/relationships/audio" Target="../media/audio36.wav"/><Relationship Id="rId10" Type="http://schemas.openxmlformats.org/officeDocument/2006/relationships/audio" Target="../media/audio40.wav"/><Relationship Id="rId4" Type="http://schemas.openxmlformats.org/officeDocument/2006/relationships/audio" Target="../media/audio35.wav"/><Relationship Id="rId9" Type="http://schemas.openxmlformats.org/officeDocument/2006/relationships/audio" Target="../media/audio39.wav"/><Relationship Id="rId14" Type="http://schemas.openxmlformats.org/officeDocument/2006/relationships/image" Target="../media/image8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audio" Target="../media/audio50.wav"/><Relationship Id="rId3" Type="http://schemas.openxmlformats.org/officeDocument/2006/relationships/image" Target="../media/image1.jpg"/><Relationship Id="rId7" Type="http://schemas.openxmlformats.org/officeDocument/2006/relationships/audio" Target="../media/audio44.wav"/><Relationship Id="rId12" Type="http://schemas.openxmlformats.org/officeDocument/2006/relationships/audio" Target="../media/audio49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audio" Target="../media/audio48.wav"/><Relationship Id="rId5" Type="http://schemas.openxmlformats.org/officeDocument/2006/relationships/image" Target="../media/image81.gif"/><Relationship Id="rId10" Type="http://schemas.openxmlformats.org/officeDocument/2006/relationships/audio" Target="../media/audio47.wav"/><Relationship Id="rId4" Type="http://schemas.openxmlformats.org/officeDocument/2006/relationships/image" Target="../media/image5.png"/><Relationship Id="rId9" Type="http://schemas.openxmlformats.org/officeDocument/2006/relationships/audio" Target="../media/audio4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1.jpg"/><Relationship Id="rId7" Type="http://schemas.openxmlformats.org/officeDocument/2006/relationships/image" Target="../media/image8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hyperlink" Target="https://www.gaminggrammar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_8ndcng?x=1jqt&amp;i=24nvzi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quizlet.com/gb/528120011/year-8-german-term-22-week-1-flash-card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sources.ncelp.org/concern/resources/3r074v594?locale=en" TargetMode="External"/><Relationship Id="rId11" Type="http://schemas.openxmlformats.org/officeDocument/2006/relationships/image" Target="../media/image94.png"/><Relationship Id="rId5" Type="http://schemas.openxmlformats.org/officeDocument/2006/relationships/hyperlink" Target="https://drive.google.com/file/d/1Z0NUTAKv7Llsac5Fa7e9oQXf_UCD-pxX/view?usp=sharing" TargetMode="External"/><Relationship Id="rId10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hyperlink" Target="https://quizlet.com/_8imt27?x=1jqt&amp;i=24nvz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819" y="2281657"/>
            <a:ext cx="8953379" cy="1485422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How things are and how they were</a:t>
            </a:r>
            <a:br>
              <a:rPr lang="en-GB" b="1" dirty="0">
                <a:solidFill>
                  <a:prstClr val="white"/>
                </a:solidFill>
              </a:rPr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45" y="3024368"/>
            <a:ext cx="7382608" cy="571756"/>
          </a:xfrm>
        </p:spPr>
        <p:txBody>
          <a:bodyPr>
            <a:noAutofit/>
          </a:bodyPr>
          <a:lstStyle/>
          <a:p>
            <a:pPr algn="l"/>
            <a:r>
              <a:rPr lang="en-GB" sz="3600" dirty="0">
                <a:solidFill>
                  <a:prstClr val="white"/>
                </a:solidFill>
              </a:rPr>
              <a:t>The comparative</a:t>
            </a:r>
            <a:br>
              <a:rPr lang="en-GB" sz="3600" dirty="0">
                <a:solidFill>
                  <a:prstClr val="white"/>
                </a:solidFill>
              </a:rPr>
            </a:br>
            <a:endParaRPr lang="en-US" sz="3600" dirty="0"/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2D438FA5-2CAB-4E24-9AEE-607776023B37}"/>
              </a:ext>
            </a:extLst>
          </p:cNvPr>
          <p:cNvSpPr txBox="1">
            <a:spLocks/>
          </p:cNvSpPr>
          <p:nvPr/>
        </p:nvSpPr>
        <p:spPr>
          <a:xfrm>
            <a:off x="56445" y="3633624"/>
            <a:ext cx="6604437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dirty="0">
                <a:solidFill>
                  <a:prstClr val="white"/>
                </a:solidFill>
              </a:rPr>
              <a:t>SSC [-ich] vs [-</a:t>
            </a:r>
            <a:r>
              <a:rPr lang="en-GB" sz="3000" dirty="0" err="1">
                <a:solidFill>
                  <a:prstClr val="white"/>
                </a:solidFill>
              </a:rPr>
              <a:t>isch</a:t>
            </a:r>
            <a:r>
              <a:rPr lang="en-GB" sz="3000" dirty="0">
                <a:solidFill>
                  <a:prstClr val="white"/>
                </a:solidFill>
              </a:rPr>
              <a:t>]</a:t>
            </a:r>
          </a:p>
          <a:p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4982504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Week 6 - Lesson 37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651022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Inge Alferink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7 / 7 / 27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99B067E-B114-3441-939F-C8AEA9924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389059"/>
              </p:ext>
            </p:extLst>
          </p:nvPr>
        </p:nvGraphicFramePr>
        <p:xfrm>
          <a:off x="180158" y="694602"/>
          <a:ext cx="5714205" cy="53197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509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521911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55967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Die Donau 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länger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 der Rhein.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5967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     Köln    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größer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 Frankfurt.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89106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3.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Der Winter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im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Süden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kälter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 </a:t>
                      </a:r>
                      <a:br>
                        <a:rPr lang="en-GB" sz="2000" dirty="0">
                          <a:solidFill>
                            <a:srgbClr val="115076"/>
                          </a:solidFill>
                        </a:rPr>
                      </a:b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im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Norden.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5967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Sebastian Vettel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jünger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Jürgen Klopp.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59671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5.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Belgien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England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näher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Italien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59671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6.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Volkswagen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billiger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BMW.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559671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7.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Obst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gesünder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Fleisch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55967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u="none" dirty="0">
                          <a:solidFill>
                            <a:srgbClr val="115076"/>
                          </a:solidFill>
                        </a:rPr>
                        <a:t>Formel 1 </a:t>
                      </a:r>
                      <a:r>
                        <a:rPr lang="en-GB" sz="2000" u="none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u="none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u="none" dirty="0" err="1">
                          <a:solidFill>
                            <a:srgbClr val="115076"/>
                          </a:solidFill>
                        </a:rPr>
                        <a:t>gefährlicher</a:t>
                      </a:r>
                      <a:r>
                        <a:rPr lang="en-GB" sz="2000" u="none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u="none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000" u="none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u="none" dirty="0" err="1">
                          <a:solidFill>
                            <a:srgbClr val="115076"/>
                          </a:solidFill>
                        </a:rPr>
                        <a:t>Skifahren</a:t>
                      </a:r>
                      <a:r>
                        <a:rPr lang="en-GB" sz="2000" u="none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A42553-EED2-814B-8E2B-603AF1806B6A}"/>
              </a:ext>
            </a:extLst>
          </p:cNvPr>
          <p:cNvSpPr txBox="1"/>
          <p:nvPr/>
        </p:nvSpPr>
        <p:spPr>
          <a:xfrm>
            <a:off x="724203" y="1395116"/>
            <a:ext cx="1470355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AF10B-C8C7-1742-AEAF-0C4ABCD583B5}"/>
              </a:ext>
            </a:extLst>
          </p:cNvPr>
          <p:cNvSpPr txBox="1"/>
          <p:nvPr/>
        </p:nvSpPr>
        <p:spPr>
          <a:xfrm>
            <a:off x="3667152" y="1910591"/>
            <a:ext cx="1329678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20417-3880-8B47-9106-D0FBC70FD073}"/>
              </a:ext>
            </a:extLst>
          </p:cNvPr>
          <p:cNvSpPr txBox="1"/>
          <p:nvPr/>
        </p:nvSpPr>
        <p:spPr>
          <a:xfrm>
            <a:off x="2053883" y="2387633"/>
            <a:ext cx="1222800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CCD47-9317-7845-85BE-339B7B349857}"/>
              </a:ext>
            </a:extLst>
          </p:cNvPr>
          <p:cNvSpPr txBox="1"/>
          <p:nvPr/>
        </p:nvSpPr>
        <p:spPr>
          <a:xfrm>
            <a:off x="687075" y="3057973"/>
            <a:ext cx="2103075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FA9EEC-8DB7-214F-8654-ACE8246EA402}"/>
              </a:ext>
            </a:extLst>
          </p:cNvPr>
          <p:cNvSpPr txBox="1"/>
          <p:nvPr/>
        </p:nvSpPr>
        <p:spPr>
          <a:xfrm>
            <a:off x="763800" y="3926861"/>
            <a:ext cx="901922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EDC32A-6F89-FC41-9B31-8868B4D0E6DD}"/>
              </a:ext>
            </a:extLst>
          </p:cNvPr>
          <p:cNvSpPr txBox="1"/>
          <p:nvPr/>
        </p:nvSpPr>
        <p:spPr>
          <a:xfrm>
            <a:off x="724203" y="4471907"/>
            <a:ext cx="1628911" cy="317122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20058-9630-5D4E-AB5F-384B4BC2E448}"/>
              </a:ext>
            </a:extLst>
          </p:cNvPr>
          <p:cNvSpPr txBox="1"/>
          <p:nvPr/>
        </p:nvSpPr>
        <p:spPr>
          <a:xfrm>
            <a:off x="689175" y="5038816"/>
            <a:ext cx="680080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BBE658-F1AE-4D43-B821-127A5C85D89C}"/>
              </a:ext>
            </a:extLst>
          </p:cNvPr>
          <p:cNvSpPr txBox="1"/>
          <p:nvPr/>
        </p:nvSpPr>
        <p:spPr>
          <a:xfrm>
            <a:off x="689175" y="5583861"/>
            <a:ext cx="1086481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4D989C-B850-40F7-B379-FAE2C23CFBB9}"/>
              </a:ext>
            </a:extLst>
          </p:cNvPr>
          <p:cNvSpPr txBox="1"/>
          <p:nvPr/>
        </p:nvSpPr>
        <p:spPr>
          <a:xfrm>
            <a:off x="3859172" y="1374064"/>
            <a:ext cx="1329678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728AED-BBBF-4AC3-A05F-1118FADA0AE1}"/>
              </a:ext>
            </a:extLst>
          </p:cNvPr>
          <p:cNvSpPr/>
          <p:nvPr/>
        </p:nvSpPr>
        <p:spPr>
          <a:xfrm>
            <a:off x="5974367" y="1273143"/>
            <a:ext cx="2985071" cy="525283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rgbClr val="115076"/>
                </a:solidFill>
              </a:rPr>
              <a:t>der Rhein: 1.041Km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45641B-C45F-44AD-970E-B15DF9FD2A82}"/>
              </a:ext>
            </a:extLst>
          </p:cNvPr>
          <p:cNvSpPr/>
          <p:nvPr/>
        </p:nvSpPr>
        <p:spPr>
          <a:xfrm>
            <a:off x="9006769" y="1289912"/>
            <a:ext cx="2985070" cy="503352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rgbClr val="115076"/>
                </a:solidFill>
              </a:rPr>
              <a:t>die Donau: 2.811Km  </a:t>
            </a:r>
          </a:p>
        </p:txBody>
      </p:sp>
      <p:pic>
        <p:nvPicPr>
          <p:cNvPr id="27" name="Picture 26" descr="A picture containing sitting&#10;&#10;Description automatically generated">
            <a:extLst>
              <a:ext uri="{FF2B5EF4-FFF2-40B4-BE49-F238E27FC236}">
                <a16:creationId xmlns:a16="http://schemas.microsoft.com/office/drawing/2014/main" id="{124B5327-9EF4-4F34-9B17-9A49696FB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68" y="1410498"/>
            <a:ext cx="324697" cy="3451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A1E41E-469C-44A2-9A09-A7A2929B73F9}"/>
              </a:ext>
            </a:extLst>
          </p:cNvPr>
          <p:cNvSpPr txBox="1"/>
          <p:nvPr/>
        </p:nvSpPr>
        <p:spPr>
          <a:xfrm>
            <a:off x="724204" y="1895277"/>
            <a:ext cx="1329678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3D25C11-6A9A-44CE-A287-3E32245353D6}"/>
              </a:ext>
            </a:extLst>
          </p:cNvPr>
          <p:cNvSpPr/>
          <p:nvPr/>
        </p:nvSpPr>
        <p:spPr>
          <a:xfrm>
            <a:off x="5974367" y="1835473"/>
            <a:ext cx="2985070" cy="565287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Frankfurt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 err="1">
                <a:solidFill>
                  <a:srgbClr val="115076"/>
                </a:solidFill>
              </a:rPr>
              <a:t>Bevölkerung</a:t>
            </a:r>
            <a:r>
              <a:rPr lang="en-GB" sz="2000" dirty="0">
                <a:solidFill>
                  <a:srgbClr val="115076"/>
                </a:solidFill>
              </a:rPr>
              <a:t> : 648.000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8F7613-6949-4F5A-851F-69EBC1713DAB}"/>
              </a:ext>
            </a:extLst>
          </p:cNvPr>
          <p:cNvSpPr/>
          <p:nvPr/>
        </p:nvSpPr>
        <p:spPr>
          <a:xfrm>
            <a:off x="9006769" y="1839696"/>
            <a:ext cx="2985070" cy="548965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Köln 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 err="1">
                <a:solidFill>
                  <a:srgbClr val="115076"/>
                </a:solidFill>
              </a:rPr>
              <a:t>Bevölkerung</a:t>
            </a:r>
            <a:r>
              <a:rPr lang="en-GB" sz="2000" dirty="0">
                <a:solidFill>
                  <a:srgbClr val="115076"/>
                </a:solidFill>
              </a:rPr>
              <a:t> : 965.000</a:t>
            </a:r>
          </a:p>
        </p:txBody>
      </p:sp>
      <p:pic>
        <p:nvPicPr>
          <p:cNvPr id="34" name="Picture 33" descr="A picture containing sitting&#10;&#10;Description automatically generated">
            <a:extLst>
              <a:ext uri="{FF2B5EF4-FFF2-40B4-BE49-F238E27FC236}">
                <a16:creationId xmlns:a16="http://schemas.microsoft.com/office/drawing/2014/main" id="{82ABB3CC-A440-4090-985A-DD97EF44B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39" y="1406391"/>
            <a:ext cx="324697" cy="34519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D453E2-6BC5-4364-84D9-838E4DC53467}"/>
              </a:ext>
            </a:extLst>
          </p:cNvPr>
          <p:cNvSpPr/>
          <p:nvPr/>
        </p:nvSpPr>
        <p:spPr>
          <a:xfrm>
            <a:off x="5988149" y="2455329"/>
            <a:ext cx="2985070" cy="565287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 err="1">
                <a:solidFill>
                  <a:srgbClr val="115076"/>
                </a:solidFill>
              </a:rPr>
              <a:t>im</a:t>
            </a:r>
            <a:r>
              <a:rPr lang="en-GB" sz="2000" dirty="0">
                <a:solidFill>
                  <a:srgbClr val="115076"/>
                </a:solidFill>
              </a:rPr>
              <a:t> </a:t>
            </a:r>
            <a:r>
              <a:rPr lang="en-GB" sz="2000" dirty="0" err="1">
                <a:solidFill>
                  <a:srgbClr val="115076"/>
                </a:solidFill>
              </a:rPr>
              <a:t>Süden</a:t>
            </a:r>
            <a:r>
              <a:rPr lang="en-GB" sz="2000" dirty="0">
                <a:solidFill>
                  <a:srgbClr val="115076"/>
                </a:solidFill>
              </a:rPr>
              <a:t>: 3 Grad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60E23A3-6B89-4D24-83DD-805A2C3F7917}"/>
              </a:ext>
            </a:extLst>
          </p:cNvPr>
          <p:cNvSpPr/>
          <p:nvPr/>
        </p:nvSpPr>
        <p:spPr>
          <a:xfrm>
            <a:off x="9024049" y="2443099"/>
            <a:ext cx="2985070" cy="548965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 err="1">
                <a:solidFill>
                  <a:srgbClr val="115076"/>
                </a:solidFill>
              </a:rPr>
              <a:t>im</a:t>
            </a:r>
            <a:r>
              <a:rPr lang="en-GB" sz="2000" dirty="0">
                <a:solidFill>
                  <a:srgbClr val="115076"/>
                </a:solidFill>
              </a:rPr>
              <a:t> Norden: 5 Grad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AB0BC2-7504-4C10-810A-26C87237E5CB}"/>
              </a:ext>
            </a:extLst>
          </p:cNvPr>
          <p:cNvSpPr txBox="1"/>
          <p:nvPr/>
        </p:nvSpPr>
        <p:spPr>
          <a:xfrm>
            <a:off x="763800" y="2727438"/>
            <a:ext cx="1470354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________.</a:t>
            </a: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02597DC8-4AB3-465E-896E-10DC8D2F6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95" y="2597368"/>
            <a:ext cx="482092" cy="348010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7AEA3710-F0DC-44C7-A184-6A5B15CC5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76" y="2556606"/>
            <a:ext cx="482092" cy="348010"/>
          </a:xfrm>
          <a:prstGeom prst="rect">
            <a:avLst/>
          </a:prstGeom>
        </p:spPr>
      </p:pic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75B88B42-2984-7340-842E-51DF2DEA65ED}"/>
              </a:ext>
            </a:extLst>
          </p:cNvPr>
          <p:cNvSpPr/>
          <p:nvPr/>
        </p:nvSpPr>
        <p:spPr>
          <a:xfrm>
            <a:off x="5988149" y="3074940"/>
            <a:ext cx="2985071" cy="525283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rgbClr val="115076"/>
                </a:solidFill>
              </a:rPr>
              <a:t>Sebastian Vettel – </a:t>
            </a:r>
          </a:p>
          <a:p>
            <a:pPr algn="r"/>
            <a:r>
              <a:rPr lang="en-GB" sz="2000" dirty="0" err="1">
                <a:solidFill>
                  <a:srgbClr val="115076"/>
                </a:solidFill>
              </a:rPr>
              <a:t>geboren</a:t>
            </a:r>
            <a:r>
              <a:rPr lang="en-GB" sz="2000" dirty="0">
                <a:solidFill>
                  <a:srgbClr val="115076"/>
                </a:solidFill>
              </a:rPr>
              <a:t>: 1987</a:t>
            </a:r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0B4B054B-723F-7749-9B59-E079744B9B99}"/>
              </a:ext>
            </a:extLst>
          </p:cNvPr>
          <p:cNvSpPr/>
          <p:nvPr/>
        </p:nvSpPr>
        <p:spPr>
          <a:xfrm>
            <a:off x="9039442" y="3075187"/>
            <a:ext cx="2985070" cy="503352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rgbClr val="115076"/>
                </a:solidFill>
              </a:rPr>
              <a:t>Jürgen Klopp – 1967</a:t>
            </a:r>
          </a:p>
        </p:txBody>
      </p:sp>
      <p:sp>
        <p:nvSpPr>
          <p:cNvPr id="43" name="Rectangle: Rounded Corners 29">
            <a:extLst>
              <a:ext uri="{FF2B5EF4-FFF2-40B4-BE49-F238E27FC236}">
                <a16:creationId xmlns:a16="http://schemas.microsoft.com/office/drawing/2014/main" id="{A00B84E0-42D9-EA48-8D04-DF569101EB49}"/>
              </a:ext>
            </a:extLst>
          </p:cNvPr>
          <p:cNvSpPr/>
          <p:nvPr/>
        </p:nvSpPr>
        <p:spPr>
          <a:xfrm>
            <a:off x="6003542" y="3637555"/>
            <a:ext cx="2985070" cy="565287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Belgien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380 km</a:t>
            </a:r>
          </a:p>
        </p:txBody>
      </p:sp>
      <p:sp>
        <p:nvSpPr>
          <p:cNvPr id="44" name="Rectangle: Rounded Corners 30">
            <a:extLst>
              <a:ext uri="{FF2B5EF4-FFF2-40B4-BE49-F238E27FC236}">
                <a16:creationId xmlns:a16="http://schemas.microsoft.com/office/drawing/2014/main" id="{08CBFE7F-91DD-3144-AE49-A115C3FE5939}"/>
              </a:ext>
            </a:extLst>
          </p:cNvPr>
          <p:cNvSpPr/>
          <p:nvPr/>
        </p:nvSpPr>
        <p:spPr>
          <a:xfrm>
            <a:off x="9039442" y="3641686"/>
            <a:ext cx="2985070" cy="548965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Italien</a:t>
            </a:r>
            <a:r>
              <a:rPr lang="en-GB" sz="2000" dirty="0">
                <a:solidFill>
                  <a:srgbClr val="115076"/>
                </a:solidFill>
              </a:rPr>
              <a:t> 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1504 km</a:t>
            </a:r>
          </a:p>
        </p:txBody>
      </p:sp>
      <p:sp>
        <p:nvSpPr>
          <p:cNvPr id="46" name="Rectangle: Rounded Corners 36">
            <a:extLst>
              <a:ext uri="{FF2B5EF4-FFF2-40B4-BE49-F238E27FC236}">
                <a16:creationId xmlns:a16="http://schemas.microsoft.com/office/drawing/2014/main" id="{89355922-2B72-7E4B-B905-637F30A33154}"/>
              </a:ext>
            </a:extLst>
          </p:cNvPr>
          <p:cNvSpPr/>
          <p:nvPr/>
        </p:nvSpPr>
        <p:spPr>
          <a:xfrm>
            <a:off x="6003542" y="4257167"/>
            <a:ext cx="2985070" cy="510532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rgbClr val="115076"/>
                </a:solidFill>
              </a:rPr>
              <a:t>BMW – ££££</a:t>
            </a:r>
          </a:p>
        </p:txBody>
      </p:sp>
      <p:sp>
        <p:nvSpPr>
          <p:cNvPr id="47" name="Rectangle: Rounded Corners 37">
            <a:extLst>
              <a:ext uri="{FF2B5EF4-FFF2-40B4-BE49-F238E27FC236}">
                <a16:creationId xmlns:a16="http://schemas.microsoft.com/office/drawing/2014/main" id="{4508199C-09C0-6842-AA73-8E98E27B744E}"/>
              </a:ext>
            </a:extLst>
          </p:cNvPr>
          <p:cNvSpPr/>
          <p:nvPr/>
        </p:nvSpPr>
        <p:spPr>
          <a:xfrm>
            <a:off x="9024049" y="4243388"/>
            <a:ext cx="2985070" cy="517054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2000" dirty="0">
              <a:solidFill>
                <a:srgbClr val="115076"/>
              </a:solidFill>
            </a:endParaRPr>
          </a:p>
          <a:p>
            <a:pPr algn="r"/>
            <a:r>
              <a:rPr lang="en-GB" sz="2000" dirty="0">
                <a:solidFill>
                  <a:srgbClr val="115076"/>
                </a:solidFill>
              </a:rPr>
              <a:t>Volkswagen – ££</a:t>
            </a:r>
          </a:p>
          <a:p>
            <a:pPr algn="r"/>
            <a:endParaRPr lang="en-GB" sz="2000" dirty="0">
              <a:solidFill>
                <a:srgbClr val="115076"/>
              </a:solidFill>
            </a:endParaRPr>
          </a:p>
        </p:txBody>
      </p:sp>
      <p:sp>
        <p:nvSpPr>
          <p:cNvPr id="50" name="Rectangle: Rounded Corners 1">
            <a:extLst>
              <a:ext uri="{FF2B5EF4-FFF2-40B4-BE49-F238E27FC236}">
                <a16:creationId xmlns:a16="http://schemas.microsoft.com/office/drawing/2014/main" id="{002B039F-0ECC-B142-BC31-5BD4FFA4B24D}"/>
              </a:ext>
            </a:extLst>
          </p:cNvPr>
          <p:cNvSpPr/>
          <p:nvPr/>
        </p:nvSpPr>
        <p:spPr>
          <a:xfrm>
            <a:off x="5988149" y="4810135"/>
            <a:ext cx="2985071" cy="635886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  </a:t>
            </a:r>
            <a:r>
              <a:rPr lang="en-GB" sz="2000" dirty="0" err="1">
                <a:solidFill>
                  <a:srgbClr val="115076"/>
                </a:solidFill>
              </a:rPr>
              <a:t>Fleisch</a:t>
            </a:r>
            <a:r>
              <a:rPr lang="en-GB" sz="2000" dirty="0">
                <a:solidFill>
                  <a:srgbClr val="115076"/>
                </a:solidFill>
              </a:rPr>
              <a:t>: 10-15 </a:t>
            </a:r>
            <a:r>
              <a:rPr lang="en-GB" sz="2000" dirty="0" err="1">
                <a:solidFill>
                  <a:srgbClr val="115076"/>
                </a:solidFill>
              </a:rPr>
              <a:t>Prozent</a:t>
            </a:r>
            <a:r>
              <a:rPr lang="en-GB" sz="2000" dirty="0">
                <a:solidFill>
                  <a:srgbClr val="115076"/>
                </a:solidFill>
              </a:rPr>
              <a:t> Fett</a:t>
            </a:r>
          </a:p>
        </p:txBody>
      </p:sp>
      <p:sp>
        <p:nvSpPr>
          <p:cNvPr id="51" name="Rectangle: Rounded Corners 24">
            <a:extLst>
              <a:ext uri="{FF2B5EF4-FFF2-40B4-BE49-F238E27FC236}">
                <a16:creationId xmlns:a16="http://schemas.microsoft.com/office/drawing/2014/main" id="{3AAF1E26-E6ED-D84A-9D8A-29543A189BB4}"/>
              </a:ext>
            </a:extLst>
          </p:cNvPr>
          <p:cNvSpPr/>
          <p:nvPr/>
        </p:nvSpPr>
        <p:spPr>
          <a:xfrm>
            <a:off x="9024049" y="4789629"/>
            <a:ext cx="2985070" cy="651991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rgbClr val="115076"/>
                </a:solidFill>
              </a:rPr>
              <a:t>  </a:t>
            </a:r>
            <a:r>
              <a:rPr lang="en-GB" sz="2000" dirty="0" err="1">
                <a:solidFill>
                  <a:srgbClr val="115076"/>
                </a:solidFill>
              </a:rPr>
              <a:t>Obst</a:t>
            </a:r>
            <a:r>
              <a:rPr lang="en-GB" sz="2000" dirty="0">
                <a:solidFill>
                  <a:srgbClr val="115076"/>
                </a:solidFill>
              </a:rPr>
              <a:t>: 0 </a:t>
            </a:r>
            <a:r>
              <a:rPr lang="en-GB" sz="2000" dirty="0" err="1">
                <a:solidFill>
                  <a:srgbClr val="115076"/>
                </a:solidFill>
              </a:rPr>
              <a:t>Prozent</a:t>
            </a:r>
            <a:r>
              <a:rPr lang="en-GB" sz="2000" dirty="0">
                <a:solidFill>
                  <a:srgbClr val="115076"/>
                </a:solidFill>
              </a:rPr>
              <a:t> Fett</a:t>
            </a:r>
          </a:p>
        </p:txBody>
      </p:sp>
      <p:sp>
        <p:nvSpPr>
          <p:cNvPr id="53" name="Rectangle: Rounded Corners 29">
            <a:extLst>
              <a:ext uri="{FF2B5EF4-FFF2-40B4-BE49-F238E27FC236}">
                <a16:creationId xmlns:a16="http://schemas.microsoft.com/office/drawing/2014/main" id="{932E7B27-73A0-4B4D-9F2B-442586C79320}"/>
              </a:ext>
            </a:extLst>
          </p:cNvPr>
          <p:cNvSpPr/>
          <p:nvPr/>
        </p:nvSpPr>
        <p:spPr>
          <a:xfrm>
            <a:off x="5988149" y="5487298"/>
            <a:ext cx="2985070" cy="565287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Formel 1 –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             1 von 100 </a:t>
            </a:r>
            <a:r>
              <a:rPr lang="en-GB" sz="2000" dirty="0" err="1">
                <a:solidFill>
                  <a:srgbClr val="115076"/>
                </a:solidFill>
              </a:rPr>
              <a:t>stirbt</a:t>
            </a:r>
            <a:endParaRPr lang="en-GB" sz="2000" dirty="0">
              <a:solidFill>
                <a:srgbClr val="115076"/>
              </a:solidFill>
            </a:endParaRPr>
          </a:p>
        </p:txBody>
      </p:sp>
      <p:sp>
        <p:nvSpPr>
          <p:cNvPr id="54" name="Rectangle: Rounded Corners 30">
            <a:extLst>
              <a:ext uri="{FF2B5EF4-FFF2-40B4-BE49-F238E27FC236}">
                <a16:creationId xmlns:a16="http://schemas.microsoft.com/office/drawing/2014/main" id="{D7EEBB87-EE04-CE47-AD2B-9C66A6AC1489}"/>
              </a:ext>
            </a:extLst>
          </p:cNvPr>
          <p:cNvSpPr/>
          <p:nvPr/>
        </p:nvSpPr>
        <p:spPr>
          <a:xfrm>
            <a:off x="9039442" y="5494869"/>
            <a:ext cx="2985070" cy="548965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   </a:t>
            </a:r>
          </a:p>
          <a:p>
            <a:pPr algn="r"/>
            <a:r>
              <a:rPr lang="en-GB" sz="2000" dirty="0">
                <a:solidFill>
                  <a:srgbClr val="115076"/>
                </a:solidFill>
              </a:rPr>
              <a:t>       </a:t>
            </a:r>
            <a:r>
              <a:rPr lang="en-GB" sz="2000" dirty="0" err="1">
                <a:solidFill>
                  <a:srgbClr val="115076"/>
                </a:solidFill>
              </a:rPr>
              <a:t>Skifahren</a:t>
            </a:r>
            <a:r>
              <a:rPr lang="en-GB" sz="2000" dirty="0">
                <a:solidFill>
                  <a:srgbClr val="115076"/>
                </a:solidFill>
              </a:rPr>
              <a:t> – 1 von 1,4 </a:t>
            </a:r>
            <a:r>
              <a:rPr lang="en-GB" sz="2000" dirty="0" err="1">
                <a:solidFill>
                  <a:srgbClr val="115076"/>
                </a:solidFill>
              </a:rPr>
              <a:t>Millionen</a:t>
            </a:r>
            <a:r>
              <a:rPr lang="en-GB" sz="2000" dirty="0">
                <a:solidFill>
                  <a:srgbClr val="115076"/>
                </a:solidFill>
              </a:rPr>
              <a:t> </a:t>
            </a:r>
            <a:r>
              <a:rPr lang="en-GB" sz="2000" dirty="0" err="1">
                <a:solidFill>
                  <a:srgbClr val="115076"/>
                </a:solidFill>
              </a:rPr>
              <a:t>stirbt</a:t>
            </a:r>
            <a:br>
              <a:rPr lang="en-GB" sz="2000" dirty="0">
                <a:solidFill>
                  <a:srgbClr val="115076"/>
                </a:solidFill>
              </a:rPr>
            </a:br>
            <a:endParaRPr lang="en-GB" sz="2000" dirty="0">
              <a:solidFill>
                <a:srgbClr val="115076"/>
              </a:solidFill>
            </a:endParaRPr>
          </a:p>
        </p:txBody>
      </p:sp>
      <p:pic>
        <p:nvPicPr>
          <p:cNvPr id="11" name="Graphic 10" descr="Football">
            <a:extLst>
              <a:ext uri="{FF2B5EF4-FFF2-40B4-BE49-F238E27FC236}">
                <a16:creationId xmlns:a16="http://schemas.microsoft.com/office/drawing/2014/main" id="{871DAB32-30C6-0F41-B439-D057D8D5F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4049" y="3100198"/>
            <a:ext cx="453264" cy="453264"/>
          </a:xfrm>
          <a:prstGeom prst="rect">
            <a:avLst/>
          </a:prstGeom>
        </p:spPr>
      </p:pic>
      <p:pic>
        <p:nvPicPr>
          <p:cNvPr id="15" name="Graphic 14" descr="Race Car">
            <a:extLst>
              <a:ext uri="{FF2B5EF4-FFF2-40B4-BE49-F238E27FC236}">
                <a16:creationId xmlns:a16="http://schemas.microsoft.com/office/drawing/2014/main" id="{F9AD81CC-817E-3344-A4FD-AA40D5D604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9742" y="2961467"/>
            <a:ext cx="914400" cy="914400"/>
          </a:xfrm>
          <a:prstGeom prst="rect">
            <a:avLst/>
          </a:prstGeom>
        </p:spPr>
      </p:pic>
      <p:pic>
        <p:nvPicPr>
          <p:cNvPr id="19" name="Graphic 18" descr="Fruit bowl">
            <a:extLst>
              <a:ext uri="{FF2B5EF4-FFF2-40B4-BE49-F238E27FC236}">
                <a16:creationId xmlns:a16="http://schemas.microsoft.com/office/drawing/2014/main" id="{599D7A6B-5BB8-A345-ADD5-CE06F3A8DD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4111" y="4767698"/>
            <a:ext cx="525284" cy="525284"/>
          </a:xfrm>
          <a:prstGeom prst="rect">
            <a:avLst/>
          </a:prstGeom>
        </p:spPr>
      </p:pic>
      <p:pic>
        <p:nvPicPr>
          <p:cNvPr id="23" name="Graphic 22" descr="Chicken leg">
            <a:extLst>
              <a:ext uri="{FF2B5EF4-FFF2-40B4-BE49-F238E27FC236}">
                <a16:creationId xmlns:a16="http://schemas.microsoft.com/office/drawing/2014/main" id="{9DF77B1C-53CF-4047-9B5D-B0C823C219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93550" y="4864863"/>
            <a:ext cx="455137" cy="455137"/>
          </a:xfrm>
          <a:prstGeom prst="rect">
            <a:avLst/>
          </a:prstGeom>
        </p:spPr>
      </p:pic>
      <p:pic>
        <p:nvPicPr>
          <p:cNvPr id="61" name="Graphic 60" descr="Race Car">
            <a:extLst>
              <a:ext uri="{FF2B5EF4-FFF2-40B4-BE49-F238E27FC236}">
                <a16:creationId xmlns:a16="http://schemas.microsoft.com/office/drawing/2014/main" id="{3AC5075D-3116-5743-ABCB-0014E9846C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66595" y="5410970"/>
            <a:ext cx="914400" cy="914400"/>
          </a:xfrm>
          <a:prstGeom prst="rect">
            <a:avLst/>
          </a:prstGeom>
        </p:spPr>
      </p:pic>
      <p:pic>
        <p:nvPicPr>
          <p:cNvPr id="28" name="Graphic 27" descr="Downhill skiing">
            <a:extLst>
              <a:ext uri="{FF2B5EF4-FFF2-40B4-BE49-F238E27FC236}">
                <a16:creationId xmlns:a16="http://schemas.microsoft.com/office/drawing/2014/main" id="{7E30C4D6-4E38-A34D-AD7A-944589A258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87159" y="5456133"/>
            <a:ext cx="599892" cy="599892"/>
          </a:xfrm>
          <a:prstGeom prst="rect">
            <a:avLst/>
          </a:prstGeom>
        </p:spPr>
      </p:pic>
      <p:pic>
        <p:nvPicPr>
          <p:cNvPr id="63" name="Picture 6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DD1B6B-0C1C-8449-B5B4-79264982AA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60" y="3692187"/>
            <a:ext cx="692498" cy="461665"/>
          </a:xfrm>
          <a:prstGeom prst="rect">
            <a:avLst/>
          </a:prstGeom>
        </p:spPr>
      </p:pic>
      <p:pic>
        <p:nvPicPr>
          <p:cNvPr id="65" name="Picture 6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6D9CC3-8919-1A4C-BE44-AF70C5B864D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0" y="3691879"/>
            <a:ext cx="694267" cy="46212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85262E4-BF6A-084D-9ACA-EDB3B03768CC}"/>
              </a:ext>
            </a:extLst>
          </p:cNvPr>
          <p:cNvSpPr txBox="1"/>
          <p:nvPr/>
        </p:nvSpPr>
        <p:spPr>
          <a:xfrm>
            <a:off x="4373776" y="3143831"/>
            <a:ext cx="1520588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___________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7FC4E8B-78E5-EF42-BFAA-B0FB99C54599}"/>
              </a:ext>
            </a:extLst>
          </p:cNvPr>
          <p:cNvSpPr txBox="1"/>
          <p:nvPr/>
        </p:nvSpPr>
        <p:spPr>
          <a:xfrm>
            <a:off x="653866" y="3483666"/>
            <a:ext cx="1121790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3760A52-F8F7-8A47-8B9F-52E30F9148C6}"/>
              </a:ext>
            </a:extLst>
          </p:cNvPr>
          <p:cNvSpPr txBox="1"/>
          <p:nvPr/>
        </p:nvSpPr>
        <p:spPr>
          <a:xfrm>
            <a:off x="4288635" y="3890431"/>
            <a:ext cx="901922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E320233-8C64-6841-A987-45D2835CB434}"/>
              </a:ext>
            </a:extLst>
          </p:cNvPr>
          <p:cNvSpPr txBox="1"/>
          <p:nvPr/>
        </p:nvSpPr>
        <p:spPr>
          <a:xfrm>
            <a:off x="3881837" y="4489681"/>
            <a:ext cx="1114994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D87367-CF0C-EB4A-9DFD-9C2C2CBA24DC}"/>
              </a:ext>
            </a:extLst>
          </p:cNvPr>
          <p:cNvSpPr txBox="1"/>
          <p:nvPr/>
        </p:nvSpPr>
        <p:spPr>
          <a:xfrm>
            <a:off x="3328214" y="5038816"/>
            <a:ext cx="104556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A7596D4-CBED-564F-904B-1FF50DE90C55}"/>
              </a:ext>
            </a:extLst>
          </p:cNvPr>
          <p:cNvSpPr txBox="1"/>
          <p:nvPr/>
        </p:nvSpPr>
        <p:spPr>
          <a:xfrm>
            <a:off x="4074370" y="5569032"/>
            <a:ext cx="1405559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F52E7-D446-6543-B0C7-BBD7B89E017B}"/>
              </a:ext>
            </a:extLst>
          </p:cNvPr>
          <p:cNvSpPr txBox="1"/>
          <p:nvPr/>
        </p:nvSpPr>
        <p:spPr>
          <a:xfrm>
            <a:off x="5739034" y="599927"/>
            <a:ext cx="620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Komparativsätze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1-8.</a:t>
            </a: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894363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4344" y="307601"/>
            <a:ext cx="5655212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Deutschland - </a:t>
            </a:r>
            <a:r>
              <a:rPr lang="en-GB" sz="3600" b="1" dirty="0" err="1">
                <a:solidFill>
                  <a:schemeClr val="bg1"/>
                </a:solidFill>
              </a:rPr>
              <a:t>Statistik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929FB07-70BA-459C-ABFA-DE6615D2850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01" y="4283697"/>
            <a:ext cx="766437" cy="473035"/>
          </a:xfrm>
          <a:prstGeom prst="rect">
            <a:avLst/>
          </a:prstGeom>
        </p:spPr>
      </p:pic>
      <p:pic>
        <p:nvPicPr>
          <p:cNvPr id="21" name="Picture 20" descr="A close up of a car&#10;&#10;Description automatically generated">
            <a:extLst>
              <a:ext uri="{FF2B5EF4-FFF2-40B4-BE49-F238E27FC236}">
                <a16:creationId xmlns:a16="http://schemas.microsoft.com/office/drawing/2014/main" id="{F1A2C668-FDC0-4F6B-A1E6-D2F733B1B7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724" y="4281211"/>
            <a:ext cx="100330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9" grpId="0" animBg="1"/>
      <p:bldP spid="39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699649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290460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Mehmet </a:t>
            </a:r>
            <a:r>
              <a:rPr lang="en-GB" sz="3600" b="1" dirty="0" err="1">
                <a:solidFill>
                  <a:schemeClr val="bg1"/>
                </a:solidFill>
              </a:rPr>
              <a:t>redet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über</a:t>
            </a:r>
            <a:r>
              <a:rPr lang="en-GB" sz="3600" b="1" dirty="0">
                <a:solidFill>
                  <a:schemeClr val="bg1"/>
                </a:solidFill>
              </a:rPr>
              <a:t> die Schule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66137-5BC6-B54C-AFA6-AC9618E70ADD}"/>
              </a:ext>
            </a:extLst>
          </p:cNvPr>
          <p:cNvSpPr txBox="1"/>
          <p:nvPr/>
        </p:nvSpPr>
        <p:spPr>
          <a:xfrm>
            <a:off x="146133" y="1160056"/>
            <a:ext cx="6996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 Is Mehmet describing his current school or comparing it to his previous school?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E2F6CA-D064-544D-A9D7-D43E93F98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66329"/>
              </p:ext>
            </p:extLst>
          </p:nvPr>
        </p:nvGraphicFramePr>
        <p:xfrm>
          <a:off x="745589" y="1602341"/>
          <a:ext cx="11164331" cy="4473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28466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5472333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2588455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175077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Description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Comparison</a:t>
                      </a: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Die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Schüler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sind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freundlich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Der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Unterricht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interessanter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Englisch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schwierig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Wir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machen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häufiger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Sport.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Das Essen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billiger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Die Schule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sicher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Die Lehrer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sind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jünger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Die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Gebäude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115076"/>
                          </a:solidFill>
                        </a:rPr>
                        <a:t>sind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 moderner.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11. 1. freundlich.wav"/>
            </a:hlinkClick>
            <a:extLst>
              <a:ext uri="{FF2B5EF4-FFF2-40B4-BE49-F238E27FC236}">
                <a16:creationId xmlns:a16="http://schemas.microsoft.com/office/drawing/2014/main" id="{3B418770-1E72-B240-9307-3BBF955557C6}"/>
              </a:ext>
            </a:extLst>
          </p:cNvPr>
          <p:cNvSpPr/>
          <p:nvPr/>
        </p:nvSpPr>
        <p:spPr>
          <a:xfrm>
            <a:off x="1040281" y="2149913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 descr="text box hiding answer">
            <a:extLst>
              <a:ext uri="{FF2B5EF4-FFF2-40B4-BE49-F238E27FC236}">
                <a16:creationId xmlns:a16="http://schemas.microsoft.com/office/drawing/2014/main" id="{6A807415-9C4A-AD4D-9157-BCD5CFCAF36C}"/>
              </a:ext>
            </a:extLst>
          </p:cNvPr>
          <p:cNvSpPr txBox="1"/>
          <p:nvPr/>
        </p:nvSpPr>
        <p:spPr>
          <a:xfrm>
            <a:off x="1728894" y="2211118"/>
            <a:ext cx="4113105" cy="284421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57659676-FF91-E744-A53B-2FB8359C6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13" y="2201246"/>
            <a:ext cx="282522" cy="294294"/>
          </a:xfrm>
          <a:prstGeom prst="rect">
            <a:avLst/>
          </a:prstGeom>
        </p:spPr>
      </p:pic>
      <p:sp>
        <p:nvSpPr>
          <p:cNvPr id="11" name="Action Button: Custom 16">
            <a:hlinkClick r:id="" action="ppaction://noaction" highlightClick="1">
              <a:snd r:embed="rId6" name="11. 2. interessanter.wav"/>
            </a:hlinkClick>
            <a:extLst>
              <a:ext uri="{FF2B5EF4-FFF2-40B4-BE49-F238E27FC236}">
                <a16:creationId xmlns:a16="http://schemas.microsoft.com/office/drawing/2014/main" id="{F18D09F0-0D24-5B4F-A26E-132DCCD8073A}"/>
              </a:ext>
            </a:extLst>
          </p:cNvPr>
          <p:cNvSpPr/>
          <p:nvPr/>
        </p:nvSpPr>
        <p:spPr>
          <a:xfrm>
            <a:off x="1040281" y="262254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 descr="text box hiding answer">
            <a:extLst>
              <a:ext uri="{FF2B5EF4-FFF2-40B4-BE49-F238E27FC236}">
                <a16:creationId xmlns:a16="http://schemas.microsoft.com/office/drawing/2014/main" id="{FC362F41-7976-B248-918C-E0C6199759A0}"/>
              </a:ext>
            </a:extLst>
          </p:cNvPr>
          <p:cNvSpPr txBox="1"/>
          <p:nvPr/>
        </p:nvSpPr>
        <p:spPr>
          <a:xfrm>
            <a:off x="1728894" y="2666461"/>
            <a:ext cx="4113104" cy="322996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89063457-6FB4-0F49-BA86-BE890AC7F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33" y="2695163"/>
            <a:ext cx="282522" cy="294294"/>
          </a:xfrm>
          <a:prstGeom prst="rect">
            <a:avLst/>
          </a:prstGeom>
        </p:spPr>
      </p:pic>
      <p:sp>
        <p:nvSpPr>
          <p:cNvPr id="14" name="Action Button: Custom 16">
            <a:hlinkClick r:id="" action="ppaction://noaction" highlightClick="1">
              <a:snd r:embed="rId7" name="11. 3. schwierig.wav"/>
            </a:hlinkClick>
            <a:extLst>
              <a:ext uri="{FF2B5EF4-FFF2-40B4-BE49-F238E27FC236}">
                <a16:creationId xmlns:a16="http://schemas.microsoft.com/office/drawing/2014/main" id="{747EFDEF-0DCF-DB44-BBF0-27990DDE521B}"/>
              </a:ext>
            </a:extLst>
          </p:cNvPr>
          <p:cNvSpPr/>
          <p:nvPr/>
        </p:nvSpPr>
        <p:spPr>
          <a:xfrm>
            <a:off x="1038203" y="313324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 descr="text box hiding answer">
            <a:extLst>
              <a:ext uri="{FF2B5EF4-FFF2-40B4-BE49-F238E27FC236}">
                <a16:creationId xmlns:a16="http://schemas.microsoft.com/office/drawing/2014/main" id="{0882EC24-6B8D-814F-8F65-B27D8F50DD64}"/>
              </a:ext>
            </a:extLst>
          </p:cNvPr>
          <p:cNvSpPr txBox="1"/>
          <p:nvPr/>
        </p:nvSpPr>
        <p:spPr>
          <a:xfrm>
            <a:off x="1726817" y="3177353"/>
            <a:ext cx="3031450" cy="351889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EF662689-2FD9-C34C-966B-BF198EDE2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261" y="3151414"/>
            <a:ext cx="282522" cy="294294"/>
          </a:xfrm>
          <a:prstGeom prst="rect">
            <a:avLst/>
          </a:prstGeom>
        </p:spPr>
      </p:pic>
      <p:sp>
        <p:nvSpPr>
          <p:cNvPr id="17" name="Action Button: Custom 16">
            <a:hlinkClick r:id="" action="ppaction://noaction" highlightClick="1">
              <a:snd r:embed="rId8" name="11. 4. Sport.wav"/>
            </a:hlinkClick>
            <a:extLst>
              <a:ext uri="{FF2B5EF4-FFF2-40B4-BE49-F238E27FC236}">
                <a16:creationId xmlns:a16="http://schemas.microsoft.com/office/drawing/2014/main" id="{408DED6B-8D00-7843-820C-3A35CED50594}"/>
              </a:ext>
            </a:extLst>
          </p:cNvPr>
          <p:cNvSpPr/>
          <p:nvPr/>
        </p:nvSpPr>
        <p:spPr>
          <a:xfrm>
            <a:off x="1038203" y="361540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TextBox 17" descr="text box hiding answer">
            <a:extLst>
              <a:ext uri="{FF2B5EF4-FFF2-40B4-BE49-F238E27FC236}">
                <a16:creationId xmlns:a16="http://schemas.microsoft.com/office/drawing/2014/main" id="{AD177B29-49F3-054C-BB62-C784F65A92AE}"/>
              </a:ext>
            </a:extLst>
          </p:cNvPr>
          <p:cNvSpPr txBox="1"/>
          <p:nvPr/>
        </p:nvSpPr>
        <p:spPr>
          <a:xfrm>
            <a:off x="1726817" y="3673433"/>
            <a:ext cx="3674916" cy="351889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67DE927D-B684-4E4C-B1E7-D9412F7A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42" y="3696307"/>
            <a:ext cx="282522" cy="294294"/>
          </a:xfrm>
          <a:prstGeom prst="rect">
            <a:avLst/>
          </a:prstGeom>
        </p:spPr>
      </p:pic>
      <p:sp>
        <p:nvSpPr>
          <p:cNvPr id="20" name="Action Button: Custom 16">
            <a:hlinkClick r:id="" action="ppaction://noaction" highlightClick="1">
              <a:snd r:embed="rId9" name="11. 5. Essen.wav"/>
            </a:hlinkClick>
            <a:extLst>
              <a:ext uri="{FF2B5EF4-FFF2-40B4-BE49-F238E27FC236}">
                <a16:creationId xmlns:a16="http://schemas.microsoft.com/office/drawing/2014/main" id="{25121CCC-82F7-F14F-B30E-8A5AD31BE634}"/>
              </a:ext>
            </a:extLst>
          </p:cNvPr>
          <p:cNvSpPr/>
          <p:nvPr/>
        </p:nvSpPr>
        <p:spPr>
          <a:xfrm>
            <a:off x="1038203" y="413294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 descr="text box hiding answer">
            <a:extLst>
              <a:ext uri="{FF2B5EF4-FFF2-40B4-BE49-F238E27FC236}">
                <a16:creationId xmlns:a16="http://schemas.microsoft.com/office/drawing/2014/main" id="{8A557389-FDA2-4840-B39B-C820D944EC9B}"/>
              </a:ext>
            </a:extLst>
          </p:cNvPr>
          <p:cNvSpPr txBox="1"/>
          <p:nvPr/>
        </p:nvSpPr>
        <p:spPr>
          <a:xfrm>
            <a:off x="1726817" y="4178367"/>
            <a:ext cx="2625050" cy="305252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E63036D-0C5D-A948-8471-290BEC4FE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056" y="4208628"/>
            <a:ext cx="282522" cy="294294"/>
          </a:xfrm>
          <a:prstGeom prst="rect">
            <a:avLst/>
          </a:prstGeom>
        </p:spPr>
      </p:pic>
      <p:sp>
        <p:nvSpPr>
          <p:cNvPr id="23" name="Action Button: Custom 16">
            <a:hlinkClick r:id="" action="ppaction://noaction" highlightClick="1">
              <a:snd r:embed="rId10" name="11. 6. sicher.wav"/>
            </a:hlinkClick>
            <a:extLst>
              <a:ext uri="{FF2B5EF4-FFF2-40B4-BE49-F238E27FC236}">
                <a16:creationId xmlns:a16="http://schemas.microsoft.com/office/drawing/2014/main" id="{DA5FAA28-0FFE-FD44-82BD-8BEA8CA05A2D}"/>
              </a:ext>
            </a:extLst>
          </p:cNvPr>
          <p:cNvSpPr/>
          <p:nvPr/>
        </p:nvSpPr>
        <p:spPr>
          <a:xfrm>
            <a:off x="1042997" y="461886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4" name="TextBox 23" descr="text box hiding answer">
            <a:extLst>
              <a:ext uri="{FF2B5EF4-FFF2-40B4-BE49-F238E27FC236}">
                <a16:creationId xmlns:a16="http://schemas.microsoft.com/office/drawing/2014/main" id="{D9C34F78-E03C-B246-8754-6C16168EE34B}"/>
              </a:ext>
            </a:extLst>
          </p:cNvPr>
          <p:cNvSpPr txBox="1"/>
          <p:nvPr/>
        </p:nvSpPr>
        <p:spPr>
          <a:xfrm>
            <a:off x="1778831" y="4647216"/>
            <a:ext cx="2759301" cy="332482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Picture 24" descr="green checkmark">
            <a:extLst>
              <a:ext uri="{FF2B5EF4-FFF2-40B4-BE49-F238E27FC236}">
                <a16:creationId xmlns:a16="http://schemas.microsoft.com/office/drawing/2014/main" id="{309AB055-15F8-2F45-856E-A6F218E76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4" y="4700487"/>
            <a:ext cx="282522" cy="294294"/>
          </a:xfrm>
          <a:prstGeom prst="rect">
            <a:avLst/>
          </a:prstGeom>
        </p:spPr>
      </p:pic>
      <p:sp>
        <p:nvSpPr>
          <p:cNvPr id="26" name="Action Button: Custom 16">
            <a:hlinkClick r:id="" action="ppaction://noaction" highlightClick="1">
              <a:snd r:embed="rId11" name="11. 7. Lehrer.wav"/>
            </a:hlinkClick>
            <a:extLst>
              <a:ext uri="{FF2B5EF4-FFF2-40B4-BE49-F238E27FC236}">
                <a16:creationId xmlns:a16="http://schemas.microsoft.com/office/drawing/2014/main" id="{B941CF18-9FF3-084E-9E12-F82721CE7509}"/>
              </a:ext>
            </a:extLst>
          </p:cNvPr>
          <p:cNvSpPr/>
          <p:nvPr/>
        </p:nvSpPr>
        <p:spPr>
          <a:xfrm>
            <a:off x="1048397" y="512523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" name="TextBox 26" descr="text box hiding answer">
            <a:extLst>
              <a:ext uri="{FF2B5EF4-FFF2-40B4-BE49-F238E27FC236}">
                <a16:creationId xmlns:a16="http://schemas.microsoft.com/office/drawing/2014/main" id="{C8E942A3-2BB8-3943-968A-4DC98A4B04D3}"/>
              </a:ext>
            </a:extLst>
          </p:cNvPr>
          <p:cNvSpPr txBox="1"/>
          <p:nvPr/>
        </p:nvSpPr>
        <p:spPr>
          <a:xfrm>
            <a:off x="1778831" y="5164397"/>
            <a:ext cx="2979436" cy="396000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green checkmark">
            <a:extLst>
              <a:ext uri="{FF2B5EF4-FFF2-40B4-BE49-F238E27FC236}">
                <a16:creationId xmlns:a16="http://schemas.microsoft.com/office/drawing/2014/main" id="{86E83B85-BDB0-D84C-8AB3-BE6BEEFCF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80" y="5200199"/>
            <a:ext cx="282522" cy="294294"/>
          </a:xfrm>
          <a:prstGeom prst="rect">
            <a:avLst/>
          </a:prstGeom>
        </p:spPr>
      </p:pic>
      <p:sp>
        <p:nvSpPr>
          <p:cNvPr id="29" name="Action Button: Custom 16">
            <a:hlinkClick r:id="" action="ppaction://noaction" highlightClick="1">
              <a:snd r:embed="rId12" name="11. 8. moderner.wav"/>
            </a:hlinkClick>
            <a:extLst>
              <a:ext uri="{FF2B5EF4-FFF2-40B4-BE49-F238E27FC236}">
                <a16:creationId xmlns:a16="http://schemas.microsoft.com/office/drawing/2014/main" id="{13F9AB66-2DAB-A849-89C4-7AF59987F5A8}"/>
              </a:ext>
            </a:extLst>
          </p:cNvPr>
          <p:cNvSpPr/>
          <p:nvPr/>
        </p:nvSpPr>
        <p:spPr>
          <a:xfrm>
            <a:off x="1038203" y="561237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0" name="TextBox 29" descr="text box hiding answer">
            <a:extLst>
              <a:ext uri="{FF2B5EF4-FFF2-40B4-BE49-F238E27FC236}">
                <a16:creationId xmlns:a16="http://schemas.microsoft.com/office/drawing/2014/main" id="{60DFB1B5-86A6-BD46-B8BD-33DF71FF21E1}"/>
              </a:ext>
            </a:extLst>
          </p:cNvPr>
          <p:cNvSpPr txBox="1"/>
          <p:nvPr/>
        </p:nvSpPr>
        <p:spPr>
          <a:xfrm>
            <a:off x="1778831" y="5622694"/>
            <a:ext cx="3876902" cy="351889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6648AC49-2E03-094D-97A1-9268DC8B1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056" y="5663228"/>
            <a:ext cx="282522" cy="294294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95688AF9-02B1-4748-A12C-F38933F75C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07" y="60501"/>
            <a:ext cx="1643325" cy="144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4516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910667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der </a:t>
            </a:r>
            <a:r>
              <a:rPr lang="en-GB" sz="3600" b="1" dirty="0" err="1">
                <a:solidFill>
                  <a:schemeClr val="bg1"/>
                </a:solidFill>
              </a:rPr>
              <a:t>Komparativ</a:t>
            </a:r>
            <a:r>
              <a:rPr lang="en-GB" sz="3600" b="1" dirty="0">
                <a:solidFill>
                  <a:schemeClr val="bg1"/>
                </a:solidFill>
              </a:rPr>
              <a:t> [3/3]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96261" y="1240924"/>
            <a:ext cx="1103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So, where there is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difference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we compare like this: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F7075-13AC-4585-9E92-DA638D36819A}"/>
              </a:ext>
            </a:extLst>
          </p:cNvPr>
          <p:cNvSpPr/>
          <p:nvPr/>
        </p:nvSpPr>
        <p:spPr>
          <a:xfrm>
            <a:off x="2744686" y="1988547"/>
            <a:ext cx="4281428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1E652-4964-46BA-8E49-2A81A36508A0}"/>
              </a:ext>
            </a:extLst>
          </p:cNvPr>
          <p:cNvSpPr txBox="1"/>
          <p:nvPr/>
        </p:nvSpPr>
        <p:spPr>
          <a:xfrm>
            <a:off x="2769953" y="1993382"/>
            <a:ext cx="42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Einstein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größ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als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Mieze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9EBDBB-EB98-41E3-BD5D-20B4C3C619E5}"/>
              </a:ext>
            </a:extLst>
          </p:cNvPr>
          <p:cNvSpPr txBox="1"/>
          <p:nvPr/>
        </p:nvSpPr>
        <p:spPr>
          <a:xfrm>
            <a:off x="2719419" y="2611228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Einstein is bigg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than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Mieze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CAE72F1-61DD-492F-B491-F08DD505C5C2}"/>
              </a:ext>
            </a:extLst>
          </p:cNvPr>
          <p:cNvSpPr/>
          <p:nvPr/>
        </p:nvSpPr>
        <p:spPr>
          <a:xfrm>
            <a:off x="8173524" y="3300546"/>
            <a:ext cx="3783804" cy="1316378"/>
          </a:xfrm>
          <a:prstGeom prst="wedgeRoundRectCallout">
            <a:avLst>
              <a:gd name="adj1" fmla="val -74879"/>
              <a:gd name="adj2" fmla="val 13045"/>
              <a:gd name="adj3" fmla="val 16667"/>
            </a:avLst>
          </a:prstGeom>
          <a:solidFill>
            <a:srgbClr val="115076"/>
          </a:solidFill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already know other mean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ings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for </a:t>
            </a:r>
            <a:r>
              <a:rPr lang="en-GB" sz="2200" b="1" dirty="0">
                <a:solidFill>
                  <a:prstClr val="white"/>
                </a:solidFill>
                <a:latin typeface="Century Gothic" panose="020F0302020204030204"/>
              </a:rPr>
              <a:t>so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(so, in that way) and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F0302020204030204"/>
              </a:rPr>
              <a:t>wie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(how)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13" name="Picture 12" descr="A close up&#10;&#10;Description automatically generated">
            <a:extLst>
              <a:ext uri="{FF2B5EF4-FFF2-40B4-BE49-F238E27FC236}">
                <a16:creationId xmlns:a16="http://schemas.microsoft.com/office/drawing/2014/main" id="{605DAE03-0508-4D5F-9F0D-03CA73349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3" y="1621846"/>
            <a:ext cx="1293841" cy="18604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2C48F8-8089-48C1-836C-12F7B026D750}"/>
              </a:ext>
            </a:extLst>
          </p:cNvPr>
          <p:cNvSpPr txBox="1"/>
          <p:nvPr/>
        </p:nvSpPr>
        <p:spPr>
          <a:xfrm>
            <a:off x="104872" y="3497070"/>
            <a:ext cx="811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Where two things are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same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we compare like this: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B2394C-0FFE-4C41-8E04-316AE343DA2B}"/>
              </a:ext>
            </a:extLst>
          </p:cNvPr>
          <p:cNvSpPr/>
          <p:nvPr/>
        </p:nvSpPr>
        <p:spPr>
          <a:xfrm>
            <a:off x="2631365" y="4026805"/>
            <a:ext cx="4461144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9023AB-18D1-4864-A1B4-2711EBD7382F}"/>
              </a:ext>
            </a:extLst>
          </p:cNvPr>
          <p:cNvSpPr txBox="1"/>
          <p:nvPr/>
        </p:nvSpPr>
        <p:spPr>
          <a:xfrm>
            <a:off x="2631364" y="3997422"/>
            <a:ext cx="475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Einstein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groß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wie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Mieze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FD18A2-F4B5-4643-A460-488D0AB33E9E}"/>
              </a:ext>
            </a:extLst>
          </p:cNvPr>
          <p:cNvSpPr txBox="1"/>
          <p:nvPr/>
        </p:nvSpPr>
        <p:spPr>
          <a:xfrm>
            <a:off x="2631364" y="4473862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Einstein is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big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Mieze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36" name="Picture 35" descr="A close up of a cats face&#10;&#10;Description automatically generated">
            <a:extLst>
              <a:ext uri="{FF2B5EF4-FFF2-40B4-BE49-F238E27FC236}">
                <a16:creationId xmlns:a16="http://schemas.microsoft.com/office/drawing/2014/main" id="{79EF8672-3455-453A-A25E-470676CD54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54" y="2224214"/>
            <a:ext cx="1038369" cy="1204786"/>
          </a:xfrm>
          <a:prstGeom prst="rect">
            <a:avLst/>
          </a:prstGeom>
        </p:spPr>
      </p:pic>
      <p:pic>
        <p:nvPicPr>
          <p:cNvPr id="37" name="Picture 36" descr="A close up&#10;&#10;Description automatically generated">
            <a:extLst>
              <a:ext uri="{FF2B5EF4-FFF2-40B4-BE49-F238E27FC236}">
                <a16:creationId xmlns:a16="http://schemas.microsoft.com/office/drawing/2014/main" id="{1F93ACC0-9148-4F92-99DE-BEC8902CF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9" y="4242413"/>
            <a:ext cx="1160421" cy="1668605"/>
          </a:xfrm>
          <a:prstGeom prst="rect">
            <a:avLst/>
          </a:prstGeom>
        </p:spPr>
      </p:pic>
      <p:pic>
        <p:nvPicPr>
          <p:cNvPr id="38" name="Picture 37" descr="A close up of a cats face&#10;&#10;Description automatically generated">
            <a:extLst>
              <a:ext uri="{FF2B5EF4-FFF2-40B4-BE49-F238E27FC236}">
                <a16:creationId xmlns:a16="http://schemas.microsoft.com/office/drawing/2014/main" id="{F3A94CA7-AB9D-4B7A-9C52-DABE26DD17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30" y="4290927"/>
            <a:ext cx="1354495" cy="157157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28C375E-63A2-4830-833D-5644FFE309C9}"/>
              </a:ext>
            </a:extLst>
          </p:cNvPr>
          <p:cNvSpPr/>
          <p:nvPr/>
        </p:nvSpPr>
        <p:spPr>
          <a:xfrm>
            <a:off x="2631364" y="5125834"/>
            <a:ext cx="6078141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6B5786-0ED9-4FA0-99E8-CE5B6FC8A0A1}"/>
              </a:ext>
            </a:extLst>
          </p:cNvPr>
          <p:cNvSpPr txBox="1"/>
          <p:nvPr/>
        </p:nvSpPr>
        <p:spPr>
          <a:xfrm>
            <a:off x="2601089" y="5139782"/>
            <a:ext cx="679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Einstein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läuft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genauso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schnell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wie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Mieze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6F52BC-08AD-4457-8531-9738396C75C9}"/>
              </a:ext>
            </a:extLst>
          </p:cNvPr>
          <p:cNvSpPr txBox="1"/>
          <p:nvPr/>
        </p:nvSpPr>
        <p:spPr>
          <a:xfrm>
            <a:off x="2601089" y="5659072"/>
            <a:ext cx="5676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Einstein runs (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just</a:t>
            </a:r>
            <a:r>
              <a:rPr kumimoji="0" lang="en-GB" sz="220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)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fast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Mieze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717FD972-2592-440C-B3CA-675264831A88}"/>
              </a:ext>
            </a:extLst>
          </p:cNvPr>
          <p:cNvSpPr/>
          <p:nvPr/>
        </p:nvSpPr>
        <p:spPr>
          <a:xfrm>
            <a:off x="8709505" y="4943258"/>
            <a:ext cx="3273926" cy="1316378"/>
          </a:xfrm>
          <a:prstGeom prst="wedgeRoundRectCallout">
            <a:avLst>
              <a:gd name="adj1" fmla="val -74879"/>
              <a:gd name="adj2" fmla="val 13045"/>
              <a:gd name="adj3" fmla="val 16667"/>
            </a:avLst>
          </a:prstGeom>
          <a:solidFill>
            <a:srgbClr val="115076"/>
          </a:solidFill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genau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(exactly) is often added to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especially in speech.</a:t>
            </a:r>
          </a:p>
        </p:txBody>
      </p:sp>
    </p:spTree>
    <p:extLst>
      <p:ext uri="{BB962C8B-B14F-4D97-AF65-F5344CB8AC3E}">
        <p14:creationId xmlns:p14="http://schemas.microsoft.com/office/powerpoint/2010/main" val="316808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  <p:bldP spid="14" grpId="0"/>
      <p:bldP spid="6" grpId="0" animBg="1"/>
      <p:bldP spid="32" grpId="0"/>
      <p:bldP spid="33" grpId="0" animBg="1"/>
      <p:bldP spid="34" grpId="0"/>
      <p:bldP spid="35" grpId="0"/>
      <p:bldP spid="39" grpId="0" animBg="1"/>
      <p:bldP spid="40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204175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655212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Heidis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Urlaub</a:t>
            </a:r>
            <a:r>
              <a:rPr lang="en-GB" sz="3600" b="1" dirty="0">
                <a:solidFill>
                  <a:schemeClr val="bg1"/>
                </a:solidFill>
              </a:rPr>
              <a:t> in </a:t>
            </a:r>
            <a:r>
              <a:rPr lang="en-GB" sz="3600" b="1" dirty="0" err="1">
                <a:solidFill>
                  <a:schemeClr val="bg1"/>
                </a:solidFill>
              </a:rPr>
              <a:t>Spanien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99B067E-B114-3441-939F-C8AEA9924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686250"/>
              </p:ext>
            </p:extLst>
          </p:nvPr>
        </p:nvGraphicFramePr>
        <p:xfrm>
          <a:off x="164892" y="1155992"/>
          <a:ext cx="9794011" cy="51137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23526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867048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</a:tblGrid>
              <a:tr h="546249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546249"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Der Sommer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dort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so warm </a:t>
                      </a:r>
                      <a:r>
                        <a:rPr lang="en-GB" sz="2200" b="1" dirty="0" err="1">
                          <a:solidFill>
                            <a:srgbClr val="115076"/>
                          </a:solidFill>
                        </a:rPr>
                        <a:t>wie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hier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46249"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Die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Tage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in Málaga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sind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länger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hier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743726"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Ich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habe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dort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das Essen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leckerer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gefunden</a:t>
                      </a:r>
                      <a:r>
                        <a:rPr lang="en-GB" sz="2200" b="1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in Deutschland.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46249"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In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Spanien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fährt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man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genauso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schnell </a:t>
                      </a:r>
                      <a:r>
                        <a:rPr lang="en-GB" sz="2200" b="1" dirty="0" err="1">
                          <a:solidFill>
                            <a:srgbClr val="115076"/>
                          </a:solidFill>
                        </a:rPr>
                        <a:t>wie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in Deutschland.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46249"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Die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Leute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dort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reden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schneller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hier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46249"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Die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Straßen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in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Spanien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sind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so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sicher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115076"/>
                          </a:solidFill>
                        </a:rPr>
                        <a:t>wie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hier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546249"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Die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Häuser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in Málaga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sind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schöner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in Berlin.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546249"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Dort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habe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ich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öfter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getanzt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115076"/>
                          </a:solidFill>
                        </a:rPr>
                        <a:t>als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hier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zu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Hause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.</a:t>
                      </a:r>
                      <a:endParaRPr lang="en-GB" sz="2200" u="none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A42553-EED2-814B-8E2B-603AF1806B6A}"/>
              </a:ext>
            </a:extLst>
          </p:cNvPr>
          <p:cNvSpPr txBox="1"/>
          <p:nvPr/>
        </p:nvSpPr>
        <p:spPr>
          <a:xfrm>
            <a:off x="1334683" y="1813618"/>
            <a:ext cx="5993010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AF10B-C8C7-1742-AEAF-0C4ABCD583B5}"/>
              </a:ext>
            </a:extLst>
          </p:cNvPr>
          <p:cNvSpPr txBox="1"/>
          <p:nvPr/>
        </p:nvSpPr>
        <p:spPr>
          <a:xfrm>
            <a:off x="1334683" y="2361236"/>
            <a:ext cx="6219484" cy="379174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20417-3880-8B47-9106-D0FBC70FD073}"/>
              </a:ext>
            </a:extLst>
          </p:cNvPr>
          <p:cNvSpPr txBox="1"/>
          <p:nvPr/>
        </p:nvSpPr>
        <p:spPr>
          <a:xfrm>
            <a:off x="1341510" y="2782401"/>
            <a:ext cx="8519925" cy="726753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CCD47-9317-7845-85BE-339B7B349857}"/>
              </a:ext>
            </a:extLst>
          </p:cNvPr>
          <p:cNvSpPr txBox="1"/>
          <p:nvPr/>
        </p:nvSpPr>
        <p:spPr>
          <a:xfrm>
            <a:off x="1341510" y="3701511"/>
            <a:ext cx="7855676" cy="276999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FA9EEC-8DB7-214F-8654-ACE8246EA402}"/>
              </a:ext>
            </a:extLst>
          </p:cNvPr>
          <p:cNvSpPr txBox="1"/>
          <p:nvPr/>
        </p:nvSpPr>
        <p:spPr>
          <a:xfrm>
            <a:off x="1291421" y="4246586"/>
            <a:ext cx="6501010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EDC32A-6F89-FC41-9B31-8868B4D0E6DD}"/>
              </a:ext>
            </a:extLst>
          </p:cNvPr>
          <p:cNvSpPr txBox="1"/>
          <p:nvPr/>
        </p:nvSpPr>
        <p:spPr>
          <a:xfrm>
            <a:off x="1334683" y="4801962"/>
            <a:ext cx="6713523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20058-9630-5D4E-AB5F-384B4BC2E448}"/>
              </a:ext>
            </a:extLst>
          </p:cNvPr>
          <p:cNvSpPr txBox="1"/>
          <p:nvPr/>
        </p:nvSpPr>
        <p:spPr>
          <a:xfrm>
            <a:off x="1291421" y="5333859"/>
            <a:ext cx="7615670" cy="396000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BBE658-F1AE-4D43-B821-127A5C85D89C}"/>
              </a:ext>
            </a:extLst>
          </p:cNvPr>
          <p:cNvSpPr txBox="1"/>
          <p:nvPr/>
        </p:nvSpPr>
        <p:spPr>
          <a:xfrm>
            <a:off x="1341510" y="5796856"/>
            <a:ext cx="7030389" cy="475012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3E607BAF-B766-48A0-8ED7-7B136158E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07" y="60501"/>
            <a:ext cx="1643325" cy="1441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F52E7-D446-6543-B0C7-BBD7B89E017B}"/>
              </a:ext>
            </a:extLst>
          </p:cNvPr>
          <p:cNvSpPr txBox="1"/>
          <p:nvPr/>
        </p:nvSpPr>
        <p:spPr>
          <a:xfrm>
            <a:off x="318207" y="1190877"/>
            <a:ext cx="762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Was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fehlt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1-8 und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als</a:t>
            </a:r>
            <a:r>
              <a:rPr lang="en-US" sz="2400" dirty="0">
                <a:solidFill>
                  <a:srgbClr val="115076"/>
                </a:solidFill>
                <a:latin typeface="Century Gothic" panose="020F0302020204030204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Action Button: Custom 16">
            <a:hlinkClick r:id="" action="ppaction://noaction" highlightClick="1">
              <a:snd r:embed="rId6" name="13. 1.wav"/>
            </a:hlinkClick>
            <a:extLst>
              <a:ext uri="{FF2B5EF4-FFF2-40B4-BE49-F238E27FC236}">
                <a16:creationId xmlns:a16="http://schemas.microsoft.com/office/drawing/2014/main" id="{CA305ADD-60BB-49F0-839F-0736E737E7F5}"/>
              </a:ext>
            </a:extLst>
          </p:cNvPr>
          <p:cNvSpPr/>
          <p:nvPr/>
        </p:nvSpPr>
        <p:spPr>
          <a:xfrm>
            <a:off x="785739" y="1785292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Action Button: Custom 16">
            <a:hlinkClick r:id="" action="ppaction://noaction" highlightClick="1">
              <a:snd r:embed="rId7" name="13. 2.wav"/>
            </a:hlinkClick>
            <a:extLst>
              <a:ext uri="{FF2B5EF4-FFF2-40B4-BE49-F238E27FC236}">
                <a16:creationId xmlns:a16="http://schemas.microsoft.com/office/drawing/2014/main" id="{00800C41-7074-410D-A71C-3202120141D7}"/>
              </a:ext>
            </a:extLst>
          </p:cNvPr>
          <p:cNvSpPr/>
          <p:nvPr/>
        </p:nvSpPr>
        <p:spPr>
          <a:xfrm>
            <a:off x="786839" y="231255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Action Button: Custom 16">
            <a:hlinkClick r:id="" action="ppaction://noaction" highlightClick="1">
              <a:snd r:embed="rId8" name="13. 3.wav"/>
            </a:hlinkClick>
            <a:extLst>
              <a:ext uri="{FF2B5EF4-FFF2-40B4-BE49-F238E27FC236}">
                <a16:creationId xmlns:a16="http://schemas.microsoft.com/office/drawing/2014/main" id="{1B9E76BA-5BE2-4795-8DDE-E8A9598EBB3A}"/>
              </a:ext>
            </a:extLst>
          </p:cNvPr>
          <p:cNvSpPr/>
          <p:nvPr/>
        </p:nvSpPr>
        <p:spPr>
          <a:xfrm>
            <a:off x="783661" y="296191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4" name="Action Button: Custom 16">
            <a:hlinkClick r:id="" action="ppaction://noaction" highlightClick="1">
              <a:snd r:embed="rId9" name="13. 4.wav"/>
            </a:hlinkClick>
            <a:extLst>
              <a:ext uri="{FF2B5EF4-FFF2-40B4-BE49-F238E27FC236}">
                <a16:creationId xmlns:a16="http://schemas.microsoft.com/office/drawing/2014/main" id="{58A94DE1-F1CF-4CB8-9328-76C1FF1FDA54}"/>
              </a:ext>
            </a:extLst>
          </p:cNvPr>
          <p:cNvSpPr/>
          <p:nvPr/>
        </p:nvSpPr>
        <p:spPr>
          <a:xfrm>
            <a:off x="790488" y="364201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5" name="Action Button: Custom 16">
            <a:hlinkClick r:id="" action="ppaction://noaction" highlightClick="1">
              <a:snd r:embed="rId10" name="13. 5.wav"/>
            </a:hlinkClick>
            <a:extLst>
              <a:ext uri="{FF2B5EF4-FFF2-40B4-BE49-F238E27FC236}">
                <a16:creationId xmlns:a16="http://schemas.microsoft.com/office/drawing/2014/main" id="{FFD5DBCA-D6FA-4C01-9072-540FE24501EC}"/>
              </a:ext>
            </a:extLst>
          </p:cNvPr>
          <p:cNvSpPr/>
          <p:nvPr/>
        </p:nvSpPr>
        <p:spPr>
          <a:xfrm>
            <a:off x="783661" y="419046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11" name="13. 6.wav"/>
            </a:hlinkClick>
            <a:extLst>
              <a:ext uri="{FF2B5EF4-FFF2-40B4-BE49-F238E27FC236}">
                <a16:creationId xmlns:a16="http://schemas.microsoft.com/office/drawing/2014/main" id="{8E92B176-D325-443E-B770-6B3DF1FCE9A1}"/>
              </a:ext>
            </a:extLst>
          </p:cNvPr>
          <p:cNvSpPr/>
          <p:nvPr/>
        </p:nvSpPr>
        <p:spPr>
          <a:xfrm>
            <a:off x="790488" y="471176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7" name="Action Button: Custom 16">
            <a:hlinkClick r:id="" action="ppaction://noaction" highlightClick="1">
              <a:snd r:embed="rId12" name="13. 7.wav"/>
            </a:hlinkClick>
            <a:extLst>
              <a:ext uri="{FF2B5EF4-FFF2-40B4-BE49-F238E27FC236}">
                <a16:creationId xmlns:a16="http://schemas.microsoft.com/office/drawing/2014/main" id="{1D78DAE9-C2A6-4943-9CB2-3F84D7C6CB5E}"/>
              </a:ext>
            </a:extLst>
          </p:cNvPr>
          <p:cNvSpPr/>
          <p:nvPr/>
        </p:nvSpPr>
        <p:spPr>
          <a:xfrm>
            <a:off x="783661" y="528763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8" name="Action Button: Custom 16">
            <a:hlinkClick r:id="" action="ppaction://noaction" highlightClick="1">
              <a:snd r:embed="rId13" name="13. 8.wav"/>
            </a:hlinkClick>
            <a:extLst>
              <a:ext uri="{FF2B5EF4-FFF2-40B4-BE49-F238E27FC236}">
                <a16:creationId xmlns:a16="http://schemas.microsoft.com/office/drawing/2014/main" id="{4F42AFD9-18FD-4271-88CB-D9D75D78915A}"/>
              </a:ext>
            </a:extLst>
          </p:cNvPr>
          <p:cNvSpPr/>
          <p:nvPr/>
        </p:nvSpPr>
        <p:spPr>
          <a:xfrm>
            <a:off x="790488" y="581703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0E0601D2-FF97-9443-86DC-3C4CBE756D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30" y="3533236"/>
            <a:ext cx="2308024" cy="1810215"/>
          </a:xfrm>
          <a:prstGeom prst="rect">
            <a:avLst/>
          </a:prstGeom>
        </p:spPr>
      </p:pic>
      <p:pic>
        <p:nvPicPr>
          <p:cNvPr id="13" name="Picture 12" descr="A castle on top of a tall building&#10;&#10;Description automatically generated">
            <a:extLst>
              <a:ext uri="{FF2B5EF4-FFF2-40B4-BE49-F238E27FC236}">
                <a16:creationId xmlns:a16="http://schemas.microsoft.com/office/drawing/2014/main" id="{63858037-3BDD-E144-96C8-43AB2283DE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98" y="1844699"/>
            <a:ext cx="1938479" cy="1292319"/>
          </a:xfrm>
          <a:prstGeom prst="rect">
            <a:avLst/>
          </a:prstGeom>
        </p:spPr>
      </p:pic>
      <p:sp>
        <p:nvSpPr>
          <p:cNvPr id="26" name="Action Button: Custom 16">
            <a:hlinkClick r:id="" action="ppaction://noaction" highlightClick="1">
              <a:snd r:embed="rId16" name="13.ans.1.wav"/>
            </a:hlinkClick>
            <a:extLst>
              <a:ext uri="{FF2B5EF4-FFF2-40B4-BE49-F238E27FC236}">
                <a16:creationId xmlns:a16="http://schemas.microsoft.com/office/drawing/2014/main" id="{CA305ADD-60BB-49F0-839F-0736E737E7F5}"/>
              </a:ext>
            </a:extLst>
          </p:cNvPr>
          <p:cNvSpPr/>
          <p:nvPr/>
        </p:nvSpPr>
        <p:spPr>
          <a:xfrm>
            <a:off x="309365" y="1780575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Action Button: Custom 16">
            <a:hlinkClick r:id="" action="ppaction://noaction" highlightClick="1">
              <a:snd r:embed="rId17" name="13.ans.2.wav"/>
            </a:hlinkClick>
            <a:extLst>
              <a:ext uri="{FF2B5EF4-FFF2-40B4-BE49-F238E27FC236}">
                <a16:creationId xmlns:a16="http://schemas.microsoft.com/office/drawing/2014/main" id="{00800C41-7074-410D-A71C-3202120141D7}"/>
              </a:ext>
            </a:extLst>
          </p:cNvPr>
          <p:cNvSpPr/>
          <p:nvPr/>
        </p:nvSpPr>
        <p:spPr>
          <a:xfrm>
            <a:off x="310465" y="230783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8" name="Action Button: Custom 16">
            <a:hlinkClick r:id="" action="ppaction://noaction" highlightClick="1">
              <a:snd r:embed="rId18" name="13.ans.3.wav"/>
            </a:hlinkClick>
            <a:extLst>
              <a:ext uri="{FF2B5EF4-FFF2-40B4-BE49-F238E27FC236}">
                <a16:creationId xmlns:a16="http://schemas.microsoft.com/office/drawing/2014/main" id="{1B9E76BA-5BE2-4795-8DDE-E8A9598EBB3A}"/>
              </a:ext>
            </a:extLst>
          </p:cNvPr>
          <p:cNvSpPr/>
          <p:nvPr/>
        </p:nvSpPr>
        <p:spPr>
          <a:xfrm>
            <a:off x="307287" y="295719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Action Button: Custom 16">
            <a:hlinkClick r:id="" action="ppaction://noaction" highlightClick="1">
              <a:snd r:embed="rId19" name="13.ans.4.wav"/>
            </a:hlinkClick>
            <a:extLst>
              <a:ext uri="{FF2B5EF4-FFF2-40B4-BE49-F238E27FC236}">
                <a16:creationId xmlns:a16="http://schemas.microsoft.com/office/drawing/2014/main" id="{58A94DE1-F1CF-4CB8-9328-76C1FF1FDA54}"/>
              </a:ext>
            </a:extLst>
          </p:cNvPr>
          <p:cNvSpPr/>
          <p:nvPr/>
        </p:nvSpPr>
        <p:spPr>
          <a:xfrm>
            <a:off x="314114" y="363729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0" name="Action Button: Custom 16">
            <a:hlinkClick r:id="" action="ppaction://noaction" highlightClick="1">
              <a:snd r:embed="rId20" name="13.ans.5.wav"/>
            </a:hlinkClick>
            <a:extLst>
              <a:ext uri="{FF2B5EF4-FFF2-40B4-BE49-F238E27FC236}">
                <a16:creationId xmlns:a16="http://schemas.microsoft.com/office/drawing/2014/main" id="{FFD5DBCA-D6FA-4C01-9072-540FE24501EC}"/>
              </a:ext>
            </a:extLst>
          </p:cNvPr>
          <p:cNvSpPr/>
          <p:nvPr/>
        </p:nvSpPr>
        <p:spPr>
          <a:xfrm>
            <a:off x="307287" y="418575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" name="Action Button: Custom 16">
            <a:hlinkClick r:id="" action="ppaction://noaction" highlightClick="1">
              <a:snd r:embed="rId21" name="13.ans.6.wav"/>
            </a:hlinkClick>
            <a:extLst>
              <a:ext uri="{FF2B5EF4-FFF2-40B4-BE49-F238E27FC236}">
                <a16:creationId xmlns:a16="http://schemas.microsoft.com/office/drawing/2014/main" id="{8E92B176-D325-443E-B770-6B3DF1FCE9A1}"/>
              </a:ext>
            </a:extLst>
          </p:cNvPr>
          <p:cNvSpPr/>
          <p:nvPr/>
        </p:nvSpPr>
        <p:spPr>
          <a:xfrm>
            <a:off x="314114" y="470704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4" name="Action Button: Custom 16">
            <a:hlinkClick r:id="" action="ppaction://noaction" highlightClick="1">
              <a:snd r:embed="rId22" name="13.ans.7.wav"/>
            </a:hlinkClick>
            <a:extLst>
              <a:ext uri="{FF2B5EF4-FFF2-40B4-BE49-F238E27FC236}">
                <a16:creationId xmlns:a16="http://schemas.microsoft.com/office/drawing/2014/main" id="{1D78DAE9-C2A6-4943-9CB2-3F84D7C6CB5E}"/>
              </a:ext>
            </a:extLst>
          </p:cNvPr>
          <p:cNvSpPr/>
          <p:nvPr/>
        </p:nvSpPr>
        <p:spPr>
          <a:xfrm>
            <a:off x="307287" y="528291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6" name="Action Button: Custom 16">
            <a:hlinkClick r:id="" action="ppaction://noaction" highlightClick="1">
              <a:snd r:embed="rId23" name="13.ans.8.wav"/>
            </a:hlinkClick>
            <a:extLst>
              <a:ext uri="{FF2B5EF4-FFF2-40B4-BE49-F238E27FC236}">
                <a16:creationId xmlns:a16="http://schemas.microsoft.com/office/drawing/2014/main" id="{4F42AFD9-18FD-4271-88CB-D9D75D78915A}"/>
              </a:ext>
            </a:extLst>
          </p:cNvPr>
          <p:cNvSpPr/>
          <p:nvPr/>
        </p:nvSpPr>
        <p:spPr>
          <a:xfrm>
            <a:off x="314114" y="581231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651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9093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9739543" cy="70784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Welches Land? </a:t>
            </a:r>
            <a:r>
              <a:rPr lang="en-GB" sz="2800" b="1" dirty="0" err="1">
                <a:solidFill>
                  <a:schemeClr val="bg1"/>
                </a:solidFill>
              </a:rPr>
              <a:t>Welche</a:t>
            </a:r>
            <a:r>
              <a:rPr lang="en-GB" sz="2800" b="1" dirty="0">
                <a:solidFill>
                  <a:schemeClr val="bg1"/>
                </a:solidFill>
              </a:rPr>
              <a:t> Stadt? </a:t>
            </a:r>
            <a:r>
              <a:rPr lang="en-GB" sz="2800" b="1" dirty="0" err="1">
                <a:solidFill>
                  <a:schemeClr val="bg1"/>
                </a:solidFill>
              </a:rPr>
              <a:t>Welcher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Fluss</a:t>
            </a:r>
            <a:r>
              <a:rPr lang="en-GB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75235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CCD53-EE53-564E-8B2C-B5308539C8EB}"/>
              </a:ext>
            </a:extLst>
          </p:cNvPr>
          <p:cNvSpPr txBox="1"/>
          <p:nvPr/>
        </p:nvSpPr>
        <p:spPr>
          <a:xfrm>
            <a:off x="1" y="1179346"/>
            <a:ext cx="1219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Partner B chooses one of the eight rivers.</a:t>
            </a:r>
            <a:br>
              <a:rPr lang="en-US" sz="23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Partner(in) A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stellt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Fragen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Komparativen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. Partner(in) B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antwortet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‘ja’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‘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nein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’.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C57EB8-BFF5-47B4-8409-640D0A48A753}"/>
              </a:ext>
            </a:extLst>
          </p:cNvPr>
          <p:cNvCxnSpPr>
            <a:cxnSpLocks/>
          </p:cNvCxnSpPr>
          <p:nvPr/>
        </p:nvCxnSpPr>
        <p:spPr>
          <a:xfrm>
            <a:off x="9985334" y="315248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31747-9A7F-4019-9DFC-4370B78C8C05}"/>
              </a:ext>
            </a:extLst>
          </p:cNvPr>
          <p:cNvSpPr/>
          <p:nvPr/>
        </p:nvSpPr>
        <p:spPr>
          <a:xfrm>
            <a:off x="6228427" y="2114348"/>
            <a:ext cx="375689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0E7CF-4CCD-40A8-B8C0-96234091542C}"/>
              </a:ext>
            </a:extLst>
          </p:cNvPr>
          <p:cNvSpPr/>
          <p:nvPr/>
        </p:nvSpPr>
        <p:spPr>
          <a:xfrm>
            <a:off x="6214138" y="2171599"/>
            <a:ext cx="3788999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C1435D-D54A-4A0F-9912-2BC5C98FC6DB}"/>
              </a:ext>
            </a:extLst>
          </p:cNvPr>
          <p:cNvSpPr/>
          <p:nvPr/>
        </p:nvSpPr>
        <p:spPr>
          <a:xfrm>
            <a:off x="9141093" y="3355907"/>
            <a:ext cx="1667733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7D150-857E-46FA-A98E-778B5E2D5A38}"/>
              </a:ext>
            </a:extLst>
          </p:cNvPr>
          <p:cNvSpPr/>
          <p:nvPr/>
        </p:nvSpPr>
        <p:spPr>
          <a:xfrm>
            <a:off x="9134750" y="3413158"/>
            <a:ext cx="1681984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861702-4348-4469-B3D5-87BA717279EF}"/>
              </a:ext>
            </a:extLst>
          </p:cNvPr>
          <p:cNvCxnSpPr>
            <a:cxnSpLocks/>
          </p:cNvCxnSpPr>
          <p:nvPr/>
        </p:nvCxnSpPr>
        <p:spPr>
          <a:xfrm>
            <a:off x="6242996" y="315248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5F80D6E-A204-46FE-8341-BB1725C030E4}"/>
              </a:ext>
            </a:extLst>
          </p:cNvPr>
          <p:cNvSpPr/>
          <p:nvPr/>
        </p:nvSpPr>
        <p:spPr>
          <a:xfrm>
            <a:off x="5398755" y="3355907"/>
            <a:ext cx="1667733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D860C1-B9B6-4A99-92EF-47D96DFF2871}"/>
              </a:ext>
            </a:extLst>
          </p:cNvPr>
          <p:cNvSpPr/>
          <p:nvPr/>
        </p:nvSpPr>
        <p:spPr>
          <a:xfrm>
            <a:off x="5392412" y="3413158"/>
            <a:ext cx="1681984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346418-7C00-4B9E-83E4-CA8362ABF848}"/>
              </a:ext>
            </a:extLst>
          </p:cNvPr>
          <p:cNvCxnSpPr>
            <a:cxnSpLocks/>
          </p:cNvCxnSpPr>
          <p:nvPr/>
        </p:nvCxnSpPr>
        <p:spPr>
          <a:xfrm>
            <a:off x="5402847" y="439045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239493E-9047-4911-8965-831E9F4571B3}"/>
              </a:ext>
            </a:extLst>
          </p:cNvPr>
          <p:cNvSpPr/>
          <p:nvPr/>
        </p:nvSpPr>
        <p:spPr>
          <a:xfrm>
            <a:off x="4964179" y="459664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80EE81-D6D7-4F2D-83A0-004BA41961E8}"/>
              </a:ext>
            </a:extLst>
          </p:cNvPr>
          <p:cNvSpPr/>
          <p:nvPr/>
        </p:nvSpPr>
        <p:spPr>
          <a:xfrm>
            <a:off x="4960892" y="4653892"/>
            <a:ext cx="871540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07A18A-F17F-4340-8776-8C8BE0D648EC}"/>
              </a:ext>
            </a:extLst>
          </p:cNvPr>
          <p:cNvCxnSpPr>
            <a:cxnSpLocks/>
          </p:cNvCxnSpPr>
          <p:nvPr/>
        </p:nvCxnSpPr>
        <p:spPr>
          <a:xfrm>
            <a:off x="7145655" y="4399754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AF006DD-A5F9-4143-8B16-704A31F52C5A}"/>
              </a:ext>
            </a:extLst>
          </p:cNvPr>
          <p:cNvSpPr/>
          <p:nvPr/>
        </p:nvSpPr>
        <p:spPr>
          <a:xfrm>
            <a:off x="6706987" y="4605943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52A17B-DFB1-47EC-9894-91ECEF51E386}"/>
              </a:ext>
            </a:extLst>
          </p:cNvPr>
          <p:cNvSpPr/>
          <p:nvPr/>
        </p:nvSpPr>
        <p:spPr>
          <a:xfrm>
            <a:off x="6682421" y="4675780"/>
            <a:ext cx="939019" cy="188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4CBCF1-A604-4D10-A990-64EE73296A93}"/>
              </a:ext>
            </a:extLst>
          </p:cNvPr>
          <p:cNvCxnSpPr>
            <a:cxnSpLocks/>
          </p:cNvCxnSpPr>
          <p:nvPr/>
        </p:nvCxnSpPr>
        <p:spPr>
          <a:xfrm>
            <a:off x="9164451" y="440687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25CCF91-6058-4C1C-82FF-32167DA9E32C}"/>
              </a:ext>
            </a:extLst>
          </p:cNvPr>
          <p:cNvSpPr/>
          <p:nvPr/>
        </p:nvSpPr>
        <p:spPr>
          <a:xfrm>
            <a:off x="8725783" y="461306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7E998A-6030-4E5C-A901-162AD11CB4CE}"/>
              </a:ext>
            </a:extLst>
          </p:cNvPr>
          <p:cNvSpPr/>
          <p:nvPr/>
        </p:nvSpPr>
        <p:spPr>
          <a:xfrm>
            <a:off x="8722495" y="4663200"/>
            <a:ext cx="931889" cy="10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660A7E-8D00-4E8C-B5DA-F6532A853E33}"/>
              </a:ext>
            </a:extLst>
          </p:cNvPr>
          <p:cNvCxnSpPr>
            <a:cxnSpLocks/>
          </p:cNvCxnSpPr>
          <p:nvPr/>
        </p:nvCxnSpPr>
        <p:spPr>
          <a:xfrm>
            <a:off x="10875454" y="440687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E21D5E8-CFBC-4422-8C88-8E493D8EC3CC}"/>
              </a:ext>
            </a:extLst>
          </p:cNvPr>
          <p:cNvSpPr/>
          <p:nvPr/>
        </p:nvSpPr>
        <p:spPr>
          <a:xfrm>
            <a:off x="10436786" y="461306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717553-C951-4429-8B8A-784EC4C20EF5}"/>
              </a:ext>
            </a:extLst>
          </p:cNvPr>
          <p:cNvSpPr/>
          <p:nvPr/>
        </p:nvSpPr>
        <p:spPr>
          <a:xfrm>
            <a:off x="10370706" y="4670311"/>
            <a:ext cx="871540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18454B-7B9D-4440-86F5-FFC621C53424}"/>
              </a:ext>
            </a:extLst>
          </p:cNvPr>
          <p:cNvSpPr txBox="1"/>
          <p:nvPr/>
        </p:nvSpPr>
        <p:spPr>
          <a:xfrm>
            <a:off x="5441083" y="2170853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40BD096-15E3-4C68-AE3F-2993EC4ECD16}"/>
              </a:ext>
            </a:extLst>
          </p:cNvPr>
          <p:cNvSpPr/>
          <p:nvPr/>
        </p:nvSpPr>
        <p:spPr>
          <a:xfrm>
            <a:off x="11184376" y="4684980"/>
            <a:ext cx="308387" cy="1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756C8D-939D-4F2F-AEF8-86994E68975C}"/>
              </a:ext>
            </a:extLst>
          </p:cNvPr>
          <p:cNvSpPr txBox="1"/>
          <p:nvPr/>
        </p:nvSpPr>
        <p:spPr>
          <a:xfrm>
            <a:off x="9200895" y="2168243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0F66086-EEC0-4789-8858-27AFCC0B48A9}"/>
              </a:ext>
            </a:extLst>
          </p:cNvPr>
          <p:cNvCxnSpPr>
            <a:cxnSpLocks/>
          </p:cNvCxnSpPr>
          <p:nvPr/>
        </p:nvCxnSpPr>
        <p:spPr>
          <a:xfrm>
            <a:off x="1892566" y="312312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821C6A4-581D-4B4B-A049-D93AA93CEF10}"/>
              </a:ext>
            </a:extLst>
          </p:cNvPr>
          <p:cNvSpPr/>
          <p:nvPr/>
        </p:nvSpPr>
        <p:spPr>
          <a:xfrm>
            <a:off x="1041982" y="3383798"/>
            <a:ext cx="1681984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F649670-3CF5-485B-B990-1149BF3BC1C4}"/>
              </a:ext>
            </a:extLst>
          </p:cNvPr>
          <p:cNvCxnSpPr>
            <a:cxnSpLocks/>
          </p:cNvCxnSpPr>
          <p:nvPr/>
        </p:nvCxnSpPr>
        <p:spPr>
          <a:xfrm>
            <a:off x="1892566" y="4303777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24C307B3-D935-463D-82EC-5083D6B53264}"/>
              </a:ext>
            </a:extLst>
          </p:cNvPr>
          <p:cNvSpPr txBox="1"/>
          <p:nvPr/>
        </p:nvSpPr>
        <p:spPr>
          <a:xfrm>
            <a:off x="1038256" y="4549831"/>
            <a:ext cx="1581065" cy="1200329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D9B2DE9-CE8B-43A0-BC4D-C86D7F7015F3}"/>
              </a:ext>
            </a:extLst>
          </p:cNvPr>
          <p:cNvSpPr txBox="1"/>
          <p:nvPr/>
        </p:nvSpPr>
        <p:spPr>
          <a:xfrm>
            <a:off x="1057506" y="3307526"/>
            <a:ext cx="1581065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30BC709-DF66-47B2-ABA3-DE3B60BEA530}"/>
              </a:ext>
            </a:extLst>
          </p:cNvPr>
          <p:cNvSpPr txBox="1"/>
          <p:nvPr/>
        </p:nvSpPr>
        <p:spPr>
          <a:xfrm>
            <a:off x="1090653" y="2141493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24229-85E7-4C29-85BE-E7765B31F8D9}"/>
              </a:ext>
            </a:extLst>
          </p:cNvPr>
          <p:cNvSpPr txBox="1"/>
          <p:nvPr/>
        </p:nvSpPr>
        <p:spPr>
          <a:xfrm>
            <a:off x="2397973" y="2335369"/>
            <a:ext cx="155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klein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CDFF5DC-431F-4A4F-B17D-B23DE8767EE2}"/>
              </a:ext>
            </a:extLst>
          </p:cNvPr>
          <p:cNvSpPr txBox="1"/>
          <p:nvPr/>
        </p:nvSpPr>
        <p:spPr>
          <a:xfrm>
            <a:off x="2373995" y="3485261"/>
            <a:ext cx="155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groß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45" name="Picture 144" descr="A picture containing bird, food, fruit&#10;&#10;Description automatically generated">
            <a:extLst>
              <a:ext uri="{FF2B5EF4-FFF2-40B4-BE49-F238E27FC236}">
                <a16:creationId xmlns:a16="http://schemas.microsoft.com/office/drawing/2014/main" id="{726D43FA-012C-4438-BE06-5D1D6ABDC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9" y="2192603"/>
            <a:ext cx="1119336" cy="647116"/>
          </a:xfrm>
          <a:prstGeom prst="rect">
            <a:avLst/>
          </a:prstGeom>
        </p:spPr>
      </p:pic>
      <p:pic>
        <p:nvPicPr>
          <p:cNvPr id="147" name="Picture 146" descr="A picture containing food&#10;&#10;Description automatically generated">
            <a:extLst>
              <a:ext uri="{FF2B5EF4-FFF2-40B4-BE49-F238E27FC236}">
                <a16:creationId xmlns:a16="http://schemas.microsoft.com/office/drawing/2014/main" id="{85EC050D-D57C-4BE1-B865-94C2BF273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75" y="2211369"/>
            <a:ext cx="1075704" cy="645422"/>
          </a:xfrm>
          <a:prstGeom prst="rect">
            <a:avLst/>
          </a:prstGeom>
        </p:spPr>
      </p:pic>
      <p:pic>
        <p:nvPicPr>
          <p:cNvPr id="149" name="Picture 148" descr="A close up of a sign&#10;&#10;Description automatically generated">
            <a:extLst>
              <a:ext uri="{FF2B5EF4-FFF2-40B4-BE49-F238E27FC236}">
                <a16:creationId xmlns:a16="http://schemas.microsoft.com/office/drawing/2014/main" id="{AB90F6FB-4615-4F10-B581-9E67B504B1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60" y="2221313"/>
            <a:ext cx="706069" cy="706069"/>
          </a:xfrm>
          <a:prstGeom prst="rect">
            <a:avLst/>
          </a:prstGeom>
        </p:spPr>
      </p:pic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9379CA38-B3B5-4B29-BFD8-2C316840F974}"/>
              </a:ext>
            </a:extLst>
          </p:cNvPr>
          <p:cNvSpPr/>
          <p:nvPr/>
        </p:nvSpPr>
        <p:spPr>
          <a:xfrm>
            <a:off x="879906" y="3315978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Salzburg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 err="1">
                <a:solidFill>
                  <a:srgbClr val="115076"/>
                </a:solidFill>
              </a:rPr>
              <a:t>Bevölkerung</a:t>
            </a:r>
            <a:r>
              <a:rPr lang="en-GB" sz="2000" dirty="0">
                <a:solidFill>
                  <a:srgbClr val="115076"/>
                </a:solidFill>
              </a:rPr>
              <a:t>: 152.367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4DEC2F7-9503-44AD-8C94-69A6662A2DEE}"/>
              </a:ext>
            </a:extLst>
          </p:cNvPr>
          <p:cNvSpPr txBox="1"/>
          <p:nvPr/>
        </p:nvSpPr>
        <p:spPr>
          <a:xfrm>
            <a:off x="8267340" y="3420592"/>
            <a:ext cx="1702921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E677922-363A-40CA-8550-F13636915ABA}"/>
              </a:ext>
            </a:extLst>
          </p:cNvPr>
          <p:cNvSpPr txBox="1"/>
          <p:nvPr/>
        </p:nvSpPr>
        <p:spPr>
          <a:xfrm>
            <a:off x="10093530" y="3437661"/>
            <a:ext cx="1702921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34ED18BD-B726-4FE4-AFE5-11AB48BC6CF4}"/>
              </a:ext>
            </a:extLst>
          </p:cNvPr>
          <p:cNvSpPr/>
          <p:nvPr/>
        </p:nvSpPr>
        <p:spPr>
          <a:xfrm>
            <a:off x="8148290" y="3426688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Zürich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 err="1">
                <a:solidFill>
                  <a:srgbClr val="115076"/>
                </a:solidFill>
              </a:rPr>
              <a:t>Bevölkerung</a:t>
            </a:r>
            <a:r>
              <a:rPr lang="en-GB" sz="2000" dirty="0">
                <a:solidFill>
                  <a:srgbClr val="115076"/>
                </a:solidFill>
              </a:rPr>
              <a:t>: 341.730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5D2FDE-8CA8-40C9-956A-39500C7B23EF}"/>
              </a:ext>
            </a:extLst>
          </p:cNvPr>
          <p:cNvSpPr txBox="1"/>
          <p:nvPr/>
        </p:nvSpPr>
        <p:spPr>
          <a:xfrm>
            <a:off x="4490458" y="3406269"/>
            <a:ext cx="1702921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16C876DA-5217-4640-AFA2-58F261EE2511}"/>
              </a:ext>
            </a:extLst>
          </p:cNvPr>
          <p:cNvSpPr/>
          <p:nvPr/>
        </p:nvSpPr>
        <p:spPr>
          <a:xfrm>
            <a:off x="4376262" y="3418317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Koblenz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 err="1">
                <a:solidFill>
                  <a:srgbClr val="115076"/>
                </a:solidFill>
              </a:rPr>
              <a:t>Bevölkerung</a:t>
            </a:r>
            <a:r>
              <a:rPr lang="en-GB" sz="2000" dirty="0">
                <a:solidFill>
                  <a:srgbClr val="115076"/>
                </a:solidFill>
              </a:rPr>
              <a:t>: 112.586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B4872F0-9174-4626-AA11-07BF8A8776EE}"/>
              </a:ext>
            </a:extLst>
          </p:cNvPr>
          <p:cNvSpPr txBox="1"/>
          <p:nvPr/>
        </p:nvSpPr>
        <p:spPr>
          <a:xfrm>
            <a:off x="6316648" y="3423338"/>
            <a:ext cx="1702921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66755F10-3486-46B7-A1AB-9879AECDA10E}"/>
              </a:ext>
            </a:extLst>
          </p:cNvPr>
          <p:cNvSpPr/>
          <p:nvPr/>
        </p:nvSpPr>
        <p:spPr>
          <a:xfrm>
            <a:off x="6193379" y="3432107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München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 err="1">
                <a:solidFill>
                  <a:srgbClr val="115076"/>
                </a:solidFill>
              </a:rPr>
              <a:t>Bevölkerung</a:t>
            </a:r>
            <a:r>
              <a:rPr lang="en-GB" sz="2000" dirty="0">
                <a:solidFill>
                  <a:srgbClr val="115076"/>
                </a:solidFill>
              </a:rPr>
              <a:t>: 1.472.000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19371F37-8737-488E-8E2E-59F40610A819}"/>
              </a:ext>
            </a:extLst>
          </p:cNvPr>
          <p:cNvSpPr/>
          <p:nvPr/>
        </p:nvSpPr>
        <p:spPr>
          <a:xfrm>
            <a:off x="10000224" y="3443551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Bern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 err="1">
                <a:solidFill>
                  <a:srgbClr val="115076"/>
                </a:solidFill>
              </a:rPr>
              <a:t>Bevölkerung</a:t>
            </a:r>
            <a:r>
              <a:rPr lang="en-GB" sz="2000" dirty="0">
                <a:solidFill>
                  <a:srgbClr val="115076"/>
                </a:solidFill>
              </a:rPr>
              <a:t>: 121.631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EA08E65E-34EF-4902-BB83-2DC35FC8224E}"/>
              </a:ext>
            </a:extLst>
          </p:cNvPr>
          <p:cNvSpPr/>
          <p:nvPr/>
        </p:nvSpPr>
        <p:spPr>
          <a:xfrm>
            <a:off x="827148" y="4599373"/>
            <a:ext cx="1957103" cy="123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</a:t>
            </a:r>
            <a:r>
              <a:rPr lang="en-GB" sz="2000" b="1" dirty="0" err="1">
                <a:solidFill>
                  <a:srgbClr val="115076"/>
                </a:solidFill>
              </a:rPr>
              <a:t>Saalach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106 km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56C96A5-79C0-4AFF-A7E7-4A2B0DC1D253}"/>
              </a:ext>
            </a:extLst>
          </p:cNvPr>
          <p:cNvSpPr txBox="1"/>
          <p:nvPr/>
        </p:nvSpPr>
        <p:spPr>
          <a:xfrm>
            <a:off x="2350747" y="4813561"/>
            <a:ext cx="155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lang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12635F78-6814-417E-B5FD-0868F558B10F}"/>
              </a:ext>
            </a:extLst>
          </p:cNvPr>
          <p:cNvSpPr/>
          <p:nvPr/>
        </p:nvSpPr>
        <p:spPr>
          <a:xfrm>
            <a:off x="4342254" y="4769145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</a:t>
            </a:r>
            <a:r>
              <a:rPr lang="en-GB" sz="2000" b="1" dirty="0" err="1">
                <a:solidFill>
                  <a:srgbClr val="115076"/>
                </a:solidFill>
              </a:rPr>
              <a:t>Elz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59km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DBEA54D3-A17B-4BA9-8BE8-357452A56878}"/>
              </a:ext>
            </a:extLst>
          </p:cNvPr>
          <p:cNvSpPr/>
          <p:nvPr/>
        </p:nvSpPr>
        <p:spPr>
          <a:xfrm>
            <a:off x="5320580" y="4752725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Mosel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544 km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DAB507F-C0F3-45EF-AE2B-82CDA848EB7D}"/>
              </a:ext>
            </a:extLst>
          </p:cNvPr>
          <p:cNvSpPr/>
          <p:nvPr/>
        </p:nvSpPr>
        <p:spPr>
          <a:xfrm>
            <a:off x="4467026" y="4645887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984A126E-6E84-4087-8661-A669F2DB02F7}"/>
              </a:ext>
            </a:extLst>
          </p:cNvPr>
          <p:cNvSpPr/>
          <p:nvPr/>
        </p:nvSpPr>
        <p:spPr>
          <a:xfrm>
            <a:off x="6217906" y="4750892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</a:t>
            </a:r>
            <a:r>
              <a:rPr lang="en-GB" sz="2000" b="1" dirty="0" err="1">
                <a:solidFill>
                  <a:srgbClr val="115076"/>
                </a:solidFill>
              </a:rPr>
              <a:t>Isar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295 km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98DFC913-228B-4F81-971B-A1DB49906FC3}"/>
              </a:ext>
            </a:extLst>
          </p:cNvPr>
          <p:cNvSpPr/>
          <p:nvPr/>
        </p:nvSpPr>
        <p:spPr>
          <a:xfrm>
            <a:off x="8047745" y="4790234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</a:t>
            </a:r>
            <a:r>
              <a:rPr lang="en-GB" sz="1600" b="1" dirty="0" err="1">
                <a:solidFill>
                  <a:srgbClr val="115076"/>
                </a:solidFill>
              </a:rPr>
              <a:t>Limmat</a:t>
            </a:r>
            <a:r>
              <a:rPr lang="en-GB" sz="2000" b="1" dirty="0">
                <a:solidFill>
                  <a:srgbClr val="115076"/>
                </a:solidFill>
              </a:rPr>
              <a:t> </a:t>
            </a:r>
            <a:r>
              <a:rPr lang="en-GB" sz="2000" dirty="0">
                <a:solidFill>
                  <a:srgbClr val="115076"/>
                </a:solidFill>
              </a:rPr>
              <a:t>36 km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8E8719A-477C-4498-8F5E-EC2EF48E78CF}"/>
              </a:ext>
            </a:extLst>
          </p:cNvPr>
          <p:cNvSpPr/>
          <p:nvPr/>
        </p:nvSpPr>
        <p:spPr>
          <a:xfrm>
            <a:off x="7170405" y="4736305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</a:t>
            </a:r>
            <a:r>
              <a:rPr lang="en-GB" sz="2000" b="1" dirty="0" err="1">
                <a:solidFill>
                  <a:srgbClr val="115076"/>
                </a:solidFill>
              </a:rPr>
              <a:t>Würm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50 km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F9F063AA-6C79-459E-8754-A8D54B2B2D86}"/>
              </a:ext>
            </a:extLst>
          </p:cNvPr>
          <p:cNvSpPr/>
          <p:nvPr/>
        </p:nvSpPr>
        <p:spPr>
          <a:xfrm>
            <a:off x="9013038" y="4753896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Reuss </a:t>
            </a:r>
            <a:r>
              <a:rPr lang="en-GB" sz="2000" dirty="0">
                <a:solidFill>
                  <a:srgbClr val="115076"/>
                </a:solidFill>
              </a:rPr>
              <a:t>164 km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F22FF467-7575-42A9-B79A-09A447EFD013}"/>
              </a:ext>
            </a:extLst>
          </p:cNvPr>
          <p:cNvSpPr/>
          <p:nvPr/>
        </p:nvSpPr>
        <p:spPr>
          <a:xfrm>
            <a:off x="9910599" y="4739142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Aare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292 km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B5DE7556-CD76-49A5-AFBB-6807911509C9}"/>
              </a:ext>
            </a:extLst>
          </p:cNvPr>
          <p:cNvSpPr/>
          <p:nvPr/>
        </p:nvSpPr>
        <p:spPr>
          <a:xfrm>
            <a:off x="10853255" y="4670311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15076"/>
                </a:solidFill>
              </a:rPr>
              <a:t>die Emme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80 km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3315354-B97B-4F48-8ABA-B5FDB6219342}"/>
              </a:ext>
            </a:extLst>
          </p:cNvPr>
          <p:cNvSpPr/>
          <p:nvPr/>
        </p:nvSpPr>
        <p:spPr>
          <a:xfrm>
            <a:off x="5404357" y="4645326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544A751-A94A-419E-A388-02F7A6C37E9A}"/>
              </a:ext>
            </a:extLst>
          </p:cNvPr>
          <p:cNvSpPr/>
          <p:nvPr/>
        </p:nvSpPr>
        <p:spPr>
          <a:xfrm>
            <a:off x="6334755" y="4654453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696E5514-71B2-43E0-B08E-274B6391D1C9}"/>
              </a:ext>
            </a:extLst>
          </p:cNvPr>
          <p:cNvSpPr/>
          <p:nvPr/>
        </p:nvSpPr>
        <p:spPr>
          <a:xfrm>
            <a:off x="7272086" y="4653892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8E233A50-7914-4328-AD88-0C11E0C11B7F}"/>
              </a:ext>
            </a:extLst>
          </p:cNvPr>
          <p:cNvSpPr/>
          <p:nvPr/>
        </p:nvSpPr>
        <p:spPr>
          <a:xfrm>
            <a:off x="8175513" y="4653020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BB835E7-8BFE-4A82-90A5-27398A629027}"/>
              </a:ext>
            </a:extLst>
          </p:cNvPr>
          <p:cNvSpPr/>
          <p:nvPr/>
        </p:nvSpPr>
        <p:spPr>
          <a:xfrm>
            <a:off x="9112844" y="4652459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61AEC73-3A2F-42D4-AF56-2C2321C52645}"/>
              </a:ext>
            </a:extLst>
          </p:cNvPr>
          <p:cNvSpPr/>
          <p:nvPr/>
        </p:nvSpPr>
        <p:spPr>
          <a:xfrm>
            <a:off x="10043242" y="4661586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F209433-BD79-4B61-B740-6E5C633C5F0C}"/>
              </a:ext>
            </a:extLst>
          </p:cNvPr>
          <p:cNvSpPr/>
          <p:nvPr/>
        </p:nvSpPr>
        <p:spPr>
          <a:xfrm>
            <a:off x="10980573" y="4661025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1" name="Picture 180" descr="A picture containing sitting&#10;&#10;Description automatically generated">
            <a:extLst>
              <a:ext uri="{FF2B5EF4-FFF2-40B4-BE49-F238E27FC236}">
                <a16:creationId xmlns:a16="http://schemas.microsoft.com/office/drawing/2014/main" id="{B9A333F9-BC1E-475D-86BC-5DC7C56D35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27" y="4891851"/>
            <a:ext cx="535578" cy="569386"/>
          </a:xfrm>
          <a:prstGeom prst="rect">
            <a:avLst/>
          </a:prstGeom>
        </p:spPr>
      </p:pic>
      <p:pic>
        <p:nvPicPr>
          <p:cNvPr id="184" name="Picture 183" descr="A close up of a logo&#10;&#10;Description automatically generated">
            <a:extLst>
              <a:ext uri="{FF2B5EF4-FFF2-40B4-BE49-F238E27FC236}">
                <a16:creationId xmlns:a16="http://schemas.microsoft.com/office/drawing/2014/main" id="{4B6658E5-7F2E-4D15-A343-00F7A24734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49" y="3663666"/>
            <a:ext cx="324425" cy="447483"/>
          </a:xfrm>
          <a:prstGeom prst="rect">
            <a:avLst/>
          </a:prstGeom>
        </p:spPr>
      </p:pic>
      <p:pic>
        <p:nvPicPr>
          <p:cNvPr id="185" name="Picture 184" descr="A close up of a logo&#10;&#10;Description automatically generated">
            <a:extLst>
              <a:ext uri="{FF2B5EF4-FFF2-40B4-BE49-F238E27FC236}">
                <a16:creationId xmlns:a16="http://schemas.microsoft.com/office/drawing/2014/main" id="{22C84295-2599-4BA4-B2A6-577E620FA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82" y="3628794"/>
            <a:ext cx="324425" cy="447483"/>
          </a:xfrm>
          <a:prstGeom prst="rect">
            <a:avLst/>
          </a:prstGeom>
        </p:spPr>
      </p:pic>
      <p:pic>
        <p:nvPicPr>
          <p:cNvPr id="186" name="Picture 185" descr="A close up of a logo&#10;&#10;Description automatically generated">
            <a:extLst>
              <a:ext uri="{FF2B5EF4-FFF2-40B4-BE49-F238E27FC236}">
                <a16:creationId xmlns:a16="http://schemas.microsoft.com/office/drawing/2014/main" id="{0CD49F8A-84B5-450C-A153-431FF782E3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19" y="3663666"/>
            <a:ext cx="324425" cy="4474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7FBB3D-5D87-4968-B2C0-9729D3BC8B0F}"/>
              </a:ext>
            </a:extLst>
          </p:cNvPr>
          <p:cNvSpPr/>
          <p:nvPr/>
        </p:nvSpPr>
        <p:spPr>
          <a:xfrm>
            <a:off x="5391637" y="2825562"/>
            <a:ext cx="164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357,000 km</a:t>
            </a:r>
            <a:r>
              <a:rPr lang="en-GB" sz="2000" baseline="30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2</a:t>
            </a:r>
            <a:endParaRPr lang="en-GB" sz="2000" dirty="0">
              <a:solidFill>
                <a:srgbClr val="115076"/>
              </a:solidFill>
              <a:latin typeface="+mj-lt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1469A59-5B09-4702-8060-75907B73BE8B}"/>
              </a:ext>
            </a:extLst>
          </p:cNvPr>
          <p:cNvSpPr/>
          <p:nvPr/>
        </p:nvSpPr>
        <p:spPr>
          <a:xfrm>
            <a:off x="1139024" y="2795597"/>
            <a:ext cx="1502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84,000 km</a:t>
            </a:r>
            <a:r>
              <a:rPr lang="en-GB" sz="2000" baseline="30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2</a:t>
            </a:r>
            <a:endParaRPr lang="en-GB" sz="2000" dirty="0">
              <a:solidFill>
                <a:srgbClr val="115076"/>
              </a:solidFill>
              <a:latin typeface="+mj-lt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878E5DB-DD7F-496D-A8EF-C10C6315EAFF}"/>
              </a:ext>
            </a:extLst>
          </p:cNvPr>
          <p:cNvSpPr/>
          <p:nvPr/>
        </p:nvSpPr>
        <p:spPr>
          <a:xfrm>
            <a:off x="9350921" y="2822565"/>
            <a:ext cx="1502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41,000 km</a:t>
            </a:r>
            <a:r>
              <a:rPr lang="en-GB" sz="2000" baseline="30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2</a:t>
            </a:r>
            <a:endParaRPr lang="en-GB" sz="2000" dirty="0">
              <a:solidFill>
                <a:srgbClr val="11507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6897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C29FE6-09B8-4761-A70E-A45D6827B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89" y="4938648"/>
            <a:ext cx="1606893" cy="741948"/>
          </a:xfrm>
          <a:prstGeom prst="rect">
            <a:avLst/>
          </a:prstGeom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991059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9739543" cy="70784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Welches Land? </a:t>
            </a:r>
            <a:r>
              <a:rPr lang="en-GB" sz="2800" b="1" dirty="0" err="1">
                <a:solidFill>
                  <a:schemeClr val="bg1"/>
                </a:solidFill>
              </a:rPr>
              <a:t>Welcher</a:t>
            </a:r>
            <a:r>
              <a:rPr lang="en-GB" sz="2800" b="1" dirty="0">
                <a:solidFill>
                  <a:schemeClr val="bg1"/>
                </a:solidFill>
              </a:rPr>
              <a:t> See? </a:t>
            </a:r>
            <a:r>
              <a:rPr lang="en-GB" sz="2800" b="1" dirty="0" err="1">
                <a:solidFill>
                  <a:schemeClr val="bg1"/>
                </a:solidFill>
              </a:rPr>
              <a:t>Welche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Temperatur</a:t>
            </a:r>
            <a:r>
              <a:rPr lang="en-GB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75235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CCD53-EE53-564E-8B2C-B5308539C8EB}"/>
              </a:ext>
            </a:extLst>
          </p:cNvPr>
          <p:cNvSpPr txBox="1"/>
          <p:nvPr/>
        </p:nvSpPr>
        <p:spPr>
          <a:xfrm>
            <a:off x="0" y="1179346"/>
            <a:ext cx="12310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Partner A chooses one of the eight temperatures.</a:t>
            </a:r>
            <a:br>
              <a:rPr lang="en-US" sz="23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Partner(in) B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stellt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Fragen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Komparativen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. Partner(in) A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antwortet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‘ja’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 ‘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</a:rPr>
              <a:t>nein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’.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C57EB8-BFF5-47B4-8409-640D0A48A753}"/>
              </a:ext>
            </a:extLst>
          </p:cNvPr>
          <p:cNvCxnSpPr>
            <a:cxnSpLocks/>
          </p:cNvCxnSpPr>
          <p:nvPr/>
        </p:nvCxnSpPr>
        <p:spPr>
          <a:xfrm>
            <a:off x="9985334" y="315248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31747-9A7F-4019-9DFC-4370B78C8C05}"/>
              </a:ext>
            </a:extLst>
          </p:cNvPr>
          <p:cNvSpPr/>
          <p:nvPr/>
        </p:nvSpPr>
        <p:spPr>
          <a:xfrm>
            <a:off x="6228427" y="2114348"/>
            <a:ext cx="375689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0E7CF-4CCD-40A8-B8C0-96234091542C}"/>
              </a:ext>
            </a:extLst>
          </p:cNvPr>
          <p:cNvSpPr/>
          <p:nvPr/>
        </p:nvSpPr>
        <p:spPr>
          <a:xfrm>
            <a:off x="6214138" y="2171599"/>
            <a:ext cx="3788999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C1435D-D54A-4A0F-9912-2BC5C98FC6DB}"/>
              </a:ext>
            </a:extLst>
          </p:cNvPr>
          <p:cNvSpPr/>
          <p:nvPr/>
        </p:nvSpPr>
        <p:spPr>
          <a:xfrm>
            <a:off x="9141093" y="3355907"/>
            <a:ext cx="1667733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7D150-857E-46FA-A98E-778B5E2D5A38}"/>
              </a:ext>
            </a:extLst>
          </p:cNvPr>
          <p:cNvSpPr/>
          <p:nvPr/>
        </p:nvSpPr>
        <p:spPr>
          <a:xfrm>
            <a:off x="9134750" y="3413158"/>
            <a:ext cx="1681984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861702-4348-4469-B3D5-87BA717279EF}"/>
              </a:ext>
            </a:extLst>
          </p:cNvPr>
          <p:cNvCxnSpPr>
            <a:cxnSpLocks/>
          </p:cNvCxnSpPr>
          <p:nvPr/>
        </p:nvCxnSpPr>
        <p:spPr>
          <a:xfrm>
            <a:off x="6242996" y="315248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5F80D6E-A204-46FE-8341-BB1725C030E4}"/>
              </a:ext>
            </a:extLst>
          </p:cNvPr>
          <p:cNvSpPr/>
          <p:nvPr/>
        </p:nvSpPr>
        <p:spPr>
          <a:xfrm>
            <a:off x="5398755" y="3355907"/>
            <a:ext cx="1667733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D860C1-B9B6-4A99-92EF-47D96DFF2871}"/>
              </a:ext>
            </a:extLst>
          </p:cNvPr>
          <p:cNvSpPr/>
          <p:nvPr/>
        </p:nvSpPr>
        <p:spPr>
          <a:xfrm>
            <a:off x="5392412" y="3413158"/>
            <a:ext cx="1681984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346418-7C00-4B9E-83E4-CA8362ABF848}"/>
              </a:ext>
            </a:extLst>
          </p:cNvPr>
          <p:cNvCxnSpPr>
            <a:cxnSpLocks/>
          </p:cNvCxnSpPr>
          <p:nvPr/>
        </p:nvCxnSpPr>
        <p:spPr>
          <a:xfrm>
            <a:off x="5402847" y="439045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239493E-9047-4911-8965-831E9F4571B3}"/>
              </a:ext>
            </a:extLst>
          </p:cNvPr>
          <p:cNvSpPr/>
          <p:nvPr/>
        </p:nvSpPr>
        <p:spPr>
          <a:xfrm>
            <a:off x="4964179" y="459664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80EE81-D6D7-4F2D-83A0-004BA41961E8}"/>
              </a:ext>
            </a:extLst>
          </p:cNvPr>
          <p:cNvSpPr/>
          <p:nvPr/>
        </p:nvSpPr>
        <p:spPr>
          <a:xfrm>
            <a:off x="4960892" y="4653892"/>
            <a:ext cx="871540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07A18A-F17F-4340-8776-8C8BE0D648EC}"/>
              </a:ext>
            </a:extLst>
          </p:cNvPr>
          <p:cNvCxnSpPr>
            <a:cxnSpLocks/>
          </p:cNvCxnSpPr>
          <p:nvPr/>
        </p:nvCxnSpPr>
        <p:spPr>
          <a:xfrm>
            <a:off x="7145655" y="4399754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AF006DD-A5F9-4143-8B16-704A31F52C5A}"/>
              </a:ext>
            </a:extLst>
          </p:cNvPr>
          <p:cNvSpPr/>
          <p:nvPr/>
        </p:nvSpPr>
        <p:spPr>
          <a:xfrm>
            <a:off x="6706987" y="4605943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52A17B-DFB1-47EC-9894-91ECEF51E386}"/>
              </a:ext>
            </a:extLst>
          </p:cNvPr>
          <p:cNvSpPr/>
          <p:nvPr/>
        </p:nvSpPr>
        <p:spPr>
          <a:xfrm>
            <a:off x="6682421" y="4675780"/>
            <a:ext cx="939019" cy="188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4CBCF1-A604-4D10-A990-64EE73296A93}"/>
              </a:ext>
            </a:extLst>
          </p:cNvPr>
          <p:cNvCxnSpPr>
            <a:cxnSpLocks/>
          </p:cNvCxnSpPr>
          <p:nvPr/>
        </p:nvCxnSpPr>
        <p:spPr>
          <a:xfrm>
            <a:off x="9164451" y="440687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25CCF91-6058-4C1C-82FF-32167DA9E32C}"/>
              </a:ext>
            </a:extLst>
          </p:cNvPr>
          <p:cNvSpPr/>
          <p:nvPr/>
        </p:nvSpPr>
        <p:spPr>
          <a:xfrm>
            <a:off x="8725783" y="461306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7E998A-6030-4E5C-A901-162AD11CB4CE}"/>
              </a:ext>
            </a:extLst>
          </p:cNvPr>
          <p:cNvSpPr/>
          <p:nvPr/>
        </p:nvSpPr>
        <p:spPr>
          <a:xfrm>
            <a:off x="8722495" y="4663200"/>
            <a:ext cx="931889" cy="10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660A7E-8D00-4E8C-B5DA-F6532A853E33}"/>
              </a:ext>
            </a:extLst>
          </p:cNvPr>
          <p:cNvCxnSpPr>
            <a:cxnSpLocks/>
          </p:cNvCxnSpPr>
          <p:nvPr/>
        </p:nvCxnSpPr>
        <p:spPr>
          <a:xfrm>
            <a:off x="10875454" y="4406872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E21D5E8-CFBC-4422-8C88-8E493D8EC3CC}"/>
              </a:ext>
            </a:extLst>
          </p:cNvPr>
          <p:cNvSpPr/>
          <p:nvPr/>
        </p:nvSpPr>
        <p:spPr>
          <a:xfrm>
            <a:off x="10436786" y="4613061"/>
            <a:ext cx="864155" cy="13966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717553-C951-4429-8B8A-784EC4C20EF5}"/>
              </a:ext>
            </a:extLst>
          </p:cNvPr>
          <p:cNvSpPr/>
          <p:nvPr/>
        </p:nvSpPr>
        <p:spPr>
          <a:xfrm>
            <a:off x="10370706" y="4670311"/>
            <a:ext cx="871540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18454B-7B9D-4440-86F5-FFC621C53424}"/>
              </a:ext>
            </a:extLst>
          </p:cNvPr>
          <p:cNvSpPr txBox="1"/>
          <p:nvPr/>
        </p:nvSpPr>
        <p:spPr>
          <a:xfrm>
            <a:off x="5441083" y="2170853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40BD096-15E3-4C68-AE3F-2993EC4ECD16}"/>
              </a:ext>
            </a:extLst>
          </p:cNvPr>
          <p:cNvSpPr/>
          <p:nvPr/>
        </p:nvSpPr>
        <p:spPr>
          <a:xfrm>
            <a:off x="11184376" y="4684980"/>
            <a:ext cx="308387" cy="1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756C8D-939D-4F2F-AEF8-86994E68975C}"/>
              </a:ext>
            </a:extLst>
          </p:cNvPr>
          <p:cNvSpPr txBox="1"/>
          <p:nvPr/>
        </p:nvSpPr>
        <p:spPr>
          <a:xfrm>
            <a:off x="9200895" y="2168243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0F66086-EEC0-4789-8858-27AFCC0B48A9}"/>
              </a:ext>
            </a:extLst>
          </p:cNvPr>
          <p:cNvCxnSpPr>
            <a:cxnSpLocks/>
          </p:cNvCxnSpPr>
          <p:nvPr/>
        </p:nvCxnSpPr>
        <p:spPr>
          <a:xfrm>
            <a:off x="1892566" y="3123125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821C6A4-581D-4B4B-A049-D93AA93CEF10}"/>
              </a:ext>
            </a:extLst>
          </p:cNvPr>
          <p:cNvSpPr/>
          <p:nvPr/>
        </p:nvSpPr>
        <p:spPr>
          <a:xfrm>
            <a:off x="1041982" y="3383798"/>
            <a:ext cx="1681984" cy="10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F649670-3CF5-485B-B990-1149BF3BC1C4}"/>
              </a:ext>
            </a:extLst>
          </p:cNvPr>
          <p:cNvCxnSpPr>
            <a:cxnSpLocks/>
          </p:cNvCxnSpPr>
          <p:nvPr/>
        </p:nvCxnSpPr>
        <p:spPr>
          <a:xfrm>
            <a:off x="1892566" y="4303777"/>
            <a:ext cx="0" cy="206189"/>
          </a:xfrm>
          <a:prstGeom prst="line">
            <a:avLst/>
          </a:prstGeom>
          <a:ln w="190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24C307B3-D935-463D-82EC-5083D6B53264}"/>
              </a:ext>
            </a:extLst>
          </p:cNvPr>
          <p:cNvSpPr txBox="1"/>
          <p:nvPr/>
        </p:nvSpPr>
        <p:spPr>
          <a:xfrm>
            <a:off x="1038256" y="4549831"/>
            <a:ext cx="1581065" cy="1200329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D9B2DE9-CE8B-43A0-BC4D-C86D7F7015F3}"/>
              </a:ext>
            </a:extLst>
          </p:cNvPr>
          <p:cNvSpPr txBox="1"/>
          <p:nvPr/>
        </p:nvSpPr>
        <p:spPr>
          <a:xfrm>
            <a:off x="1057506" y="3307526"/>
            <a:ext cx="1581065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30BC709-DF66-47B2-ABA3-DE3B60BEA530}"/>
              </a:ext>
            </a:extLst>
          </p:cNvPr>
          <p:cNvSpPr txBox="1"/>
          <p:nvPr/>
        </p:nvSpPr>
        <p:spPr>
          <a:xfrm>
            <a:off x="1090653" y="2141493"/>
            <a:ext cx="1556882" cy="989125"/>
          </a:xfrm>
          <a:prstGeom prst="rect">
            <a:avLst/>
          </a:prstGeom>
          <a:noFill/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24229-85E7-4C29-85BE-E7765B31F8D9}"/>
              </a:ext>
            </a:extLst>
          </p:cNvPr>
          <p:cNvSpPr txBox="1"/>
          <p:nvPr/>
        </p:nvSpPr>
        <p:spPr>
          <a:xfrm>
            <a:off x="2397973" y="2335369"/>
            <a:ext cx="155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groß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CDFF5DC-431F-4A4F-B17D-B23DE8767EE2}"/>
              </a:ext>
            </a:extLst>
          </p:cNvPr>
          <p:cNvSpPr txBox="1"/>
          <p:nvPr/>
        </p:nvSpPr>
        <p:spPr>
          <a:xfrm>
            <a:off x="2373995" y="3485261"/>
            <a:ext cx="155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tief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45" name="Picture 144" descr="A picture containing bird, food, fruit&#10;&#10;Description automatically generated">
            <a:extLst>
              <a:ext uri="{FF2B5EF4-FFF2-40B4-BE49-F238E27FC236}">
                <a16:creationId xmlns:a16="http://schemas.microsoft.com/office/drawing/2014/main" id="{726D43FA-012C-4438-BE06-5D1D6ABDC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78" y="2179877"/>
            <a:ext cx="1119336" cy="647116"/>
          </a:xfrm>
          <a:prstGeom prst="rect">
            <a:avLst/>
          </a:prstGeom>
        </p:spPr>
      </p:pic>
      <p:pic>
        <p:nvPicPr>
          <p:cNvPr id="147" name="Picture 146" descr="A picture containing food&#10;&#10;Description automatically generated">
            <a:extLst>
              <a:ext uri="{FF2B5EF4-FFF2-40B4-BE49-F238E27FC236}">
                <a16:creationId xmlns:a16="http://schemas.microsoft.com/office/drawing/2014/main" id="{85EC050D-D57C-4BE1-B865-94C2BF2736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60" y="2208816"/>
            <a:ext cx="1075704" cy="645422"/>
          </a:xfrm>
          <a:prstGeom prst="rect">
            <a:avLst/>
          </a:prstGeom>
        </p:spPr>
      </p:pic>
      <p:pic>
        <p:nvPicPr>
          <p:cNvPr id="149" name="Picture 148" descr="A close up of a sign&#10;&#10;Description automatically generated">
            <a:extLst>
              <a:ext uri="{FF2B5EF4-FFF2-40B4-BE49-F238E27FC236}">
                <a16:creationId xmlns:a16="http://schemas.microsoft.com/office/drawing/2014/main" id="{AB90F6FB-4615-4F10-B581-9E67B504B1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90" y="2208817"/>
            <a:ext cx="668616" cy="668616"/>
          </a:xfrm>
          <a:prstGeom prst="rect">
            <a:avLst/>
          </a:prstGeom>
        </p:spPr>
      </p:pic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9379CA38-B3B5-4B29-BFD8-2C316840F974}"/>
              </a:ext>
            </a:extLst>
          </p:cNvPr>
          <p:cNvSpPr/>
          <p:nvPr/>
        </p:nvSpPr>
        <p:spPr>
          <a:xfrm>
            <a:off x="890542" y="3315978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Steiermark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b="1" dirty="0" err="1">
                <a:solidFill>
                  <a:srgbClr val="115076"/>
                </a:solidFill>
              </a:rPr>
              <a:t>Erlaufsee</a:t>
            </a:r>
            <a:r>
              <a:rPr lang="en-GB" sz="2000" dirty="0">
                <a:solidFill>
                  <a:srgbClr val="115076"/>
                </a:solidFill>
              </a:rPr>
              <a:t> 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38 m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4DEC2F7-9503-44AD-8C94-69A6662A2DEE}"/>
              </a:ext>
            </a:extLst>
          </p:cNvPr>
          <p:cNvSpPr txBox="1"/>
          <p:nvPr/>
        </p:nvSpPr>
        <p:spPr>
          <a:xfrm>
            <a:off x="8267340" y="3420592"/>
            <a:ext cx="1702921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E677922-363A-40CA-8550-F13636915ABA}"/>
              </a:ext>
            </a:extLst>
          </p:cNvPr>
          <p:cNvSpPr txBox="1"/>
          <p:nvPr/>
        </p:nvSpPr>
        <p:spPr>
          <a:xfrm>
            <a:off x="10093530" y="3437661"/>
            <a:ext cx="1702921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34ED18BD-B726-4FE4-AFE5-11AB48BC6CF4}"/>
              </a:ext>
            </a:extLst>
          </p:cNvPr>
          <p:cNvSpPr/>
          <p:nvPr/>
        </p:nvSpPr>
        <p:spPr>
          <a:xfrm>
            <a:off x="8185899" y="3426942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Zürich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b="1" dirty="0" err="1">
                <a:solidFill>
                  <a:srgbClr val="115076"/>
                </a:solidFill>
              </a:rPr>
              <a:t>Greifensee</a:t>
            </a:r>
            <a:br>
              <a:rPr lang="en-GB" sz="2000" b="1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34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5D2FDE-8CA8-40C9-956A-39500C7B23EF}"/>
              </a:ext>
            </a:extLst>
          </p:cNvPr>
          <p:cNvSpPr txBox="1"/>
          <p:nvPr/>
        </p:nvSpPr>
        <p:spPr>
          <a:xfrm>
            <a:off x="4490458" y="3406269"/>
            <a:ext cx="1702921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16C876DA-5217-4640-AFA2-58F261EE2511}"/>
              </a:ext>
            </a:extLst>
          </p:cNvPr>
          <p:cNvSpPr/>
          <p:nvPr/>
        </p:nvSpPr>
        <p:spPr>
          <a:xfrm>
            <a:off x="4434968" y="3417770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Bayern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b="1" dirty="0" err="1">
                <a:solidFill>
                  <a:srgbClr val="115076"/>
                </a:solidFill>
              </a:rPr>
              <a:t>Königssee</a:t>
            </a:r>
            <a:r>
              <a:rPr lang="en-GB" sz="2000" dirty="0">
                <a:solidFill>
                  <a:srgbClr val="115076"/>
                </a:solidFill>
              </a:rPr>
              <a:t> 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98 m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B4872F0-9174-4626-AA11-07BF8A8776EE}"/>
              </a:ext>
            </a:extLst>
          </p:cNvPr>
          <p:cNvSpPr txBox="1"/>
          <p:nvPr/>
        </p:nvSpPr>
        <p:spPr>
          <a:xfrm>
            <a:off x="6316648" y="3423338"/>
            <a:ext cx="1702921" cy="989125"/>
          </a:xfrm>
          <a:prstGeom prst="rect">
            <a:avLst/>
          </a:prstGeom>
          <a:solidFill>
            <a:schemeClr val="bg1"/>
          </a:solidFill>
          <a:ln w="19050"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66755F10-3486-46B7-A1AB-9879AECDA10E}"/>
              </a:ext>
            </a:extLst>
          </p:cNvPr>
          <p:cNvSpPr/>
          <p:nvPr/>
        </p:nvSpPr>
        <p:spPr>
          <a:xfrm>
            <a:off x="6193379" y="3432107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Hessen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b="1" dirty="0" err="1">
                <a:solidFill>
                  <a:srgbClr val="115076"/>
                </a:solidFill>
              </a:rPr>
              <a:t>Grüner</a:t>
            </a:r>
            <a:r>
              <a:rPr lang="en-GB" sz="2000" b="1" dirty="0">
                <a:solidFill>
                  <a:srgbClr val="115076"/>
                </a:solidFill>
              </a:rPr>
              <a:t> See </a:t>
            </a:r>
            <a:r>
              <a:rPr lang="en-GB" sz="2000" dirty="0">
                <a:solidFill>
                  <a:srgbClr val="115076"/>
                </a:solidFill>
              </a:rPr>
              <a:t>12 m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19371F37-8737-488E-8E2E-59F40610A819}"/>
              </a:ext>
            </a:extLst>
          </p:cNvPr>
          <p:cNvSpPr/>
          <p:nvPr/>
        </p:nvSpPr>
        <p:spPr>
          <a:xfrm>
            <a:off x="10000224" y="3443551"/>
            <a:ext cx="1957103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Bern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b="1" dirty="0" err="1">
                <a:solidFill>
                  <a:srgbClr val="115076"/>
                </a:solidFill>
              </a:rPr>
              <a:t>Thunersee</a:t>
            </a:r>
            <a:br>
              <a:rPr lang="en-GB" sz="2000" b="1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215 m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EA08E65E-34EF-4902-BB83-2DC35FC8224E}"/>
              </a:ext>
            </a:extLst>
          </p:cNvPr>
          <p:cNvSpPr/>
          <p:nvPr/>
        </p:nvSpPr>
        <p:spPr>
          <a:xfrm>
            <a:off x="827148" y="4599373"/>
            <a:ext cx="1957103" cy="123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heute</a:t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22 Grad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56C96A5-79C0-4AFF-A7E7-4A2B0DC1D253}"/>
              </a:ext>
            </a:extLst>
          </p:cNvPr>
          <p:cNvSpPr txBox="1"/>
          <p:nvPr/>
        </p:nvSpPr>
        <p:spPr>
          <a:xfrm>
            <a:off x="2400042" y="4815595"/>
            <a:ext cx="155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(warm)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12635F78-6814-417E-B5FD-0868F558B10F}"/>
              </a:ext>
            </a:extLst>
          </p:cNvPr>
          <p:cNvSpPr/>
          <p:nvPr/>
        </p:nvSpPr>
        <p:spPr>
          <a:xfrm>
            <a:off x="4342254" y="4769145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19 Grad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DBEA54D3-A17B-4BA9-8BE8-357452A56878}"/>
              </a:ext>
            </a:extLst>
          </p:cNvPr>
          <p:cNvSpPr/>
          <p:nvPr/>
        </p:nvSpPr>
        <p:spPr>
          <a:xfrm>
            <a:off x="5320580" y="4752725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23 Grad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DAB507F-C0F3-45EF-AE2B-82CDA848EB7D}"/>
              </a:ext>
            </a:extLst>
          </p:cNvPr>
          <p:cNvSpPr/>
          <p:nvPr/>
        </p:nvSpPr>
        <p:spPr>
          <a:xfrm>
            <a:off x="4467026" y="4645887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984A126E-6E84-4087-8661-A669F2DB02F7}"/>
              </a:ext>
            </a:extLst>
          </p:cNvPr>
          <p:cNvSpPr/>
          <p:nvPr/>
        </p:nvSpPr>
        <p:spPr>
          <a:xfrm>
            <a:off x="6217906" y="4750892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21 Grad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98DFC913-228B-4F81-971B-A1DB49906FC3}"/>
              </a:ext>
            </a:extLst>
          </p:cNvPr>
          <p:cNvSpPr/>
          <p:nvPr/>
        </p:nvSpPr>
        <p:spPr>
          <a:xfrm>
            <a:off x="8038558" y="4730576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18 Grad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8E8719A-477C-4498-8F5E-EC2EF48E78CF}"/>
              </a:ext>
            </a:extLst>
          </p:cNvPr>
          <p:cNvSpPr/>
          <p:nvPr/>
        </p:nvSpPr>
        <p:spPr>
          <a:xfrm>
            <a:off x="7170405" y="4736305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17 Grad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F9F063AA-6C79-459E-8754-A8D54B2B2D86}"/>
              </a:ext>
            </a:extLst>
          </p:cNvPr>
          <p:cNvSpPr/>
          <p:nvPr/>
        </p:nvSpPr>
        <p:spPr>
          <a:xfrm>
            <a:off x="9013038" y="4753896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24 Grad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F22FF467-7575-42A9-B79A-09A447EFD013}"/>
              </a:ext>
            </a:extLst>
          </p:cNvPr>
          <p:cNvSpPr/>
          <p:nvPr/>
        </p:nvSpPr>
        <p:spPr>
          <a:xfrm>
            <a:off x="9910599" y="4739142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20 Grad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B5DE7556-CD76-49A5-AFBB-6807911509C9}"/>
              </a:ext>
            </a:extLst>
          </p:cNvPr>
          <p:cNvSpPr/>
          <p:nvPr/>
        </p:nvSpPr>
        <p:spPr>
          <a:xfrm>
            <a:off x="10855605" y="4766825"/>
            <a:ext cx="1087195" cy="1020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25 Grad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3315354-B97B-4F48-8ABA-B5FDB6219342}"/>
              </a:ext>
            </a:extLst>
          </p:cNvPr>
          <p:cNvSpPr/>
          <p:nvPr/>
        </p:nvSpPr>
        <p:spPr>
          <a:xfrm>
            <a:off x="5404357" y="4645326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544A751-A94A-419E-A388-02F7A6C37E9A}"/>
              </a:ext>
            </a:extLst>
          </p:cNvPr>
          <p:cNvSpPr/>
          <p:nvPr/>
        </p:nvSpPr>
        <p:spPr>
          <a:xfrm>
            <a:off x="6334755" y="4654453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696E5514-71B2-43E0-B08E-274B6391D1C9}"/>
              </a:ext>
            </a:extLst>
          </p:cNvPr>
          <p:cNvSpPr/>
          <p:nvPr/>
        </p:nvSpPr>
        <p:spPr>
          <a:xfrm>
            <a:off x="7272086" y="4653892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8E233A50-7914-4328-AD88-0C11E0C11B7F}"/>
              </a:ext>
            </a:extLst>
          </p:cNvPr>
          <p:cNvSpPr/>
          <p:nvPr/>
        </p:nvSpPr>
        <p:spPr>
          <a:xfrm>
            <a:off x="8175513" y="4653020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BB835E7-8BFE-4A82-90A5-27398A629027}"/>
              </a:ext>
            </a:extLst>
          </p:cNvPr>
          <p:cNvSpPr/>
          <p:nvPr/>
        </p:nvSpPr>
        <p:spPr>
          <a:xfrm>
            <a:off x="9112844" y="4652459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61AEC73-3A2F-42D4-AF56-2C2321C52645}"/>
              </a:ext>
            </a:extLst>
          </p:cNvPr>
          <p:cNvSpPr/>
          <p:nvPr/>
        </p:nvSpPr>
        <p:spPr>
          <a:xfrm>
            <a:off x="10043242" y="4661586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F209433-BD79-4B61-B740-6E5C633C5F0C}"/>
              </a:ext>
            </a:extLst>
          </p:cNvPr>
          <p:cNvSpPr/>
          <p:nvPr/>
        </p:nvSpPr>
        <p:spPr>
          <a:xfrm>
            <a:off x="10980573" y="4661025"/>
            <a:ext cx="862432" cy="1176772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35C9406D-0B07-464F-A632-4CFCE7D7D2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77" y="3594360"/>
            <a:ext cx="840567" cy="718422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F160AEC4-8A68-41E4-978D-4D49ABFB7C55}"/>
              </a:ext>
            </a:extLst>
          </p:cNvPr>
          <p:cNvSpPr/>
          <p:nvPr/>
        </p:nvSpPr>
        <p:spPr>
          <a:xfrm>
            <a:off x="5391637" y="2825562"/>
            <a:ext cx="164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357,000 km</a:t>
            </a:r>
            <a:r>
              <a:rPr lang="en-GB" sz="2000" baseline="30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2</a:t>
            </a:r>
            <a:endParaRPr lang="en-GB" sz="2000" dirty="0">
              <a:solidFill>
                <a:srgbClr val="115076"/>
              </a:solidFill>
              <a:latin typeface="+mj-lt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47E3A78-CB35-462B-8D91-695073EE330C}"/>
              </a:ext>
            </a:extLst>
          </p:cNvPr>
          <p:cNvSpPr/>
          <p:nvPr/>
        </p:nvSpPr>
        <p:spPr>
          <a:xfrm>
            <a:off x="1139024" y="2795597"/>
            <a:ext cx="1502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84,000 km</a:t>
            </a:r>
            <a:r>
              <a:rPr lang="en-GB" sz="2000" baseline="30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2</a:t>
            </a:r>
            <a:endParaRPr lang="en-GB" sz="2000" dirty="0">
              <a:solidFill>
                <a:srgbClr val="115076"/>
              </a:solidFill>
              <a:latin typeface="+mj-lt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28779-0BF2-4000-A891-77D3B287FFA8}"/>
              </a:ext>
            </a:extLst>
          </p:cNvPr>
          <p:cNvSpPr/>
          <p:nvPr/>
        </p:nvSpPr>
        <p:spPr>
          <a:xfrm>
            <a:off x="9350921" y="2822565"/>
            <a:ext cx="1502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41,000 km</a:t>
            </a:r>
            <a:r>
              <a:rPr lang="en-GB" sz="2000" baseline="30000" dirty="0">
                <a:solidFill>
                  <a:srgbClr val="115076"/>
                </a:solidFill>
                <a:latin typeface="+mj-lt"/>
                <a:ea typeface="Calibri" panose="020F0502020204030204" pitchFamily="34" charset="0"/>
              </a:rPr>
              <a:t>2</a:t>
            </a:r>
            <a:endParaRPr lang="en-GB" sz="2000" dirty="0">
              <a:solidFill>
                <a:srgbClr val="11507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819" y="2281657"/>
            <a:ext cx="8953379" cy="1485422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What you did and what you used to do</a:t>
            </a:r>
            <a:br>
              <a:rPr lang="en-GB" b="1" dirty="0">
                <a:solidFill>
                  <a:prstClr val="white"/>
                </a:solidFill>
              </a:rPr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45" y="3024368"/>
            <a:ext cx="7382608" cy="571756"/>
          </a:xfrm>
        </p:spPr>
        <p:txBody>
          <a:bodyPr>
            <a:noAutofit/>
          </a:bodyPr>
          <a:lstStyle/>
          <a:p>
            <a:pPr algn="l"/>
            <a:r>
              <a:rPr lang="en-GB" sz="3600" dirty="0">
                <a:solidFill>
                  <a:prstClr val="white"/>
                </a:solidFill>
              </a:rPr>
              <a:t>The comparative</a:t>
            </a:r>
            <a:endParaRPr lang="en-US" sz="3600" dirty="0"/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2D438FA5-2CAB-4E24-9AEE-607776023B37}"/>
              </a:ext>
            </a:extLst>
          </p:cNvPr>
          <p:cNvSpPr txBox="1">
            <a:spLocks/>
          </p:cNvSpPr>
          <p:nvPr/>
        </p:nvSpPr>
        <p:spPr>
          <a:xfrm>
            <a:off x="56445" y="3633624"/>
            <a:ext cx="6604437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SSC [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zw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-] vs [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schw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-]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4982504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2.1 - Week 6 - Lesson 38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651022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Inge Alferink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7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21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83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0670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391650" y="247046"/>
            <a:ext cx="2567550" cy="419704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326E1-A87B-2D46-8B7D-5F8E8817AFDA}"/>
              </a:ext>
            </a:extLst>
          </p:cNvPr>
          <p:cNvSpPr txBox="1"/>
          <p:nvPr/>
        </p:nvSpPr>
        <p:spPr>
          <a:xfrm>
            <a:off x="2961945" y="607539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</a:t>
            </a:r>
          </a:p>
        </p:txBody>
      </p:sp>
      <p:sp>
        <p:nvSpPr>
          <p:cNvPr id="7" name="Action Button: Custom 16">
            <a:hlinkClick r:id="" action="ppaction://noaction" highlightClick="1">
              <a:snd r:embed="rId5" name="17. 1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404895" y="171636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6" name="17. 2.wav"/>
            </a:hlinkClick>
            <a:extLst>
              <a:ext uri="{FF2B5EF4-FFF2-40B4-BE49-F238E27FC236}">
                <a16:creationId xmlns:a16="http://schemas.microsoft.com/office/drawing/2014/main" id="{4973A675-18D0-49FC-BD66-8A153081A0CC}"/>
              </a:ext>
            </a:extLst>
          </p:cNvPr>
          <p:cNvSpPr/>
          <p:nvPr/>
        </p:nvSpPr>
        <p:spPr>
          <a:xfrm>
            <a:off x="357382" y="355324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7" name="17. 3.wav"/>
            </a:hlinkClick>
            <a:extLst>
              <a:ext uri="{FF2B5EF4-FFF2-40B4-BE49-F238E27FC236}">
                <a16:creationId xmlns:a16="http://schemas.microsoft.com/office/drawing/2014/main" id="{1D457CE1-52F3-4C45-970A-AB7E5F54000A}"/>
              </a:ext>
            </a:extLst>
          </p:cNvPr>
          <p:cNvSpPr/>
          <p:nvPr/>
        </p:nvSpPr>
        <p:spPr>
          <a:xfrm>
            <a:off x="401412" y="507840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8" name="17. 4.wav"/>
            </a:hlinkClick>
            <a:extLst>
              <a:ext uri="{FF2B5EF4-FFF2-40B4-BE49-F238E27FC236}">
                <a16:creationId xmlns:a16="http://schemas.microsoft.com/office/drawing/2014/main" id="{03E2CD64-CA95-47A9-A528-4B062F05FB45}"/>
              </a:ext>
            </a:extLst>
          </p:cNvPr>
          <p:cNvSpPr/>
          <p:nvPr/>
        </p:nvSpPr>
        <p:spPr>
          <a:xfrm>
            <a:off x="6145380" y="197299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9" name="17. 5.wav"/>
            </a:hlinkClick>
            <a:extLst>
              <a:ext uri="{FF2B5EF4-FFF2-40B4-BE49-F238E27FC236}">
                <a16:creationId xmlns:a16="http://schemas.microsoft.com/office/drawing/2014/main" id="{4C2B81CD-3566-4BB0-815B-2F7770C4DECE}"/>
              </a:ext>
            </a:extLst>
          </p:cNvPr>
          <p:cNvSpPr/>
          <p:nvPr/>
        </p:nvSpPr>
        <p:spPr>
          <a:xfrm>
            <a:off x="6158012" y="349270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10" name="17. 6.wav"/>
            </a:hlinkClick>
            <a:extLst>
              <a:ext uri="{FF2B5EF4-FFF2-40B4-BE49-F238E27FC236}">
                <a16:creationId xmlns:a16="http://schemas.microsoft.com/office/drawing/2014/main" id="{47323102-6228-4594-B345-608E8C3E5057}"/>
              </a:ext>
            </a:extLst>
          </p:cNvPr>
          <p:cNvSpPr/>
          <p:nvPr/>
        </p:nvSpPr>
        <p:spPr>
          <a:xfrm>
            <a:off x="6158012" y="507840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98500209-58F4-47F0-AC5F-281DB2C95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19254"/>
              </p:ext>
            </p:extLst>
          </p:nvPr>
        </p:nvGraphicFramePr>
        <p:xfrm>
          <a:off x="1052493" y="1315388"/>
          <a:ext cx="4691398" cy="474852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45699">
                  <a:extLst>
                    <a:ext uri="{9D8B030D-6E8A-4147-A177-3AD203B41FA5}">
                      <a16:colId xmlns:a16="http://schemas.microsoft.com/office/drawing/2014/main" val="3822860148"/>
                    </a:ext>
                  </a:extLst>
                </a:gridCol>
                <a:gridCol w="2345699">
                  <a:extLst>
                    <a:ext uri="{9D8B030D-6E8A-4147-A177-3AD203B41FA5}">
                      <a16:colId xmlns:a16="http://schemas.microsoft.com/office/drawing/2014/main" val="2559699958"/>
                    </a:ext>
                  </a:extLst>
                </a:gridCol>
              </a:tblGrid>
              <a:tr h="15828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761824"/>
                  </a:ext>
                </a:extLst>
              </a:tr>
              <a:tr h="15828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842230"/>
                  </a:ext>
                </a:extLst>
              </a:tr>
              <a:tr h="15828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51656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1274810" y="2060458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zw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ingen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3344227" y="201551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ingen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9" name="Table 14">
            <a:extLst>
              <a:ext uri="{FF2B5EF4-FFF2-40B4-BE49-F238E27FC236}">
                <a16:creationId xmlns:a16="http://schemas.microsoft.com/office/drawing/2014/main" id="{65563926-6031-4A5B-AE08-87DBD6D87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459241"/>
              </p:ext>
            </p:extLst>
          </p:nvPr>
        </p:nvGraphicFramePr>
        <p:xfrm>
          <a:off x="6853123" y="1315387"/>
          <a:ext cx="4691398" cy="474852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45699">
                  <a:extLst>
                    <a:ext uri="{9D8B030D-6E8A-4147-A177-3AD203B41FA5}">
                      <a16:colId xmlns:a16="http://schemas.microsoft.com/office/drawing/2014/main" val="3822860148"/>
                    </a:ext>
                  </a:extLst>
                </a:gridCol>
                <a:gridCol w="2345699">
                  <a:extLst>
                    <a:ext uri="{9D8B030D-6E8A-4147-A177-3AD203B41FA5}">
                      <a16:colId xmlns:a16="http://schemas.microsoft.com/office/drawing/2014/main" val="2559699958"/>
                    </a:ext>
                  </a:extLst>
                </a:gridCol>
              </a:tblGrid>
              <a:tr h="15828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761824"/>
                  </a:ext>
                </a:extLst>
              </a:tr>
              <a:tr h="15828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842230"/>
                  </a:ext>
                </a:extLst>
              </a:tr>
              <a:tr h="15828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51656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D847F10-E651-4FE5-B5DC-12974CB4AB4A}"/>
              </a:ext>
            </a:extLst>
          </p:cNvPr>
          <p:cNvSpPr txBox="1"/>
          <p:nvPr/>
        </p:nvSpPr>
        <p:spPr>
          <a:xfrm>
            <a:off x="3693872" y="2096966"/>
            <a:ext cx="80031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30C2E7-DBC2-43C0-A469-A860A5057F28}"/>
              </a:ext>
            </a:extLst>
          </p:cNvPr>
          <p:cNvSpPr txBox="1"/>
          <p:nvPr/>
        </p:nvSpPr>
        <p:spPr>
          <a:xfrm>
            <a:off x="1447091" y="2137449"/>
            <a:ext cx="80031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E90F5F3D-042F-46D3-B05E-98EE439E77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4" y="1411145"/>
            <a:ext cx="767822" cy="665749"/>
          </a:xfrm>
          <a:prstGeom prst="rect">
            <a:avLst/>
          </a:prstGeom>
        </p:spPr>
      </p:pic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71CD78EF-C9C7-41A2-93A6-7848F30F0B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80" y="1373284"/>
            <a:ext cx="667426" cy="8209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3DD5E1-6E96-4E0E-BE8C-63C8DE6A5BD5}"/>
              </a:ext>
            </a:extLst>
          </p:cNvPr>
          <p:cNvSpPr txBox="1"/>
          <p:nvPr/>
        </p:nvSpPr>
        <p:spPr>
          <a:xfrm>
            <a:off x="3350702" y="2420094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wield]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2A5B3A-0B2B-4FB9-BB70-1E4FD5F4DE54}"/>
              </a:ext>
            </a:extLst>
          </p:cNvPr>
          <p:cNvSpPr txBox="1"/>
          <p:nvPr/>
        </p:nvSpPr>
        <p:spPr>
          <a:xfrm>
            <a:off x="1097698" y="2430782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force]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5B0183-BD02-8E48-95BC-2C2F7F763D18}"/>
              </a:ext>
            </a:extLst>
          </p:cNvPr>
          <p:cNvSpPr txBox="1"/>
          <p:nvPr/>
        </p:nvSpPr>
        <p:spPr>
          <a:xfrm>
            <a:off x="982022" y="4075030"/>
            <a:ext cx="2515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sz="22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force/coercion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67DB9D-F12D-754E-A185-B9B393072564}"/>
              </a:ext>
            </a:extLst>
          </p:cNvPr>
          <p:cNvSpPr txBox="1"/>
          <p:nvPr/>
        </p:nvSpPr>
        <p:spPr>
          <a:xfrm>
            <a:off x="1082210" y="5614292"/>
            <a:ext cx="228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[type of grass]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18469E-FF3C-0744-9A58-53AE415E7992}"/>
              </a:ext>
            </a:extLst>
          </p:cNvPr>
          <p:cNvSpPr txBox="1"/>
          <p:nvPr/>
        </p:nvSpPr>
        <p:spPr>
          <a:xfrm>
            <a:off x="3459267" y="3962333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swung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DE541C-668E-604E-B42A-B2F3DEEF90B3}"/>
              </a:ext>
            </a:extLst>
          </p:cNvPr>
          <p:cNvSpPr txBox="1"/>
          <p:nvPr/>
        </p:nvSpPr>
        <p:spPr>
          <a:xfrm>
            <a:off x="3459267" y="5573706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pivoting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369DD2-48E2-7E49-985F-72AD9FB8E575}"/>
              </a:ext>
            </a:extLst>
          </p:cNvPr>
          <p:cNvSpPr txBox="1"/>
          <p:nvPr/>
        </p:nvSpPr>
        <p:spPr>
          <a:xfrm>
            <a:off x="6749427" y="237157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schwa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3BE2B0-F125-3D46-9486-F25B1701EEB1}"/>
              </a:ext>
            </a:extLst>
          </p:cNvPr>
          <p:cNvSpPr txBox="1"/>
          <p:nvPr/>
        </p:nvSpPr>
        <p:spPr>
          <a:xfrm>
            <a:off x="9137747" y="2319443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indeed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52BA0D-6BA1-1441-9859-FAEC6A4248EA}"/>
              </a:ext>
            </a:extLst>
          </p:cNvPr>
          <p:cNvSpPr txBox="1"/>
          <p:nvPr/>
        </p:nvSpPr>
        <p:spPr>
          <a:xfrm>
            <a:off x="6727125" y="3982550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dwarf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4D01EE-AC58-CD44-9D49-27DC64098193}"/>
              </a:ext>
            </a:extLst>
          </p:cNvPr>
          <p:cNvSpPr txBox="1"/>
          <p:nvPr/>
        </p:nvSpPr>
        <p:spPr>
          <a:xfrm>
            <a:off x="9189684" y="5674547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doubt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7F0CB0-F17E-8743-859F-93714A0F58AF}"/>
              </a:ext>
            </a:extLst>
          </p:cNvPr>
          <p:cNvSpPr txBox="1"/>
          <p:nvPr/>
        </p:nvSpPr>
        <p:spPr>
          <a:xfrm>
            <a:off x="6867122" y="5627287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ramble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8C9352-C6F3-F54B-8479-C4BD3A6F877E}"/>
              </a:ext>
            </a:extLst>
          </p:cNvPr>
          <p:cNvSpPr txBox="1"/>
          <p:nvPr/>
        </p:nvSpPr>
        <p:spPr>
          <a:xfrm>
            <a:off x="9210048" y="3930240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sword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961464-1FE6-1340-BA4C-EA5AEAD512C5}"/>
              </a:ext>
            </a:extLst>
          </p:cNvPr>
          <p:cNvSpPr txBox="1"/>
          <p:nvPr/>
        </p:nvSpPr>
        <p:spPr>
          <a:xfrm>
            <a:off x="3482548" y="3558311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chw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17C360-7E56-7349-A97E-87C8B21C5B45}"/>
              </a:ext>
            </a:extLst>
          </p:cNvPr>
          <p:cNvSpPr txBox="1"/>
          <p:nvPr/>
        </p:nvSpPr>
        <p:spPr>
          <a:xfrm>
            <a:off x="3364288" y="5212236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chw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enken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A931B1-CD7C-0B41-B72A-7E7DF7C01918}"/>
              </a:ext>
            </a:extLst>
          </p:cNvPr>
          <p:cNvSpPr txBox="1"/>
          <p:nvPr/>
        </p:nvSpPr>
        <p:spPr>
          <a:xfrm>
            <a:off x="6800300" y="2000783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chw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75B04-2EBF-164F-B84F-6CA58F671BCE}"/>
              </a:ext>
            </a:extLst>
          </p:cNvPr>
          <p:cNvSpPr txBox="1"/>
          <p:nvPr/>
        </p:nvSpPr>
        <p:spPr>
          <a:xfrm>
            <a:off x="9140383" y="3544343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chw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ert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E6A4F9-B239-0349-9454-35A039FFB903}"/>
              </a:ext>
            </a:extLst>
          </p:cNvPr>
          <p:cNvSpPr txBox="1"/>
          <p:nvPr/>
        </p:nvSpPr>
        <p:spPr>
          <a:xfrm>
            <a:off x="6867122" y="5336522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eifen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46093C-B4A7-464E-90B6-E1338730310F}"/>
              </a:ext>
            </a:extLst>
          </p:cNvPr>
          <p:cNvSpPr txBox="1"/>
          <p:nvPr/>
        </p:nvSpPr>
        <p:spPr>
          <a:xfrm>
            <a:off x="1024410" y="3624725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Z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4E14EB-391C-9446-B75D-11867FD365BD}"/>
              </a:ext>
            </a:extLst>
          </p:cNvPr>
          <p:cNvSpPr txBox="1"/>
          <p:nvPr/>
        </p:nvSpPr>
        <p:spPr>
          <a:xfrm>
            <a:off x="974217" y="5217628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Z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enken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AFC300-618B-F145-AC6C-14B45D7E3B0B}"/>
              </a:ext>
            </a:extLst>
          </p:cNvPr>
          <p:cNvSpPr txBox="1"/>
          <p:nvPr/>
        </p:nvSpPr>
        <p:spPr>
          <a:xfrm>
            <a:off x="9046829" y="1948647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zw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D8A512-AB21-484E-B114-47AF8837496B}"/>
              </a:ext>
            </a:extLst>
          </p:cNvPr>
          <p:cNvSpPr txBox="1"/>
          <p:nvPr/>
        </p:nvSpPr>
        <p:spPr>
          <a:xfrm>
            <a:off x="6713672" y="368201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Z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erg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487B9A-EBF7-C949-A136-515E941BDA2F}"/>
              </a:ext>
            </a:extLst>
          </p:cNvPr>
          <p:cNvSpPr txBox="1"/>
          <p:nvPr/>
        </p:nvSpPr>
        <p:spPr>
          <a:xfrm>
            <a:off x="9164585" y="5298233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zw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eifeln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26A1A-E30E-534A-B990-7B47FB6B5130}"/>
              </a:ext>
            </a:extLst>
          </p:cNvPr>
          <p:cNvSpPr txBox="1"/>
          <p:nvPr/>
        </p:nvSpPr>
        <p:spPr>
          <a:xfrm>
            <a:off x="7720173" y="118280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/>
              <a:t>ə</a:t>
            </a:r>
            <a:endParaRPr lang="en-GB" sz="4800" dirty="0"/>
          </a:p>
        </p:txBody>
      </p:sp>
      <p:pic>
        <p:nvPicPr>
          <p:cNvPr id="18" name="Graphic 17" descr="Sword">
            <a:extLst>
              <a:ext uri="{FF2B5EF4-FFF2-40B4-BE49-F238E27FC236}">
                <a16:creationId xmlns:a16="http://schemas.microsoft.com/office/drawing/2014/main" id="{F190782F-8CE6-B649-8F84-7C2461E40A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89065" y="2951080"/>
            <a:ext cx="612801" cy="6128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60D9D5-3815-954F-A997-C5079F382F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103" y="4579810"/>
            <a:ext cx="887299" cy="815028"/>
          </a:xfrm>
          <a:prstGeom prst="rect">
            <a:avLst/>
          </a:prstGeom>
        </p:spPr>
      </p:pic>
      <p:pic>
        <p:nvPicPr>
          <p:cNvPr id="50" name="Graphic 49" descr="Hike">
            <a:extLst>
              <a:ext uri="{FF2B5EF4-FFF2-40B4-BE49-F238E27FC236}">
                <a16:creationId xmlns:a16="http://schemas.microsoft.com/office/drawing/2014/main" id="{0863E252-77DB-5F4E-B5FA-C698A8C7E2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56133" y="4564992"/>
            <a:ext cx="914400" cy="914400"/>
          </a:xfrm>
          <a:prstGeom prst="rect">
            <a:avLst/>
          </a:prstGeom>
        </p:spPr>
      </p:pic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F4199308-FF41-F04D-87D6-6D5AAF921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77" y="3044696"/>
            <a:ext cx="767822" cy="665749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9E2AEA2C-42A1-B340-A2B3-3D0D941810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29" y="3024367"/>
            <a:ext cx="459123" cy="638780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230373-7BE5-0245-92F7-B0FDFFD415E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98" y="2976638"/>
            <a:ext cx="729554" cy="8458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322E11-268E-4DFE-A63E-41D70EF40C9B}"/>
              </a:ext>
            </a:extLst>
          </p:cNvPr>
          <p:cNvSpPr txBox="1"/>
          <p:nvPr/>
        </p:nvSpPr>
        <p:spPr>
          <a:xfrm>
            <a:off x="1421759" y="3745624"/>
            <a:ext cx="712024" cy="307777"/>
          </a:xfrm>
          <a:prstGeom prst="rect">
            <a:avLst/>
          </a:prstGeom>
          <a:solidFill>
            <a:srgbClr val="FBF0D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E88253-9FCD-114B-83EF-C162B02F4C65}"/>
              </a:ext>
            </a:extLst>
          </p:cNvPr>
          <p:cNvSpPr txBox="1"/>
          <p:nvPr/>
        </p:nvSpPr>
        <p:spPr>
          <a:xfrm>
            <a:off x="3908559" y="3608738"/>
            <a:ext cx="845292" cy="307777"/>
          </a:xfrm>
          <a:prstGeom prst="rect">
            <a:avLst/>
          </a:prstGeom>
          <a:solidFill>
            <a:srgbClr val="FBF0D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4342A7E-8847-2244-961B-C4A9A0BACE91}"/>
              </a:ext>
            </a:extLst>
          </p:cNvPr>
          <p:cNvSpPr txBox="1"/>
          <p:nvPr/>
        </p:nvSpPr>
        <p:spPr>
          <a:xfrm>
            <a:off x="7033393" y="3778613"/>
            <a:ext cx="845292" cy="307777"/>
          </a:xfrm>
          <a:prstGeom prst="rect">
            <a:avLst/>
          </a:prstGeom>
          <a:solidFill>
            <a:srgbClr val="FBF0D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FF06782-2881-9549-9228-88AB00DA8BB9}"/>
              </a:ext>
            </a:extLst>
          </p:cNvPr>
          <p:cNvSpPr txBox="1"/>
          <p:nvPr/>
        </p:nvSpPr>
        <p:spPr>
          <a:xfrm>
            <a:off x="9684882" y="3659100"/>
            <a:ext cx="845292" cy="307777"/>
          </a:xfrm>
          <a:prstGeom prst="rect">
            <a:avLst/>
          </a:prstGeom>
          <a:solidFill>
            <a:srgbClr val="FBF0D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021047-5E96-6149-B2D9-27DE0B5047CD}"/>
              </a:ext>
            </a:extLst>
          </p:cNvPr>
          <p:cNvSpPr txBox="1"/>
          <p:nvPr/>
        </p:nvSpPr>
        <p:spPr>
          <a:xfrm>
            <a:off x="1324038" y="5315458"/>
            <a:ext cx="59361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1237158-B8C2-C342-AEF5-B066F94E1936}"/>
              </a:ext>
            </a:extLst>
          </p:cNvPr>
          <p:cNvSpPr txBox="1"/>
          <p:nvPr/>
        </p:nvSpPr>
        <p:spPr>
          <a:xfrm>
            <a:off x="3666020" y="5315460"/>
            <a:ext cx="814177" cy="3077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DE16FDC-32E6-AC47-8DDA-48A5FC845A3D}"/>
              </a:ext>
            </a:extLst>
          </p:cNvPr>
          <p:cNvSpPr txBox="1"/>
          <p:nvPr/>
        </p:nvSpPr>
        <p:spPr>
          <a:xfrm>
            <a:off x="7394170" y="2101600"/>
            <a:ext cx="882287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0DCC7EE-C9F6-C54D-AF6D-85A0C5AB3E53}"/>
              </a:ext>
            </a:extLst>
          </p:cNvPr>
          <p:cNvSpPr txBox="1"/>
          <p:nvPr/>
        </p:nvSpPr>
        <p:spPr>
          <a:xfrm>
            <a:off x="9398292" y="2051774"/>
            <a:ext cx="882287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D8AEFA4-621B-A047-9D83-E631F7774A11}"/>
              </a:ext>
            </a:extLst>
          </p:cNvPr>
          <p:cNvSpPr txBox="1"/>
          <p:nvPr/>
        </p:nvSpPr>
        <p:spPr>
          <a:xfrm>
            <a:off x="9271649" y="5398798"/>
            <a:ext cx="882287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D5F9FE-3246-CF42-B8EE-32540384F729}"/>
              </a:ext>
            </a:extLst>
          </p:cNvPr>
          <p:cNvSpPr txBox="1"/>
          <p:nvPr/>
        </p:nvSpPr>
        <p:spPr>
          <a:xfrm>
            <a:off x="7200924" y="5414642"/>
            <a:ext cx="882287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EE3DE9-FBD6-3142-959D-A343FC61B91F}"/>
              </a:ext>
            </a:extLst>
          </p:cNvPr>
          <p:cNvSpPr txBox="1"/>
          <p:nvPr/>
        </p:nvSpPr>
        <p:spPr>
          <a:xfrm>
            <a:off x="9137747" y="148955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indeed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pic>
        <p:nvPicPr>
          <p:cNvPr id="15" name="Picture 14" descr="A close up of a plant&#10;&#10;Description automatically generated">
            <a:extLst>
              <a:ext uri="{FF2B5EF4-FFF2-40B4-BE49-F238E27FC236}">
                <a16:creationId xmlns:a16="http://schemas.microsoft.com/office/drawing/2014/main" id="{4136AAF8-B37B-4492-A5CE-B34203E81A4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24" y="4582885"/>
            <a:ext cx="600670" cy="64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7" grpId="0"/>
      <p:bldP spid="28" grpId="0"/>
      <p:bldP spid="25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2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860473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Insekten</a:t>
            </a:r>
            <a:r>
              <a:rPr lang="en-GB" sz="3600" b="1" dirty="0">
                <a:solidFill>
                  <a:schemeClr val="bg1"/>
                </a:solidFill>
              </a:rPr>
              <a:t> in </a:t>
            </a:r>
            <a:r>
              <a:rPr lang="en-GB" sz="3600" b="1" dirty="0" err="1">
                <a:solidFill>
                  <a:schemeClr val="bg1"/>
                </a:solidFill>
              </a:rPr>
              <a:t>Gefahr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CCCDB9-9C38-724F-862F-20A57FCA937A}"/>
              </a:ext>
            </a:extLst>
          </p:cNvPr>
          <p:cNvSpPr/>
          <p:nvPr/>
        </p:nvSpPr>
        <p:spPr>
          <a:xfrm>
            <a:off x="139631" y="1345924"/>
            <a:ext cx="11321937" cy="8466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46B348-52A5-0C4E-9862-A590F93BE543}"/>
              </a:ext>
            </a:extLst>
          </p:cNvPr>
          <p:cNvSpPr/>
          <p:nvPr/>
        </p:nvSpPr>
        <p:spPr>
          <a:xfrm>
            <a:off x="139631" y="2192590"/>
            <a:ext cx="11321936" cy="4072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50F449-6D7C-1747-A1E8-36B4E7D707BF}"/>
              </a:ext>
            </a:extLst>
          </p:cNvPr>
          <p:cNvSpPr/>
          <p:nvPr/>
        </p:nvSpPr>
        <p:spPr>
          <a:xfrm>
            <a:off x="1394773" y="1373285"/>
            <a:ext cx="94024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Helvetica" pitchFamily="2" charset="0"/>
              </a:rPr>
              <a:t>Die Natur braucht Unterstützung</a:t>
            </a:r>
            <a:endParaRPr lang="de-DE" sz="44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B85B90-DC8C-0F4E-BA36-9587761597A4}"/>
              </a:ext>
            </a:extLst>
          </p:cNvPr>
          <p:cNvSpPr/>
          <p:nvPr/>
        </p:nvSpPr>
        <p:spPr>
          <a:xfrm>
            <a:off x="7546242" y="2428884"/>
            <a:ext cx="3685492" cy="34778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de-DE" sz="2000" b="1" dirty="0">
                <a:latin typeface="Helvetica" pitchFamily="2" charset="0"/>
              </a:rPr>
              <a:t>Wildbienen in Deutschland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itchFamily="2" charset="0"/>
              </a:rPr>
              <a:t>Es gibt über 550 Wildbienenarten in Deutschland.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itchFamily="2" charset="0"/>
              </a:rPr>
              <a:t>Wildbienen leben solitär.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itchFamily="2" charset="0"/>
              </a:rPr>
              <a:t>75% nisten im Boden oder in Pflanzen.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itchFamily="2" charset="0"/>
              </a:rPr>
              <a:t>Sie produzieren keinen Honig aber sie sind ganz wichtig für die Biodiversität.</a:t>
            </a:r>
          </a:p>
          <a:p>
            <a:endParaRPr lang="de-DE" sz="2000" dirty="0"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0C4CD-9261-A549-B5C2-7C4566952E01}"/>
              </a:ext>
            </a:extLst>
          </p:cNvPr>
          <p:cNvSpPr/>
          <p:nvPr/>
        </p:nvSpPr>
        <p:spPr>
          <a:xfrm>
            <a:off x="355598" y="2210783"/>
            <a:ext cx="69608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400" dirty="0">
                <a:latin typeface="Helvetica" pitchFamily="2" charset="0"/>
                <a:cs typeface="Abadi" panose="020F0502020204030204" pitchFamily="34" charset="0"/>
              </a:rPr>
              <a:t>Das Insektensterben ist heute ein großes Thema für die Weltbevölkerung. Bienen und viele andere Insekten sind in Gefahr.  Es ist möglich, dass fünfzig Prozent aller Insekten bis 2050 aussterben. 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0F466-7EDE-8A48-B100-DD50A1D61B85}"/>
              </a:ext>
            </a:extLst>
          </p:cNvPr>
          <p:cNvSpPr txBox="1"/>
          <p:nvPr/>
        </p:nvSpPr>
        <p:spPr>
          <a:xfrm>
            <a:off x="355597" y="4078962"/>
            <a:ext cx="4188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Helvetica" pitchFamily="2" charset="0"/>
                <a:cs typeface="Abadi" panose="020F0502020204030204" pitchFamily="34" charset="0"/>
              </a:rPr>
              <a:t>Jedes Jahr am 20. Mai ist Weltbienentag. Viele Leute planen konkrete Aktionen. Die Petition “Rettet die Bienen” 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82539-E832-4045-BD4A-50B599FD240A}"/>
              </a:ext>
            </a:extLst>
          </p:cNvPr>
          <p:cNvSpPr txBox="1"/>
          <p:nvPr/>
        </p:nvSpPr>
        <p:spPr>
          <a:xfrm>
            <a:off x="1490978" y="5542487"/>
            <a:ext cx="729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Helvetica" pitchFamily="2" charset="0"/>
                <a:cs typeface="Abadi" panose="020F0502020204030204" pitchFamily="34" charset="0"/>
              </a:rPr>
              <a:t>enthält  eine wichtige Botschaft und hat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41EACEE-4BFB-EC42-8528-5999034E3C4E}"/>
              </a:ext>
            </a:extLst>
          </p:cNvPr>
          <p:cNvSpPr/>
          <p:nvPr/>
        </p:nvSpPr>
        <p:spPr>
          <a:xfrm>
            <a:off x="6941885" y="122172"/>
            <a:ext cx="3855341" cy="9874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retten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to save, saving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aseline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die </a:t>
            </a:r>
            <a:r>
              <a:rPr lang="en-GB" sz="2000" baseline="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Botschaft</a:t>
            </a:r>
            <a:r>
              <a:rPr lang="en-GB" sz="2000" baseline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- message</a:t>
            </a:r>
            <a:br>
              <a:rPr lang="en-GB" sz="2000" baseline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</a:br>
            <a:r>
              <a:rPr lang="en-GB" sz="2000" baseline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die </a:t>
            </a:r>
            <a:r>
              <a:rPr lang="en-GB" sz="2000" baseline="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Unterschrift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= signature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" name="Picture 19" descr="A picture containing bird, small, sitting, flower&#10;&#10;Description automatically generated">
            <a:extLst>
              <a:ext uri="{FF2B5EF4-FFF2-40B4-BE49-F238E27FC236}">
                <a16:creationId xmlns:a16="http://schemas.microsoft.com/office/drawing/2014/main" id="{634C35BB-1A3E-AF46-9038-01F677B71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60" y="3897533"/>
            <a:ext cx="2595325" cy="1628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B20322-3355-41E9-9D8D-4423E61800D1}"/>
              </a:ext>
            </a:extLst>
          </p:cNvPr>
          <p:cNvSpPr/>
          <p:nvPr/>
        </p:nvSpPr>
        <p:spPr>
          <a:xfrm>
            <a:off x="355596" y="5903910"/>
            <a:ext cx="4927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latin typeface="Helvetica" pitchFamily="2" charset="0"/>
                <a:cs typeface="Abadi" panose="020F0502020204030204" pitchFamily="34" charset="0"/>
              </a:rPr>
              <a:t>bisher 1,7 Millionen Unterschriften.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7451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Antworten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CCCDB9-9C38-724F-862F-20A57FCA937A}"/>
              </a:ext>
            </a:extLst>
          </p:cNvPr>
          <p:cNvSpPr/>
          <p:nvPr/>
        </p:nvSpPr>
        <p:spPr>
          <a:xfrm>
            <a:off x="139631" y="1345924"/>
            <a:ext cx="11321937" cy="8466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46B348-52A5-0C4E-9862-A590F93BE543}"/>
              </a:ext>
            </a:extLst>
          </p:cNvPr>
          <p:cNvSpPr/>
          <p:nvPr/>
        </p:nvSpPr>
        <p:spPr>
          <a:xfrm>
            <a:off x="139631" y="2192590"/>
            <a:ext cx="11321936" cy="4072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50F449-6D7C-1747-A1E8-36B4E7D707BF}"/>
              </a:ext>
            </a:extLst>
          </p:cNvPr>
          <p:cNvSpPr/>
          <p:nvPr/>
        </p:nvSpPr>
        <p:spPr>
          <a:xfrm>
            <a:off x="2649916" y="1362745"/>
            <a:ext cx="94024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Helvetica" pitchFamily="2" charset="0"/>
              </a:rPr>
              <a:t>Nature needs support</a:t>
            </a:r>
            <a:endParaRPr lang="en-GB" sz="44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B85B90-DC8C-0F4E-BA36-9587761597A4}"/>
              </a:ext>
            </a:extLst>
          </p:cNvPr>
          <p:cNvSpPr/>
          <p:nvPr/>
        </p:nvSpPr>
        <p:spPr>
          <a:xfrm>
            <a:off x="7546242" y="2428884"/>
            <a:ext cx="3685492" cy="34778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en-GB" sz="2000" b="1" dirty="0">
              <a:latin typeface="Helvetica" pitchFamily="2" charset="0"/>
            </a:endParaRPr>
          </a:p>
          <a:p>
            <a:r>
              <a:rPr lang="en-GB" sz="2000" b="1" dirty="0">
                <a:latin typeface="Helvetica" pitchFamily="2" charset="0"/>
              </a:rPr>
              <a:t>Wild bees in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itchFamily="2" charset="0"/>
              </a:rPr>
              <a:t>There are over 500 types of wild bees in Germany.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itchFamily="2" charset="0"/>
              </a:rPr>
              <a:t>Wild bees live by themselves.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itchFamily="2" charset="0"/>
              </a:rPr>
              <a:t>75% nest in the ground or in plants.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itchFamily="2" charset="0"/>
              </a:rPr>
              <a:t>They don’t produce honey but are very important for biodiversity.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0C4CD-9261-A549-B5C2-7C4566952E01}"/>
              </a:ext>
            </a:extLst>
          </p:cNvPr>
          <p:cNvSpPr/>
          <p:nvPr/>
        </p:nvSpPr>
        <p:spPr>
          <a:xfrm>
            <a:off x="355598" y="2183018"/>
            <a:ext cx="69608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latin typeface="Helvetica" pitchFamily="2" charset="0"/>
                <a:cs typeface="Abadi" panose="020F0502020204030204" pitchFamily="34" charset="0"/>
              </a:rPr>
              <a:t>The extinction of insects is currently a big issue for the world population. Bees and many other insects are in danger. It is possible that fifty percent of all insects will go extinct between now and 2050. </a:t>
            </a:r>
            <a:endParaRPr lang="en-GB" sz="240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0F466-7EDE-8A48-B100-DD50A1D61B85}"/>
              </a:ext>
            </a:extLst>
          </p:cNvPr>
          <p:cNvSpPr txBox="1"/>
          <p:nvPr/>
        </p:nvSpPr>
        <p:spPr>
          <a:xfrm>
            <a:off x="355597" y="4048230"/>
            <a:ext cx="4188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elvetica" pitchFamily="2" charset="0"/>
                <a:cs typeface="Abadi" panose="020F0502020204030204" pitchFamily="34" charset="0"/>
              </a:rPr>
              <a:t>Every year on the 20th of May it is World Bee Day.  Many people plan concrete actions. The petition “Save the bees” </a:t>
            </a:r>
            <a:endParaRPr lang="en-GB" sz="2400" dirty="0">
              <a:solidFill>
                <a:schemeClr val="accent5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82539-E832-4045-BD4A-50B599FD240A}"/>
              </a:ext>
            </a:extLst>
          </p:cNvPr>
          <p:cNvSpPr txBox="1"/>
          <p:nvPr/>
        </p:nvSpPr>
        <p:spPr>
          <a:xfrm>
            <a:off x="1728735" y="5525557"/>
            <a:ext cx="729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elvetica" pitchFamily="2" charset="0"/>
                <a:cs typeface="Abadi" panose="020F0502020204030204" pitchFamily="34" charset="0"/>
              </a:rPr>
              <a:t>contains an important message and has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11" descr="A picture containing bird, small, sitting, flower&#10;&#10;Description automatically generated">
            <a:extLst>
              <a:ext uri="{FF2B5EF4-FFF2-40B4-BE49-F238E27FC236}">
                <a16:creationId xmlns:a16="http://schemas.microsoft.com/office/drawing/2014/main" id="{5B760F93-FA7D-9240-94DF-AEBDA3458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50" y="3826970"/>
            <a:ext cx="2595325" cy="1628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C08443-8092-4D30-8940-E71A4C690CBE}"/>
              </a:ext>
            </a:extLst>
          </p:cNvPr>
          <p:cNvSpPr/>
          <p:nvPr/>
        </p:nvSpPr>
        <p:spPr>
          <a:xfrm>
            <a:off x="353587" y="5854735"/>
            <a:ext cx="4190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Helvetica" pitchFamily="2" charset="0"/>
                <a:cs typeface="Abadi" panose="020F0502020204030204" pitchFamily="34" charset="0"/>
              </a:rPr>
              <a:t>to date 1.7 million signatures</a:t>
            </a:r>
            <a:r>
              <a:rPr lang="de-DE" sz="2400" dirty="0">
                <a:latin typeface="Helvetica" pitchFamily="2" charset="0"/>
                <a:cs typeface="Abadi" panose="020F0502020204030204" pitchFamily="34" charset="0"/>
              </a:rPr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8988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30A5AC-DBAD-4134-AE7D-A1E0C4990D7C}"/>
              </a:ext>
            </a:extLst>
          </p:cNvPr>
          <p:cNvSpPr txBox="1">
            <a:spLocks/>
          </p:cNvSpPr>
          <p:nvPr/>
        </p:nvSpPr>
        <p:spPr>
          <a:xfrm>
            <a:off x="426372" y="648565"/>
            <a:ext cx="11512202" cy="962051"/>
          </a:xfrm>
          <a:prstGeom prst="rect">
            <a:avLst/>
          </a:prstGeom>
          <a:solidFill>
            <a:srgbClr val="DAA52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Words ending in –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ical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often change to -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isch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in German.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9BFF980-8150-4CC8-9727-36CBB0849475}"/>
              </a:ext>
            </a:extLst>
          </p:cNvPr>
          <p:cNvSpPr/>
          <p:nvPr/>
        </p:nvSpPr>
        <p:spPr>
          <a:xfrm>
            <a:off x="426372" y="1765784"/>
            <a:ext cx="4189539" cy="86768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music is class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EA5F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A2026C3-98C8-4660-9E35-EADFA11FA319}"/>
              </a:ext>
            </a:extLst>
          </p:cNvPr>
          <p:cNvSpPr/>
          <p:nvPr/>
        </p:nvSpPr>
        <p:spPr>
          <a:xfrm>
            <a:off x="6556059" y="1765784"/>
            <a:ext cx="4775594" cy="830398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Musik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klass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EA5F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71D459F-C9E1-4B18-9271-9E0B253729F7}"/>
              </a:ext>
            </a:extLst>
          </p:cNvPr>
          <p:cNvSpPr/>
          <p:nvPr/>
        </p:nvSpPr>
        <p:spPr>
          <a:xfrm>
            <a:off x="4978217" y="1712820"/>
            <a:ext cx="1365934" cy="544389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DFD04-0EE5-4608-A7E4-12ED409242F7}"/>
              </a:ext>
            </a:extLst>
          </p:cNvPr>
          <p:cNvSpPr txBox="1"/>
          <p:nvPr/>
        </p:nvSpPr>
        <p:spPr>
          <a:xfrm>
            <a:off x="9450646" y="206261"/>
            <a:ext cx="2324267" cy="923330"/>
          </a:xfrm>
          <a:prstGeom prst="rect">
            <a:avLst/>
          </a:prstGeom>
          <a:solidFill>
            <a:srgbClr val="FBF0D5"/>
          </a:solidFill>
          <a:ln w="38100">
            <a:solidFill>
              <a:srgbClr val="00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 that ‘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is almost always ‘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in German, too.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8576442" y="1129591"/>
            <a:ext cx="2036338" cy="869070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 flipH="1">
            <a:off x="9286985" y="1129591"/>
            <a:ext cx="1325795" cy="869070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11136" y="3400113"/>
            <a:ext cx="5790715" cy="20282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Translate these sentences.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Die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Kirche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sehr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historisch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2. That is typical (for England)!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387195" y="2806140"/>
            <a:ext cx="5728875" cy="33677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would the following words be in German?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biological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geographical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practical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electrical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Choose one and write a sentence in German.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51" y="5206482"/>
            <a:ext cx="731881" cy="74639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29669" y="-522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4472C4">
                    <a:lumMod val="50000"/>
                  </a:srgbClr>
                </a:solidFill>
              </a:rPr>
              <a:t>English 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 German  English</a:t>
            </a:r>
            <a:br>
              <a:rPr lang="en-GB" sz="3200" b="1" dirty="0">
                <a:solidFill>
                  <a:srgbClr val="4472C4">
                    <a:lumMod val="50000"/>
                  </a:srgbClr>
                </a:solidFill>
              </a:rPr>
            </a:br>
            <a:endParaRPr lang="en-GB" sz="3200" dirty="0"/>
          </a:p>
        </p:txBody>
      </p:sp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CE73DAC-B041-4F32-8A79-5636AA840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65" y="2307374"/>
            <a:ext cx="1357686" cy="9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797292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7639050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Using </a:t>
            </a:r>
            <a:r>
              <a:rPr lang="en-GB" sz="3600" b="1" i="1" dirty="0" err="1">
                <a:solidFill>
                  <a:schemeClr val="bg1"/>
                </a:solidFill>
              </a:rPr>
              <a:t>früher</a:t>
            </a:r>
            <a:r>
              <a:rPr lang="en-GB" sz="3600" b="1" dirty="0">
                <a:solidFill>
                  <a:schemeClr val="bg1"/>
                </a:solidFill>
              </a:rPr>
              <a:t> with the perfect tense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06050" y="247046"/>
            <a:ext cx="1651277" cy="46166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CCD53-EE53-564E-8B2C-B5308539C8EB}"/>
              </a:ext>
            </a:extLst>
          </p:cNvPr>
          <p:cNvSpPr txBox="1"/>
          <p:nvPr/>
        </p:nvSpPr>
        <p:spPr>
          <a:xfrm>
            <a:off x="259598" y="4053873"/>
            <a:ext cx="1218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the adverb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with the perfect tense to say what you </a:t>
            </a:r>
            <a:r>
              <a:rPr lang="en-US" sz="2400" u="sng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used to do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7F8DC-ADBB-4AB8-A0C6-B06782AE0FF6}"/>
              </a:ext>
            </a:extLst>
          </p:cNvPr>
          <p:cNvSpPr/>
          <p:nvPr/>
        </p:nvSpPr>
        <p:spPr>
          <a:xfrm>
            <a:off x="350177" y="4671378"/>
            <a:ext cx="3148691" cy="495300"/>
          </a:xfrm>
          <a:prstGeom prst="rect">
            <a:avLst/>
          </a:prstGeom>
          <a:solidFill>
            <a:srgbClr val="FFF4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PAST (PERFECT) +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E1869-107A-454D-B963-9AF4A570262B}"/>
              </a:ext>
            </a:extLst>
          </p:cNvPr>
          <p:cNvSpPr/>
          <p:nvPr/>
        </p:nvSpPr>
        <p:spPr>
          <a:xfrm>
            <a:off x="259598" y="52506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haben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häufig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getanzt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83A661-5123-49AD-B595-669AD3152879}"/>
              </a:ext>
            </a:extLst>
          </p:cNvPr>
          <p:cNvSpPr txBox="1"/>
          <p:nvPr/>
        </p:nvSpPr>
        <p:spPr>
          <a:xfrm>
            <a:off x="5766690" y="5267859"/>
            <a:ext cx="555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 often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used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</a:t>
            </a:r>
            <a:r>
              <a:rPr kumimoji="0" lang="en-US" sz="2400" b="1" i="1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1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dance.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FA90C3-209E-4843-9D85-4ACC9D7CA541}"/>
              </a:ext>
            </a:extLst>
          </p:cNvPr>
          <p:cNvSpPr txBox="1"/>
          <p:nvPr/>
        </p:nvSpPr>
        <p:spPr>
          <a:xfrm>
            <a:off x="345184" y="1364792"/>
            <a:ext cx="1218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the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perfect tense to say what you </a:t>
            </a:r>
            <a:r>
              <a:rPr lang="en-US" sz="2400" u="sng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did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2400" u="sng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have done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E017E5-3D1A-4CFB-8D70-4A571B05555F}"/>
              </a:ext>
            </a:extLst>
          </p:cNvPr>
          <p:cNvSpPr/>
          <p:nvPr/>
        </p:nvSpPr>
        <p:spPr>
          <a:xfrm>
            <a:off x="350177" y="1931480"/>
            <a:ext cx="3148691" cy="495300"/>
          </a:xfrm>
          <a:prstGeom prst="rect">
            <a:avLst/>
          </a:prstGeom>
          <a:solidFill>
            <a:srgbClr val="FFF4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PAST (PERFECT)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1C8D76-F633-4C7A-BAF2-4236148BC714}"/>
              </a:ext>
            </a:extLst>
          </p:cNvPr>
          <p:cNvSpPr/>
          <p:nvPr/>
        </p:nvSpPr>
        <p:spPr>
          <a:xfrm>
            <a:off x="265795" y="2520560"/>
            <a:ext cx="4062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haben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häufig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getanzt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819BEE-A56D-42C9-BEBE-23E35D4D0A7C}"/>
              </a:ext>
            </a:extLst>
          </p:cNvPr>
          <p:cNvSpPr txBox="1"/>
          <p:nvPr/>
        </p:nvSpPr>
        <p:spPr>
          <a:xfrm>
            <a:off x="5772887" y="2537741"/>
            <a:ext cx="555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 often danced.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96B244-44B3-4FD3-B97B-99DF59CD3CF1}"/>
              </a:ext>
            </a:extLst>
          </p:cNvPr>
          <p:cNvSpPr txBox="1"/>
          <p:nvPr/>
        </p:nvSpPr>
        <p:spPr>
          <a:xfrm>
            <a:off x="5766690" y="3052561"/>
            <a:ext cx="555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 have often danced.</a:t>
            </a:r>
          </a:p>
        </p:txBody>
      </p:sp>
      <p:pic>
        <p:nvPicPr>
          <p:cNvPr id="9" name="Picture 8" descr="A dark room&#10;&#10;Description automatically generated">
            <a:extLst>
              <a:ext uri="{FF2B5EF4-FFF2-40B4-BE49-F238E27FC236}">
                <a16:creationId xmlns:a16="http://schemas.microsoft.com/office/drawing/2014/main" id="{C5576983-A6E3-4F83-97B8-505FBED5A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0" y="1595624"/>
            <a:ext cx="1171231" cy="2342462"/>
          </a:xfrm>
          <a:prstGeom prst="rect">
            <a:avLst/>
          </a:prstGeom>
        </p:spPr>
      </p:pic>
      <p:pic>
        <p:nvPicPr>
          <p:cNvPr id="29" name="Picture 28" descr="A dark room&#10;&#10;Description automatically generated">
            <a:extLst>
              <a:ext uri="{FF2B5EF4-FFF2-40B4-BE49-F238E27FC236}">
                <a16:creationId xmlns:a16="http://schemas.microsoft.com/office/drawing/2014/main" id="{965451E7-62B7-47F8-BACA-09B8FDEFC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7796" y="1653518"/>
            <a:ext cx="1171231" cy="23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6" grpId="0"/>
      <p:bldP spid="16" grpId="0"/>
      <p:bldP spid="23" grpId="0"/>
      <p:bldP spid="24" grpId="0" animBg="1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667351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29046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Dieses </a:t>
            </a:r>
            <a:r>
              <a:rPr lang="en-GB" sz="3600" b="1" dirty="0" err="1">
                <a:solidFill>
                  <a:schemeClr val="bg1"/>
                </a:solidFill>
              </a:rPr>
              <a:t>Jahr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früher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66137-5BC6-B54C-AFA6-AC9618E70ADD}"/>
              </a:ext>
            </a:extLst>
          </p:cNvPr>
          <p:cNvSpPr txBox="1"/>
          <p:nvPr/>
        </p:nvSpPr>
        <p:spPr>
          <a:xfrm>
            <a:off x="189283" y="1159917"/>
            <a:ext cx="1176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Oma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Opa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dieses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Jahr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gemacht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E2F6CA-D064-544D-A9D7-D43E93F98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637573"/>
              </p:ext>
            </p:extLst>
          </p:nvPr>
        </p:nvGraphicFramePr>
        <p:xfrm>
          <a:off x="745589" y="1602341"/>
          <a:ext cx="10981190" cy="4473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3422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732421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5085347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dieses </a:t>
                      </a:r>
                      <a:r>
                        <a:rPr kumimoji="0" lang="en-GB" sz="2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Jahr</a:t>
                      </a:r>
                      <a:endParaRPr lang="en-GB" sz="24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dirty="0" err="1"/>
                        <a:t>früher</a:t>
                      </a:r>
                      <a:endParaRPr lang="en-GB" sz="24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often went to the cinema.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often used to go to the cinema.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often walked to the park.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often used to walk to the park.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You played your own music.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You used to play your own music.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 wrote you lots of letters.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 used to write you lots of letters.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often read books.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used to read books often.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only travelled rarely.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used to travel only rarely.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sometimes swam in the lake.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 used to swim in the lake sometimes.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You found summer a bit too hot.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You used to find summer a bit too hot.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21. 1. Kino.wav"/>
            </a:hlinkClick>
            <a:extLst>
              <a:ext uri="{FF2B5EF4-FFF2-40B4-BE49-F238E27FC236}">
                <a16:creationId xmlns:a16="http://schemas.microsoft.com/office/drawing/2014/main" id="{3B418770-1E72-B240-9307-3BBF955557C6}"/>
              </a:ext>
            </a:extLst>
          </p:cNvPr>
          <p:cNvSpPr/>
          <p:nvPr/>
        </p:nvSpPr>
        <p:spPr>
          <a:xfrm>
            <a:off x="1104449" y="2149913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 descr="text box hiding answer">
            <a:extLst>
              <a:ext uri="{FF2B5EF4-FFF2-40B4-BE49-F238E27FC236}">
                <a16:creationId xmlns:a16="http://schemas.microsoft.com/office/drawing/2014/main" id="{6A807415-9C4A-AD4D-9157-BCD5CFCAF36C}"/>
              </a:ext>
            </a:extLst>
          </p:cNvPr>
          <p:cNvSpPr txBox="1"/>
          <p:nvPr/>
        </p:nvSpPr>
        <p:spPr>
          <a:xfrm>
            <a:off x="2179355" y="2168858"/>
            <a:ext cx="4222516" cy="384150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Action Button: Custom 16">
            <a:hlinkClick r:id="" action="ppaction://noaction" highlightClick="1">
              <a:snd r:embed="rId5" name="21. 2.NEW.Park.wav"/>
            </a:hlinkClick>
            <a:extLst>
              <a:ext uri="{FF2B5EF4-FFF2-40B4-BE49-F238E27FC236}">
                <a16:creationId xmlns:a16="http://schemas.microsoft.com/office/drawing/2014/main" id="{F18D09F0-0D24-5B4F-A26E-132DCCD8073A}"/>
              </a:ext>
            </a:extLst>
          </p:cNvPr>
          <p:cNvSpPr/>
          <p:nvPr/>
        </p:nvSpPr>
        <p:spPr>
          <a:xfrm>
            <a:off x="1104449" y="262254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 descr="text box hiding answer">
            <a:extLst>
              <a:ext uri="{FF2B5EF4-FFF2-40B4-BE49-F238E27FC236}">
                <a16:creationId xmlns:a16="http://schemas.microsoft.com/office/drawing/2014/main" id="{FC362F41-7976-B248-918C-E0C6199759A0}"/>
              </a:ext>
            </a:extLst>
          </p:cNvPr>
          <p:cNvSpPr txBox="1"/>
          <p:nvPr/>
        </p:nvSpPr>
        <p:spPr>
          <a:xfrm>
            <a:off x="2364338" y="2683419"/>
            <a:ext cx="4087261" cy="335128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89063457-6FB4-0F49-BA86-BE890AC7FE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51" y="2687342"/>
            <a:ext cx="282522" cy="294294"/>
          </a:xfrm>
          <a:prstGeom prst="rect">
            <a:avLst/>
          </a:prstGeom>
        </p:spPr>
      </p:pic>
      <p:sp>
        <p:nvSpPr>
          <p:cNvPr id="14" name="Action Button: Custom 16">
            <a:hlinkClick r:id="" action="ppaction://noaction" highlightClick="1">
              <a:snd r:embed="rId7" name="21. 3. Musik.wav"/>
            </a:hlinkClick>
            <a:extLst>
              <a:ext uri="{FF2B5EF4-FFF2-40B4-BE49-F238E27FC236}">
                <a16:creationId xmlns:a16="http://schemas.microsoft.com/office/drawing/2014/main" id="{747EFDEF-0DCF-DB44-BBF0-27990DDE521B}"/>
              </a:ext>
            </a:extLst>
          </p:cNvPr>
          <p:cNvSpPr/>
          <p:nvPr/>
        </p:nvSpPr>
        <p:spPr>
          <a:xfrm>
            <a:off x="1102371" y="313324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 descr="text box hiding answer">
            <a:extLst>
              <a:ext uri="{FF2B5EF4-FFF2-40B4-BE49-F238E27FC236}">
                <a16:creationId xmlns:a16="http://schemas.microsoft.com/office/drawing/2014/main" id="{0882EC24-6B8D-814F-8F65-B27D8F50DD64}"/>
              </a:ext>
            </a:extLst>
          </p:cNvPr>
          <p:cNvSpPr txBox="1"/>
          <p:nvPr/>
        </p:nvSpPr>
        <p:spPr>
          <a:xfrm>
            <a:off x="2364338" y="3177353"/>
            <a:ext cx="3731662" cy="335128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EF662689-2FD9-C34C-966B-BF198EDE2E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189" y="3197770"/>
            <a:ext cx="282522" cy="294294"/>
          </a:xfrm>
          <a:prstGeom prst="rect">
            <a:avLst/>
          </a:prstGeom>
        </p:spPr>
      </p:pic>
      <p:sp>
        <p:nvSpPr>
          <p:cNvPr id="17" name="Action Button: Custom 16">
            <a:hlinkClick r:id="" action="ppaction://noaction" highlightClick="1">
              <a:snd r:embed="rId8" name="21. 4. Briefe.wav"/>
            </a:hlinkClick>
            <a:extLst>
              <a:ext uri="{FF2B5EF4-FFF2-40B4-BE49-F238E27FC236}">
                <a16:creationId xmlns:a16="http://schemas.microsoft.com/office/drawing/2014/main" id="{408DED6B-8D00-7843-820C-3A35CED50594}"/>
              </a:ext>
            </a:extLst>
          </p:cNvPr>
          <p:cNvSpPr/>
          <p:nvPr/>
        </p:nvSpPr>
        <p:spPr>
          <a:xfrm>
            <a:off x="1102371" y="361540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TextBox 17" descr="text box hiding answer">
            <a:extLst>
              <a:ext uri="{FF2B5EF4-FFF2-40B4-BE49-F238E27FC236}">
                <a16:creationId xmlns:a16="http://schemas.microsoft.com/office/drawing/2014/main" id="{AD177B29-49F3-054C-BB62-C784F65A92AE}"/>
              </a:ext>
            </a:extLst>
          </p:cNvPr>
          <p:cNvSpPr txBox="1"/>
          <p:nvPr/>
        </p:nvSpPr>
        <p:spPr>
          <a:xfrm>
            <a:off x="2197090" y="3596231"/>
            <a:ext cx="4087261" cy="434348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67DE927D-B684-4E4C-B1E7-D9412F7A7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81" y="3701616"/>
            <a:ext cx="282522" cy="294294"/>
          </a:xfrm>
          <a:prstGeom prst="rect">
            <a:avLst/>
          </a:prstGeom>
        </p:spPr>
      </p:pic>
      <p:sp>
        <p:nvSpPr>
          <p:cNvPr id="20" name="Action Button: Custom 16">
            <a:hlinkClick r:id="" action="ppaction://noaction" highlightClick="1">
              <a:snd r:embed="rId9" name="21. 5. Bücher.wav"/>
            </a:hlinkClick>
            <a:extLst>
              <a:ext uri="{FF2B5EF4-FFF2-40B4-BE49-F238E27FC236}">
                <a16:creationId xmlns:a16="http://schemas.microsoft.com/office/drawing/2014/main" id="{25121CCC-82F7-F14F-B30E-8A5AD31BE634}"/>
              </a:ext>
            </a:extLst>
          </p:cNvPr>
          <p:cNvSpPr/>
          <p:nvPr/>
        </p:nvSpPr>
        <p:spPr>
          <a:xfrm>
            <a:off x="1102371" y="413294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 descr="text box hiding answer">
            <a:extLst>
              <a:ext uri="{FF2B5EF4-FFF2-40B4-BE49-F238E27FC236}">
                <a16:creationId xmlns:a16="http://schemas.microsoft.com/office/drawing/2014/main" id="{8A557389-FDA2-4840-B39B-C820D944EC9B}"/>
              </a:ext>
            </a:extLst>
          </p:cNvPr>
          <p:cNvSpPr txBox="1"/>
          <p:nvPr/>
        </p:nvSpPr>
        <p:spPr>
          <a:xfrm>
            <a:off x="2318473" y="4202697"/>
            <a:ext cx="3735331" cy="351404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E63036D-0C5D-A948-8471-290BEC4FE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51" y="4183796"/>
            <a:ext cx="282522" cy="294294"/>
          </a:xfrm>
          <a:prstGeom prst="rect">
            <a:avLst/>
          </a:prstGeom>
        </p:spPr>
      </p:pic>
      <p:sp>
        <p:nvSpPr>
          <p:cNvPr id="23" name="Action Button: Custom 16">
            <a:hlinkClick r:id="" action="ppaction://noaction" highlightClick="1">
              <a:snd r:embed="rId10" name="21. 6.wav"/>
            </a:hlinkClick>
            <a:extLst>
              <a:ext uri="{FF2B5EF4-FFF2-40B4-BE49-F238E27FC236}">
                <a16:creationId xmlns:a16="http://schemas.microsoft.com/office/drawing/2014/main" id="{DA5FAA28-0FFE-FD44-82BD-8BEA8CA05A2D}"/>
              </a:ext>
            </a:extLst>
          </p:cNvPr>
          <p:cNvSpPr/>
          <p:nvPr/>
        </p:nvSpPr>
        <p:spPr>
          <a:xfrm>
            <a:off x="1102504" y="462105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4" name="TextBox 23" descr="text box hiding answer">
            <a:extLst>
              <a:ext uri="{FF2B5EF4-FFF2-40B4-BE49-F238E27FC236}">
                <a16:creationId xmlns:a16="http://schemas.microsoft.com/office/drawing/2014/main" id="{D9C34F78-E03C-B246-8754-6C16168EE34B}"/>
              </a:ext>
            </a:extLst>
          </p:cNvPr>
          <p:cNvSpPr txBox="1"/>
          <p:nvPr/>
        </p:nvSpPr>
        <p:spPr>
          <a:xfrm>
            <a:off x="2614957" y="4659031"/>
            <a:ext cx="3669393" cy="334165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Picture 24" descr="green checkmark">
            <a:extLst>
              <a:ext uri="{FF2B5EF4-FFF2-40B4-BE49-F238E27FC236}">
                <a16:creationId xmlns:a16="http://schemas.microsoft.com/office/drawing/2014/main" id="{309AB055-15F8-2F45-856E-A6F218E76C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189" y="4678966"/>
            <a:ext cx="282522" cy="294294"/>
          </a:xfrm>
          <a:prstGeom prst="rect">
            <a:avLst/>
          </a:prstGeom>
        </p:spPr>
      </p:pic>
      <p:sp>
        <p:nvSpPr>
          <p:cNvPr id="26" name="Action Button: Custom 16">
            <a:hlinkClick r:id="" action="ppaction://noaction" highlightClick="1">
              <a:snd r:embed="rId11" name="21. 7. See.wav"/>
            </a:hlinkClick>
            <a:extLst>
              <a:ext uri="{FF2B5EF4-FFF2-40B4-BE49-F238E27FC236}">
                <a16:creationId xmlns:a16="http://schemas.microsoft.com/office/drawing/2014/main" id="{B941CF18-9FF3-084E-9E12-F82721CE7509}"/>
              </a:ext>
            </a:extLst>
          </p:cNvPr>
          <p:cNvSpPr/>
          <p:nvPr/>
        </p:nvSpPr>
        <p:spPr>
          <a:xfrm>
            <a:off x="1102371" y="512218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" name="TextBox 26" descr="text box hiding answer">
            <a:extLst>
              <a:ext uri="{FF2B5EF4-FFF2-40B4-BE49-F238E27FC236}">
                <a16:creationId xmlns:a16="http://schemas.microsoft.com/office/drawing/2014/main" id="{C8E942A3-2BB8-3943-968A-4DC98A4B04D3}"/>
              </a:ext>
            </a:extLst>
          </p:cNvPr>
          <p:cNvSpPr txBox="1"/>
          <p:nvPr/>
        </p:nvSpPr>
        <p:spPr>
          <a:xfrm>
            <a:off x="2179355" y="5221527"/>
            <a:ext cx="4104995" cy="271771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green checkmark">
            <a:extLst>
              <a:ext uri="{FF2B5EF4-FFF2-40B4-BE49-F238E27FC236}">
                <a16:creationId xmlns:a16="http://schemas.microsoft.com/office/drawing/2014/main" id="{86E83B85-BDB0-D84C-8AB3-BE6BEEFCF8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38" y="5184299"/>
            <a:ext cx="282522" cy="294294"/>
          </a:xfrm>
          <a:prstGeom prst="rect">
            <a:avLst/>
          </a:prstGeom>
        </p:spPr>
      </p:pic>
      <p:sp>
        <p:nvSpPr>
          <p:cNvPr id="29" name="Action Button: Custom 16">
            <a:hlinkClick r:id="" action="ppaction://noaction" highlightClick="1">
              <a:snd r:embed="rId12" name="21. 8. Sommer.wav"/>
            </a:hlinkClick>
            <a:extLst>
              <a:ext uri="{FF2B5EF4-FFF2-40B4-BE49-F238E27FC236}">
                <a16:creationId xmlns:a16="http://schemas.microsoft.com/office/drawing/2014/main" id="{13F9AB66-2DAB-A849-89C4-7AF59987F5A8}"/>
              </a:ext>
            </a:extLst>
          </p:cNvPr>
          <p:cNvSpPr/>
          <p:nvPr/>
        </p:nvSpPr>
        <p:spPr>
          <a:xfrm>
            <a:off x="1102371" y="564434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0" name="TextBox 29" descr="text box hiding answer">
            <a:extLst>
              <a:ext uri="{FF2B5EF4-FFF2-40B4-BE49-F238E27FC236}">
                <a16:creationId xmlns:a16="http://schemas.microsoft.com/office/drawing/2014/main" id="{60DFB1B5-86A6-BD46-B8BD-33DF71FF21E1}"/>
              </a:ext>
            </a:extLst>
          </p:cNvPr>
          <p:cNvSpPr txBox="1"/>
          <p:nvPr/>
        </p:nvSpPr>
        <p:spPr>
          <a:xfrm>
            <a:off x="2229044" y="5688453"/>
            <a:ext cx="4081294" cy="294294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6648AC49-2E03-094D-97A1-9268DC8B13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50" y="5724974"/>
            <a:ext cx="282522" cy="294294"/>
          </a:xfrm>
          <a:prstGeom prst="rect">
            <a:avLst/>
          </a:prstGeom>
        </p:spPr>
      </p:pic>
      <p:sp>
        <p:nvSpPr>
          <p:cNvPr id="36" name="TextBox 35" descr="text box hiding answer">
            <a:extLst>
              <a:ext uri="{FF2B5EF4-FFF2-40B4-BE49-F238E27FC236}">
                <a16:creationId xmlns:a16="http://schemas.microsoft.com/office/drawing/2014/main" id="{2841B8CA-0466-40D2-BA3D-EE08DCAD65A4}"/>
              </a:ext>
            </a:extLst>
          </p:cNvPr>
          <p:cNvSpPr txBox="1"/>
          <p:nvPr/>
        </p:nvSpPr>
        <p:spPr>
          <a:xfrm>
            <a:off x="6780113" y="2098292"/>
            <a:ext cx="4626164" cy="448442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 descr="text box hiding answer">
            <a:extLst>
              <a:ext uri="{FF2B5EF4-FFF2-40B4-BE49-F238E27FC236}">
                <a16:creationId xmlns:a16="http://schemas.microsoft.com/office/drawing/2014/main" id="{253B1D51-782D-AA43-886C-A13A684A6FAC}"/>
              </a:ext>
            </a:extLst>
          </p:cNvPr>
          <p:cNvSpPr txBox="1"/>
          <p:nvPr/>
        </p:nvSpPr>
        <p:spPr>
          <a:xfrm>
            <a:off x="7002101" y="2650433"/>
            <a:ext cx="4444310" cy="368113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57659676-FF91-E744-A53B-2FB8359C68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756" y="2196288"/>
            <a:ext cx="282522" cy="294294"/>
          </a:xfrm>
          <a:prstGeom prst="rect">
            <a:avLst/>
          </a:prstGeom>
        </p:spPr>
      </p:pic>
      <p:sp>
        <p:nvSpPr>
          <p:cNvPr id="39" name="TextBox 38" descr="text box hiding answer">
            <a:extLst>
              <a:ext uri="{FF2B5EF4-FFF2-40B4-BE49-F238E27FC236}">
                <a16:creationId xmlns:a16="http://schemas.microsoft.com/office/drawing/2014/main" id="{77A11241-8FCC-7343-B2D3-EE89EBC5B8D1}"/>
              </a:ext>
            </a:extLst>
          </p:cNvPr>
          <p:cNvSpPr txBox="1"/>
          <p:nvPr/>
        </p:nvSpPr>
        <p:spPr>
          <a:xfrm>
            <a:off x="6961967" y="3145380"/>
            <a:ext cx="4444310" cy="409573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 descr="text box hiding answer">
            <a:extLst>
              <a:ext uri="{FF2B5EF4-FFF2-40B4-BE49-F238E27FC236}">
                <a16:creationId xmlns:a16="http://schemas.microsoft.com/office/drawing/2014/main" id="{2CDFC1B6-DBE1-EB42-B81D-09BCEFE227C7}"/>
              </a:ext>
            </a:extLst>
          </p:cNvPr>
          <p:cNvSpPr txBox="1"/>
          <p:nvPr/>
        </p:nvSpPr>
        <p:spPr>
          <a:xfrm>
            <a:off x="7140491" y="3558955"/>
            <a:ext cx="4087261" cy="434348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 descr="text box hiding answer">
            <a:extLst>
              <a:ext uri="{FF2B5EF4-FFF2-40B4-BE49-F238E27FC236}">
                <a16:creationId xmlns:a16="http://schemas.microsoft.com/office/drawing/2014/main" id="{18C36C8D-33C3-1848-8C45-689C6D698C86}"/>
              </a:ext>
            </a:extLst>
          </p:cNvPr>
          <p:cNvSpPr txBox="1"/>
          <p:nvPr/>
        </p:nvSpPr>
        <p:spPr>
          <a:xfrm>
            <a:off x="7225529" y="4175902"/>
            <a:ext cx="4002223" cy="351404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TextBox 41" descr="text box hiding answer">
            <a:extLst>
              <a:ext uri="{FF2B5EF4-FFF2-40B4-BE49-F238E27FC236}">
                <a16:creationId xmlns:a16="http://schemas.microsoft.com/office/drawing/2014/main" id="{A9533BF6-D654-7E42-9617-2CFB64721A4E}"/>
              </a:ext>
            </a:extLst>
          </p:cNvPr>
          <p:cNvSpPr txBox="1"/>
          <p:nvPr/>
        </p:nvSpPr>
        <p:spPr>
          <a:xfrm>
            <a:off x="7140491" y="4666765"/>
            <a:ext cx="3867478" cy="334165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 descr="text box hiding answer">
            <a:extLst>
              <a:ext uri="{FF2B5EF4-FFF2-40B4-BE49-F238E27FC236}">
                <a16:creationId xmlns:a16="http://schemas.microsoft.com/office/drawing/2014/main" id="{3A83BEAC-8B5D-A84B-A37E-8AED52304A93}"/>
              </a:ext>
            </a:extLst>
          </p:cNvPr>
          <p:cNvSpPr txBox="1"/>
          <p:nvPr/>
        </p:nvSpPr>
        <p:spPr>
          <a:xfrm>
            <a:off x="6719061" y="5184299"/>
            <a:ext cx="4957650" cy="271771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 descr="text box hiding answer">
            <a:extLst>
              <a:ext uri="{FF2B5EF4-FFF2-40B4-BE49-F238E27FC236}">
                <a16:creationId xmlns:a16="http://schemas.microsoft.com/office/drawing/2014/main" id="{C337BD96-76F9-224B-A90C-7B139E277123}"/>
              </a:ext>
            </a:extLst>
          </p:cNvPr>
          <p:cNvSpPr txBox="1"/>
          <p:nvPr/>
        </p:nvSpPr>
        <p:spPr>
          <a:xfrm>
            <a:off x="6785485" y="5662279"/>
            <a:ext cx="4842779" cy="391020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9" y="208919"/>
            <a:ext cx="790027" cy="9763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73" y="210726"/>
            <a:ext cx="790027" cy="9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  <p:bldP spid="30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208421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Using </a:t>
            </a:r>
            <a:r>
              <a:rPr lang="en-GB" sz="3600" b="1" i="1" dirty="0" err="1">
                <a:solidFill>
                  <a:schemeClr val="bg1"/>
                </a:solidFill>
              </a:rPr>
              <a:t>noch</a:t>
            </a:r>
            <a:endParaRPr lang="en-GB" sz="3600" b="1" i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08974" y="247046"/>
            <a:ext cx="144835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Vokabeln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9922B-7BB8-6A4C-A3D8-5E83A76F38CE}"/>
              </a:ext>
            </a:extLst>
          </p:cNvPr>
          <p:cNvSpPr txBox="1"/>
          <p:nvPr/>
        </p:nvSpPr>
        <p:spPr>
          <a:xfrm>
            <a:off x="420631" y="1312042"/>
            <a:ext cx="103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 know that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noch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means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still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C87852E-3315-4140-B16F-BDEAC1FA87ED}"/>
              </a:ext>
            </a:extLst>
          </p:cNvPr>
          <p:cNvSpPr/>
          <p:nvPr/>
        </p:nvSpPr>
        <p:spPr>
          <a:xfrm>
            <a:off x="521439" y="1836984"/>
            <a:ext cx="3464281" cy="461665"/>
          </a:xfrm>
          <a:prstGeom prst="wedgeRoundRectCallout">
            <a:avLst>
              <a:gd name="adj1" fmla="val 64302"/>
              <a:gd name="adj2" fmla="val 26440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Hast du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noch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Hunger?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650CAD4-C38E-4B4E-9138-15072500CB23}"/>
              </a:ext>
            </a:extLst>
          </p:cNvPr>
          <p:cNvSpPr/>
          <p:nvPr/>
        </p:nvSpPr>
        <p:spPr>
          <a:xfrm>
            <a:off x="4742001" y="1809748"/>
            <a:ext cx="3464281" cy="461665"/>
          </a:xfrm>
          <a:prstGeom prst="wedgeRoundRectCallout">
            <a:avLst>
              <a:gd name="adj1" fmla="val 64302"/>
              <a:gd name="adj2" fmla="val 26440"/>
              <a:gd name="adj3" fmla="val 16667"/>
            </a:avLst>
          </a:prstGeom>
          <a:solidFill>
            <a:schemeClr val="bg1"/>
          </a:solidFill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Are you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still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hungry?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143B9-5931-4B9C-B5BF-E4C6BBC08166}"/>
              </a:ext>
            </a:extLst>
          </p:cNvPr>
          <p:cNvSpPr txBox="1"/>
          <p:nvPr/>
        </p:nvSpPr>
        <p:spPr>
          <a:xfrm>
            <a:off x="128337" y="1836984"/>
            <a:ext cx="39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4DE75-8382-4852-A602-14AB217785F9}"/>
              </a:ext>
            </a:extLst>
          </p:cNvPr>
          <p:cNvSpPr txBox="1"/>
          <p:nvPr/>
        </p:nvSpPr>
        <p:spPr>
          <a:xfrm>
            <a:off x="128337" y="3065388"/>
            <a:ext cx="39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3D11E-7FDD-444F-B37A-539F8FC885A1}"/>
              </a:ext>
            </a:extLst>
          </p:cNvPr>
          <p:cNvSpPr txBox="1"/>
          <p:nvPr/>
        </p:nvSpPr>
        <p:spPr>
          <a:xfrm>
            <a:off x="180000" y="2509977"/>
            <a:ext cx="103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 have also used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noch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nicht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mean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not yet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literally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, still not)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4585F86-607A-4BB4-8EEA-A2694F43DCF5}"/>
              </a:ext>
            </a:extLst>
          </p:cNvPr>
          <p:cNvSpPr/>
          <p:nvPr/>
        </p:nvSpPr>
        <p:spPr>
          <a:xfrm>
            <a:off x="576844" y="3077244"/>
            <a:ext cx="3464281" cy="784211"/>
          </a:xfrm>
          <a:prstGeom prst="wedgeRoundRectCallout">
            <a:avLst>
              <a:gd name="adj1" fmla="val 64302"/>
              <a:gd name="adj2" fmla="val 26440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noch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gehört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6998A17-3114-4756-A1F2-0773898E6588}"/>
              </a:ext>
            </a:extLst>
          </p:cNvPr>
          <p:cNvSpPr/>
          <p:nvPr/>
        </p:nvSpPr>
        <p:spPr>
          <a:xfrm>
            <a:off x="4686596" y="3296220"/>
            <a:ext cx="3464281" cy="461665"/>
          </a:xfrm>
          <a:prstGeom prst="wedgeRoundRectCallout">
            <a:avLst>
              <a:gd name="adj1" fmla="val 64302"/>
              <a:gd name="adj2" fmla="val 26440"/>
              <a:gd name="adj3" fmla="val 16667"/>
            </a:avLst>
          </a:prstGeom>
          <a:solidFill>
            <a:schemeClr val="bg1"/>
          </a:solidFill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have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 yet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heard it.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08ADFBE-B24F-4B36-B9BE-672F7853F7D3}"/>
              </a:ext>
            </a:extLst>
          </p:cNvPr>
          <p:cNvSpPr/>
          <p:nvPr/>
        </p:nvSpPr>
        <p:spPr>
          <a:xfrm>
            <a:off x="9480884" y="864920"/>
            <a:ext cx="2476443" cy="1645057"/>
          </a:xfrm>
          <a:prstGeom prst="wedgeRoundRectCallout">
            <a:avLst>
              <a:gd name="adj1" fmla="val -58812"/>
              <a:gd name="adj2" fmla="val 21209"/>
              <a:gd name="adj3" fmla="val 16667"/>
            </a:avLst>
          </a:prstGeom>
          <a:solidFill>
            <a:srgbClr val="FFF4E7"/>
          </a:solidFill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Sometimes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immer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is added for emphasis.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immer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noch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= still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06F05-BDF7-4BB0-933C-F7653EEDCF6B}"/>
              </a:ext>
            </a:extLst>
          </p:cNvPr>
          <p:cNvSpPr txBox="1"/>
          <p:nvPr/>
        </p:nvSpPr>
        <p:spPr>
          <a:xfrm>
            <a:off x="0" y="5730134"/>
            <a:ext cx="39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A9EEDEB-6DDD-4FDA-8211-A8AE9392979A}"/>
              </a:ext>
            </a:extLst>
          </p:cNvPr>
          <p:cNvSpPr/>
          <p:nvPr/>
        </p:nvSpPr>
        <p:spPr>
          <a:xfrm>
            <a:off x="628506" y="5730134"/>
            <a:ext cx="3464281" cy="542734"/>
          </a:xfrm>
          <a:prstGeom prst="wedgeRoundRectCallout">
            <a:avLst>
              <a:gd name="adj1" fmla="val 64302"/>
              <a:gd name="adj2" fmla="val 26440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will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noch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9443FA2-CCAF-475D-9DD9-F21D2DDE3344}"/>
              </a:ext>
            </a:extLst>
          </p:cNvPr>
          <p:cNvSpPr/>
          <p:nvPr/>
        </p:nvSpPr>
        <p:spPr>
          <a:xfrm>
            <a:off x="4790978" y="5689599"/>
            <a:ext cx="3815720" cy="542734"/>
          </a:xfrm>
          <a:prstGeom prst="wedgeRoundRectCallout">
            <a:avLst>
              <a:gd name="adj1" fmla="val 64302"/>
              <a:gd name="adj2" fmla="val 26440"/>
              <a:gd name="adj3" fmla="val 16667"/>
            </a:avLst>
          </a:prstGeom>
          <a:solidFill>
            <a:schemeClr val="bg1"/>
          </a:solidFill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want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another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ice-cream!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873FB7-B711-40F8-8CBF-5C9F70031856}"/>
              </a:ext>
            </a:extLst>
          </p:cNvPr>
          <p:cNvSpPr txBox="1"/>
          <p:nvPr/>
        </p:nvSpPr>
        <p:spPr>
          <a:xfrm>
            <a:off x="81755" y="5216953"/>
            <a:ext cx="103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Use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noch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+ indefinite article to mean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another (literally, still a…)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54479-3031-490E-8AE7-2B80C154DF60}"/>
              </a:ext>
            </a:extLst>
          </p:cNvPr>
          <p:cNvSpPr txBox="1"/>
          <p:nvPr/>
        </p:nvSpPr>
        <p:spPr>
          <a:xfrm>
            <a:off x="180000" y="4604453"/>
            <a:ext cx="39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F5B7DA68-646D-4401-82A9-5E71875B11C6}"/>
              </a:ext>
            </a:extLst>
          </p:cNvPr>
          <p:cNvSpPr/>
          <p:nvPr/>
        </p:nvSpPr>
        <p:spPr>
          <a:xfrm>
            <a:off x="628507" y="4546886"/>
            <a:ext cx="3464281" cy="542734"/>
          </a:xfrm>
          <a:prstGeom prst="wedgeRoundRectCallout">
            <a:avLst>
              <a:gd name="adj1" fmla="val 64302"/>
              <a:gd name="adj2" fmla="val 26440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noch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besser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BC2A3F2-1E70-4B22-9CAD-5B2D5730C7BD}"/>
              </a:ext>
            </a:extLst>
          </p:cNvPr>
          <p:cNvSpPr/>
          <p:nvPr/>
        </p:nvSpPr>
        <p:spPr>
          <a:xfrm>
            <a:off x="4738259" y="4546886"/>
            <a:ext cx="3815720" cy="542734"/>
          </a:xfrm>
          <a:prstGeom prst="wedgeRoundRectCallout">
            <a:avLst>
              <a:gd name="adj1" fmla="val 64302"/>
              <a:gd name="adj2" fmla="val 26440"/>
              <a:gd name="adj3" fmla="val 16667"/>
            </a:avLst>
          </a:prstGeom>
          <a:solidFill>
            <a:schemeClr val="bg1"/>
          </a:solidFill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That is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even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better!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B688F7-CC78-406D-A846-8FEC2D3309BF}"/>
              </a:ext>
            </a:extLst>
          </p:cNvPr>
          <p:cNvSpPr txBox="1"/>
          <p:nvPr/>
        </p:nvSpPr>
        <p:spPr>
          <a:xfrm>
            <a:off x="261755" y="4091272"/>
            <a:ext cx="103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Use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noch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+ comparative to mean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even (literally, still better)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47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 animBg="1"/>
      <p:bldP spid="2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74508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In der </a:t>
            </a:r>
            <a:r>
              <a:rPr lang="en-GB" sz="3600" b="1" dirty="0" err="1">
                <a:solidFill>
                  <a:schemeClr val="bg1"/>
                </a:solidFill>
              </a:rPr>
              <a:t>Kantine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45552-F64E-5344-BB61-2B43714A9308}"/>
              </a:ext>
            </a:extLst>
          </p:cNvPr>
          <p:cNvSpPr txBox="1"/>
          <p:nvPr/>
        </p:nvSpPr>
        <p:spPr>
          <a:xfrm>
            <a:off x="3613010" y="621275"/>
            <a:ext cx="692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Lies den Dialog.  Wie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heißt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noch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auf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Englisch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25F1AC9-6588-48FD-8D2B-47EE59F35C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89" y="3340414"/>
            <a:ext cx="3745089" cy="3072318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6" name="23.wolf.1.wav"/>
            </a:hlinkClick>
            <a:extLst>
              <a:ext uri="{FF2B5EF4-FFF2-40B4-BE49-F238E27FC236}">
                <a16:creationId xmlns:a16="http://schemas.microsoft.com/office/drawing/2014/main" id="{25F2E8B0-A11D-43E2-B86E-AB04D7B9A177}"/>
              </a:ext>
            </a:extLst>
          </p:cNvPr>
          <p:cNvSpPr/>
          <p:nvPr/>
        </p:nvSpPr>
        <p:spPr>
          <a:xfrm>
            <a:off x="6096000" y="1163991"/>
            <a:ext cx="5861327" cy="461665"/>
          </a:xfrm>
          <a:prstGeom prst="wedgeRoundRectCallout">
            <a:avLst>
              <a:gd name="adj1" fmla="val -38963"/>
              <a:gd name="adj2" fmla="val 99412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Mia, h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du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noch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Zeit?</a:t>
            </a:r>
          </a:p>
        </p:txBody>
      </p:sp>
      <p:sp>
        <p:nvSpPr>
          <p:cNvPr id="9" name="Speech Bubble: Rectangle with Corners Rounded 8">
            <a:hlinkClick r:id="" action="ppaction://noaction">
              <a:snd r:embed="rId7" name="23.mia.1.wav"/>
            </a:hlinkClick>
            <a:extLst>
              <a:ext uri="{FF2B5EF4-FFF2-40B4-BE49-F238E27FC236}">
                <a16:creationId xmlns:a16="http://schemas.microsoft.com/office/drawing/2014/main" id="{760DBA8F-FC56-41E6-A0AA-59858F89B0E2}"/>
              </a:ext>
            </a:extLst>
          </p:cNvPr>
          <p:cNvSpPr/>
          <p:nvPr/>
        </p:nvSpPr>
        <p:spPr>
          <a:xfrm>
            <a:off x="120315" y="1557451"/>
            <a:ext cx="5861327" cy="461665"/>
          </a:xfrm>
          <a:prstGeom prst="wedgeRoundRectCallout">
            <a:avLst>
              <a:gd name="adj1" fmla="val 35278"/>
              <a:gd name="adj2" fmla="val 86556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Ja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,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klar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.  Ich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habe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F0302020204030204"/>
              </a:rPr>
              <a:t>noch</a:t>
            </a:r>
            <a:r>
              <a:rPr lang="en-GB" sz="2200" b="1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F0302020204030204"/>
              </a:rPr>
              <a:t>nicht</a:t>
            </a:r>
            <a:r>
              <a:rPr lang="en-GB" sz="2200" b="1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gegessen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8" name="23.mia.2.wav"/>
            </a:hlinkClick>
            <a:extLst>
              <a:ext uri="{FF2B5EF4-FFF2-40B4-BE49-F238E27FC236}">
                <a16:creationId xmlns:a16="http://schemas.microsoft.com/office/drawing/2014/main" id="{568D7BB0-50F1-41E1-838F-8CD2DF0DE47A}"/>
              </a:ext>
            </a:extLst>
          </p:cNvPr>
          <p:cNvSpPr/>
          <p:nvPr/>
        </p:nvSpPr>
        <p:spPr>
          <a:xfrm>
            <a:off x="120315" y="2310686"/>
            <a:ext cx="5861327" cy="738157"/>
          </a:xfrm>
          <a:prstGeom prst="wedgeRoundRectCallout">
            <a:avLst>
              <a:gd name="adj1" fmla="val 34700"/>
              <a:gd name="adj2" fmla="val 77928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Wie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geht’s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? Hast du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schon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bei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dem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neuen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Lehrer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Biologie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gehabt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hlinkClick r:id="" action="ppaction://noaction">
              <a:snd r:embed="rId9" name="23.mia.4.wav"/>
            </a:hlinkClick>
            <a:extLst>
              <a:ext uri="{FF2B5EF4-FFF2-40B4-BE49-F238E27FC236}">
                <a16:creationId xmlns:a16="http://schemas.microsoft.com/office/drawing/2014/main" id="{544419F8-1518-4C3D-B7A7-5EBD3F4D03E0}"/>
              </a:ext>
            </a:extLst>
          </p:cNvPr>
          <p:cNvSpPr/>
          <p:nvPr/>
        </p:nvSpPr>
        <p:spPr>
          <a:xfrm>
            <a:off x="216277" y="4876573"/>
            <a:ext cx="3875605" cy="692496"/>
          </a:xfrm>
          <a:prstGeom prst="wedgeRoundRectCallout">
            <a:avLst>
              <a:gd name="adj1" fmla="val 57896"/>
              <a:gd name="adj2" fmla="val -32632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Willst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du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noch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Stück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Obst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0" name="23.wolf.4.wav"/>
            </a:hlinkClick>
            <a:extLst>
              <a:ext uri="{FF2B5EF4-FFF2-40B4-BE49-F238E27FC236}">
                <a16:creationId xmlns:a16="http://schemas.microsoft.com/office/drawing/2014/main" id="{446D0E90-D2E0-4782-83E4-582225380DC6}"/>
              </a:ext>
            </a:extLst>
          </p:cNvPr>
          <p:cNvSpPr/>
          <p:nvPr/>
        </p:nvSpPr>
        <p:spPr>
          <a:xfrm>
            <a:off x="7360365" y="5703419"/>
            <a:ext cx="4596962" cy="494690"/>
          </a:xfrm>
          <a:prstGeom prst="wedgeRoundRectCallout">
            <a:avLst>
              <a:gd name="adj1" fmla="val -38549"/>
              <a:gd name="adj2" fmla="val -90546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Nee, ich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habe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F0302020204030204"/>
              </a:rPr>
              <a:t>noch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,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danke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11" name="23.wolf.2.wav"/>
            </a:hlinkClick>
            <a:extLst>
              <a:ext uri="{FF2B5EF4-FFF2-40B4-BE49-F238E27FC236}">
                <a16:creationId xmlns:a16="http://schemas.microsoft.com/office/drawing/2014/main" id="{1DA4818A-7B0C-402B-BDF2-CE38873ACB41}"/>
              </a:ext>
            </a:extLst>
          </p:cNvPr>
          <p:cNvSpPr/>
          <p:nvPr/>
        </p:nvSpPr>
        <p:spPr>
          <a:xfrm>
            <a:off x="6544491" y="2921033"/>
            <a:ext cx="5543006" cy="461665"/>
          </a:xfrm>
          <a:prstGeom prst="wedgeRoundRectCallout">
            <a:avLst>
              <a:gd name="adj1" fmla="val -38492"/>
              <a:gd name="adj2" fmla="val 88094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Nein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, ich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habe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ihn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F0302020204030204"/>
              </a:rPr>
              <a:t>noch</a:t>
            </a:r>
            <a:r>
              <a:rPr lang="en-GB" sz="2200" b="1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F0302020204030204"/>
              </a:rPr>
              <a:t>nicht</a:t>
            </a:r>
            <a:r>
              <a:rPr lang="en-GB" sz="2200" b="1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gesehen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hlinkClick r:id="" action="ppaction://noaction">
              <a:snd r:embed="rId12" name="23.mia.3.wav"/>
            </a:hlinkClick>
            <a:extLst>
              <a:ext uri="{FF2B5EF4-FFF2-40B4-BE49-F238E27FC236}">
                <a16:creationId xmlns:a16="http://schemas.microsoft.com/office/drawing/2014/main" id="{169C36B0-68DD-4F97-8965-E6740DF82AD5}"/>
              </a:ext>
            </a:extLst>
          </p:cNvPr>
          <p:cNvSpPr/>
          <p:nvPr/>
        </p:nvSpPr>
        <p:spPr>
          <a:xfrm>
            <a:off x="120315" y="3575706"/>
            <a:ext cx="4924926" cy="461665"/>
          </a:xfrm>
          <a:prstGeom prst="wedgeRoundRectCallout">
            <a:avLst>
              <a:gd name="adj1" fmla="val 35654"/>
              <a:gd name="adj2" fmla="val 88546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Er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ist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b="1" dirty="0" err="1">
                <a:solidFill>
                  <a:prstClr val="white"/>
                </a:solidFill>
                <a:latin typeface="Century Gothic" panose="020F0302020204030204"/>
              </a:rPr>
              <a:t>noch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strenger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als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Herr Weber! 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Speech Bubble: Rectangle with Corners Rounded 14">
            <a:hlinkClick r:id="" action="ppaction://noaction">
              <a:snd r:embed="rId13" name="23.wolf.3.wav"/>
            </a:hlinkClick>
            <a:extLst>
              <a:ext uri="{FF2B5EF4-FFF2-40B4-BE49-F238E27FC236}">
                <a16:creationId xmlns:a16="http://schemas.microsoft.com/office/drawing/2014/main" id="{2489F3D4-596D-48EB-A456-0147EF596AB6}"/>
              </a:ext>
            </a:extLst>
          </p:cNvPr>
          <p:cNvSpPr/>
          <p:nvPr/>
        </p:nvSpPr>
        <p:spPr>
          <a:xfrm>
            <a:off x="6906439" y="4130458"/>
            <a:ext cx="4709794" cy="504100"/>
          </a:xfrm>
          <a:prstGeom prst="wedgeRoundRectCallout">
            <a:avLst>
              <a:gd name="adj1" fmla="val -38963"/>
              <a:gd name="adj2" fmla="val 99412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Oh je! Das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darf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nicht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200" dirty="0" err="1">
                <a:solidFill>
                  <a:prstClr val="white"/>
                </a:solidFill>
                <a:latin typeface="Century Gothic" panose="020F0302020204030204"/>
              </a:rPr>
              <a:t>wahr</a:t>
            </a:r>
            <a:r>
              <a:rPr lang="en-GB" sz="2200" dirty="0">
                <a:solidFill>
                  <a:prstClr val="white"/>
                </a:solidFill>
                <a:latin typeface="Century Gothic" panose="020F0302020204030204"/>
              </a:rPr>
              <a:t> sein!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4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9433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887453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Ein </a:t>
            </a:r>
            <a:r>
              <a:rPr lang="en-GB" sz="3600" b="1" dirty="0" err="1">
                <a:solidFill>
                  <a:schemeClr val="bg1"/>
                </a:solidFill>
              </a:rPr>
              <a:t>Liebesbrief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441846" y="93581"/>
            <a:ext cx="151548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77C08-5026-0447-B022-A3A477524218}"/>
              </a:ext>
            </a:extLst>
          </p:cNvPr>
          <p:cNvSpPr txBox="1"/>
          <p:nvPr/>
        </p:nvSpPr>
        <p:spPr>
          <a:xfrm>
            <a:off x="161780" y="1280929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Schreib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den Text auf Deutsch.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1D1E02-0B03-AF4A-A71F-757C3E5ADE65}"/>
              </a:ext>
            </a:extLst>
          </p:cNvPr>
          <p:cNvSpPr txBox="1"/>
          <p:nvPr/>
        </p:nvSpPr>
        <p:spPr>
          <a:xfrm>
            <a:off x="484490" y="2318772"/>
            <a:ext cx="1080592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Bradley Hand ITC" panose="03070402050302030203" pitchFamily="66" charset="0"/>
              </a:rPr>
              <a:t>Dear Hans,</a:t>
            </a:r>
          </a:p>
          <a:p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found an old photo album*. Back then we were still so young. You were nicer and more beautiful than the other boys! </a:t>
            </a:r>
          </a:p>
          <a:p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Your hair is greyer now, and your legs are slower, but your eyes are as clear as in earlier times and you are as fun as back then. </a:t>
            </a:r>
          </a:p>
          <a:p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 always used to have a lot of fun. This summer with you (and Mia and Wolfgang) was also wonderful. </a:t>
            </a:r>
          </a:p>
          <a:p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loved you back then and I still love you now! </a:t>
            </a:r>
          </a:p>
          <a:p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Bradley Hand ITC" panose="03070402050302030203" pitchFamily="66" charset="0"/>
              </a:rPr>
              <a:t>Johanna</a:t>
            </a:r>
          </a:p>
          <a:p>
            <a:pPr algn="l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Graphic 10" descr="Two Hearts">
            <a:extLst>
              <a:ext uri="{FF2B5EF4-FFF2-40B4-BE49-F238E27FC236}">
                <a16:creationId xmlns:a16="http://schemas.microsoft.com/office/drawing/2014/main" id="{A1FB097A-C9E7-DB44-A3E9-A59E9B672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8501" y="1638386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37EF4E3-5018-4341-ADF4-F349F53480D1}"/>
              </a:ext>
            </a:extLst>
          </p:cNvPr>
          <p:cNvSpPr/>
          <p:nvPr/>
        </p:nvSpPr>
        <p:spPr>
          <a:xfrm>
            <a:off x="9480884" y="1715322"/>
            <a:ext cx="2476443" cy="794655"/>
          </a:xfrm>
          <a:prstGeom prst="wedgeRoundRectCallout">
            <a:avLst/>
          </a:prstGeom>
          <a:solidFill>
            <a:srgbClr val="FFF4E7"/>
          </a:solidFill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* das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Fotoalbum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– photo album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07" y="1318394"/>
            <a:ext cx="810561" cy="139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21" y="1322979"/>
            <a:ext cx="828988" cy="13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69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84348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294041"/>
            <a:ext cx="211455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Antwort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443411" y="247046"/>
            <a:ext cx="151548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AFA2C-CF6F-D74E-82C5-61E6A5A9464B}"/>
              </a:ext>
            </a:extLst>
          </p:cNvPr>
          <p:cNvSpPr txBox="1"/>
          <p:nvPr/>
        </p:nvSpPr>
        <p:spPr>
          <a:xfrm>
            <a:off x="3048000" y="394546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FAAA9-496D-BE42-8449-3D360C88B137}"/>
              </a:ext>
            </a:extLst>
          </p:cNvPr>
          <p:cNvSpPr txBox="1"/>
          <p:nvPr/>
        </p:nvSpPr>
        <p:spPr>
          <a:xfrm>
            <a:off x="651664" y="1882686"/>
            <a:ext cx="95731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4472C4">
                    <a:lumMod val="50000"/>
                  </a:srgbClr>
                </a:solidFill>
                <a:latin typeface="Bradley Hand ITC" panose="03070402050302030203" pitchFamily="66" charset="0"/>
              </a:rPr>
              <a:t>Lieber Hans,</a:t>
            </a:r>
          </a:p>
          <a:p>
            <a:r>
              <a:rPr lang="de-DE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Ich habe ein altes Fotoalbum gefunden. Damals waren wir noch so jung. Du warst netter und schöner als die anderen Jungen! </a:t>
            </a:r>
          </a:p>
          <a:p>
            <a:r>
              <a:rPr lang="de-DE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Dein Haar ist jetzt grauer und deine Beine sind langsamer, aber deine Augen sind so klar wie früher und du bist noch so lustig wie damals.</a:t>
            </a:r>
          </a:p>
          <a:p>
            <a:r>
              <a:rPr lang="de-DE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Wir haben früher immer viel Spaß gehabt. Dieser Sommer mit dir (und Mia und Wolfgang) war auch wunderbar.</a:t>
            </a:r>
          </a:p>
          <a:p>
            <a:r>
              <a:rPr lang="de-DE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Ich habe dich damals geliebt und ich liebe dich immer noch!</a:t>
            </a:r>
          </a:p>
          <a:p>
            <a:r>
              <a:rPr lang="de-DE" sz="2800" b="1" dirty="0">
                <a:solidFill>
                  <a:srgbClr val="4472C4">
                    <a:lumMod val="50000"/>
                  </a:srgbClr>
                </a:solidFill>
                <a:latin typeface="Bradley Hand ITC" panose="03070402050302030203" pitchFamily="66" charset="0"/>
              </a:rPr>
              <a:t>Johanna</a:t>
            </a:r>
          </a:p>
        </p:txBody>
      </p:sp>
      <p:pic>
        <p:nvPicPr>
          <p:cNvPr id="10" name="Graphic 10" descr="Two Hearts">
            <a:extLst>
              <a:ext uri="{FF2B5EF4-FFF2-40B4-BE49-F238E27FC236}">
                <a16:creationId xmlns:a16="http://schemas.microsoft.com/office/drawing/2014/main" id="{A1FB097A-C9E7-DB44-A3E9-A59E9B672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6553" y="1001523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59" y="681531"/>
            <a:ext cx="810561" cy="139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73" y="686116"/>
            <a:ext cx="828988" cy="13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1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9245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410075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Gaming Grammar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177A0-4242-4C61-991E-CAD3E8E7BAB5}"/>
              </a:ext>
            </a:extLst>
          </p:cNvPr>
          <p:cNvSpPr txBox="1"/>
          <p:nvPr/>
        </p:nvSpPr>
        <p:spPr>
          <a:xfrm>
            <a:off x="790575" y="1638300"/>
            <a:ext cx="8586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Try the following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4"/>
              </a:rPr>
              <a:t>Gaming Grammar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missions to practise: </a:t>
            </a:r>
          </a:p>
        </p:txBody>
      </p: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9331F41B-8061-46CB-8466-C289AD9FD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95731"/>
            <a:ext cx="2937670" cy="158972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46756C32-7529-4E83-992C-0B58204F0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5" y="4264725"/>
            <a:ext cx="2602568" cy="1909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BAF00-8C05-4D19-919F-27BC68CAAD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75" y="2292610"/>
            <a:ext cx="128027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4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6542F5EF-5D1E-4A1A-9FFF-51CF58E1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5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Hausaufgaben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CFFF7-2006-4E52-9C94-C22FA462497F}"/>
              </a:ext>
            </a:extLst>
          </p:cNvPr>
          <p:cNvSpPr txBox="1"/>
          <p:nvPr/>
        </p:nvSpPr>
        <p:spPr>
          <a:xfrm>
            <a:off x="175149" y="1395715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Pre-learning for lesson: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Year 8 German Term 2.2 Week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4C2990-CF75-4BC3-BDD5-C20D271E6607}"/>
              </a:ext>
            </a:extLst>
          </p:cNvPr>
          <p:cNvSpPr txBox="1"/>
          <p:nvPr/>
        </p:nvSpPr>
        <p:spPr>
          <a:xfrm>
            <a:off x="175149" y="2745243"/>
            <a:ext cx="1011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Revisit 1: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[Year 8 German Term 2.1 Week 2]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E1FC5-F484-4ADB-A427-7655B7F123F4}"/>
              </a:ext>
            </a:extLst>
          </p:cNvPr>
          <p:cNvSpPr txBox="1"/>
          <p:nvPr/>
        </p:nvSpPr>
        <p:spPr>
          <a:xfrm>
            <a:off x="175149" y="4230328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Revisit 2: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[Year 8 German Term 1.2 Week 2]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8BC929-FC49-BD42-BAEB-1FB9691F3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18" y="2555078"/>
            <a:ext cx="1194318" cy="1194318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18A51D-2BFC-654E-AAFF-E57118F04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18" y="3962771"/>
            <a:ext cx="1194318" cy="1194318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AAD8455-9306-4487-BF97-14E404D5D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801676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9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6542F5EF-5D1E-4A1A-9FFF-51CF58E1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5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Hausaufgaben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597" y="1221062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2865755" algn="ctr"/>
                <a:tab pos="5731510" algn="r"/>
              </a:tabLst>
            </a:pP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(Y8, 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2.2, Week 1)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149" y="1971779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5"/>
              </a:rPr>
              <a:t>Audio file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49" y="2869678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Audio file QR code: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149" y="3849829"/>
            <a:ext cx="1106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6"/>
              </a:rPr>
              <a:t>Student worksheet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3DB3D-063A-44FB-9C93-A65627A6E32C}"/>
              </a:ext>
            </a:extLst>
          </p:cNvPr>
          <p:cNvSpPr txBox="1"/>
          <p:nvPr/>
        </p:nvSpPr>
        <p:spPr>
          <a:xfrm>
            <a:off x="175149" y="4555407"/>
            <a:ext cx="1033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7"/>
              </a:rPr>
              <a:t>Quizlet link</a:t>
            </a:r>
            <a:br>
              <a:rPr lang="en-GB" sz="2400" dirty="0"/>
            </a:b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149" y="5457594"/>
            <a:ext cx="110668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In addition, revisit: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hlinkClick r:id="rId8"/>
              </a:rPr>
              <a:t>Y8 Term 2.1 Week 2</a:t>
            </a:r>
            <a:endParaRPr lang="en-GB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		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hlinkClick r:id="rId9"/>
              </a:rPr>
              <a:t>Y8 Term 1.2 Week 2</a:t>
            </a:r>
            <a:b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</a:br>
            <a:endParaRPr lang="en-GB" sz="2000" dirty="0"/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70" y="2507995"/>
            <a:ext cx="1579294" cy="15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71115" y="652010"/>
            <a:ext cx="7886700" cy="681134"/>
          </a:xfrm>
          <a:prstGeom prst="rect">
            <a:avLst/>
          </a:prstGeom>
          <a:solidFill>
            <a:srgbClr val="11507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008914" y="2126911"/>
            <a:ext cx="606919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church is very historical.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typisch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für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England)!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biologisch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geografisch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praktisch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elektrisch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B0F50-5AB2-486C-9C90-821C40AD59F2}"/>
              </a:ext>
            </a:extLst>
          </p:cNvPr>
          <p:cNvSpPr txBox="1"/>
          <p:nvPr/>
        </p:nvSpPr>
        <p:spPr>
          <a:xfrm>
            <a:off x="1235854" y="5745517"/>
            <a:ext cx="946195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Pronounce the words.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DFD04-0EE5-4608-A7E4-12ED409242F7}"/>
              </a:ext>
            </a:extLst>
          </p:cNvPr>
          <p:cNvSpPr txBox="1"/>
          <p:nvPr/>
        </p:nvSpPr>
        <p:spPr>
          <a:xfrm>
            <a:off x="8772339" y="4379137"/>
            <a:ext cx="1770951" cy="646331"/>
          </a:xfrm>
          <a:prstGeom prst="rect">
            <a:avLst/>
          </a:prstGeom>
          <a:solidFill>
            <a:srgbClr val="FBF0D5"/>
          </a:solidFill>
          <a:ln w="38100">
            <a:solidFill>
              <a:srgbClr val="00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 that ‘c’ becomes ‘k’.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42538" y="2126911"/>
            <a:ext cx="566637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Kirche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historisch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typical (for England)!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biological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geographical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practical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electrical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6665" y="382068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prstClr val="white"/>
                </a:solidFill>
              </a:rPr>
              <a:t>ANTWORTEN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7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837904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r>
              <a:rPr lang="en-GB" sz="3600" b="1" dirty="0">
                <a:solidFill>
                  <a:schemeClr val="bg1"/>
                </a:solidFill>
              </a:rPr>
              <a:t> [1/2]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180000" y="1296000"/>
            <a:ext cx="9692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Partner/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Partnerin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sagt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[-ich].</a:t>
            </a:r>
            <a:br>
              <a:rPr lang="en-US" sz="2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Partner/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Partnerin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B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sagt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[-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isch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].</a:t>
            </a: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7570" y="1350872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5204" y="1350870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05631" y="1339444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2422" y="1181593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0943" y="1339444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0943" y="5495703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7734" y="5315175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10743976" y="5538125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306" y="5726123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LOS!</a:t>
            </a:r>
          </a:p>
        </p:txBody>
      </p:sp>
      <p:graphicFrame>
        <p:nvGraphicFramePr>
          <p:cNvPr id="2" name="Table 15">
            <a:extLst>
              <a:ext uri="{FF2B5EF4-FFF2-40B4-BE49-F238E27FC236}">
                <a16:creationId xmlns:a16="http://schemas.microsoft.com/office/drawing/2014/main" id="{2028457C-6C4C-4FDD-BC4F-E1887D8F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722046"/>
              </p:ext>
            </p:extLst>
          </p:nvPr>
        </p:nvGraphicFramePr>
        <p:xfrm>
          <a:off x="631068" y="2266901"/>
          <a:ext cx="10081925" cy="829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490">
                  <a:extLst>
                    <a:ext uri="{9D8B030D-6E8A-4147-A177-3AD203B41FA5}">
                      <a16:colId xmlns:a16="http://schemas.microsoft.com/office/drawing/2014/main" val="387153340"/>
                    </a:ext>
                  </a:extLst>
                </a:gridCol>
                <a:gridCol w="1300766">
                  <a:extLst>
                    <a:ext uri="{9D8B030D-6E8A-4147-A177-3AD203B41FA5}">
                      <a16:colId xmlns:a16="http://schemas.microsoft.com/office/drawing/2014/main" val="3223209108"/>
                    </a:ext>
                  </a:extLst>
                </a:gridCol>
                <a:gridCol w="1796569">
                  <a:extLst>
                    <a:ext uri="{9D8B030D-6E8A-4147-A177-3AD203B41FA5}">
                      <a16:colId xmlns:a16="http://schemas.microsoft.com/office/drawing/2014/main" val="2658732482"/>
                    </a:ext>
                  </a:extLst>
                </a:gridCol>
                <a:gridCol w="1440275">
                  <a:extLst>
                    <a:ext uri="{9D8B030D-6E8A-4147-A177-3AD203B41FA5}">
                      <a16:colId xmlns:a16="http://schemas.microsoft.com/office/drawing/2014/main" val="1394974367"/>
                    </a:ext>
                  </a:extLst>
                </a:gridCol>
                <a:gridCol w="1440275">
                  <a:extLst>
                    <a:ext uri="{9D8B030D-6E8A-4147-A177-3AD203B41FA5}">
                      <a16:colId xmlns:a16="http://schemas.microsoft.com/office/drawing/2014/main" val="894483815"/>
                    </a:ext>
                  </a:extLst>
                </a:gridCol>
                <a:gridCol w="1440275">
                  <a:extLst>
                    <a:ext uri="{9D8B030D-6E8A-4147-A177-3AD203B41FA5}">
                      <a16:colId xmlns:a16="http://schemas.microsoft.com/office/drawing/2014/main" val="1556912340"/>
                    </a:ext>
                  </a:extLst>
                </a:gridCol>
                <a:gridCol w="1440275">
                  <a:extLst>
                    <a:ext uri="{9D8B030D-6E8A-4147-A177-3AD203B41FA5}">
                      <a16:colId xmlns:a16="http://schemas.microsoft.com/office/drawing/2014/main" val="2377593135"/>
                    </a:ext>
                  </a:extLst>
                </a:gridCol>
              </a:tblGrid>
              <a:tr h="82901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wirklich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sportlich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musikalisch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monatlich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praktisch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historisch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kritisch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770001"/>
                  </a:ext>
                </a:extLst>
              </a:tr>
            </a:tbl>
          </a:graphicData>
        </a:graphic>
      </p:graphicFrame>
      <p:sp>
        <p:nvSpPr>
          <p:cNvPr id="18" name="Action Button: Custom 16">
            <a:hlinkClick r:id="" action="ppaction://noaction" highlightClick="1">
              <a:snd r:embed="rId5" name="4. 1. wirklich.wav"/>
            </a:hlinkClick>
            <a:extLst>
              <a:ext uri="{FF2B5EF4-FFF2-40B4-BE49-F238E27FC236}">
                <a16:creationId xmlns:a16="http://schemas.microsoft.com/office/drawing/2014/main" id="{1762DD1F-BE31-48F8-A4C3-3D8D022A237B}"/>
              </a:ext>
            </a:extLst>
          </p:cNvPr>
          <p:cNvSpPr/>
          <p:nvPr/>
        </p:nvSpPr>
        <p:spPr>
          <a:xfrm>
            <a:off x="128751" y="2502440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Action Button: Custom 16">
            <a:hlinkClick r:id="" action="ppaction://noaction" highlightClick="1">
              <a:snd r:embed="rId6" name="4. 2. politisch.wav"/>
            </a:hlinkClick>
            <a:extLst>
              <a:ext uri="{FF2B5EF4-FFF2-40B4-BE49-F238E27FC236}">
                <a16:creationId xmlns:a16="http://schemas.microsoft.com/office/drawing/2014/main" id="{FB34BC1D-FCE3-4DA9-B410-DC32BC728322}"/>
              </a:ext>
            </a:extLst>
          </p:cNvPr>
          <p:cNvSpPr/>
          <p:nvPr/>
        </p:nvSpPr>
        <p:spPr>
          <a:xfrm>
            <a:off x="128751" y="4528400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20" name="Table 15">
            <a:extLst>
              <a:ext uri="{FF2B5EF4-FFF2-40B4-BE49-F238E27FC236}">
                <a16:creationId xmlns:a16="http://schemas.microsoft.com/office/drawing/2014/main" id="{5B76A9CB-7EA1-4CE5-BCFC-925D69CE6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704263"/>
              </p:ext>
            </p:extLst>
          </p:nvPr>
        </p:nvGraphicFramePr>
        <p:xfrm>
          <a:off x="631068" y="4300346"/>
          <a:ext cx="10081925" cy="829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490">
                  <a:extLst>
                    <a:ext uri="{9D8B030D-6E8A-4147-A177-3AD203B41FA5}">
                      <a16:colId xmlns:a16="http://schemas.microsoft.com/office/drawing/2014/main" val="387153340"/>
                    </a:ext>
                  </a:extLst>
                </a:gridCol>
                <a:gridCol w="1442434">
                  <a:extLst>
                    <a:ext uri="{9D8B030D-6E8A-4147-A177-3AD203B41FA5}">
                      <a16:colId xmlns:a16="http://schemas.microsoft.com/office/drawing/2014/main" val="3223209108"/>
                    </a:ext>
                  </a:extLst>
                </a:gridCol>
                <a:gridCol w="1326523">
                  <a:extLst>
                    <a:ext uri="{9D8B030D-6E8A-4147-A177-3AD203B41FA5}">
                      <a16:colId xmlns:a16="http://schemas.microsoft.com/office/drawing/2014/main" val="2658732482"/>
                    </a:ext>
                  </a:extLst>
                </a:gridCol>
                <a:gridCol w="1416677">
                  <a:extLst>
                    <a:ext uri="{9D8B030D-6E8A-4147-A177-3AD203B41FA5}">
                      <a16:colId xmlns:a16="http://schemas.microsoft.com/office/drawing/2014/main" val="1394974367"/>
                    </a:ext>
                  </a:extLst>
                </a:gridCol>
                <a:gridCol w="1326523">
                  <a:extLst>
                    <a:ext uri="{9D8B030D-6E8A-4147-A177-3AD203B41FA5}">
                      <a16:colId xmlns:a16="http://schemas.microsoft.com/office/drawing/2014/main" val="894483815"/>
                    </a:ext>
                  </a:extLst>
                </a:gridCol>
                <a:gridCol w="1519708">
                  <a:extLst>
                    <a:ext uri="{9D8B030D-6E8A-4147-A177-3AD203B41FA5}">
                      <a16:colId xmlns:a16="http://schemas.microsoft.com/office/drawing/2014/main" val="1556912340"/>
                    </a:ext>
                  </a:extLst>
                </a:gridCol>
                <a:gridCol w="1826570">
                  <a:extLst>
                    <a:ext uri="{9D8B030D-6E8A-4147-A177-3AD203B41FA5}">
                      <a16:colId xmlns:a16="http://schemas.microsoft.com/office/drawing/2014/main" val="2377593135"/>
                    </a:ext>
                  </a:extLst>
                </a:gridCol>
              </a:tblGrid>
              <a:tr h="82901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politisch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technisch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komisch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glücklich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ähnlich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katholisch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wöchentlich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7700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7AC0793-11A9-4679-9795-B15807A7E108}"/>
              </a:ext>
            </a:extLst>
          </p:cNvPr>
          <p:cNvSpPr txBox="1"/>
          <p:nvPr/>
        </p:nvSpPr>
        <p:spPr>
          <a:xfrm>
            <a:off x="180000" y="3429387"/>
            <a:ext cx="8080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Partner/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Partnerin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sagt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[-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isch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].</a:t>
            </a:r>
            <a:br>
              <a:rPr lang="en-US" sz="2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Partner/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Partnerin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B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sagt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[-ich].</a:t>
            </a:r>
          </a:p>
        </p:txBody>
      </p:sp>
      <p:pic>
        <p:nvPicPr>
          <p:cNvPr id="27" name="Picture 26" descr="A picture containing clock&#10;&#10;Description automatically generated">
            <a:extLst>
              <a:ext uri="{FF2B5EF4-FFF2-40B4-BE49-F238E27FC236}">
                <a16:creationId xmlns:a16="http://schemas.microsoft.com/office/drawing/2014/main" id="{05AB4B4B-39A4-4B36-8646-0E3AEE0426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33" y="95237"/>
            <a:ext cx="1733997" cy="114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1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631842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r>
              <a:rPr lang="en-GB" sz="3600" b="1" dirty="0">
                <a:solidFill>
                  <a:schemeClr val="bg1"/>
                </a:solidFill>
              </a:rPr>
              <a:t> [2/2]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159734" y="1733764"/>
            <a:ext cx="10081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Partner/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Partnerin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sagt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alle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 Partner/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Partnerin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B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hört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ihm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ihr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7570" y="1350872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5204" y="1350870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05631" y="1339444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2422" y="1181593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0943" y="1339444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0943" y="5495703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7734" y="5315175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10743976" y="5538125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306" y="5726123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LOS!</a:t>
            </a:r>
          </a:p>
        </p:txBody>
      </p:sp>
      <p:graphicFrame>
        <p:nvGraphicFramePr>
          <p:cNvPr id="2" name="Table 15">
            <a:extLst>
              <a:ext uri="{FF2B5EF4-FFF2-40B4-BE49-F238E27FC236}">
                <a16:creationId xmlns:a16="http://schemas.microsoft.com/office/drawing/2014/main" id="{2028457C-6C4C-4FDD-BC4F-E1887D8F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587693"/>
              </p:ext>
            </p:extLst>
          </p:nvPr>
        </p:nvGraphicFramePr>
        <p:xfrm>
          <a:off x="631068" y="2266901"/>
          <a:ext cx="10081925" cy="829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2278">
                  <a:extLst>
                    <a:ext uri="{9D8B030D-6E8A-4147-A177-3AD203B41FA5}">
                      <a16:colId xmlns:a16="http://schemas.microsoft.com/office/drawing/2014/main" val="387153340"/>
                    </a:ext>
                  </a:extLst>
                </a:gridCol>
                <a:gridCol w="1493950">
                  <a:extLst>
                    <a:ext uri="{9D8B030D-6E8A-4147-A177-3AD203B41FA5}">
                      <a16:colId xmlns:a16="http://schemas.microsoft.com/office/drawing/2014/main" val="3223209108"/>
                    </a:ext>
                  </a:extLst>
                </a:gridCol>
                <a:gridCol w="1275008">
                  <a:extLst>
                    <a:ext uri="{9D8B030D-6E8A-4147-A177-3AD203B41FA5}">
                      <a16:colId xmlns:a16="http://schemas.microsoft.com/office/drawing/2014/main" val="2658732482"/>
                    </a:ext>
                  </a:extLst>
                </a:gridCol>
                <a:gridCol w="1249251">
                  <a:extLst>
                    <a:ext uri="{9D8B030D-6E8A-4147-A177-3AD203B41FA5}">
                      <a16:colId xmlns:a16="http://schemas.microsoft.com/office/drawing/2014/main" val="1394974367"/>
                    </a:ext>
                  </a:extLst>
                </a:gridCol>
                <a:gridCol w="1970468">
                  <a:extLst>
                    <a:ext uri="{9D8B030D-6E8A-4147-A177-3AD203B41FA5}">
                      <a16:colId xmlns:a16="http://schemas.microsoft.com/office/drawing/2014/main" val="894483815"/>
                    </a:ext>
                  </a:extLst>
                </a:gridCol>
                <a:gridCol w="1352281">
                  <a:extLst>
                    <a:ext uri="{9D8B030D-6E8A-4147-A177-3AD203B41FA5}">
                      <a16:colId xmlns:a16="http://schemas.microsoft.com/office/drawing/2014/main" val="1556912340"/>
                    </a:ext>
                  </a:extLst>
                </a:gridCol>
                <a:gridCol w="1388689">
                  <a:extLst>
                    <a:ext uri="{9D8B030D-6E8A-4147-A177-3AD203B41FA5}">
                      <a16:colId xmlns:a16="http://schemas.microsoft.com/office/drawing/2014/main" val="2377593135"/>
                    </a:ext>
                  </a:extLst>
                </a:gridCol>
              </a:tblGrid>
              <a:tr h="82901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elektrisch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biologisch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möglich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jährlich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demokratisch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natürlich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chemisch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770001"/>
                  </a:ext>
                </a:extLst>
              </a:tr>
            </a:tbl>
          </a:graphicData>
        </a:graphic>
      </p:graphicFrame>
      <p:sp>
        <p:nvSpPr>
          <p:cNvPr id="18" name="Action Button: Custom 16">
            <a:hlinkClick r:id="" action="ppaction://noaction" highlightClick="1">
              <a:snd r:embed="rId5" name="5. 3. elektrisch.wav"/>
            </a:hlinkClick>
            <a:extLst>
              <a:ext uri="{FF2B5EF4-FFF2-40B4-BE49-F238E27FC236}">
                <a16:creationId xmlns:a16="http://schemas.microsoft.com/office/drawing/2014/main" id="{1762DD1F-BE31-48F8-A4C3-3D8D022A237B}"/>
              </a:ext>
            </a:extLst>
          </p:cNvPr>
          <p:cNvSpPr/>
          <p:nvPr/>
        </p:nvSpPr>
        <p:spPr>
          <a:xfrm>
            <a:off x="128751" y="2502440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Action Button: Custom 16">
            <a:hlinkClick r:id="" action="ppaction://noaction" highlightClick="1">
              <a:snd r:embed="rId6" name="5. 4. russich.wav"/>
            </a:hlinkClick>
            <a:extLst>
              <a:ext uri="{FF2B5EF4-FFF2-40B4-BE49-F238E27FC236}">
                <a16:creationId xmlns:a16="http://schemas.microsoft.com/office/drawing/2014/main" id="{FB34BC1D-FCE3-4DA9-B410-DC32BC728322}"/>
              </a:ext>
            </a:extLst>
          </p:cNvPr>
          <p:cNvSpPr/>
          <p:nvPr/>
        </p:nvSpPr>
        <p:spPr>
          <a:xfrm>
            <a:off x="159734" y="4466517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20" name="Table 15">
            <a:extLst>
              <a:ext uri="{FF2B5EF4-FFF2-40B4-BE49-F238E27FC236}">
                <a16:creationId xmlns:a16="http://schemas.microsoft.com/office/drawing/2014/main" id="{5B76A9CB-7EA1-4CE5-BCFC-925D69CE6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458753"/>
              </p:ext>
            </p:extLst>
          </p:nvPr>
        </p:nvGraphicFramePr>
        <p:xfrm>
          <a:off x="662051" y="4238463"/>
          <a:ext cx="10081925" cy="829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490">
                  <a:extLst>
                    <a:ext uri="{9D8B030D-6E8A-4147-A177-3AD203B41FA5}">
                      <a16:colId xmlns:a16="http://schemas.microsoft.com/office/drawing/2014/main" val="387153340"/>
                    </a:ext>
                  </a:extLst>
                </a:gridCol>
                <a:gridCol w="1184856">
                  <a:extLst>
                    <a:ext uri="{9D8B030D-6E8A-4147-A177-3AD203B41FA5}">
                      <a16:colId xmlns:a16="http://schemas.microsoft.com/office/drawing/2014/main" val="3223209108"/>
                    </a:ext>
                  </a:extLst>
                </a:gridCol>
                <a:gridCol w="1906073">
                  <a:extLst>
                    <a:ext uri="{9D8B030D-6E8A-4147-A177-3AD203B41FA5}">
                      <a16:colId xmlns:a16="http://schemas.microsoft.com/office/drawing/2014/main" val="2658732482"/>
                    </a:ext>
                  </a:extLst>
                </a:gridCol>
                <a:gridCol w="1352282">
                  <a:extLst>
                    <a:ext uri="{9D8B030D-6E8A-4147-A177-3AD203B41FA5}">
                      <a16:colId xmlns:a16="http://schemas.microsoft.com/office/drawing/2014/main" val="1394974367"/>
                    </a:ext>
                  </a:extLst>
                </a:gridCol>
                <a:gridCol w="1558344">
                  <a:extLst>
                    <a:ext uri="{9D8B030D-6E8A-4147-A177-3AD203B41FA5}">
                      <a16:colId xmlns:a16="http://schemas.microsoft.com/office/drawing/2014/main" val="894483815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val="1556912340"/>
                    </a:ext>
                  </a:extLst>
                </a:gridCol>
                <a:gridCol w="1388689">
                  <a:extLst>
                    <a:ext uri="{9D8B030D-6E8A-4147-A177-3AD203B41FA5}">
                      <a16:colId xmlns:a16="http://schemas.microsoft.com/office/drawing/2014/main" val="2377593135"/>
                    </a:ext>
                  </a:extLst>
                </a:gridCol>
              </a:tblGrid>
              <a:tr h="82901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russisch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täglich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amerikanisch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plötzlich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freundlich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statistisch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literarisch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7700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F3A73E5-0C8A-4E2C-A08C-D8BCD33ACD56}"/>
              </a:ext>
            </a:extLst>
          </p:cNvPr>
          <p:cNvSpPr txBox="1"/>
          <p:nvPr/>
        </p:nvSpPr>
        <p:spPr>
          <a:xfrm>
            <a:off x="179999" y="3754561"/>
            <a:ext cx="10081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Partner/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Partnerin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B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sagt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alle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  Partner/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Partnerin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hört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ihm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ihr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id="{A6BEEF36-50F1-4EE0-94C2-3F92361ACA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33" y="95237"/>
            <a:ext cx="1733997" cy="1145621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E8B52C8-F696-496F-9B3F-D06E3D167DA3}"/>
              </a:ext>
            </a:extLst>
          </p:cNvPr>
          <p:cNvSpPr/>
          <p:nvPr/>
        </p:nvSpPr>
        <p:spPr>
          <a:xfrm>
            <a:off x="6236403" y="141721"/>
            <a:ext cx="3449782" cy="1226106"/>
          </a:xfrm>
          <a:prstGeom prst="wedgeRoundRectCallout">
            <a:avLst>
              <a:gd name="adj1" fmla="val 67418"/>
              <a:gd name="adj2" fmla="val 104308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audio has the Austrian pronunciation of ‘</a:t>
            </a:r>
            <a:r>
              <a:rPr lang="en-GB" dirty="0" err="1"/>
              <a:t>chemisch</a:t>
            </a:r>
            <a:r>
              <a:rPr lang="en-GB" dirty="0"/>
              <a:t>’. How would a German typically say it?</a:t>
            </a:r>
          </a:p>
        </p:txBody>
      </p:sp>
    </p:spTree>
    <p:extLst>
      <p:ext uri="{BB962C8B-B14F-4D97-AF65-F5344CB8AC3E}">
        <p14:creationId xmlns:p14="http://schemas.microsoft.com/office/powerpoint/2010/main" val="186200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26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r>
              <a:rPr lang="en-GB" sz="3600" b="1" dirty="0">
                <a:solidFill>
                  <a:schemeClr val="bg1"/>
                </a:solidFill>
              </a:rPr>
              <a:t> [1/2]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08974" y="247046"/>
            <a:ext cx="144835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D8552-626C-6E44-91CB-C1B20389A00F}"/>
              </a:ext>
            </a:extLst>
          </p:cNvPr>
          <p:cNvSpPr txBox="1"/>
          <p:nvPr/>
        </p:nvSpPr>
        <p:spPr>
          <a:xfrm>
            <a:off x="180000" y="1296000"/>
            <a:ext cx="1063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1-8 und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Deutsch.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6EF0042E-0F10-4AA4-A7BD-A7A9609E5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450099"/>
              </p:ext>
            </p:extLst>
          </p:nvPr>
        </p:nvGraphicFramePr>
        <p:xfrm>
          <a:off x="203199" y="1889674"/>
          <a:ext cx="11603788" cy="4190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947">
                  <a:extLst>
                    <a:ext uri="{9D8B030D-6E8A-4147-A177-3AD203B41FA5}">
                      <a16:colId xmlns:a16="http://schemas.microsoft.com/office/drawing/2014/main" val="49036259"/>
                    </a:ext>
                  </a:extLst>
                </a:gridCol>
                <a:gridCol w="2900947">
                  <a:extLst>
                    <a:ext uri="{9D8B030D-6E8A-4147-A177-3AD203B41FA5}">
                      <a16:colId xmlns:a16="http://schemas.microsoft.com/office/drawing/2014/main" val="1534764866"/>
                    </a:ext>
                  </a:extLst>
                </a:gridCol>
                <a:gridCol w="2900947">
                  <a:extLst>
                    <a:ext uri="{9D8B030D-6E8A-4147-A177-3AD203B41FA5}">
                      <a16:colId xmlns:a16="http://schemas.microsoft.com/office/drawing/2014/main" val="3793445607"/>
                    </a:ext>
                  </a:extLst>
                </a:gridCol>
                <a:gridCol w="2900947">
                  <a:extLst>
                    <a:ext uri="{9D8B030D-6E8A-4147-A177-3AD203B41FA5}">
                      <a16:colId xmlns:a16="http://schemas.microsoft.com/office/drawing/2014/main" val="1884089554"/>
                    </a:ext>
                  </a:extLst>
                </a:gridCol>
              </a:tblGrid>
              <a:tr h="209514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782465"/>
                  </a:ext>
                </a:extLst>
              </a:tr>
              <a:tr h="209514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3856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E82DFAF-5A53-4E7C-8B19-5FB9FF3D95FF}"/>
              </a:ext>
            </a:extLst>
          </p:cNvPr>
          <p:cNvSpPr txBox="1"/>
          <p:nvPr/>
        </p:nvSpPr>
        <p:spPr>
          <a:xfrm>
            <a:off x="203199" y="1889674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70D7B-42B9-402C-8D3B-45B6BA23915C}"/>
              </a:ext>
            </a:extLst>
          </p:cNvPr>
          <p:cNvSpPr txBox="1"/>
          <p:nvPr/>
        </p:nvSpPr>
        <p:spPr>
          <a:xfrm>
            <a:off x="3146183" y="1905716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68135-DD01-4509-A5FB-97E5EC37924E}"/>
              </a:ext>
            </a:extLst>
          </p:cNvPr>
          <p:cNvSpPr txBox="1"/>
          <p:nvPr/>
        </p:nvSpPr>
        <p:spPr>
          <a:xfrm>
            <a:off x="6092583" y="1889674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2E94C-E0BF-4CF9-8C33-0D8388169EFE}"/>
              </a:ext>
            </a:extLst>
          </p:cNvPr>
          <p:cNvSpPr txBox="1"/>
          <p:nvPr/>
        </p:nvSpPr>
        <p:spPr>
          <a:xfrm>
            <a:off x="9035567" y="1905716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B50E0-1D56-4ECC-A5A6-AB7B485BB5B1}"/>
              </a:ext>
            </a:extLst>
          </p:cNvPr>
          <p:cNvSpPr txBox="1"/>
          <p:nvPr/>
        </p:nvSpPr>
        <p:spPr>
          <a:xfrm>
            <a:off x="203199" y="3968774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22646-8FF7-46D2-B441-471A258ACB05}"/>
              </a:ext>
            </a:extLst>
          </p:cNvPr>
          <p:cNvSpPr txBox="1"/>
          <p:nvPr/>
        </p:nvSpPr>
        <p:spPr>
          <a:xfrm>
            <a:off x="3146183" y="3984816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5B7106-EFB4-4955-AC46-E5ACB49CE4F1}"/>
              </a:ext>
            </a:extLst>
          </p:cNvPr>
          <p:cNvSpPr txBox="1"/>
          <p:nvPr/>
        </p:nvSpPr>
        <p:spPr>
          <a:xfrm>
            <a:off x="6092583" y="3968774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9A6F3-D1D2-4157-9A3F-933603B320A7}"/>
              </a:ext>
            </a:extLst>
          </p:cNvPr>
          <p:cNvSpPr txBox="1"/>
          <p:nvPr/>
        </p:nvSpPr>
        <p:spPr>
          <a:xfrm>
            <a:off x="9035567" y="3984816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38CE1C-B7CF-2948-823A-2763D0C9E5DD}"/>
              </a:ext>
            </a:extLst>
          </p:cNvPr>
          <p:cNvSpPr txBox="1"/>
          <p:nvPr/>
        </p:nvSpPr>
        <p:spPr>
          <a:xfrm>
            <a:off x="385013" y="3282052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E6FF59-DD1D-154E-9CEA-61AE7ACECFE1}"/>
              </a:ext>
            </a:extLst>
          </p:cNvPr>
          <p:cNvSpPr txBox="1"/>
          <p:nvPr/>
        </p:nvSpPr>
        <p:spPr>
          <a:xfrm>
            <a:off x="584778" y="3279037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18D06A-0D74-2B48-9FE5-D894C84F44A5}"/>
              </a:ext>
            </a:extLst>
          </p:cNvPr>
          <p:cNvSpPr txBox="1"/>
          <p:nvPr/>
        </p:nvSpPr>
        <p:spPr>
          <a:xfrm>
            <a:off x="3240727" y="3279036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7187F8-969E-C74A-9A2E-79B880F5172E}"/>
              </a:ext>
            </a:extLst>
          </p:cNvPr>
          <p:cNvSpPr txBox="1"/>
          <p:nvPr/>
        </p:nvSpPr>
        <p:spPr>
          <a:xfrm>
            <a:off x="6375994" y="3279036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t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5F076-AF17-C743-9D4F-8D4125775BD1}"/>
              </a:ext>
            </a:extLst>
          </p:cNvPr>
          <p:cNvSpPr txBox="1"/>
          <p:nvPr/>
        </p:nvSpPr>
        <p:spPr>
          <a:xfrm>
            <a:off x="9318978" y="3279036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7B5EB-AE3C-2745-B54D-8D2C68BF8EF5}"/>
              </a:ext>
            </a:extLst>
          </p:cNvPr>
          <p:cNvSpPr txBox="1"/>
          <p:nvPr/>
        </p:nvSpPr>
        <p:spPr>
          <a:xfrm>
            <a:off x="385013" y="5505356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3F3A4A-95CA-024D-B883-EF8D9EE3BBBE}"/>
              </a:ext>
            </a:extLst>
          </p:cNvPr>
          <p:cNvSpPr txBox="1"/>
          <p:nvPr/>
        </p:nvSpPr>
        <p:spPr>
          <a:xfrm>
            <a:off x="3240727" y="5501469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_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64855F-C518-CF49-83EE-26B0A922A7D2}"/>
              </a:ext>
            </a:extLst>
          </p:cNvPr>
          <p:cNvSpPr txBox="1"/>
          <p:nvPr/>
        </p:nvSpPr>
        <p:spPr>
          <a:xfrm>
            <a:off x="6083378" y="5479513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E3EE5D-DB04-7C48-9818-9FA887D28DD3}"/>
              </a:ext>
            </a:extLst>
          </p:cNvPr>
          <p:cNvSpPr txBox="1"/>
          <p:nvPr/>
        </p:nvSpPr>
        <p:spPr>
          <a:xfrm>
            <a:off x="9318978" y="5457357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D22D21-F790-A145-9CCC-5059AD699930}"/>
              </a:ext>
            </a:extLst>
          </p:cNvPr>
          <p:cNvSpPr txBox="1"/>
          <p:nvPr/>
        </p:nvSpPr>
        <p:spPr>
          <a:xfrm>
            <a:off x="3332020" y="3295078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a n k e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B16B44-CBF2-D64A-B603-6E3441CE1944}"/>
              </a:ext>
            </a:extLst>
          </p:cNvPr>
          <p:cNvSpPr txBox="1"/>
          <p:nvPr/>
        </p:nvSpPr>
        <p:spPr>
          <a:xfrm>
            <a:off x="6454294" y="3279036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e u e 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01826-6A00-474D-9018-61928AAFDA23}"/>
              </a:ext>
            </a:extLst>
          </p:cNvPr>
          <p:cNvSpPr txBox="1"/>
          <p:nvPr/>
        </p:nvSpPr>
        <p:spPr>
          <a:xfrm>
            <a:off x="9511338" y="3295078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g e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B92DBA-D1D9-4246-9602-4FAB1C587C81}"/>
              </a:ext>
            </a:extLst>
          </p:cNvPr>
          <p:cNvSpPr txBox="1"/>
          <p:nvPr/>
        </p:nvSpPr>
        <p:spPr>
          <a:xfrm>
            <a:off x="569961" y="5499989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0C61DB-ACA6-974C-B353-653537737848}"/>
              </a:ext>
            </a:extLst>
          </p:cNvPr>
          <p:cNvSpPr txBox="1"/>
          <p:nvPr/>
        </p:nvSpPr>
        <p:spPr>
          <a:xfrm>
            <a:off x="3418661" y="5499988"/>
            <a:ext cx="25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e  f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ä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h r  l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c 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1214BE-4927-EC48-AE31-83CDE9B925E3}"/>
              </a:ext>
            </a:extLst>
          </p:cNvPr>
          <p:cNvSpPr txBox="1"/>
          <p:nvPr/>
        </p:nvSpPr>
        <p:spPr>
          <a:xfrm>
            <a:off x="6207678" y="5457357"/>
            <a:ext cx="234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n t w o r  t e 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9E70B5-EDA6-7643-98AA-A60C74FEED04}"/>
              </a:ext>
            </a:extLst>
          </p:cNvPr>
          <p:cNvSpPr txBox="1"/>
          <p:nvPr/>
        </p:nvSpPr>
        <p:spPr>
          <a:xfrm>
            <a:off x="9401303" y="5441315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ä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u f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60E0DE-F4AE-974D-AAE7-9CDF88829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27" y="2061389"/>
            <a:ext cx="899153" cy="909750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5EA37204-B66F-0047-B317-8A044E017B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10" y="4209554"/>
            <a:ext cx="1049867" cy="925195"/>
          </a:xfrm>
          <a:prstGeom prst="rect">
            <a:avLst/>
          </a:prstGeom>
        </p:spPr>
      </p:pic>
      <p:pic>
        <p:nvPicPr>
          <p:cNvPr id="42" name="Graphic 41" descr="Speech">
            <a:extLst>
              <a:ext uri="{FF2B5EF4-FFF2-40B4-BE49-F238E27FC236}">
                <a16:creationId xmlns:a16="http://schemas.microsoft.com/office/drawing/2014/main" id="{85375600-68D1-7040-A0A5-33FFC3713E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2576" y="4798213"/>
            <a:ext cx="1483098" cy="914400"/>
          </a:xfrm>
          <a:prstGeom prst="rect">
            <a:avLst/>
          </a:prstGeom>
        </p:spPr>
      </p:pic>
      <p:pic>
        <p:nvPicPr>
          <p:cNvPr id="44" name="Graphic 43" descr="Speech">
            <a:extLst>
              <a:ext uri="{FF2B5EF4-FFF2-40B4-BE49-F238E27FC236}">
                <a16:creationId xmlns:a16="http://schemas.microsoft.com/office/drawing/2014/main" id="{9A16494B-DF9E-A548-84B0-19231284D6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039413" y="4243275"/>
            <a:ext cx="1483097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CA7775C-B3B6-F640-853A-7D2DBE077AC8}"/>
              </a:ext>
            </a:extLst>
          </p:cNvPr>
          <p:cNvSpPr txBox="1"/>
          <p:nvPr/>
        </p:nvSpPr>
        <p:spPr>
          <a:xfrm>
            <a:off x="6603416" y="4399845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EC5EB33-BA6B-0E44-BED8-89C7B8848D78}"/>
              </a:ext>
            </a:extLst>
          </p:cNvPr>
          <p:cNvCxnSpPr/>
          <p:nvPr/>
        </p:nvCxnSpPr>
        <p:spPr>
          <a:xfrm>
            <a:off x="8077200" y="4157935"/>
            <a:ext cx="0" cy="5936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Coins">
            <a:extLst>
              <a:ext uri="{FF2B5EF4-FFF2-40B4-BE49-F238E27FC236}">
                <a16:creationId xmlns:a16="http://schemas.microsoft.com/office/drawing/2014/main" id="{C00EE266-C9D9-6E47-9704-C8B5D8773C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9977" y="2514600"/>
            <a:ext cx="914400" cy="914400"/>
          </a:xfrm>
          <a:prstGeom prst="rect">
            <a:avLst/>
          </a:prstGeom>
        </p:spPr>
      </p:pic>
      <p:pic>
        <p:nvPicPr>
          <p:cNvPr id="51" name="Graphic 50" descr="Smiling face outline">
            <a:extLst>
              <a:ext uri="{FF2B5EF4-FFF2-40B4-BE49-F238E27FC236}">
                <a16:creationId xmlns:a16="http://schemas.microsoft.com/office/drawing/2014/main" id="{D96DF3AA-B312-D847-9DA3-3519F78B32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0813" y="2361954"/>
            <a:ext cx="914400" cy="914400"/>
          </a:xfrm>
          <a:prstGeom prst="rect">
            <a:avLst/>
          </a:prstGeom>
        </p:spPr>
      </p:pic>
      <p:pic>
        <p:nvPicPr>
          <p:cNvPr id="8" name="Graphic 7" descr="Coins">
            <a:extLst>
              <a:ext uri="{FF2B5EF4-FFF2-40B4-BE49-F238E27FC236}">
                <a16:creationId xmlns:a16="http://schemas.microsoft.com/office/drawing/2014/main" id="{C93D75B8-C5BD-9A42-8937-A18B6709A9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72475" y="2689026"/>
            <a:ext cx="914400" cy="914400"/>
          </a:xfrm>
          <a:prstGeom prst="rect">
            <a:avLst/>
          </a:prstGeom>
        </p:spPr>
      </p:pic>
      <p:pic>
        <p:nvPicPr>
          <p:cNvPr id="41" name="Graphic 40" descr="Coins">
            <a:extLst>
              <a:ext uri="{FF2B5EF4-FFF2-40B4-BE49-F238E27FC236}">
                <a16:creationId xmlns:a16="http://schemas.microsoft.com/office/drawing/2014/main" id="{9172836E-5321-0B46-B327-760AC35FF3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8682" y="2742646"/>
            <a:ext cx="914400" cy="914400"/>
          </a:xfrm>
          <a:prstGeom prst="rect">
            <a:avLst/>
          </a:prstGeom>
        </p:spPr>
      </p:pic>
      <p:pic>
        <p:nvPicPr>
          <p:cNvPr id="43" name="Graphic 42" descr="Coins">
            <a:extLst>
              <a:ext uri="{FF2B5EF4-FFF2-40B4-BE49-F238E27FC236}">
                <a16:creationId xmlns:a16="http://schemas.microsoft.com/office/drawing/2014/main" id="{495C1897-5264-504D-9516-C6C697E0E4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0448" y="2048153"/>
            <a:ext cx="914400" cy="914400"/>
          </a:xfrm>
          <a:prstGeom prst="rect">
            <a:avLst/>
          </a:prstGeom>
        </p:spPr>
      </p:pic>
      <p:pic>
        <p:nvPicPr>
          <p:cNvPr id="46" name="Graphic 45" descr="Coins">
            <a:extLst>
              <a:ext uri="{FF2B5EF4-FFF2-40B4-BE49-F238E27FC236}">
                <a16:creationId xmlns:a16="http://schemas.microsoft.com/office/drawing/2014/main" id="{07E74CB5-EB66-2B4C-A70B-06D589EFEE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1867" y="2014462"/>
            <a:ext cx="914400" cy="914400"/>
          </a:xfrm>
          <a:prstGeom prst="rect">
            <a:avLst/>
          </a:prstGeom>
        </p:spPr>
      </p:pic>
      <p:pic>
        <p:nvPicPr>
          <p:cNvPr id="18" name="Graphic 17" descr="Surprised face outline">
            <a:extLst>
              <a:ext uri="{FF2B5EF4-FFF2-40B4-BE49-F238E27FC236}">
                <a16:creationId xmlns:a16="http://schemas.microsoft.com/office/drawing/2014/main" id="{86D74C93-50A0-0642-BB07-490D95FE38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80203" y="2409897"/>
            <a:ext cx="914400" cy="914400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EE0744-D65D-0641-AC24-44051B892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9" y="4155667"/>
            <a:ext cx="1550266" cy="10896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92F782-FE86-A04E-AF8C-7FD3CF1C5F39}"/>
              </a:ext>
            </a:extLst>
          </p:cNvPr>
          <p:cNvSpPr txBox="1"/>
          <p:nvPr/>
        </p:nvSpPr>
        <p:spPr>
          <a:xfrm>
            <a:off x="1579022" y="5331167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(row 3)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543089-85A3-154F-B693-8AA25BDA4621}"/>
              </a:ext>
            </a:extLst>
          </p:cNvPr>
          <p:cNvSpPr txBox="1"/>
          <p:nvPr/>
        </p:nvSpPr>
        <p:spPr>
          <a:xfrm>
            <a:off x="9370739" y="2641986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[own]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36421B-5F46-3F49-A61B-BA5CFC741A57}"/>
              </a:ext>
            </a:extLst>
          </p:cNvPr>
          <p:cNvSpPr txBox="1"/>
          <p:nvPr/>
        </p:nvSpPr>
        <p:spPr>
          <a:xfrm>
            <a:off x="9370738" y="4861510"/>
            <a:ext cx="190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[frequently]</a:t>
            </a:r>
          </a:p>
        </p:txBody>
      </p:sp>
    </p:spTree>
    <p:extLst>
      <p:ext uri="{BB962C8B-B14F-4D97-AF65-F5344CB8AC3E}">
        <p14:creationId xmlns:p14="http://schemas.microsoft.com/office/powerpoint/2010/main" val="317398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26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r>
              <a:rPr lang="en-GB" sz="3600" b="1" dirty="0">
                <a:solidFill>
                  <a:schemeClr val="bg1"/>
                </a:solidFill>
              </a:rPr>
              <a:t> [2/2]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08974" y="247046"/>
            <a:ext cx="144835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D8552-626C-6E44-91CB-C1B20389A00F}"/>
              </a:ext>
            </a:extLst>
          </p:cNvPr>
          <p:cNvSpPr txBox="1"/>
          <p:nvPr/>
        </p:nvSpPr>
        <p:spPr>
          <a:xfrm>
            <a:off x="180000" y="1296000"/>
            <a:ext cx="1063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1-8 und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Deutsch.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6EF0042E-0F10-4AA4-A7BD-A7A9609E5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244884"/>
              </p:ext>
            </p:extLst>
          </p:nvPr>
        </p:nvGraphicFramePr>
        <p:xfrm>
          <a:off x="203199" y="1889674"/>
          <a:ext cx="11603788" cy="4190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947">
                  <a:extLst>
                    <a:ext uri="{9D8B030D-6E8A-4147-A177-3AD203B41FA5}">
                      <a16:colId xmlns:a16="http://schemas.microsoft.com/office/drawing/2014/main" val="49036259"/>
                    </a:ext>
                  </a:extLst>
                </a:gridCol>
                <a:gridCol w="2900947">
                  <a:extLst>
                    <a:ext uri="{9D8B030D-6E8A-4147-A177-3AD203B41FA5}">
                      <a16:colId xmlns:a16="http://schemas.microsoft.com/office/drawing/2014/main" val="1534764866"/>
                    </a:ext>
                  </a:extLst>
                </a:gridCol>
                <a:gridCol w="2900947">
                  <a:extLst>
                    <a:ext uri="{9D8B030D-6E8A-4147-A177-3AD203B41FA5}">
                      <a16:colId xmlns:a16="http://schemas.microsoft.com/office/drawing/2014/main" val="3793445607"/>
                    </a:ext>
                  </a:extLst>
                </a:gridCol>
                <a:gridCol w="2900947">
                  <a:extLst>
                    <a:ext uri="{9D8B030D-6E8A-4147-A177-3AD203B41FA5}">
                      <a16:colId xmlns:a16="http://schemas.microsoft.com/office/drawing/2014/main" val="1884089554"/>
                    </a:ext>
                  </a:extLst>
                </a:gridCol>
              </a:tblGrid>
              <a:tr h="209514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782465"/>
                  </a:ext>
                </a:extLst>
              </a:tr>
              <a:tr h="209514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3856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E82DFAF-5A53-4E7C-8B19-5FB9FF3D95FF}"/>
              </a:ext>
            </a:extLst>
          </p:cNvPr>
          <p:cNvSpPr txBox="1"/>
          <p:nvPr/>
        </p:nvSpPr>
        <p:spPr>
          <a:xfrm>
            <a:off x="203199" y="1889674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70D7B-42B9-402C-8D3B-45B6BA23915C}"/>
              </a:ext>
            </a:extLst>
          </p:cNvPr>
          <p:cNvSpPr txBox="1"/>
          <p:nvPr/>
        </p:nvSpPr>
        <p:spPr>
          <a:xfrm>
            <a:off x="3146183" y="1905716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68135-DD01-4509-A5FB-97E5EC37924E}"/>
              </a:ext>
            </a:extLst>
          </p:cNvPr>
          <p:cNvSpPr txBox="1"/>
          <p:nvPr/>
        </p:nvSpPr>
        <p:spPr>
          <a:xfrm>
            <a:off x="6092583" y="1889674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2E94C-E0BF-4CF9-8C33-0D8388169EFE}"/>
              </a:ext>
            </a:extLst>
          </p:cNvPr>
          <p:cNvSpPr txBox="1"/>
          <p:nvPr/>
        </p:nvSpPr>
        <p:spPr>
          <a:xfrm>
            <a:off x="9035567" y="1905716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B50E0-1D56-4ECC-A5A6-AB7B485BB5B1}"/>
              </a:ext>
            </a:extLst>
          </p:cNvPr>
          <p:cNvSpPr txBox="1"/>
          <p:nvPr/>
        </p:nvSpPr>
        <p:spPr>
          <a:xfrm>
            <a:off x="203199" y="3968774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22646-8FF7-46D2-B441-471A258ACB05}"/>
              </a:ext>
            </a:extLst>
          </p:cNvPr>
          <p:cNvSpPr txBox="1"/>
          <p:nvPr/>
        </p:nvSpPr>
        <p:spPr>
          <a:xfrm>
            <a:off x="3146183" y="3984816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5B7106-EFB4-4955-AC46-E5ACB49CE4F1}"/>
              </a:ext>
            </a:extLst>
          </p:cNvPr>
          <p:cNvSpPr txBox="1"/>
          <p:nvPr/>
        </p:nvSpPr>
        <p:spPr>
          <a:xfrm>
            <a:off x="6092583" y="3968774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9A6F3-D1D2-4157-9A3F-933603B320A7}"/>
              </a:ext>
            </a:extLst>
          </p:cNvPr>
          <p:cNvSpPr txBox="1"/>
          <p:nvPr/>
        </p:nvSpPr>
        <p:spPr>
          <a:xfrm>
            <a:off x="9035567" y="3984816"/>
            <a:ext cx="56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115076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38CE1C-B7CF-2948-823A-2763D0C9E5DD}"/>
              </a:ext>
            </a:extLst>
          </p:cNvPr>
          <p:cNvSpPr txBox="1"/>
          <p:nvPr/>
        </p:nvSpPr>
        <p:spPr>
          <a:xfrm>
            <a:off x="385013" y="3282052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E6FF59-DD1D-154E-9CEA-61AE7ACECFE1}"/>
              </a:ext>
            </a:extLst>
          </p:cNvPr>
          <p:cNvSpPr txBox="1"/>
          <p:nvPr/>
        </p:nvSpPr>
        <p:spPr>
          <a:xfrm>
            <a:off x="518045" y="3256743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e s s e 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18D06A-0D74-2B48-9FE5-D894C84F44A5}"/>
              </a:ext>
            </a:extLst>
          </p:cNvPr>
          <p:cNvSpPr txBox="1"/>
          <p:nvPr/>
        </p:nvSpPr>
        <p:spPr>
          <a:xfrm>
            <a:off x="3240727" y="3279036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7187F8-969E-C74A-9A2E-79B880F5172E}"/>
              </a:ext>
            </a:extLst>
          </p:cNvPr>
          <p:cNvSpPr txBox="1"/>
          <p:nvPr/>
        </p:nvSpPr>
        <p:spPr>
          <a:xfrm>
            <a:off x="6375994" y="3279036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m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5F076-AF17-C743-9D4F-8D4125775BD1}"/>
              </a:ext>
            </a:extLst>
          </p:cNvPr>
          <p:cNvSpPr txBox="1"/>
          <p:nvPr/>
        </p:nvSpPr>
        <p:spPr>
          <a:xfrm>
            <a:off x="9318978" y="3279036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f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7B5EB-AE3C-2745-B54D-8D2C68BF8EF5}"/>
              </a:ext>
            </a:extLst>
          </p:cNvPr>
          <p:cNvSpPr txBox="1"/>
          <p:nvPr/>
        </p:nvSpPr>
        <p:spPr>
          <a:xfrm>
            <a:off x="385013" y="5505356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3F3A4A-95CA-024D-B883-EF8D9EE3BBBE}"/>
              </a:ext>
            </a:extLst>
          </p:cNvPr>
          <p:cNvSpPr txBox="1"/>
          <p:nvPr/>
        </p:nvSpPr>
        <p:spPr>
          <a:xfrm>
            <a:off x="3240727" y="5501469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64855F-C518-CF49-83EE-26B0A922A7D2}"/>
              </a:ext>
            </a:extLst>
          </p:cNvPr>
          <p:cNvSpPr txBox="1"/>
          <p:nvPr/>
        </p:nvSpPr>
        <p:spPr>
          <a:xfrm>
            <a:off x="6083378" y="5479513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E3EE5D-DB04-7C48-9818-9FA887D28DD3}"/>
              </a:ext>
            </a:extLst>
          </p:cNvPr>
          <p:cNvSpPr txBox="1"/>
          <p:nvPr/>
        </p:nvSpPr>
        <p:spPr>
          <a:xfrm>
            <a:off x="9318978" y="5457357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D22D21-F790-A145-9CCC-5059AD699930}"/>
              </a:ext>
            </a:extLst>
          </p:cNvPr>
          <p:cNvSpPr txBox="1"/>
          <p:nvPr/>
        </p:nvSpPr>
        <p:spPr>
          <a:xfrm>
            <a:off x="3405435" y="3279036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r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e g e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B16B44-CBF2-D64A-B603-6E3441CE1944}"/>
              </a:ext>
            </a:extLst>
          </p:cNvPr>
          <p:cNvSpPr txBox="1"/>
          <p:nvPr/>
        </p:nvSpPr>
        <p:spPr>
          <a:xfrm>
            <a:off x="6640314" y="3262288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e h 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01826-6A00-474D-9018-61928AAFDA23}"/>
              </a:ext>
            </a:extLst>
          </p:cNvPr>
          <p:cNvSpPr txBox="1"/>
          <p:nvPr/>
        </p:nvSpPr>
        <p:spPr>
          <a:xfrm>
            <a:off x="9398166" y="3242596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ü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B92DBA-D1D9-4246-9602-4FAB1C587C81}"/>
              </a:ext>
            </a:extLst>
          </p:cNvPr>
          <p:cNvSpPr txBox="1"/>
          <p:nvPr/>
        </p:nvSpPr>
        <p:spPr>
          <a:xfrm>
            <a:off x="433904" y="5479513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h 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0C61DB-ACA6-974C-B353-653537737848}"/>
              </a:ext>
            </a:extLst>
          </p:cNvPr>
          <p:cNvSpPr txBox="1"/>
          <p:nvPr/>
        </p:nvSpPr>
        <p:spPr>
          <a:xfrm>
            <a:off x="3425129" y="5499987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h 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1214BE-4927-EC48-AE31-83CDE9B925E3}"/>
              </a:ext>
            </a:extLst>
          </p:cNvPr>
          <p:cNvSpPr txBox="1"/>
          <p:nvPr/>
        </p:nvSpPr>
        <p:spPr>
          <a:xfrm>
            <a:off x="6274135" y="5499988"/>
            <a:ext cx="202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c h e n k e 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9E70B5-EDA6-7643-98AA-A60C74FEED04}"/>
              </a:ext>
            </a:extLst>
          </p:cNvPr>
          <p:cNvSpPr txBox="1"/>
          <p:nvPr/>
        </p:nvSpPr>
        <p:spPr>
          <a:xfrm>
            <a:off x="9422371" y="5449776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c h e 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A8B4FF6-EBA3-D940-B115-474756975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69" y="4103042"/>
            <a:ext cx="1386067" cy="1373466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CED0EF-BAE1-2D48-95C2-7339AEA415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0" y="2100663"/>
            <a:ext cx="902241" cy="1223378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4978ACE-8702-FA4A-B36C-CD1D48A42D31}"/>
              </a:ext>
            </a:extLst>
          </p:cNvPr>
          <p:cNvCxnSpPr>
            <a:cxnSpLocks/>
          </p:cNvCxnSpPr>
          <p:nvPr/>
        </p:nvCxnSpPr>
        <p:spPr>
          <a:xfrm flipH="1">
            <a:off x="4909742" y="2337240"/>
            <a:ext cx="653286" cy="4832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aphic 53" descr="Stacked Rocks">
            <a:extLst>
              <a:ext uri="{FF2B5EF4-FFF2-40B4-BE49-F238E27FC236}">
                <a16:creationId xmlns:a16="http://schemas.microsoft.com/office/drawing/2014/main" id="{619DF8A1-82E8-6243-BDFB-36CC1BE159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60538" b="164"/>
          <a:stretch/>
        </p:blipFill>
        <p:spPr>
          <a:xfrm>
            <a:off x="6350213" y="2916694"/>
            <a:ext cx="914400" cy="359337"/>
          </a:xfrm>
          <a:prstGeom prst="rect">
            <a:avLst/>
          </a:prstGeom>
        </p:spPr>
      </p:pic>
      <p:pic>
        <p:nvPicPr>
          <p:cNvPr id="55" name="Graphic 54" descr="Stacked Rocks">
            <a:extLst>
              <a:ext uri="{FF2B5EF4-FFF2-40B4-BE49-F238E27FC236}">
                <a16:creationId xmlns:a16="http://schemas.microsoft.com/office/drawing/2014/main" id="{A1C05FE1-EB30-E443-ACC2-812BCE6D8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9251" y="2363134"/>
            <a:ext cx="914400" cy="91440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4E65E39-03A6-C040-B79D-9BA8DFAB5410}"/>
              </a:ext>
            </a:extLst>
          </p:cNvPr>
          <p:cNvCxnSpPr>
            <a:cxnSpLocks/>
          </p:cNvCxnSpPr>
          <p:nvPr/>
        </p:nvCxnSpPr>
        <p:spPr>
          <a:xfrm>
            <a:off x="7915608" y="2004139"/>
            <a:ext cx="0" cy="4484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A picture containing ball, room&#10;&#10;Description automatically generated">
            <a:extLst>
              <a:ext uri="{FF2B5EF4-FFF2-40B4-BE49-F238E27FC236}">
                <a16:creationId xmlns:a16="http://schemas.microsoft.com/office/drawing/2014/main" id="{1D582EB6-7DEA-374B-B17F-F660FF7FA3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18"/>
          <a:stretch/>
        </p:blipFill>
        <p:spPr>
          <a:xfrm>
            <a:off x="633424" y="2405700"/>
            <a:ext cx="1923199" cy="99015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B74BE10-72DE-A948-9C6F-6AC5481BC5E5}"/>
              </a:ext>
            </a:extLst>
          </p:cNvPr>
          <p:cNvCxnSpPr>
            <a:cxnSpLocks/>
          </p:cNvCxnSpPr>
          <p:nvPr/>
        </p:nvCxnSpPr>
        <p:spPr>
          <a:xfrm>
            <a:off x="972942" y="1957274"/>
            <a:ext cx="0" cy="4484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A00633B-A6A2-2142-8765-BB589EFE83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6" y="4154046"/>
            <a:ext cx="1414886" cy="9901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3378677-DAC1-5549-9C16-AF50409635DC}"/>
              </a:ext>
            </a:extLst>
          </p:cNvPr>
          <p:cNvSpPr txBox="1"/>
          <p:nvPr/>
        </p:nvSpPr>
        <p:spPr>
          <a:xfrm>
            <a:off x="1579022" y="5331167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(row 3)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E1ECA7-2764-2E4E-87AE-12FCE22C9F24}"/>
              </a:ext>
            </a:extLst>
          </p:cNvPr>
          <p:cNvSpPr txBox="1"/>
          <p:nvPr/>
        </p:nvSpPr>
        <p:spPr>
          <a:xfrm>
            <a:off x="4588285" y="532874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(row 3)</a:t>
            </a:r>
          </a:p>
        </p:txBody>
      </p:sp>
      <p:pic>
        <p:nvPicPr>
          <p:cNvPr id="70" name="Picture 6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8773748-134A-6344-9D17-81D261661E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91" y="4157731"/>
            <a:ext cx="1441294" cy="100973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8EC75C39-18D0-C445-A3A4-B19339A3EA1B}"/>
              </a:ext>
            </a:extLst>
          </p:cNvPr>
          <p:cNvSpPr txBox="1"/>
          <p:nvPr/>
        </p:nvSpPr>
        <p:spPr>
          <a:xfrm>
            <a:off x="9212099" y="2574156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[for]</a:t>
            </a:r>
          </a:p>
        </p:txBody>
      </p:sp>
      <p:pic>
        <p:nvPicPr>
          <p:cNvPr id="73" name="Graphic 72" descr="Seat Belt">
            <a:extLst>
              <a:ext uri="{FF2B5EF4-FFF2-40B4-BE49-F238E27FC236}">
                <a16:creationId xmlns:a16="http://schemas.microsoft.com/office/drawing/2014/main" id="{068023D4-4650-F24F-A567-3CA170A0EF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15086" y="4161449"/>
            <a:ext cx="914400" cy="914400"/>
          </a:xfrm>
          <a:prstGeom prst="rect">
            <a:avLst/>
          </a:prstGeom>
        </p:spPr>
      </p:pic>
      <p:pic>
        <p:nvPicPr>
          <p:cNvPr id="75" name="Graphic 74" descr="Shield Tick">
            <a:extLst>
              <a:ext uri="{FF2B5EF4-FFF2-40B4-BE49-F238E27FC236}">
                <a16:creationId xmlns:a16="http://schemas.microsoft.com/office/drawing/2014/main" id="{4230E4D6-7B66-304B-9136-63BAE0FB04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51774" y="4649121"/>
            <a:ext cx="914400" cy="914400"/>
          </a:xfrm>
          <a:prstGeom prst="rect">
            <a:avLst/>
          </a:prstGeom>
        </p:spPr>
      </p:pic>
      <p:pic>
        <p:nvPicPr>
          <p:cNvPr id="77" name="Graphic 76" descr="Lock">
            <a:extLst>
              <a:ext uri="{FF2B5EF4-FFF2-40B4-BE49-F238E27FC236}">
                <a16:creationId xmlns:a16="http://schemas.microsoft.com/office/drawing/2014/main" id="{C3E7BD5E-602E-B141-B838-B5986402E8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92186" y="40197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4516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910667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der </a:t>
            </a:r>
            <a:r>
              <a:rPr lang="en-GB" sz="3600" b="1" dirty="0" err="1">
                <a:solidFill>
                  <a:schemeClr val="bg1"/>
                </a:solidFill>
              </a:rPr>
              <a:t>Komparativ</a:t>
            </a:r>
            <a:r>
              <a:rPr lang="en-GB" sz="3600" b="1" dirty="0">
                <a:solidFill>
                  <a:schemeClr val="bg1"/>
                </a:solidFill>
              </a:rPr>
              <a:t> [1/3]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96261" y="1240924"/>
            <a:ext cx="1103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Add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an adjective or adverb to form the comparative: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F7075-13AC-4585-9E92-DA638D36819A}"/>
              </a:ext>
            </a:extLst>
          </p:cNvPr>
          <p:cNvSpPr/>
          <p:nvPr/>
        </p:nvSpPr>
        <p:spPr>
          <a:xfrm>
            <a:off x="4012203" y="1702589"/>
            <a:ext cx="4281428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20D778-203D-404E-B7D4-6BC42DCB645A}"/>
              </a:ext>
            </a:extLst>
          </p:cNvPr>
          <p:cNvSpPr/>
          <p:nvPr/>
        </p:nvSpPr>
        <p:spPr>
          <a:xfrm>
            <a:off x="183926" y="1702590"/>
            <a:ext cx="3604833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53952-1EEF-4832-9CF6-1B459621A5EF}"/>
              </a:ext>
            </a:extLst>
          </p:cNvPr>
          <p:cNvSpPr txBox="1"/>
          <p:nvPr/>
        </p:nvSpPr>
        <p:spPr>
          <a:xfrm>
            <a:off x="142053" y="1712115"/>
            <a:ext cx="35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Auto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billig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1E652-4964-46BA-8E49-2A81A36508A0}"/>
              </a:ext>
            </a:extLst>
          </p:cNvPr>
          <p:cNvSpPr txBox="1"/>
          <p:nvPr/>
        </p:nvSpPr>
        <p:spPr>
          <a:xfrm>
            <a:off x="4037470" y="1707424"/>
            <a:ext cx="42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Dieses Auto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billig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9EBDBB-EB98-41E3-BD5D-20B4C3C619E5}"/>
              </a:ext>
            </a:extLst>
          </p:cNvPr>
          <p:cNvSpPr txBox="1"/>
          <p:nvPr/>
        </p:nvSpPr>
        <p:spPr>
          <a:xfrm>
            <a:off x="159308" y="2193612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car is cheap.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31CF8-DE9C-4097-A96F-EC5ACA123354}"/>
              </a:ext>
            </a:extLst>
          </p:cNvPr>
          <p:cNvSpPr txBox="1"/>
          <p:nvPr/>
        </p:nvSpPr>
        <p:spPr>
          <a:xfrm>
            <a:off x="4136805" y="2194186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This car is cheap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B47839-A0CF-4D22-B74B-B0A6AB85C94C}"/>
              </a:ext>
            </a:extLst>
          </p:cNvPr>
          <p:cNvSpPr/>
          <p:nvPr/>
        </p:nvSpPr>
        <p:spPr>
          <a:xfrm>
            <a:off x="4012203" y="2734706"/>
            <a:ext cx="4281428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7943DE-FE40-4FF6-9A8A-5DAB8DD06BB0}"/>
              </a:ext>
            </a:extLst>
          </p:cNvPr>
          <p:cNvSpPr/>
          <p:nvPr/>
        </p:nvSpPr>
        <p:spPr>
          <a:xfrm>
            <a:off x="183926" y="2734707"/>
            <a:ext cx="3604833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3B43A1-E526-40B5-A44A-769BFF872F75}"/>
              </a:ext>
            </a:extLst>
          </p:cNvPr>
          <p:cNvSpPr txBox="1"/>
          <p:nvPr/>
        </p:nvSpPr>
        <p:spPr>
          <a:xfrm>
            <a:off x="142053" y="2744232"/>
            <a:ext cx="35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Haus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teuer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0A2392-2A07-4E23-98EA-99E8EDCA2042}"/>
              </a:ext>
            </a:extLst>
          </p:cNvPr>
          <p:cNvSpPr txBox="1"/>
          <p:nvPr/>
        </p:nvSpPr>
        <p:spPr>
          <a:xfrm>
            <a:off x="4037470" y="2739541"/>
            <a:ext cx="42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Dieses Haus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teu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333D8-BABB-41A7-904E-FEC208CA9684}"/>
              </a:ext>
            </a:extLst>
          </p:cNvPr>
          <p:cNvSpPr txBox="1"/>
          <p:nvPr/>
        </p:nvSpPr>
        <p:spPr>
          <a:xfrm>
            <a:off x="159308" y="3225729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house is expensive.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972F99-C9E2-4AD8-B27D-5A281B5DF70B}"/>
              </a:ext>
            </a:extLst>
          </p:cNvPr>
          <p:cNvSpPr txBox="1"/>
          <p:nvPr/>
        </p:nvSpPr>
        <p:spPr>
          <a:xfrm>
            <a:off x="4136805" y="3226303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This house is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more expensive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CAE72F1-61DD-492F-B491-F08DD505C5C2}"/>
              </a:ext>
            </a:extLst>
          </p:cNvPr>
          <p:cNvSpPr/>
          <p:nvPr/>
        </p:nvSpPr>
        <p:spPr>
          <a:xfrm>
            <a:off x="8273818" y="3003502"/>
            <a:ext cx="3679247" cy="1393119"/>
          </a:xfrm>
          <a:prstGeom prst="wedgeRoundRectCallout">
            <a:avLst>
              <a:gd name="adj1" fmla="val -65320"/>
              <a:gd name="adj2" fmla="val 3192"/>
              <a:gd name="adj3" fmla="val 16667"/>
            </a:avLst>
          </a:prstGeom>
          <a:solidFill>
            <a:srgbClr val="115076"/>
          </a:solidFill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Note: English uses ‘more’ to make the comparative with longer adjectives. German always adds </a:t>
            </a:r>
            <a:r>
              <a:rPr lang="en-GB" sz="2000" b="1" dirty="0"/>
              <a:t>-</a:t>
            </a:r>
            <a:r>
              <a:rPr lang="en-GB" sz="2000" b="1" dirty="0" err="1"/>
              <a:t>er</a:t>
            </a:r>
            <a:r>
              <a:rPr lang="en-GB" sz="2000" dirty="0"/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284AE7-A026-4647-8B6D-512EE6A1554A}"/>
              </a:ext>
            </a:extLst>
          </p:cNvPr>
          <p:cNvSpPr txBox="1"/>
          <p:nvPr/>
        </p:nvSpPr>
        <p:spPr>
          <a:xfrm>
            <a:off x="142053" y="3802436"/>
            <a:ext cx="1103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compare two things, use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als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to mean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than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AD2AEF-585F-46DD-B553-7115D4386900}"/>
              </a:ext>
            </a:extLst>
          </p:cNvPr>
          <p:cNvSpPr/>
          <p:nvPr/>
        </p:nvSpPr>
        <p:spPr>
          <a:xfrm>
            <a:off x="183926" y="4413968"/>
            <a:ext cx="5019139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288917-0F5A-48F8-BD7E-F6AD2E396142}"/>
              </a:ext>
            </a:extLst>
          </p:cNvPr>
          <p:cNvSpPr/>
          <p:nvPr/>
        </p:nvSpPr>
        <p:spPr>
          <a:xfrm>
            <a:off x="184524" y="5121954"/>
            <a:ext cx="4726143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9FCD5F-6CBF-43A7-8BD2-F09279AA5102}"/>
              </a:ext>
            </a:extLst>
          </p:cNvPr>
          <p:cNvSpPr txBox="1"/>
          <p:nvPr/>
        </p:nvSpPr>
        <p:spPr>
          <a:xfrm>
            <a:off x="231619" y="5135902"/>
            <a:ext cx="586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verstehe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sng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01DA7A-26D0-40DE-BDF3-35B064A992A2}"/>
              </a:ext>
            </a:extLst>
          </p:cNvPr>
          <p:cNvSpPr txBox="1"/>
          <p:nvPr/>
        </p:nvSpPr>
        <p:spPr>
          <a:xfrm>
            <a:off x="183926" y="4422498"/>
            <a:ext cx="601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Stadt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sicher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als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damals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2848E5-8C96-4901-BCBA-C268157CB066}"/>
              </a:ext>
            </a:extLst>
          </p:cNvPr>
          <p:cNvSpPr txBox="1"/>
          <p:nvPr/>
        </p:nvSpPr>
        <p:spPr>
          <a:xfrm>
            <a:off x="5263168" y="4422498"/>
            <a:ext cx="5951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town is saf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than 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back then.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DF2884-EA56-4BBD-A01C-FED60EB26471}"/>
              </a:ext>
            </a:extLst>
          </p:cNvPr>
          <p:cNvSpPr txBox="1"/>
          <p:nvPr/>
        </p:nvSpPr>
        <p:spPr>
          <a:xfrm>
            <a:off x="5317872" y="5187655"/>
            <a:ext cx="7020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  <a:r>
              <a:rPr kumimoji="0" lang="en-GB" sz="22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understand </a:t>
            </a:r>
            <a:r>
              <a:rPr kumimoji="0" lang="en-GB" sz="2200" i="1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more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than </a:t>
            </a:r>
            <a:r>
              <a:rPr lang="en-GB" sz="2200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in former times/before.</a:t>
            </a: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514AFD5-6F2B-493B-A775-7B99310BA51D}"/>
              </a:ext>
            </a:extLst>
          </p:cNvPr>
          <p:cNvSpPr/>
          <p:nvPr/>
        </p:nvSpPr>
        <p:spPr>
          <a:xfrm>
            <a:off x="183926" y="5777429"/>
            <a:ext cx="9540575" cy="407467"/>
          </a:xfrm>
          <a:prstGeom prst="wedgeRoundRectCallout">
            <a:avLst>
              <a:gd name="adj1" fmla="val -24278"/>
              <a:gd name="adj2" fmla="val -96636"/>
              <a:gd name="adj3" fmla="val 16667"/>
            </a:avLst>
          </a:prstGeom>
          <a:solidFill>
            <a:srgbClr val="115076"/>
          </a:solidFill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Use </a:t>
            </a:r>
            <a:r>
              <a:rPr lang="en-GB" sz="2000" b="1" dirty="0" err="1"/>
              <a:t>mehr</a:t>
            </a:r>
            <a:r>
              <a:rPr lang="en-GB" sz="2000" dirty="0"/>
              <a:t> (more) on its own as an adverb but never before an adjective.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8A84811-8FFF-40EA-AB09-A6CB25C314F0}"/>
              </a:ext>
            </a:extLst>
          </p:cNvPr>
          <p:cNvSpPr/>
          <p:nvPr/>
        </p:nvSpPr>
        <p:spPr>
          <a:xfrm>
            <a:off x="7875133" y="1163991"/>
            <a:ext cx="4207358" cy="1596043"/>
          </a:xfrm>
          <a:prstGeom prst="wedgeRoundRectCallout">
            <a:avLst>
              <a:gd name="adj1" fmla="val -71399"/>
              <a:gd name="adj2" fmla="val 52672"/>
              <a:gd name="adj3" fmla="val 16667"/>
            </a:avLst>
          </a:prstGeom>
          <a:solidFill>
            <a:srgbClr val="115076"/>
          </a:solidFill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Spelling differences:</a:t>
            </a:r>
            <a:br>
              <a:rPr lang="en-GB" sz="2000" dirty="0"/>
            </a:br>
            <a:r>
              <a:rPr lang="en-GB" sz="2000" dirty="0"/>
              <a:t>-e </a:t>
            </a:r>
            <a:r>
              <a:rPr lang="en-GB" sz="2000" dirty="0">
                <a:sym typeface="Wingdings" panose="05000000000000000000" pitchFamily="2" charset="2"/>
              </a:rPr>
              <a:t> -er – </a:t>
            </a:r>
            <a:r>
              <a:rPr lang="en-GB" sz="2000" dirty="0" err="1">
                <a:sym typeface="Wingdings" panose="05000000000000000000" pitchFamily="2" charset="2"/>
              </a:rPr>
              <a:t>müde</a:t>
            </a:r>
            <a:r>
              <a:rPr lang="en-GB" sz="2000" dirty="0">
                <a:sym typeface="Wingdings" panose="05000000000000000000" pitchFamily="2" charset="2"/>
              </a:rPr>
              <a:t>  </a:t>
            </a:r>
            <a:r>
              <a:rPr lang="en-GB" sz="2000" dirty="0" err="1">
                <a:sym typeface="Wingdings" panose="05000000000000000000" pitchFamily="2" charset="2"/>
              </a:rPr>
              <a:t>müd</a:t>
            </a:r>
            <a:r>
              <a:rPr lang="en-GB" sz="2000" b="1" dirty="0" err="1">
                <a:sym typeface="Wingdings" panose="05000000000000000000" pitchFamily="2" charset="2"/>
              </a:rPr>
              <a:t>er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-el  -</a:t>
            </a:r>
            <a:r>
              <a:rPr lang="en-GB" sz="2000" dirty="0" err="1">
                <a:sym typeface="Wingdings" panose="05000000000000000000" pitchFamily="2" charset="2"/>
              </a:rPr>
              <a:t>ler</a:t>
            </a:r>
            <a:r>
              <a:rPr lang="en-GB" sz="2000" dirty="0">
                <a:sym typeface="Wingdings" panose="05000000000000000000" pitchFamily="2" charset="2"/>
              </a:rPr>
              <a:t> – </a:t>
            </a:r>
            <a:r>
              <a:rPr lang="en-GB" sz="2000" dirty="0" err="1">
                <a:sym typeface="Wingdings" panose="05000000000000000000" pitchFamily="2" charset="2"/>
              </a:rPr>
              <a:t>dunkel</a:t>
            </a:r>
            <a:r>
              <a:rPr lang="en-GB" sz="2000" dirty="0">
                <a:sym typeface="Wingdings" panose="05000000000000000000" pitchFamily="2" charset="2"/>
              </a:rPr>
              <a:t>  </a:t>
            </a:r>
            <a:r>
              <a:rPr lang="en-GB" sz="2000" dirty="0" err="1">
                <a:sym typeface="Wingdings" panose="05000000000000000000" pitchFamily="2" charset="2"/>
              </a:rPr>
              <a:t>dunk</a:t>
            </a:r>
            <a:r>
              <a:rPr lang="en-GB" sz="2000" b="1" dirty="0" err="1">
                <a:sym typeface="Wingdings" panose="05000000000000000000" pitchFamily="2" charset="2"/>
              </a:rPr>
              <a:t>ler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-er  -</a:t>
            </a:r>
            <a:r>
              <a:rPr lang="en-GB" sz="2000" dirty="0" err="1">
                <a:sym typeface="Wingdings" panose="05000000000000000000" pitchFamily="2" charset="2"/>
              </a:rPr>
              <a:t>rer</a:t>
            </a:r>
            <a:r>
              <a:rPr lang="en-GB" sz="2000" dirty="0">
                <a:sym typeface="Wingdings" panose="05000000000000000000" pitchFamily="2" charset="2"/>
              </a:rPr>
              <a:t> – </a:t>
            </a:r>
            <a:r>
              <a:rPr lang="en-GB" sz="2000" dirty="0" err="1">
                <a:sym typeface="Wingdings" panose="05000000000000000000" pitchFamily="2" charset="2"/>
              </a:rPr>
              <a:t>teuer</a:t>
            </a:r>
            <a:r>
              <a:rPr lang="en-GB" sz="2000" dirty="0">
                <a:sym typeface="Wingdings" panose="05000000000000000000" pitchFamily="2" charset="2"/>
              </a:rPr>
              <a:t>  </a:t>
            </a:r>
            <a:r>
              <a:rPr lang="en-GB" sz="2000" dirty="0" err="1">
                <a:sym typeface="Wingdings" panose="05000000000000000000" pitchFamily="2" charset="2"/>
              </a:rPr>
              <a:t>teu</a:t>
            </a:r>
            <a:r>
              <a:rPr lang="en-GB" sz="2000" b="1" dirty="0" err="1">
                <a:sym typeface="Wingdings" panose="05000000000000000000" pitchFamily="2" charset="2"/>
              </a:rPr>
              <a:t>rer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(if -er preceded by a vowel)</a:t>
            </a:r>
            <a:r>
              <a:rPr lang="en-GB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5717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/>
      <p:bldP spid="12" grpId="0"/>
      <p:bldP spid="14" grpId="0"/>
      <p:bldP spid="15" grpId="0"/>
      <p:bldP spid="17" grpId="0" animBg="1"/>
      <p:bldP spid="18" grpId="0" animBg="1"/>
      <p:bldP spid="19" grpId="0"/>
      <p:bldP spid="20" grpId="0"/>
      <p:bldP spid="21" grpId="0"/>
      <p:bldP spid="22" grpId="0"/>
      <p:bldP spid="6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1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011838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366667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der </a:t>
            </a:r>
            <a:r>
              <a:rPr lang="en-GB" sz="3600" b="1" dirty="0" err="1">
                <a:solidFill>
                  <a:schemeClr val="bg1"/>
                </a:solidFill>
              </a:rPr>
              <a:t>Komparativ</a:t>
            </a:r>
            <a:r>
              <a:rPr lang="en-GB" sz="3600" b="1" dirty="0">
                <a:solidFill>
                  <a:schemeClr val="bg1"/>
                </a:solidFill>
              </a:rPr>
              <a:t> [2/3]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531458" y="1263501"/>
            <a:ext cx="1103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Some comparatives add an umlaut to the vowel (a, o, u):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F7075-13AC-4585-9E92-DA638D36819A}"/>
              </a:ext>
            </a:extLst>
          </p:cNvPr>
          <p:cNvSpPr/>
          <p:nvPr/>
        </p:nvSpPr>
        <p:spPr>
          <a:xfrm>
            <a:off x="5936558" y="1765518"/>
            <a:ext cx="4281428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20D778-203D-404E-B7D4-6BC42DCB645A}"/>
              </a:ext>
            </a:extLst>
          </p:cNvPr>
          <p:cNvSpPr/>
          <p:nvPr/>
        </p:nvSpPr>
        <p:spPr>
          <a:xfrm>
            <a:off x="619123" y="1725167"/>
            <a:ext cx="3604833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53952-1EEF-4832-9CF6-1B459621A5EF}"/>
              </a:ext>
            </a:extLst>
          </p:cNvPr>
          <p:cNvSpPr txBox="1"/>
          <p:nvPr/>
        </p:nvSpPr>
        <p:spPr>
          <a:xfrm>
            <a:off x="577250" y="1734692"/>
            <a:ext cx="35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Spiel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1E652-4964-46BA-8E49-2A81A36508A0}"/>
              </a:ext>
            </a:extLst>
          </p:cNvPr>
          <p:cNvSpPr txBox="1"/>
          <p:nvPr/>
        </p:nvSpPr>
        <p:spPr>
          <a:xfrm>
            <a:off x="5961825" y="1770353"/>
            <a:ext cx="42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Dieses Spiel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ng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9EBDBB-EB98-41E3-BD5D-20B4C3C619E5}"/>
              </a:ext>
            </a:extLst>
          </p:cNvPr>
          <p:cNvSpPr txBox="1"/>
          <p:nvPr/>
        </p:nvSpPr>
        <p:spPr>
          <a:xfrm>
            <a:off x="594505" y="2216189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</a:t>
            </a:r>
            <a:r>
              <a:rPr lang="en-GB" sz="2200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game is long.</a:t>
            </a: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31CF8-DE9C-4097-A96F-EC5ACA123354}"/>
              </a:ext>
            </a:extLst>
          </p:cNvPr>
          <p:cNvSpPr txBox="1"/>
          <p:nvPr/>
        </p:nvSpPr>
        <p:spPr>
          <a:xfrm>
            <a:off x="6061160" y="2257115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This game is long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284AE7-A026-4647-8B6D-512EE6A1554A}"/>
              </a:ext>
            </a:extLst>
          </p:cNvPr>
          <p:cNvSpPr txBox="1"/>
          <p:nvPr/>
        </p:nvSpPr>
        <p:spPr>
          <a:xfrm>
            <a:off x="577250" y="3811089"/>
            <a:ext cx="1103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Four comparatives are completely different: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AD2AEF-585F-46DD-B553-7115D4386900}"/>
              </a:ext>
            </a:extLst>
          </p:cNvPr>
          <p:cNvSpPr/>
          <p:nvPr/>
        </p:nvSpPr>
        <p:spPr>
          <a:xfrm>
            <a:off x="619123" y="4230627"/>
            <a:ext cx="3451097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01DA7A-26D0-40DE-BDF3-35B064A992A2}"/>
              </a:ext>
            </a:extLst>
          </p:cNvPr>
          <p:cNvSpPr txBox="1"/>
          <p:nvPr/>
        </p:nvSpPr>
        <p:spPr>
          <a:xfrm>
            <a:off x="619124" y="4239157"/>
            <a:ext cx="345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Der Laptop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ist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gut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2848E5-8C96-4901-BCBA-C268157CB066}"/>
              </a:ext>
            </a:extLst>
          </p:cNvPr>
          <p:cNvSpPr txBox="1"/>
          <p:nvPr/>
        </p:nvSpPr>
        <p:spPr>
          <a:xfrm>
            <a:off x="531458" y="4747100"/>
            <a:ext cx="5951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computer is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good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75F9C7-ED36-4D2A-854D-526E6ABD2071}"/>
              </a:ext>
            </a:extLst>
          </p:cNvPr>
          <p:cNvSpPr/>
          <p:nvPr/>
        </p:nvSpPr>
        <p:spPr>
          <a:xfrm>
            <a:off x="5024398" y="4251992"/>
            <a:ext cx="4187232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5EE361-0623-47BD-8C46-0B235A969D80}"/>
              </a:ext>
            </a:extLst>
          </p:cNvPr>
          <p:cNvSpPr txBox="1"/>
          <p:nvPr/>
        </p:nvSpPr>
        <p:spPr>
          <a:xfrm>
            <a:off x="5024397" y="4260522"/>
            <a:ext cx="430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Dieser Laptop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ist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besser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E0F26F-730B-4D56-8A20-7D81ADB8BA04}"/>
              </a:ext>
            </a:extLst>
          </p:cNvPr>
          <p:cNvSpPr txBox="1"/>
          <p:nvPr/>
        </p:nvSpPr>
        <p:spPr>
          <a:xfrm>
            <a:off x="4936732" y="4768465"/>
            <a:ext cx="3270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This computer</a:t>
            </a:r>
            <a:r>
              <a:rPr kumimoji="0" lang="en-GB" sz="22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</a:t>
            </a:r>
            <a:r>
              <a:rPr kumimoji="0" lang="en-GB" sz="2200" b="1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better</a:t>
            </a:r>
            <a:r>
              <a:rPr kumimoji="0" lang="en-GB" sz="22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963A4D-8CDE-4AE9-ABDA-EBE1CD7A1E8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57" y="5250919"/>
            <a:ext cx="994012" cy="954946"/>
          </a:xfrm>
          <a:prstGeom prst="rect">
            <a:avLst/>
          </a:prstGeom>
        </p:spPr>
      </p:pic>
      <p:pic>
        <p:nvPicPr>
          <p:cNvPr id="20" name="Picture 1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6706ED4-0ABC-4D12-9312-104EECEFF6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03" y="5245074"/>
            <a:ext cx="933290" cy="87672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162A8E-9B75-4D22-AE06-B2105355288B}"/>
              </a:ext>
            </a:extLst>
          </p:cNvPr>
          <p:cNvSpPr/>
          <p:nvPr/>
        </p:nvSpPr>
        <p:spPr>
          <a:xfrm>
            <a:off x="619124" y="5308011"/>
            <a:ext cx="2310918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D18DE-075B-4181-9E1D-31932072762C}"/>
              </a:ext>
            </a:extLst>
          </p:cNvPr>
          <p:cNvSpPr txBox="1"/>
          <p:nvPr/>
        </p:nvSpPr>
        <p:spPr>
          <a:xfrm>
            <a:off x="595244" y="5303569"/>
            <a:ext cx="250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Ich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lerne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viel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609E20-0DE8-45F9-807B-BD6FFD7B1046}"/>
              </a:ext>
            </a:extLst>
          </p:cNvPr>
          <p:cNvSpPr txBox="1"/>
          <p:nvPr/>
        </p:nvSpPr>
        <p:spPr>
          <a:xfrm>
            <a:off x="514717" y="5807589"/>
            <a:ext cx="2868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learn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much / a lot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A1357B-5FDC-4664-B94F-D59390B1BEEA}"/>
              </a:ext>
            </a:extLst>
          </p:cNvPr>
          <p:cNvSpPr/>
          <p:nvPr/>
        </p:nvSpPr>
        <p:spPr>
          <a:xfrm>
            <a:off x="5024398" y="5329376"/>
            <a:ext cx="2774072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0D49B3-55CF-4223-B247-1B9F474FB22B}"/>
              </a:ext>
            </a:extLst>
          </p:cNvPr>
          <p:cNvSpPr txBox="1"/>
          <p:nvPr/>
        </p:nvSpPr>
        <p:spPr>
          <a:xfrm>
            <a:off x="5024397" y="5337906"/>
            <a:ext cx="2512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Ich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lerne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mehr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F9A1AB-42E6-4DDC-891B-3918ED00F89F}"/>
              </a:ext>
            </a:extLst>
          </p:cNvPr>
          <p:cNvSpPr txBox="1"/>
          <p:nvPr/>
        </p:nvSpPr>
        <p:spPr>
          <a:xfrm>
            <a:off x="5024397" y="5877372"/>
            <a:ext cx="5951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learn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more.</a:t>
            </a: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F24DCF-53E6-422A-BC3C-97EF35BD29A6}"/>
              </a:ext>
            </a:extLst>
          </p:cNvPr>
          <p:cNvSpPr/>
          <p:nvPr/>
        </p:nvSpPr>
        <p:spPr>
          <a:xfrm>
            <a:off x="5936558" y="2801668"/>
            <a:ext cx="4281428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3AA715-D791-4D36-997E-0AD21FC28F44}"/>
              </a:ext>
            </a:extLst>
          </p:cNvPr>
          <p:cNvSpPr/>
          <p:nvPr/>
        </p:nvSpPr>
        <p:spPr>
          <a:xfrm>
            <a:off x="619123" y="2761317"/>
            <a:ext cx="3604833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089443-B39F-4CD2-8D02-C702FE65ED35}"/>
              </a:ext>
            </a:extLst>
          </p:cNvPr>
          <p:cNvSpPr txBox="1"/>
          <p:nvPr/>
        </p:nvSpPr>
        <p:spPr>
          <a:xfrm>
            <a:off x="577250" y="2770842"/>
            <a:ext cx="35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Berg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groß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6904E5-A1E9-4318-A429-CD492A1010B8}"/>
              </a:ext>
            </a:extLst>
          </p:cNvPr>
          <p:cNvSpPr txBox="1"/>
          <p:nvPr/>
        </p:nvSpPr>
        <p:spPr>
          <a:xfrm>
            <a:off x="5961825" y="2806503"/>
            <a:ext cx="42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Dieser Berg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gr</a:t>
            </a:r>
            <a:r>
              <a:rPr kumimoji="0" lang="en-GB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ö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ß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E84E39-0CD2-4D9A-A583-7470C93D38B4}"/>
              </a:ext>
            </a:extLst>
          </p:cNvPr>
          <p:cNvSpPr txBox="1"/>
          <p:nvPr/>
        </p:nvSpPr>
        <p:spPr>
          <a:xfrm>
            <a:off x="594505" y="3252339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</a:t>
            </a:r>
            <a:r>
              <a:rPr lang="en-GB" sz="2200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mountain is big.</a:t>
            </a: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5B6B7B-C199-4300-B3BE-5CA35C31E74A}"/>
              </a:ext>
            </a:extLst>
          </p:cNvPr>
          <p:cNvSpPr txBox="1"/>
          <p:nvPr/>
        </p:nvSpPr>
        <p:spPr>
          <a:xfrm>
            <a:off x="6061160" y="3293265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This mountain is bigg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DE1563-4540-4743-8FC4-7B0567B1F39F}"/>
              </a:ext>
            </a:extLst>
          </p:cNvPr>
          <p:cNvSpPr/>
          <p:nvPr/>
        </p:nvSpPr>
        <p:spPr>
          <a:xfrm>
            <a:off x="309490" y="1263502"/>
            <a:ext cx="11305260" cy="2409034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792C839-5A91-4B2C-8151-2FA0D1EA8D85}"/>
              </a:ext>
            </a:extLst>
          </p:cNvPr>
          <p:cNvSpPr/>
          <p:nvPr/>
        </p:nvSpPr>
        <p:spPr>
          <a:xfrm>
            <a:off x="306652" y="3820484"/>
            <a:ext cx="11308095" cy="2409034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636F517-9351-4F79-BE1F-C0BE34FBBE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92" y="1656985"/>
            <a:ext cx="856867" cy="1068281"/>
          </a:xfrm>
          <a:prstGeom prst="rect">
            <a:avLst/>
          </a:prstGeom>
        </p:spPr>
      </p:pic>
      <p:pic>
        <p:nvPicPr>
          <p:cNvPr id="16" name="Picture 15" descr="A picture containing crossword, many, clock&#10;&#10;Description automatically generated">
            <a:extLst>
              <a:ext uri="{FF2B5EF4-FFF2-40B4-BE49-F238E27FC236}">
                <a16:creationId xmlns:a16="http://schemas.microsoft.com/office/drawing/2014/main" id="{46A36065-98F2-4A2A-A56E-C168616263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972" y="1185390"/>
            <a:ext cx="1148139" cy="1148139"/>
          </a:xfrm>
          <a:prstGeom prst="rect">
            <a:avLst/>
          </a:prstGeom>
        </p:spPr>
      </p:pic>
      <p:pic>
        <p:nvPicPr>
          <p:cNvPr id="18" name="Picture 17" descr="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8CC59F15-0B4E-463F-A61C-914FF7F709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09" y="4198414"/>
            <a:ext cx="1676417" cy="838209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39A8563A-3F34-40A0-BFFC-E127C70453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96" y="2807999"/>
            <a:ext cx="1147301" cy="743356"/>
          </a:xfrm>
          <a:prstGeom prst="rect">
            <a:avLst/>
          </a:prstGeom>
        </p:spPr>
      </p:pic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id="{514C456B-091C-438E-B1E5-34E9BCCB40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74" y="2504345"/>
            <a:ext cx="1845360" cy="1195640"/>
          </a:xfrm>
          <a:prstGeom prst="rect">
            <a:avLst/>
          </a:prstGeom>
        </p:spPr>
      </p:pic>
      <p:pic>
        <p:nvPicPr>
          <p:cNvPr id="50" name="Picture 49" descr="A screen shot of an open computer sitting on top of each other&#10;&#10;Description automatically generated">
            <a:extLst>
              <a:ext uri="{FF2B5EF4-FFF2-40B4-BE49-F238E27FC236}">
                <a16:creationId xmlns:a16="http://schemas.microsoft.com/office/drawing/2014/main" id="{95B94FF2-2097-458E-9B34-F2ED44E0F9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15" y="4006372"/>
            <a:ext cx="1177294" cy="1100034"/>
          </a:xfrm>
          <a:prstGeom prst="rect">
            <a:avLst/>
          </a:prstGeom>
        </p:spPr>
      </p:pic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B33A1D74-8E87-4A8A-82DE-5A36E288C643}"/>
              </a:ext>
            </a:extLst>
          </p:cNvPr>
          <p:cNvSpPr/>
          <p:nvPr/>
        </p:nvSpPr>
        <p:spPr>
          <a:xfrm>
            <a:off x="4223956" y="373468"/>
            <a:ext cx="6019297" cy="733437"/>
          </a:xfrm>
          <a:prstGeom prst="wedgeRoundRectCallout">
            <a:avLst>
              <a:gd name="adj1" fmla="val -80636"/>
              <a:gd name="adj2" fmla="val 77996"/>
              <a:gd name="adj3" fmla="val 16667"/>
            </a:avLst>
          </a:prstGeom>
          <a:solidFill>
            <a:srgbClr val="115076"/>
          </a:solidFill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Most single syllable adjectives and adverbs do this: oft, alt, </a:t>
            </a:r>
            <a:r>
              <a:rPr lang="en-GB" sz="2000" dirty="0" err="1"/>
              <a:t>jung</a:t>
            </a:r>
            <a:r>
              <a:rPr lang="en-GB" sz="2000" dirty="0"/>
              <a:t>, </a:t>
            </a:r>
            <a:r>
              <a:rPr lang="en-GB" sz="2000" dirty="0" err="1"/>
              <a:t>kalt</a:t>
            </a:r>
            <a:r>
              <a:rPr lang="en-GB" sz="2000" dirty="0"/>
              <a:t>, warm, </a:t>
            </a:r>
            <a:r>
              <a:rPr lang="en-GB" sz="2000" dirty="0" err="1"/>
              <a:t>kurz</a:t>
            </a:r>
            <a:r>
              <a:rPr lang="en-GB" sz="2000" dirty="0"/>
              <a:t>, nah.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5A219FA-659E-46BD-A2A2-2D02971AA86F}"/>
              </a:ext>
            </a:extLst>
          </p:cNvPr>
          <p:cNvSpPr/>
          <p:nvPr/>
        </p:nvSpPr>
        <p:spPr>
          <a:xfrm>
            <a:off x="9944643" y="4395735"/>
            <a:ext cx="2086190" cy="1287702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gut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 err="1">
                <a:sym typeface="Wingdings" panose="05000000000000000000" pitchFamily="2" charset="2"/>
              </a:rPr>
              <a:t>besser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 err="1">
                <a:sym typeface="Wingdings" panose="05000000000000000000" pitchFamily="2" charset="2"/>
              </a:rPr>
              <a:t>viel</a:t>
            </a:r>
            <a:r>
              <a:rPr lang="en-GB" sz="2000" dirty="0">
                <a:sym typeface="Wingdings" panose="05000000000000000000" pitchFamily="2" charset="2"/>
              </a:rPr>
              <a:t>  </a:t>
            </a:r>
            <a:r>
              <a:rPr lang="en-GB" sz="2000" dirty="0" err="1">
                <a:sym typeface="Wingdings" panose="05000000000000000000" pitchFamily="2" charset="2"/>
              </a:rPr>
              <a:t>mehr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 err="1">
                <a:sym typeface="Wingdings" panose="05000000000000000000" pitchFamily="2" charset="2"/>
              </a:rPr>
              <a:t>hoch</a:t>
            </a:r>
            <a:r>
              <a:rPr lang="en-GB" sz="2000" dirty="0">
                <a:sym typeface="Wingdings" panose="05000000000000000000" pitchFamily="2" charset="2"/>
              </a:rPr>
              <a:t>  </a:t>
            </a:r>
            <a:r>
              <a:rPr lang="en-GB" sz="2000" dirty="0" err="1">
                <a:sym typeface="Wingdings" panose="05000000000000000000" pitchFamily="2" charset="2"/>
              </a:rPr>
              <a:t>höher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 err="1">
                <a:sym typeface="Wingdings" panose="05000000000000000000" pitchFamily="2" charset="2"/>
              </a:rPr>
              <a:t>gern</a:t>
            </a:r>
            <a:r>
              <a:rPr lang="en-GB" sz="2000" dirty="0">
                <a:sym typeface="Wingdings" panose="05000000000000000000" pitchFamily="2" charset="2"/>
              </a:rPr>
              <a:t>  </a:t>
            </a:r>
            <a:r>
              <a:rPr lang="en-GB" sz="2000" dirty="0" err="1">
                <a:sym typeface="Wingdings" panose="05000000000000000000" pitchFamily="2" charset="2"/>
              </a:rPr>
              <a:t>lieber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945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/>
      <p:bldP spid="12" grpId="0"/>
      <p:bldP spid="14" grpId="0"/>
      <p:bldP spid="15" grpId="0"/>
      <p:bldP spid="23" grpId="0"/>
      <p:bldP spid="24" grpId="0" animBg="1"/>
      <p:bldP spid="27" grpId="0"/>
      <p:bldP spid="28" grpId="0"/>
      <p:bldP spid="30" grpId="0" animBg="1"/>
      <p:bldP spid="32" grpId="0"/>
      <p:bldP spid="33" grpId="0"/>
      <p:bldP spid="21" grpId="0" animBg="1"/>
      <p:bldP spid="22" grpId="0"/>
      <p:bldP spid="25" grpId="0"/>
      <p:bldP spid="26" grpId="0" animBg="1"/>
      <p:bldP spid="29" grpId="0"/>
      <p:bldP spid="31" grpId="0"/>
      <p:bldP spid="34" grpId="0" animBg="1"/>
      <p:bldP spid="35" grpId="0" animBg="1"/>
      <p:bldP spid="36" grpId="0"/>
      <p:bldP spid="37" grpId="0"/>
      <p:bldP spid="38" grpId="0"/>
      <p:bldP spid="39" grpId="0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30C56D54-E4FF-5F4C-8EF5-67F0472108E4}" vid="{58D9219D-8935-764C-8920-A4625BC50721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3725901B-0E02-274F-9B7E-6D7C73D471C2}" vid="{99350C39-AFDF-6248-B95F-29A28823DE8C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C1201E48-14A4-8B47-A494-F785721C1852}" vid="{453E499D-4EAB-BA4C-B8B3-68DE1A8A682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German_skeleton_template (1)</Template>
  <TotalTime>2903</TotalTime>
  <Words>6722</Words>
  <Application>Microsoft Office PowerPoint</Application>
  <PresentationFormat>Widescreen</PresentationFormat>
  <Paragraphs>745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Bradley Hand ITC</vt:lpstr>
      <vt:lpstr>Calibri</vt:lpstr>
      <vt:lpstr>Century Gothic</vt:lpstr>
      <vt:lpstr>Helvetica</vt:lpstr>
      <vt:lpstr>1_Office Theme</vt:lpstr>
      <vt:lpstr>9_Office Theme</vt:lpstr>
      <vt:lpstr>4_Office Theme</vt:lpstr>
      <vt:lpstr>How things are and how they were </vt:lpstr>
      <vt:lpstr>English  German  English </vt:lpstr>
      <vt:lpstr>ANTWORTEN</vt:lpstr>
      <vt:lpstr>Phonetik [1/2]</vt:lpstr>
      <vt:lpstr>Phonetik [2/2]</vt:lpstr>
      <vt:lpstr>Vokabeln [1/2]</vt:lpstr>
      <vt:lpstr>Vokabeln [2/2]</vt:lpstr>
      <vt:lpstr>der Komparativ [1/3]</vt:lpstr>
      <vt:lpstr>der Komparativ [2/3]</vt:lpstr>
      <vt:lpstr>Deutschland - Statistik</vt:lpstr>
      <vt:lpstr>Mehmet redet über die Schule</vt:lpstr>
      <vt:lpstr>der Komparativ [3/3]</vt:lpstr>
      <vt:lpstr>Heidis Urlaub in Spanien</vt:lpstr>
      <vt:lpstr>Welches Land? Welche Stadt? Welcher Fluss?</vt:lpstr>
      <vt:lpstr>Welches Land? Welcher See? Welche Temperatur?</vt:lpstr>
      <vt:lpstr>What you did and what you used to do </vt:lpstr>
      <vt:lpstr>Phonetik</vt:lpstr>
      <vt:lpstr>Insekten in Gefahr</vt:lpstr>
      <vt:lpstr>Antworten</vt:lpstr>
      <vt:lpstr>Using früher with the perfect tense</vt:lpstr>
      <vt:lpstr>Dieses Jahr oder früher?</vt:lpstr>
      <vt:lpstr>Using noch</vt:lpstr>
      <vt:lpstr>In der Kantine</vt:lpstr>
      <vt:lpstr>Ein Liebesbrief</vt:lpstr>
      <vt:lpstr>Antwort</vt:lpstr>
      <vt:lpstr>Gaming Grammar</vt:lpstr>
      <vt:lpstr>Hausaufgaben</vt:lpstr>
      <vt:lpstr>Hausaufgaben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Rachel Hawkes</dc:creator>
  <cp:lastModifiedBy>Inge Alferink</cp:lastModifiedBy>
  <cp:revision>211</cp:revision>
  <dcterms:created xsi:type="dcterms:W3CDTF">2020-07-18T21:51:12Z</dcterms:created>
  <dcterms:modified xsi:type="dcterms:W3CDTF">2021-07-07T12:04:58Z</dcterms:modified>
</cp:coreProperties>
</file>