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63" r:id="rId3"/>
    <p:sldId id="618" r:id="rId4"/>
    <p:sldId id="619" r:id="rId5"/>
    <p:sldId id="265" r:id="rId6"/>
    <p:sldId id="620" r:id="rId7"/>
    <p:sldId id="262" r:id="rId8"/>
    <p:sldId id="264" r:id="rId9"/>
    <p:sldId id="260" r:id="rId10"/>
    <p:sldId id="621" r:id="rId11"/>
    <p:sldId id="258" r:id="rId12"/>
    <p:sldId id="639" r:id="rId13"/>
    <p:sldId id="576" r:id="rId14"/>
    <p:sldId id="640" r:id="rId15"/>
    <p:sldId id="583" r:id="rId16"/>
    <p:sldId id="622" r:id="rId17"/>
    <p:sldId id="641" r:id="rId18"/>
    <p:sldId id="643" r:id="rId19"/>
    <p:sldId id="644" r:id="rId20"/>
    <p:sldId id="642" r:id="rId21"/>
    <p:sldId id="616" r:id="rId22"/>
    <p:sldId id="624" r:id="rId23"/>
    <p:sldId id="432" r:id="rId24"/>
    <p:sldId id="617" r:id="rId25"/>
    <p:sldId id="626" r:id="rId26"/>
    <p:sldId id="627" r:id="rId27"/>
    <p:sldId id="336" r:id="rId28"/>
    <p:sldId id="629" r:id="rId29"/>
    <p:sldId id="631" r:id="rId30"/>
    <p:sldId id="435" r:id="rId31"/>
    <p:sldId id="638" r:id="rId32"/>
    <p:sldId id="645" r:id="rId33"/>
    <p:sldId id="646" r:id="rId34"/>
    <p:sldId id="563" r:id="rId35"/>
    <p:sldId id="633" r:id="rId36"/>
    <p:sldId id="578" r:id="rId37"/>
    <p:sldId id="649" r:id="rId38"/>
    <p:sldId id="367" r:id="rId39"/>
    <p:sldId id="529" r:id="rId40"/>
    <p:sldId id="634" r:id="rId41"/>
    <p:sldId id="635" r:id="rId42"/>
    <p:sldId id="636" r:id="rId43"/>
    <p:sldId id="650" r:id="rId44"/>
    <p:sldId id="2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 id="2" name="Nicholas Avery" initials="NA" lastIdx="1" clrIdx="1">
    <p:extLst>
      <p:ext uri="{19B8F6BF-5375-455C-9EA6-DF929625EA0E}">
        <p15:presenceInfo xmlns:p15="http://schemas.microsoft.com/office/powerpoint/2012/main" userId="Nicholas Ave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F66400"/>
    <a:srgbClr val="FCEADB"/>
    <a:srgbClr val="ED7D31"/>
    <a:srgbClr val="FBF0D5"/>
    <a:srgbClr val="FBE6D7"/>
    <a:srgbClr val="FFFFFF"/>
    <a:srgbClr val="FEFDF9"/>
    <a:srgbClr val="FFFEFD"/>
    <a:srgbClr val="68D5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49" autoAdjust="0"/>
    <p:restoredTop sz="62721" autoAdjust="0"/>
  </p:normalViewPr>
  <p:slideViewPr>
    <p:cSldViewPr snapToGrid="0">
      <p:cViewPr varScale="1">
        <p:scale>
          <a:sx n="77" d="100"/>
          <a:sy n="77" d="100"/>
        </p:scale>
        <p:origin x="1688" y="192"/>
      </p:cViewPr>
      <p:guideLst/>
    </p:cSldViewPr>
  </p:slideViewPr>
  <p:outlineViewPr>
    <p:cViewPr>
      <p:scale>
        <a:sx n="33" d="100"/>
        <a:sy n="33" d="100"/>
      </p:scale>
      <p:origin x="0" y="-202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24/03/2021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GB" sz="1200" b="0" i="0" kern="1200" noProof="0" dirty="0">
                <a:solidFill>
                  <a:schemeClr val="tx1"/>
                </a:solidFill>
                <a:effectLst/>
                <a:latin typeface="+mn-lt"/>
                <a:ea typeface="+mn-ea"/>
                <a:cs typeface="+mn-cs"/>
              </a:rPr>
              <a:t>Artwork by Mark Davies &amp; Steve Clarke. All additional pictures selected are available under a Creative Commons license, no attribution required. </a:t>
            </a:r>
          </a:p>
          <a:p>
            <a:pPr rtl="0" latinLnBrk="0"/>
            <a:r>
              <a:rPr lang="en-GB" sz="1200" b="0" i="0" kern="1200" noProof="0" dirty="0">
                <a:solidFill>
                  <a:schemeClr val="tx1"/>
                </a:solidFill>
                <a:effectLst/>
                <a:latin typeface="+mn-lt"/>
                <a:ea typeface="+mn-ea"/>
                <a:cs typeface="+mn-cs"/>
              </a:rPr>
              <a:t>Native-speaker teacher feedback provided by Blanca Román. Thanks to Rachel</a:t>
            </a:r>
            <a:r>
              <a:rPr lang="en-GB" sz="1200" b="0" i="0" kern="1200" baseline="0" noProof="0" dirty="0">
                <a:solidFill>
                  <a:schemeClr val="tx1"/>
                </a:solidFill>
                <a:effectLst/>
                <a:latin typeface="+mn-lt"/>
                <a:ea typeface="+mn-ea"/>
                <a:cs typeface="+mn-cs"/>
              </a:rPr>
              <a:t> Hawkes for comments.</a:t>
            </a:r>
            <a:endParaRPr lang="en-GB"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sz="1200" kern="1200" dirty="0">
                <a:solidFill>
                  <a:schemeClr val="tx1"/>
                </a:solidFill>
                <a:effectLst/>
                <a:latin typeface="+mn-lt"/>
                <a:ea typeface="+mn-ea"/>
                <a:cs typeface="+mn-cs"/>
              </a:rPr>
              <a:t>gustar-type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 of indirect object pronouns (me, te, 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sz="1200" kern="1200" dirty="0">
                <a:solidFill>
                  <a:schemeClr val="tx1"/>
                </a:solidFill>
                <a:effectLst/>
                <a:latin typeface="+mn-lt"/>
                <a:ea typeface="+mn-ea"/>
                <a:cs typeface="+mn-cs"/>
              </a:rPr>
              <a:t>object-first word order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a:t>
            </a:r>
            <a:r>
              <a:rPr lang="en-GB" sz="1200" kern="1200" baseline="0" dirty="0">
                <a:solidFill>
                  <a:schemeClr val="tx1"/>
                </a:solidFill>
                <a:effectLst/>
                <a:latin typeface="+mn-lt"/>
                <a:ea typeface="+mn-ea"/>
                <a:cs typeface="+mn-cs"/>
              </a:rPr>
              <a:t> of SSC ‘silent h’</a:t>
            </a:r>
            <a:endParaRPr lang="es-GB" dirty="0">
              <a:effectLst/>
            </a:endParaRPr>
          </a:p>
          <a:p>
            <a:br>
              <a:rPr lang="en-GB" b="1" baseline="0" dirty="0"/>
            </a:br>
            <a:r>
              <a:rPr lang="en-GB" b="1" baseline="0" dirty="0"/>
              <a:t>Vocabulary to revisit from Y7: </a:t>
            </a:r>
            <a:r>
              <a:rPr lang="es-ES" sz="1200" b="0" i="0" u="none" strike="noStrike" kern="1200" dirty="0">
                <a:solidFill>
                  <a:schemeClr val="tx1"/>
                </a:solidFill>
                <a:effectLst/>
                <a:latin typeface="+mn-lt"/>
                <a:ea typeface="+mn-ea"/>
                <a:cs typeface="+mn-cs"/>
              </a:rPr>
              <a:t>a veces [vez-59];</a:t>
            </a:r>
            <a:r>
              <a:rPr lang="es-ES" dirty="0"/>
              <a:t> </a:t>
            </a:r>
            <a:r>
              <a:rPr lang="es-ES" sz="1200" b="0" i="0" u="none" strike="noStrike" kern="1200" dirty="0">
                <a:solidFill>
                  <a:schemeClr val="tx1"/>
                </a:solidFill>
                <a:effectLst/>
                <a:latin typeface="+mn-lt"/>
                <a:ea typeface="+mn-ea"/>
                <a:cs typeface="+mn-cs"/>
              </a:rPr>
              <a:t>tranquilo [1073];</a:t>
            </a:r>
            <a:r>
              <a:rPr lang="es-ES" dirty="0"/>
              <a:t> </a:t>
            </a:r>
            <a:r>
              <a:rPr lang="es-ES" sz="1200" b="0" i="0" u="none" strike="noStrike" kern="1200" dirty="0">
                <a:solidFill>
                  <a:schemeClr val="tx1"/>
                </a:solidFill>
                <a:effectLst/>
                <a:latin typeface="+mn-lt"/>
                <a:ea typeface="+mn-ea"/>
                <a:cs typeface="+mn-cs"/>
              </a:rPr>
              <a:t>coche [1190];</a:t>
            </a:r>
            <a:r>
              <a:rPr lang="es-ES" dirty="0"/>
              <a:t> </a:t>
            </a:r>
            <a:r>
              <a:rPr lang="es-ES" sz="1200" b="0" i="0" u="none" strike="noStrike" kern="1200" dirty="0">
                <a:solidFill>
                  <a:schemeClr val="tx1"/>
                </a:solidFill>
                <a:effectLst/>
                <a:latin typeface="+mn-lt"/>
                <a:ea typeface="+mn-ea"/>
                <a:cs typeface="+mn-cs"/>
              </a:rPr>
              <a:t>también [49];</a:t>
            </a:r>
            <a:r>
              <a:rPr lang="es-ES" dirty="0"/>
              <a:t> </a:t>
            </a:r>
            <a:r>
              <a:rPr lang="es-ES" sz="1200" b="0" i="0" u="none" strike="noStrike" kern="1200" dirty="0">
                <a:solidFill>
                  <a:schemeClr val="tx1"/>
                </a:solidFill>
                <a:effectLst/>
                <a:latin typeface="+mn-lt"/>
                <a:ea typeface="+mn-ea"/>
                <a:cs typeface="+mn-cs"/>
              </a:rPr>
              <a:t>alegre [2081];</a:t>
            </a:r>
            <a:r>
              <a:rPr lang="es-ES" dirty="0"/>
              <a:t> </a:t>
            </a:r>
            <a:r>
              <a:rPr lang="es-ES" sz="1200" b="0" i="0" u="none" strike="noStrike" kern="1200" dirty="0">
                <a:solidFill>
                  <a:schemeClr val="tx1"/>
                </a:solidFill>
                <a:effectLst/>
                <a:latin typeface="+mn-lt"/>
                <a:ea typeface="+mn-ea"/>
                <a:cs typeface="+mn-cs"/>
              </a:rPr>
              <a:t>parque [1354];</a:t>
            </a:r>
            <a:r>
              <a:rPr lang="es-ES" dirty="0"/>
              <a:t> </a:t>
            </a:r>
            <a:r>
              <a:rPr lang="es-ES" sz="1200" b="0" i="0" u="none" strike="noStrike" kern="1200" dirty="0">
                <a:solidFill>
                  <a:schemeClr val="tx1"/>
                </a:solidFill>
                <a:effectLst/>
                <a:latin typeface="+mn-lt"/>
                <a:ea typeface="+mn-ea"/>
                <a:cs typeface="+mn-cs"/>
              </a:rPr>
              <a:t>con [14];</a:t>
            </a:r>
            <a:r>
              <a:rPr lang="es-ES" dirty="0"/>
              <a:t> </a:t>
            </a:r>
            <a:r>
              <a:rPr lang="es-ES" sz="1200" b="0" i="0" u="none" strike="noStrike" kern="1200" dirty="0">
                <a:solidFill>
                  <a:schemeClr val="tx1"/>
                </a:solidFill>
                <a:effectLst/>
                <a:latin typeface="+mn-lt"/>
                <a:ea typeface="+mn-ea"/>
                <a:cs typeface="+mn-cs"/>
              </a:rPr>
              <a:t>bueno [98];</a:t>
            </a:r>
            <a:r>
              <a:rPr lang="es-ES" dirty="0"/>
              <a:t> </a:t>
            </a:r>
            <a:r>
              <a:rPr lang="es-ES" sz="1200" b="0" i="0" u="none" strike="noStrike" kern="1200" dirty="0">
                <a:solidFill>
                  <a:schemeClr val="tx1"/>
                </a:solidFill>
                <a:effectLst/>
                <a:latin typeface="+mn-lt"/>
                <a:ea typeface="+mn-ea"/>
                <a:cs typeface="+mn-cs"/>
              </a:rPr>
              <a:t>idioma [1159];</a:t>
            </a:r>
            <a:r>
              <a:rPr lang="es-ES" dirty="0"/>
              <a:t> </a:t>
            </a:r>
            <a:r>
              <a:rPr lang="es-ES" sz="1200" b="0" i="0" u="none" strike="noStrike" kern="1200" dirty="0">
                <a:solidFill>
                  <a:schemeClr val="tx1"/>
                </a:solidFill>
                <a:effectLst/>
                <a:latin typeface="+mn-lt"/>
                <a:ea typeface="+mn-ea"/>
                <a:cs typeface="+mn-cs"/>
              </a:rPr>
              <a:t>solo/a [95]; pequeño [202];</a:t>
            </a:r>
            <a:r>
              <a:rPr lang="es-ES" dirty="0"/>
              <a:t> </a:t>
            </a:r>
            <a:r>
              <a:rPr lang="es-ES" sz="1200" b="0" i="0" u="none" strike="noStrike" kern="1200" dirty="0">
                <a:solidFill>
                  <a:schemeClr val="tx1"/>
                </a:solidFill>
                <a:effectLst/>
                <a:latin typeface="+mn-lt"/>
                <a:ea typeface="+mn-ea"/>
                <a:cs typeface="+mn-cs"/>
              </a:rPr>
              <a:t>calle [269]; si [36];</a:t>
            </a:r>
            <a:r>
              <a:rPr lang="es-ES" dirty="0"/>
              <a:t> </a:t>
            </a:r>
            <a:r>
              <a:rPr lang="es-ES" sz="1200" b="0" i="0" u="none" strike="noStrike" kern="1200" dirty="0">
                <a:solidFill>
                  <a:schemeClr val="tx1"/>
                </a:solidFill>
                <a:effectLst/>
                <a:latin typeface="+mn-lt"/>
                <a:ea typeface="+mn-ea"/>
                <a:cs typeface="+mn-cs"/>
              </a:rPr>
              <a:t>rico [398]; cámara [903];</a:t>
            </a:r>
            <a:r>
              <a:rPr lang="es-ES" dirty="0"/>
              <a:t> </a:t>
            </a:r>
            <a:r>
              <a:rPr lang="es-ES" sz="1200" b="0" i="0" u="none" strike="noStrike" kern="1200" dirty="0">
                <a:solidFill>
                  <a:schemeClr val="tx1"/>
                </a:solidFill>
                <a:effectLst/>
                <a:latin typeface="+mn-lt"/>
                <a:ea typeface="+mn-ea"/>
                <a:cs typeface="+mn-cs"/>
              </a:rPr>
              <a:t>aunque</a:t>
            </a:r>
            <a:r>
              <a:rPr lang="es-ES" dirty="0"/>
              <a:t> [131]; </a:t>
            </a:r>
            <a:r>
              <a:rPr lang="es-ES" sz="1200" b="0" i="0" u="none" strike="noStrike" kern="1200" dirty="0">
                <a:solidFill>
                  <a:schemeClr val="tx1"/>
                </a:solidFill>
                <a:effectLst/>
                <a:latin typeface="+mn-lt"/>
                <a:ea typeface="+mn-ea"/>
                <a:cs typeface="+mn-cs"/>
              </a:rPr>
              <a:t>famoso</a:t>
            </a:r>
            <a:r>
              <a:rPr lang="es-ES" dirty="0"/>
              <a:t> [997]; </a:t>
            </a:r>
            <a:r>
              <a:rPr lang="es-ES" sz="1200" b="0" i="0" u="none" strike="noStrike" kern="1200" dirty="0">
                <a:solidFill>
                  <a:schemeClr val="tx1"/>
                </a:solidFill>
                <a:effectLst/>
                <a:latin typeface="+mn-lt"/>
                <a:ea typeface="+mn-ea"/>
                <a:cs typeface="+mn-cs"/>
              </a:rPr>
              <a:t>barco</a:t>
            </a:r>
            <a:r>
              <a:rPr lang="es-ES" dirty="0"/>
              <a:t> [1384]; </a:t>
            </a:r>
            <a:r>
              <a:rPr lang="es-ES" sz="1200" b="0" i="0" u="none" strike="noStrike" kern="1200" dirty="0">
                <a:solidFill>
                  <a:schemeClr val="tx1"/>
                </a:solidFill>
                <a:effectLst/>
                <a:latin typeface="+mn-lt"/>
                <a:ea typeface="+mn-ea"/>
                <a:cs typeface="+mn-cs"/>
              </a:rPr>
              <a:t>normalmente [1696];</a:t>
            </a:r>
            <a:r>
              <a:rPr lang="es-ES" dirty="0"/>
              <a:t> </a:t>
            </a:r>
            <a:r>
              <a:rPr lang="es-ES" sz="1200" b="0" i="0" u="none" strike="noStrike" kern="1200" dirty="0">
                <a:solidFill>
                  <a:schemeClr val="tx1"/>
                </a:solidFill>
                <a:effectLst/>
                <a:latin typeface="+mn-lt"/>
                <a:ea typeface="+mn-ea"/>
                <a:cs typeface="+mn-cs"/>
              </a:rPr>
              <a:t>feo [2373];</a:t>
            </a:r>
            <a:r>
              <a:rPr lang="es-ES" dirty="0"/>
              <a:t> </a:t>
            </a:r>
            <a:r>
              <a:rPr lang="es-ES" sz="1200" b="0" i="0" u="none" strike="noStrike" kern="1200" dirty="0">
                <a:solidFill>
                  <a:schemeClr val="tx1"/>
                </a:solidFill>
                <a:effectLst/>
                <a:latin typeface="+mn-lt"/>
                <a:ea typeface="+mn-ea"/>
                <a:cs typeface="+mn-cs"/>
              </a:rPr>
              <a:t>clase [320];</a:t>
            </a:r>
            <a:r>
              <a:rPr lang="es-ES" dirty="0"/>
              <a:t> </a:t>
            </a:r>
            <a:r>
              <a:rPr lang="es-ES" sz="1200" b="0" i="0" u="none" strike="noStrike" kern="1200" dirty="0">
                <a:solidFill>
                  <a:schemeClr val="tx1"/>
                </a:solidFill>
                <a:effectLst/>
                <a:latin typeface="+mn-lt"/>
                <a:ea typeface="+mn-ea"/>
                <a:cs typeface="+mn-cs"/>
              </a:rPr>
              <a:t>siempre</a:t>
            </a:r>
            <a:r>
              <a:rPr lang="es-ES" dirty="0"/>
              <a:t> [96]; </a:t>
            </a:r>
            <a:r>
              <a:rPr lang="es-ES" sz="1200" b="0" i="0" u="none" strike="noStrike" kern="1200" dirty="0">
                <a:solidFill>
                  <a:schemeClr val="tx1"/>
                </a:solidFill>
                <a:effectLst/>
                <a:latin typeface="+mn-lt"/>
                <a:ea typeface="+mn-ea"/>
                <a:cs typeface="+mn-cs"/>
              </a:rPr>
              <a:t>aburrido</a:t>
            </a:r>
            <a:r>
              <a:rPr lang="es-ES" dirty="0"/>
              <a:t> [3917]; </a:t>
            </a:r>
            <a:r>
              <a:rPr lang="es-ES" sz="1200" b="0" i="0" u="none" strike="noStrike" kern="1200" dirty="0">
                <a:solidFill>
                  <a:schemeClr val="tx1"/>
                </a:solidFill>
                <a:effectLst/>
                <a:latin typeface="+mn-lt"/>
                <a:ea typeface="+mn-ea"/>
                <a:cs typeface="+mn-cs"/>
              </a:rPr>
              <a:t>ventana</a:t>
            </a:r>
            <a:r>
              <a:rPr lang="es-ES" dirty="0"/>
              <a:t> [752]; </a:t>
            </a:r>
            <a:r>
              <a:rPr lang="es-ES" sz="1200" b="0" i="0" u="none" strike="noStrike" kern="1200" dirty="0">
                <a:solidFill>
                  <a:schemeClr val="tx1"/>
                </a:solidFill>
                <a:effectLst/>
                <a:latin typeface="+mn-lt"/>
                <a:ea typeface="+mn-ea"/>
                <a:cs typeface="+mn-cs"/>
              </a:rPr>
              <a:t>bastante [308]; perdido</a:t>
            </a:r>
            <a:r>
              <a:rPr lang="es-ES" dirty="0"/>
              <a:t> [1899]; </a:t>
            </a:r>
            <a:r>
              <a:rPr lang="es-ES" sz="1200" b="0" i="0" u="none" strike="noStrike" kern="1200" dirty="0">
                <a:solidFill>
                  <a:schemeClr val="tx1"/>
                </a:solidFill>
                <a:effectLst/>
                <a:latin typeface="+mn-lt"/>
                <a:ea typeface="+mn-ea"/>
                <a:cs typeface="+mn-cs"/>
              </a:rPr>
              <a:t>puerta</a:t>
            </a:r>
            <a:r>
              <a:rPr lang="es-ES" dirty="0"/>
              <a:t> [274]; </a:t>
            </a:r>
            <a:r>
              <a:rPr lang="es-ES" sz="1200" b="0" i="0" u="none" strike="noStrike" kern="1200" dirty="0">
                <a:solidFill>
                  <a:schemeClr val="tx1"/>
                </a:solidFill>
                <a:effectLst/>
                <a:latin typeface="+mn-lt"/>
                <a:ea typeface="+mn-ea"/>
                <a:cs typeface="+mn-cs"/>
              </a:rPr>
              <a:t>seguro</a:t>
            </a:r>
            <a:r>
              <a:rPr lang="es-ES" dirty="0"/>
              <a:t> [407]; </a:t>
            </a:r>
            <a:r>
              <a:rPr lang="es-ES" sz="1200" b="0" i="0" u="none" strike="noStrike" kern="1200" dirty="0">
                <a:solidFill>
                  <a:schemeClr val="tx1"/>
                </a:solidFill>
                <a:effectLst/>
                <a:latin typeface="+mn-lt"/>
                <a:ea typeface="+mn-ea"/>
                <a:cs typeface="+mn-cs"/>
              </a:rPr>
              <a:t>mesa</a:t>
            </a:r>
            <a:r>
              <a:rPr lang="es-ES" dirty="0"/>
              <a:t> </a:t>
            </a:r>
            <a:r>
              <a:rPr lang="es-ES" sz="1200" b="0" i="0" u="none" strike="noStrike" kern="1200" dirty="0">
                <a:solidFill>
                  <a:schemeClr val="tx1"/>
                </a:solidFill>
                <a:effectLst/>
                <a:latin typeface="+mn-lt"/>
                <a:ea typeface="+mn-ea"/>
                <a:cs typeface="+mn-cs"/>
              </a:rPr>
              <a:t>[525];</a:t>
            </a:r>
            <a:r>
              <a:rPr lang="es-ES" dirty="0"/>
              <a:t> </a:t>
            </a:r>
            <a:r>
              <a:rPr lang="es-ES" sz="1200" b="0" i="0" u="none" strike="noStrike" kern="1200" dirty="0">
                <a:solidFill>
                  <a:schemeClr val="tx1"/>
                </a:solidFill>
                <a:effectLst/>
                <a:latin typeface="+mn-lt"/>
                <a:ea typeface="+mn-ea"/>
                <a:cs typeface="+mn-cs"/>
              </a:rPr>
              <a:t>nervioso</a:t>
            </a:r>
            <a:r>
              <a:rPr lang="es-ES" dirty="0"/>
              <a:t> [1521]; </a:t>
            </a:r>
            <a:r>
              <a:rPr lang="es-ES" sz="1200" b="0" i="0" u="none" strike="noStrike" kern="1200" dirty="0">
                <a:solidFill>
                  <a:schemeClr val="tx1"/>
                </a:solidFill>
                <a:effectLst/>
                <a:latin typeface="+mn-lt"/>
                <a:ea typeface="+mn-ea"/>
                <a:cs typeface="+mn-cs"/>
              </a:rPr>
              <a:t>regalo</a:t>
            </a:r>
            <a:r>
              <a:rPr lang="es-ES" dirty="0"/>
              <a:t> [1986]; </a:t>
            </a:r>
            <a:r>
              <a:rPr lang="es-ES" sz="1200" b="0" i="0" u="none" strike="noStrike" kern="1200" dirty="0">
                <a:solidFill>
                  <a:schemeClr val="tx1"/>
                </a:solidFill>
                <a:effectLst/>
                <a:latin typeface="+mn-lt"/>
                <a:ea typeface="+mn-ea"/>
                <a:cs typeface="+mn-cs"/>
              </a:rPr>
              <a:t>tonto [2379];</a:t>
            </a:r>
            <a:r>
              <a:rPr lang="es-ES" dirty="0"/>
              <a:t> </a:t>
            </a:r>
            <a:r>
              <a:rPr lang="es-ES" sz="1200" b="0" i="0" u="none" strike="noStrike" kern="1200" dirty="0">
                <a:solidFill>
                  <a:schemeClr val="tx1"/>
                </a:solidFill>
                <a:effectLst/>
                <a:latin typeface="+mn-lt"/>
                <a:ea typeface="+mn-ea"/>
                <a:cs typeface="+mn-cs"/>
              </a:rPr>
              <a:t>libro</a:t>
            </a:r>
            <a:r>
              <a:rPr lang="es-ES" dirty="0"/>
              <a:t> </a:t>
            </a:r>
            <a:r>
              <a:rPr lang="es-ES" sz="1200" b="0" i="0" u="none" strike="noStrike" kern="1200" dirty="0">
                <a:solidFill>
                  <a:schemeClr val="tx1"/>
                </a:solidFill>
                <a:effectLst/>
                <a:latin typeface="+mn-lt"/>
                <a:ea typeface="+mn-ea"/>
                <a:cs typeface="+mn-cs"/>
              </a:rPr>
              <a:t>[230]; alto</a:t>
            </a:r>
            <a:r>
              <a:rPr lang="es-ES" dirty="0"/>
              <a:t> [231]; </a:t>
            </a:r>
            <a:r>
              <a:rPr lang="es-ES" sz="1200" b="0" i="0" u="none" strike="noStrike" kern="1200" dirty="0">
                <a:solidFill>
                  <a:schemeClr val="tx1"/>
                </a:solidFill>
                <a:effectLst/>
                <a:latin typeface="+mn-lt"/>
                <a:ea typeface="+mn-ea"/>
                <a:cs typeface="+mn-cs"/>
              </a:rPr>
              <a:t>actividad</a:t>
            </a:r>
            <a:r>
              <a:rPr lang="es-ES" dirty="0"/>
              <a:t> [344]; </a:t>
            </a:r>
            <a:r>
              <a:rPr lang="es-ES" sz="1200" b="0" i="0" u="none" strike="noStrike" kern="1200" dirty="0">
                <a:solidFill>
                  <a:schemeClr val="tx1"/>
                </a:solidFill>
                <a:effectLst/>
                <a:latin typeface="+mn-lt"/>
                <a:ea typeface="+mn-ea"/>
                <a:cs typeface="+mn-cs"/>
              </a:rPr>
              <a:t>bajo</a:t>
            </a:r>
            <a:r>
              <a:rPr lang="es-ES" dirty="0"/>
              <a:t> [236]; </a:t>
            </a:r>
            <a:r>
              <a:rPr lang="es-ES" sz="1200" b="0" i="0" u="none" strike="noStrike" kern="1200" dirty="0">
                <a:solidFill>
                  <a:schemeClr val="tx1"/>
                </a:solidFill>
                <a:effectLst/>
                <a:latin typeface="+mn-lt"/>
                <a:ea typeface="+mn-ea"/>
                <a:cs typeface="+mn-cs"/>
              </a:rPr>
              <a:t>simpático</a:t>
            </a:r>
            <a:r>
              <a:rPr lang="es-ES" dirty="0"/>
              <a:t> </a:t>
            </a:r>
            <a:r>
              <a:rPr lang="es-ES" sz="1200" b="0" i="0" u="none" strike="noStrike" kern="1200" dirty="0">
                <a:solidFill>
                  <a:schemeClr val="tx1"/>
                </a:solidFill>
                <a:effectLst/>
                <a:latin typeface="+mn-lt"/>
                <a:ea typeface="+mn-ea"/>
                <a:cs typeface="+mn-cs"/>
              </a:rPr>
              <a:t>[3349];</a:t>
            </a:r>
            <a:r>
              <a:rPr lang="es-ES" dirty="0"/>
              <a:t> </a:t>
            </a:r>
            <a:r>
              <a:rPr lang="es-ES" sz="1200" b="0" i="0" u="none" strike="noStrike" kern="1200" dirty="0">
                <a:solidFill>
                  <a:schemeClr val="tx1"/>
                </a:solidFill>
                <a:effectLst/>
                <a:latin typeface="+mn-lt"/>
                <a:ea typeface="+mn-ea"/>
                <a:cs typeface="+mn-cs"/>
              </a:rPr>
              <a:t>guapo</a:t>
            </a:r>
            <a:r>
              <a:rPr lang="es-ES" dirty="0"/>
              <a:t> [4192]; </a:t>
            </a:r>
            <a:r>
              <a:rPr lang="es-ES" sz="1200" b="0" i="0" u="none" strike="noStrike" kern="1200" dirty="0">
                <a:solidFill>
                  <a:schemeClr val="tx1"/>
                </a:solidFill>
                <a:effectLst/>
                <a:latin typeface="+mn-lt"/>
                <a:ea typeface="+mn-ea"/>
                <a:cs typeface="+mn-cs"/>
              </a:rPr>
              <a:t>activo</a:t>
            </a:r>
            <a:r>
              <a:rPr lang="es-ES" i="0" dirty="0"/>
              <a:t> </a:t>
            </a:r>
            <a:r>
              <a:rPr lang="es-ES" sz="1200" b="0" i="0" u="none" strike="noStrike" kern="1200" dirty="0">
                <a:solidFill>
                  <a:schemeClr val="tx1"/>
                </a:solidFill>
                <a:effectLst/>
                <a:latin typeface="+mn-lt"/>
                <a:ea typeface="+mn-ea"/>
                <a:cs typeface="+mn-cs"/>
              </a:rPr>
              <a:t>[1278];</a:t>
            </a:r>
            <a:r>
              <a:rPr lang="es-ES" i="0" dirty="0"/>
              <a:t> </a:t>
            </a:r>
            <a:r>
              <a:rPr lang="es-ES" sz="1200" b="0" i="0" u="none" strike="noStrike" kern="1200" dirty="0">
                <a:solidFill>
                  <a:schemeClr val="tx1"/>
                </a:solidFill>
                <a:effectLst/>
                <a:latin typeface="+mn-lt"/>
                <a:ea typeface="+mn-ea"/>
                <a:cs typeface="+mn-cs"/>
              </a:rPr>
              <a:t>barato</a:t>
            </a:r>
            <a:r>
              <a:rPr lang="es-ES" dirty="0"/>
              <a:t> [2164]; </a:t>
            </a:r>
            <a:r>
              <a:rPr lang="es-ES" sz="1200" b="0" i="0" u="none" strike="noStrike" kern="1200" dirty="0">
                <a:solidFill>
                  <a:schemeClr val="tx1"/>
                </a:solidFill>
                <a:effectLst/>
                <a:latin typeface="+mn-lt"/>
                <a:ea typeface="+mn-ea"/>
                <a:cs typeface="+mn-cs"/>
              </a:rPr>
              <a:t>amiga [1172];</a:t>
            </a:r>
            <a:r>
              <a:rPr lang="es-ES" dirty="0"/>
              <a:t> </a:t>
            </a:r>
            <a:r>
              <a:rPr lang="es-ES" sz="1200" b="0" i="0" u="none" strike="noStrike" kern="1200" dirty="0">
                <a:solidFill>
                  <a:schemeClr val="tx1"/>
                </a:solidFill>
                <a:effectLst/>
                <a:latin typeface="+mn-lt"/>
                <a:ea typeface="+mn-ea"/>
                <a:cs typeface="+mn-cs"/>
              </a:rPr>
              <a:t>caro</a:t>
            </a:r>
            <a:r>
              <a:rPr lang="es-ES" dirty="0"/>
              <a:t> [2179]; </a:t>
            </a:r>
            <a:r>
              <a:rPr lang="es-ES" sz="1200" b="0" i="0" u="none" strike="noStrike" kern="1200" dirty="0">
                <a:solidFill>
                  <a:schemeClr val="tx1"/>
                </a:solidFill>
                <a:effectLst/>
                <a:latin typeface="+mn-lt"/>
                <a:ea typeface="+mn-ea"/>
                <a:cs typeface="+mn-cs"/>
              </a:rPr>
              <a:t>amigo</a:t>
            </a:r>
            <a:r>
              <a:rPr lang="es-ES" dirty="0"/>
              <a:t> [210]; </a:t>
            </a:r>
            <a:r>
              <a:rPr lang="es-ES" sz="1200" b="0" i="0" u="none" strike="noStrike" kern="1200" dirty="0">
                <a:solidFill>
                  <a:schemeClr val="tx1"/>
                </a:solidFill>
                <a:effectLst/>
                <a:latin typeface="+mn-lt"/>
                <a:ea typeface="+mn-ea"/>
                <a:cs typeface="+mn-cs"/>
              </a:rPr>
              <a:t>antiguo [446];</a:t>
            </a:r>
            <a:r>
              <a:rPr lang="es-ES" dirty="0"/>
              <a:t> </a:t>
            </a:r>
            <a:r>
              <a:rPr lang="es-ES" sz="1200" b="0" i="0" u="none" strike="noStrike" kern="1200" dirty="0">
                <a:solidFill>
                  <a:schemeClr val="tx1"/>
                </a:solidFill>
                <a:effectLst/>
                <a:latin typeface="+mn-lt"/>
                <a:ea typeface="+mn-ea"/>
                <a:cs typeface="+mn-cs"/>
              </a:rPr>
              <a:t>autor/a</a:t>
            </a:r>
            <a:r>
              <a:rPr lang="es-ES" dirty="0"/>
              <a:t> [513]; </a:t>
            </a:r>
            <a:r>
              <a:rPr lang="es-ES" sz="1200" b="0" i="0" u="none" strike="noStrike" kern="1200" dirty="0">
                <a:solidFill>
                  <a:schemeClr val="tx1"/>
                </a:solidFill>
                <a:effectLst/>
                <a:latin typeface="+mn-lt"/>
                <a:ea typeface="+mn-ea"/>
                <a:cs typeface="+mn-cs"/>
              </a:rPr>
              <a:t>otro</a:t>
            </a:r>
            <a:r>
              <a:rPr lang="es-ES" dirty="0"/>
              <a:t> [35]; </a:t>
            </a:r>
            <a:r>
              <a:rPr lang="es-ES" sz="1200" b="0" i="0" u="none" strike="noStrike" kern="1200" dirty="0">
                <a:solidFill>
                  <a:schemeClr val="tx1"/>
                </a:solidFill>
                <a:effectLst/>
                <a:latin typeface="+mn-lt"/>
                <a:ea typeface="+mn-ea"/>
                <a:cs typeface="+mn-cs"/>
              </a:rPr>
              <a:t>profesor/a</a:t>
            </a:r>
            <a:r>
              <a:rPr lang="es-ES" dirty="0"/>
              <a:t> [501]; </a:t>
            </a:r>
            <a:r>
              <a:rPr lang="es-ES" sz="1200" b="0" i="0" u="none" strike="noStrike" kern="1200" dirty="0">
                <a:solidFill>
                  <a:schemeClr val="tx1"/>
                </a:solidFill>
                <a:effectLst/>
                <a:latin typeface="+mn-lt"/>
                <a:ea typeface="+mn-ea"/>
                <a:cs typeface="+mn-cs"/>
              </a:rPr>
              <a:t>claro</a:t>
            </a:r>
            <a:r>
              <a:rPr lang="es-ES" dirty="0"/>
              <a:t> [1923]; </a:t>
            </a:r>
            <a:r>
              <a:rPr lang="es-ES" sz="1200" b="0" i="0" u="none" strike="noStrike" kern="1200" dirty="0">
                <a:solidFill>
                  <a:schemeClr val="tx1"/>
                </a:solidFill>
                <a:effectLst/>
                <a:latin typeface="+mn-lt"/>
                <a:ea typeface="+mn-ea"/>
                <a:cs typeface="+mn-cs"/>
              </a:rPr>
              <a:t>director/a</a:t>
            </a:r>
            <a:r>
              <a:rPr lang="es-ES" dirty="0"/>
              <a:t> [592]; </a:t>
            </a:r>
            <a:r>
              <a:rPr lang="es-ES" sz="1200" b="0" i="0" u="none" strike="noStrike" kern="1200" dirty="0">
                <a:solidFill>
                  <a:schemeClr val="tx1"/>
                </a:solidFill>
                <a:effectLst/>
                <a:latin typeface="+mn-lt"/>
                <a:ea typeface="+mn-ea"/>
                <a:cs typeface="+mn-cs"/>
              </a:rPr>
              <a:t>moreno</a:t>
            </a:r>
            <a:r>
              <a:rPr lang="es-ES" dirty="0"/>
              <a:t> [3304]; </a:t>
            </a:r>
            <a:r>
              <a:rPr lang="es-ES" sz="1200" b="0" i="0" u="none" strike="noStrike" kern="1200" dirty="0">
                <a:solidFill>
                  <a:schemeClr val="tx1"/>
                </a:solidFill>
                <a:effectLst/>
                <a:latin typeface="+mn-lt"/>
                <a:ea typeface="+mn-ea"/>
                <a:cs typeface="+mn-cs"/>
              </a:rPr>
              <a:t>caballo</a:t>
            </a:r>
            <a:r>
              <a:rPr lang="es-ES" dirty="0"/>
              <a:t> [907]; </a:t>
            </a:r>
            <a:r>
              <a:rPr lang="es-ES" sz="1200" b="0" i="0" u="none" strike="noStrike" kern="1200" dirty="0">
                <a:solidFill>
                  <a:schemeClr val="tx1"/>
                </a:solidFill>
                <a:effectLst/>
                <a:latin typeface="+mn-lt"/>
                <a:ea typeface="+mn-ea"/>
                <a:cs typeface="+mn-cs"/>
              </a:rPr>
              <a:t>amarillo</a:t>
            </a:r>
            <a:r>
              <a:rPr lang="es-ES" dirty="0"/>
              <a:t> [1381]; </a:t>
            </a:r>
            <a:r>
              <a:rPr lang="es-ES" sz="1200" b="0" i="0" u="none" strike="noStrike" kern="1200" dirty="0">
                <a:solidFill>
                  <a:schemeClr val="tx1"/>
                </a:solidFill>
                <a:effectLst/>
                <a:latin typeface="+mn-lt"/>
                <a:ea typeface="+mn-ea"/>
                <a:cs typeface="+mn-cs"/>
              </a:rPr>
              <a:t>chico</a:t>
            </a:r>
            <a:r>
              <a:rPr lang="es-ES" dirty="0"/>
              <a:t> [727]; </a:t>
            </a:r>
            <a:r>
              <a:rPr lang="es-ES" sz="1200" b="0" i="0" u="none" strike="noStrike" kern="1200" dirty="0">
                <a:solidFill>
                  <a:schemeClr val="tx1"/>
                </a:solidFill>
                <a:effectLst/>
                <a:latin typeface="+mn-lt"/>
                <a:ea typeface="+mn-ea"/>
                <a:cs typeface="+mn-cs"/>
              </a:rPr>
              <a:t>chica</a:t>
            </a:r>
            <a:r>
              <a:rPr lang="es-ES" dirty="0"/>
              <a:t> [1129]; </a:t>
            </a:r>
            <a:r>
              <a:rPr lang="es-ES" sz="1200" b="0" i="0" u="none" strike="noStrike" kern="1200" dirty="0">
                <a:solidFill>
                  <a:schemeClr val="tx1"/>
                </a:solidFill>
                <a:effectLst/>
                <a:latin typeface="+mn-lt"/>
                <a:ea typeface="+mn-ea"/>
                <a:cs typeface="+mn-cs"/>
              </a:rPr>
              <a:t>señor</a:t>
            </a:r>
            <a:r>
              <a:rPr lang="es-ES" dirty="0"/>
              <a:t> [201]; </a:t>
            </a:r>
            <a:r>
              <a:rPr lang="es-ES" sz="1200" b="0" i="0" u="none" strike="noStrike" kern="1200" dirty="0">
                <a:solidFill>
                  <a:schemeClr val="tx1"/>
                </a:solidFill>
                <a:effectLst/>
                <a:latin typeface="+mn-lt"/>
                <a:ea typeface="+mn-ea"/>
                <a:cs typeface="+mn-cs"/>
              </a:rPr>
              <a:t>señora</a:t>
            </a:r>
            <a:r>
              <a:rPr lang="es-ES" dirty="0"/>
              <a:t> [509]; </a:t>
            </a:r>
            <a:r>
              <a:rPr lang="es-ES" sz="1200" b="0" i="0" u="none" strike="noStrike" kern="1200" dirty="0">
                <a:solidFill>
                  <a:schemeClr val="tx1"/>
                </a:solidFill>
                <a:effectLst/>
                <a:latin typeface="+mn-lt"/>
                <a:ea typeface="+mn-ea"/>
                <a:cs typeface="+mn-cs"/>
              </a:rPr>
              <a:t>gato</a:t>
            </a:r>
            <a:r>
              <a:rPr lang="es-ES" dirty="0"/>
              <a:t> [1728] </a:t>
            </a:r>
            <a:r>
              <a:rPr lang="es-ES" sz="1200" b="0" i="0" u="none" strike="noStrike" kern="1200" dirty="0">
                <a:solidFill>
                  <a:schemeClr val="tx1"/>
                </a:solidFill>
                <a:effectLst/>
                <a:latin typeface="+mn-lt"/>
                <a:ea typeface="+mn-ea"/>
                <a:cs typeface="+mn-cs"/>
              </a:rPr>
              <a:t>animal</a:t>
            </a:r>
            <a:r>
              <a:rPr lang="es-ES" dirty="0"/>
              <a:t> [322]; </a:t>
            </a:r>
            <a:r>
              <a:rPr lang="es-ES" sz="1200" b="0" i="0" u="none" strike="noStrike" kern="1200" dirty="0">
                <a:solidFill>
                  <a:schemeClr val="tx1"/>
                </a:solidFill>
                <a:effectLst/>
                <a:latin typeface="+mn-lt"/>
                <a:ea typeface="+mn-ea"/>
                <a:cs typeface="+mn-cs"/>
              </a:rPr>
              <a:t>compañero</a:t>
            </a:r>
            <a:r>
              <a:rPr lang="es-ES" dirty="0"/>
              <a:t> [551]; </a:t>
            </a:r>
            <a:r>
              <a:rPr lang="es-ES" sz="1200" b="0" i="0" u="none" strike="noStrike" kern="1200" dirty="0">
                <a:solidFill>
                  <a:schemeClr val="tx1"/>
                </a:solidFill>
                <a:effectLst/>
                <a:latin typeface="+mn-lt"/>
                <a:ea typeface="+mn-ea"/>
                <a:cs typeface="+mn-cs"/>
              </a:rPr>
              <a:t>pájaro</a:t>
            </a:r>
            <a:r>
              <a:rPr lang="es-ES" dirty="0"/>
              <a:t> [1607]</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Vocabulary</a:t>
            </a:r>
            <a:r>
              <a:rPr lang="en-US" b="1" baseline="0" dirty="0"/>
              <a:t> [slide 1/3]</a:t>
            </a:r>
            <a:endParaRPr lang="en-US" b="1" dirty="0"/>
          </a:p>
          <a:p>
            <a:endParaRPr lang="en-US" b="1" dirty="0"/>
          </a:p>
          <a:p>
            <a:r>
              <a:rPr lang="en-US" b="1" dirty="0"/>
              <a:t>Timing: </a:t>
            </a:r>
            <a:r>
              <a:rPr lang="en-US" b="0" dirty="0"/>
              <a:t>4</a:t>
            </a:r>
            <a:r>
              <a:rPr lang="en-US" b="0" baseline="0" dirty="0"/>
              <a:t> minutes (do </a:t>
            </a:r>
            <a:r>
              <a:rPr lang="en-US" b="0" i="0" baseline="0" dirty="0"/>
              <a:t>either</a:t>
            </a:r>
            <a:r>
              <a:rPr lang="en-US" b="0" baseline="0" dirty="0"/>
              <a:t> slides 10 and 12 OR 11 and 12)</a:t>
            </a:r>
            <a:endParaRPr lang="en-US" b="0" dirty="0"/>
          </a:p>
          <a:p>
            <a:endParaRPr lang="en-US" b="1" dirty="0"/>
          </a:p>
          <a:p>
            <a:r>
              <a:rPr lang="en-US" b="1" dirty="0"/>
              <a:t>Aim: </a:t>
            </a:r>
            <a:r>
              <a:rPr lang="en-US" b="0" dirty="0"/>
              <a:t>to consolidate students’ knowledge</a:t>
            </a:r>
            <a:r>
              <a:rPr lang="en-US" b="0" baseline="0" dirty="0"/>
              <a:t> of Y7 vocabulary through recognition (slides 10-11) and then productive recall (slide 12)</a:t>
            </a:r>
            <a:endParaRPr lang="en-US" b="0" dirty="0"/>
          </a:p>
          <a:p>
            <a:endParaRPr lang="en-US" b="1" dirty="0"/>
          </a:p>
          <a:p>
            <a:r>
              <a:rPr lang="en-US" b="1" dirty="0"/>
              <a:t>Procedure:</a:t>
            </a:r>
          </a:p>
          <a:p>
            <a:pPr marL="228600" indent="-228600">
              <a:buAutoNum type="arabicPeriod"/>
            </a:pPr>
            <a:r>
              <a:rPr lang="en-US" b="0" dirty="0"/>
              <a:t>Click to reveal the English.</a:t>
            </a:r>
          </a:p>
          <a:p>
            <a:pPr marL="228600" indent="-228600">
              <a:buAutoNum type="arabicPeriod"/>
            </a:pPr>
            <a:r>
              <a:rPr lang="en-US" b="0" dirty="0"/>
              <a:t>Students say out loud</a:t>
            </a:r>
            <a:r>
              <a:rPr lang="en-US" b="0" baseline="0" dirty="0"/>
              <a:t> the word in Spanish from the selection.</a:t>
            </a:r>
          </a:p>
          <a:p>
            <a:pPr marL="228600" indent="-228600">
              <a:buAutoNum type="arabicPeriod"/>
            </a:pPr>
            <a:endParaRPr lang="en-US" b="1" baseline="0" dirty="0"/>
          </a:p>
          <a:p>
            <a:r>
              <a:rPr lang="en-US" b="1" dirty="0"/>
              <a:t>Notes:</a:t>
            </a:r>
            <a:r>
              <a:rPr lang="en-GB" b="0" baseline="0" dirty="0"/>
              <a:t> teachers may wish to proceed to slide 12 if they think that students will immediately be able to recall this Year 7 vocabulary from memory.</a:t>
            </a:r>
          </a:p>
          <a:p>
            <a:r>
              <a:rPr lang="en-GB" b="0" baseline="0" dirty="0"/>
              <a:t>Note that ‘seguro’ includes the additional meaning of ‘safe’ which was introduced early in Year 8.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487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Vocabulary</a:t>
            </a:r>
            <a:r>
              <a:rPr lang="en-US" b="1" baseline="0" dirty="0"/>
              <a:t> [slide 2/3]</a:t>
            </a:r>
            <a:endParaRPr lang="en-US" b="1" dirty="0"/>
          </a:p>
          <a:p>
            <a:endParaRPr lang="en-US" b="1" dirty="0"/>
          </a:p>
          <a:p>
            <a:r>
              <a:rPr lang="en-US" b="1" dirty="0"/>
              <a:t>Procedure:</a:t>
            </a:r>
          </a:p>
          <a:p>
            <a:r>
              <a:rPr lang="en-US" b="0" dirty="0"/>
              <a:t>1. Give</a:t>
            </a:r>
            <a:r>
              <a:rPr lang="en-US" b="0" baseline="0" dirty="0"/>
              <a:t> students 30 seconds to consider the options, then remove these with a click of the mouse</a:t>
            </a:r>
            <a:endParaRPr lang="en-US" b="0" dirty="0"/>
          </a:p>
          <a:p>
            <a:r>
              <a:rPr lang="en-US" b="0" dirty="0"/>
              <a:t>2. Students write the translation into English of the 8 words.</a:t>
            </a:r>
          </a:p>
          <a:p>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8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Vocabulary</a:t>
            </a:r>
            <a:r>
              <a:rPr lang="en-US" b="1" baseline="0" dirty="0"/>
              <a:t> [slide 3/3]</a:t>
            </a:r>
            <a:endParaRPr lang="en-US" b="1" dirty="0"/>
          </a:p>
          <a:p>
            <a:endParaRPr lang="en-US" b="1" dirty="0"/>
          </a:p>
          <a:p>
            <a:r>
              <a:rPr lang="en-US" b="1" dirty="0"/>
              <a:t>Procedure:</a:t>
            </a:r>
          </a:p>
          <a:p>
            <a:r>
              <a:rPr lang="en-US" b="0" dirty="0"/>
              <a:t>1. Students write the word in Spanish</a:t>
            </a:r>
            <a:r>
              <a:rPr lang="en-US" b="0" baseline="0" dirty="0"/>
              <a:t> for the eight vocabulary items.</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7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Grammar recap (slide 1/2)</a:t>
            </a:r>
          </a:p>
          <a:p>
            <a:endParaRPr lang="en-US" b="1" dirty="0"/>
          </a:p>
          <a:p>
            <a:r>
              <a:rPr lang="en-US" b="1" dirty="0"/>
              <a:t>Timing: </a:t>
            </a:r>
            <a:r>
              <a:rPr lang="en-US" b="0" dirty="0"/>
              <a:t>1 minute</a:t>
            </a:r>
          </a:p>
          <a:p>
            <a:endParaRPr lang="en-US" b="1" dirty="0"/>
          </a:p>
          <a:p>
            <a:r>
              <a:rPr lang="en-US" b="1" dirty="0"/>
              <a:t>Aim: </a:t>
            </a:r>
            <a:r>
              <a:rPr lang="en-US" b="0" dirty="0"/>
              <a:t>to </a:t>
            </a:r>
            <a:r>
              <a:rPr lang="en-GB" b="0" noProof="0" dirty="0"/>
              <a:t>recap indirect object pronouns </a:t>
            </a:r>
            <a:r>
              <a:rPr lang="es-ES" b="0" dirty="0"/>
              <a:t>‘me’, ‘te’, ‘le’.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Grammar recap (slide 2/2)</a:t>
            </a:r>
          </a:p>
          <a:p>
            <a:endParaRPr lang="en-US" b="1" dirty="0"/>
          </a:p>
          <a:p>
            <a:r>
              <a:rPr lang="en-US" b="1" dirty="0"/>
              <a:t>Timing: </a:t>
            </a:r>
            <a:r>
              <a:rPr lang="en-US" b="0" dirty="0"/>
              <a:t>2 minutes</a:t>
            </a:r>
          </a:p>
          <a:p>
            <a:endParaRPr lang="en-US" b="1" dirty="0"/>
          </a:p>
          <a:p>
            <a:r>
              <a:rPr lang="en-US" b="1" dirty="0"/>
              <a:t>Aim: </a:t>
            </a:r>
            <a:r>
              <a:rPr lang="en-US" b="0" dirty="0"/>
              <a:t>to </a:t>
            </a:r>
            <a:r>
              <a:rPr lang="en-GB" b="0" noProof="0" dirty="0"/>
              <a:t>recap the rules on the use of the –a vs –an endings for singular vs plural subjects</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r>
              <a:rPr lang="en-US" b="0" baseline="0" dirty="0"/>
              <a:t>After revealing the final callout, see if students can remember any of the other verbs introduced last week (8.2.2.3). These include: gustar, encantar, </a:t>
            </a:r>
            <a:r>
              <a:rPr lang="en-US" b="0" baseline="0" dirty="0" err="1"/>
              <a:t>alegrar</a:t>
            </a:r>
            <a:r>
              <a:rPr lang="en-US" b="0" baseline="0" dirty="0"/>
              <a:t>, </a:t>
            </a:r>
            <a:r>
              <a:rPr lang="en-US" b="0" baseline="0" dirty="0" err="1"/>
              <a:t>importar</a:t>
            </a:r>
            <a:r>
              <a:rPr lang="en-US" b="0" baseline="0" dirty="0"/>
              <a:t>, </a:t>
            </a:r>
            <a:r>
              <a:rPr lang="en-US" b="0" baseline="0" dirty="0" err="1"/>
              <a:t>molestar</a:t>
            </a:r>
            <a:r>
              <a:rPr lang="en-US" b="0" baseline="0" dirty="0"/>
              <a:t>, </a:t>
            </a:r>
            <a:r>
              <a:rPr lang="en-US" b="0" baseline="0" dirty="0" err="1"/>
              <a:t>preocupar</a:t>
            </a:r>
            <a:r>
              <a:rPr lang="en-US" b="0" baseline="0" dirty="0"/>
              <a:t>.</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770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consolidate understanding of subject-verb agreement and indirect object pronouns ‘me’, ‘te’ and ‘le’ in the written</a:t>
            </a:r>
            <a:r>
              <a:rPr lang="en-US" baseline="0" dirty="0"/>
              <a:t> modality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n-GB" noProof="0" dirty="0"/>
              <a:t>Students read each sentence and decide which option is correct depending on the subject.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also decide</a:t>
            </a:r>
            <a:r>
              <a:rPr lang="en-GB" baseline="0" noProof="0" dirty="0"/>
              <a:t> </a:t>
            </a:r>
            <a:r>
              <a:rPr lang="en-GB" noProof="0" dirty="0"/>
              <a:t>whether the action affects ‘me’, ‘you’ or ‘him/her/it’. </a:t>
            </a:r>
            <a:r>
              <a:rPr lang="en-US" dirty="0"/>
              <a:t>In giving </a:t>
            </a:r>
            <a:r>
              <a:rPr lang="en-US" baseline="0" dirty="0"/>
              <a:t>instructions for this part, the teacher should check that students understand that the English pronoun is based on the Spanish pronoun in the sentence ending (not any of the people mentioned as subjects in the first column).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Understanding of the sentences can be checked via oral translation into English or by using the next two slides, which display the English translation.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4. Use slide 17 to introduce the new, additional translations of ‘</a:t>
            </a:r>
            <a:r>
              <a:rPr lang="en-US" baseline="0" dirty="0" err="1"/>
              <a:t>gustar</a:t>
            </a:r>
            <a:r>
              <a:rPr lang="en-US" baseline="0" dirty="0"/>
              <a:t>’ and ‘</a:t>
            </a:r>
            <a:r>
              <a:rPr lang="en-US" baseline="0" dirty="0" err="1"/>
              <a:t>encantar</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See previous slide for full instructions.</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868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Slide 3/3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See slide 15 for full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Note: students will immediately be practising translation of ‘gustar’ and ‘encantar’ in subsequent</a:t>
            </a:r>
            <a:r>
              <a:rPr lang="en-GB" baseline="0" noProof="0" dirty="0"/>
              <a:t> activities, so a concise explanation here is sufficient.</a:t>
            </a:r>
            <a:endParaRPr lang="en-GB" noProof="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645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1/2</a:t>
            </a:r>
          </a:p>
          <a:p>
            <a:endParaRPr lang="en-US" b="1" dirty="0"/>
          </a:p>
          <a:p>
            <a:r>
              <a:rPr lang="en-US" b="1" dirty="0"/>
              <a:t>Timing: </a:t>
            </a:r>
            <a:r>
              <a:rPr lang="en-US" b="0" dirty="0"/>
              <a:t>7 minutes</a:t>
            </a:r>
          </a:p>
          <a:p>
            <a:endParaRPr lang="en-US" b="1" dirty="0"/>
          </a:p>
          <a:p>
            <a:r>
              <a:rPr lang="en-US" b="1" dirty="0"/>
              <a:t>Aim: </a:t>
            </a:r>
            <a:r>
              <a:rPr lang="en-US" b="0" dirty="0"/>
              <a:t>to</a:t>
            </a:r>
            <a:r>
              <a:rPr lang="en-US" b="0" baseline="0" dirty="0"/>
              <a:t> consolidate understanding of subject-verb agreement in listening; to consolidate understanding of gustar-type verbs and how they translate into English</a:t>
            </a:r>
            <a:endParaRPr lang="en-US" b="1" dirty="0"/>
          </a:p>
          <a:p>
            <a:endParaRPr lang="en-US" b="1" dirty="0"/>
          </a:p>
          <a:p>
            <a:r>
              <a:rPr lang="en-US" b="1" dirty="0"/>
              <a:t>Procedure:</a:t>
            </a:r>
          </a:p>
          <a:p>
            <a:pPr marL="228600" indent="-228600">
              <a:buAutoNum type="arabicPeriod"/>
            </a:pPr>
            <a:r>
              <a:rPr lang="en-US" b="0" dirty="0"/>
              <a:t>Students write 1-4</a:t>
            </a:r>
            <a:r>
              <a:rPr lang="en-US" b="0" baseline="0" dirty="0"/>
              <a:t> in their books.</a:t>
            </a:r>
          </a:p>
          <a:p>
            <a:pPr marL="228600" indent="-228600">
              <a:buAutoNum type="arabicPeriod"/>
            </a:pPr>
            <a:r>
              <a:rPr lang="en-US" b="0" baseline="0" dirty="0"/>
              <a:t>They listen and write ‘A’ or ‘B’ depending on the verb form they hear.</a:t>
            </a:r>
          </a:p>
          <a:p>
            <a:pPr marL="228600" indent="-228600">
              <a:buAutoNum type="arabicPeriod"/>
            </a:pPr>
            <a:r>
              <a:rPr lang="en-US" b="0" baseline="0" dirty="0"/>
              <a:t>They listen again and translate the sentence that they hear. This encourages them to consider the new translations of ‘gustar’ and ‘encantar’ and to practise changing the word order from English to Spanish. The subject in column A or B also shows students the biological gender of the subject (e.g. la profesora in item 4 shows that ‘she’ is needed in the translation, rather than ‘he’ or ‘it’).</a:t>
            </a:r>
          </a:p>
          <a:p>
            <a:pPr marL="228600" indent="-228600">
              <a:buAutoNum type="arabicPeriod"/>
            </a:pPr>
            <a:r>
              <a:rPr lang="en-US" b="0" baseline="0" dirty="0"/>
              <a:t>Clicking reveals the answer ‘A’ or ‘B’, and then reveals the translation of the opinion.  It may be useful to draw students’ attention to the fact that they are hearing full sentences (e.g. ‘Me gusta’ as ‘I like </a:t>
            </a:r>
            <a:r>
              <a:rPr lang="en-US" b="1" baseline="0" dirty="0"/>
              <a:t>it</a:t>
            </a:r>
            <a:r>
              <a:rPr lang="en-US" b="0" baseline="0" dirty="0"/>
              <a:t>’). This is an aspect of cross-linguistic difference between English and Spanish.</a:t>
            </a:r>
          </a:p>
          <a:p>
            <a:pPr marL="228600" indent="-228600">
              <a:buAutoNum type="arabicPeriod"/>
            </a:pPr>
            <a:r>
              <a:rPr lang="en-US" b="0" baseline="0" dirty="0"/>
              <a:t>Click to bring up the next slide (items 5-8 of the same activity).</a:t>
            </a:r>
          </a:p>
          <a:p>
            <a:pPr marL="228600" indent="-228600">
              <a:buAutoNum type="arabicPeriod"/>
            </a:pPr>
            <a:endParaRPr lang="en-US" b="0" baseline="0" dirty="0"/>
          </a:p>
          <a:p>
            <a:pPr marL="0" indent="0">
              <a:buNone/>
            </a:pPr>
            <a:r>
              <a:rPr lang="en-US" b="1" baseline="0" dirty="0"/>
              <a:t>Notes: </a:t>
            </a:r>
            <a:r>
              <a:rPr lang="en-US" b="0" baseline="0" dirty="0"/>
              <a:t>the indirect object pronoun is ‘me’ in items 1-4 and ‘le’ in 5-8, so that students can practise translating two different pronouns. The teacher may wish to draw attention to this by using the speech bubbles and titles. The activity also leads into the following activity (slide 21) by using extracts from it. </a:t>
            </a:r>
          </a:p>
          <a:p>
            <a:pPr marL="0" indent="0">
              <a:buNone/>
            </a:pPr>
            <a:endParaRPr lang="en-US" b="0" dirty="0"/>
          </a:p>
          <a:p>
            <a:r>
              <a:rPr lang="en-US" b="1" dirty="0"/>
              <a:t>Transcript</a:t>
            </a:r>
            <a:r>
              <a:rPr lang="en-US" b="1" baseline="0" dirty="0"/>
              <a:t> (items 5-8 on next slide):</a:t>
            </a:r>
            <a:endParaRPr lang="en-US" b="1" dirty="0"/>
          </a:p>
          <a:p>
            <a:r>
              <a:rPr lang="en-US" b="0" dirty="0"/>
              <a:t>1. Me gusta.</a:t>
            </a:r>
          </a:p>
          <a:p>
            <a:r>
              <a:rPr lang="en-US" b="0" dirty="0"/>
              <a:t>2. Me </a:t>
            </a:r>
            <a:r>
              <a:rPr lang="en-US" b="0" dirty="0" err="1"/>
              <a:t>encantan</a:t>
            </a:r>
            <a:r>
              <a:rPr lang="en-US" b="0" dirty="0"/>
              <a:t>.</a:t>
            </a:r>
          </a:p>
          <a:p>
            <a:r>
              <a:rPr lang="en-US" b="0" dirty="0"/>
              <a:t>3. No me </a:t>
            </a:r>
            <a:r>
              <a:rPr lang="en-US" b="0" dirty="0" err="1"/>
              <a:t>interesan</a:t>
            </a:r>
            <a:r>
              <a:rPr lang="en-US" b="0" dirty="0"/>
              <a:t>.</a:t>
            </a:r>
          </a:p>
          <a:p>
            <a:r>
              <a:rPr lang="en-US" b="0" dirty="0"/>
              <a:t>4. No me </a:t>
            </a:r>
            <a:r>
              <a:rPr lang="en-US" b="0" dirty="0" err="1"/>
              <a:t>preocupa</a:t>
            </a:r>
            <a:r>
              <a:rPr lang="en-US" b="0" dirty="0"/>
              <a:t>. </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57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Transcript</a:t>
            </a:r>
          </a:p>
          <a:p>
            <a:r>
              <a:rPr lang="en-US" b="0" dirty="0"/>
              <a:t>5. Le </a:t>
            </a:r>
            <a:r>
              <a:rPr lang="en-US" b="0" dirty="0" err="1"/>
              <a:t>interesan</a:t>
            </a:r>
            <a:r>
              <a:rPr lang="en-US" b="0" dirty="0"/>
              <a:t>.</a:t>
            </a:r>
          </a:p>
          <a:p>
            <a:r>
              <a:rPr lang="en-US" b="0" dirty="0"/>
              <a:t>6. Le </a:t>
            </a:r>
            <a:r>
              <a:rPr lang="en-US" b="0" dirty="0" err="1"/>
              <a:t>molestan</a:t>
            </a:r>
            <a:r>
              <a:rPr lang="en-US" b="0" dirty="0"/>
              <a:t>.</a:t>
            </a:r>
          </a:p>
          <a:p>
            <a:r>
              <a:rPr lang="en-US" b="0" dirty="0"/>
              <a:t>7.</a:t>
            </a:r>
            <a:r>
              <a:rPr lang="en-US" b="0" baseline="0" dirty="0"/>
              <a:t> No le </a:t>
            </a:r>
            <a:r>
              <a:rPr lang="en-US" b="0" baseline="0" dirty="0" err="1"/>
              <a:t>importan</a:t>
            </a:r>
            <a:r>
              <a:rPr lang="en-US" b="0" baseline="0" dirty="0"/>
              <a:t>.</a:t>
            </a:r>
          </a:p>
          <a:p>
            <a:r>
              <a:rPr lang="en-US" b="0" baseline="0" dirty="0"/>
              <a:t>8. Le </a:t>
            </a:r>
            <a:r>
              <a:rPr lang="en-US" b="0" baseline="0" dirty="0" err="1"/>
              <a:t>alegra</a:t>
            </a:r>
            <a:r>
              <a:rPr lang="en-US" b="0" baseline="0" dirty="0"/>
              <a:t>.</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292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r>
              <a:rPr lang="en-US" sz="1200" b="1" kern="1200" baseline="0" dirty="0">
                <a:solidFill>
                  <a:schemeClr val="tx1"/>
                </a:solidFill>
                <a:effectLst/>
                <a:latin typeface="+mn-lt"/>
                <a:ea typeface="+mn-ea"/>
                <a:cs typeface="+mn-cs"/>
              </a:rPr>
              <a:t> [1/8]</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30 seconds per slide (activity total</a:t>
            </a:r>
            <a:r>
              <a:rPr lang="en-US" sz="1200" b="0" kern="1200" baseline="0" dirty="0">
                <a:solidFill>
                  <a:schemeClr val="tx1"/>
                </a:solidFill>
                <a:effectLst/>
                <a:latin typeface="+mn-lt"/>
                <a:ea typeface="+mn-ea"/>
                <a:cs typeface="+mn-cs"/>
              </a:rPr>
              <a:t>: 4 minutes)</a:t>
            </a:r>
            <a:endParaRPr lang="en-US" sz="1200" b="0" kern="1200" dirty="0">
              <a:solidFill>
                <a:schemeClr val="tx1"/>
              </a:solidFill>
              <a:effectLst/>
              <a:latin typeface="+mn-lt"/>
              <a:ea typeface="+mn-ea"/>
              <a:cs typeface="+mn-cs"/>
            </a:endParaRPr>
          </a:p>
          <a:p>
            <a:endParaRPr lang="en-US" b="1" dirty="0"/>
          </a:p>
          <a:p>
            <a:r>
              <a:rPr lang="en-US" b="1" dirty="0"/>
              <a:t>Aim: </a:t>
            </a:r>
            <a:r>
              <a:rPr lang="en-US" dirty="0"/>
              <a:t>to revise SSC knowledge and practise vocabulary at the same time.</a:t>
            </a:r>
          </a:p>
          <a:p>
            <a:endParaRPr lang="en-US" dirty="0"/>
          </a:p>
          <a:p>
            <a:r>
              <a:rPr lang="en-US" b="1" dirty="0"/>
              <a:t>Procedure:</a:t>
            </a:r>
            <a:br>
              <a:rPr lang="en-US" dirty="0"/>
            </a:br>
            <a:r>
              <a:rPr lang="en-US" dirty="0"/>
              <a:t>1. Students write down both words in Spanish. They decide which one only has a vowel and which one has silent</a:t>
            </a:r>
            <a:r>
              <a:rPr lang="en-US" baseline="0" dirty="0"/>
              <a:t> ‘h’ + vowel. </a:t>
            </a:r>
            <a:endParaRPr lang="en-US" dirty="0"/>
          </a:p>
          <a:p>
            <a:endParaRPr lang="en-US" dirty="0"/>
          </a:p>
          <a:p>
            <a:r>
              <a:rPr lang="en-US" b="1" dirty="0"/>
              <a:t>Notes: </a:t>
            </a:r>
          </a:p>
          <a:p>
            <a:r>
              <a:rPr lang="en-US" b="0" dirty="0"/>
              <a:t>1. All words used in the activity have</a:t>
            </a:r>
            <a:r>
              <a:rPr lang="en-US" b="0" baseline="0" dirty="0"/>
              <a:t> been previously taught. Students are expected to recall the spelling here. </a:t>
            </a:r>
          </a:p>
          <a:p>
            <a:r>
              <a:rPr lang="en-US" baseline="0" dirty="0"/>
              <a:t>2. There is no audio for the activity because students are not using the sound to distinguish between the two words. However, accurate pronunciation of the two words can still modelled by the teacher as part of feedback.</a:t>
            </a:r>
            <a:endParaRPr lang="en-US"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141520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text on the next slide contains subject and object-first sentences, as does the final speaking activity. Although both word orders were covered in recent weeks of the SoW, teachers may wish to very briefly recap this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example can also be used to reinforce understanding of how ‘gustar’ may translate as ‘like’.</a:t>
            </a:r>
            <a:endParaRPr lang="en-US" b="0" baseline="0" dirty="0"/>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691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understand gustar-type</a:t>
            </a:r>
            <a:r>
              <a:rPr lang="en-US" baseline="0" dirty="0"/>
              <a:t> verbs and vocabulary </a:t>
            </a:r>
            <a:r>
              <a:rPr lang="en-US" dirty="0"/>
              <a:t>in </a:t>
            </a:r>
            <a:r>
              <a:rPr lang="en-US" baseline="0" dirty="0"/>
              <a:t>a longer, more detailed text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n-GB" sz="1200" i="0" kern="1200" dirty="0">
                <a:solidFill>
                  <a:schemeClr val="tx1"/>
                </a:solidFill>
                <a:effectLst/>
                <a:latin typeface="+mn-lt"/>
                <a:ea typeface="+mn-ea"/>
                <a:cs typeface="+mn-cs"/>
              </a:rPr>
              <a:t>To ensure understanding of the information in the text, do one of the following or use another preferred task:</a:t>
            </a:r>
            <a:br>
              <a:rPr lang="en-GB" sz="1200" i="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i. whole class oral English translation, phrase by phrase</a:t>
            </a:r>
            <a:br>
              <a:rPr lang="en-GB" sz="1200" i="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ii. Individual summary of the text, with the instruction – Note two key facts from the first paragraph and three from the second paragraph about school.</a:t>
            </a:r>
            <a:br>
              <a:rPr lang="en-GB" sz="1200" i="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ii. Ask direct questions to elicit the key information.  1. What does Nadia say about German lessons? (why does she think this?) 2</a:t>
            </a:r>
            <a:r>
              <a:rPr lang="en-GB" sz="1200" i="0" kern="1200" noProof="0" dirty="0">
                <a:solidFill>
                  <a:schemeClr val="tx1"/>
                </a:solidFill>
                <a:effectLst/>
                <a:latin typeface="+mn-lt"/>
                <a:ea typeface="+mn-ea"/>
                <a:cs typeface="+mn-cs"/>
              </a:rPr>
              <a:t>. </a:t>
            </a:r>
            <a:r>
              <a:rPr lang="en-GB" noProof="0" dirty="0"/>
              <a:t>How</a:t>
            </a:r>
            <a:r>
              <a:rPr lang="en-GB" baseline="0" noProof="0" dirty="0"/>
              <a:t> does Nadia feel about the music teacher? Why?</a:t>
            </a:r>
            <a:r>
              <a:rPr lang="en-GB" sz="1200" i="0" kern="1200" noProof="0" dirty="0">
                <a:solidFill>
                  <a:schemeClr val="tx1"/>
                </a:solidFill>
                <a:effectLst/>
                <a:latin typeface="+mn-lt"/>
                <a:ea typeface="+mn-ea"/>
                <a:cs typeface="+mn-cs"/>
              </a:rPr>
              <a:t>  3. </a:t>
            </a:r>
            <a:r>
              <a:rPr lang="en-GB" baseline="0" noProof="0" dirty="0"/>
              <a:t>How does Daniel feel about French classes? Which parts are hard? </a:t>
            </a:r>
            <a:r>
              <a:rPr lang="en-GB" sz="1200" i="0" kern="1200" noProof="0" dirty="0">
                <a:solidFill>
                  <a:schemeClr val="tx1"/>
                </a:solidFill>
                <a:effectLst/>
                <a:latin typeface="+mn-lt"/>
                <a:ea typeface="+mn-ea"/>
                <a:cs typeface="+mn-cs"/>
              </a:rPr>
              <a:t>4. </a:t>
            </a:r>
            <a:r>
              <a:rPr lang="en-GB" baseline="0" noProof="0" dirty="0"/>
              <a:t>Why aren’t boring teachers a problem? </a:t>
            </a:r>
            <a:r>
              <a:rPr lang="en-GB" sz="1200" i="0" kern="1200" noProof="0" dirty="0">
                <a:solidFill>
                  <a:schemeClr val="tx1"/>
                </a:solidFill>
                <a:effectLst/>
                <a:latin typeface="+mn-lt"/>
                <a:ea typeface="+mn-ea"/>
                <a:cs typeface="+mn-cs"/>
              </a:rPr>
              <a:t>5. </a:t>
            </a:r>
            <a:r>
              <a:rPr lang="en-GB" noProof="0" dirty="0"/>
              <a:t>What do we find out about where Daniel sits?</a:t>
            </a:r>
            <a:r>
              <a:rPr lang="en-GB" baseline="0" noProof="0" dirty="0"/>
              <a:t> </a:t>
            </a:r>
            <a:r>
              <a:rPr lang="en-GB" sz="1200" i="0" kern="1200" noProof="0" dirty="0">
                <a:solidFill>
                  <a:schemeClr val="tx1"/>
                </a:solidFill>
                <a:effectLst/>
                <a:latin typeface="+mn-lt"/>
                <a:ea typeface="+mn-ea"/>
                <a:cs typeface="+mn-cs"/>
              </a:rPr>
              <a:t>6. </a:t>
            </a:r>
            <a:r>
              <a:rPr lang="en-GB" baseline="0" noProof="0" dirty="0"/>
              <a:t>What reason does he give?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340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consolidate understanding of Y7 vocabulary items</a:t>
            </a:r>
            <a:r>
              <a:rPr lang="en-US" baseline="0" dirty="0"/>
              <a:t> by using them to alter the text; to apply known gender and number agreement rules to nouns and adjectives.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n-GB" noProof="0" dirty="0"/>
              <a:t>Students substitute words in the text using the words on the list (or other words), making sure that gender and number agreement is correct.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This</a:t>
            </a:r>
            <a:r>
              <a:rPr lang="en-GB" baseline="0" noProof="0" dirty="0"/>
              <a:t> is a creative activity with a number of possible answers, so an answer slide is not given. However, some possible replacements are listed below.</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The</a:t>
            </a:r>
            <a:r>
              <a:rPr lang="en-GB" baseline="0" noProof="0" dirty="0"/>
              <a:t> teacher may also wish to encourage students to change the verbs used (e.g. gustar for encantar) and consider how this affects meaning (whether the rest of the sentence is still sensible).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Possible replacements in text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Me gusta la</a:t>
            </a:r>
            <a:r>
              <a:rPr lang="en-GB" baseline="0" noProof="0" dirty="0"/>
              <a:t> clase de </a:t>
            </a:r>
            <a:r>
              <a:rPr lang="en-GB" b="1" baseline="0" noProof="0" dirty="0"/>
              <a:t>español/inglés</a:t>
            </a:r>
            <a:r>
              <a:rPr lang="en-GB" baseline="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03864"/>
                </a:solidFill>
              </a:rPr>
              <a:t>Las clases de </a:t>
            </a:r>
            <a:r>
              <a:rPr lang="es-ES" sz="1200" b="1" dirty="0">
                <a:solidFill>
                  <a:srgbClr val="203864"/>
                </a:solidFill>
              </a:rPr>
              <a:t>arte</a:t>
            </a:r>
            <a:r>
              <a:rPr lang="es-ES" sz="1200" dirty="0">
                <a:solidFill>
                  <a:srgbClr val="203864"/>
                </a:solidFill>
              </a:rPr>
              <a:t> no me interesan, aunque la profesora me gusta mucho porque normalmente está muy </a:t>
            </a:r>
            <a:r>
              <a:rPr lang="es-ES" sz="1200" b="1" dirty="0">
                <a:solidFill>
                  <a:srgbClr val="203864"/>
                </a:solidFill>
              </a:rPr>
              <a:t>activa/tranquila</a:t>
            </a:r>
            <a:r>
              <a:rPr lang="es-ES" sz="1200" b="0" dirty="0">
                <a:solidFill>
                  <a:srgbClr val="203864"/>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rgbClr val="203864"/>
                </a:solidFill>
              </a:rPr>
              <a:t>Possible replacements in text 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203864"/>
                </a:solidFill>
              </a:rPr>
              <a:t>No </a:t>
            </a:r>
            <a:r>
              <a:rPr lang="es-ES" sz="1200" b="0" dirty="0">
                <a:solidFill>
                  <a:srgbClr val="203864"/>
                </a:solidFill>
              </a:rPr>
              <a:t>le molestan las actividades de </a:t>
            </a:r>
            <a:r>
              <a:rPr lang="es-ES" sz="1200" b="1" dirty="0">
                <a:solidFill>
                  <a:srgbClr val="203864"/>
                </a:solidFill>
              </a:rPr>
              <a:t>vocabulario </a:t>
            </a:r>
            <a:r>
              <a:rPr lang="es-ES" sz="1200" b="0" dirty="0">
                <a:solidFill>
                  <a:srgbClr val="203864"/>
                </a:solidFill>
              </a:rPr>
              <a:t>porque son </a:t>
            </a:r>
            <a:r>
              <a:rPr lang="es-ES" sz="1200" b="1" dirty="0">
                <a:solidFill>
                  <a:srgbClr val="203864"/>
                </a:solidFill>
              </a:rPr>
              <a:t>divertidas/fáciles</a:t>
            </a:r>
            <a:r>
              <a:rPr lang="es-ES" sz="1200" b="0" dirty="0">
                <a:solidFill>
                  <a:srgbClr val="203864"/>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03864"/>
                </a:solidFill>
              </a:rPr>
              <a:t>No le importan los profesores aburridos porque un </a:t>
            </a:r>
            <a:r>
              <a:rPr lang="es-ES" sz="1200" b="1" dirty="0">
                <a:solidFill>
                  <a:srgbClr val="203864"/>
                </a:solidFill>
              </a:rPr>
              <a:t>buen</a:t>
            </a:r>
            <a:r>
              <a:rPr lang="es-ES" sz="1200" dirty="0">
                <a:solidFill>
                  <a:srgbClr val="203864"/>
                </a:solidFill>
              </a:rPr>
              <a:t> compañero le alegra.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03864"/>
                </a:solidFill>
              </a:rPr>
              <a:t>Le gusta la </a:t>
            </a:r>
            <a:r>
              <a:rPr lang="es-ES" sz="1200" b="1" dirty="0">
                <a:solidFill>
                  <a:srgbClr val="203864"/>
                </a:solidFill>
              </a:rPr>
              <a:t>puerta</a:t>
            </a:r>
            <a:r>
              <a:rPr lang="es-ES" sz="1200" dirty="0">
                <a:solidFill>
                  <a:srgbClr val="203864"/>
                </a:solidFill>
              </a:rPr>
              <a:t> al lado de la ventana, siempre está allí porque le encantan los </a:t>
            </a:r>
            <a:r>
              <a:rPr lang="es-ES" sz="1200" b="1" dirty="0">
                <a:solidFill>
                  <a:srgbClr val="203864"/>
                </a:solidFill>
              </a:rPr>
              <a:t>árboles.</a:t>
            </a:r>
            <a:endParaRPr lang="en-GB" b="1" noProof="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644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noProof="0" dirty="0"/>
              <a:t>produce ‘gustar’-type verbs in the oral modality; to recap Y7 vocabulary.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 A reads out the text translating the English phrases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B listens and completes the table.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Feedback</a:t>
            </a:r>
            <a:r>
              <a:rPr lang="en-US" b="0" baseline="0" dirty="0"/>
              <a:t> can be given using slide 26. Each English translation appears on a click.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feedback slide includes both the Spanish sentence that students hear and the English answer, to allow for comparison.</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DO NOT DISPLAY DURING THE TASK</a:t>
            </a:r>
            <a:br>
              <a:rPr lang="en-US" b="0" dirty="0"/>
            </a:br>
            <a:r>
              <a:rPr lang="en-US" b="0" dirty="0"/>
              <a:t>This is the printable handout for Student A.</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2022847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DO NOT DISPLAY DURING THE TASK</a:t>
            </a:r>
            <a:br>
              <a:rPr lang="en-US" b="0" dirty="0"/>
            </a:br>
            <a:r>
              <a:rPr lang="en-US" b="0" dirty="0"/>
              <a:t>This is the printable handout for Student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904792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SOLUCIÓN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678664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GB" sz="1200" b="0" i="0" kern="1200" noProof="0" dirty="0">
                <a:solidFill>
                  <a:schemeClr val="tx1"/>
                </a:solidFill>
                <a:effectLst/>
                <a:latin typeface="+mn-lt"/>
                <a:ea typeface="+mn-ea"/>
                <a:cs typeface="+mn-cs"/>
              </a:rPr>
              <a:t>Artwork by Mark Davies &amp; Steve Clarke. All additional pictures selected are available under a Creative Commons license, no attribution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Native-speaker teacher feedback provided by Blanca Román. Thanks to Rachel</a:t>
            </a:r>
            <a:r>
              <a:rPr lang="en-GB" sz="1200" b="0" i="0" kern="1200" baseline="0" noProof="0" dirty="0">
                <a:solidFill>
                  <a:schemeClr val="tx1"/>
                </a:solidFill>
                <a:effectLst/>
                <a:latin typeface="+mn-lt"/>
                <a:ea typeface="+mn-ea"/>
                <a:cs typeface="+mn-cs"/>
              </a:rPr>
              <a:t> Hawkes for comments.</a:t>
            </a:r>
            <a:endParaRPr lang="en-GB"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sz="1200" kern="1200" dirty="0">
                <a:solidFill>
                  <a:schemeClr val="tx1"/>
                </a:solidFill>
                <a:effectLst/>
                <a:latin typeface="+mn-lt"/>
                <a:ea typeface="+mn-ea"/>
                <a:cs typeface="+mn-cs"/>
              </a:rPr>
              <a:t>gustar-type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 of indirect object pronoun ‘le’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of </a:t>
            </a:r>
            <a:r>
              <a:rPr lang="en-GB" sz="1200" kern="1200" dirty="0">
                <a:solidFill>
                  <a:schemeClr val="tx1"/>
                </a:solidFill>
                <a:effectLst/>
                <a:latin typeface="+mn-lt"/>
                <a:ea typeface="+mn-ea"/>
                <a:cs typeface="+mn-cs"/>
              </a:rPr>
              <a:t>object-first word order</a:t>
            </a:r>
            <a:r>
              <a:rPr lang="es-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Consolidation</a:t>
            </a:r>
            <a:r>
              <a:rPr lang="en-GB" sz="1200" kern="1200" baseline="0" dirty="0">
                <a:solidFill>
                  <a:schemeClr val="tx1"/>
                </a:solidFill>
                <a:effectLst/>
                <a:latin typeface="+mn-lt"/>
                <a:ea typeface="+mn-ea"/>
                <a:cs typeface="+mn-cs"/>
              </a:rPr>
              <a:t> of SSC ‘silent h’</a:t>
            </a:r>
            <a:endParaRPr lang="es-GB" dirty="0">
              <a:effectLst/>
            </a:endParaRPr>
          </a:p>
          <a:p>
            <a:br>
              <a:rPr lang="en-GB" b="1" baseline="0" dirty="0"/>
            </a:br>
            <a:r>
              <a:rPr lang="en-GB" b="1" baseline="0" dirty="0"/>
              <a:t>Vocabulary to revisit from Y7: </a:t>
            </a:r>
            <a:r>
              <a:rPr lang="es-ES" sz="1200" b="0" i="0" u="none" strike="noStrike" kern="1200" dirty="0">
                <a:solidFill>
                  <a:schemeClr val="tx1"/>
                </a:solidFill>
                <a:effectLst/>
                <a:latin typeface="+mn-lt"/>
                <a:ea typeface="+mn-ea"/>
                <a:cs typeface="+mn-cs"/>
              </a:rPr>
              <a:t>a veces [vez-59];</a:t>
            </a:r>
            <a:r>
              <a:rPr lang="es-ES" dirty="0"/>
              <a:t> </a:t>
            </a:r>
            <a:r>
              <a:rPr lang="es-ES" sz="1200" b="0" i="0" u="none" strike="noStrike" kern="1200" dirty="0">
                <a:solidFill>
                  <a:schemeClr val="tx1"/>
                </a:solidFill>
                <a:effectLst/>
                <a:latin typeface="+mn-lt"/>
                <a:ea typeface="+mn-ea"/>
                <a:cs typeface="+mn-cs"/>
              </a:rPr>
              <a:t>tranquilo [1073];</a:t>
            </a:r>
            <a:r>
              <a:rPr lang="es-ES" dirty="0"/>
              <a:t> </a:t>
            </a:r>
            <a:r>
              <a:rPr lang="es-ES" sz="1200" b="0" i="0" u="none" strike="noStrike" kern="1200" dirty="0">
                <a:solidFill>
                  <a:schemeClr val="tx1"/>
                </a:solidFill>
                <a:effectLst/>
                <a:latin typeface="+mn-lt"/>
                <a:ea typeface="+mn-ea"/>
                <a:cs typeface="+mn-cs"/>
              </a:rPr>
              <a:t>coche [1190];</a:t>
            </a:r>
            <a:r>
              <a:rPr lang="es-ES" dirty="0"/>
              <a:t> </a:t>
            </a:r>
            <a:r>
              <a:rPr lang="es-ES" sz="1200" b="0" i="0" u="none" strike="noStrike" kern="1200" dirty="0">
                <a:solidFill>
                  <a:schemeClr val="tx1"/>
                </a:solidFill>
                <a:effectLst/>
                <a:latin typeface="+mn-lt"/>
                <a:ea typeface="+mn-ea"/>
                <a:cs typeface="+mn-cs"/>
              </a:rPr>
              <a:t>también [49];</a:t>
            </a:r>
            <a:r>
              <a:rPr lang="es-ES" dirty="0"/>
              <a:t> </a:t>
            </a:r>
            <a:r>
              <a:rPr lang="es-ES" sz="1200" b="0" i="0" u="none" strike="noStrike" kern="1200" dirty="0">
                <a:solidFill>
                  <a:schemeClr val="tx1"/>
                </a:solidFill>
                <a:effectLst/>
                <a:latin typeface="+mn-lt"/>
                <a:ea typeface="+mn-ea"/>
                <a:cs typeface="+mn-cs"/>
              </a:rPr>
              <a:t>alegre [2081];</a:t>
            </a:r>
            <a:r>
              <a:rPr lang="es-ES" dirty="0"/>
              <a:t> </a:t>
            </a:r>
            <a:r>
              <a:rPr lang="es-ES" sz="1200" b="0" i="0" u="none" strike="noStrike" kern="1200" dirty="0">
                <a:solidFill>
                  <a:schemeClr val="tx1"/>
                </a:solidFill>
                <a:effectLst/>
                <a:latin typeface="+mn-lt"/>
                <a:ea typeface="+mn-ea"/>
                <a:cs typeface="+mn-cs"/>
              </a:rPr>
              <a:t>parque [1354];</a:t>
            </a:r>
            <a:r>
              <a:rPr lang="es-ES" dirty="0"/>
              <a:t> </a:t>
            </a:r>
            <a:r>
              <a:rPr lang="es-ES" sz="1200" b="0" i="0" u="none" strike="noStrike" kern="1200" dirty="0">
                <a:solidFill>
                  <a:schemeClr val="tx1"/>
                </a:solidFill>
                <a:effectLst/>
                <a:latin typeface="+mn-lt"/>
                <a:ea typeface="+mn-ea"/>
                <a:cs typeface="+mn-cs"/>
              </a:rPr>
              <a:t>con [14];</a:t>
            </a:r>
            <a:r>
              <a:rPr lang="es-ES" dirty="0"/>
              <a:t> </a:t>
            </a:r>
            <a:r>
              <a:rPr lang="es-ES" sz="1200" b="0" i="0" u="none" strike="noStrike" kern="1200" dirty="0">
                <a:solidFill>
                  <a:schemeClr val="tx1"/>
                </a:solidFill>
                <a:effectLst/>
                <a:latin typeface="+mn-lt"/>
                <a:ea typeface="+mn-ea"/>
                <a:cs typeface="+mn-cs"/>
              </a:rPr>
              <a:t>bueno [98];</a:t>
            </a:r>
            <a:r>
              <a:rPr lang="es-ES" dirty="0"/>
              <a:t> </a:t>
            </a:r>
            <a:r>
              <a:rPr lang="es-ES" sz="1200" b="0" i="0" u="none" strike="noStrike" kern="1200" dirty="0">
                <a:solidFill>
                  <a:schemeClr val="tx1"/>
                </a:solidFill>
                <a:effectLst/>
                <a:latin typeface="+mn-lt"/>
                <a:ea typeface="+mn-ea"/>
                <a:cs typeface="+mn-cs"/>
              </a:rPr>
              <a:t>idioma [1159];</a:t>
            </a:r>
            <a:r>
              <a:rPr lang="es-ES" dirty="0"/>
              <a:t> </a:t>
            </a:r>
            <a:r>
              <a:rPr lang="es-ES" sz="1200" b="0" i="0" u="none" strike="noStrike" kern="1200" dirty="0">
                <a:solidFill>
                  <a:schemeClr val="tx1"/>
                </a:solidFill>
                <a:effectLst/>
                <a:latin typeface="+mn-lt"/>
                <a:ea typeface="+mn-ea"/>
                <a:cs typeface="+mn-cs"/>
              </a:rPr>
              <a:t>solo/a [95]; pequeño [202];</a:t>
            </a:r>
            <a:r>
              <a:rPr lang="es-ES" dirty="0"/>
              <a:t> </a:t>
            </a:r>
            <a:r>
              <a:rPr lang="es-ES" sz="1200" b="0" i="0" u="none" strike="noStrike" kern="1200" dirty="0">
                <a:solidFill>
                  <a:schemeClr val="tx1"/>
                </a:solidFill>
                <a:effectLst/>
                <a:latin typeface="+mn-lt"/>
                <a:ea typeface="+mn-ea"/>
                <a:cs typeface="+mn-cs"/>
              </a:rPr>
              <a:t>calle [269]; si [36];</a:t>
            </a:r>
            <a:r>
              <a:rPr lang="es-ES" dirty="0"/>
              <a:t> </a:t>
            </a:r>
            <a:r>
              <a:rPr lang="es-ES" sz="1200" b="0" i="0" u="none" strike="noStrike" kern="1200" dirty="0">
                <a:solidFill>
                  <a:schemeClr val="tx1"/>
                </a:solidFill>
                <a:effectLst/>
                <a:latin typeface="+mn-lt"/>
                <a:ea typeface="+mn-ea"/>
                <a:cs typeface="+mn-cs"/>
              </a:rPr>
              <a:t>rico [398]; cámara [903];</a:t>
            </a:r>
            <a:r>
              <a:rPr lang="es-ES" dirty="0"/>
              <a:t> </a:t>
            </a:r>
            <a:r>
              <a:rPr lang="es-ES" sz="1200" b="0" i="0" u="none" strike="noStrike" kern="1200" dirty="0">
                <a:solidFill>
                  <a:schemeClr val="tx1"/>
                </a:solidFill>
                <a:effectLst/>
                <a:latin typeface="+mn-lt"/>
                <a:ea typeface="+mn-ea"/>
                <a:cs typeface="+mn-cs"/>
              </a:rPr>
              <a:t>aunque</a:t>
            </a:r>
            <a:r>
              <a:rPr lang="es-ES" dirty="0"/>
              <a:t> [131]; </a:t>
            </a:r>
            <a:r>
              <a:rPr lang="es-ES" sz="1200" b="0" i="0" u="none" strike="noStrike" kern="1200" dirty="0">
                <a:solidFill>
                  <a:schemeClr val="tx1"/>
                </a:solidFill>
                <a:effectLst/>
                <a:latin typeface="+mn-lt"/>
                <a:ea typeface="+mn-ea"/>
                <a:cs typeface="+mn-cs"/>
              </a:rPr>
              <a:t>famoso</a:t>
            </a:r>
            <a:r>
              <a:rPr lang="es-ES" dirty="0"/>
              <a:t> [997]; </a:t>
            </a:r>
            <a:r>
              <a:rPr lang="es-ES" sz="1200" b="0" i="0" u="none" strike="noStrike" kern="1200" dirty="0">
                <a:solidFill>
                  <a:schemeClr val="tx1"/>
                </a:solidFill>
                <a:effectLst/>
                <a:latin typeface="+mn-lt"/>
                <a:ea typeface="+mn-ea"/>
                <a:cs typeface="+mn-cs"/>
              </a:rPr>
              <a:t>barco</a:t>
            </a:r>
            <a:r>
              <a:rPr lang="es-ES" dirty="0"/>
              <a:t> [1384]; </a:t>
            </a:r>
            <a:r>
              <a:rPr lang="es-ES" sz="1200" b="0" i="0" u="none" strike="noStrike" kern="1200" dirty="0">
                <a:solidFill>
                  <a:schemeClr val="tx1"/>
                </a:solidFill>
                <a:effectLst/>
                <a:latin typeface="+mn-lt"/>
                <a:ea typeface="+mn-ea"/>
                <a:cs typeface="+mn-cs"/>
              </a:rPr>
              <a:t>normalmente [1696];</a:t>
            </a:r>
            <a:r>
              <a:rPr lang="es-ES" dirty="0"/>
              <a:t> </a:t>
            </a:r>
            <a:r>
              <a:rPr lang="es-ES" sz="1200" b="0" i="0" u="none" strike="noStrike" kern="1200" dirty="0">
                <a:solidFill>
                  <a:schemeClr val="tx1"/>
                </a:solidFill>
                <a:effectLst/>
                <a:latin typeface="+mn-lt"/>
                <a:ea typeface="+mn-ea"/>
                <a:cs typeface="+mn-cs"/>
              </a:rPr>
              <a:t>feo [2373];</a:t>
            </a:r>
            <a:r>
              <a:rPr lang="es-ES" dirty="0"/>
              <a:t> </a:t>
            </a:r>
            <a:r>
              <a:rPr lang="es-ES" sz="1200" b="0" i="0" u="none" strike="noStrike" kern="1200" dirty="0">
                <a:solidFill>
                  <a:schemeClr val="tx1"/>
                </a:solidFill>
                <a:effectLst/>
                <a:latin typeface="+mn-lt"/>
                <a:ea typeface="+mn-ea"/>
                <a:cs typeface="+mn-cs"/>
              </a:rPr>
              <a:t>clase [320];</a:t>
            </a:r>
            <a:r>
              <a:rPr lang="es-ES" dirty="0"/>
              <a:t> </a:t>
            </a:r>
            <a:r>
              <a:rPr lang="es-ES" sz="1200" b="0" i="0" u="none" strike="noStrike" kern="1200" dirty="0">
                <a:solidFill>
                  <a:schemeClr val="tx1"/>
                </a:solidFill>
                <a:effectLst/>
                <a:latin typeface="+mn-lt"/>
                <a:ea typeface="+mn-ea"/>
                <a:cs typeface="+mn-cs"/>
              </a:rPr>
              <a:t>siempre</a:t>
            </a:r>
            <a:r>
              <a:rPr lang="es-ES" dirty="0"/>
              <a:t> [96]; </a:t>
            </a:r>
            <a:r>
              <a:rPr lang="es-ES" sz="1200" b="0" i="0" u="none" strike="noStrike" kern="1200" dirty="0">
                <a:solidFill>
                  <a:schemeClr val="tx1"/>
                </a:solidFill>
                <a:effectLst/>
                <a:latin typeface="+mn-lt"/>
                <a:ea typeface="+mn-ea"/>
                <a:cs typeface="+mn-cs"/>
              </a:rPr>
              <a:t>aburrido</a:t>
            </a:r>
            <a:r>
              <a:rPr lang="es-ES" dirty="0"/>
              <a:t> [3917]; </a:t>
            </a:r>
            <a:r>
              <a:rPr lang="es-ES" sz="1200" b="0" i="0" u="none" strike="noStrike" kern="1200" dirty="0">
                <a:solidFill>
                  <a:schemeClr val="tx1"/>
                </a:solidFill>
                <a:effectLst/>
                <a:latin typeface="+mn-lt"/>
                <a:ea typeface="+mn-ea"/>
                <a:cs typeface="+mn-cs"/>
              </a:rPr>
              <a:t>ventana</a:t>
            </a:r>
            <a:r>
              <a:rPr lang="es-ES" dirty="0"/>
              <a:t> [752]; </a:t>
            </a:r>
            <a:r>
              <a:rPr lang="es-ES" sz="1200" b="0" i="0" u="none" strike="noStrike" kern="1200" dirty="0">
                <a:solidFill>
                  <a:schemeClr val="tx1"/>
                </a:solidFill>
                <a:effectLst/>
                <a:latin typeface="+mn-lt"/>
                <a:ea typeface="+mn-ea"/>
                <a:cs typeface="+mn-cs"/>
              </a:rPr>
              <a:t>bastante [308]; perdido</a:t>
            </a:r>
            <a:r>
              <a:rPr lang="es-ES" dirty="0"/>
              <a:t> [1899]; </a:t>
            </a:r>
            <a:r>
              <a:rPr lang="es-ES" sz="1200" b="0" i="0" u="none" strike="noStrike" kern="1200" dirty="0">
                <a:solidFill>
                  <a:schemeClr val="tx1"/>
                </a:solidFill>
                <a:effectLst/>
                <a:latin typeface="+mn-lt"/>
                <a:ea typeface="+mn-ea"/>
                <a:cs typeface="+mn-cs"/>
              </a:rPr>
              <a:t>puerta</a:t>
            </a:r>
            <a:r>
              <a:rPr lang="es-ES" dirty="0"/>
              <a:t> [274]; </a:t>
            </a:r>
            <a:r>
              <a:rPr lang="es-ES" sz="1200" b="0" i="0" u="none" strike="noStrike" kern="1200" dirty="0">
                <a:solidFill>
                  <a:schemeClr val="tx1"/>
                </a:solidFill>
                <a:effectLst/>
                <a:latin typeface="+mn-lt"/>
                <a:ea typeface="+mn-ea"/>
                <a:cs typeface="+mn-cs"/>
              </a:rPr>
              <a:t>seguro</a:t>
            </a:r>
            <a:r>
              <a:rPr lang="es-ES" dirty="0"/>
              <a:t> [407]; </a:t>
            </a:r>
            <a:r>
              <a:rPr lang="es-ES" sz="1200" b="0" i="0" u="none" strike="noStrike" kern="1200" dirty="0">
                <a:solidFill>
                  <a:schemeClr val="tx1"/>
                </a:solidFill>
                <a:effectLst/>
                <a:latin typeface="+mn-lt"/>
                <a:ea typeface="+mn-ea"/>
                <a:cs typeface="+mn-cs"/>
              </a:rPr>
              <a:t>mesa</a:t>
            </a:r>
            <a:r>
              <a:rPr lang="es-ES" dirty="0"/>
              <a:t> </a:t>
            </a:r>
            <a:r>
              <a:rPr lang="es-ES" sz="1200" b="0" i="0" u="none" strike="noStrike" kern="1200" dirty="0">
                <a:solidFill>
                  <a:schemeClr val="tx1"/>
                </a:solidFill>
                <a:effectLst/>
                <a:latin typeface="+mn-lt"/>
                <a:ea typeface="+mn-ea"/>
                <a:cs typeface="+mn-cs"/>
              </a:rPr>
              <a:t>[525];</a:t>
            </a:r>
            <a:r>
              <a:rPr lang="es-ES" dirty="0"/>
              <a:t> </a:t>
            </a:r>
            <a:r>
              <a:rPr lang="es-ES" sz="1200" b="0" i="0" u="none" strike="noStrike" kern="1200" dirty="0">
                <a:solidFill>
                  <a:schemeClr val="tx1"/>
                </a:solidFill>
                <a:effectLst/>
                <a:latin typeface="+mn-lt"/>
                <a:ea typeface="+mn-ea"/>
                <a:cs typeface="+mn-cs"/>
              </a:rPr>
              <a:t>nervioso</a:t>
            </a:r>
            <a:r>
              <a:rPr lang="es-ES" dirty="0"/>
              <a:t> [1521]; </a:t>
            </a:r>
            <a:r>
              <a:rPr lang="es-ES" sz="1200" b="0" i="0" u="none" strike="noStrike" kern="1200" dirty="0">
                <a:solidFill>
                  <a:schemeClr val="tx1"/>
                </a:solidFill>
                <a:effectLst/>
                <a:latin typeface="+mn-lt"/>
                <a:ea typeface="+mn-ea"/>
                <a:cs typeface="+mn-cs"/>
              </a:rPr>
              <a:t>regalo</a:t>
            </a:r>
            <a:r>
              <a:rPr lang="es-ES" dirty="0"/>
              <a:t> [1986]; </a:t>
            </a:r>
            <a:r>
              <a:rPr lang="es-ES" sz="1200" b="0" i="0" u="none" strike="noStrike" kern="1200" dirty="0">
                <a:solidFill>
                  <a:schemeClr val="tx1"/>
                </a:solidFill>
                <a:effectLst/>
                <a:latin typeface="+mn-lt"/>
                <a:ea typeface="+mn-ea"/>
                <a:cs typeface="+mn-cs"/>
              </a:rPr>
              <a:t>tonto [2379];</a:t>
            </a:r>
            <a:r>
              <a:rPr lang="es-ES" dirty="0"/>
              <a:t> </a:t>
            </a:r>
            <a:r>
              <a:rPr lang="es-ES" sz="1200" b="0" i="0" u="none" strike="noStrike" kern="1200" dirty="0">
                <a:solidFill>
                  <a:schemeClr val="tx1"/>
                </a:solidFill>
                <a:effectLst/>
                <a:latin typeface="+mn-lt"/>
                <a:ea typeface="+mn-ea"/>
                <a:cs typeface="+mn-cs"/>
              </a:rPr>
              <a:t>libro</a:t>
            </a:r>
            <a:r>
              <a:rPr lang="es-ES" dirty="0"/>
              <a:t> </a:t>
            </a:r>
            <a:r>
              <a:rPr lang="es-ES" sz="1200" b="0" i="0" u="none" strike="noStrike" kern="1200" dirty="0">
                <a:solidFill>
                  <a:schemeClr val="tx1"/>
                </a:solidFill>
                <a:effectLst/>
                <a:latin typeface="+mn-lt"/>
                <a:ea typeface="+mn-ea"/>
                <a:cs typeface="+mn-cs"/>
              </a:rPr>
              <a:t>[230]; alto</a:t>
            </a:r>
            <a:r>
              <a:rPr lang="es-ES" dirty="0"/>
              <a:t> [231]; </a:t>
            </a:r>
            <a:r>
              <a:rPr lang="es-ES" sz="1200" b="0" i="0" u="none" strike="noStrike" kern="1200" dirty="0">
                <a:solidFill>
                  <a:schemeClr val="tx1"/>
                </a:solidFill>
                <a:effectLst/>
                <a:latin typeface="+mn-lt"/>
                <a:ea typeface="+mn-ea"/>
                <a:cs typeface="+mn-cs"/>
              </a:rPr>
              <a:t>actividad</a:t>
            </a:r>
            <a:r>
              <a:rPr lang="es-ES" dirty="0"/>
              <a:t> [344]; </a:t>
            </a:r>
            <a:r>
              <a:rPr lang="es-ES" sz="1200" b="0" i="0" u="none" strike="noStrike" kern="1200" dirty="0">
                <a:solidFill>
                  <a:schemeClr val="tx1"/>
                </a:solidFill>
                <a:effectLst/>
                <a:latin typeface="+mn-lt"/>
                <a:ea typeface="+mn-ea"/>
                <a:cs typeface="+mn-cs"/>
              </a:rPr>
              <a:t>bajo</a:t>
            </a:r>
            <a:r>
              <a:rPr lang="es-ES" dirty="0"/>
              <a:t> [236]; </a:t>
            </a:r>
            <a:r>
              <a:rPr lang="es-ES" sz="1200" b="0" i="0" u="none" strike="noStrike" kern="1200" dirty="0">
                <a:solidFill>
                  <a:schemeClr val="tx1"/>
                </a:solidFill>
                <a:effectLst/>
                <a:latin typeface="+mn-lt"/>
                <a:ea typeface="+mn-ea"/>
                <a:cs typeface="+mn-cs"/>
              </a:rPr>
              <a:t>simpático</a:t>
            </a:r>
            <a:r>
              <a:rPr lang="es-ES" dirty="0"/>
              <a:t> </a:t>
            </a:r>
            <a:r>
              <a:rPr lang="es-ES" sz="1200" b="0" i="0" u="none" strike="noStrike" kern="1200" dirty="0">
                <a:solidFill>
                  <a:schemeClr val="tx1"/>
                </a:solidFill>
                <a:effectLst/>
                <a:latin typeface="+mn-lt"/>
                <a:ea typeface="+mn-ea"/>
                <a:cs typeface="+mn-cs"/>
              </a:rPr>
              <a:t>[3349];</a:t>
            </a:r>
            <a:r>
              <a:rPr lang="es-ES" dirty="0"/>
              <a:t> </a:t>
            </a:r>
            <a:r>
              <a:rPr lang="es-ES" sz="1200" b="0" i="0" u="none" strike="noStrike" kern="1200" dirty="0">
                <a:solidFill>
                  <a:schemeClr val="tx1"/>
                </a:solidFill>
                <a:effectLst/>
                <a:latin typeface="+mn-lt"/>
                <a:ea typeface="+mn-ea"/>
                <a:cs typeface="+mn-cs"/>
              </a:rPr>
              <a:t>guapo</a:t>
            </a:r>
            <a:r>
              <a:rPr lang="es-ES" dirty="0"/>
              <a:t> [4192]; </a:t>
            </a:r>
            <a:r>
              <a:rPr lang="es-ES" sz="1200" b="0" i="0" u="none" strike="noStrike" kern="1200" dirty="0">
                <a:solidFill>
                  <a:schemeClr val="tx1"/>
                </a:solidFill>
                <a:effectLst/>
                <a:latin typeface="+mn-lt"/>
                <a:ea typeface="+mn-ea"/>
                <a:cs typeface="+mn-cs"/>
              </a:rPr>
              <a:t>activo</a:t>
            </a:r>
            <a:r>
              <a:rPr lang="es-ES" i="0" dirty="0"/>
              <a:t> </a:t>
            </a:r>
            <a:r>
              <a:rPr lang="es-ES" sz="1200" b="0" i="0" u="none" strike="noStrike" kern="1200" dirty="0">
                <a:solidFill>
                  <a:schemeClr val="tx1"/>
                </a:solidFill>
                <a:effectLst/>
                <a:latin typeface="+mn-lt"/>
                <a:ea typeface="+mn-ea"/>
                <a:cs typeface="+mn-cs"/>
              </a:rPr>
              <a:t>[1278];</a:t>
            </a:r>
            <a:r>
              <a:rPr lang="es-ES" i="0" dirty="0"/>
              <a:t> </a:t>
            </a:r>
            <a:r>
              <a:rPr lang="es-ES" sz="1200" b="0" i="0" u="none" strike="noStrike" kern="1200" dirty="0">
                <a:solidFill>
                  <a:schemeClr val="tx1"/>
                </a:solidFill>
                <a:effectLst/>
                <a:latin typeface="+mn-lt"/>
                <a:ea typeface="+mn-ea"/>
                <a:cs typeface="+mn-cs"/>
              </a:rPr>
              <a:t>barato</a:t>
            </a:r>
            <a:r>
              <a:rPr lang="es-ES" dirty="0"/>
              <a:t> [2164]; </a:t>
            </a:r>
            <a:r>
              <a:rPr lang="es-ES" sz="1200" b="0" i="0" u="none" strike="noStrike" kern="1200" dirty="0">
                <a:solidFill>
                  <a:schemeClr val="tx1"/>
                </a:solidFill>
                <a:effectLst/>
                <a:latin typeface="+mn-lt"/>
                <a:ea typeface="+mn-ea"/>
                <a:cs typeface="+mn-cs"/>
              </a:rPr>
              <a:t>amiga [1172];</a:t>
            </a:r>
            <a:r>
              <a:rPr lang="es-ES" dirty="0"/>
              <a:t> </a:t>
            </a:r>
            <a:r>
              <a:rPr lang="es-ES" sz="1200" b="0" i="0" u="none" strike="noStrike" kern="1200" dirty="0">
                <a:solidFill>
                  <a:schemeClr val="tx1"/>
                </a:solidFill>
                <a:effectLst/>
                <a:latin typeface="+mn-lt"/>
                <a:ea typeface="+mn-ea"/>
                <a:cs typeface="+mn-cs"/>
              </a:rPr>
              <a:t>caro</a:t>
            </a:r>
            <a:r>
              <a:rPr lang="es-ES" dirty="0"/>
              <a:t> [2179]; </a:t>
            </a:r>
            <a:r>
              <a:rPr lang="es-ES" sz="1200" b="0" i="0" u="none" strike="noStrike" kern="1200" dirty="0">
                <a:solidFill>
                  <a:schemeClr val="tx1"/>
                </a:solidFill>
                <a:effectLst/>
                <a:latin typeface="+mn-lt"/>
                <a:ea typeface="+mn-ea"/>
                <a:cs typeface="+mn-cs"/>
              </a:rPr>
              <a:t>amigo</a:t>
            </a:r>
            <a:r>
              <a:rPr lang="es-ES" dirty="0"/>
              <a:t> [210]; </a:t>
            </a:r>
            <a:r>
              <a:rPr lang="es-ES" sz="1200" b="0" i="0" u="none" strike="noStrike" kern="1200" dirty="0">
                <a:solidFill>
                  <a:schemeClr val="tx1"/>
                </a:solidFill>
                <a:effectLst/>
                <a:latin typeface="+mn-lt"/>
                <a:ea typeface="+mn-ea"/>
                <a:cs typeface="+mn-cs"/>
              </a:rPr>
              <a:t>antiguo [446];</a:t>
            </a:r>
            <a:r>
              <a:rPr lang="es-ES" dirty="0"/>
              <a:t> </a:t>
            </a:r>
            <a:r>
              <a:rPr lang="es-ES" sz="1200" b="0" i="0" u="none" strike="noStrike" kern="1200" dirty="0">
                <a:solidFill>
                  <a:schemeClr val="tx1"/>
                </a:solidFill>
                <a:effectLst/>
                <a:latin typeface="+mn-lt"/>
                <a:ea typeface="+mn-ea"/>
                <a:cs typeface="+mn-cs"/>
              </a:rPr>
              <a:t>autor/a</a:t>
            </a:r>
            <a:r>
              <a:rPr lang="es-ES" dirty="0"/>
              <a:t> [513]; </a:t>
            </a:r>
            <a:r>
              <a:rPr lang="es-ES" sz="1200" b="0" i="0" u="none" strike="noStrike" kern="1200" dirty="0">
                <a:solidFill>
                  <a:schemeClr val="tx1"/>
                </a:solidFill>
                <a:effectLst/>
                <a:latin typeface="+mn-lt"/>
                <a:ea typeface="+mn-ea"/>
                <a:cs typeface="+mn-cs"/>
              </a:rPr>
              <a:t>otro</a:t>
            </a:r>
            <a:r>
              <a:rPr lang="es-ES" dirty="0"/>
              <a:t> [35]; </a:t>
            </a:r>
            <a:r>
              <a:rPr lang="es-ES" sz="1200" b="0" i="0" u="none" strike="noStrike" kern="1200" dirty="0">
                <a:solidFill>
                  <a:schemeClr val="tx1"/>
                </a:solidFill>
                <a:effectLst/>
                <a:latin typeface="+mn-lt"/>
                <a:ea typeface="+mn-ea"/>
                <a:cs typeface="+mn-cs"/>
              </a:rPr>
              <a:t>profesor/a</a:t>
            </a:r>
            <a:r>
              <a:rPr lang="es-ES" dirty="0"/>
              <a:t> [501]; </a:t>
            </a:r>
            <a:r>
              <a:rPr lang="es-ES" sz="1200" b="0" i="0" u="none" strike="noStrike" kern="1200" dirty="0">
                <a:solidFill>
                  <a:schemeClr val="tx1"/>
                </a:solidFill>
                <a:effectLst/>
                <a:latin typeface="+mn-lt"/>
                <a:ea typeface="+mn-ea"/>
                <a:cs typeface="+mn-cs"/>
              </a:rPr>
              <a:t>claro</a:t>
            </a:r>
            <a:r>
              <a:rPr lang="es-ES" dirty="0"/>
              <a:t> [1923]; </a:t>
            </a:r>
            <a:r>
              <a:rPr lang="es-ES" sz="1200" b="0" i="0" u="none" strike="noStrike" kern="1200" dirty="0">
                <a:solidFill>
                  <a:schemeClr val="tx1"/>
                </a:solidFill>
                <a:effectLst/>
                <a:latin typeface="+mn-lt"/>
                <a:ea typeface="+mn-ea"/>
                <a:cs typeface="+mn-cs"/>
              </a:rPr>
              <a:t>director/a</a:t>
            </a:r>
            <a:r>
              <a:rPr lang="es-ES" dirty="0"/>
              <a:t> [592]; </a:t>
            </a:r>
            <a:r>
              <a:rPr lang="es-ES" sz="1200" b="0" i="0" u="none" strike="noStrike" kern="1200" dirty="0">
                <a:solidFill>
                  <a:schemeClr val="tx1"/>
                </a:solidFill>
                <a:effectLst/>
                <a:latin typeface="+mn-lt"/>
                <a:ea typeface="+mn-ea"/>
                <a:cs typeface="+mn-cs"/>
              </a:rPr>
              <a:t>moreno</a:t>
            </a:r>
            <a:r>
              <a:rPr lang="es-ES" dirty="0"/>
              <a:t> [3304]; </a:t>
            </a:r>
            <a:r>
              <a:rPr lang="es-ES" sz="1200" b="0" i="0" u="none" strike="noStrike" kern="1200" dirty="0">
                <a:solidFill>
                  <a:schemeClr val="tx1"/>
                </a:solidFill>
                <a:effectLst/>
                <a:latin typeface="+mn-lt"/>
                <a:ea typeface="+mn-ea"/>
                <a:cs typeface="+mn-cs"/>
              </a:rPr>
              <a:t>caballo</a:t>
            </a:r>
            <a:r>
              <a:rPr lang="es-ES" dirty="0"/>
              <a:t> [907]; </a:t>
            </a:r>
            <a:r>
              <a:rPr lang="es-ES" sz="1200" b="0" i="0" u="none" strike="noStrike" kern="1200" dirty="0">
                <a:solidFill>
                  <a:schemeClr val="tx1"/>
                </a:solidFill>
                <a:effectLst/>
                <a:latin typeface="+mn-lt"/>
                <a:ea typeface="+mn-ea"/>
                <a:cs typeface="+mn-cs"/>
              </a:rPr>
              <a:t>amarillo</a:t>
            </a:r>
            <a:r>
              <a:rPr lang="es-ES" dirty="0"/>
              <a:t> [1381]; </a:t>
            </a:r>
            <a:r>
              <a:rPr lang="es-ES" sz="1200" b="0" i="0" u="none" strike="noStrike" kern="1200" dirty="0">
                <a:solidFill>
                  <a:schemeClr val="tx1"/>
                </a:solidFill>
                <a:effectLst/>
                <a:latin typeface="+mn-lt"/>
                <a:ea typeface="+mn-ea"/>
                <a:cs typeface="+mn-cs"/>
              </a:rPr>
              <a:t>chico</a:t>
            </a:r>
            <a:r>
              <a:rPr lang="es-ES" dirty="0"/>
              <a:t> [727]; </a:t>
            </a:r>
            <a:r>
              <a:rPr lang="es-ES" sz="1200" b="0" i="0" u="none" strike="noStrike" kern="1200" dirty="0">
                <a:solidFill>
                  <a:schemeClr val="tx1"/>
                </a:solidFill>
                <a:effectLst/>
                <a:latin typeface="+mn-lt"/>
                <a:ea typeface="+mn-ea"/>
                <a:cs typeface="+mn-cs"/>
              </a:rPr>
              <a:t>chica</a:t>
            </a:r>
            <a:r>
              <a:rPr lang="es-ES" dirty="0"/>
              <a:t> [1129]; </a:t>
            </a:r>
            <a:r>
              <a:rPr lang="es-ES" sz="1200" b="0" i="0" u="none" strike="noStrike" kern="1200" dirty="0">
                <a:solidFill>
                  <a:schemeClr val="tx1"/>
                </a:solidFill>
                <a:effectLst/>
                <a:latin typeface="+mn-lt"/>
                <a:ea typeface="+mn-ea"/>
                <a:cs typeface="+mn-cs"/>
              </a:rPr>
              <a:t>señor</a:t>
            </a:r>
            <a:r>
              <a:rPr lang="es-ES" dirty="0"/>
              <a:t> [201]; </a:t>
            </a:r>
            <a:r>
              <a:rPr lang="es-ES" sz="1200" b="0" i="0" u="none" strike="noStrike" kern="1200" dirty="0">
                <a:solidFill>
                  <a:schemeClr val="tx1"/>
                </a:solidFill>
                <a:effectLst/>
                <a:latin typeface="+mn-lt"/>
                <a:ea typeface="+mn-ea"/>
                <a:cs typeface="+mn-cs"/>
              </a:rPr>
              <a:t>señora</a:t>
            </a:r>
            <a:r>
              <a:rPr lang="es-ES" dirty="0"/>
              <a:t> [509]; </a:t>
            </a:r>
            <a:r>
              <a:rPr lang="es-ES" sz="1200" b="0" i="0" u="none" strike="noStrike" kern="1200" dirty="0">
                <a:solidFill>
                  <a:schemeClr val="tx1"/>
                </a:solidFill>
                <a:effectLst/>
                <a:latin typeface="+mn-lt"/>
                <a:ea typeface="+mn-ea"/>
                <a:cs typeface="+mn-cs"/>
              </a:rPr>
              <a:t>gato</a:t>
            </a:r>
            <a:r>
              <a:rPr lang="es-ES" dirty="0"/>
              <a:t> [1728] </a:t>
            </a:r>
            <a:r>
              <a:rPr lang="es-ES" sz="1200" b="0" i="0" u="none" strike="noStrike" kern="1200" dirty="0">
                <a:solidFill>
                  <a:schemeClr val="tx1"/>
                </a:solidFill>
                <a:effectLst/>
                <a:latin typeface="+mn-lt"/>
                <a:ea typeface="+mn-ea"/>
                <a:cs typeface="+mn-cs"/>
              </a:rPr>
              <a:t>animal</a:t>
            </a:r>
            <a:r>
              <a:rPr lang="es-ES" dirty="0"/>
              <a:t> [322]; </a:t>
            </a:r>
            <a:r>
              <a:rPr lang="es-ES" sz="1200" b="0" i="0" u="none" strike="noStrike" kern="1200" dirty="0">
                <a:solidFill>
                  <a:schemeClr val="tx1"/>
                </a:solidFill>
                <a:effectLst/>
                <a:latin typeface="+mn-lt"/>
                <a:ea typeface="+mn-ea"/>
                <a:cs typeface="+mn-cs"/>
              </a:rPr>
              <a:t>compañero</a:t>
            </a:r>
            <a:r>
              <a:rPr lang="es-ES" dirty="0"/>
              <a:t> [551]; </a:t>
            </a:r>
            <a:r>
              <a:rPr lang="es-ES" sz="1200" b="0" i="0" u="none" strike="noStrike" kern="1200" dirty="0">
                <a:solidFill>
                  <a:schemeClr val="tx1"/>
                </a:solidFill>
                <a:effectLst/>
                <a:latin typeface="+mn-lt"/>
                <a:ea typeface="+mn-ea"/>
                <a:cs typeface="+mn-cs"/>
              </a:rPr>
              <a:t>pájaro</a:t>
            </a:r>
            <a:r>
              <a:rPr lang="es-ES" dirty="0"/>
              <a:t> [1607]</a:t>
            </a:r>
            <a:endParaRPr lang="en-GB" b="1" dirty="0"/>
          </a:p>
          <a:p>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6 minutes</a:t>
            </a:r>
          </a:p>
          <a:p>
            <a:endParaRPr lang="en-US" b="1" dirty="0"/>
          </a:p>
          <a:p>
            <a:r>
              <a:rPr lang="en-US" b="1" dirty="0"/>
              <a:t>Aim: </a:t>
            </a:r>
            <a:r>
              <a:rPr lang="en-US" b="0" dirty="0"/>
              <a:t>a paired read aloud task to practise</a:t>
            </a:r>
            <a:r>
              <a:rPr lang="en-US" b="0" baseline="0" dirty="0"/>
              <a:t> oral production and recognition of words containing the SSC [silent h] at text level.</a:t>
            </a:r>
            <a:endParaRPr lang="en-US" b="0" dirty="0"/>
          </a:p>
          <a:p>
            <a:endParaRPr lang="en-US" b="1" dirty="0"/>
          </a:p>
          <a:p>
            <a:r>
              <a:rPr lang="en-US" b="1" dirty="0"/>
              <a:t>Procedure:</a:t>
            </a:r>
          </a:p>
          <a:p>
            <a:r>
              <a:rPr lang="en-US" b="0" dirty="0"/>
              <a:t>1. Ask the students</a:t>
            </a:r>
            <a:r>
              <a:rPr lang="en-US" b="0" baseline="0" dirty="0"/>
              <a:t> to read the instructions and check their understanding.  At this point, advise student B to turn away from the board.</a:t>
            </a:r>
            <a:endParaRPr lang="en-US" b="0" dirty="0"/>
          </a:p>
          <a:p>
            <a:r>
              <a:rPr lang="en-US" b="0" dirty="0"/>
              <a:t>2. Click to bring up the text for</a:t>
            </a:r>
            <a:r>
              <a:rPr lang="en-US" b="0" baseline="0" dirty="0"/>
              <a:t> student A. </a:t>
            </a:r>
            <a:endParaRPr lang="en-US" b="0" dirty="0"/>
          </a:p>
          <a:p>
            <a:r>
              <a:rPr lang="en-US" b="0" dirty="0"/>
              <a:t>3. Student</a:t>
            </a:r>
            <a:r>
              <a:rPr lang="en-US" b="0" baseline="0" dirty="0"/>
              <a:t> A reads the text to student B who writes all the words containing SSC [silent h].</a:t>
            </a:r>
          </a:p>
          <a:p>
            <a:r>
              <a:rPr lang="en-US" b="0" baseline="0" dirty="0"/>
              <a:t>4. Click again to hide the text that was just used.</a:t>
            </a:r>
            <a:endParaRPr lang="en-US" b="0" dirty="0"/>
          </a:p>
          <a:p>
            <a:r>
              <a:rPr lang="en-US" b="0" dirty="0"/>
              <a:t>5. Students then swap roles</a:t>
            </a:r>
            <a:r>
              <a:rPr lang="en-US" b="0" baseline="0" dirty="0"/>
              <a:t>.</a:t>
            </a:r>
            <a:endParaRPr lang="en-US" b="0" dirty="0"/>
          </a:p>
          <a:p>
            <a:r>
              <a:rPr lang="en-US" b="0" dirty="0"/>
              <a:t>6. Teachers can use the answer</a:t>
            </a:r>
            <a:r>
              <a:rPr lang="en-US" b="0" baseline="0" dirty="0"/>
              <a:t> slide (next slide) to bring the activity to a close. Elicit the meanings of the target words in English.</a:t>
            </a:r>
          </a:p>
          <a:p>
            <a:r>
              <a:rPr lang="en-US" b="0" baseline="0" dirty="0"/>
              <a:t>7. Teachers may also want to ask students to consider the meanings of the texts as a whole before moving on.  Give pairs a minute per text and then take feedback.</a:t>
            </a:r>
          </a:p>
          <a:p>
            <a:endParaRPr lang="en-US" b="0" baseline="0" dirty="0"/>
          </a:p>
          <a:p>
            <a:r>
              <a:rPr lang="en-US" b="1" baseline="0" dirty="0"/>
              <a:t>Note: ‘</a:t>
            </a:r>
            <a:r>
              <a:rPr lang="en-US" b="0" baseline="0" dirty="0"/>
              <a:t>hospital’ was used as a Y7 phonics word. ‘Pizarra’ has not been taught in the SoW so a gloss is provided.</a:t>
            </a:r>
          </a:p>
          <a:p>
            <a:endParaRPr lang="en-US" b="0" baseline="0" dirty="0"/>
          </a:p>
          <a:p>
            <a:r>
              <a:rPr lang="en-US" b="1" baseline="0" dirty="0"/>
              <a:t>Frequency of unknown/glossed words:</a:t>
            </a:r>
          </a:p>
          <a:p>
            <a:r>
              <a:rPr lang="en-US" b="0" baseline="0" dirty="0"/>
              <a:t>hospital [1050]; pizarra [&gt;5000]</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923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Answer</a:t>
            </a:r>
            <a:r>
              <a:rPr lang="en-GB" sz="1200" b="0" baseline="0" dirty="0"/>
              <a:t>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7874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a:t>
            </a:r>
            <a:r>
              <a:rPr lang="en-US" sz="1200" b="1" kern="1200" baseline="0" dirty="0">
                <a:solidFill>
                  <a:schemeClr val="tx1"/>
                </a:solidFill>
                <a:effectLst/>
                <a:latin typeface="+mn-lt"/>
                <a:ea typeface="+mn-ea"/>
                <a:cs typeface="+mn-cs"/>
              </a:rPr>
              <a:t>[2/8]</a:t>
            </a:r>
            <a:endParaRPr lang="en-US"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31816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dirty="0"/>
              <a:t>5</a:t>
            </a:r>
            <a:r>
              <a:rPr lang="es-GB" dirty="0"/>
              <a:t> min.</a:t>
            </a:r>
            <a:endParaRPr lang="en-GB" dirty="0"/>
          </a:p>
          <a:p>
            <a:endParaRPr lang="en-GB" dirty="0"/>
          </a:p>
          <a:p>
            <a:r>
              <a:rPr lang="en-GB" b="1" dirty="0"/>
              <a:t>Aim: </a:t>
            </a:r>
            <a:r>
              <a:rPr lang="en-GB" dirty="0"/>
              <a:t>To recall previously taught vocabulary, including words from lesson 1,</a:t>
            </a:r>
            <a:r>
              <a:rPr lang="en-GB" baseline="0" dirty="0"/>
              <a:t> that will be used in this lesson.</a:t>
            </a:r>
            <a:endParaRPr lang="en-GB" dirty="0"/>
          </a:p>
          <a:p>
            <a:endParaRPr lang="en-GB" dirty="0"/>
          </a:p>
          <a:p>
            <a:r>
              <a:rPr lang="en-GB" b="1" dirty="0"/>
              <a:t>Procedure:</a:t>
            </a:r>
          </a:p>
          <a:p>
            <a:r>
              <a:rPr lang="en-GB" dirty="0"/>
              <a:t>1. The teacher asks students</a:t>
            </a:r>
            <a:r>
              <a:rPr lang="en-GB" baseline="0" dirty="0"/>
              <a:t> to </a:t>
            </a:r>
            <a:r>
              <a:rPr lang="es-GB" dirty="0"/>
              <a:t>try to say the word in Spanish represented by each image</a:t>
            </a:r>
            <a:r>
              <a:rPr lang="en-GB" dirty="0"/>
              <a:t>/English word</a:t>
            </a:r>
            <a:r>
              <a:rPr lang="es-GB" dirty="0"/>
              <a:t>. To encourage learners to recall this vocabulary only the first letter of each word is provided.</a:t>
            </a:r>
          </a:p>
          <a:p>
            <a:r>
              <a:rPr lang="en-GB" dirty="0"/>
              <a:t>2. Students</a:t>
            </a:r>
            <a:r>
              <a:rPr lang="en-GB" baseline="0" dirty="0"/>
              <a:t> can be prompted to provide both the masculine and feminine forms of </a:t>
            </a:r>
            <a:r>
              <a:rPr lang="en-GB" i="1" baseline="0" dirty="0"/>
              <a:t>moreno, </a:t>
            </a:r>
            <a:r>
              <a:rPr lang="en-GB" i="1" baseline="0" dirty="0" err="1"/>
              <a:t>amarillo</a:t>
            </a:r>
            <a:r>
              <a:rPr lang="en-GB" i="1" baseline="0" dirty="0"/>
              <a:t>, solo </a:t>
            </a:r>
            <a:r>
              <a:rPr lang="en-GB" i="0" u="none" baseline="0" dirty="0"/>
              <a:t>and</a:t>
            </a:r>
            <a:r>
              <a:rPr lang="en-GB" i="1" baseline="0" dirty="0"/>
              <a:t> </a:t>
            </a:r>
            <a:r>
              <a:rPr lang="en-GB" i="1" baseline="0" dirty="0" err="1"/>
              <a:t>otro</a:t>
            </a:r>
            <a:r>
              <a:rPr lang="en-GB" i="0" baseline="0" dirty="0"/>
              <a:t>.</a:t>
            </a:r>
            <a:endParaRPr lang="en-GB" i="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805237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b="0" dirty="0"/>
              <a:t>5</a:t>
            </a:r>
            <a:r>
              <a:rPr lang="es-GB" dirty="0"/>
              <a:t> min.</a:t>
            </a:r>
            <a:endParaRPr lang="en-GB" dirty="0"/>
          </a:p>
          <a:p>
            <a:endParaRPr lang="en-GB" dirty="0"/>
          </a:p>
          <a:p>
            <a:r>
              <a:rPr lang="en-GB" b="1" dirty="0"/>
              <a:t>Aim: </a:t>
            </a:r>
            <a:r>
              <a:rPr lang="en-GB" b="0" dirty="0"/>
              <a:t>t</a:t>
            </a:r>
            <a:r>
              <a:rPr lang="en-GB" dirty="0"/>
              <a:t>o recall previously</a:t>
            </a:r>
            <a:r>
              <a:rPr lang="en-GB" baseline="0" dirty="0"/>
              <a:t> taught </a:t>
            </a:r>
            <a:r>
              <a:rPr lang="en-GB" dirty="0"/>
              <a:t>vocabulary and use it in the correct sentence. </a:t>
            </a:r>
          </a:p>
          <a:p>
            <a:endParaRPr lang="en-GB" dirty="0"/>
          </a:p>
          <a:p>
            <a:r>
              <a:rPr lang="en-GB" b="1" dirty="0"/>
              <a:t>Procedure:</a:t>
            </a:r>
          </a:p>
          <a:p>
            <a:r>
              <a:rPr lang="en-GB" dirty="0"/>
              <a:t>1. </a:t>
            </a:r>
            <a:r>
              <a:rPr lang="en-GB" noProof="0" dirty="0"/>
              <a:t>Students write the most appropriate word from the previous activity in each gap.</a:t>
            </a:r>
          </a:p>
          <a:p>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898160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noProof="0" dirty="0"/>
              <a:t>recap meanings</a:t>
            </a:r>
            <a:r>
              <a:rPr lang="en-GB" b="0" baseline="0" noProof="0" dirty="0"/>
              <a:t> and function of the </a:t>
            </a:r>
            <a:r>
              <a:rPr lang="en-GB" b="0" noProof="0" dirty="0"/>
              <a:t>indirect object pronoun ‘le’.</a:t>
            </a:r>
          </a:p>
          <a:p>
            <a:endParaRPr lang="en-US" b="1" dirty="0"/>
          </a:p>
          <a:p>
            <a:r>
              <a:rPr lang="en-US" b="1" dirty="0"/>
              <a:t>Procedure:</a:t>
            </a:r>
          </a:p>
          <a:p>
            <a:pPr marL="228600" indent="-228600">
              <a:buAutoNum type="arabicPeriod"/>
            </a:pPr>
            <a:r>
              <a:rPr lang="en-US" b="0" dirty="0"/>
              <a:t>Click to bring up each part of the explanation.</a:t>
            </a:r>
          </a:p>
          <a:p>
            <a:pPr marL="228600" indent="-228600">
              <a:buAutoNum type="arabicPeriod"/>
            </a:pPr>
            <a:r>
              <a:rPr lang="en-US" b="0" baseline="0" dirty="0"/>
              <a:t>In the examples, the English sentence appears first so that teachers can elicit the translation from students.</a:t>
            </a:r>
          </a:p>
          <a:p>
            <a:pPr marL="228600" indent="-228600">
              <a:buAutoNum type="arabicPeriod"/>
            </a:pPr>
            <a:endParaRPr lang="en-US" b="0" baseline="0" dirty="0"/>
          </a:p>
          <a:p>
            <a:pPr marL="0" indent="0">
              <a:buNone/>
            </a:pPr>
            <a:r>
              <a:rPr lang="en-US" b="1" baseline="0" dirty="0"/>
              <a:t>Note:</a:t>
            </a:r>
            <a:r>
              <a:rPr lang="en-US" b="0" baseline="0" dirty="0"/>
              <a:t> In Year 9, students will also learn about the use of disjunctive object pronouns to make the referent of ‘le’ clear (e.g. </a:t>
            </a:r>
            <a:r>
              <a:rPr lang="en-US" b="1" i="1" baseline="0" dirty="0"/>
              <a:t>A ella </a:t>
            </a:r>
            <a:r>
              <a:rPr lang="en-US" b="0" baseline="0" dirty="0"/>
              <a:t>le da miedo). Because students have so far only studied ‘él’ and ‘ella’ as subject pronouns, we leave further explanation of this until later.</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521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recap</a:t>
            </a:r>
            <a:r>
              <a:rPr lang="en-GB" b="0" baseline="0" dirty="0"/>
              <a:t> object-first word order and personal ‘a’.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 teacher goes</a:t>
            </a:r>
            <a:r>
              <a:rPr lang="en-US" b="0" baseline="0" dirty="0"/>
              <a:t> through the grammar explanation with students, revealing each new sentence on a mouse click.</a:t>
            </a:r>
          </a:p>
          <a:p>
            <a:pPr marL="228600" indent="-228600">
              <a:buAutoNum type="arabicPeriod"/>
            </a:pPr>
            <a:r>
              <a:rPr lang="en-US" b="0" baseline="0" dirty="0"/>
              <a:t>Answers can be elicited from students where there are gaps or answers to circle.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388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 (slides 34-35)</a:t>
            </a:r>
          </a:p>
          <a:p>
            <a:endParaRPr lang="en-US" b="1" dirty="0"/>
          </a:p>
          <a:p>
            <a:r>
              <a:rPr lang="en-US" b="1" dirty="0"/>
              <a:t>Aim: </a:t>
            </a:r>
            <a:r>
              <a:rPr lang="en-US" b="0" dirty="0"/>
              <a:t>to </a:t>
            </a:r>
            <a:r>
              <a:rPr lang="en-GB" sz="1200" b="0" kern="1200" dirty="0">
                <a:solidFill>
                  <a:schemeClr val="tx1"/>
                </a:solidFill>
                <a:effectLst/>
                <a:latin typeface="+mn-lt"/>
                <a:ea typeface="+mn-ea"/>
                <a:cs typeface="+mn-cs"/>
              </a:rPr>
              <a:t>d</a:t>
            </a:r>
            <a:r>
              <a:rPr lang="en-GB" sz="1200" kern="1200" dirty="0">
                <a:solidFill>
                  <a:schemeClr val="tx1"/>
                </a:solidFill>
                <a:effectLst/>
                <a:latin typeface="+mn-lt"/>
                <a:ea typeface="+mn-ea"/>
                <a:cs typeface="+mn-cs"/>
              </a:rPr>
              <a:t>irect attention to personal ‘a’ to work out subject and object roles in </a:t>
            </a:r>
            <a:r>
              <a:rPr lang="es-ES" sz="1200" kern="1200" dirty="0">
                <a:solidFill>
                  <a:schemeClr val="tx1"/>
                </a:solidFill>
                <a:effectLst/>
                <a:latin typeface="+mn-lt"/>
                <a:ea typeface="+mn-ea"/>
                <a:cs typeface="+mn-cs"/>
              </a:rPr>
              <a:t>SVO and OVS sentences;</a:t>
            </a:r>
            <a:r>
              <a:rPr lang="es-ES" sz="1200" kern="1200" baseline="0" dirty="0">
                <a:solidFill>
                  <a:schemeClr val="tx1"/>
                </a:solidFill>
                <a:effectLst/>
                <a:latin typeface="+mn-lt"/>
                <a:ea typeface="+mn-ea"/>
                <a:cs typeface="+mn-cs"/>
              </a:rPr>
              <a:t> to </a:t>
            </a:r>
            <a:r>
              <a:rPr lang="en-GB" sz="1200" kern="1200" baseline="0" noProof="0" dirty="0">
                <a:solidFill>
                  <a:schemeClr val="tx1"/>
                </a:solidFill>
                <a:effectLst/>
                <a:latin typeface="+mn-lt"/>
                <a:ea typeface="+mn-ea"/>
                <a:cs typeface="+mn-cs"/>
              </a:rPr>
              <a:t>understand other vocabulary in the sentences.</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 teacher can</a:t>
            </a:r>
            <a:r>
              <a:rPr lang="en-US" b="0" baseline="0" dirty="0"/>
              <a:t> ask students what they think ‘cosas de hermanos’ might refer to. ‘Hermanos’ here refers to ‘brothers and sisters’. The image can be used to highlight this.</a:t>
            </a:r>
            <a:endParaRPr lang="en-US" b="0" dirty="0"/>
          </a:p>
          <a:p>
            <a:pPr marL="228600" indent="-228600">
              <a:buAutoNum type="arabicPeriod"/>
            </a:pPr>
            <a:r>
              <a:rPr lang="en-US" b="0" dirty="0"/>
              <a:t>Students read each sentence in Spanish and try to figure out the correct option for each one, ‘A’ or ‘B’.</a:t>
            </a:r>
          </a:p>
          <a:p>
            <a:pPr marL="228600" indent="-228600">
              <a:buAutoNum type="arabicPeriod"/>
            </a:pPr>
            <a:r>
              <a:rPr lang="en-US" b="0" dirty="0"/>
              <a:t>Students write the reason why in English in the third column.</a:t>
            </a:r>
          </a:p>
          <a:p>
            <a:pPr marL="228600" indent="-228600">
              <a:buAutoNum type="arabicPeriod"/>
            </a:pPr>
            <a:endParaRPr lang="en-US" b="0" dirty="0"/>
          </a:p>
          <a:p>
            <a:pPr marL="0" indent="0">
              <a:buNone/>
            </a:pPr>
            <a:r>
              <a:rPr lang="en-US" b="1" dirty="0"/>
              <a:t>Notes: </a:t>
            </a:r>
            <a:r>
              <a:rPr lang="en-US" b="0" dirty="0"/>
              <a:t>teachers</a:t>
            </a:r>
            <a:r>
              <a:rPr lang="en-US" b="0" baseline="0" dirty="0"/>
              <a:t> may wish to either keep or remove the images, depending on the group. They provide some support for the translation part.</a:t>
            </a:r>
            <a:endParaRPr lang="en-US" b="0" dirty="0"/>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205246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US" b="0" dirty="0"/>
              <a:t>Slide</a:t>
            </a:r>
            <a:r>
              <a:rPr lang="en-US" b="0" baseline="0" dirty="0"/>
              <a:t> 2/2</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2225872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1" dirty="0"/>
              <a:t> </a:t>
            </a:r>
            <a:r>
              <a:rPr lang="en-GB" sz="1200" kern="1200" dirty="0">
                <a:solidFill>
                  <a:schemeClr val="tx1"/>
                </a:solidFill>
                <a:effectLst/>
                <a:latin typeface="+mn-lt"/>
                <a:ea typeface="+mn-ea"/>
                <a:cs typeface="+mn-cs"/>
              </a:rPr>
              <a:t>focus students’ attention on </a:t>
            </a:r>
            <a:r>
              <a:rPr lang="es-ES" sz="1200" kern="1200" dirty="0">
                <a:solidFill>
                  <a:schemeClr val="tx1"/>
                </a:solidFill>
                <a:effectLst/>
                <a:latin typeface="+mn-lt"/>
                <a:ea typeface="+mn-ea"/>
                <a:cs typeface="+mn-cs"/>
              </a:rPr>
              <a:t>personal ‘a’ </a:t>
            </a:r>
            <a:r>
              <a:rPr lang="en-GB" sz="1200" kern="1200" dirty="0">
                <a:solidFill>
                  <a:schemeClr val="tx1"/>
                </a:solidFill>
                <a:effectLst/>
                <a:latin typeface="+mn-lt"/>
                <a:ea typeface="+mn-ea"/>
                <a:cs typeface="+mn-cs"/>
              </a:rPr>
              <a:t>to determine subject and object</a:t>
            </a:r>
            <a:r>
              <a:rPr lang="en-GB" sz="1200" kern="1200" baseline="0" dirty="0">
                <a:solidFill>
                  <a:schemeClr val="tx1"/>
                </a:solidFill>
                <a:effectLst/>
                <a:latin typeface="+mn-lt"/>
                <a:ea typeface="+mn-ea"/>
                <a:cs typeface="+mn-cs"/>
              </a:rPr>
              <a:t> roles; to consolidate understanding of vocabulary</a:t>
            </a:r>
            <a:endParaRPr lang="en-US" b="1" dirty="0"/>
          </a:p>
          <a:p>
            <a:endParaRPr lang="en-US" b="1" dirty="0"/>
          </a:p>
          <a:p>
            <a:r>
              <a:rPr lang="en-US" b="1" dirty="0"/>
              <a:t>Procedure:</a:t>
            </a:r>
          </a:p>
          <a:p>
            <a:r>
              <a:rPr lang="en-US" b="0" dirty="0"/>
              <a:t>1. Teachers clicks</a:t>
            </a:r>
            <a:r>
              <a:rPr lang="en-US" b="0" baseline="0" dirty="0"/>
              <a:t> the number trigger to play the audio.</a:t>
            </a:r>
            <a:endParaRPr lang="en-US" b="0" dirty="0"/>
          </a:p>
          <a:p>
            <a:r>
              <a:rPr lang="en-US" b="0" dirty="0"/>
              <a:t>2. </a:t>
            </a:r>
            <a:r>
              <a:rPr lang="en-GB" sz="1200" kern="1200" dirty="0">
                <a:solidFill>
                  <a:schemeClr val="tx1"/>
                </a:solidFill>
                <a:effectLst/>
                <a:latin typeface="+mn-lt"/>
                <a:ea typeface="+mn-ea"/>
                <a:cs typeface="+mn-cs"/>
              </a:rPr>
              <a:t>Students listen to each phrase and decide which is the correct option, ‘A’ or ‘B’.</a:t>
            </a:r>
          </a:p>
          <a:p>
            <a:r>
              <a:rPr lang="en-GB" sz="1200" kern="1200" dirty="0">
                <a:solidFill>
                  <a:schemeClr val="tx1"/>
                </a:solidFill>
                <a:effectLst/>
                <a:latin typeface="+mn-lt"/>
                <a:ea typeface="+mn-ea"/>
                <a:cs typeface="+mn-cs"/>
              </a:rPr>
              <a:t>3. They then match</a:t>
            </a:r>
            <a:r>
              <a:rPr lang="en-GB" sz="1200" kern="1200" baseline="0" dirty="0">
                <a:solidFill>
                  <a:schemeClr val="tx1"/>
                </a:solidFill>
                <a:effectLst/>
                <a:latin typeface="+mn-lt"/>
                <a:ea typeface="+mn-ea"/>
                <a:cs typeface="+mn-cs"/>
              </a:rPr>
              <a:t> the sentence starter to the the correct ending.</a:t>
            </a:r>
            <a:br>
              <a:rPr lang="en-GB" sz="1200" kern="1200" baseline="0" dirty="0">
                <a:solidFill>
                  <a:schemeClr val="tx1"/>
                </a:solidFill>
                <a:effectLst/>
                <a:latin typeface="+mn-lt"/>
                <a:ea typeface="+mn-ea"/>
                <a:cs typeface="+mn-cs"/>
              </a:rPr>
            </a:br>
            <a:r>
              <a:rPr lang="en-GB" sz="1200" kern="1200" baseline="0" dirty="0">
                <a:solidFill>
                  <a:schemeClr val="tx1"/>
                </a:solidFill>
                <a:effectLst/>
                <a:latin typeface="+mn-lt"/>
                <a:ea typeface="+mn-ea"/>
                <a:cs typeface="+mn-cs"/>
              </a:rPr>
              <a:t>4. During feedback, teachers can elicit the English meaning of the sentence endings.</a:t>
            </a:r>
            <a:endParaRPr lang="en-GB" sz="1200" kern="1200" dirty="0">
              <a:solidFill>
                <a:schemeClr val="tx1"/>
              </a:solidFill>
              <a:effectLst/>
              <a:latin typeface="+mn-lt"/>
              <a:ea typeface="+mn-ea"/>
              <a:cs typeface="+mn-cs"/>
            </a:endParaRPr>
          </a:p>
          <a:p>
            <a:endParaRPr lang="en-US" b="0" dirty="0"/>
          </a:p>
          <a:p>
            <a:r>
              <a:rPr lang="en-US" b="1" dirty="0"/>
              <a:t>Transcript:</a:t>
            </a:r>
            <a:endParaRPr lang="en-GB" sz="120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s-AR" sz="1200" baseline="0" noProof="0" dirty="0">
                <a:solidFill>
                  <a:schemeClr val="accent5">
                    <a:lumMod val="50000"/>
                  </a:schemeClr>
                </a:solidFill>
              </a:rPr>
              <a:t>A Daniel le da risa Lucía.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s-AR" sz="1200" baseline="0" noProof="0" dirty="0">
                <a:solidFill>
                  <a:schemeClr val="accent5">
                    <a:lumMod val="50000"/>
                  </a:schemeClr>
                </a:solidFill>
              </a:rPr>
              <a:t>Lucía le da ánimo a Daniel.</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s-AR" sz="1200" baseline="0" noProof="0" dirty="0">
                <a:solidFill>
                  <a:schemeClr val="accent5">
                    <a:lumMod val="50000"/>
                  </a:schemeClr>
                </a:solidFill>
              </a:rPr>
              <a:t>A Lucía le preocupa Daniel.</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s-AR" sz="1200" baseline="0" noProof="0" dirty="0">
                <a:solidFill>
                  <a:schemeClr val="accent5">
                    <a:lumMod val="50000"/>
                  </a:schemeClr>
                </a:solidFill>
              </a:rPr>
              <a:t>Daniel le da tristeza a Lucía.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aseline="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aseline="0" dirty="0">
              <a:solidFill>
                <a:schemeClr val="accent5">
                  <a:lumMod val="50000"/>
                </a:schemeClr>
              </a:solidFill>
            </a:endParaRPr>
          </a:p>
          <a:p>
            <a:endParaRPr lang="es-419"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792631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0" dirty="0"/>
              <a:t>Slide 2/2</a:t>
            </a:r>
          </a:p>
          <a:p>
            <a:endParaRPr lang="en-US" b="0" dirty="0"/>
          </a:p>
          <a:p>
            <a:r>
              <a:rPr lang="en-US" b="1" dirty="0"/>
              <a:t>Transcript:</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5) A Daniel le molesta Lucía.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6) Lucía le </a:t>
            </a:r>
            <a:r>
              <a:rPr lang="en-GB" sz="1200" baseline="0" dirty="0" err="1">
                <a:solidFill>
                  <a:schemeClr val="accent5">
                    <a:lumMod val="50000"/>
                  </a:schemeClr>
                </a:solidFill>
              </a:rPr>
              <a:t>alegra</a:t>
            </a:r>
            <a:r>
              <a:rPr lang="en-GB" sz="1200" baseline="0" dirty="0">
                <a:solidFill>
                  <a:schemeClr val="accent5">
                    <a:lumMod val="50000"/>
                  </a:schemeClr>
                </a:solidFill>
              </a:rPr>
              <a:t> a Daniel.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7) A Daniel le da </a:t>
            </a:r>
            <a:r>
              <a:rPr lang="en-GB" sz="1200" baseline="0" dirty="0" err="1">
                <a:solidFill>
                  <a:schemeClr val="accent5">
                    <a:lumMod val="50000"/>
                  </a:schemeClr>
                </a:solidFill>
              </a:rPr>
              <a:t>sueño</a:t>
            </a:r>
            <a:r>
              <a:rPr lang="en-GB" sz="1200" baseline="0" dirty="0">
                <a:solidFill>
                  <a:schemeClr val="accent5">
                    <a:lumMod val="50000"/>
                  </a:schemeClr>
                </a:solidFill>
              </a:rPr>
              <a:t> Lucía.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5">
                    <a:lumMod val="50000"/>
                  </a:schemeClr>
                </a:solidFill>
              </a:rPr>
              <a:t>8) Daniel le da </a:t>
            </a:r>
            <a:r>
              <a:rPr lang="en-GB" sz="1200" baseline="0" dirty="0" err="1">
                <a:solidFill>
                  <a:schemeClr val="accent5">
                    <a:lumMod val="50000"/>
                  </a:schemeClr>
                </a:solidFill>
              </a:rPr>
              <a:t>vergüenza</a:t>
            </a:r>
            <a:r>
              <a:rPr lang="en-GB" sz="1200" baseline="0" dirty="0">
                <a:solidFill>
                  <a:schemeClr val="accent5">
                    <a:lumMod val="50000"/>
                  </a:schemeClr>
                </a:solidFill>
              </a:rPr>
              <a:t> a Lucía.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aseline="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aseline="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aseline="0" dirty="0">
              <a:solidFill>
                <a:schemeClr val="accent5">
                  <a:lumMod val="50000"/>
                </a:schemeClr>
              </a:solidFill>
            </a:endParaRPr>
          </a:p>
          <a:p>
            <a:endParaRPr lang="es-419"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4096554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 minutes </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Aim:</a:t>
            </a:r>
            <a:r>
              <a:rPr lang="en-US" sz="1200" b="0" kern="1200" baseline="0" dirty="0">
                <a:solidFill>
                  <a:schemeClr val="tx1"/>
                </a:solidFill>
                <a:effectLst/>
                <a:latin typeface="+mn-lt"/>
                <a:ea typeface="+mn-ea"/>
                <a:cs typeface="+mn-cs"/>
              </a:rPr>
              <a:t> to encourage productive recall of </a:t>
            </a:r>
            <a:r>
              <a:rPr lang="en-US" sz="1200" b="0" kern="1200" dirty="0">
                <a:solidFill>
                  <a:schemeClr val="tx1"/>
                </a:solidFill>
                <a:effectLst/>
                <a:latin typeface="+mn-lt"/>
                <a:ea typeface="+mn-ea"/>
                <a:cs typeface="+mn-cs"/>
              </a:rPr>
              <a:t>vocabulary</a:t>
            </a:r>
            <a:r>
              <a:rPr lang="en-US" sz="1200" b="0" kern="1200" baseline="0" dirty="0">
                <a:solidFill>
                  <a:schemeClr val="tx1"/>
                </a:solidFill>
                <a:effectLst/>
                <a:latin typeface="+mn-lt"/>
                <a:ea typeface="+mn-ea"/>
                <a:cs typeface="+mn-cs"/>
              </a:rPr>
              <a:t> items that will appear in the final production activity. </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Procedure:</a:t>
            </a:r>
            <a:endParaRPr lang="en-US" sz="1200" b="0" kern="1200" baseline="0" dirty="0">
              <a:solidFill>
                <a:schemeClr val="tx1"/>
              </a:solidFill>
              <a:effectLst/>
              <a:latin typeface="+mn-lt"/>
              <a:ea typeface="+mn-ea"/>
              <a:cs typeface="+mn-cs"/>
            </a:endParaRPr>
          </a:p>
          <a:p>
            <a:pPr marL="228600" indent="-228600">
              <a:buAutoNum type="arabicPeriod"/>
            </a:pPr>
            <a:r>
              <a:rPr lang="en-US" sz="1200" b="0" kern="1200" baseline="0" dirty="0">
                <a:solidFill>
                  <a:schemeClr val="tx1"/>
                </a:solidFill>
                <a:effectLst/>
                <a:latin typeface="+mn-lt"/>
                <a:ea typeface="+mn-ea"/>
                <a:cs typeface="+mn-cs"/>
              </a:rPr>
              <a:t>Elicit each Spanish word from students by using the prompts.</a:t>
            </a:r>
          </a:p>
          <a:p>
            <a:pPr marL="228600" indent="-228600">
              <a:buAutoNum type="arabicPeriod"/>
            </a:pPr>
            <a:r>
              <a:rPr lang="en-US" sz="1200" b="0" kern="1200" baseline="0" dirty="0">
                <a:solidFill>
                  <a:schemeClr val="tx1"/>
                </a:solidFill>
                <a:effectLst/>
                <a:latin typeface="+mn-lt"/>
                <a:ea typeface="+mn-ea"/>
                <a:cs typeface="+mn-cs"/>
              </a:rPr>
              <a:t>Each click brings up the Spanish word in alphabetical order.</a:t>
            </a:r>
            <a:endParaRPr lang="en-US" sz="1200" b="1"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Note: </a:t>
            </a:r>
            <a:r>
              <a:rPr lang="en-US" sz="1200" b="0" kern="1200" baseline="0" dirty="0">
                <a:solidFill>
                  <a:schemeClr val="tx1"/>
                </a:solidFill>
                <a:effectLst/>
                <a:latin typeface="+mn-lt"/>
                <a:ea typeface="+mn-ea"/>
                <a:cs typeface="+mn-cs"/>
              </a:rPr>
              <a:t>These vocabulary items were all previously taught in the SoW but did not appear earlier in this lesson.</a:t>
            </a:r>
            <a:endParaRPr lang="en-US" b="0" dirty="0"/>
          </a:p>
          <a:p>
            <a:pPr marL="228600" indent="-228600">
              <a:buAutoNum type="arabicPeriod"/>
            </a:pPr>
            <a:endParaRPr lang="en-GB" b="0" dirty="0"/>
          </a:p>
          <a:p>
            <a:endParaRPr lang="en-GB" sz="1200" b="0" i="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119F9D-DE95-46FD-9DBD-380478876FF9}" type="slidenum">
              <a:rPr lang="en-GB" smtClean="0"/>
              <a:t>38</a:t>
            </a:fld>
            <a:endParaRPr lang="en-GB"/>
          </a:p>
        </p:txBody>
      </p:sp>
    </p:spTree>
    <p:extLst>
      <p:ext uri="{BB962C8B-B14F-4D97-AF65-F5344CB8AC3E}">
        <p14:creationId xmlns:p14="http://schemas.microsoft.com/office/powerpoint/2010/main" val="1561552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a:t>
            </a:r>
          </a:p>
          <a:p>
            <a:endParaRPr lang="en-US" b="1" dirty="0"/>
          </a:p>
          <a:p>
            <a:r>
              <a:rPr lang="en-US" b="1" dirty="0"/>
              <a:t>Aim: </a:t>
            </a:r>
            <a:r>
              <a:rPr lang="en-US" b="0" dirty="0"/>
              <a:t>to produce and understand OVS and SVO sentences with ‘personal a’</a:t>
            </a:r>
            <a:r>
              <a:rPr lang="en-US" b="0" baseline="0" dirty="0"/>
              <a:t> in the oral modality.</a:t>
            </a:r>
            <a:endParaRPr lang="en-US" b="1" dirty="0"/>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reads out the 8 cards in Spanish, considering whether or</a:t>
            </a:r>
            <a:r>
              <a:rPr lang="en-GB" sz="1200" kern="1200" baseline="0" dirty="0">
                <a:solidFill>
                  <a:schemeClr val="tx1"/>
                </a:solidFill>
                <a:effectLst/>
                <a:latin typeface="+mn-lt"/>
                <a:ea typeface="+mn-ea"/>
                <a:cs typeface="+mn-cs"/>
              </a:rPr>
              <a:t> not to use </a:t>
            </a:r>
            <a:r>
              <a:rPr lang="en-GB" sz="1200" kern="1200" dirty="0">
                <a:solidFill>
                  <a:schemeClr val="tx1"/>
                </a:solidFill>
                <a:effectLst/>
                <a:latin typeface="+mn-lt"/>
                <a:ea typeface="+mn-ea"/>
                <a:cs typeface="+mn-cs"/>
              </a:rPr>
              <a:t>‘personal a’ at</a:t>
            </a:r>
            <a:r>
              <a:rPr lang="en-GB" sz="1200" kern="1200" baseline="0" dirty="0">
                <a:solidFill>
                  <a:schemeClr val="tx1"/>
                </a:solidFill>
                <a:effectLst/>
                <a:latin typeface="+mn-lt"/>
                <a:ea typeface="+mn-ea"/>
                <a:cs typeface="+mn-cs"/>
              </a:rPr>
              <a:t> the start of the sentence</a:t>
            </a:r>
            <a:r>
              <a:rPr lang="en-GB" sz="1200" kern="1200" dirty="0">
                <a:solidFill>
                  <a:schemeClr val="tx1"/>
                </a:solidFill>
                <a:effectLst/>
                <a:latin typeface="+mn-lt"/>
                <a:ea typeface="+mn-ea"/>
                <a:cs typeface="+mn-cs"/>
              </a:rPr>
              <a:t>. Sentences must start with ‘Lucía...’ or ‘A Lucía...’.</a:t>
            </a:r>
          </a:p>
          <a:p>
            <a:pPr marL="228600" indent="-228600">
              <a:buAutoNum type="arabicPeriod"/>
            </a:pPr>
            <a:r>
              <a:rPr lang="en-GB" sz="1200" kern="1200" dirty="0">
                <a:solidFill>
                  <a:schemeClr val="tx1"/>
                </a:solidFill>
                <a:effectLst/>
                <a:latin typeface="+mn-lt"/>
                <a:ea typeface="+mn-ea"/>
                <a:cs typeface="+mn-cs"/>
              </a:rPr>
              <a:t>Student B notes down the information in the correct column.</a:t>
            </a:r>
          </a:p>
          <a:p>
            <a:pPr marL="228600" indent="-228600">
              <a:buAutoNum type="arabicPeriod"/>
            </a:pPr>
            <a:r>
              <a:rPr lang="en-GB" sz="1200" kern="1200" dirty="0">
                <a:solidFill>
                  <a:schemeClr val="tx1"/>
                </a:solidFill>
                <a:effectLst/>
                <a:latin typeface="+mn-lt"/>
                <a:ea typeface="+mn-ea"/>
                <a:cs typeface="+mn-cs"/>
              </a:rPr>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Student B reads out the 8 cards in Spanish, considering the use of the ‘personal a’ where necessary. Sentences must start with ‘Daniel...’ or ‘A Daniel...’.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Use slides 42-43 for feedback. The</a:t>
            </a:r>
            <a:r>
              <a:rPr lang="en-GB" sz="1200" kern="1200" baseline="0" dirty="0">
                <a:solidFill>
                  <a:schemeClr val="tx1"/>
                </a:solidFill>
                <a:effectLst/>
                <a:latin typeface="+mn-lt"/>
                <a:ea typeface="+mn-ea"/>
                <a:cs typeface="+mn-cs"/>
              </a:rPr>
              <a:t> feedback slide includes both the Spanish sentence that students hear and the English answer, to allow for comparison.</a:t>
            </a:r>
            <a:endParaRPr lang="en-GB" sz="1200" kern="1200" dirty="0">
              <a:solidFill>
                <a:schemeClr val="tx1"/>
              </a:solidFill>
              <a:effectLst/>
              <a:latin typeface="+mn-lt"/>
              <a:ea typeface="+mn-ea"/>
              <a:cs typeface="+mn-cs"/>
            </a:endParaRPr>
          </a:p>
          <a:p>
            <a:pPr marL="228600" indent="-228600">
              <a:buAutoNum type="arabicPeriod"/>
            </a:pPr>
            <a:endParaRPr lang="es-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a:t>
            </a:r>
            <a:r>
              <a:rPr lang="en-US" sz="1200" b="1" kern="1200" baseline="0" dirty="0">
                <a:solidFill>
                  <a:schemeClr val="tx1"/>
                </a:solidFill>
                <a:effectLst/>
                <a:latin typeface="+mn-lt"/>
                <a:ea typeface="+mn-ea"/>
                <a:cs typeface="+mn-cs"/>
              </a:rPr>
              <a:t>[3/8]</a:t>
            </a:r>
            <a:endParaRPr lang="en-US"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6787482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n-GB" b="1" cap="all" baseline="0" dirty="0"/>
              <a:t>PROMPT CARDS - DO NOT DISPLAY DURING ACTIVITY</a:t>
            </a:r>
          </a:p>
          <a:p>
            <a:pPr marL="0" indent="0">
              <a:buNone/>
            </a:pPr>
            <a:endParaRPr lang="en-GB" b="0" cap="all" baseline="0" dirty="0"/>
          </a:p>
          <a:p>
            <a:pPr marL="0" indent="0">
              <a:buNone/>
            </a:pPr>
            <a:r>
              <a:rPr lang="en-GB" b="0" cap="all" baseline="0" dirty="0"/>
              <a:t>1. </a:t>
            </a:r>
            <a:r>
              <a:rPr lang="es-GB" b="0" cap="all" baseline="0" dirty="0"/>
              <a:t>L</a:t>
            </a:r>
            <a:r>
              <a:rPr lang="es-GB" b="0" cap="none" baseline="0" dirty="0"/>
              <a:t>ucía le envía fotos a Daniel.</a:t>
            </a:r>
          </a:p>
          <a:p>
            <a:pPr marL="0" indent="0">
              <a:buNone/>
            </a:pPr>
            <a:r>
              <a:rPr lang="en-GB" b="0" cap="none" baseline="0" dirty="0"/>
              <a:t>2. </a:t>
            </a:r>
            <a:r>
              <a:rPr lang="es-GB" b="0" cap="none" baseline="0" dirty="0"/>
              <a:t>A Lucía le escribe Daniel.</a:t>
            </a:r>
          </a:p>
          <a:p>
            <a:pPr marL="0" indent="0">
              <a:buNone/>
            </a:pPr>
            <a:r>
              <a:rPr lang="en-GB" b="0" cap="none" baseline="0" dirty="0"/>
              <a:t>3. </a:t>
            </a:r>
            <a:r>
              <a:rPr lang="es-GB" b="0" cap="none" baseline="0" dirty="0"/>
              <a:t>Lucía le compra regalos a Daniel.</a:t>
            </a:r>
          </a:p>
          <a:p>
            <a:pPr marL="0" indent="0">
              <a:buNone/>
            </a:pPr>
            <a:r>
              <a:rPr lang="en-GB" b="0" cap="none" baseline="0" dirty="0"/>
              <a:t>4. </a:t>
            </a:r>
            <a:r>
              <a:rPr lang="es-GB" b="0" cap="none" baseline="0" dirty="0"/>
              <a:t>A Lucía le cuida el gato Daniel.</a:t>
            </a:r>
          </a:p>
          <a:p>
            <a:pPr marL="0" indent="0">
              <a:buNone/>
            </a:pPr>
            <a:r>
              <a:rPr lang="en-GB" b="0" cap="none" baseline="0" dirty="0"/>
              <a:t>5. </a:t>
            </a:r>
            <a:r>
              <a:rPr lang="es-GB" b="0" cap="none" baseline="0" dirty="0"/>
              <a:t>Lucía le </a:t>
            </a:r>
            <a:r>
              <a:rPr lang="en-GB" b="0" cap="none" baseline="0" dirty="0"/>
              <a:t>molesta</a:t>
            </a:r>
            <a:r>
              <a:rPr lang="es-GB" b="0" cap="none" baseline="0" dirty="0"/>
              <a:t> </a:t>
            </a:r>
            <a:r>
              <a:rPr lang="en-GB" b="0" cap="none" baseline="0" dirty="0"/>
              <a:t>mucho </a:t>
            </a:r>
            <a:r>
              <a:rPr lang="es-GB" b="0" cap="none" baseline="0" dirty="0"/>
              <a:t>a Daniel.</a:t>
            </a:r>
          </a:p>
          <a:p>
            <a:pPr marL="0" indent="0">
              <a:buNone/>
            </a:pPr>
            <a:r>
              <a:rPr lang="en-GB" b="0" cap="none" baseline="0" dirty="0"/>
              <a:t>6. </a:t>
            </a:r>
            <a:r>
              <a:rPr lang="es-GB" b="0" cap="none" baseline="0" dirty="0"/>
              <a:t>A Lucía le</a:t>
            </a:r>
            <a:r>
              <a:rPr lang="en-GB" b="0" cap="none" baseline="0" dirty="0"/>
              <a:t> da</a:t>
            </a:r>
            <a:r>
              <a:rPr lang="es-GB" b="0" cap="none" baseline="0" dirty="0"/>
              <a:t> ideas para el viaje</a:t>
            </a:r>
            <a:r>
              <a:rPr lang="en-GB" b="0" cap="none" baseline="0" dirty="0"/>
              <a:t> </a:t>
            </a:r>
            <a:r>
              <a:rPr lang="es-GB" b="0" cap="none" baseline="0" dirty="0"/>
              <a:t>Daniel.</a:t>
            </a:r>
          </a:p>
          <a:p>
            <a:pPr marL="0" indent="0">
              <a:buNone/>
            </a:pPr>
            <a:r>
              <a:rPr lang="en-GB" b="0" cap="none" baseline="0" dirty="0"/>
              <a:t>7. </a:t>
            </a:r>
            <a:r>
              <a:rPr lang="es-GB" b="0" cap="none" baseline="0" dirty="0"/>
              <a:t>A Lucía le organiza una fiesta</a:t>
            </a:r>
            <a:r>
              <a:rPr lang="en-GB" b="0" cap="none" baseline="0" dirty="0"/>
              <a:t> </a:t>
            </a:r>
            <a:r>
              <a:rPr lang="es-GB" b="0" cap="none" baseline="0" dirty="0"/>
              <a:t>Daniel.</a:t>
            </a:r>
          </a:p>
          <a:p>
            <a:pPr marL="0" indent="0">
              <a:buNone/>
            </a:pPr>
            <a:r>
              <a:rPr lang="en-GB" b="0" cap="none" baseline="0" dirty="0"/>
              <a:t>8. </a:t>
            </a:r>
            <a:r>
              <a:rPr lang="es-GB" b="0" cap="none" baseline="0" dirty="0"/>
              <a:t>Lucía le trae una camisa</a:t>
            </a:r>
            <a:r>
              <a:rPr lang="en-GB" b="0" cap="none" baseline="0" dirty="0"/>
              <a:t> a Daniel</a:t>
            </a:r>
            <a:r>
              <a:rPr lang="es-GB" b="0" cap="none" baseline="0" dirty="0"/>
              <a:t>.</a:t>
            </a:r>
            <a:endParaRPr lang="es-GB" b="0" cap="all"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840539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cap="all" baseline="0" dirty="0"/>
              <a:t>PROMPT CARDS - DO NOT DISPLAY DURING ACTIVITY</a:t>
            </a:r>
            <a:endParaRPr lang="en-GB" b="0" cap="none" baseline="0" dirty="0"/>
          </a:p>
          <a:p>
            <a:pPr marL="0" indent="0">
              <a:buNone/>
            </a:pPr>
            <a:endParaRPr lang="en-GB" b="0" cap="none" baseline="0" dirty="0"/>
          </a:p>
          <a:p>
            <a:pPr marL="0" indent="0">
              <a:buNone/>
            </a:pPr>
            <a:r>
              <a:rPr lang="en-GB" b="0" cap="none" baseline="0" dirty="0"/>
              <a:t>1. </a:t>
            </a:r>
            <a:r>
              <a:rPr lang="es-GB" b="0" cap="none" baseline="0" dirty="0"/>
              <a:t>Daniel le envía fotos a Lucía.</a:t>
            </a:r>
          </a:p>
          <a:p>
            <a:pPr marL="0" indent="0">
              <a:buNone/>
            </a:pPr>
            <a:r>
              <a:rPr lang="en-GB" b="0" cap="none" baseline="0" dirty="0"/>
              <a:t>2. A </a:t>
            </a:r>
            <a:r>
              <a:rPr lang="es-GB" b="0" cap="none" baseline="0" dirty="0"/>
              <a:t>Daniel le escribe Lucía.</a:t>
            </a:r>
          </a:p>
          <a:p>
            <a:pPr marL="0" indent="0">
              <a:buNone/>
            </a:pPr>
            <a:r>
              <a:rPr lang="en-GB" b="0" cap="none" baseline="0" dirty="0"/>
              <a:t>3. </a:t>
            </a:r>
            <a:r>
              <a:rPr lang="es-GB" b="0" cap="none" baseline="0" dirty="0"/>
              <a:t>Daniel le compra regalos a Lucía.</a:t>
            </a:r>
          </a:p>
          <a:p>
            <a:pPr marL="0" indent="0">
              <a:buNone/>
            </a:pPr>
            <a:r>
              <a:rPr lang="en-GB" b="0" cap="none" baseline="0" dirty="0"/>
              <a:t>4. </a:t>
            </a:r>
            <a:r>
              <a:rPr lang="es-GB" b="0" cap="none" baseline="0" dirty="0"/>
              <a:t>A Daniel le cuida el gato Lucía.</a:t>
            </a:r>
          </a:p>
          <a:p>
            <a:pPr marL="0" indent="0">
              <a:buNone/>
            </a:pPr>
            <a:r>
              <a:rPr lang="en-GB" b="0" cap="none" baseline="0" dirty="0"/>
              <a:t>5. </a:t>
            </a:r>
            <a:r>
              <a:rPr lang="es-GB" b="0" cap="none" baseline="0" dirty="0"/>
              <a:t>Daniel le </a:t>
            </a:r>
            <a:r>
              <a:rPr lang="en-GB" b="0" cap="none" baseline="0" dirty="0"/>
              <a:t>molesta mucho a Lucía</a:t>
            </a:r>
            <a:r>
              <a:rPr lang="es-GB" b="0" cap="none" baseline="0" dirty="0"/>
              <a:t>.</a:t>
            </a:r>
          </a:p>
          <a:p>
            <a:pPr marL="0" indent="0">
              <a:buNone/>
            </a:pPr>
            <a:r>
              <a:rPr lang="en-GB" b="0" cap="none" baseline="0" dirty="0"/>
              <a:t>6. </a:t>
            </a:r>
            <a:r>
              <a:rPr lang="es-GB" b="0" cap="none" baseline="0" dirty="0"/>
              <a:t>A Daniel le da ideas para el viaje Lucía.</a:t>
            </a:r>
          </a:p>
          <a:p>
            <a:pPr marL="0" indent="0">
              <a:buNone/>
            </a:pPr>
            <a:r>
              <a:rPr lang="en-GB" b="0" cap="none" baseline="0" dirty="0"/>
              <a:t>7. </a:t>
            </a:r>
            <a:r>
              <a:rPr lang="es-GB" b="0" cap="none" baseline="0" dirty="0"/>
              <a:t>A Daniel le organiza una fiesta Lucía.</a:t>
            </a:r>
          </a:p>
          <a:p>
            <a:pPr marL="0" indent="0">
              <a:buNone/>
            </a:pPr>
            <a:r>
              <a:rPr lang="en-GB" b="0" cap="none" baseline="0" dirty="0"/>
              <a:t>8. </a:t>
            </a:r>
            <a:r>
              <a:rPr lang="es-GB" b="0" cap="none" baseline="0" dirty="0"/>
              <a:t>Daniel le trae </a:t>
            </a:r>
            <a:r>
              <a:rPr lang="en-GB" b="0" cap="none" baseline="0" dirty="0"/>
              <a:t>ropa </a:t>
            </a:r>
            <a:r>
              <a:rPr lang="es-GB" b="0" cap="none" baseline="0" dirty="0"/>
              <a:t>a Lucía.</a:t>
            </a:r>
            <a:endParaRPr lang="es-GB"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3652082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cap="all" baseline="0" dirty="0"/>
              <a:t>ANSWERS</a:t>
            </a:r>
            <a:r>
              <a:rPr lang="es-GB" b="1" cap="all" baseline="0" dirty="0"/>
              <a:t> – Display during Feedback</a:t>
            </a:r>
          </a:p>
          <a:p>
            <a:endParaRPr lang="en-GB" b="1" cap="all" baseline="0" dirty="0"/>
          </a:p>
          <a:p>
            <a:pPr marL="0" indent="0">
              <a:buNone/>
            </a:pPr>
            <a:r>
              <a:rPr lang="en-GB" b="1" cap="none" baseline="0" dirty="0"/>
              <a:t>Sentences corresponding to Student A answers:</a:t>
            </a:r>
          </a:p>
          <a:p>
            <a:pPr marL="228600" indent="-228600">
              <a:buAutoNum type="arabicPeriod"/>
            </a:pPr>
            <a:r>
              <a:rPr lang="es-GB" b="0" cap="none" baseline="0" dirty="0"/>
              <a:t>Daniel le envía fotos a Lucía.</a:t>
            </a:r>
          </a:p>
          <a:p>
            <a:pPr marL="228600" indent="-228600">
              <a:buAutoNum type="arabicPeriod"/>
            </a:pPr>
            <a:r>
              <a:rPr lang="en-GB" b="0" cap="none" baseline="0" dirty="0"/>
              <a:t>A </a:t>
            </a:r>
            <a:r>
              <a:rPr lang="es-GB" b="0" cap="none" baseline="0" dirty="0"/>
              <a:t>Daniel le escribe Lucía.</a:t>
            </a:r>
          </a:p>
          <a:p>
            <a:pPr marL="228600" indent="-228600">
              <a:buAutoNum type="arabicPeriod"/>
            </a:pPr>
            <a:r>
              <a:rPr lang="es-GB" b="0" cap="none" baseline="0" dirty="0"/>
              <a:t>Daniel le compra regalos a Lucía.</a:t>
            </a:r>
          </a:p>
          <a:p>
            <a:pPr marL="228600" indent="-228600">
              <a:buAutoNum type="arabicPeriod"/>
            </a:pPr>
            <a:r>
              <a:rPr lang="es-GB" b="0" cap="none" baseline="0" dirty="0"/>
              <a:t>A Daniel le cuida el gato Lucía.</a:t>
            </a:r>
          </a:p>
          <a:p>
            <a:pPr marL="228600" indent="-228600">
              <a:buAutoNum type="arabicPeriod"/>
            </a:pPr>
            <a:r>
              <a:rPr lang="es-GB" b="0" cap="none" baseline="0" dirty="0"/>
              <a:t>Daniel le </a:t>
            </a:r>
            <a:r>
              <a:rPr lang="en-GB" b="0" cap="none" baseline="0" dirty="0"/>
              <a:t>molesta mucho a Lucía</a:t>
            </a:r>
            <a:r>
              <a:rPr lang="es-GB" b="0" cap="none" baseline="0" dirty="0"/>
              <a:t>.</a:t>
            </a:r>
          </a:p>
          <a:p>
            <a:pPr marL="228600" indent="-228600">
              <a:buAutoNum type="arabicPeriod"/>
            </a:pPr>
            <a:r>
              <a:rPr lang="es-GB" b="0" cap="none" baseline="0" dirty="0"/>
              <a:t>A Daniel le da ideas para el viaje Lucía.</a:t>
            </a:r>
          </a:p>
          <a:p>
            <a:pPr marL="228600" indent="-228600">
              <a:buAutoNum type="arabicPeriod"/>
            </a:pPr>
            <a:r>
              <a:rPr lang="es-GB" b="0" cap="none" baseline="0" dirty="0"/>
              <a:t>A Daniel le organiza una fiesta Lucía.</a:t>
            </a:r>
          </a:p>
          <a:p>
            <a:pPr marL="228600" indent="-228600">
              <a:buAutoNum type="arabicPeriod"/>
            </a:pPr>
            <a:r>
              <a:rPr lang="es-GB" b="0" cap="none" baseline="0" dirty="0"/>
              <a:t>Daniel le trae </a:t>
            </a:r>
            <a:r>
              <a:rPr lang="en-GB" b="0" cap="none" baseline="0" dirty="0"/>
              <a:t>ropa </a:t>
            </a:r>
            <a:r>
              <a:rPr lang="es-GB" b="0" cap="none" baseline="0" dirty="0"/>
              <a:t>a Lucía</a:t>
            </a:r>
            <a:r>
              <a:rPr lang="en-GB" b="0" cap="none" baseline="0" dirty="0"/>
              <a:t>.</a:t>
            </a:r>
            <a:endParaRPr lang="en-GB" b="1" cap="all"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0003719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cap="all" baseline="0" dirty="0"/>
              <a:t>ANSWERS</a:t>
            </a:r>
            <a:r>
              <a:rPr lang="es-GB" b="1" cap="all" baseline="0" dirty="0"/>
              <a:t> – Display during Feedback</a:t>
            </a:r>
            <a:endParaRPr lang="en-GB" b="1" cap="none" baseline="0" dirty="0"/>
          </a:p>
          <a:p>
            <a:pPr marL="0" indent="0">
              <a:buNone/>
            </a:pPr>
            <a:endParaRPr lang="en-GB" b="1" cap="none" baseline="0" dirty="0"/>
          </a:p>
          <a:p>
            <a:pPr marL="0" indent="0">
              <a:buNone/>
            </a:pPr>
            <a:r>
              <a:rPr lang="en-GB" b="1" cap="none" baseline="0" dirty="0"/>
              <a:t>Sentences corresponding to Student B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b="0" cap="all" baseline="0" dirty="0"/>
              <a:t>L</a:t>
            </a:r>
            <a:r>
              <a:rPr lang="es-GB" b="0" cap="none" baseline="0" dirty="0"/>
              <a:t>ucía le envía fotos a Daniel.</a:t>
            </a:r>
          </a:p>
          <a:p>
            <a:pPr marL="228600" indent="-228600">
              <a:buAutoNum type="arabicPeriod"/>
            </a:pPr>
            <a:r>
              <a:rPr lang="es-GB" b="0" cap="none" baseline="0" dirty="0"/>
              <a:t>A Lucía le escribe Daniel.</a:t>
            </a:r>
          </a:p>
          <a:p>
            <a:pPr marL="228600" indent="-228600">
              <a:buAutoNum type="arabicPeriod"/>
            </a:pPr>
            <a:r>
              <a:rPr lang="es-GB" b="0" cap="none" baseline="0" dirty="0"/>
              <a:t>Lucía le compra regalos a Daniel.</a:t>
            </a:r>
          </a:p>
          <a:p>
            <a:pPr marL="228600" indent="-228600">
              <a:buAutoNum type="arabicPeriod"/>
            </a:pPr>
            <a:r>
              <a:rPr lang="es-GB" b="0" cap="none" baseline="0" dirty="0"/>
              <a:t>A Lucía le cuida el gato Daniel.</a:t>
            </a:r>
          </a:p>
          <a:p>
            <a:pPr marL="228600" indent="-228600">
              <a:buAutoNum type="arabicPeriod"/>
            </a:pPr>
            <a:r>
              <a:rPr lang="es-GB" b="0" cap="none" baseline="0" dirty="0"/>
              <a:t>Lucía le </a:t>
            </a:r>
            <a:r>
              <a:rPr lang="en-GB" b="0" cap="none" baseline="0" dirty="0"/>
              <a:t>molesta</a:t>
            </a:r>
            <a:r>
              <a:rPr lang="es-GB" b="0" cap="none" baseline="0" dirty="0"/>
              <a:t> </a:t>
            </a:r>
            <a:r>
              <a:rPr lang="en-GB" b="0" cap="none" baseline="0" dirty="0"/>
              <a:t>mucho </a:t>
            </a:r>
            <a:r>
              <a:rPr lang="es-GB" b="0" cap="none" baseline="0" dirty="0"/>
              <a:t>a Daniel.</a:t>
            </a:r>
          </a:p>
          <a:p>
            <a:pPr marL="228600" indent="-228600">
              <a:buAutoNum type="arabicPeriod"/>
            </a:pPr>
            <a:r>
              <a:rPr lang="es-GB" b="0" cap="none" baseline="0" dirty="0"/>
              <a:t>A Lucía le</a:t>
            </a:r>
            <a:r>
              <a:rPr lang="en-GB" b="0" cap="none" baseline="0" dirty="0"/>
              <a:t> da</a:t>
            </a:r>
            <a:r>
              <a:rPr lang="es-GB" b="0" cap="none" baseline="0" dirty="0"/>
              <a:t> ideas</a:t>
            </a:r>
            <a:r>
              <a:rPr lang="en-GB" b="0" cap="none" baseline="0" dirty="0"/>
              <a:t> </a:t>
            </a:r>
            <a:r>
              <a:rPr lang="es-GB" b="0" cap="none" baseline="0" dirty="0"/>
              <a:t>para el viaje</a:t>
            </a:r>
            <a:r>
              <a:rPr lang="en-GB" b="0" cap="none" baseline="0" dirty="0"/>
              <a:t> Daniel</a:t>
            </a:r>
            <a:r>
              <a:rPr lang="es-GB" b="0" cap="none" baseline="0" dirty="0"/>
              <a:t> .</a:t>
            </a:r>
          </a:p>
          <a:p>
            <a:pPr marL="228600" indent="-228600">
              <a:buAutoNum type="arabicPeriod"/>
            </a:pPr>
            <a:r>
              <a:rPr lang="es-GB" b="0" cap="none" baseline="0" dirty="0"/>
              <a:t>A Lucía le organiza una fiesta</a:t>
            </a:r>
            <a:r>
              <a:rPr lang="en-GB" b="0" cap="none" baseline="0" dirty="0"/>
              <a:t> Daniel</a:t>
            </a:r>
            <a:r>
              <a:rPr lang="es-GB" b="0" cap="none" baseline="0" dirty="0"/>
              <a:t>.</a:t>
            </a:r>
          </a:p>
          <a:p>
            <a:pPr marL="228600" indent="-228600">
              <a:buAutoNum type="arabicPeriod"/>
            </a:pPr>
            <a:r>
              <a:rPr lang="es-GB" b="0" cap="none" baseline="0" dirty="0"/>
              <a:t>Lucía le trae una camisa</a:t>
            </a:r>
            <a:r>
              <a:rPr lang="en-GB" b="0" cap="none" baseline="0" dirty="0"/>
              <a:t> a Daniel</a:t>
            </a:r>
            <a:r>
              <a:rPr lang="es-GB" b="0" cap="none" baseline="0" dirty="0"/>
              <a:t>.</a:t>
            </a:r>
            <a:endParaRPr lang="en-GB" b="0" cap="none"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2374709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a:t>
            </a:r>
            <a:r>
              <a:rPr lang="en-US" sz="1200" b="1" kern="1200" baseline="0" dirty="0">
                <a:solidFill>
                  <a:schemeClr val="tx1"/>
                </a:solidFill>
                <a:effectLst/>
                <a:latin typeface="+mn-lt"/>
                <a:ea typeface="+mn-ea"/>
                <a:cs typeface="+mn-cs"/>
              </a:rPr>
              <a:t>[4/8]</a:t>
            </a:r>
            <a:endParaRPr lang="en-US"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1560117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a:t>
            </a:r>
            <a:r>
              <a:rPr lang="en-US" sz="1200" b="1" kern="1200" baseline="0" dirty="0">
                <a:solidFill>
                  <a:schemeClr val="tx1"/>
                </a:solidFill>
                <a:effectLst/>
                <a:latin typeface="+mn-lt"/>
                <a:ea typeface="+mn-ea"/>
                <a:cs typeface="+mn-cs"/>
              </a:rPr>
              <a:t>[5/8]</a:t>
            </a:r>
            <a:endParaRPr lang="en-US"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365098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a:t>
            </a:r>
            <a:r>
              <a:rPr lang="en-US" sz="1200" b="1" kern="1200" baseline="0" dirty="0">
                <a:solidFill>
                  <a:schemeClr val="tx1"/>
                </a:solidFill>
                <a:effectLst/>
                <a:latin typeface="+mn-lt"/>
                <a:ea typeface="+mn-ea"/>
                <a:cs typeface="+mn-cs"/>
              </a:rPr>
              <a:t>[6/8]</a:t>
            </a:r>
            <a:br>
              <a:rPr lang="en-US" sz="1200" b="1"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66270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a:t>
            </a:r>
            <a:r>
              <a:rPr lang="en-US" sz="1200" b="1" kern="1200" baseline="0" dirty="0">
                <a:solidFill>
                  <a:schemeClr val="tx1"/>
                </a:solidFill>
                <a:effectLst/>
                <a:latin typeface="+mn-lt"/>
                <a:ea typeface="+mn-ea"/>
                <a:cs typeface="+mn-cs"/>
              </a:rPr>
              <a:t>[7/8]</a:t>
            </a:r>
            <a:br>
              <a:rPr lang="en-US" sz="1200" b="1"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74949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 </a:t>
            </a:r>
            <a:r>
              <a:rPr lang="en-US" sz="1200" b="1" kern="1200" baseline="0" dirty="0">
                <a:solidFill>
                  <a:schemeClr val="tx1"/>
                </a:solidFill>
                <a:effectLst/>
                <a:latin typeface="+mn-lt"/>
                <a:ea typeface="+mn-ea"/>
                <a:cs typeface="+mn-cs"/>
              </a:rPr>
              <a:t>[8/8]</a:t>
            </a:r>
            <a:br>
              <a:rPr lang="en-US" sz="1200" b="1"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659921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audio" Target="../media/audio8.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9.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8.pn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37.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38.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17.wav"/><Relationship Id="rId7"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20.png"/><Relationship Id="rId9"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1.wdp"/><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quizlet.com/gb/534267821/y8-spanish-term-21-week-2-flash-cards/" TargetMode="External"/><Relationship Id="rId3" Type="http://schemas.openxmlformats.org/officeDocument/2006/relationships/image" Target="../media/image3.png"/><Relationship Id="rId7" Type="http://schemas.openxmlformats.org/officeDocument/2006/relationships/hyperlink" Target="https://quizlet.com/gb/549172798/year-8-spanish-term-22-week-5-flash-card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resources.ncelp.org/concern/parent/3n203z793/file_sets/gq67js001" TargetMode="External"/><Relationship Id="rId11" Type="http://schemas.openxmlformats.org/officeDocument/2006/relationships/image" Target="../media/image54.png"/><Relationship Id="rId5" Type="http://schemas.openxmlformats.org/officeDocument/2006/relationships/hyperlink" Target="https://drive.google.com/file/d/1JxTYUVyQGktDESsGq7Ya5tMcBFUgMbCR/view?usp=sharing" TargetMode="External"/><Relationship Id="rId10"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hyperlink" Target="https://quizlet.com/gb/543832552/y8-spanish-term-22-week-1-flash-card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9" y="1774586"/>
            <a:ext cx="8755232" cy="1301969"/>
          </a:xfrm>
        </p:spPr>
        <p:txBody>
          <a:bodyPr>
            <a:normAutofit/>
          </a:bodyPr>
          <a:lstStyle/>
          <a:p>
            <a:pPr algn="l"/>
            <a:r>
              <a:rPr lang="en-GB" sz="4000" b="1" dirty="0">
                <a:solidFill>
                  <a:prstClr val="white"/>
                </a:solidFill>
              </a:rPr>
              <a:t>Giving opinions about school</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3130" y="3076557"/>
            <a:ext cx="6457889" cy="1301969"/>
          </a:xfrm>
        </p:spPr>
        <p:txBody>
          <a:bodyPr>
            <a:noAutofit/>
          </a:bodyPr>
          <a:lstStyle/>
          <a:p>
            <a:pPr algn="l"/>
            <a:r>
              <a:rPr lang="en-GB" sz="2800" dirty="0">
                <a:solidFill>
                  <a:prstClr val="white"/>
                </a:solidFill>
              </a:rPr>
              <a:t>Gustar-type verbs [revisited] </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6074" y="3560471"/>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 [silent h]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4 – Lesson </a:t>
            </a:r>
            <a:r>
              <a:rPr lang="en-GB" sz="2200" dirty="0">
                <a:solidFill>
                  <a:prstClr val="white"/>
                </a:solidFill>
                <a:latin typeface="Century Gothic" panose="020B0502020202020204" pitchFamily="34" charset="0"/>
              </a:rPr>
              <a:t>45</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1" y="6147055"/>
            <a:ext cx="4978937"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Mollie Bentley-Smith</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24/03/21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8" name="Group 7"/>
          <p:cNvGrpSpPr/>
          <p:nvPr/>
        </p:nvGrpSpPr>
        <p:grpSpPr>
          <a:xfrm>
            <a:off x="2894800" y="1515695"/>
            <a:ext cx="2664448" cy="2414097"/>
            <a:chOff x="3063157" y="1319702"/>
            <a:chExt cx="2664448" cy="2414097"/>
          </a:xfrm>
        </p:grpSpPr>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6" name="TextBox 5"/>
            <p:cNvSpPr txBox="1"/>
            <p:nvPr/>
          </p:nvSpPr>
          <p:spPr>
            <a:xfrm rot="20782617">
              <a:off x="3428190" y="2220991"/>
              <a:ext cx="1934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p:cNvGrpSpPr/>
          <p:nvPr/>
        </p:nvGrpSpPr>
        <p:grpSpPr>
          <a:xfrm>
            <a:off x="5620638" y="870614"/>
            <a:ext cx="2664448" cy="2414097"/>
            <a:chOff x="3063157" y="1319702"/>
            <a:chExt cx="2664448" cy="2414097"/>
          </a:xfrm>
        </p:grpSpPr>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11" name="TextBox 10"/>
            <p:cNvSpPr txBox="1"/>
            <p:nvPr/>
          </p:nvSpPr>
          <p:spPr>
            <a:xfrm rot="20782617">
              <a:off x="3428190" y="2005548"/>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famoso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famosa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 name="Group 11"/>
          <p:cNvGrpSpPr/>
          <p:nvPr/>
        </p:nvGrpSpPr>
        <p:grpSpPr>
          <a:xfrm>
            <a:off x="8213590" y="301101"/>
            <a:ext cx="2664448" cy="2414097"/>
            <a:chOff x="3063157" y="1319702"/>
            <a:chExt cx="2664448" cy="2414097"/>
          </a:xfrm>
        </p:grpSpPr>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14" name="TextBox 13"/>
            <p:cNvSpPr txBox="1"/>
            <p:nvPr/>
          </p:nvSpPr>
          <p:spPr>
            <a:xfrm rot="20782617">
              <a:off x="3428190" y="2220991"/>
              <a:ext cx="1934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5" name="Group 14"/>
          <p:cNvGrpSpPr/>
          <p:nvPr/>
        </p:nvGrpSpPr>
        <p:grpSpPr>
          <a:xfrm>
            <a:off x="738005" y="3686892"/>
            <a:ext cx="2664448" cy="2414097"/>
            <a:chOff x="3063157" y="1319702"/>
            <a:chExt cx="2664448" cy="2414097"/>
          </a:xfrm>
        </p:grpSpPr>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17" name="TextBox 16"/>
            <p:cNvSpPr txBox="1"/>
            <p:nvPr/>
          </p:nvSpPr>
          <p:spPr>
            <a:xfrm rot="20782617">
              <a:off x="3428190" y="2005548"/>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seguro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segura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 name="Group 17"/>
          <p:cNvGrpSpPr/>
          <p:nvPr/>
        </p:nvGrpSpPr>
        <p:grpSpPr>
          <a:xfrm>
            <a:off x="3276172" y="3086945"/>
            <a:ext cx="2664448" cy="2414097"/>
            <a:chOff x="3063157" y="1319702"/>
            <a:chExt cx="2664448" cy="2414097"/>
          </a:xfrm>
        </p:grpSpPr>
        <p:pic>
          <p:nvPicPr>
            <p:cNvPr id="19" name="Picture 18"/>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20" name="TextBox 19"/>
            <p:cNvSpPr txBox="1"/>
            <p:nvPr/>
          </p:nvSpPr>
          <p:spPr>
            <a:xfrm rot="20782617">
              <a:off x="3428190" y="2220991"/>
              <a:ext cx="1934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alto,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 name="Group 20"/>
          <p:cNvGrpSpPr/>
          <p:nvPr/>
        </p:nvGrpSpPr>
        <p:grpSpPr>
          <a:xfrm>
            <a:off x="5877235" y="2501594"/>
            <a:ext cx="2664448" cy="2414097"/>
            <a:chOff x="3063157" y="1319702"/>
            <a:chExt cx="2664448" cy="2414097"/>
          </a:xfrm>
        </p:grpSpPr>
        <p:pic>
          <p:nvPicPr>
            <p:cNvPr id="22" name="Picture 21"/>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23" name="TextBox 22"/>
            <p:cNvSpPr txBox="1"/>
            <p:nvPr/>
          </p:nvSpPr>
          <p:spPr>
            <a:xfrm rot="20782617">
              <a:off x="3428190" y="2005548"/>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bajo,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4" name="Group 23"/>
          <p:cNvGrpSpPr/>
          <p:nvPr/>
        </p:nvGrpSpPr>
        <p:grpSpPr>
          <a:xfrm>
            <a:off x="336892" y="2085152"/>
            <a:ext cx="2664448" cy="2414097"/>
            <a:chOff x="3063157" y="1319702"/>
            <a:chExt cx="2664448" cy="2414097"/>
          </a:xfrm>
        </p:grpSpPr>
        <p:pic>
          <p:nvPicPr>
            <p:cNvPr id="25" name="Picture 24"/>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26" name="TextBox 25"/>
            <p:cNvSpPr txBox="1"/>
            <p:nvPr/>
          </p:nvSpPr>
          <p:spPr>
            <a:xfrm rot="20782617">
              <a:off x="3428190" y="2005548"/>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27" name="TextBox 26"/>
          <p:cNvSpPr txBox="1"/>
          <p:nvPr/>
        </p:nvSpPr>
        <p:spPr>
          <a:xfrm>
            <a:off x="5862873" y="5049294"/>
            <a:ext cx="5362683" cy="1107996"/>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 low</a:t>
            </a:r>
          </a:p>
        </p:txBody>
      </p:sp>
      <p:sp>
        <p:nvSpPr>
          <p:cNvPr id="28" name="TextBox 27"/>
          <p:cNvSpPr txBox="1"/>
          <p:nvPr/>
        </p:nvSpPr>
        <p:spPr>
          <a:xfrm>
            <a:off x="5487324" y="5045379"/>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cheap</a:t>
            </a:r>
          </a:p>
        </p:txBody>
      </p:sp>
      <p:sp>
        <p:nvSpPr>
          <p:cNvPr id="29" name="TextBox 28"/>
          <p:cNvSpPr txBox="1"/>
          <p:nvPr/>
        </p:nvSpPr>
        <p:spPr>
          <a:xfrm>
            <a:off x="5487324" y="5057584"/>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famous</a:t>
            </a:r>
          </a:p>
        </p:txBody>
      </p:sp>
      <p:sp>
        <p:nvSpPr>
          <p:cNvPr id="30" name="TextBox 29"/>
          <p:cNvSpPr txBox="1"/>
          <p:nvPr/>
        </p:nvSpPr>
        <p:spPr>
          <a:xfrm>
            <a:off x="5487324" y="5056359"/>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rich</a:t>
            </a:r>
          </a:p>
        </p:txBody>
      </p:sp>
      <p:sp>
        <p:nvSpPr>
          <p:cNvPr id="31" name="TextBox 30"/>
          <p:cNvSpPr txBox="1"/>
          <p:nvPr/>
        </p:nvSpPr>
        <p:spPr>
          <a:xfrm>
            <a:off x="5487324" y="5052827"/>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ugly</a:t>
            </a:r>
          </a:p>
        </p:txBody>
      </p:sp>
      <p:sp>
        <p:nvSpPr>
          <p:cNvPr id="32" name="TextBox 31"/>
          <p:cNvSpPr txBox="1"/>
          <p:nvPr/>
        </p:nvSpPr>
        <p:spPr>
          <a:xfrm>
            <a:off x="5487324" y="5042678"/>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a:t>
            </a:r>
          </a:p>
        </p:txBody>
      </p:sp>
      <p:sp>
        <p:nvSpPr>
          <p:cNvPr id="33" name="TextBox 32"/>
          <p:cNvSpPr txBox="1"/>
          <p:nvPr/>
        </p:nvSpPr>
        <p:spPr>
          <a:xfrm>
            <a:off x="5487324" y="5056359"/>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 safe</a:t>
            </a:r>
          </a:p>
        </p:txBody>
      </p:sp>
      <p:grpSp>
        <p:nvGrpSpPr>
          <p:cNvPr id="43" name="Group 42"/>
          <p:cNvGrpSpPr/>
          <p:nvPr/>
        </p:nvGrpSpPr>
        <p:grpSpPr>
          <a:xfrm>
            <a:off x="8607900" y="1879754"/>
            <a:ext cx="2664448" cy="2414097"/>
            <a:chOff x="8607900" y="1879754"/>
            <a:chExt cx="2664448" cy="2414097"/>
          </a:xfrm>
        </p:grpSpPr>
        <p:pic>
          <p:nvPicPr>
            <p:cNvPr id="40" name="Picture 39"/>
            <p:cNvPicPr>
              <a:picLocks noChangeAspect="1"/>
            </p:cNvPicPr>
            <p:nvPr/>
          </p:nvPicPr>
          <p:blipFill>
            <a:blip r:embed="rId4">
              <a:extLst>
                <a:ext uri="{28A0092B-C50C-407E-A947-70E740481C1C}">
                  <a14:useLocalDpi xmlns:a14="http://schemas.microsoft.com/office/drawing/2010/main"/>
                </a:ext>
              </a:extLst>
            </a:blip>
            <a:stretch>
              <a:fillRect/>
            </a:stretch>
          </p:blipFill>
          <p:spPr>
            <a:xfrm rot="1249170">
              <a:off x="8607900" y="1879754"/>
              <a:ext cx="2664448" cy="2414097"/>
            </a:xfrm>
            <a:prstGeom prst="rect">
              <a:avLst/>
            </a:prstGeom>
          </p:spPr>
        </p:pic>
        <p:sp>
          <p:nvSpPr>
            <p:cNvPr id="41" name="TextBox 40"/>
            <p:cNvSpPr txBox="1"/>
            <p:nvPr/>
          </p:nvSpPr>
          <p:spPr>
            <a:xfrm rot="20782617">
              <a:off x="8972933" y="2504045"/>
              <a:ext cx="19343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barato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barata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2" name="TextBox 41"/>
          <p:cNvSpPr txBox="1"/>
          <p:nvPr/>
        </p:nvSpPr>
        <p:spPr>
          <a:xfrm>
            <a:off x="5487324" y="5056359"/>
            <a:ext cx="6251636" cy="1107996"/>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high</a:t>
            </a:r>
          </a:p>
        </p:txBody>
      </p:sp>
      <p:sp>
        <p:nvSpPr>
          <p:cNvPr id="37" name="Rounded Rectangle 11">
            <a:extLst>
              <a:ext uri="{FF2B5EF4-FFF2-40B4-BE49-F238E27FC236}">
                <a16:creationId xmlns:a16="http://schemas.microsoft.com/office/drawing/2014/main" id="{5C2512FD-ADED-AD48-BAA7-B36CEB2B035C}"/>
              </a:ext>
            </a:extLst>
          </p:cNvPr>
          <p:cNvSpPr/>
          <p:nvPr/>
        </p:nvSpPr>
        <p:spPr>
          <a:xfrm>
            <a:off x="10724606" y="258166"/>
            <a:ext cx="120353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0158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4000" nodeType="clickEffect">
                                  <p:stCondLst>
                                    <p:cond delay="0"/>
                                  </p:stCondLst>
                                  <p:childTnLst>
                                    <p:animEffect transition="out" filter="fade">
                                      <p:cBhvr>
                                        <p:cTn id="10" dur="500" tmFilter="0, 0; .2, .5; .8, .5; 1, 0"/>
                                        <p:tgtEl>
                                          <p:spTgt spid="21"/>
                                        </p:tgtEl>
                                      </p:cBhvr>
                                    </p:animEffect>
                                    <p:animScale>
                                      <p:cBhvr>
                                        <p:cTn id="11" dur="250" autoRev="1" fill="hold"/>
                                        <p:tgtEl>
                                          <p:spTgt spid="2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4000" fill="hold" nodeType="clickEffect">
                                  <p:stCondLst>
                                    <p:cond delay="0"/>
                                  </p:stCondLst>
                                  <p:childTnLst>
                                    <p:animEffect transition="out" filter="fade">
                                      <p:cBhvr>
                                        <p:cTn id="19" dur="500" tmFilter="0, 0; .2, .5; .8, .5; 1, 0"/>
                                        <p:tgtEl>
                                          <p:spTgt spid="43"/>
                                        </p:tgtEl>
                                      </p:cBhvr>
                                    </p:animEffect>
                                    <p:animScale>
                                      <p:cBhvr>
                                        <p:cTn id="20" dur="250" autoRev="1" fill="hold"/>
                                        <p:tgtEl>
                                          <p:spTgt spid="4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4000" nodeType="clickEffect">
                                  <p:stCondLst>
                                    <p:cond delay="0"/>
                                  </p:stCondLst>
                                  <p:childTnLst>
                                    <p:animEffect transition="out" filter="fade">
                                      <p:cBhvr>
                                        <p:cTn id="28" dur="500" tmFilter="0, 0; .2, .5; .8, .5; 1, 0"/>
                                        <p:tgtEl>
                                          <p:spTgt spid="9"/>
                                        </p:tgtEl>
                                      </p:cBhvr>
                                    </p:animEffect>
                                    <p:animScale>
                                      <p:cBhvr>
                                        <p:cTn id="29" dur="250" autoRev="1" fill="hold"/>
                                        <p:tgtEl>
                                          <p:spTgt spid="9"/>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4000" nodeType="click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4000" nodeType="click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mph" presetSubtype="0" repeatCount="4000" nodeType="clickEffect">
                                  <p:stCondLst>
                                    <p:cond delay="0"/>
                                  </p:stCondLst>
                                  <p:childTnLst>
                                    <p:animEffect transition="out" filter="fade">
                                      <p:cBhvr>
                                        <p:cTn id="55" dur="500" tmFilter="0, 0; .2, .5; .8, .5; 1, 0"/>
                                        <p:tgtEl>
                                          <p:spTgt spid="24"/>
                                        </p:tgtEl>
                                      </p:cBhvr>
                                    </p:animEffect>
                                    <p:animScale>
                                      <p:cBhvr>
                                        <p:cTn id="56" dur="250" autoRev="1" fill="hold"/>
                                        <p:tgtEl>
                                          <p:spTgt spid="24"/>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6" presetClass="emph" presetSubtype="0" repeatCount="4000" nodeType="clickEffect">
                                  <p:stCondLst>
                                    <p:cond delay="0"/>
                                  </p:stCondLst>
                                  <p:childTnLst>
                                    <p:animEffect transition="out" filter="fade">
                                      <p:cBhvr>
                                        <p:cTn id="64" dur="500" tmFilter="0, 0; .2, .5; .8, .5; 1, 0"/>
                                        <p:tgtEl>
                                          <p:spTgt spid="15"/>
                                        </p:tgtEl>
                                      </p:cBhvr>
                                    </p:animEffect>
                                    <p:animScale>
                                      <p:cBhvr>
                                        <p:cTn id="65" dur="250" autoRev="1" fill="hold"/>
                                        <p:tgtEl>
                                          <p:spTgt spid="15"/>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6" presetClass="emph" presetSubtype="0" repeatCount="4000" nodeType="clickEffect">
                                  <p:stCondLst>
                                    <p:cond delay="0"/>
                                  </p:stCondLst>
                                  <p:childTnLst>
                                    <p:animEffect transition="out" filter="fade">
                                      <p:cBhvr>
                                        <p:cTn id="73" dur="500" tmFilter="0, 0; .2, .5; .8, .5; 1, 0"/>
                                        <p:tgtEl>
                                          <p:spTgt spid="18"/>
                                        </p:tgtEl>
                                      </p:cBhvr>
                                    </p:animEffect>
                                    <p:animScale>
                                      <p:cBhvr>
                                        <p:cTn id="74"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53700" y="258166"/>
            <a:ext cx="1374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8" name="Group 7"/>
          <p:cNvGrpSpPr/>
          <p:nvPr/>
        </p:nvGrpSpPr>
        <p:grpSpPr>
          <a:xfrm rot="779618">
            <a:off x="9623334" y="4134957"/>
            <a:ext cx="2664448" cy="2414097"/>
            <a:chOff x="3104056" y="1133425"/>
            <a:chExt cx="2664448" cy="2414097"/>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49170">
              <a:off x="3104056" y="1133425"/>
              <a:ext cx="2664448" cy="2414097"/>
            </a:xfrm>
            <a:prstGeom prst="rect">
              <a:avLst/>
            </a:prstGeom>
          </p:spPr>
        </p:pic>
        <p:sp>
          <p:nvSpPr>
            <p:cNvPr id="6" name="TextBox 5"/>
            <p:cNvSpPr txBox="1"/>
            <p:nvPr/>
          </p:nvSpPr>
          <p:spPr>
            <a:xfrm rot="20782617">
              <a:off x="3469089" y="1819272"/>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p:cNvGrpSpPr/>
          <p:nvPr/>
        </p:nvGrpSpPr>
        <p:grpSpPr>
          <a:xfrm rot="743501">
            <a:off x="2463488" y="3297703"/>
            <a:ext cx="2664448" cy="2414097"/>
            <a:chOff x="3063157" y="1319702"/>
            <a:chExt cx="2664448" cy="2414097"/>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11" name="TextBox 10"/>
            <p:cNvSpPr txBox="1"/>
            <p:nvPr/>
          </p:nvSpPr>
          <p:spPr>
            <a:xfrm rot="20782617">
              <a:off x="3428190" y="2005548"/>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bajo,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 name="Group 11"/>
          <p:cNvGrpSpPr/>
          <p:nvPr/>
        </p:nvGrpSpPr>
        <p:grpSpPr>
          <a:xfrm rot="779389">
            <a:off x="4954747" y="4146759"/>
            <a:ext cx="2664448" cy="2414097"/>
            <a:chOff x="3060244" y="1161262"/>
            <a:chExt cx="2664448" cy="2414097"/>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49170">
              <a:off x="3060244" y="1161262"/>
              <a:ext cx="2664448" cy="2414097"/>
            </a:xfrm>
            <a:prstGeom prst="rect">
              <a:avLst/>
            </a:prstGeom>
          </p:spPr>
        </p:pic>
        <p:sp>
          <p:nvSpPr>
            <p:cNvPr id="14" name="TextBox 13"/>
            <p:cNvSpPr txBox="1"/>
            <p:nvPr/>
          </p:nvSpPr>
          <p:spPr>
            <a:xfrm rot="20782617">
              <a:off x="3425277" y="1847109"/>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seguro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segura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5" name="Group 14"/>
          <p:cNvGrpSpPr/>
          <p:nvPr/>
        </p:nvGrpSpPr>
        <p:grpSpPr>
          <a:xfrm rot="762122">
            <a:off x="-34161" y="4132722"/>
            <a:ext cx="2664448" cy="2414097"/>
            <a:chOff x="3063157" y="1319702"/>
            <a:chExt cx="2664448" cy="2414097"/>
          </a:xfrm>
        </p:grpSpPr>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17" name="TextBox 16"/>
            <p:cNvSpPr txBox="1"/>
            <p:nvPr/>
          </p:nvSpPr>
          <p:spPr>
            <a:xfrm rot="20782617">
              <a:off x="3428190" y="2005548"/>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famoso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famosa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 name="Group 17"/>
          <p:cNvGrpSpPr/>
          <p:nvPr/>
        </p:nvGrpSpPr>
        <p:grpSpPr>
          <a:xfrm rot="739147">
            <a:off x="4877003" y="2283401"/>
            <a:ext cx="2664448" cy="2414097"/>
            <a:chOff x="3063157" y="1319702"/>
            <a:chExt cx="2664448" cy="2414097"/>
          </a:xfrm>
        </p:grpSpPr>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20" name="TextBox 19"/>
            <p:cNvSpPr txBox="1"/>
            <p:nvPr/>
          </p:nvSpPr>
          <p:spPr>
            <a:xfrm rot="20782617">
              <a:off x="3428189" y="2220991"/>
              <a:ext cx="1934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1" name="Group 20"/>
          <p:cNvGrpSpPr/>
          <p:nvPr/>
        </p:nvGrpSpPr>
        <p:grpSpPr>
          <a:xfrm rot="771218">
            <a:off x="7318325" y="3150157"/>
            <a:ext cx="2664448" cy="2414097"/>
            <a:chOff x="3009959" y="1148895"/>
            <a:chExt cx="2664448" cy="2414097"/>
          </a:xfrm>
        </p:grpSpPr>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49170">
              <a:off x="3009959" y="1148895"/>
              <a:ext cx="2664448" cy="2414097"/>
            </a:xfrm>
            <a:prstGeom prst="rect">
              <a:avLst/>
            </a:prstGeom>
          </p:spPr>
        </p:pic>
        <p:sp>
          <p:nvSpPr>
            <p:cNvPr id="23" name="TextBox 22"/>
            <p:cNvSpPr txBox="1"/>
            <p:nvPr/>
          </p:nvSpPr>
          <p:spPr>
            <a:xfrm rot="20782617">
              <a:off x="3374992" y="1834741"/>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barato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barata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4" name="Group 23"/>
          <p:cNvGrpSpPr/>
          <p:nvPr/>
        </p:nvGrpSpPr>
        <p:grpSpPr>
          <a:xfrm rot="751939">
            <a:off x="-45765" y="2266294"/>
            <a:ext cx="2664448" cy="2414097"/>
            <a:chOff x="3063157" y="1319702"/>
            <a:chExt cx="2664448" cy="2414097"/>
          </a:xfrm>
        </p:grpSpPr>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49170">
              <a:off x="3063157" y="1319702"/>
              <a:ext cx="2664448" cy="2414097"/>
            </a:xfrm>
            <a:prstGeom prst="rect">
              <a:avLst/>
            </a:prstGeom>
          </p:spPr>
        </p:pic>
        <p:sp>
          <p:nvSpPr>
            <p:cNvPr id="26" name="TextBox 25"/>
            <p:cNvSpPr txBox="1"/>
            <p:nvPr/>
          </p:nvSpPr>
          <p:spPr>
            <a:xfrm rot="20782617">
              <a:off x="3428190" y="2220991"/>
              <a:ext cx="1934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3" name="TextBox 32"/>
          <p:cNvSpPr txBox="1"/>
          <p:nvPr/>
        </p:nvSpPr>
        <p:spPr>
          <a:xfrm>
            <a:off x="304013" y="267885"/>
            <a:ext cx="1715951"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rich</a:t>
            </a:r>
          </a:p>
        </p:txBody>
      </p:sp>
      <p:sp>
        <p:nvSpPr>
          <p:cNvPr id="34" name="TextBox 33"/>
          <p:cNvSpPr txBox="1"/>
          <p:nvPr/>
        </p:nvSpPr>
        <p:spPr>
          <a:xfrm>
            <a:off x="2542690" y="279453"/>
            <a:ext cx="2043301"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famous</a:t>
            </a:r>
          </a:p>
        </p:txBody>
      </p:sp>
      <p:sp>
        <p:nvSpPr>
          <p:cNvPr id="35" name="TextBox 34"/>
          <p:cNvSpPr txBox="1"/>
          <p:nvPr/>
        </p:nvSpPr>
        <p:spPr>
          <a:xfrm>
            <a:off x="5362744" y="279453"/>
            <a:ext cx="1937772"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ugly</a:t>
            </a:r>
          </a:p>
        </p:txBody>
      </p:sp>
      <p:sp>
        <p:nvSpPr>
          <p:cNvPr id="36" name="TextBox 35"/>
          <p:cNvSpPr txBox="1"/>
          <p:nvPr/>
        </p:nvSpPr>
        <p:spPr>
          <a:xfrm>
            <a:off x="8115704" y="288964"/>
            <a:ext cx="1704085"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cheap</a:t>
            </a:r>
          </a:p>
        </p:txBody>
      </p:sp>
      <p:sp>
        <p:nvSpPr>
          <p:cNvPr id="37" name="TextBox 36"/>
          <p:cNvSpPr txBox="1"/>
          <p:nvPr/>
        </p:nvSpPr>
        <p:spPr>
          <a:xfrm>
            <a:off x="1572843" y="1100474"/>
            <a:ext cx="1856053"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a:t>
            </a:r>
          </a:p>
        </p:txBody>
      </p:sp>
      <p:sp>
        <p:nvSpPr>
          <p:cNvPr id="38" name="TextBox 37"/>
          <p:cNvSpPr txBox="1"/>
          <p:nvPr/>
        </p:nvSpPr>
        <p:spPr>
          <a:xfrm>
            <a:off x="4326347" y="1097811"/>
            <a:ext cx="2072794"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high</a:t>
            </a:r>
          </a:p>
        </p:txBody>
      </p:sp>
      <p:sp>
        <p:nvSpPr>
          <p:cNvPr id="39" name="TextBox 38"/>
          <p:cNvSpPr txBox="1"/>
          <p:nvPr/>
        </p:nvSpPr>
        <p:spPr>
          <a:xfrm>
            <a:off x="9913404" y="1083915"/>
            <a:ext cx="2080643"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 safe</a:t>
            </a:r>
          </a:p>
        </p:txBody>
      </p:sp>
      <p:sp>
        <p:nvSpPr>
          <p:cNvPr id="41" name="TextBox 40"/>
          <p:cNvSpPr txBox="1"/>
          <p:nvPr/>
        </p:nvSpPr>
        <p:spPr>
          <a:xfrm>
            <a:off x="9593328" y="5779037"/>
            <a:ext cx="2556717"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a:t>
            </a:r>
          </a:p>
        </p:txBody>
      </p:sp>
      <p:sp>
        <p:nvSpPr>
          <p:cNvPr id="42" name="TextBox 41"/>
          <p:cNvSpPr txBox="1"/>
          <p:nvPr/>
        </p:nvSpPr>
        <p:spPr>
          <a:xfrm>
            <a:off x="340621" y="3927201"/>
            <a:ext cx="1856053"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rich</a:t>
            </a:r>
          </a:p>
        </p:txBody>
      </p:sp>
      <p:sp>
        <p:nvSpPr>
          <p:cNvPr id="43" name="TextBox 42"/>
          <p:cNvSpPr txBox="1"/>
          <p:nvPr/>
        </p:nvSpPr>
        <p:spPr>
          <a:xfrm>
            <a:off x="40595" y="5742664"/>
            <a:ext cx="2723230"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famous</a:t>
            </a:r>
          </a:p>
        </p:txBody>
      </p:sp>
      <p:sp>
        <p:nvSpPr>
          <p:cNvPr id="44" name="TextBox 43"/>
          <p:cNvSpPr txBox="1"/>
          <p:nvPr/>
        </p:nvSpPr>
        <p:spPr>
          <a:xfrm>
            <a:off x="2643159" y="4986497"/>
            <a:ext cx="2291869"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a:t>
            </a:r>
          </a:p>
        </p:txBody>
      </p:sp>
      <p:sp>
        <p:nvSpPr>
          <p:cNvPr id="45" name="TextBox 44"/>
          <p:cNvSpPr txBox="1"/>
          <p:nvPr/>
        </p:nvSpPr>
        <p:spPr>
          <a:xfrm>
            <a:off x="5227722" y="3855503"/>
            <a:ext cx="2025171"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ugly</a:t>
            </a:r>
          </a:p>
        </p:txBody>
      </p:sp>
      <p:sp>
        <p:nvSpPr>
          <p:cNvPr id="46" name="TextBox 45"/>
          <p:cNvSpPr txBox="1"/>
          <p:nvPr/>
        </p:nvSpPr>
        <p:spPr>
          <a:xfrm>
            <a:off x="5227722" y="5742664"/>
            <a:ext cx="2072794"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safe</a:t>
            </a:r>
          </a:p>
        </p:txBody>
      </p:sp>
      <p:sp>
        <p:nvSpPr>
          <p:cNvPr id="47" name="TextBox 46"/>
          <p:cNvSpPr txBox="1"/>
          <p:nvPr/>
        </p:nvSpPr>
        <p:spPr>
          <a:xfrm>
            <a:off x="7688972" y="4872591"/>
            <a:ext cx="1885862"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cheap</a:t>
            </a:r>
          </a:p>
        </p:txBody>
      </p:sp>
      <p:sp>
        <p:nvSpPr>
          <p:cNvPr id="2" name="Title 1"/>
          <p:cNvSpPr>
            <a:spLocks noGrp="1"/>
          </p:cNvSpPr>
          <p:nvPr>
            <p:ph type="title"/>
          </p:nvPr>
        </p:nvSpPr>
        <p:spPr>
          <a:xfrm>
            <a:off x="10929780" y="248559"/>
            <a:ext cx="1556680" cy="456932"/>
          </a:xfrm>
        </p:spPr>
        <p:txBody>
          <a:bodyPr>
            <a:normAutofit/>
          </a:bodyPr>
          <a:lstStyle/>
          <a:p>
            <a:r>
              <a:rPr lang="en-GB" sz="2000" b="1" dirty="0">
                <a:solidFill>
                  <a:schemeClr val="bg1"/>
                </a:solidFill>
              </a:rPr>
              <a:t>leer</a:t>
            </a:r>
          </a:p>
        </p:txBody>
      </p:sp>
      <p:grpSp>
        <p:nvGrpSpPr>
          <p:cNvPr id="40" name="Group 39"/>
          <p:cNvGrpSpPr/>
          <p:nvPr/>
        </p:nvGrpSpPr>
        <p:grpSpPr>
          <a:xfrm rot="751939">
            <a:off x="9680249" y="2283400"/>
            <a:ext cx="2664448" cy="2414097"/>
            <a:chOff x="-2030120" y="2734373"/>
            <a:chExt cx="2664448" cy="2414097"/>
          </a:xfrm>
        </p:grpSpPr>
        <p:pic>
          <p:nvPicPr>
            <p:cNvPr id="48" name="Picture 47"/>
            <p:cNvPicPr>
              <a:picLocks noChangeAspect="1"/>
            </p:cNvPicPr>
            <p:nvPr/>
          </p:nvPicPr>
          <p:blipFill>
            <a:blip r:embed="rId3">
              <a:extLst>
                <a:ext uri="{28A0092B-C50C-407E-A947-70E740481C1C}">
                  <a14:useLocalDpi xmlns:a14="http://schemas.microsoft.com/office/drawing/2010/main"/>
                </a:ext>
              </a:extLst>
            </a:blip>
            <a:stretch>
              <a:fillRect/>
            </a:stretch>
          </p:blipFill>
          <p:spPr>
            <a:xfrm rot="1249170">
              <a:off x="-2030120" y="2734373"/>
              <a:ext cx="2664448" cy="2414097"/>
            </a:xfrm>
            <a:prstGeom prst="rect">
              <a:avLst/>
            </a:prstGeom>
          </p:spPr>
        </p:pic>
        <p:sp>
          <p:nvSpPr>
            <p:cNvPr id="49" name="TextBox 48"/>
            <p:cNvSpPr txBox="1"/>
            <p:nvPr/>
          </p:nvSpPr>
          <p:spPr>
            <a:xfrm rot="20782617">
              <a:off x="-1665087" y="3635663"/>
              <a:ext cx="19343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alto,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50" name="TextBox 49"/>
          <p:cNvSpPr txBox="1"/>
          <p:nvPr/>
        </p:nvSpPr>
        <p:spPr>
          <a:xfrm>
            <a:off x="7139607" y="1089795"/>
            <a:ext cx="1820190"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a:t>
            </a:r>
          </a:p>
        </p:txBody>
      </p:sp>
      <p:sp>
        <p:nvSpPr>
          <p:cNvPr id="51" name="TextBox 50"/>
          <p:cNvSpPr txBox="1"/>
          <p:nvPr/>
        </p:nvSpPr>
        <p:spPr>
          <a:xfrm>
            <a:off x="9999889" y="3904716"/>
            <a:ext cx="2025171"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a:t>
            </a:r>
          </a:p>
        </p:txBody>
      </p:sp>
    </p:spTree>
    <p:extLst>
      <p:ext uri="{BB962C8B-B14F-4D97-AF65-F5344CB8AC3E}">
        <p14:creationId xmlns:p14="http://schemas.microsoft.com/office/powerpoint/2010/main" val="131314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50"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53700" y="258166"/>
            <a:ext cx="1374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grpSp>
        <p:nvGrpSpPr>
          <p:cNvPr id="8" name="Group 7"/>
          <p:cNvGrpSpPr/>
          <p:nvPr/>
        </p:nvGrpSpPr>
        <p:grpSpPr>
          <a:xfrm rot="779618">
            <a:off x="3314200" y="1626209"/>
            <a:ext cx="2664448" cy="2414097"/>
            <a:chOff x="3063157" y="1319702"/>
            <a:chExt cx="2664448" cy="2414097"/>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6" name="TextBox 5"/>
            <p:cNvSpPr txBox="1"/>
            <p:nvPr/>
          </p:nvSpPr>
          <p:spPr>
            <a:xfrm rot="20782617">
              <a:off x="3428190" y="1943993"/>
              <a:ext cx="19343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barato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barata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p:cNvGrpSpPr/>
          <p:nvPr/>
        </p:nvGrpSpPr>
        <p:grpSpPr>
          <a:xfrm rot="743501">
            <a:off x="6577207" y="1674360"/>
            <a:ext cx="2664448" cy="2414097"/>
            <a:chOff x="1204396" y="1728291"/>
            <a:chExt cx="2664448" cy="241409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9170">
              <a:off x="1204396" y="1728291"/>
              <a:ext cx="2664448" cy="2414097"/>
            </a:xfrm>
            <a:prstGeom prst="rect">
              <a:avLst/>
            </a:prstGeom>
          </p:spPr>
        </p:pic>
        <p:sp>
          <p:nvSpPr>
            <p:cNvPr id="11" name="TextBox 10"/>
            <p:cNvSpPr txBox="1"/>
            <p:nvPr/>
          </p:nvSpPr>
          <p:spPr>
            <a:xfrm rot="20782617">
              <a:off x="1623512" y="2549054"/>
              <a:ext cx="19343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 name="Group 11"/>
          <p:cNvGrpSpPr/>
          <p:nvPr/>
        </p:nvGrpSpPr>
        <p:grpSpPr>
          <a:xfrm rot="779389">
            <a:off x="6377761" y="4301496"/>
            <a:ext cx="2664448" cy="2414097"/>
            <a:chOff x="3063157" y="1319702"/>
            <a:chExt cx="2664448" cy="2414097"/>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4" name="TextBox 13"/>
            <p:cNvSpPr txBox="1"/>
            <p:nvPr/>
          </p:nvSpPr>
          <p:spPr>
            <a:xfrm rot="20782617">
              <a:off x="3224244" y="2230537"/>
              <a:ext cx="22493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baja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5" name="Group 14"/>
          <p:cNvGrpSpPr/>
          <p:nvPr/>
        </p:nvGrpSpPr>
        <p:grpSpPr>
          <a:xfrm rot="762122">
            <a:off x="3330168" y="4323664"/>
            <a:ext cx="2664448" cy="2414097"/>
            <a:chOff x="3063157" y="1319702"/>
            <a:chExt cx="2664448" cy="2414097"/>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17" name="TextBox 16"/>
            <p:cNvSpPr txBox="1"/>
            <p:nvPr/>
          </p:nvSpPr>
          <p:spPr>
            <a:xfrm rot="20782617">
              <a:off x="3239941" y="2212699"/>
              <a:ext cx="21253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alto,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8" name="Group 17"/>
          <p:cNvGrpSpPr/>
          <p:nvPr/>
        </p:nvGrpSpPr>
        <p:grpSpPr>
          <a:xfrm rot="739147">
            <a:off x="57497" y="1626209"/>
            <a:ext cx="2664448" cy="2414097"/>
            <a:chOff x="3063157" y="1319702"/>
            <a:chExt cx="2664448" cy="2414097"/>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20" name="TextBox 19"/>
            <p:cNvSpPr txBox="1"/>
            <p:nvPr/>
          </p:nvSpPr>
          <p:spPr>
            <a:xfrm rot="20782617">
              <a:off x="3428189" y="2190214"/>
              <a:ext cx="19343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rico, rica</a:t>
              </a:r>
            </a:p>
          </p:txBody>
        </p:sp>
      </p:grpSp>
      <p:grpSp>
        <p:nvGrpSpPr>
          <p:cNvPr id="21" name="Group 20"/>
          <p:cNvGrpSpPr/>
          <p:nvPr/>
        </p:nvGrpSpPr>
        <p:grpSpPr>
          <a:xfrm rot="771218">
            <a:off x="9540133" y="4329766"/>
            <a:ext cx="2664448" cy="2414097"/>
            <a:chOff x="3063157" y="1319702"/>
            <a:chExt cx="2664448" cy="2414097"/>
          </a:xfrm>
        </p:grpSpPr>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23" name="TextBox 22"/>
            <p:cNvSpPr txBox="1"/>
            <p:nvPr/>
          </p:nvSpPr>
          <p:spPr>
            <a:xfrm rot="20782617">
              <a:off x="3505127" y="1959185"/>
              <a:ext cx="19343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seguro,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segura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24" name="Group 23"/>
          <p:cNvGrpSpPr/>
          <p:nvPr/>
        </p:nvGrpSpPr>
        <p:grpSpPr>
          <a:xfrm rot="751939">
            <a:off x="95418" y="4257337"/>
            <a:ext cx="2664448" cy="2414097"/>
            <a:chOff x="3063157" y="1319702"/>
            <a:chExt cx="2664448" cy="2414097"/>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9170">
              <a:off x="3063157" y="1319702"/>
              <a:ext cx="2664448" cy="2414097"/>
            </a:xfrm>
            <a:prstGeom prst="rect">
              <a:avLst/>
            </a:prstGeom>
          </p:spPr>
        </p:pic>
        <p:sp>
          <p:nvSpPr>
            <p:cNvPr id="26" name="TextBox 25"/>
            <p:cNvSpPr txBox="1"/>
            <p:nvPr/>
          </p:nvSpPr>
          <p:spPr>
            <a:xfrm rot="20782617">
              <a:off x="3428190" y="2005549"/>
              <a:ext cx="1934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pequeño</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pequeña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33" name="TextBox 32"/>
          <p:cNvSpPr txBox="1"/>
          <p:nvPr/>
        </p:nvSpPr>
        <p:spPr>
          <a:xfrm>
            <a:off x="330511" y="1360341"/>
            <a:ext cx="2025171"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rich</a:t>
            </a:r>
          </a:p>
        </p:txBody>
      </p:sp>
      <p:sp>
        <p:nvSpPr>
          <p:cNvPr id="34" name="TextBox 33"/>
          <p:cNvSpPr txBox="1"/>
          <p:nvPr/>
        </p:nvSpPr>
        <p:spPr>
          <a:xfrm>
            <a:off x="3445367" y="1371141"/>
            <a:ext cx="2556717"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50000"/>
                  </a:srgbClr>
                </a:solidFill>
                <a:latin typeface="Century Gothic" panose="020F0302020204030204"/>
              </a:rPr>
              <a:t>cheap</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6836725" y="1386849"/>
            <a:ext cx="2291869"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ugly</a:t>
            </a:r>
          </a:p>
        </p:txBody>
      </p:sp>
      <p:sp>
        <p:nvSpPr>
          <p:cNvPr id="36" name="TextBox 35"/>
          <p:cNvSpPr txBox="1"/>
          <p:nvPr/>
        </p:nvSpPr>
        <p:spPr>
          <a:xfrm>
            <a:off x="9887453" y="4036023"/>
            <a:ext cx="2067658"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sure,</a:t>
            </a:r>
            <a:r>
              <a:rPr kumimoji="0" lang="en-GB" sz="32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safe</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p:cNvSpPr txBox="1"/>
          <p:nvPr/>
        </p:nvSpPr>
        <p:spPr>
          <a:xfrm>
            <a:off x="427300" y="4036023"/>
            <a:ext cx="1856053"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small</a:t>
            </a:r>
          </a:p>
        </p:txBody>
      </p:sp>
      <p:sp>
        <p:nvSpPr>
          <p:cNvPr id="38" name="TextBox 37"/>
          <p:cNvSpPr txBox="1"/>
          <p:nvPr/>
        </p:nvSpPr>
        <p:spPr>
          <a:xfrm>
            <a:off x="6727548" y="4063645"/>
            <a:ext cx="2072794"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a:t>
            </a:r>
          </a:p>
        </p:txBody>
      </p:sp>
      <p:sp>
        <p:nvSpPr>
          <p:cNvPr id="39" name="TextBox 38"/>
          <p:cNvSpPr txBox="1"/>
          <p:nvPr/>
        </p:nvSpPr>
        <p:spPr>
          <a:xfrm>
            <a:off x="3635775" y="4047568"/>
            <a:ext cx="2124390"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tall, high</a:t>
            </a:r>
          </a:p>
        </p:txBody>
      </p:sp>
      <p:grpSp>
        <p:nvGrpSpPr>
          <p:cNvPr id="40" name="Group 39"/>
          <p:cNvGrpSpPr/>
          <p:nvPr/>
        </p:nvGrpSpPr>
        <p:grpSpPr>
          <a:xfrm rot="751939">
            <a:off x="9623764" y="1708638"/>
            <a:ext cx="2664448" cy="2414097"/>
            <a:chOff x="-2030120" y="2734373"/>
            <a:chExt cx="2664448" cy="2414097"/>
          </a:xfrm>
        </p:grpSpPr>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49170">
              <a:off x="-2030120" y="2734373"/>
              <a:ext cx="2664448" cy="2414097"/>
            </a:xfrm>
            <a:prstGeom prst="rect">
              <a:avLst/>
            </a:prstGeom>
          </p:spPr>
        </p:pic>
        <p:sp>
          <p:nvSpPr>
            <p:cNvPr id="42" name="TextBox 41"/>
            <p:cNvSpPr txBox="1"/>
            <p:nvPr/>
          </p:nvSpPr>
          <p:spPr>
            <a:xfrm rot="20782617">
              <a:off x="-1665087" y="3358665"/>
              <a:ext cx="19343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famoso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famosa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3" name="TextBox 42"/>
          <p:cNvSpPr txBox="1"/>
          <p:nvPr/>
        </p:nvSpPr>
        <p:spPr>
          <a:xfrm>
            <a:off x="10422039" y="-1440356"/>
            <a:ext cx="1820190"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a:t>
            </a:r>
          </a:p>
        </p:txBody>
      </p:sp>
      <p:sp>
        <p:nvSpPr>
          <p:cNvPr id="44" name="TextBox 43"/>
          <p:cNvSpPr txBox="1"/>
          <p:nvPr/>
        </p:nvSpPr>
        <p:spPr>
          <a:xfrm>
            <a:off x="10058697" y="1386849"/>
            <a:ext cx="2025171" cy="584775"/>
          </a:xfrm>
          <a:prstGeom prst="rect">
            <a:avLst/>
          </a:prstGeom>
          <a:solidFill>
            <a:schemeClr val="accent2">
              <a:lumMod val="40000"/>
              <a:lumOff val="60000"/>
            </a:schemeClr>
          </a:solidFill>
          <a:ln w="28575">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famous</a:t>
            </a:r>
          </a:p>
        </p:txBody>
      </p:sp>
    </p:spTree>
    <p:extLst>
      <p:ext uri="{BB962C8B-B14F-4D97-AF65-F5344CB8AC3E}">
        <p14:creationId xmlns:p14="http://schemas.microsoft.com/office/powerpoint/2010/main" val="194447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2400" b="1" dirty="0">
                <a:solidFill>
                  <a:schemeClr val="bg1"/>
                </a:solidFill>
              </a:rPr>
              <a:t>Saying who is affected by the verb: </a:t>
            </a:r>
            <a:br>
              <a:rPr lang="en-GB" sz="2400" b="1" dirty="0">
                <a:solidFill>
                  <a:schemeClr val="bg1"/>
                </a:solidFill>
              </a:rPr>
            </a:br>
            <a:r>
              <a:rPr lang="en-GB" sz="2400" b="1" dirty="0">
                <a:solidFill>
                  <a:schemeClr val="bg1"/>
                </a:solidFill>
              </a:rPr>
              <a:t>Indirect object pronouns ‘me’, ‘te’, ‘le’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05201" y="1290781"/>
            <a:ext cx="11722942" cy="1015663"/>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Remember that an </a:t>
            </a:r>
            <a:r>
              <a:rPr lang="en-GB" sz="3000" b="1" dirty="0">
                <a:solidFill>
                  <a:srgbClr val="002060"/>
                </a:solidFill>
                <a:latin typeface="Century Gothic" panose="020B0502020202020204" pitchFamily="34" charset="0"/>
              </a:rPr>
              <a:t>indirect</a:t>
            </a:r>
            <a:r>
              <a:rPr lang="en-GB" sz="3000" dirty="0">
                <a:solidFill>
                  <a:srgbClr val="002060"/>
                </a:solidFill>
                <a:latin typeface="Century Gothic" panose="020B0502020202020204" pitchFamily="34" charset="0"/>
              </a:rPr>
              <a:t> object is the person or thing that is indirectly affected by the verb.</a:t>
            </a:r>
            <a:endParaRPr kumimoji="0" lang="en-GB" sz="3000" b="0"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05201" y="2555491"/>
            <a:ext cx="11722942"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If the person affected by the action is ‘</a:t>
            </a:r>
            <a:r>
              <a:rPr lang="en-GB" sz="3000" b="1" dirty="0">
                <a:solidFill>
                  <a:srgbClr val="002060"/>
                </a:solidFill>
                <a:latin typeface="Century Gothic" panose="020B0502020202020204" pitchFamily="34" charset="0"/>
              </a:rPr>
              <a:t>me</a:t>
            </a:r>
            <a:r>
              <a:rPr lang="en-GB" sz="3000" dirty="0">
                <a:solidFill>
                  <a:srgbClr val="002060"/>
                </a:solidFill>
                <a:latin typeface="Century Gothic" panose="020B0502020202020204" pitchFamily="34" charset="0"/>
              </a:rPr>
              <a:t>’, use _____.</a:t>
            </a:r>
            <a:endParaRPr kumimoji="0" lang="en-GB" sz="3000" b="0" i="0" u="none" strike="noStrike" kern="1200" cap="none" spc="0" normalizeH="0" baseline="0" noProof="0" dirty="0">
              <a:ln>
                <a:noFill/>
              </a:ln>
              <a:solidFill>
                <a:prstClr val="black"/>
              </a:solidFill>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05201" y="3506404"/>
            <a:ext cx="11722942"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If the person affected by the action is ‘</a:t>
            </a:r>
            <a:r>
              <a:rPr lang="en-GB" sz="3000" b="1" dirty="0">
                <a:solidFill>
                  <a:srgbClr val="002060"/>
                </a:solidFill>
                <a:latin typeface="Century Gothic" panose="020B0502020202020204" pitchFamily="34" charset="0"/>
              </a:rPr>
              <a:t>you</a:t>
            </a:r>
            <a:r>
              <a:rPr lang="en-GB" sz="3000" dirty="0">
                <a:solidFill>
                  <a:srgbClr val="002060"/>
                </a:solidFill>
                <a:latin typeface="Century Gothic" panose="020B0502020202020204" pitchFamily="34" charset="0"/>
              </a:rPr>
              <a:t>’, use ____.</a:t>
            </a:r>
            <a:endParaRPr kumimoji="0" lang="en-GB" sz="3000" b="0" i="0" u="none" strike="noStrike" kern="1200" cap="none" spc="0" normalizeH="0" baseline="0" noProof="0" dirty="0">
              <a:ln>
                <a:noFill/>
              </a:ln>
              <a:solidFill>
                <a:prstClr val="black"/>
              </a:solidFill>
              <a:effectLst/>
              <a:uLnTx/>
              <a:uFillTx/>
              <a:latin typeface="Tw Cen MT" panose="020B0602020104020603"/>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05200" y="4448050"/>
            <a:ext cx="12204513"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If the person affected by the action is ‘</a:t>
            </a:r>
            <a:r>
              <a:rPr lang="en-GB" sz="3000" b="1" dirty="0">
                <a:solidFill>
                  <a:srgbClr val="002060"/>
                </a:solidFill>
                <a:latin typeface="Century Gothic" panose="020B0502020202020204" pitchFamily="34" charset="0"/>
              </a:rPr>
              <a:t>him, ‘her</a:t>
            </a:r>
            <a:r>
              <a:rPr lang="en-GB" sz="3000" dirty="0">
                <a:solidFill>
                  <a:srgbClr val="002060"/>
                </a:solidFill>
                <a:latin typeface="Century Gothic" panose="020B0502020202020204" pitchFamily="34" charset="0"/>
              </a:rPr>
              <a:t>’ or ‘</a:t>
            </a:r>
            <a:r>
              <a:rPr lang="en-GB" sz="3000" b="1" dirty="0">
                <a:solidFill>
                  <a:srgbClr val="002060"/>
                </a:solidFill>
                <a:latin typeface="Century Gothic" panose="020B0502020202020204" pitchFamily="34" charset="0"/>
              </a:rPr>
              <a:t>it</a:t>
            </a:r>
            <a:r>
              <a:rPr lang="en-GB" sz="3000" dirty="0">
                <a:solidFill>
                  <a:srgbClr val="002060"/>
                </a:solidFill>
                <a:latin typeface="Century Gothic" panose="020B0502020202020204" pitchFamily="34" charset="0"/>
              </a:rPr>
              <a:t>’, use ___.</a:t>
            </a:r>
            <a:endParaRPr lang="en-GB" sz="3000" dirty="0">
              <a:solidFill>
                <a:prstClr val="black"/>
              </a:solidFill>
              <a:latin typeface="Tw Cen MT" panose="020B0602020104020603"/>
            </a:endParaRPr>
          </a:p>
        </p:txBody>
      </p:sp>
      <p:sp>
        <p:nvSpPr>
          <p:cNvPr id="9" name="CuadroTexto 8">
            <a:extLst>
              <a:ext uri="{FF2B5EF4-FFF2-40B4-BE49-F238E27FC236}">
                <a16:creationId xmlns:a16="http://schemas.microsoft.com/office/drawing/2014/main" id="{3770137D-F06D-A546-877B-D8E93607FCD2}"/>
              </a:ext>
            </a:extLst>
          </p:cNvPr>
          <p:cNvSpPr txBox="1"/>
          <p:nvPr/>
        </p:nvSpPr>
        <p:spPr>
          <a:xfrm>
            <a:off x="9227842" y="2494362"/>
            <a:ext cx="793807" cy="553998"/>
          </a:xfrm>
          <a:prstGeom prst="rect">
            <a:avLst/>
          </a:prstGeom>
          <a:noFill/>
        </p:spPr>
        <p:txBody>
          <a:bodyPr wrap="none" rtlCol="0">
            <a:spAutoFit/>
          </a:bodyPr>
          <a:lstStyle/>
          <a:p>
            <a:pPr algn="l"/>
            <a:r>
              <a:rPr lang="es-GB" sz="3000" b="1" dirty="0">
                <a:solidFill>
                  <a:srgbClr val="F66400"/>
                </a:solidFill>
              </a:rPr>
              <a:t>me</a:t>
            </a:r>
          </a:p>
        </p:txBody>
      </p:sp>
      <p:sp>
        <p:nvSpPr>
          <p:cNvPr id="19" name="CuadroTexto 18">
            <a:extLst>
              <a:ext uri="{FF2B5EF4-FFF2-40B4-BE49-F238E27FC236}">
                <a16:creationId xmlns:a16="http://schemas.microsoft.com/office/drawing/2014/main" id="{2EB45EE7-09CE-774D-8471-D1DFE6292B6B}"/>
              </a:ext>
            </a:extLst>
          </p:cNvPr>
          <p:cNvSpPr txBox="1"/>
          <p:nvPr/>
        </p:nvSpPr>
        <p:spPr>
          <a:xfrm>
            <a:off x="9351272" y="3506404"/>
            <a:ext cx="546945" cy="553998"/>
          </a:xfrm>
          <a:prstGeom prst="rect">
            <a:avLst/>
          </a:prstGeom>
          <a:noFill/>
        </p:spPr>
        <p:txBody>
          <a:bodyPr wrap="none" rtlCol="0">
            <a:spAutoFit/>
          </a:bodyPr>
          <a:lstStyle/>
          <a:p>
            <a:pPr algn="l"/>
            <a:r>
              <a:rPr lang="es-GB" sz="3000" b="1" dirty="0">
                <a:solidFill>
                  <a:srgbClr val="F66400"/>
                </a:solidFill>
              </a:rPr>
              <a:t>te</a:t>
            </a:r>
          </a:p>
        </p:txBody>
      </p:sp>
      <p:sp>
        <p:nvSpPr>
          <p:cNvPr id="20" name="CuadroTexto 19">
            <a:extLst>
              <a:ext uri="{FF2B5EF4-FFF2-40B4-BE49-F238E27FC236}">
                <a16:creationId xmlns:a16="http://schemas.microsoft.com/office/drawing/2014/main" id="{978784B0-8F1F-FD41-BC61-8CE1C2844540}"/>
              </a:ext>
            </a:extLst>
          </p:cNvPr>
          <p:cNvSpPr txBox="1"/>
          <p:nvPr/>
        </p:nvSpPr>
        <p:spPr>
          <a:xfrm>
            <a:off x="11152021" y="4448050"/>
            <a:ext cx="524503" cy="553998"/>
          </a:xfrm>
          <a:prstGeom prst="rect">
            <a:avLst/>
          </a:prstGeom>
          <a:noFill/>
        </p:spPr>
        <p:txBody>
          <a:bodyPr wrap="none" rtlCol="0">
            <a:spAutoFit/>
          </a:bodyPr>
          <a:lstStyle/>
          <a:p>
            <a:pPr algn="l"/>
            <a:r>
              <a:rPr lang="es-GB" sz="3000" b="1" dirty="0">
                <a:solidFill>
                  <a:srgbClr val="F66400"/>
                </a:solidFill>
              </a:rPr>
              <a:t>le</a:t>
            </a:r>
          </a:p>
        </p:txBody>
      </p:sp>
      <p:sp>
        <p:nvSpPr>
          <p:cNvPr id="12" name="TextBox 7">
            <a:extLst>
              <a:ext uri="{FF2B5EF4-FFF2-40B4-BE49-F238E27FC236}">
                <a16:creationId xmlns:a16="http://schemas.microsoft.com/office/drawing/2014/main" id="{EF3B503F-086D-6146-B019-EA9956E44F20}"/>
              </a:ext>
            </a:extLst>
          </p:cNvPr>
          <p:cNvSpPr txBox="1"/>
          <p:nvPr/>
        </p:nvSpPr>
        <p:spPr>
          <a:xfrm>
            <a:off x="205201" y="5303009"/>
            <a:ext cx="11722942" cy="1015663"/>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In Spanish, indirect object pronouns go __________ a conjugated verb.</a:t>
            </a:r>
            <a:endParaRPr kumimoji="0" lang="en-GB" sz="3000" b="0" i="0" u="none" strike="noStrike" kern="1200" cap="none" spc="0" normalizeH="0" baseline="0" noProof="0" dirty="0">
              <a:ln>
                <a:noFill/>
              </a:ln>
              <a:solidFill>
                <a:prstClr val="black"/>
              </a:solidFill>
              <a:effectLst/>
              <a:uLnTx/>
              <a:uFillTx/>
              <a:latin typeface="Tw Cen MT" panose="020B0602020104020603"/>
            </a:endParaRPr>
          </a:p>
        </p:txBody>
      </p:sp>
      <p:sp>
        <p:nvSpPr>
          <p:cNvPr id="16" name="CuadroTexto 19">
            <a:extLst>
              <a:ext uri="{FF2B5EF4-FFF2-40B4-BE49-F238E27FC236}">
                <a16:creationId xmlns:a16="http://schemas.microsoft.com/office/drawing/2014/main" id="{978784B0-8F1F-FD41-BC61-8CE1C2844540}"/>
              </a:ext>
            </a:extLst>
          </p:cNvPr>
          <p:cNvSpPr txBox="1"/>
          <p:nvPr/>
        </p:nvSpPr>
        <p:spPr>
          <a:xfrm>
            <a:off x="7736728" y="5255084"/>
            <a:ext cx="1491114" cy="584775"/>
          </a:xfrm>
          <a:prstGeom prst="rect">
            <a:avLst/>
          </a:prstGeom>
          <a:noFill/>
        </p:spPr>
        <p:txBody>
          <a:bodyPr wrap="none" rtlCol="0">
            <a:spAutoFit/>
          </a:bodyPr>
          <a:lstStyle/>
          <a:p>
            <a:pPr algn="l"/>
            <a:r>
              <a:rPr lang="es-GB" sz="3200" b="1" dirty="0">
                <a:solidFill>
                  <a:srgbClr val="F66400"/>
                </a:solidFill>
              </a:rPr>
              <a:t>before</a:t>
            </a: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15" grpId="0"/>
      <p:bldP spid="9" grpId="0"/>
      <p:bldP spid="19" grpId="0"/>
      <p:bldP spid="20" grpId="0"/>
      <p:bldP spid="12"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7766314" cy="1325563"/>
          </a:xfrm>
        </p:spPr>
        <p:txBody>
          <a:bodyPr>
            <a:normAutofit/>
          </a:bodyPr>
          <a:lstStyle/>
          <a:p>
            <a:r>
              <a:rPr lang="en-GB" sz="2400" b="1" dirty="0">
                <a:solidFill>
                  <a:schemeClr val="bg1"/>
                </a:solidFill>
              </a:rPr>
              <a:t>Describing one vs more than one thing</a:t>
            </a:r>
            <a:br>
              <a:rPr lang="en-GB" sz="2400" b="1" dirty="0">
                <a:solidFill>
                  <a:schemeClr val="bg1"/>
                </a:solidFill>
              </a:rPr>
            </a:br>
            <a:r>
              <a:rPr lang="en-GB" sz="2400" b="1" dirty="0">
                <a:solidFill>
                  <a:schemeClr val="bg1"/>
                </a:solidFill>
              </a:rPr>
              <a:t>-AR verbs in 3</a:t>
            </a:r>
            <a:r>
              <a:rPr lang="en-GB" sz="2400" b="1" baseline="30000" dirty="0">
                <a:solidFill>
                  <a:schemeClr val="bg1"/>
                </a:solidFill>
              </a:rPr>
              <a:t>rd</a:t>
            </a:r>
            <a:r>
              <a:rPr lang="en-GB" sz="2400" b="1" dirty="0">
                <a:solidFill>
                  <a:schemeClr val="bg1"/>
                </a:solidFill>
              </a:rPr>
              <a:t> person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163628" y="1214632"/>
            <a:ext cx="1284117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Sometimes</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subject is singular (</a:t>
            </a:r>
            <a:r>
              <a:rPr kumimoji="0" lang="es-E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e.g</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Sometimes</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it is plural (‘</a:t>
            </a:r>
            <a:r>
              <a:rPr kumimoji="0" lang="es-E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r>
              <a:rPr kumimoji="0" lang="es-E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7">
            <a:extLst>
              <a:ext uri="{FF2B5EF4-FFF2-40B4-BE49-F238E27FC236}">
                <a16:creationId xmlns:a16="http://schemas.microsoft.com/office/drawing/2014/main" id="{057D5E0D-1465-FE48-8955-CF235CBC28D2}"/>
              </a:ext>
            </a:extLst>
          </p:cNvPr>
          <p:cNvSpPr txBox="1"/>
          <p:nvPr/>
        </p:nvSpPr>
        <p:spPr>
          <a:xfrm>
            <a:off x="163628" y="1968653"/>
            <a:ext cx="122170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refer to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present tense –ar verb, use the verb ending ______.</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163628" y="2815009"/>
            <a:ext cx="1265248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refer to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present tense –ar verb, use the verb ending _____.</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5069105" y="3999920"/>
            <a:ext cx="555899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car interests me.</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30387F9B-D240-4D4D-81AA-6B8CDAB0AB4E}"/>
              </a:ext>
            </a:extLst>
          </p:cNvPr>
          <p:cNvSpPr txBox="1"/>
          <p:nvPr/>
        </p:nvSpPr>
        <p:spPr>
          <a:xfrm>
            <a:off x="222492" y="3999920"/>
            <a:ext cx="56449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coche</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interes</a:t>
            </a:r>
            <a:r>
              <a:rPr kumimoji="0" lang="en-GB" sz="26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5B038AD9-4A6B-5045-8E4A-C5AB7C83A23D}"/>
              </a:ext>
            </a:extLst>
          </p:cNvPr>
          <p:cNvSpPr txBox="1"/>
          <p:nvPr/>
        </p:nvSpPr>
        <p:spPr>
          <a:xfrm>
            <a:off x="222492" y="4698727"/>
            <a:ext cx="1139832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 coches me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interes</a:t>
            </a:r>
            <a:r>
              <a:rPr kumimoji="0" lang="en-GB" sz="26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an</a:t>
            </a:r>
            <a:r>
              <a:rPr kumimoji="0" lang="en-GB" sz="26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23533C7A-9421-D940-A5ED-6DF5712C1C1F}"/>
              </a:ext>
            </a:extLst>
          </p:cNvPr>
          <p:cNvSpPr txBox="1"/>
          <p:nvPr/>
        </p:nvSpPr>
        <p:spPr>
          <a:xfrm>
            <a:off x="5069105" y="4698727"/>
            <a:ext cx="39148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cars interest me.</a:t>
            </a:r>
          </a:p>
        </p:txBody>
      </p:sp>
      <p:sp>
        <p:nvSpPr>
          <p:cNvPr id="3" name="CuadroTexto 2">
            <a:extLst>
              <a:ext uri="{FF2B5EF4-FFF2-40B4-BE49-F238E27FC236}">
                <a16:creationId xmlns:a16="http://schemas.microsoft.com/office/drawing/2014/main" id="{6448F6AA-F2DA-6A41-A7EC-5C09DFF9B046}"/>
              </a:ext>
            </a:extLst>
          </p:cNvPr>
          <p:cNvSpPr txBox="1"/>
          <p:nvPr/>
        </p:nvSpPr>
        <p:spPr>
          <a:xfrm>
            <a:off x="10686503" y="1911603"/>
            <a:ext cx="57259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15" name="CuadroTexto 14">
            <a:extLst>
              <a:ext uri="{FF2B5EF4-FFF2-40B4-BE49-F238E27FC236}">
                <a16:creationId xmlns:a16="http://schemas.microsoft.com/office/drawing/2014/main" id="{33EF794F-23F4-E744-A6E5-293D92EFD847}"/>
              </a:ext>
            </a:extLst>
          </p:cNvPr>
          <p:cNvSpPr txBox="1"/>
          <p:nvPr/>
        </p:nvSpPr>
        <p:spPr>
          <a:xfrm>
            <a:off x="10972799" y="2776522"/>
            <a:ext cx="7873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-an</a:t>
            </a:r>
          </a:p>
        </p:txBody>
      </p:sp>
      <p:sp>
        <p:nvSpPr>
          <p:cNvPr id="18" name="TextBox 7">
            <a:extLst>
              <a:ext uri="{FF2B5EF4-FFF2-40B4-BE49-F238E27FC236}">
                <a16:creationId xmlns:a16="http://schemas.microsoft.com/office/drawing/2014/main" id="{30387F9B-D240-4D4D-81AA-6B8CDAB0AB4E}"/>
              </a:ext>
            </a:extLst>
          </p:cNvPr>
          <p:cNvSpPr txBox="1"/>
          <p:nvPr/>
        </p:nvSpPr>
        <p:spPr>
          <a:xfrm>
            <a:off x="222492" y="3415143"/>
            <a:ext cx="349911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Compare:</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Rounded Rectangular Callout 5"/>
          <p:cNvSpPr/>
          <p:nvPr/>
        </p:nvSpPr>
        <p:spPr>
          <a:xfrm>
            <a:off x="2690406" y="5503794"/>
            <a:ext cx="6462495" cy="759687"/>
          </a:xfrm>
          <a:prstGeom prst="wedgeRoundRectCallout">
            <a:avLst>
              <a:gd name="adj1" fmla="val -37727"/>
              <a:gd name="adj2" fmla="val -8461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As you know, verbs like ‘interesar’ are very often used with an indirect object pronoun!</a:t>
            </a:r>
          </a:p>
        </p:txBody>
      </p:sp>
    </p:spTree>
    <p:extLst>
      <p:ext uri="{BB962C8B-B14F-4D97-AF65-F5344CB8AC3E}">
        <p14:creationId xmlns:p14="http://schemas.microsoft.com/office/powerpoint/2010/main" val="327239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P spid="1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ext uri="{D42A27DB-BD31-4B8C-83A1-F6EECF244321}">
                <p14:modId xmlns:p14="http://schemas.microsoft.com/office/powerpoint/2010/main" val="1751152052"/>
              </p:ext>
            </p:extLst>
          </p:nvPr>
        </p:nvGraphicFramePr>
        <p:xfrm>
          <a:off x="363917" y="1283351"/>
          <a:ext cx="11631293" cy="4998720"/>
        </p:xfrm>
        <a:graphic>
          <a:graphicData uri="http://schemas.openxmlformats.org/drawingml/2006/table">
            <a:tbl>
              <a:tblPr firstRow="1" bandRow="1">
                <a:tableStyleId>{5DA37D80-6434-44D0-A028-1B22A696006F}</a:tableStyleId>
              </a:tblPr>
              <a:tblGrid>
                <a:gridCol w="3034347">
                  <a:extLst>
                    <a:ext uri="{9D8B030D-6E8A-4147-A177-3AD203B41FA5}">
                      <a16:colId xmlns:a16="http://schemas.microsoft.com/office/drawing/2014/main" val="4247093851"/>
                    </a:ext>
                  </a:extLst>
                </a:gridCol>
                <a:gridCol w="5346700">
                  <a:extLst>
                    <a:ext uri="{9D8B030D-6E8A-4147-A177-3AD203B41FA5}">
                      <a16:colId xmlns:a16="http://schemas.microsoft.com/office/drawing/2014/main" val="3237332842"/>
                    </a:ext>
                  </a:extLst>
                </a:gridCol>
                <a:gridCol w="863600">
                  <a:extLst>
                    <a:ext uri="{9D8B030D-6E8A-4147-A177-3AD203B41FA5}">
                      <a16:colId xmlns:a16="http://schemas.microsoft.com/office/drawing/2014/main" val="561551372"/>
                    </a:ext>
                  </a:extLst>
                </a:gridCol>
                <a:gridCol w="838200">
                  <a:extLst>
                    <a:ext uri="{9D8B030D-6E8A-4147-A177-3AD203B41FA5}">
                      <a16:colId xmlns:a16="http://schemas.microsoft.com/office/drawing/2014/main" val="2524754610"/>
                    </a:ext>
                  </a:extLst>
                </a:gridCol>
                <a:gridCol w="1548446">
                  <a:extLst>
                    <a:ext uri="{9D8B030D-6E8A-4147-A177-3AD203B41FA5}">
                      <a16:colId xmlns:a16="http://schemas.microsoft.com/office/drawing/2014/main" val="2256736710"/>
                    </a:ext>
                  </a:extLst>
                </a:gridCol>
              </a:tblGrid>
              <a:tr h="3563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latin typeface="Century Gothic" panose="020B0502020202020204" pitchFamily="34" charset="0"/>
                          <a:ea typeface="Century Gothic"/>
                          <a:cs typeface="Century Gothic"/>
                          <a:sym typeface="Century Gothic"/>
                        </a:rPr>
                        <a:t>sujeto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latin typeface="Century Gothic" panose="020B0502020202020204" pitchFamily="34" charset="0"/>
                          <a:ea typeface="Century Gothic"/>
                          <a:cs typeface="Century Gothic"/>
                          <a:sym typeface="Century Gothic"/>
                        </a:rPr>
                        <a:t>¿Cómo termina la frase?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latin typeface="Century Gothic" panose="020B0502020202020204" pitchFamily="34" charset="0"/>
                          <a:ea typeface="Century Gothic"/>
                          <a:cs typeface="Century Gothic"/>
                          <a:sym typeface="Century Gothic"/>
                        </a:rPr>
                        <a:t>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err="1">
                          <a:solidFill>
                            <a:srgbClr val="203864"/>
                          </a:solidFill>
                          <a:latin typeface="Century Gothic" panose="020B0502020202020204" pitchFamily="34" charset="0"/>
                          <a:ea typeface="Century Gothic"/>
                          <a:cs typeface="Century Gothic"/>
                          <a:sym typeface="Century Gothic"/>
                        </a:rPr>
                        <a:t>you</a:t>
                      </a:r>
                      <a:endParaRPr lang="es-ES" sz="2200" b="1"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err="1">
                          <a:solidFill>
                            <a:srgbClr val="203864"/>
                          </a:solidFill>
                          <a:latin typeface="Century Gothic" panose="020B0502020202020204" pitchFamily="34" charset="0"/>
                          <a:ea typeface="Century Gothic"/>
                          <a:cs typeface="Century Gothic"/>
                          <a:sym typeface="Century Gothic"/>
                        </a:rPr>
                        <a:t>him</a:t>
                      </a:r>
                      <a:r>
                        <a:rPr lang="es-ES" sz="2200" b="1" dirty="0">
                          <a:solidFill>
                            <a:srgbClr val="203864"/>
                          </a:solidFill>
                          <a:latin typeface="Century Gothic" panose="020B0502020202020204" pitchFamily="34" charset="0"/>
                          <a:ea typeface="Century Gothic"/>
                          <a:cs typeface="Century Gothic"/>
                          <a:sym typeface="Century Gothic"/>
                        </a:rPr>
                        <a:t>/</a:t>
                      </a:r>
                      <a:r>
                        <a:rPr lang="es-ES" sz="2200" b="1" dirty="0" err="1">
                          <a:solidFill>
                            <a:srgbClr val="203864"/>
                          </a:solidFill>
                          <a:latin typeface="Century Gothic" panose="020B0502020202020204" pitchFamily="34" charset="0"/>
                          <a:ea typeface="Century Gothic"/>
                          <a:cs typeface="Century Gothic"/>
                          <a:sym typeface="Century Gothic"/>
                        </a:rPr>
                        <a:t>her</a:t>
                      </a:r>
                      <a:r>
                        <a:rPr lang="es-ES" sz="2200" b="1" dirty="0">
                          <a:solidFill>
                            <a:srgbClr val="203864"/>
                          </a:solidFill>
                          <a:latin typeface="Century Gothic" panose="020B0502020202020204" pitchFamily="34" charset="0"/>
                          <a:ea typeface="Century Gothic"/>
                          <a:cs typeface="Century Gothic"/>
                          <a:sym typeface="Century Gothic"/>
                        </a:rPr>
                        <a:t>/it</a:t>
                      </a:r>
                    </a:p>
                  </a:txBody>
                  <a:tcPr anchor="ctr"/>
                </a:tc>
                <a:extLst>
                  <a:ext uri="{0D108BD9-81ED-4DB2-BD59-A6C34878D82A}">
                    <a16:rowId xmlns:a16="http://schemas.microsoft.com/office/drawing/2014/main" val="2321326029"/>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002060"/>
                          </a:solidFill>
                          <a:latin typeface="Century Gothic" panose="020B0502020202020204" pitchFamily="34" charset="0"/>
                          <a:ea typeface="Century Gothic"/>
                          <a:cs typeface="Century Gothic"/>
                          <a:sym typeface="Century Gothic"/>
                        </a:rPr>
                        <a:t>1. Los profesores nerviosos...</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200" b="0" dirty="0">
                          <a:solidFill>
                            <a:srgbClr val="002060"/>
                          </a:solidFill>
                          <a:latin typeface="Century Gothic" panose="020B0502020202020204" pitchFamily="34" charset="0"/>
                          <a:ea typeface="Century Gothic"/>
                          <a:cs typeface="Century Gothic"/>
                          <a:sym typeface="Century Gothic"/>
                        </a:rPr>
                        <a:t>me preocupa a veces.</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200" b="0" dirty="0">
                          <a:solidFill>
                            <a:srgbClr val="002060"/>
                          </a:solidFill>
                          <a:latin typeface="Century Gothic" panose="020B0502020202020204" pitchFamily="34" charset="0"/>
                          <a:ea typeface="Century Gothic"/>
                          <a:cs typeface="Century Gothic"/>
                          <a:sym typeface="Century Gothic"/>
                        </a:rPr>
                        <a:t>me preocupan a veces.</a:t>
                      </a:r>
                    </a:p>
                  </a:txBody>
                  <a:tcPr anchor="ctr">
                    <a:solidFill>
                      <a:srgbClr val="FBE6D7">
                        <a:alpha val="8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b="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b="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b="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970154404"/>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ea typeface="Century Gothic"/>
                          <a:cs typeface="Century Gothic"/>
                          <a:sym typeface="Century Gothic"/>
                        </a:rPr>
                        <a:t>2. </a:t>
                      </a:r>
                      <a:r>
                        <a:rPr lang="en-GB" sz="2200" dirty="0" err="1">
                          <a:solidFill>
                            <a:srgbClr val="002060"/>
                          </a:solidFill>
                          <a:latin typeface="Century Gothic" panose="020B0502020202020204" pitchFamily="34" charset="0"/>
                          <a:ea typeface="Century Gothic"/>
                          <a:cs typeface="Century Gothic"/>
                          <a:sym typeface="Century Gothic"/>
                        </a:rPr>
                        <a:t>Tu</a:t>
                      </a:r>
                      <a:r>
                        <a:rPr lang="en-GB" sz="2200" dirty="0">
                          <a:solidFill>
                            <a:srgbClr val="002060"/>
                          </a:solidFill>
                          <a:latin typeface="Century Gothic" panose="020B0502020202020204" pitchFamily="34" charset="0"/>
                          <a:ea typeface="Century Gothic"/>
                          <a:cs typeface="Century Gothic"/>
                          <a:sym typeface="Century Gothic"/>
                        </a:rPr>
                        <a:t> </a:t>
                      </a:r>
                      <a:r>
                        <a:rPr lang="en-GB" sz="2200" dirty="0" err="1">
                          <a:solidFill>
                            <a:srgbClr val="002060"/>
                          </a:solidFill>
                          <a:latin typeface="Century Gothic" panose="020B0502020202020204" pitchFamily="34" charset="0"/>
                          <a:ea typeface="Century Gothic"/>
                          <a:cs typeface="Century Gothic"/>
                          <a:sym typeface="Century Gothic"/>
                        </a:rPr>
                        <a:t>amiga</a:t>
                      </a:r>
                      <a:r>
                        <a:rPr lang="en-GB" sz="2200" dirty="0">
                          <a:solidFill>
                            <a:srgbClr val="002060"/>
                          </a:solidFill>
                          <a:latin typeface="Century Gothic" panose="020B0502020202020204" pitchFamily="34" charset="0"/>
                          <a:ea typeface="Century Gothic"/>
                          <a:cs typeface="Century Gothic"/>
                          <a:sym typeface="Century Gothic"/>
                        </a:rPr>
                        <a:t> </a:t>
                      </a:r>
                      <a:r>
                        <a:rPr lang="en-GB" sz="2200" dirty="0" err="1">
                          <a:solidFill>
                            <a:srgbClr val="002060"/>
                          </a:solidFill>
                          <a:latin typeface="Century Gothic" panose="020B0502020202020204" pitchFamily="34" charset="0"/>
                          <a:ea typeface="Century Gothic"/>
                          <a:cs typeface="Century Gothic"/>
                          <a:sym typeface="Century Gothic"/>
                        </a:rPr>
                        <a:t>guapa</a:t>
                      </a:r>
                      <a:r>
                        <a:rPr lang="en-GB" sz="22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le interesa </a:t>
                      </a:r>
                      <a:r>
                        <a:rPr lang="en-GB" sz="2200" dirty="0" err="1">
                          <a:solidFill>
                            <a:srgbClr val="002060"/>
                          </a:solidFill>
                          <a:latin typeface="Century Gothic" panose="020B0502020202020204" pitchFamily="34" charset="0"/>
                          <a:ea typeface="Century Gothic"/>
                          <a:cs typeface="Century Gothic"/>
                          <a:sym typeface="Century Gothic"/>
                        </a:rPr>
                        <a:t>porque</a:t>
                      </a:r>
                      <a:r>
                        <a:rPr lang="en-GB" sz="2200" dirty="0">
                          <a:solidFill>
                            <a:srgbClr val="002060"/>
                          </a:solidFill>
                          <a:latin typeface="Century Gothic" panose="020B0502020202020204" pitchFamily="34" charset="0"/>
                          <a:ea typeface="Century Gothic"/>
                          <a:cs typeface="Century Gothic"/>
                          <a:sym typeface="Century Gothic"/>
                        </a:rPr>
                        <a:t> le da ideas.</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le </a:t>
                      </a:r>
                      <a:r>
                        <a:rPr lang="en-GB" sz="2200" dirty="0" err="1">
                          <a:solidFill>
                            <a:srgbClr val="002060"/>
                          </a:solidFill>
                          <a:latin typeface="Century Gothic" panose="020B0502020202020204" pitchFamily="34" charset="0"/>
                          <a:ea typeface="Century Gothic"/>
                          <a:cs typeface="Century Gothic"/>
                          <a:sym typeface="Century Gothic"/>
                        </a:rPr>
                        <a:t>interesan</a:t>
                      </a:r>
                      <a:r>
                        <a:rPr lang="en-GB" sz="2200" dirty="0">
                          <a:solidFill>
                            <a:srgbClr val="002060"/>
                          </a:solidFill>
                          <a:latin typeface="Century Gothic" panose="020B0502020202020204" pitchFamily="34" charset="0"/>
                          <a:ea typeface="Century Gothic"/>
                          <a:cs typeface="Century Gothic"/>
                          <a:sym typeface="Century Gothic"/>
                        </a:rPr>
                        <a:t> </a:t>
                      </a:r>
                      <a:r>
                        <a:rPr lang="en-GB" sz="2200" dirty="0" err="1">
                          <a:solidFill>
                            <a:srgbClr val="002060"/>
                          </a:solidFill>
                          <a:latin typeface="Century Gothic" panose="020B0502020202020204" pitchFamily="34" charset="0"/>
                          <a:ea typeface="Century Gothic"/>
                          <a:cs typeface="Century Gothic"/>
                          <a:sym typeface="Century Gothic"/>
                        </a:rPr>
                        <a:t>porque</a:t>
                      </a:r>
                      <a:r>
                        <a:rPr lang="en-GB" sz="2200" dirty="0">
                          <a:solidFill>
                            <a:srgbClr val="002060"/>
                          </a:solidFill>
                          <a:latin typeface="Century Gothic" panose="020B0502020202020204" pitchFamily="34" charset="0"/>
                          <a:ea typeface="Century Gothic"/>
                          <a:cs typeface="Century Gothic"/>
                          <a:sym typeface="Century Gothic"/>
                        </a:rPr>
                        <a:t> le </a:t>
                      </a:r>
                      <a:r>
                        <a:rPr lang="en-GB" sz="2200" dirty="0" err="1">
                          <a:solidFill>
                            <a:srgbClr val="002060"/>
                          </a:solidFill>
                          <a:latin typeface="Century Gothic" panose="020B0502020202020204" pitchFamily="34" charset="0"/>
                          <a:ea typeface="Century Gothic"/>
                          <a:cs typeface="Century Gothic"/>
                          <a:sym typeface="Century Gothic"/>
                        </a:rPr>
                        <a:t>dan</a:t>
                      </a:r>
                      <a:r>
                        <a:rPr lang="en-GB" sz="2200" dirty="0">
                          <a:solidFill>
                            <a:srgbClr val="002060"/>
                          </a:solidFill>
                          <a:latin typeface="Century Gothic" panose="020B0502020202020204" pitchFamily="34" charset="0"/>
                          <a:ea typeface="Century Gothic"/>
                          <a:cs typeface="Century Gothic"/>
                          <a:sym typeface="Century Gothic"/>
                        </a:rPr>
                        <a:t> ideas.</a:t>
                      </a:r>
                    </a:p>
                  </a:txBody>
                  <a:tcPr anchor="ctr">
                    <a:solidFill>
                      <a:srgbClr val="FFFFFF">
                        <a:alpha val="8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593008471"/>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ea typeface="Century Gothic"/>
                          <a:cs typeface="Century Gothic"/>
                          <a:sym typeface="Century Gothic"/>
                        </a:rPr>
                        <a:t>3. Las personas </a:t>
                      </a:r>
                      <a:r>
                        <a:rPr lang="en-GB" sz="2200" dirty="0" err="1">
                          <a:solidFill>
                            <a:srgbClr val="002060"/>
                          </a:solidFill>
                          <a:latin typeface="Century Gothic" panose="020B0502020202020204" pitchFamily="34" charset="0"/>
                          <a:ea typeface="Century Gothic"/>
                          <a:cs typeface="Century Gothic"/>
                          <a:sym typeface="Century Gothic"/>
                        </a:rPr>
                        <a:t>aburridas</a:t>
                      </a:r>
                      <a:r>
                        <a:rPr lang="en-GB" sz="2200" dirty="0">
                          <a:solidFill>
                            <a:srgbClr val="002060"/>
                          </a:solidFill>
                          <a:latin typeface="Century Gothic" panose="020B0502020202020204" pitchFamily="34" charset="0"/>
                          <a:ea typeface="Century Gothic"/>
                          <a:cs typeface="Century Gothic"/>
                          <a:sym typeface="Century Gothic"/>
                        </a:rPr>
                        <a:t>... </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te </a:t>
                      </a:r>
                      <a:r>
                        <a:rPr lang="en-GB" sz="2200" dirty="0" err="1">
                          <a:solidFill>
                            <a:srgbClr val="002060"/>
                          </a:solidFill>
                          <a:latin typeface="Century Gothic" panose="020B0502020202020204" pitchFamily="34" charset="0"/>
                          <a:ea typeface="Century Gothic"/>
                          <a:cs typeface="Century Gothic"/>
                          <a:sym typeface="Century Gothic"/>
                        </a:rPr>
                        <a:t>molestan</a:t>
                      </a:r>
                      <a:r>
                        <a:rPr lang="en-GB" sz="2200" dirty="0">
                          <a:solidFill>
                            <a:srgbClr val="002060"/>
                          </a:solidFill>
                          <a:latin typeface="Century Gothic" panose="020B0502020202020204" pitchFamily="34" charset="0"/>
                          <a:ea typeface="Century Gothic"/>
                          <a:cs typeface="Century Gothic"/>
                          <a:sym typeface="Century Gothic"/>
                        </a:rPr>
                        <a:t> </a:t>
                      </a:r>
                      <a:r>
                        <a:rPr lang="en-GB" sz="2200" dirty="0" err="1">
                          <a:solidFill>
                            <a:srgbClr val="002060"/>
                          </a:solidFill>
                          <a:latin typeface="Century Gothic" panose="020B0502020202020204" pitchFamily="34" charset="0"/>
                          <a:ea typeface="Century Gothic"/>
                          <a:cs typeface="Century Gothic"/>
                          <a:sym typeface="Century Gothic"/>
                        </a:rPr>
                        <a:t>siempre</a:t>
                      </a:r>
                      <a:r>
                        <a:rPr lang="en-GB" sz="2200" dirty="0">
                          <a:solidFill>
                            <a:srgbClr val="002060"/>
                          </a:solidFill>
                          <a:latin typeface="Century Gothic" panose="020B0502020202020204" pitchFamily="34" charset="0"/>
                          <a:ea typeface="Century Gothic"/>
                          <a:cs typeface="Century Gothic"/>
                          <a:sym typeface="Century Gothic"/>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te molesta </a:t>
                      </a:r>
                      <a:r>
                        <a:rPr lang="en-GB" sz="2200" dirty="0" err="1">
                          <a:solidFill>
                            <a:srgbClr val="002060"/>
                          </a:solidFill>
                          <a:latin typeface="Century Gothic" panose="020B0502020202020204" pitchFamily="34" charset="0"/>
                          <a:ea typeface="Century Gothic"/>
                          <a:cs typeface="Century Gothic"/>
                          <a:sym typeface="Century Gothic"/>
                        </a:rPr>
                        <a:t>siempre</a:t>
                      </a:r>
                      <a:r>
                        <a:rPr lang="en-GB" sz="2200" dirty="0">
                          <a:solidFill>
                            <a:srgbClr val="002060"/>
                          </a:solidFill>
                          <a:latin typeface="Century Gothic" panose="020B0502020202020204" pitchFamily="34" charset="0"/>
                          <a:ea typeface="Century Gothic"/>
                          <a:cs typeface="Century Gothic"/>
                          <a:sym typeface="Century Gothic"/>
                        </a:rPr>
                        <a:t>.</a:t>
                      </a:r>
                    </a:p>
                  </a:txBody>
                  <a:tcPr anchor="ctr">
                    <a:solidFill>
                      <a:srgbClr val="FBE6D7">
                        <a:alpha val="8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054046979"/>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ea typeface="Century Gothic"/>
                          <a:cs typeface="Century Gothic"/>
                          <a:sym typeface="Century Gothic"/>
                        </a:rPr>
                        <a:t>4. ¡El director </a:t>
                      </a:r>
                      <a:r>
                        <a:rPr lang="en-GB" sz="2200" dirty="0" err="1">
                          <a:solidFill>
                            <a:srgbClr val="002060"/>
                          </a:solidFill>
                          <a:latin typeface="Century Gothic" panose="020B0502020202020204" pitchFamily="34" charset="0"/>
                          <a:ea typeface="Century Gothic"/>
                          <a:cs typeface="Century Gothic"/>
                          <a:sym typeface="Century Gothic"/>
                        </a:rPr>
                        <a:t>simpático</a:t>
                      </a:r>
                      <a:r>
                        <a:rPr lang="en-GB" sz="2200" dirty="0">
                          <a:solidFill>
                            <a:srgbClr val="002060"/>
                          </a:solidFill>
                          <a:latin typeface="Century Gothic" panose="020B0502020202020204" pitchFamily="34" charset="0"/>
                          <a:ea typeface="Century Gothic"/>
                          <a:cs typeface="Century Gothic"/>
                          <a:sym typeface="Century Gothic"/>
                        </a:rPr>
                        <a:t>... </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me </a:t>
                      </a:r>
                      <a:r>
                        <a:rPr lang="en-GB" sz="2200" dirty="0" err="1">
                          <a:solidFill>
                            <a:srgbClr val="002060"/>
                          </a:solidFill>
                          <a:latin typeface="Century Gothic" panose="020B0502020202020204" pitchFamily="34" charset="0"/>
                          <a:ea typeface="Century Gothic"/>
                          <a:cs typeface="Century Gothic"/>
                          <a:sym typeface="Century Gothic"/>
                        </a:rPr>
                        <a:t>encantan</a:t>
                      </a:r>
                      <a:r>
                        <a:rPr lang="en-GB" sz="2200" dirty="0">
                          <a:solidFill>
                            <a:srgbClr val="002060"/>
                          </a:solidFill>
                          <a:latin typeface="Century Gothic" panose="020B0502020202020204" pitchFamily="34" charset="0"/>
                          <a:ea typeface="Century Gothic"/>
                          <a:cs typeface="Century Gothic"/>
                          <a:sym typeface="Century Gothic"/>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me </a:t>
                      </a:r>
                      <a:r>
                        <a:rPr lang="en-GB" sz="2200" dirty="0" err="1">
                          <a:solidFill>
                            <a:srgbClr val="002060"/>
                          </a:solidFill>
                          <a:latin typeface="Century Gothic" panose="020B0502020202020204" pitchFamily="34" charset="0"/>
                          <a:ea typeface="Century Gothic"/>
                          <a:cs typeface="Century Gothic"/>
                          <a:sym typeface="Century Gothic"/>
                        </a:rPr>
                        <a:t>encanta</a:t>
                      </a:r>
                      <a:r>
                        <a:rPr lang="en-GB" sz="2200" dirty="0">
                          <a:solidFill>
                            <a:srgbClr val="002060"/>
                          </a:solidFill>
                          <a:latin typeface="Century Gothic" panose="020B0502020202020204" pitchFamily="34" charset="0"/>
                          <a:ea typeface="Century Gothic"/>
                          <a:cs typeface="Century Gothic"/>
                          <a:sym typeface="Century Gothic"/>
                        </a:rPr>
                        <a:t>!</a:t>
                      </a:r>
                    </a:p>
                  </a:txBody>
                  <a:tcPr anchor="c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771548854"/>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ea typeface="Century Gothic"/>
                          <a:cs typeface="Century Gothic"/>
                          <a:sym typeface="Century Gothic"/>
                        </a:rPr>
                        <a:t>5. Los </a:t>
                      </a:r>
                      <a:r>
                        <a:rPr lang="en-GB" sz="2200" dirty="0" err="1">
                          <a:solidFill>
                            <a:srgbClr val="002060"/>
                          </a:solidFill>
                          <a:latin typeface="Century Gothic" panose="020B0502020202020204" pitchFamily="34" charset="0"/>
                          <a:ea typeface="Century Gothic"/>
                          <a:cs typeface="Century Gothic"/>
                          <a:sym typeface="Century Gothic"/>
                        </a:rPr>
                        <a:t>libros</a:t>
                      </a:r>
                      <a:r>
                        <a:rPr lang="en-GB" sz="2200" dirty="0">
                          <a:solidFill>
                            <a:srgbClr val="002060"/>
                          </a:solidFill>
                          <a:latin typeface="Century Gothic" panose="020B0502020202020204" pitchFamily="34" charset="0"/>
                          <a:ea typeface="Century Gothic"/>
                          <a:cs typeface="Century Gothic"/>
                          <a:sym typeface="Century Gothic"/>
                        </a:rPr>
                        <a:t> </a:t>
                      </a:r>
                      <a:r>
                        <a:rPr lang="en-GB" sz="2200" dirty="0" err="1">
                          <a:solidFill>
                            <a:srgbClr val="002060"/>
                          </a:solidFill>
                          <a:latin typeface="Century Gothic" panose="020B0502020202020204" pitchFamily="34" charset="0"/>
                          <a:ea typeface="Century Gothic"/>
                          <a:cs typeface="Century Gothic"/>
                          <a:sym typeface="Century Gothic"/>
                        </a:rPr>
                        <a:t>perdidos</a:t>
                      </a:r>
                      <a:r>
                        <a:rPr lang="en-GB" sz="22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le </a:t>
                      </a:r>
                      <a:r>
                        <a:rPr lang="en-GB" sz="2200" dirty="0" err="1">
                          <a:solidFill>
                            <a:srgbClr val="002060"/>
                          </a:solidFill>
                          <a:latin typeface="Century Gothic" panose="020B0502020202020204" pitchFamily="34" charset="0"/>
                          <a:ea typeface="Century Gothic"/>
                          <a:cs typeface="Century Gothic"/>
                          <a:sym typeface="Century Gothic"/>
                        </a:rPr>
                        <a:t>preocupa</a:t>
                      </a:r>
                      <a:r>
                        <a:rPr lang="en-GB" sz="2200" dirty="0">
                          <a:solidFill>
                            <a:srgbClr val="002060"/>
                          </a:solidFill>
                          <a:latin typeface="Century Gothic" panose="020B0502020202020204" pitchFamily="34" charset="0"/>
                          <a:ea typeface="Century Gothic"/>
                          <a:cs typeface="Century Gothic"/>
                          <a:sym typeface="Century Gothic"/>
                        </a:rPr>
                        <a:t> </a:t>
                      </a:r>
                      <a:r>
                        <a:rPr lang="en-GB" sz="2200" dirty="0" err="1">
                          <a:solidFill>
                            <a:srgbClr val="002060"/>
                          </a:solidFill>
                          <a:latin typeface="Century Gothic" panose="020B0502020202020204" pitchFamily="34" charset="0"/>
                          <a:ea typeface="Century Gothic"/>
                          <a:cs typeface="Century Gothic"/>
                          <a:sym typeface="Century Gothic"/>
                        </a:rPr>
                        <a:t>porque</a:t>
                      </a:r>
                      <a:r>
                        <a:rPr lang="en-GB" sz="2200" dirty="0">
                          <a:solidFill>
                            <a:srgbClr val="002060"/>
                          </a:solidFill>
                          <a:latin typeface="Century Gothic" panose="020B0502020202020204" pitchFamily="34" charset="0"/>
                          <a:ea typeface="Century Gothic"/>
                          <a:cs typeface="Century Gothic"/>
                          <a:sym typeface="Century Gothic"/>
                        </a:rPr>
                        <a:t> le </a:t>
                      </a:r>
                      <a:r>
                        <a:rPr lang="en-GB" sz="2200" dirty="0" err="1">
                          <a:solidFill>
                            <a:srgbClr val="002060"/>
                          </a:solidFill>
                          <a:latin typeface="Century Gothic" panose="020B0502020202020204" pitchFamily="34" charset="0"/>
                          <a:ea typeface="Century Gothic"/>
                          <a:cs typeface="Century Gothic"/>
                          <a:sym typeface="Century Gothic"/>
                        </a:rPr>
                        <a:t>importa</a:t>
                      </a:r>
                      <a:endParaRPr lang="en-GB" sz="2200" dirty="0">
                        <a:solidFill>
                          <a:srgbClr val="002060"/>
                        </a:solidFill>
                        <a:latin typeface="Century Gothic" panose="020B0502020202020204" pitchFamily="34" charset="0"/>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le </a:t>
                      </a:r>
                      <a:r>
                        <a:rPr lang="en-GB" sz="2200" dirty="0" err="1">
                          <a:solidFill>
                            <a:srgbClr val="002060"/>
                          </a:solidFill>
                          <a:latin typeface="Century Gothic" panose="020B0502020202020204" pitchFamily="34" charset="0"/>
                          <a:ea typeface="Century Gothic"/>
                          <a:cs typeface="Century Gothic"/>
                          <a:sym typeface="Century Gothic"/>
                        </a:rPr>
                        <a:t>preocupan</a:t>
                      </a:r>
                      <a:r>
                        <a:rPr lang="en-GB" sz="2200" dirty="0">
                          <a:solidFill>
                            <a:srgbClr val="002060"/>
                          </a:solidFill>
                          <a:latin typeface="Century Gothic" panose="020B0502020202020204" pitchFamily="34" charset="0"/>
                          <a:ea typeface="Century Gothic"/>
                          <a:cs typeface="Century Gothic"/>
                          <a:sym typeface="Century Gothic"/>
                        </a:rPr>
                        <a:t> </a:t>
                      </a:r>
                      <a:r>
                        <a:rPr lang="en-GB" sz="2200" dirty="0" err="1">
                          <a:solidFill>
                            <a:srgbClr val="002060"/>
                          </a:solidFill>
                          <a:latin typeface="Century Gothic" panose="020B0502020202020204" pitchFamily="34" charset="0"/>
                          <a:ea typeface="Century Gothic"/>
                          <a:cs typeface="Century Gothic"/>
                          <a:sym typeface="Century Gothic"/>
                        </a:rPr>
                        <a:t>porque</a:t>
                      </a:r>
                      <a:r>
                        <a:rPr lang="en-GB" sz="2200" dirty="0">
                          <a:solidFill>
                            <a:srgbClr val="002060"/>
                          </a:solidFill>
                          <a:latin typeface="Century Gothic" panose="020B0502020202020204" pitchFamily="34" charset="0"/>
                          <a:ea typeface="Century Gothic"/>
                          <a:cs typeface="Century Gothic"/>
                          <a:sym typeface="Century Gothic"/>
                        </a:rPr>
                        <a:t> le </a:t>
                      </a:r>
                      <a:r>
                        <a:rPr lang="en-GB" sz="2200" dirty="0" err="1">
                          <a:solidFill>
                            <a:srgbClr val="002060"/>
                          </a:solidFill>
                          <a:latin typeface="Century Gothic" panose="020B0502020202020204" pitchFamily="34" charset="0"/>
                          <a:ea typeface="Century Gothic"/>
                          <a:cs typeface="Century Gothic"/>
                          <a:sym typeface="Century Gothic"/>
                        </a:rPr>
                        <a:t>importan</a:t>
                      </a:r>
                      <a:r>
                        <a:rPr lang="en-GB" sz="2200" dirty="0">
                          <a:solidFill>
                            <a:srgbClr val="002060"/>
                          </a:solidFill>
                          <a:latin typeface="Century Gothic" panose="020B0502020202020204" pitchFamily="34" charset="0"/>
                          <a:ea typeface="Century Gothic"/>
                          <a:cs typeface="Century Gothic"/>
                          <a:sym typeface="Century Gothic"/>
                        </a:rPr>
                        <a:t>.</a:t>
                      </a:r>
                    </a:p>
                  </a:txBody>
                  <a:tcPr anchor="ctr">
                    <a:solidFill>
                      <a:srgbClr val="FBE6D7">
                        <a:alpha val="8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643618112"/>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ea typeface="Century Gothic"/>
                          <a:cs typeface="Century Gothic"/>
                          <a:sym typeface="Century Gothic"/>
                        </a:rPr>
                        <a:t>6. El </a:t>
                      </a:r>
                      <a:r>
                        <a:rPr lang="en-GB" sz="2200" dirty="0" err="1">
                          <a:solidFill>
                            <a:srgbClr val="002060"/>
                          </a:solidFill>
                          <a:latin typeface="Century Gothic" panose="020B0502020202020204" pitchFamily="34" charset="0"/>
                          <a:ea typeface="Century Gothic"/>
                          <a:cs typeface="Century Gothic"/>
                          <a:sym typeface="Century Gothic"/>
                        </a:rPr>
                        <a:t>chico</a:t>
                      </a:r>
                      <a:r>
                        <a:rPr lang="en-GB" sz="2200" dirty="0">
                          <a:solidFill>
                            <a:srgbClr val="002060"/>
                          </a:solidFill>
                          <a:latin typeface="Century Gothic" panose="020B0502020202020204" pitchFamily="34" charset="0"/>
                          <a:ea typeface="Century Gothic"/>
                          <a:cs typeface="Century Gothic"/>
                          <a:sym typeface="Century Gothic"/>
                        </a:rPr>
                        <a:t> tonto...</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te </a:t>
                      </a:r>
                      <a:r>
                        <a:rPr lang="en-GB" sz="2200" dirty="0" err="1">
                          <a:solidFill>
                            <a:srgbClr val="002060"/>
                          </a:solidFill>
                          <a:latin typeface="Century Gothic" panose="020B0502020202020204" pitchFamily="34" charset="0"/>
                          <a:ea typeface="Century Gothic"/>
                          <a:cs typeface="Century Gothic"/>
                          <a:sym typeface="Century Gothic"/>
                        </a:rPr>
                        <a:t>gusta</a:t>
                      </a:r>
                      <a:r>
                        <a:rPr lang="en-GB" sz="2200" dirty="0">
                          <a:solidFill>
                            <a:srgbClr val="002060"/>
                          </a:solidFill>
                          <a:latin typeface="Century Gothic" panose="020B0502020202020204" pitchFamily="34" charset="0"/>
                          <a:ea typeface="Century Gothic"/>
                          <a:cs typeface="Century Gothic"/>
                          <a:sym typeface="Century Gothic"/>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200" dirty="0">
                          <a:solidFill>
                            <a:srgbClr val="002060"/>
                          </a:solidFill>
                          <a:latin typeface="Century Gothic" panose="020B0502020202020204" pitchFamily="34" charset="0"/>
                          <a:ea typeface="Century Gothic"/>
                          <a:cs typeface="Century Gothic"/>
                          <a:sym typeface="Century Gothic"/>
                        </a:rPr>
                        <a:t>te </a:t>
                      </a:r>
                      <a:r>
                        <a:rPr lang="en-GB" sz="2200" dirty="0" err="1">
                          <a:solidFill>
                            <a:srgbClr val="002060"/>
                          </a:solidFill>
                          <a:latin typeface="Century Gothic" panose="020B0502020202020204" pitchFamily="34" charset="0"/>
                          <a:ea typeface="Century Gothic"/>
                          <a:cs typeface="Century Gothic"/>
                          <a:sym typeface="Century Gothic"/>
                        </a:rPr>
                        <a:t>gustan</a:t>
                      </a:r>
                      <a:r>
                        <a:rPr lang="en-GB" sz="2200" dirty="0">
                          <a:solidFill>
                            <a:srgbClr val="002060"/>
                          </a:solidFill>
                          <a:latin typeface="Century Gothic" panose="020B0502020202020204" pitchFamily="34" charset="0"/>
                          <a:ea typeface="Century Gothic"/>
                          <a:cs typeface="Century Gothic"/>
                          <a:sym typeface="Century Gothic"/>
                        </a:rPr>
                        <a:t>.</a:t>
                      </a:r>
                    </a:p>
                  </a:txBody>
                  <a:tcPr anchor="ctr">
                    <a:solidFill>
                      <a:srgbClr val="FFFFFF">
                        <a:alpha val="89804"/>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646121427"/>
                  </a:ext>
                </a:extLst>
              </a:tr>
            </a:tbl>
          </a:graphicData>
        </a:graphic>
      </p:graphicFrame>
      <p:pic>
        <p:nvPicPr>
          <p:cNvPr id="11" name="Imagen 10" descr="Imagen que contiene luz&#10;&#10;Descripción generada automáticamente">
            <a:extLst>
              <a:ext uri="{FF2B5EF4-FFF2-40B4-BE49-F238E27FC236}">
                <a16:creationId xmlns:a16="http://schemas.microsoft.com/office/drawing/2014/main" id="{4D1FC588-E56D-3848-B440-0ABC898B01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034" r="50702"/>
          <a:stretch/>
        </p:blipFill>
        <p:spPr>
          <a:xfrm flipH="1">
            <a:off x="8873486" y="-50662"/>
            <a:ext cx="771858" cy="1404626"/>
          </a:xfrm>
          <a:prstGeom prst="rect">
            <a:avLst/>
          </a:prstGeom>
        </p:spPr>
      </p:pic>
      <p:pic>
        <p:nvPicPr>
          <p:cNvPr id="9" name="Imagen 8" descr="Imagen que contiene juguete, muñeca, dibujo&#10;&#10;Descripción generada automáticamente">
            <a:extLst>
              <a:ext uri="{FF2B5EF4-FFF2-40B4-BE49-F238E27FC236}">
                <a16:creationId xmlns:a16="http://schemas.microsoft.com/office/drawing/2014/main" id="{A9DA7CA2-7AC7-C642-8FD0-EB58A5E0CB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706" r="46846"/>
          <a:stretch/>
        </p:blipFill>
        <p:spPr>
          <a:xfrm>
            <a:off x="8209501" y="-93964"/>
            <a:ext cx="744742" cy="1474011"/>
          </a:xfrm>
          <a:prstGeom prst="rect">
            <a:avLst/>
          </a:prstGeom>
        </p:spPr>
      </p:pic>
      <p:sp>
        <p:nvSpPr>
          <p:cNvPr id="5" name="TextBox 4"/>
          <p:cNvSpPr txBox="1"/>
          <p:nvPr/>
        </p:nvSpPr>
        <p:spPr>
          <a:xfrm>
            <a:off x="447480" y="1941969"/>
            <a:ext cx="2493584" cy="400110"/>
          </a:xfrm>
          <a:prstGeom prst="rect">
            <a:avLst/>
          </a:prstGeom>
          <a:noFill/>
        </p:spPr>
        <p:txBody>
          <a:bodyPr wrap="square" rtlCol="0">
            <a:spAutoFit/>
          </a:bodyPr>
          <a:lstStyle/>
          <a:p>
            <a:endParaRPr lang="en-GB" sz="2000" dirty="0">
              <a:solidFill>
                <a:srgbClr val="002060"/>
              </a:solidFill>
            </a:endParaRPr>
          </a:p>
        </p:txBody>
      </p:sp>
      <p:sp>
        <p:nvSpPr>
          <p:cNvPr id="31" name="Rounded Rectangle 30"/>
          <p:cNvSpPr/>
          <p:nvPr/>
        </p:nvSpPr>
        <p:spPr>
          <a:xfrm>
            <a:off x="11027657" y="146485"/>
            <a:ext cx="954659"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sp>
        <p:nvSpPr>
          <p:cNvPr id="43" name="TextBox 42"/>
          <p:cNvSpPr txBox="1"/>
          <p:nvPr/>
        </p:nvSpPr>
        <p:spPr>
          <a:xfrm>
            <a:off x="286433" y="582291"/>
            <a:ext cx="7321609" cy="400110"/>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Completa</a:t>
            </a:r>
            <a:r>
              <a:rPr lang="en-GB" sz="2000" b="1" dirty="0">
                <a:solidFill>
                  <a:schemeClr val="accent5">
                    <a:lumMod val="50000"/>
                  </a:schemeClr>
                </a:solidFill>
                <a:latin typeface="Century Gothic" panose="020B0502020202020204" pitchFamily="34" charset="0"/>
              </a:rPr>
              <a:t> la frase con ‘a’ o ‘b’ y el </a:t>
            </a:r>
            <a:r>
              <a:rPr lang="en-GB" sz="2000" b="1" dirty="0" err="1">
                <a:solidFill>
                  <a:schemeClr val="accent5">
                    <a:lumMod val="50000"/>
                  </a:schemeClr>
                </a:solidFill>
                <a:latin typeface="Century Gothic" panose="020B0502020202020204" pitchFamily="34" charset="0"/>
              </a:rPr>
              <a:t>pronombre</a:t>
            </a:r>
            <a:r>
              <a:rPr lang="en-GB" sz="2000" b="1" dirty="0">
                <a:solidFill>
                  <a:schemeClr val="accent5">
                    <a:lumMod val="50000"/>
                  </a:schemeClr>
                </a:solidFill>
                <a:latin typeface="Century Gothic" panose="020B0502020202020204" pitchFamily="34" charset="0"/>
              </a:rPr>
              <a:t> en inglés.</a:t>
            </a:r>
            <a:endParaRPr lang="en-GB" sz="2000" b="1" dirty="0">
              <a:solidFill>
                <a:schemeClr val="accent5">
                  <a:lumMod val="50000"/>
                </a:schemeClr>
              </a:solidFill>
            </a:endParaRPr>
          </a:p>
        </p:txBody>
      </p:sp>
      <p:pic>
        <p:nvPicPr>
          <p:cNvPr id="7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54243" y="1918558"/>
            <a:ext cx="406580" cy="423521"/>
          </a:xfrm>
          <a:prstGeom prst="rect">
            <a:avLst/>
          </a:prstGeom>
        </p:spPr>
      </p:pic>
      <p:pic>
        <p:nvPicPr>
          <p:cNvPr id="25" name="Picture 8" descr="green checkmark">
            <a:extLst>
              <a:ext uri="{FF2B5EF4-FFF2-40B4-BE49-F238E27FC236}">
                <a16:creationId xmlns:a16="http://schemas.microsoft.com/office/drawing/2014/main" id="{25FDB928-3237-A048-BF61-F3EF3E4F46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7657" y="2650375"/>
            <a:ext cx="406580" cy="423521"/>
          </a:xfrm>
          <a:prstGeom prst="rect">
            <a:avLst/>
          </a:prstGeom>
        </p:spPr>
      </p:pic>
      <p:pic>
        <p:nvPicPr>
          <p:cNvPr id="26" name="Picture 8" descr="green checkmark">
            <a:extLst>
              <a:ext uri="{FF2B5EF4-FFF2-40B4-BE49-F238E27FC236}">
                <a16:creationId xmlns:a16="http://schemas.microsoft.com/office/drawing/2014/main" id="{9F65ECEF-CE1F-444D-8667-A9D74B353F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30636" y="3402326"/>
            <a:ext cx="406580" cy="423521"/>
          </a:xfrm>
          <a:prstGeom prst="rect">
            <a:avLst/>
          </a:prstGeom>
        </p:spPr>
      </p:pic>
      <p:pic>
        <p:nvPicPr>
          <p:cNvPr id="27" name="Picture 8" descr="green checkmark">
            <a:extLst>
              <a:ext uri="{FF2B5EF4-FFF2-40B4-BE49-F238E27FC236}">
                <a16:creationId xmlns:a16="http://schemas.microsoft.com/office/drawing/2014/main" id="{5A68ECCE-044A-C941-968C-675B5FFB0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92433" y="4101885"/>
            <a:ext cx="406580" cy="423521"/>
          </a:xfrm>
          <a:prstGeom prst="rect">
            <a:avLst/>
          </a:prstGeom>
        </p:spPr>
      </p:pic>
      <p:pic>
        <p:nvPicPr>
          <p:cNvPr id="28"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4115" y="4922144"/>
            <a:ext cx="406580" cy="423521"/>
          </a:xfrm>
          <a:prstGeom prst="rect">
            <a:avLst/>
          </a:prstGeom>
        </p:spPr>
      </p:pic>
      <p:pic>
        <p:nvPicPr>
          <p:cNvPr id="29" name="Picture 8" descr="green checkmark">
            <a:extLst>
              <a:ext uri="{FF2B5EF4-FFF2-40B4-BE49-F238E27FC236}">
                <a16:creationId xmlns:a16="http://schemas.microsoft.com/office/drawing/2014/main" id="{453C6256-C379-1B4F-BD6B-B1161C0030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7965" y="5733061"/>
            <a:ext cx="406580" cy="423521"/>
          </a:xfrm>
          <a:prstGeom prst="rect">
            <a:avLst/>
          </a:prstGeom>
        </p:spPr>
      </p:pic>
      <p:sp>
        <p:nvSpPr>
          <p:cNvPr id="7" name="Anillo 6">
            <a:extLst>
              <a:ext uri="{FF2B5EF4-FFF2-40B4-BE49-F238E27FC236}">
                <a16:creationId xmlns:a16="http://schemas.microsoft.com/office/drawing/2014/main" id="{C94D24DB-87AE-0043-881D-5B691CF1C904}"/>
              </a:ext>
            </a:extLst>
          </p:cNvPr>
          <p:cNvSpPr/>
          <p:nvPr/>
        </p:nvSpPr>
        <p:spPr>
          <a:xfrm>
            <a:off x="3369274" y="2073408"/>
            <a:ext cx="461783" cy="400110"/>
          </a:xfrm>
          <a:prstGeom prst="donut">
            <a:avLst>
              <a:gd name="adj" fmla="val 12339"/>
            </a:avLst>
          </a:prstGeom>
          <a:solidFill>
            <a:srgbClr val="F66400"/>
          </a:solidFill>
          <a:ln>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3" name="Anillo 32">
            <a:extLst>
              <a:ext uri="{FF2B5EF4-FFF2-40B4-BE49-F238E27FC236}">
                <a16:creationId xmlns:a16="http://schemas.microsoft.com/office/drawing/2014/main" id="{5760C781-782C-D14D-94AE-C5740A4DD6AB}"/>
              </a:ext>
            </a:extLst>
          </p:cNvPr>
          <p:cNvSpPr/>
          <p:nvPr/>
        </p:nvSpPr>
        <p:spPr>
          <a:xfrm>
            <a:off x="3376121" y="2501180"/>
            <a:ext cx="461783" cy="400110"/>
          </a:xfrm>
          <a:prstGeom prst="donut">
            <a:avLst>
              <a:gd name="adj" fmla="val 12339"/>
            </a:avLst>
          </a:prstGeom>
          <a:solidFill>
            <a:srgbClr val="F66400"/>
          </a:solidFill>
          <a:ln>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4" name="Anillo 33">
            <a:extLst>
              <a:ext uri="{FF2B5EF4-FFF2-40B4-BE49-F238E27FC236}">
                <a16:creationId xmlns:a16="http://schemas.microsoft.com/office/drawing/2014/main" id="{CA355F8E-7F81-8949-AA6A-7094BDB1FEFD}"/>
              </a:ext>
            </a:extLst>
          </p:cNvPr>
          <p:cNvSpPr/>
          <p:nvPr/>
        </p:nvSpPr>
        <p:spPr>
          <a:xfrm>
            <a:off x="3395667" y="3258597"/>
            <a:ext cx="461783" cy="400110"/>
          </a:xfrm>
          <a:prstGeom prst="donut">
            <a:avLst>
              <a:gd name="adj" fmla="val 12339"/>
            </a:avLst>
          </a:prstGeom>
          <a:solidFill>
            <a:srgbClr val="F66400"/>
          </a:solidFill>
          <a:ln>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5" name="Anillo 34">
            <a:extLst>
              <a:ext uri="{FF2B5EF4-FFF2-40B4-BE49-F238E27FC236}">
                <a16:creationId xmlns:a16="http://schemas.microsoft.com/office/drawing/2014/main" id="{CC79AE13-379F-6248-93AE-424A47DBC44A}"/>
              </a:ext>
            </a:extLst>
          </p:cNvPr>
          <p:cNvSpPr/>
          <p:nvPr/>
        </p:nvSpPr>
        <p:spPr>
          <a:xfrm>
            <a:off x="3377958" y="4359767"/>
            <a:ext cx="461783" cy="400110"/>
          </a:xfrm>
          <a:prstGeom prst="donut">
            <a:avLst>
              <a:gd name="adj" fmla="val 12339"/>
            </a:avLst>
          </a:prstGeom>
          <a:solidFill>
            <a:srgbClr val="F66400"/>
          </a:solidFill>
          <a:ln>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36" name="Anillo 35">
            <a:extLst>
              <a:ext uri="{FF2B5EF4-FFF2-40B4-BE49-F238E27FC236}">
                <a16:creationId xmlns:a16="http://schemas.microsoft.com/office/drawing/2014/main" id="{E125F6AE-9D90-564D-AFC4-36694020BA9E}"/>
              </a:ext>
            </a:extLst>
          </p:cNvPr>
          <p:cNvSpPr/>
          <p:nvPr/>
        </p:nvSpPr>
        <p:spPr>
          <a:xfrm>
            <a:off x="3376121" y="5124366"/>
            <a:ext cx="461783" cy="400110"/>
          </a:xfrm>
          <a:prstGeom prst="donut">
            <a:avLst>
              <a:gd name="adj" fmla="val 12339"/>
            </a:avLst>
          </a:prstGeom>
          <a:solidFill>
            <a:srgbClr val="F66400"/>
          </a:solidFill>
          <a:ln>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7" name="Anillo 36">
            <a:extLst>
              <a:ext uri="{FF2B5EF4-FFF2-40B4-BE49-F238E27FC236}">
                <a16:creationId xmlns:a16="http://schemas.microsoft.com/office/drawing/2014/main" id="{F58D5B63-C34B-444A-90CC-197EAC362AC5}"/>
              </a:ext>
            </a:extLst>
          </p:cNvPr>
          <p:cNvSpPr/>
          <p:nvPr/>
        </p:nvSpPr>
        <p:spPr>
          <a:xfrm>
            <a:off x="3369272" y="5544711"/>
            <a:ext cx="461783" cy="400110"/>
          </a:xfrm>
          <a:prstGeom prst="donut">
            <a:avLst>
              <a:gd name="adj" fmla="val 12339"/>
            </a:avLst>
          </a:prstGeom>
          <a:solidFill>
            <a:srgbClr val="F66400"/>
          </a:solidFill>
          <a:ln>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2" name="Title 1"/>
          <p:cNvSpPr>
            <a:spLocks noGrp="1"/>
          </p:cNvSpPr>
          <p:nvPr>
            <p:ph type="title"/>
          </p:nvPr>
        </p:nvSpPr>
        <p:spPr>
          <a:xfrm>
            <a:off x="286433" y="173081"/>
            <a:ext cx="8171437" cy="568418"/>
          </a:xfrm>
        </p:spPr>
        <p:txBody>
          <a:bodyPr>
            <a:normAutofit/>
          </a:bodyPr>
          <a:lstStyle/>
          <a:p>
            <a:r>
              <a:rPr lang="en-GB" sz="2000" b="1" dirty="0"/>
              <a:t>Daniel da </a:t>
            </a:r>
            <a:r>
              <a:rPr lang="en-GB" sz="2000" b="1" dirty="0" err="1"/>
              <a:t>su</a:t>
            </a:r>
            <a:r>
              <a:rPr lang="en-GB" sz="2000" b="1" dirty="0"/>
              <a:t> </a:t>
            </a:r>
            <a:r>
              <a:rPr lang="en-GB" sz="2000" b="1" dirty="0" err="1"/>
              <a:t>opinión</a:t>
            </a:r>
            <a:r>
              <a:rPr lang="en-GB" sz="2000" b="1" dirty="0"/>
              <a:t> </a:t>
            </a:r>
            <a:r>
              <a:rPr lang="en-GB" sz="2000" b="1" dirty="0" err="1"/>
              <a:t>sobre</a:t>
            </a:r>
            <a:r>
              <a:rPr lang="en-GB" sz="2000" b="1" dirty="0"/>
              <a:t> </a:t>
            </a:r>
            <a:r>
              <a:rPr lang="en-GB" sz="2000" b="1" dirty="0" err="1"/>
              <a:t>cosas</a:t>
            </a:r>
            <a:r>
              <a:rPr lang="en-GB" sz="2000" b="1" dirty="0"/>
              <a:t> </a:t>
            </a:r>
            <a:r>
              <a:rPr lang="en-GB" sz="2000" b="1" dirty="0" err="1"/>
              <a:t>en</a:t>
            </a:r>
            <a:r>
              <a:rPr lang="en-GB" sz="2000" b="1" dirty="0"/>
              <a:t> la escuela. Nadia </a:t>
            </a:r>
            <a:r>
              <a:rPr lang="en-GB" sz="2000" b="1" dirty="0" err="1"/>
              <a:t>también</a:t>
            </a:r>
            <a:r>
              <a:rPr lang="en-GB" sz="2000" b="1" dirty="0"/>
              <a:t>.</a:t>
            </a:r>
          </a:p>
        </p:txBody>
      </p:sp>
    </p:spTree>
    <p:extLst>
      <p:ext uri="{BB962C8B-B14F-4D97-AF65-F5344CB8AC3E}">
        <p14:creationId xmlns:p14="http://schemas.microsoft.com/office/powerpoint/2010/main" val="26016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P spid="34" grpId="0" animBg="1"/>
      <p:bldP spid="35"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950076149"/>
              </p:ext>
            </p:extLst>
          </p:nvPr>
        </p:nvGraphicFramePr>
        <p:xfrm>
          <a:off x="274647" y="1502317"/>
          <a:ext cx="11547732" cy="4703568"/>
        </p:xfrm>
        <a:graphic>
          <a:graphicData uri="http://schemas.openxmlformats.org/drawingml/2006/table">
            <a:tbl>
              <a:tblPr firstRow="1" bandRow="1">
                <a:tableStyleId>{2D5ABB26-0587-4C30-8999-92F81FD0307C}</a:tableStyleId>
              </a:tblPr>
              <a:tblGrid>
                <a:gridCol w="5773866">
                  <a:extLst>
                    <a:ext uri="{9D8B030D-6E8A-4147-A177-3AD203B41FA5}">
                      <a16:colId xmlns:a16="http://schemas.microsoft.com/office/drawing/2014/main" val="4247093851"/>
                    </a:ext>
                  </a:extLst>
                </a:gridCol>
                <a:gridCol w="5773866">
                  <a:extLst>
                    <a:ext uri="{9D8B030D-6E8A-4147-A177-3AD203B41FA5}">
                      <a16:colId xmlns:a16="http://schemas.microsoft.com/office/drawing/2014/main" val="561551372"/>
                    </a:ext>
                  </a:extLst>
                </a:gridCol>
              </a:tblGrid>
              <a:tr h="3942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sym typeface="Century Gothic"/>
                        </a:rPr>
                        <a:t>Español</a:t>
                      </a:r>
                      <a:endParaRPr lang="es-ES" sz="2200" b="1"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sym typeface="Century Gothic"/>
                        </a:rPr>
                        <a:t>Inglés</a:t>
                      </a:r>
                      <a:endParaRPr lang="es-ES" sz="2200" b="1"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321326029"/>
                  </a:ext>
                </a:extLst>
              </a:tr>
              <a:tr h="7040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sym typeface="Century Gothic"/>
                        </a:rPr>
                        <a:t>1. Los profesores nerviosos me preocupan a veces.</a:t>
                      </a:r>
                      <a:endParaRPr lang="es-ES" sz="2200" b="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b="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970154404"/>
                  </a:ext>
                </a:extLst>
              </a:tr>
              <a:tr h="663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593008471"/>
                  </a:ext>
                </a:extLst>
              </a:tr>
              <a:tr h="7040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203864"/>
                          </a:solidFill>
                          <a:sym typeface="Century Gothic"/>
                        </a:rPr>
                        <a:t>2. Tu amiga </a:t>
                      </a:r>
                      <a:r>
                        <a:rPr lang="en-GB" sz="2200" dirty="0" err="1">
                          <a:solidFill>
                            <a:srgbClr val="203864"/>
                          </a:solidFill>
                          <a:sym typeface="Century Gothic"/>
                        </a:rPr>
                        <a:t>guapa</a:t>
                      </a:r>
                      <a:r>
                        <a:rPr lang="en-GB" sz="2200" dirty="0">
                          <a:solidFill>
                            <a:srgbClr val="203864"/>
                          </a:solidFill>
                          <a:sym typeface="Century Gothic"/>
                        </a:rPr>
                        <a:t> le interesa </a:t>
                      </a:r>
                      <a:r>
                        <a:rPr lang="en-GB" sz="2200" dirty="0" err="1">
                          <a:solidFill>
                            <a:srgbClr val="203864"/>
                          </a:solidFill>
                          <a:sym typeface="Century Gothic"/>
                        </a:rPr>
                        <a:t>porque</a:t>
                      </a:r>
                      <a:r>
                        <a:rPr lang="en-GB" sz="2200" dirty="0">
                          <a:solidFill>
                            <a:srgbClr val="203864"/>
                          </a:solidFill>
                          <a:sym typeface="Century Gothic"/>
                        </a:rPr>
                        <a:t> le da ideas.</a:t>
                      </a: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054046979"/>
                  </a:ext>
                </a:extLst>
              </a:tr>
              <a:tr h="663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771548854"/>
                  </a:ext>
                </a:extLst>
              </a:tr>
              <a:tr h="7040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203864"/>
                          </a:solidFill>
                          <a:sym typeface="Century Gothic"/>
                        </a:rPr>
                        <a:t>3. Las personas </a:t>
                      </a:r>
                      <a:r>
                        <a:rPr lang="en-GB" sz="2200" dirty="0" err="1">
                          <a:solidFill>
                            <a:srgbClr val="203864"/>
                          </a:solidFill>
                          <a:sym typeface="Century Gothic"/>
                        </a:rPr>
                        <a:t>aburridas</a:t>
                      </a:r>
                      <a:r>
                        <a:rPr lang="en-GB" sz="2200" dirty="0">
                          <a:solidFill>
                            <a:srgbClr val="203864"/>
                          </a:solidFill>
                          <a:sym typeface="Century Gothic"/>
                        </a:rPr>
                        <a:t> te </a:t>
                      </a:r>
                      <a:r>
                        <a:rPr lang="en-GB" sz="2200" dirty="0" err="1">
                          <a:solidFill>
                            <a:srgbClr val="203864"/>
                          </a:solidFill>
                          <a:sym typeface="Century Gothic"/>
                        </a:rPr>
                        <a:t>molestan</a:t>
                      </a:r>
                      <a:r>
                        <a:rPr lang="en-GB" sz="2200" dirty="0">
                          <a:solidFill>
                            <a:srgbClr val="203864"/>
                          </a:solidFill>
                          <a:sym typeface="Century Gothic"/>
                        </a:rPr>
                        <a:t> </a:t>
                      </a:r>
                      <a:r>
                        <a:rPr lang="en-GB" sz="2200" dirty="0" err="1">
                          <a:solidFill>
                            <a:srgbClr val="203864"/>
                          </a:solidFill>
                          <a:sym typeface="Century Gothic"/>
                        </a:rPr>
                        <a:t>siempre</a:t>
                      </a:r>
                      <a:r>
                        <a:rPr lang="en-GB" sz="2200" dirty="0">
                          <a:solidFill>
                            <a:srgbClr val="203864"/>
                          </a:solidFill>
                          <a:sym typeface="Century Gothic"/>
                        </a:rPr>
                        <a:t>.</a:t>
                      </a: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643618112"/>
                  </a:ext>
                </a:extLst>
              </a:tr>
              <a:tr h="663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646121427"/>
                  </a:ext>
                </a:extLst>
              </a:tr>
            </a:tbl>
          </a:graphicData>
        </a:graphic>
      </p:graphicFrame>
      <p:sp>
        <p:nvSpPr>
          <p:cNvPr id="5" name="TextBox 4"/>
          <p:cNvSpPr txBox="1"/>
          <p:nvPr/>
        </p:nvSpPr>
        <p:spPr>
          <a:xfrm>
            <a:off x="363916" y="1623866"/>
            <a:ext cx="2493584" cy="400110"/>
          </a:xfrm>
          <a:prstGeom prst="rect">
            <a:avLst/>
          </a:prstGeom>
          <a:noFill/>
        </p:spPr>
        <p:txBody>
          <a:bodyPr wrap="square" rtlCol="0">
            <a:spAutoFit/>
          </a:bodyPr>
          <a:lstStyle/>
          <a:p>
            <a:endParaRPr lang="en-GB" sz="2000" dirty="0">
              <a:solidFill>
                <a:srgbClr val="002060"/>
              </a:solidFill>
            </a:endParaRPr>
          </a:p>
        </p:txBody>
      </p:sp>
      <p:sp>
        <p:nvSpPr>
          <p:cNvPr id="31" name="Rounded Rectangle 30"/>
          <p:cNvSpPr/>
          <p:nvPr/>
        </p:nvSpPr>
        <p:spPr>
          <a:xfrm>
            <a:off x="11045069" y="152801"/>
            <a:ext cx="954659"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sp>
        <p:nvSpPr>
          <p:cNvPr id="2" name="CuadroTexto 1">
            <a:extLst>
              <a:ext uri="{FF2B5EF4-FFF2-40B4-BE49-F238E27FC236}">
                <a16:creationId xmlns:a16="http://schemas.microsoft.com/office/drawing/2014/main" id="{B8F50E58-DAED-574B-B878-348B57BF4F2D}"/>
              </a:ext>
            </a:extLst>
          </p:cNvPr>
          <p:cNvSpPr txBox="1"/>
          <p:nvPr/>
        </p:nvSpPr>
        <p:spPr>
          <a:xfrm>
            <a:off x="6048513" y="1898513"/>
            <a:ext cx="5677843" cy="769441"/>
          </a:xfrm>
          <a:prstGeom prst="rect">
            <a:avLst/>
          </a:prstGeom>
          <a:noFill/>
        </p:spPr>
        <p:txBody>
          <a:bodyPr wrap="square" rtlCol="0">
            <a:spAutoFit/>
          </a:bodyPr>
          <a:lstStyle/>
          <a:p>
            <a:r>
              <a:rPr lang="es-ES" sz="2200" dirty="0">
                <a:solidFill>
                  <a:srgbClr val="002060"/>
                </a:solidFill>
                <a:latin typeface="Century Gothic" panose="020B0502020202020204" pitchFamily="34" charset="0"/>
                <a:ea typeface="Century Gothic"/>
                <a:cs typeface="Century Gothic"/>
                <a:sym typeface="Century Gothic"/>
              </a:rPr>
              <a:t>(</a:t>
            </a:r>
            <a:r>
              <a:rPr lang="es-ES" sz="2200" dirty="0" err="1">
                <a:solidFill>
                  <a:srgbClr val="002060"/>
                </a:solidFill>
                <a:latin typeface="Century Gothic" panose="020B0502020202020204" pitchFamily="34" charset="0"/>
                <a:ea typeface="Century Gothic"/>
                <a:cs typeface="Century Gothic"/>
                <a:sym typeface="Century Gothic"/>
              </a:rPr>
              <a:t>The</a:t>
            </a:r>
            <a:r>
              <a:rPr lang="es-ES" sz="2200" dirty="0">
                <a:solidFill>
                  <a:srgbClr val="002060"/>
                </a:solidFill>
                <a:latin typeface="Century Gothic" panose="020B0502020202020204" pitchFamily="34" charset="0"/>
                <a:ea typeface="Century Gothic"/>
                <a:cs typeface="Century Gothic"/>
                <a:sym typeface="Century Gothic"/>
              </a:rPr>
              <a:t>) </a:t>
            </a:r>
            <a:r>
              <a:rPr lang="es-ES" sz="2200" dirty="0" err="1">
                <a:solidFill>
                  <a:srgbClr val="002060"/>
                </a:solidFill>
                <a:latin typeface="Century Gothic" panose="020B0502020202020204" pitchFamily="34" charset="0"/>
                <a:ea typeface="Century Gothic"/>
                <a:cs typeface="Century Gothic"/>
                <a:sym typeface="Century Gothic"/>
              </a:rPr>
              <a:t>nervous</a:t>
            </a:r>
            <a:r>
              <a:rPr lang="es-ES" sz="2200" dirty="0">
                <a:solidFill>
                  <a:srgbClr val="002060"/>
                </a:solidFill>
                <a:latin typeface="Century Gothic" panose="020B0502020202020204" pitchFamily="34" charset="0"/>
                <a:ea typeface="Century Gothic"/>
                <a:cs typeface="Century Gothic"/>
                <a:sym typeface="Century Gothic"/>
              </a:rPr>
              <a:t> </a:t>
            </a:r>
            <a:r>
              <a:rPr lang="es-ES" sz="2200" dirty="0" err="1">
                <a:solidFill>
                  <a:srgbClr val="002060"/>
                </a:solidFill>
                <a:latin typeface="Century Gothic" panose="020B0502020202020204" pitchFamily="34" charset="0"/>
                <a:ea typeface="Century Gothic"/>
                <a:cs typeface="Century Gothic"/>
                <a:sym typeface="Century Gothic"/>
              </a:rPr>
              <a:t>teachers</a:t>
            </a:r>
            <a:r>
              <a:rPr lang="es-ES" sz="2200" dirty="0">
                <a:solidFill>
                  <a:srgbClr val="002060"/>
                </a:solidFill>
                <a:latin typeface="Century Gothic" panose="020B0502020202020204" pitchFamily="34" charset="0"/>
                <a:ea typeface="Century Gothic"/>
                <a:cs typeface="Century Gothic"/>
                <a:sym typeface="Century Gothic"/>
              </a:rPr>
              <a:t> worry me / are a worry </a:t>
            </a:r>
            <a:r>
              <a:rPr lang="es-ES" sz="2200" dirty="0" err="1">
                <a:solidFill>
                  <a:srgbClr val="002060"/>
                </a:solidFill>
                <a:latin typeface="Century Gothic" panose="020B0502020202020204" pitchFamily="34" charset="0"/>
                <a:ea typeface="Century Gothic"/>
                <a:cs typeface="Century Gothic"/>
                <a:sym typeface="Century Gothic"/>
              </a:rPr>
              <a:t>for</a:t>
            </a:r>
            <a:r>
              <a:rPr lang="es-ES" sz="2200" dirty="0">
                <a:solidFill>
                  <a:srgbClr val="002060"/>
                </a:solidFill>
                <a:latin typeface="Century Gothic" panose="020B0502020202020204" pitchFamily="34" charset="0"/>
                <a:ea typeface="Century Gothic"/>
                <a:cs typeface="Century Gothic"/>
                <a:sym typeface="Century Gothic"/>
              </a:rPr>
              <a:t> me </a:t>
            </a:r>
            <a:r>
              <a:rPr lang="es-ES" sz="2200" dirty="0" err="1">
                <a:solidFill>
                  <a:srgbClr val="002060"/>
                </a:solidFill>
                <a:latin typeface="Century Gothic" panose="020B0502020202020204" pitchFamily="34" charset="0"/>
                <a:ea typeface="Century Gothic"/>
                <a:cs typeface="Century Gothic"/>
                <a:sym typeface="Century Gothic"/>
              </a:rPr>
              <a:t>sometimes</a:t>
            </a:r>
            <a:r>
              <a:rPr lang="es-ES" sz="2200" dirty="0">
                <a:solidFill>
                  <a:srgbClr val="002060"/>
                </a:solidFill>
                <a:latin typeface="Century Gothic" panose="020B0502020202020204" pitchFamily="34" charset="0"/>
                <a:ea typeface="Century Gothic"/>
                <a:cs typeface="Century Gothic"/>
                <a:sym typeface="Century Gothic"/>
              </a:rPr>
              <a:t>.</a:t>
            </a:r>
            <a:endParaRPr lang="es-GB" sz="2200" dirty="0">
              <a:solidFill>
                <a:schemeClr val="accent5">
                  <a:lumMod val="50000"/>
                </a:schemeClr>
              </a:solidFill>
            </a:endParaRPr>
          </a:p>
        </p:txBody>
      </p:sp>
      <p:sp>
        <p:nvSpPr>
          <p:cNvPr id="23" name="CuadroTexto 22">
            <a:extLst>
              <a:ext uri="{FF2B5EF4-FFF2-40B4-BE49-F238E27FC236}">
                <a16:creationId xmlns:a16="http://schemas.microsoft.com/office/drawing/2014/main" id="{D2314A37-631E-3644-BF25-CB969F166D9E}"/>
              </a:ext>
            </a:extLst>
          </p:cNvPr>
          <p:cNvSpPr txBox="1"/>
          <p:nvPr/>
        </p:nvSpPr>
        <p:spPr>
          <a:xfrm>
            <a:off x="6048513" y="3310898"/>
            <a:ext cx="6143487" cy="769441"/>
          </a:xfrm>
          <a:prstGeom prst="rect">
            <a:avLst/>
          </a:prstGeom>
          <a:noFill/>
        </p:spPr>
        <p:txBody>
          <a:bodyPr wrap="square" rtlCol="0">
            <a:spAutoFit/>
          </a:bodyPr>
          <a:lstStyle/>
          <a:p>
            <a:r>
              <a:rPr lang="es-ES" sz="2200" dirty="0" err="1">
                <a:solidFill>
                  <a:srgbClr val="002060"/>
                </a:solidFill>
                <a:latin typeface="Century Gothic" panose="020B0502020202020204" pitchFamily="34" charset="0"/>
                <a:ea typeface="Century Gothic"/>
                <a:cs typeface="Century Gothic"/>
                <a:sym typeface="Century Gothic"/>
              </a:rPr>
              <a:t>Your</a:t>
            </a:r>
            <a:r>
              <a:rPr lang="es-ES" sz="2200" dirty="0">
                <a:solidFill>
                  <a:srgbClr val="002060"/>
                </a:solidFill>
                <a:latin typeface="Century Gothic" panose="020B0502020202020204" pitchFamily="34" charset="0"/>
                <a:ea typeface="Century Gothic"/>
                <a:cs typeface="Century Gothic"/>
                <a:sym typeface="Century Gothic"/>
              </a:rPr>
              <a:t> </a:t>
            </a:r>
            <a:r>
              <a:rPr lang="es-ES" sz="2200" dirty="0" err="1">
                <a:solidFill>
                  <a:srgbClr val="002060"/>
                </a:solidFill>
                <a:latin typeface="Century Gothic" panose="020B0502020202020204" pitchFamily="34" charset="0"/>
                <a:ea typeface="Century Gothic"/>
                <a:cs typeface="Century Gothic"/>
                <a:sym typeface="Century Gothic"/>
              </a:rPr>
              <a:t>good-looking</a:t>
            </a:r>
            <a:r>
              <a:rPr lang="es-ES" sz="2200" dirty="0">
                <a:solidFill>
                  <a:srgbClr val="002060"/>
                </a:solidFill>
                <a:latin typeface="Century Gothic" panose="020B0502020202020204" pitchFamily="34" charset="0"/>
                <a:ea typeface="Century Gothic"/>
                <a:cs typeface="Century Gothic"/>
                <a:sym typeface="Century Gothic"/>
              </a:rPr>
              <a:t> </a:t>
            </a:r>
            <a:r>
              <a:rPr lang="es-ES" sz="2200" dirty="0" err="1">
                <a:solidFill>
                  <a:srgbClr val="002060"/>
                </a:solidFill>
                <a:latin typeface="Century Gothic" panose="020B0502020202020204" pitchFamily="34" charset="0"/>
                <a:ea typeface="Century Gothic"/>
                <a:cs typeface="Century Gothic"/>
                <a:sym typeface="Century Gothic"/>
              </a:rPr>
              <a:t>friend</a:t>
            </a:r>
            <a:r>
              <a:rPr lang="es-ES" sz="2200" dirty="0">
                <a:solidFill>
                  <a:srgbClr val="002060"/>
                </a:solidFill>
                <a:latin typeface="Century Gothic" panose="020B0502020202020204" pitchFamily="34" charset="0"/>
                <a:ea typeface="Century Gothic"/>
                <a:cs typeface="Century Gothic"/>
                <a:sym typeface="Century Gothic"/>
              </a:rPr>
              <a:t> (f) interests </a:t>
            </a:r>
            <a:r>
              <a:rPr lang="es-ES" sz="2200" dirty="0" err="1">
                <a:solidFill>
                  <a:srgbClr val="002060"/>
                </a:solidFill>
                <a:latin typeface="Century Gothic" panose="020B0502020202020204" pitchFamily="34" charset="0"/>
                <a:ea typeface="Century Gothic"/>
                <a:cs typeface="Century Gothic"/>
                <a:sym typeface="Century Gothic"/>
              </a:rPr>
              <a:t>him</a:t>
            </a:r>
            <a:r>
              <a:rPr lang="es-ES" sz="2200" dirty="0">
                <a:solidFill>
                  <a:srgbClr val="002060"/>
                </a:solidFill>
                <a:latin typeface="Century Gothic" panose="020B0502020202020204" pitchFamily="34" charset="0"/>
                <a:ea typeface="Century Gothic"/>
                <a:cs typeface="Century Gothic"/>
                <a:sym typeface="Century Gothic"/>
              </a:rPr>
              <a:t>/</a:t>
            </a:r>
            <a:r>
              <a:rPr lang="es-ES" sz="2200" dirty="0" err="1">
                <a:solidFill>
                  <a:srgbClr val="002060"/>
                </a:solidFill>
                <a:latin typeface="Century Gothic" panose="020B0502020202020204" pitchFamily="34" charset="0"/>
                <a:ea typeface="Century Gothic"/>
                <a:cs typeface="Century Gothic"/>
                <a:sym typeface="Century Gothic"/>
              </a:rPr>
              <a:t>her</a:t>
            </a:r>
            <a:r>
              <a:rPr lang="es-ES" sz="2200" dirty="0">
                <a:solidFill>
                  <a:srgbClr val="002060"/>
                </a:solidFill>
                <a:latin typeface="Century Gothic" panose="020B0502020202020204" pitchFamily="34" charset="0"/>
                <a:ea typeface="Century Gothic"/>
                <a:cs typeface="Century Gothic"/>
                <a:sym typeface="Century Gothic"/>
              </a:rPr>
              <a:t> </a:t>
            </a:r>
            <a:r>
              <a:rPr lang="es-ES" sz="2200" dirty="0" err="1">
                <a:solidFill>
                  <a:srgbClr val="002060"/>
                </a:solidFill>
                <a:latin typeface="Century Gothic" panose="020B0502020202020204" pitchFamily="34" charset="0"/>
                <a:ea typeface="Century Gothic"/>
                <a:cs typeface="Century Gothic"/>
                <a:sym typeface="Century Gothic"/>
              </a:rPr>
              <a:t>because</a:t>
            </a:r>
            <a:r>
              <a:rPr lang="es-ES" sz="2200" dirty="0">
                <a:solidFill>
                  <a:srgbClr val="002060"/>
                </a:solidFill>
                <a:latin typeface="Century Gothic" panose="020B0502020202020204" pitchFamily="34" charset="0"/>
                <a:ea typeface="Century Gothic"/>
                <a:cs typeface="Century Gothic"/>
                <a:sym typeface="Century Gothic"/>
              </a:rPr>
              <a:t> she </a:t>
            </a:r>
            <a:r>
              <a:rPr lang="es-ES" sz="2200" dirty="0" err="1">
                <a:solidFill>
                  <a:srgbClr val="002060"/>
                </a:solidFill>
                <a:latin typeface="Century Gothic" panose="020B0502020202020204" pitchFamily="34" charset="0"/>
                <a:ea typeface="Century Gothic"/>
                <a:cs typeface="Century Gothic"/>
                <a:sym typeface="Century Gothic"/>
              </a:rPr>
              <a:t>gives</a:t>
            </a:r>
            <a:r>
              <a:rPr lang="es-ES" sz="2200" dirty="0">
                <a:solidFill>
                  <a:srgbClr val="002060"/>
                </a:solidFill>
                <a:latin typeface="Century Gothic" panose="020B0502020202020204" pitchFamily="34" charset="0"/>
                <a:ea typeface="Century Gothic"/>
                <a:cs typeface="Century Gothic"/>
                <a:sym typeface="Century Gothic"/>
              </a:rPr>
              <a:t> </a:t>
            </a:r>
            <a:r>
              <a:rPr lang="es-ES" sz="2200" dirty="0" err="1">
                <a:solidFill>
                  <a:srgbClr val="002060"/>
                </a:solidFill>
                <a:latin typeface="Century Gothic" panose="020B0502020202020204" pitchFamily="34" charset="0"/>
                <a:ea typeface="Century Gothic"/>
                <a:cs typeface="Century Gothic"/>
                <a:sym typeface="Century Gothic"/>
              </a:rPr>
              <a:t>him</a:t>
            </a:r>
            <a:r>
              <a:rPr lang="es-ES" sz="2200" dirty="0">
                <a:solidFill>
                  <a:srgbClr val="002060"/>
                </a:solidFill>
                <a:latin typeface="Century Gothic" panose="020B0502020202020204" pitchFamily="34" charset="0"/>
                <a:ea typeface="Century Gothic"/>
                <a:cs typeface="Century Gothic"/>
                <a:sym typeface="Century Gothic"/>
              </a:rPr>
              <a:t>/</a:t>
            </a:r>
            <a:r>
              <a:rPr lang="es-ES" sz="2200" dirty="0" err="1">
                <a:solidFill>
                  <a:srgbClr val="002060"/>
                </a:solidFill>
                <a:latin typeface="Century Gothic" panose="020B0502020202020204" pitchFamily="34" charset="0"/>
                <a:ea typeface="Century Gothic"/>
                <a:cs typeface="Century Gothic"/>
                <a:sym typeface="Century Gothic"/>
              </a:rPr>
              <a:t>her</a:t>
            </a:r>
            <a:r>
              <a:rPr lang="es-ES" sz="2200" dirty="0">
                <a:solidFill>
                  <a:srgbClr val="002060"/>
                </a:solidFill>
                <a:latin typeface="Century Gothic" panose="020B0502020202020204" pitchFamily="34" charset="0"/>
                <a:ea typeface="Century Gothic"/>
                <a:cs typeface="Century Gothic"/>
                <a:sym typeface="Century Gothic"/>
              </a:rPr>
              <a:t> ideas.</a:t>
            </a:r>
            <a:endParaRPr lang="es-GB" sz="2200" dirty="0">
              <a:solidFill>
                <a:schemeClr val="accent5">
                  <a:lumMod val="50000"/>
                </a:schemeClr>
              </a:solidFill>
            </a:endParaRPr>
          </a:p>
        </p:txBody>
      </p:sp>
      <p:sp>
        <p:nvSpPr>
          <p:cNvPr id="24" name="CuadroTexto 23">
            <a:extLst>
              <a:ext uri="{FF2B5EF4-FFF2-40B4-BE49-F238E27FC236}">
                <a16:creationId xmlns:a16="http://schemas.microsoft.com/office/drawing/2014/main" id="{C303994E-2875-0E40-B92B-4A90718C8875}"/>
              </a:ext>
            </a:extLst>
          </p:cNvPr>
          <p:cNvSpPr txBox="1"/>
          <p:nvPr/>
        </p:nvSpPr>
        <p:spPr>
          <a:xfrm>
            <a:off x="6013909" y="4892687"/>
            <a:ext cx="5975596" cy="430887"/>
          </a:xfrm>
          <a:prstGeom prst="rect">
            <a:avLst/>
          </a:prstGeom>
          <a:noFill/>
        </p:spPr>
        <p:txBody>
          <a:bodyPr wrap="square" rtlCol="0">
            <a:spAutoFit/>
          </a:bodyPr>
          <a:lstStyle/>
          <a:p>
            <a:r>
              <a:rPr lang="es-ES" sz="2200" dirty="0">
                <a:solidFill>
                  <a:srgbClr val="002060"/>
                </a:solidFill>
                <a:latin typeface="Century Gothic" panose="020B0502020202020204" pitchFamily="34" charset="0"/>
                <a:sym typeface="Century Gothic"/>
              </a:rPr>
              <a:t>(</a:t>
            </a:r>
            <a:r>
              <a:rPr lang="es-ES" sz="2200" dirty="0" err="1">
                <a:solidFill>
                  <a:srgbClr val="002060"/>
                </a:solidFill>
                <a:latin typeface="Century Gothic" panose="020B0502020202020204" pitchFamily="34" charset="0"/>
                <a:sym typeface="Century Gothic"/>
              </a:rPr>
              <a:t>The</a:t>
            </a:r>
            <a:r>
              <a:rPr lang="es-ES" sz="2200" dirty="0">
                <a:solidFill>
                  <a:srgbClr val="002060"/>
                </a:solidFill>
                <a:latin typeface="Century Gothic" panose="020B0502020202020204" pitchFamily="34" charset="0"/>
                <a:sym typeface="Century Gothic"/>
              </a:rPr>
              <a:t>) </a:t>
            </a:r>
            <a:r>
              <a:rPr lang="es-ES" sz="2200" dirty="0" err="1">
                <a:solidFill>
                  <a:srgbClr val="002060"/>
                </a:solidFill>
                <a:latin typeface="Century Gothic" panose="020B0502020202020204" pitchFamily="34" charset="0"/>
                <a:sym typeface="Century Gothic"/>
              </a:rPr>
              <a:t>boring</a:t>
            </a:r>
            <a:r>
              <a:rPr lang="es-ES" sz="2200" dirty="0">
                <a:solidFill>
                  <a:srgbClr val="002060"/>
                </a:solidFill>
                <a:latin typeface="Century Gothic" panose="020B0502020202020204" pitchFamily="34" charset="0"/>
                <a:sym typeface="Century Gothic"/>
              </a:rPr>
              <a:t> </a:t>
            </a:r>
            <a:r>
              <a:rPr lang="es-ES" sz="2200" dirty="0" err="1">
                <a:solidFill>
                  <a:srgbClr val="002060"/>
                </a:solidFill>
                <a:latin typeface="Century Gothic" panose="020B0502020202020204" pitchFamily="34" charset="0"/>
                <a:sym typeface="Century Gothic"/>
              </a:rPr>
              <a:t>people</a:t>
            </a:r>
            <a:r>
              <a:rPr lang="es-ES" sz="2200" dirty="0">
                <a:solidFill>
                  <a:srgbClr val="002060"/>
                </a:solidFill>
                <a:latin typeface="Century Gothic" panose="020B0502020202020204" pitchFamily="34" charset="0"/>
                <a:sym typeface="Century Gothic"/>
              </a:rPr>
              <a:t> </a:t>
            </a:r>
            <a:r>
              <a:rPr lang="es-ES" sz="2200" dirty="0" err="1">
                <a:solidFill>
                  <a:srgbClr val="002060"/>
                </a:solidFill>
                <a:latin typeface="Century Gothic" panose="020B0502020202020204" pitchFamily="34" charset="0"/>
                <a:sym typeface="Century Gothic"/>
              </a:rPr>
              <a:t>always</a:t>
            </a:r>
            <a:r>
              <a:rPr lang="es-ES" sz="2200" dirty="0">
                <a:solidFill>
                  <a:srgbClr val="002060"/>
                </a:solidFill>
                <a:latin typeface="Century Gothic" panose="020B0502020202020204" pitchFamily="34" charset="0"/>
                <a:sym typeface="Century Gothic"/>
              </a:rPr>
              <a:t> </a:t>
            </a:r>
            <a:r>
              <a:rPr lang="es-ES" sz="2200" dirty="0" err="1">
                <a:solidFill>
                  <a:srgbClr val="002060"/>
                </a:solidFill>
                <a:latin typeface="Century Gothic" panose="020B0502020202020204" pitchFamily="34" charset="0"/>
                <a:sym typeface="Century Gothic"/>
              </a:rPr>
              <a:t>annoy</a:t>
            </a:r>
            <a:r>
              <a:rPr lang="es-ES" sz="2200" dirty="0">
                <a:solidFill>
                  <a:srgbClr val="002060"/>
                </a:solidFill>
                <a:latin typeface="Century Gothic" panose="020B0502020202020204" pitchFamily="34" charset="0"/>
                <a:sym typeface="Century Gothic"/>
              </a:rPr>
              <a:t> </a:t>
            </a:r>
            <a:r>
              <a:rPr lang="es-ES" sz="2200" dirty="0" err="1">
                <a:solidFill>
                  <a:srgbClr val="002060"/>
                </a:solidFill>
                <a:latin typeface="Century Gothic" panose="020B0502020202020204" pitchFamily="34" charset="0"/>
                <a:sym typeface="Century Gothic"/>
              </a:rPr>
              <a:t>you</a:t>
            </a:r>
            <a:r>
              <a:rPr lang="es-ES" sz="2200" dirty="0">
                <a:solidFill>
                  <a:srgbClr val="002060"/>
                </a:solidFill>
                <a:latin typeface="Century Gothic" panose="020B0502020202020204" pitchFamily="34" charset="0"/>
                <a:sym typeface="Century Gothic"/>
              </a:rPr>
              <a:t>.</a:t>
            </a:r>
            <a:endParaRPr lang="es-GB" sz="2200" dirty="0">
              <a:solidFill>
                <a:schemeClr val="accent5">
                  <a:lumMod val="50000"/>
                </a:schemeClr>
              </a:solidFill>
            </a:endParaRPr>
          </a:p>
        </p:txBody>
      </p:sp>
      <p:sp>
        <p:nvSpPr>
          <p:cNvPr id="15" name="TextBox 14"/>
          <p:cNvSpPr txBox="1"/>
          <p:nvPr/>
        </p:nvSpPr>
        <p:spPr>
          <a:xfrm>
            <a:off x="11226799" y="797186"/>
            <a:ext cx="870857"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pic>
        <p:nvPicPr>
          <p:cNvPr id="16" name="Imagen 10" descr="Imagen que contiene luz&#10;&#10;Descripción generada automáticamente">
            <a:extLst>
              <a:ext uri="{FF2B5EF4-FFF2-40B4-BE49-F238E27FC236}">
                <a16:creationId xmlns:a16="http://schemas.microsoft.com/office/drawing/2014/main" id="{4D1FC588-E56D-3848-B440-0ABC898B01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034" r="50702"/>
          <a:stretch/>
        </p:blipFill>
        <p:spPr>
          <a:xfrm flipH="1">
            <a:off x="7329798" y="-206776"/>
            <a:ext cx="997705" cy="1815622"/>
          </a:xfrm>
          <a:prstGeom prst="rect">
            <a:avLst/>
          </a:prstGeom>
        </p:spPr>
      </p:pic>
      <p:pic>
        <p:nvPicPr>
          <p:cNvPr id="17" name="Imagen 8" descr="Imagen que contiene juguete, muñeca, dibujo&#10;&#10;Descripción generada automáticamente">
            <a:extLst>
              <a:ext uri="{FF2B5EF4-FFF2-40B4-BE49-F238E27FC236}">
                <a16:creationId xmlns:a16="http://schemas.microsoft.com/office/drawing/2014/main" id="{A9DA7CA2-7AC7-C642-8FD0-EB58A5E0CB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4706" r="46846"/>
          <a:stretch/>
        </p:blipFill>
        <p:spPr>
          <a:xfrm>
            <a:off x="6505164" y="-133322"/>
            <a:ext cx="909917" cy="1800929"/>
          </a:xfrm>
          <a:prstGeom prst="rect">
            <a:avLst/>
          </a:prstGeom>
        </p:spPr>
      </p:pic>
      <p:sp>
        <p:nvSpPr>
          <p:cNvPr id="3" name="Title 2"/>
          <p:cNvSpPr>
            <a:spLocks noGrp="1"/>
          </p:cNvSpPr>
          <p:nvPr>
            <p:ph type="title"/>
          </p:nvPr>
        </p:nvSpPr>
        <p:spPr>
          <a:xfrm>
            <a:off x="165100" y="61657"/>
            <a:ext cx="5659422" cy="1325563"/>
          </a:xfrm>
        </p:spPr>
        <p:txBody>
          <a:bodyPr>
            <a:normAutofit/>
          </a:bodyPr>
          <a:lstStyle/>
          <a:p>
            <a:r>
              <a:rPr lang="en-GB" sz="2800" b="1" dirty="0">
                <a:solidFill>
                  <a:schemeClr val="bg1"/>
                </a:solidFill>
              </a:rPr>
              <a:t>Las </a:t>
            </a:r>
            <a:r>
              <a:rPr lang="en-GB" sz="2800" b="1" dirty="0" err="1">
                <a:solidFill>
                  <a:schemeClr val="bg1"/>
                </a:solidFill>
              </a:rPr>
              <a:t>traducciones</a:t>
            </a:r>
            <a:r>
              <a:rPr lang="en-GB" sz="2800" b="1" dirty="0">
                <a:solidFill>
                  <a:schemeClr val="bg1"/>
                </a:solidFill>
              </a:rPr>
              <a:t> de las </a:t>
            </a:r>
            <a:r>
              <a:rPr lang="en-GB" sz="2800" b="1" dirty="0" err="1">
                <a:solidFill>
                  <a:schemeClr val="bg1"/>
                </a:solidFill>
              </a:rPr>
              <a:t>frases</a:t>
            </a:r>
            <a:endParaRPr lang="en-GB" sz="2800" b="1" dirty="0">
              <a:solidFill>
                <a:schemeClr val="bg1"/>
              </a:solidFill>
            </a:endParaRPr>
          </a:p>
        </p:txBody>
      </p:sp>
    </p:spTree>
    <p:extLst>
      <p:ext uri="{BB962C8B-B14F-4D97-AF65-F5344CB8AC3E}">
        <p14:creationId xmlns:p14="http://schemas.microsoft.com/office/powerpoint/2010/main" val="298351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graphicFrame>
        <p:nvGraphicFramePr>
          <p:cNvPr id="32" name="Table 31"/>
          <p:cNvGraphicFramePr>
            <a:graphicFrameLocks noGrp="1"/>
          </p:cNvGraphicFramePr>
          <p:nvPr>
            <p:extLst>
              <p:ext uri="{D42A27DB-BD31-4B8C-83A1-F6EECF244321}">
                <p14:modId xmlns:p14="http://schemas.microsoft.com/office/powerpoint/2010/main" val="3226522954"/>
              </p:ext>
            </p:extLst>
          </p:nvPr>
        </p:nvGraphicFramePr>
        <p:xfrm>
          <a:off x="324409" y="1163991"/>
          <a:ext cx="11547732" cy="4782594"/>
        </p:xfrm>
        <a:graphic>
          <a:graphicData uri="http://schemas.openxmlformats.org/drawingml/2006/table">
            <a:tbl>
              <a:tblPr firstRow="1" bandRow="1">
                <a:tableStyleId>{2D5ABB26-0587-4C30-8999-92F81FD0307C}</a:tableStyleId>
              </a:tblPr>
              <a:tblGrid>
                <a:gridCol w="5773866">
                  <a:extLst>
                    <a:ext uri="{9D8B030D-6E8A-4147-A177-3AD203B41FA5}">
                      <a16:colId xmlns:a16="http://schemas.microsoft.com/office/drawing/2014/main" val="4247093851"/>
                    </a:ext>
                  </a:extLst>
                </a:gridCol>
                <a:gridCol w="5773866">
                  <a:extLst>
                    <a:ext uri="{9D8B030D-6E8A-4147-A177-3AD203B41FA5}">
                      <a16:colId xmlns:a16="http://schemas.microsoft.com/office/drawing/2014/main" val="561551372"/>
                    </a:ext>
                  </a:extLst>
                </a:gridCol>
              </a:tblGrid>
              <a:tr h="3467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sym typeface="Century Gothic"/>
                        </a:rPr>
                        <a:t>Español</a:t>
                      </a:r>
                      <a:endParaRPr lang="es-ES" sz="2200" b="1"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sym typeface="Century Gothic"/>
                        </a:rPr>
                        <a:t>Inglés</a:t>
                      </a:r>
                      <a:endParaRPr lang="es-ES" sz="2200" b="1"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321326029"/>
                  </a:ext>
                </a:extLst>
              </a:tr>
              <a:tr h="629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dirty="0">
                          <a:solidFill>
                            <a:srgbClr val="203864"/>
                          </a:solidFill>
                          <a:sym typeface="Century Gothic"/>
                        </a:rPr>
                        <a:t>4. ¡El director </a:t>
                      </a:r>
                      <a:r>
                        <a:rPr lang="en-GB" sz="2100" dirty="0" err="1">
                          <a:solidFill>
                            <a:srgbClr val="203864"/>
                          </a:solidFill>
                          <a:sym typeface="Century Gothic"/>
                        </a:rPr>
                        <a:t>simpático</a:t>
                      </a:r>
                      <a:r>
                        <a:rPr lang="en-GB" sz="2100" dirty="0">
                          <a:solidFill>
                            <a:srgbClr val="203864"/>
                          </a:solidFill>
                          <a:sym typeface="Century Gothic"/>
                        </a:rPr>
                        <a:t> me </a:t>
                      </a:r>
                      <a:r>
                        <a:rPr lang="en-GB" sz="2100" dirty="0" err="1">
                          <a:solidFill>
                            <a:srgbClr val="203864"/>
                          </a:solidFill>
                          <a:sym typeface="Century Gothic"/>
                        </a:rPr>
                        <a:t>encanta</a:t>
                      </a:r>
                      <a:r>
                        <a:rPr lang="en-GB" sz="2100" dirty="0">
                          <a:solidFill>
                            <a:srgbClr val="203864"/>
                          </a:solidFill>
                          <a:sym typeface="Century Gothic"/>
                        </a:rPr>
                        <a:t>!</a:t>
                      </a:r>
                      <a:endParaRPr lang="en-GB" sz="21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b="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970154404"/>
                  </a:ext>
                </a:extLst>
              </a:tr>
              <a:tr h="1306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1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593008471"/>
                  </a:ext>
                </a:extLst>
              </a:tr>
              <a:tr h="812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dirty="0">
                          <a:solidFill>
                            <a:srgbClr val="203864"/>
                          </a:solidFill>
                          <a:sym typeface="Century Gothic"/>
                        </a:rPr>
                        <a:t>5. Los </a:t>
                      </a:r>
                      <a:r>
                        <a:rPr lang="en-GB" sz="2100" dirty="0" err="1">
                          <a:solidFill>
                            <a:srgbClr val="203864"/>
                          </a:solidFill>
                          <a:sym typeface="Century Gothic"/>
                        </a:rPr>
                        <a:t>libros</a:t>
                      </a:r>
                      <a:r>
                        <a:rPr lang="en-GB" sz="2100" dirty="0">
                          <a:solidFill>
                            <a:srgbClr val="203864"/>
                          </a:solidFill>
                          <a:sym typeface="Century Gothic"/>
                        </a:rPr>
                        <a:t> </a:t>
                      </a:r>
                      <a:r>
                        <a:rPr lang="en-GB" sz="2100" dirty="0" err="1">
                          <a:solidFill>
                            <a:srgbClr val="203864"/>
                          </a:solidFill>
                          <a:sym typeface="Century Gothic"/>
                        </a:rPr>
                        <a:t>perdidos</a:t>
                      </a:r>
                      <a:r>
                        <a:rPr lang="en-GB" sz="2100" dirty="0">
                          <a:solidFill>
                            <a:srgbClr val="203864"/>
                          </a:solidFill>
                          <a:sym typeface="Century Gothic"/>
                        </a:rPr>
                        <a:t> le </a:t>
                      </a:r>
                      <a:r>
                        <a:rPr lang="en-GB" sz="2100" dirty="0" err="1">
                          <a:solidFill>
                            <a:srgbClr val="203864"/>
                          </a:solidFill>
                          <a:sym typeface="Century Gothic"/>
                        </a:rPr>
                        <a:t>preocupan</a:t>
                      </a:r>
                      <a:r>
                        <a:rPr lang="en-GB" sz="2100" dirty="0">
                          <a:solidFill>
                            <a:srgbClr val="203864"/>
                          </a:solidFill>
                          <a:sym typeface="Century Gothic"/>
                        </a:rPr>
                        <a:t> </a:t>
                      </a:r>
                      <a:r>
                        <a:rPr lang="en-GB" sz="2100" dirty="0" err="1">
                          <a:solidFill>
                            <a:srgbClr val="203864"/>
                          </a:solidFill>
                          <a:sym typeface="Century Gothic"/>
                        </a:rPr>
                        <a:t>porque</a:t>
                      </a:r>
                      <a:r>
                        <a:rPr lang="en-GB" sz="2100" dirty="0">
                          <a:solidFill>
                            <a:srgbClr val="203864"/>
                          </a:solidFill>
                          <a:sym typeface="Century Gothic"/>
                        </a:rPr>
                        <a:t> le </a:t>
                      </a:r>
                      <a:r>
                        <a:rPr lang="en-GB" sz="2100" dirty="0" err="1">
                          <a:solidFill>
                            <a:srgbClr val="203864"/>
                          </a:solidFill>
                          <a:sym typeface="Century Gothic"/>
                        </a:rPr>
                        <a:t>importan</a:t>
                      </a:r>
                      <a:r>
                        <a:rPr lang="en-GB" sz="2100" dirty="0">
                          <a:solidFill>
                            <a:srgbClr val="203864"/>
                          </a:solidFill>
                          <a:sym typeface="Century Gothic"/>
                        </a:rPr>
                        <a:t>.</a:t>
                      </a:r>
                      <a:endParaRPr lang="en-GB" sz="21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054046979"/>
                  </a:ext>
                </a:extLst>
              </a:tr>
              <a:tr h="803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100" dirty="0">
                          <a:solidFill>
                            <a:srgbClr val="203864"/>
                          </a:solidFill>
                          <a:sym typeface="Century Gothic"/>
                        </a:rPr>
                        <a:t>6. El </a:t>
                      </a:r>
                      <a:r>
                        <a:rPr lang="en-GB" sz="2100" dirty="0" err="1">
                          <a:solidFill>
                            <a:srgbClr val="203864"/>
                          </a:solidFill>
                          <a:sym typeface="Century Gothic"/>
                        </a:rPr>
                        <a:t>chico</a:t>
                      </a:r>
                      <a:r>
                        <a:rPr lang="en-GB" sz="2100" dirty="0">
                          <a:solidFill>
                            <a:srgbClr val="203864"/>
                          </a:solidFill>
                          <a:sym typeface="Century Gothic"/>
                        </a:rPr>
                        <a:t> tonto te </a:t>
                      </a:r>
                      <a:r>
                        <a:rPr lang="en-GB" sz="2100" dirty="0" err="1">
                          <a:solidFill>
                            <a:srgbClr val="203864"/>
                          </a:solidFill>
                          <a:sym typeface="Century Gothic"/>
                        </a:rPr>
                        <a:t>gusta</a:t>
                      </a:r>
                      <a:r>
                        <a:rPr lang="en-GB" sz="2100" dirty="0">
                          <a:solidFill>
                            <a:srgbClr val="203864"/>
                          </a:solidFill>
                          <a:sym typeface="Century Gothic"/>
                        </a:rPr>
                        <a:t>.</a:t>
                      </a:r>
                      <a:endParaRPr lang="en-GB" sz="21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643618112"/>
                  </a:ext>
                </a:extLst>
              </a:tr>
              <a:tr h="803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srgbClr val="203864"/>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646121427"/>
                  </a:ext>
                </a:extLst>
              </a:tr>
            </a:tbl>
          </a:graphicData>
        </a:graphic>
      </p:graphicFrame>
      <p:sp>
        <p:nvSpPr>
          <p:cNvPr id="39" name="CuadroTexto 38">
            <a:extLst>
              <a:ext uri="{FF2B5EF4-FFF2-40B4-BE49-F238E27FC236}">
                <a16:creationId xmlns:a16="http://schemas.microsoft.com/office/drawing/2014/main" id="{D88BDDF1-DA9A-5048-9C71-C9EED0EB3341}"/>
              </a:ext>
            </a:extLst>
          </p:cNvPr>
          <p:cNvSpPr txBox="1"/>
          <p:nvPr/>
        </p:nvSpPr>
        <p:spPr>
          <a:xfrm>
            <a:off x="6178064" y="4353787"/>
            <a:ext cx="5677843" cy="738664"/>
          </a:xfrm>
          <a:prstGeom prst="rect">
            <a:avLst/>
          </a:prstGeom>
          <a:noFill/>
        </p:spPr>
        <p:txBody>
          <a:bodyPr wrap="square" rtlCol="0">
            <a:spAutoFit/>
          </a:bodyPr>
          <a:lstStyle/>
          <a:p>
            <a:r>
              <a:rPr lang="es-ES" sz="2100" dirty="0" err="1">
                <a:solidFill>
                  <a:srgbClr val="002060"/>
                </a:solidFill>
                <a:latin typeface="Century Gothic" panose="020B0502020202020204" pitchFamily="34" charset="0"/>
                <a:sym typeface="Century Gothic"/>
              </a:rPr>
              <a:t>The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silly</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boy</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pleases</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you</a:t>
            </a:r>
            <a:r>
              <a:rPr lang="es-ES" sz="2100" dirty="0">
                <a:solidFill>
                  <a:srgbClr val="002060"/>
                </a:solidFill>
                <a:latin typeface="Century Gothic" panose="020B0502020202020204" pitchFamily="34" charset="0"/>
                <a:sym typeface="Century Gothic"/>
              </a:rPr>
              <a:t>.</a:t>
            </a:r>
          </a:p>
          <a:p>
            <a:r>
              <a:rPr lang="es-ES" sz="2100" b="1" dirty="0">
                <a:solidFill>
                  <a:srgbClr val="002060"/>
                </a:solidFill>
                <a:latin typeface="Century Gothic" panose="020B0502020202020204" pitchFamily="34" charset="0"/>
                <a:sym typeface="Century Gothic"/>
              </a:rPr>
              <a:t>OR</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You</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like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the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silly</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boy</a:t>
            </a:r>
            <a:r>
              <a:rPr lang="es-ES" sz="2100" dirty="0">
                <a:solidFill>
                  <a:srgbClr val="002060"/>
                </a:solidFill>
                <a:latin typeface="Century Gothic" panose="020B0502020202020204" pitchFamily="34" charset="0"/>
                <a:sym typeface="Century Gothic"/>
              </a:rPr>
              <a:t>.</a:t>
            </a:r>
            <a:endParaRPr lang="es-GB" sz="2100" dirty="0">
              <a:solidFill>
                <a:schemeClr val="accent5">
                  <a:lumMod val="50000"/>
                </a:schemeClr>
              </a:solidFill>
            </a:endParaRPr>
          </a:p>
        </p:txBody>
      </p:sp>
      <p:sp>
        <p:nvSpPr>
          <p:cNvPr id="5" name="TextBox 4"/>
          <p:cNvSpPr txBox="1"/>
          <p:nvPr/>
        </p:nvSpPr>
        <p:spPr>
          <a:xfrm>
            <a:off x="407973" y="1822610"/>
            <a:ext cx="2493584" cy="400110"/>
          </a:xfrm>
          <a:prstGeom prst="rect">
            <a:avLst/>
          </a:prstGeom>
          <a:noFill/>
        </p:spPr>
        <p:txBody>
          <a:bodyPr wrap="square" rtlCol="0">
            <a:spAutoFit/>
          </a:bodyPr>
          <a:lstStyle/>
          <a:p>
            <a:endParaRPr lang="en-GB" sz="2000" dirty="0">
              <a:solidFill>
                <a:srgbClr val="002060"/>
              </a:solidFill>
            </a:endParaRPr>
          </a:p>
        </p:txBody>
      </p:sp>
      <p:sp>
        <p:nvSpPr>
          <p:cNvPr id="31" name="Rounded Rectangle 30"/>
          <p:cNvSpPr/>
          <p:nvPr/>
        </p:nvSpPr>
        <p:spPr>
          <a:xfrm>
            <a:off x="11045430" y="159015"/>
            <a:ext cx="954659"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sp>
        <p:nvSpPr>
          <p:cNvPr id="30" name="CuadroTexto 29">
            <a:extLst>
              <a:ext uri="{FF2B5EF4-FFF2-40B4-BE49-F238E27FC236}">
                <a16:creationId xmlns:a16="http://schemas.microsoft.com/office/drawing/2014/main" id="{8373EB91-3AF9-334D-9C75-B3A19FC92C92}"/>
              </a:ext>
            </a:extLst>
          </p:cNvPr>
          <p:cNvSpPr txBox="1"/>
          <p:nvPr/>
        </p:nvSpPr>
        <p:spPr>
          <a:xfrm>
            <a:off x="6289186" y="1601492"/>
            <a:ext cx="5808470" cy="738664"/>
          </a:xfrm>
          <a:prstGeom prst="rect">
            <a:avLst/>
          </a:prstGeom>
          <a:noFill/>
        </p:spPr>
        <p:txBody>
          <a:bodyPr wrap="square" rtlCol="0">
            <a:spAutoFit/>
          </a:bodyPr>
          <a:lstStyle/>
          <a:p>
            <a:r>
              <a:rPr lang="es-ES" sz="2100" dirty="0" err="1">
                <a:solidFill>
                  <a:srgbClr val="002060"/>
                </a:solidFill>
                <a:latin typeface="Century Gothic" panose="020B0502020202020204" pitchFamily="34" charset="0"/>
                <a:sym typeface="Century Gothic"/>
              </a:rPr>
              <a:t>The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nice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headteacher</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delights</a:t>
            </a:r>
            <a:r>
              <a:rPr lang="es-ES" sz="2100" dirty="0">
                <a:solidFill>
                  <a:srgbClr val="002060"/>
                </a:solidFill>
                <a:latin typeface="Century Gothic" panose="020B0502020202020204" pitchFamily="34" charset="0"/>
                <a:sym typeface="Century Gothic"/>
              </a:rPr>
              <a:t> me!</a:t>
            </a:r>
          </a:p>
          <a:p>
            <a:r>
              <a:rPr lang="es-ES" sz="2100" b="1" dirty="0">
                <a:solidFill>
                  <a:srgbClr val="002060"/>
                </a:solidFill>
                <a:latin typeface="Century Gothic" panose="020B0502020202020204" pitchFamily="34" charset="0"/>
                <a:sym typeface="Century Gothic"/>
              </a:rPr>
              <a:t>OR</a:t>
            </a:r>
            <a:r>
              <a:rPr lang="es-ES" sz="2100" dirty="0">
                <a:solidFill>
                  <a:srgbClr val="002060"/>
                </a:solidFill>
                <a:latin typeface="Century Gothic" panose="020B0502020202020204" pitchFamily="34" charset="0"/>
                <a:sym typeface="Century Gothic"/>
              </a:rPr>
              <a:t> I </a:t>
            </a:r>
            <a:r>
              <a:rPr lang="es-ES" sz="2100" dirty="0" err="1">
                <a:solidFill>
                  <a:srgbClr val="002060"/>
                </a:solidFill>
                <a:latin typeface="Century Gothic" panose="020B0502020202020204" pitchFamily="34" charset="0"/>
                <a:sym typeface="Century Gothic"/>
              </a:rPr>
              <a:t>love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the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nice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headteacher</a:t>
            </a:r>
            <a:r>
              <a:rPr lang="es-ES" sz="2100" dirty="0">
                <a:solidFill>
                  <a:srgbClr val="002060"/>
                </a:solidFill>
                <a:latin typeface="Century Gothic" panose="020B0502020202020204" pitchFamily="34" charset="0"/>
                <a:sym typeface="Century Gothic"/>
              </a:rPr>
              <a:t>!</a:t>
            </a:r>
            <a:endParaRPr lang="es-GB" sz="2100" dirty="0">
              <a:solidFill>
                <a:schemeClr val="accent5">
                  <a:lumMod val="50000"/>
                </a:schemeClr>
              </a:solidFill>
            </a:endParaRPr>
          </a:p>
        </p:txBody>
      </p:sp>
      <p:sp>
        <p:nvSpPr>
          <p:cNvPr id="38" name="CuadroTexto 37">
            <a:extLst>
              <a:ext uri="{FF2B5EF4-FFF2-40B4-BE49-F238E27FC236}">
                <a16:creationId xmlns:a16="http://schemas.microsoft.com/office/drawing/2014/main" id="{340A699D-7069-8B42-AE86-8BB6FDEDF6D7}"/>
              </a:ext>
            </a:extLst>
          </p:cNvPr>
          <p:cNvSpPr txBox="1"/>
          <p:nvPr/>
        </p:nvSpPr>
        <p:spPr>
          <a:xfrm>
            <a:off x="6178063" y="3505063"/>
            <a:ext cx="5677843" cy="738664"/>
          </a:xfrm>
          <a:prstGeom prst="rect">
            <a:avLst/>
          </a:prstGeom>
          <a:noFill/>
        </p:spPr>
        <p:txBody>
          <a:bodyPr wrap="square" rtlCol="0">
            <a:spAutoFit/>
          </a:bodyPr>
          <a:lstStyle/>
          <a:p>
            <a:r>
              <a:rPr lang="es-ES" sz="2100" dirty="0" err="1">
                <a:solidFill>
                  <a:srgbClr val="002060"/>
                </a:solidFill>
                <a:latin typeface="Century Gothic" panose="020B0502020202020204" pitchFamily="34" charset="0"/>
                <a:sym typeface="Century Gothic"/>
              </a:rPr>
              <a:t>The</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lost</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books</a:t>
            </a:r>
            <a:r>
              <a:rPr lang="es-ES" sz="2100" dirty="0">
                <a:solidFill>
                  <a:srgbClr val="002060"/>
                </a:solidFill>
                <a:latin typeface="Century Gothic" panose="020B0502020202020204" pitchFamily="34" charset="0"/>
                <a:sym typeface="Century Gothic"/>
              </a:rPr>
              <a:t> worry </a:t>
            </a:r>
            <a:r>
              <a:rPr lang="es-ES" sz="2100" dirty="0" err="1">
                <a:solidFill>
                  <a:srgbClr val="002060"/>
                </a:solidFill>
                <a:latin typeface="Century Gothic" panose="020B0502020202020204" pitchFamily="34" charset="0"/>
                <a:sym typeface="Century Gothic"/>
              </a:rPr>
              <a:t>him</a:t>
            </a:r>
            <a:r>
              <a:rPr lang="es-ES" sz="2100" dirty="0">
                <a:solidFill>
                  <a:srgbClr val="002060"/>
                </a:solidFill>
                <a:latin typeface="Century Gothic" panose="020B0502020202020204" pitchFamily="34" charset="0"/>
                <a:sym typeface="Century Gothic"/>
              </a:rPr>
              <a:t>/</a:t>
            </a:r>
            <a:r>
              <a:rPr lang="es-ES" sz="2100" dirty="0" err="1">
                <a:solidFill>
                  <a:srgbClr val="002060"/>
                </a:solidFill>
                <a:latin typeface="Century Gothic" panose="020B0502020202020204" pitchFamily="34" charset="0"/>
                <a:sym typeface="Century Gothic"/>
              </a:rPr>
              <a:t>her</a:t>
            </a:r>
            <a:r>
              <a:rPr lang="es-ES" sz="2100" dirty="0">
                <a:solidFill>
                  <a:srgbClr val="002060"/>
                </a:solidFill>
                <a:latin typeface="Century Gothic" panose="020B0502020202020204" pitchFamily="34" charset="0"/>
                <a:sym typeface="Century Gothic"/>
              </a:rPr>
              <a:t> </a:t>
            </a:r>
            <a:r>
              <a:rPr lang="es-ES" sz="2100" dirty="0" err="1">
                <a:solidFill>
                  <a:srgbClr val="002060"/>
                </a:solidFill>
                <a:latin typeface="Century Gothic" panose="020B0502020202020204" pitchFamily="34" charset="0"/>
                <a:sym typeface="Century Gothic"/>
              </a:rPr>
              <a:t>because</a:t>
            </a:r>
            <a:r>
              <a:rPr lang="es-ES" sz="2100" dirty="0">
                <a:solidFill>
                  <a:srgbClr val="002060"/>
                </a:solidFill>
                <a:latin typeface="Century Gothic" panose="020B0502020202020204" pitchFamily="34" charset="0"/>
                <a:sym typeface="Century Gothic"/>
              </a:rPr>
              <a:t> they </a:t>
            </a:r>
            <a:r>
              <a:rPr lang="es-ES" sz="2100" dirty="0" err="1">
                <a:solidFill>
                  <a:srgbClr val="002060"/>
                </a:solidFill>
                <a:latin typeface="Century Gothic" panose="020B0502020202020204" pitchFamily="34" charset="0"/>
                <a:sym typeface="Century Gothic"/>
              </a:rPr>
              <a:t>matter</a:t>
            </a:r>
            <a:r>
              <a:rPr lang="es-ES" sz="2100" dirty="0">
                <a:solidFill>
                  <a:srgbClr val="002060"/>
                </a:solidFill>
                <a:latin typeface="Century Gothic" panose="020B0502020202020204" pitchFamily="34" charset="0"/>
                <a:sym typeface="Century Gothic"/>
              </a:rPr>
              <a:t> to </a:t>
            </a:r>
            <a:r>
              <a:rPr lang="es-ES" sz="2100" dirty="0" err="1">
                <a:solidFill>
                  <a:srgbClr val="002060"/>
                </a:solidFill>
                <a:latin typeface="Century Gothic" panose="020B0502020202020204" pitchFamily="34" charset="0"/>
                <a:sym typeface="Century Gothic"/>
              </a:rPr>
              <a:t>him</a:t>
            </a:r>
            <a:r>
              <a:rPr lang="es-ES" sz="2100" dirty="0">
                <a:solidFill>
                  <a:srgbClr val="002060"/>
                </a:solidFill>
                <a:latin typeface="Century Gothic" panose="020B0502020202020204" pitchFamily="34" charset="0"/>
                <a:sym typeface="Century Gothic"/>
              </a:rPr>
              <a:t>/</a:t>
            </a:r>
            <a:r>
              <a:rPr lang="es-ES" sz="2100" dirty="0" err="1">
                <a:solidFill>
                  <a:srgbClr val="002060"/>
                </a:solidFill>
                <a:latin typeface="Century Gothic" panose="020B0502020202020204" pitchFamily="34" charset="0"/>
                <a:sym typeface="Century Gothic"/>
              </a:rPr>
              <a:t>her</a:t>
            </a:r>
            <a:r>
              <a:rPr lang="es-ES" sz="2100" dirty="0">
                <a:solidFill>
                  <a:srgbClr val="002060"/>
                </a:solidFill>
                <a:latin typeface="Century Gothic" panose="020B0502020202020204" pitchFamily="34" charset="0"/>
                <a:sym typeface="Century Gothic"/>
              </a:rPr>
              <a:t>.</a:t>
            </a:r>
            <a:endParaRPr lang="es-GB" sz="2100" dirty="0">
              <a:solidFill>
                <a:schemeClr val="accent5">
                  <a:lumMod val="50000"/>
                </a:schemeClr>
              </a:solidFill>
            </a:endParaRPr>
          </a:p>
        </p:txBody>
      </p:sp>
      <p:sp>
        <p:nvSpPr>
          <p:cNvPr id="15" name="TextBox 14"/>
          <p:cNvSpPr txBox="1"/>
          <p:nvPr/>
        </p:nvSpPr>
        <p:spPr>
          <a:xfrm>
            <a:off x="11226799" y="797186"/>
            <a:ext cx="870857"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19" name="Rounded Rectangular Callout 18"/>
          <p:cNvSpPr/>
          <p:nvPr/>
        </p:nvSpPr>
        <p:spPr>
          <a:xfrm>
            <a:off x="382525" y="2527333"/>
            <a:ext cx="8950162" cy="875173"/>
          </a:xfrm>
          <a:prstGeom prst="wedgeRoundRectCallout">
            <a:avLst>
              <a:gd name="adj1" fmla="val 37525"/>
              <a:gd name="adj2" fmla="val -65620"/>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You can also use ‘to love’</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 to translate ‘encantar’. The object of ‘encantar’ (e.g. ‘me’) is the </a:t>
            </a:r>
            <a:r>
              <a:rPr kumimoji="0" lang="en-GB" sz="2000" u="none" strike="noStrike" kern="1200" cap="none" spc="0" normalizeH="0" noProof="0" dirty="0">
                <a:ln>
                  <a:noFill/>
                </a:ln>
                <a:solidFill>
                  <a:srgbClr val="203864"/>
                </a:solidFill>
                <a:effectLst/>
                <a:uLnTx/>
                <a:uFillTx/>
                <a:latin typeface="Century Gothic" panose="020F0302020204030204"/>
                <a:ea typeface="+mn-ea"/>
                <a:cs typeface="+mn-cs"/>
              </a:rPr>
              <a:t>subject</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 of ‘to love’ in English (e.g. I). </a:t>
            </a:r>
            <a:endParaRPr kumimoji="0" lang="en-GB" sz="2000" b="1" i="0" u="none" strike="noStrike" kern="1200" cap="none" spc="0" normalizeH="0" noProof="0" dirty="0">
              <a:ln>
                <a:noFill/>
              </a:ln>
              <a:solidFill>
                <a:srgbClr val="203864"/>
              </a:solidFill>
              <a:effectLst/>
              <a:uLnTx/>
              <a:uFillTx/>
              <a:latin typeface="Century Gothic" panose="020F0302020204030204"/>
              <a:ea typeface="+mn-ea"/>
              <a:cs typeface="+mn-cs"/>
            </a:endParaRPr>
          </a:p>
        </p:txBody>
      </p:sp>
      <p:sp>
        <p:nvSpPr>
          <p:cNvPr id="18" name="Rounded Rectangular Callout 17"/>
          <p:cNvSpPr/>
          <p:nvPr/>
        </p:nvSpPr>
        <p:spPr>
          <a:xfrm>
            <a:off x="3427765" y="5358681"/>
            <a:ext cx="8557133" cy="887893"/>
          </a:xfrm>
          <a:prstGeom prst="wedgeRoundRectCallout">
            <a:avLst>
              <a:gd name="adj1" fmla="val 4295"/>
              <a:gd name="adj2" fmla="val -7141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You can also use ‘to like’</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 to translate ‘gustar’. The object of ‘gustar’ is the subject of ‘to like’.</a:t>
            </a:r>
            <a:endParaRPr kumimoji="0" lang="en-GB" sz="2000" b="1" i="0" u="none" strike="noStrike" kern="1200" cap="none" spc="0" normalizeH="0" noProof="0" dirty="0">
              <a:ln>
                <a:noFill/>
              </a:ln>
              <a:solidFill>
                <a:srgbClr val="203864"/>
              </a:solidFill>
              <a:effectLst/>
              <a:uLnTx/>
              <a:uFillTx/>
              <a:latin typeface="Century Gothic" panose="020F0302020204030204"/>
              <a:ea typeface="+mn-ea"/>
              <a:cs typeface="+mn-cs"/>
            </a:endParaRPr>
          </a:p>
        </p:txBody>
      </p:sp>
      <p:pic>
        <p:nvPicPr>
          <p:cNvPr id="21" name="Imagen 10" descr="Imagen que contiene luz&#10;&#10;Descripción generada automáticamente">
            <a:extLst>
              <a:ext uri="{FF2B5EF4-FFF2-40B4-BE49-F238E27FC236}">
                <a16:creationId xmlns:a16="http://schemas.microsoft.com/office/drawing/2014/main" id="{4D1FC588-E56D-3848-B440-0ABC898B01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034" r="50702"/>
          <a:stretch/>
        </p:blipFill>
        <p:spPr>
          <a:xfrm flipH="1">
            <a:off x="7329798" y="-206776"/>
            <a:ext cx="997705" cy="1815622"/>
          </a:xfrm>
          <a:prstGeom prst="rect">
            <a:avLst/>
          </a:prstGeom>
        </p:spPr>
      </p:pic>
      <p:pic>
        <p:nvPicPr>
          <p:cNvPr id="22" name="Imagen 8" descr="Imagen que contiene juguete, muñeca, dibujo&#10;&#10;Descripción generada automáticamente">
            <a:extLst>
              <a:ext uri="{FF2B5EF4-FFF2-40B4-BE49-F238E27FC236}">
                <a16:creationId xmlns:a16="http://schemas.microsoft.com/office/drawing/2014/main" id="{A9DA7CA2-7AC7-C642-8FD0-EB58A5E0CB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4706" r="46846"/>
          <a:stretch/>
        </p:blipFill>
        <p:spPr>
          <a:xfrm>
            <a:off x="6505164" y="-133322"/>
            <a:ext cx="909917" cy="1800929"/>
          </a:xfrm>
          <a:prstGeom prst="rect">
            <a:avLst/>
          </a:prstGeom>
        </p:spPr>
      </p:pic>
      <p:sp>
        <p:nvSpPr>
          <p:cNvPr id="2" name="Title 1"/>
          <p:cNvSpPr>
            <a:spLocks noGrp="1"/>
          </p:cNvSpPr>
          <p:nvPr>
            <p:ph type="title"/>
          </p:nvPr>
        </p:nvSpPr>
        <p:spPr>
          <a:xfrm>
            <a:off x="98894" y="296863"/>
            <a:ext cx="5725628" cy="710653"/>
          </a:xfrm>
        </p:spPr>
        <p:txBody>
          <a:bodyPr>
            <a:normAutofit/>
          </a:bodyPr>
          <a:lstStyle/>
          <a:p>
            <a:r>
              <a:rPr lang="en-GB" sz="2800" b="1" dirty="0">
                <a:solidFill>
                  <a:schemeClr val="bg1"/>
                </a:solidFill>
              </a:rPr>
              <a:t>Las </a:t>
            </a:r>
            <a:r>
              <a:rPr lang="en-GB" sz="2800" b="1" dirty="0" err="1">
                <a:solidFill>
                  <a:schemeClr val="bg1"/>
                </a:solidFill>
              </a:rPr>
              <a:t>traducciones</a:t>
            </a:r>
            <a:r>
              <a:rPr lang="en-GB" sz="2800" b="1" dirty="0">
                <a:solidFill>
                  <a:schemeClr val="bg1"/>
                </a:solidFill>
              </a:rPr>
              <a:t> de las </a:t>
            </a:r>
            <a:r>
              <a:rPr lang="en-GB" sz="2800" b="1" dirty="0" err="1">
                <a:solidFill>
                  <a:schemeClr val="bg1"/>
                </a:solidFill>
              </a:rPr>
              <a:t>frases</a:t>
            </a:r>
            <a:endParaRPr lang="en-GB" sz="2800" b="1" dirty="0">
              <a:solidFill>
                <a:schemeClr val="bg1"/>
              </a:solidFill>
            </a:endParaRPr>
          </a:p>
        </p:txBody>
      </p:sp>
    </p:spTree>
    <p:extLst>
      <p:ext uri="{BB962C8B-B14F-4D97-AF65-F5344CB8AC3E}">
        <p14:creationId xmlns:p14="http://schemas.microsoft.com/office/powerpoint/2010/main" val="68404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0" grpId="0"/>
      <p:bldP spid="38" grpId="0"/>
      <p:bldP spid="19"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Nadia habla </a:t>
            </a:r>
            <a:r>
              <a:rPr lang="en-GB" sz="2400" b="1" dirty="0" err="1">
                <a:solidFill>
                  <a:schemeClr val="bg1"/>
                </a:solidFill>
              </a:rPr>
              <a:t>sobre</a:t>
            </a:r>
            <a:r>
              <a:rPr lang="en-GB" sz="2400" b="1" dirty="0">
                <a:solidFill>
                  <a:schemeClr val="bg1"/>
                </a:solidFill>
              </a:rPr>
              <a:t> la escuela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1143962028"/>
              </p:ext>
            </p:extLst>
          </p:nvPr>
        </p:nvGraphicFramePr>
        <p:xfrm>
          <a:off x="433094" y="2143137"/>
          <a:ext cx="11495049" cy="3897335"/>
        </p:xfrm>
        <a:graphic>
          <a:graphicData uri="http://schemas.openxmlformats.org/drawingml/2006/table">
            <a:tbl>
              <a:tblPr firstRow="1" bandRow="1">
                <a:tableStyleId>{21E4AEA4-8DFA-4A89-87EB-49C32662AFE0}</a:tableStyleId>
              </a:tblPr>
              <a:tblGrid>
                <a:gridCol w="574631">
                  <a:extLst>
                    <a:ext uri="{9D8B030D-6E8A-4147-A177-3AD203B41FA5}">
                      <a16:colId xmlns:a16="http://schemas.microsoft.com/office/drawing/2014/main" val="2607353726"/>
                    </a:ext>
                  </a:extLst>
                </a:gridCol>
                <a:gridCol w="4680277">
                  <a:extLst>
                    <a:ext uri="{9D8B030D-6E8A-4147-A177-3AD203B41FA5}">
                      <a16:colId xmlns:a16="http://schemas.microsoft.com/office/drawing/2014/main" val="1600817978"/>
                    </a:ext>
                  </a:extLst>
                </a:gridCol>
                <a:gridCol w="3106840">
                  <a:extLst>
                    <a:ext uri="{9D8B030D-6E8A-4147-A177-3AD203B41FA5}">
                      <a16:colId xmlns:a16="http://schemas.microsoft.com/office/drawing/2014/main" val="4128092149"/>
                    </a:ext>
                  </a:extLst>
                </a:gridCol>
                <a:gridCol w="3133301">
                  <a:extLst>
                    <a:ext uri="{9D8B030D-6E8A-4147-A177-3AD203B41FA5}">
                      <a16:colId xmlns:a16="http://schemas.microsoft.com/office/drawing/2014/main" val="2609792770"/>
                    </a:ext>
                  </a:extLst>
                </a:gridCol>
              </a:tblGrid>
              <a:tr h="600063">
                <a:tc>
                  <a:txBody>
                    <a:bodyPr/>
                    <a:lstStyle/>
                    <a:p>
                      <a:endParaRPr lang="en-GB" dirty="0"/>
                    </a:p>
                  </a:txBody>
                  <a:tcPr>
                    <a:solidFill>
                      <a:schemeClr val="bg1"/>
                    </a:solidFill>
                  </a:tcPr>
                </a:tc>
                <a:tc>
                  <a:txBody>
                    <a:bodyPr/>
                    <a:lstStyle/>
                    <a:p>
                      <a:endParaRPr lang="en-GB" sz="2000" dirty="0">
                        <a:solidFill>
                          <a:srgbClr val="002060"/>
                        </a:solidFill>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mn-lt"/>
                          <a:ea typeface="+mn-ea"/>
                          <a:cs typeface="+mn-cs"/>
                        </a:rPr>
                        <a:t>A</a:t>
                      </a:r>
                      <a:endParaRPr lang="en-GB" sz="28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t>B</a:t>
                      </a:r>
                      <a:endParaRPr lang="en-GB" sz="2800" b="0" dirty="0"/>
                    </a:p>
                  </a:txBody>
                  <a:tcPr anchor="ctr"/>
                </a:tc>
                <a:extLst>
                  <a:ext uri="{0D108BD9-81ED-4DB2-BD59-A6C34878D82A}">
                    <a16:rowId xmlns:a16="http://schemas.microsoft.com/office/drawing/2014/main" val="1153431983"/>
                  </a:ext>
                </a:extLst>
              </a:tr>
              <a:tr h="824318">
                <a:tc>
                  <a:txBody>
                    <a:bodyPr/>
                    <a:lstStyle/>
                    <a:p>
                      <a:pPr algn="ctr"/>
                      <a:endParaRPr lang="en-GB" sz="2000" dirty="0">
                        <a:solidFill>
                          <a:schemeClr val="accent1">
                            <a:lumMod val="50000"/>
                          </a:schemeClr>
                        </a:solidFill>
                      </a:endParaRPr>
                    </a:p>
                  </a:txBody>
                  <a:tcPr/>
                </a:tc>
                <a:tc>
                  <a:txBody>
                    <a:bodyPr/>
                    <a:lstStyle/>
                    <a:p>
                      <a:r>
                        <a:rPr lang="en-GB" sz="2200" dirty="0">
                          <a:solidFill>
                            <a:schemeClr val="accent1">
                              <a:lumMod val="50000"/>
                            </a:schemeClr>
                          </a:solidFill>
                        </a:rPr>
                        <a:t>It pleases</a:t>
                      </a:r>
                      <a:r>
                        <a:rPr lang="en-GB" sz="2200" baseline="0" dirty="0">
                          <a:solidFill>
                            <a:schemeClr val="accent1">
                              <a:lumMod val="50000"/>
                            </a:schemeClr>
                          </a:solidFill>
                        </a:rPr>
                        <a:t> me (I like it).</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la clase de alemán</a:t>
                      </a:r>
                    </a:p>
                  </a:txBody>
                  <a:tcPr anchor="ctr"/>
                </a:tc>
                <a:tc>
                  <a:txBody>
                    <a:bodyPr/>
                    <a:lstStyle/>
                    <a:p>
                      <a:r>
                        <a:rPr lang="en-GB" sz="2200" dirty="0">
                          <a:solidFill>
                            <a:schemeClr val="accent1">
                              <a:lumMod val="50000"/>
                            </a:schemeClr>
                          </a:solidFill>
                        </a:rPr>
                        <a:t>las clases de alemán</a:t>
                      </a:r>
                    </a:p>
                  </a:txBody>
                  <a:tcPr anchor="ctr"/>
                </a:tc>
                <a:extLst>
                  <a:ext uri="{0D108BD9-81ED-4DB2-BD59-A6C34878D82A}">
                    <a16:rowId xmlns:a16="http://schemas.microsoft.com/office/drawing/2014/main" val="1171492714"/>
                  </a:ext>
                </a:extLst>
              </a:tr>
              <a:tr h="824318">
                <a:tc>
                  <a:txBody>
                    <a:bodyPr/>
                    <a:lstStyle/>
                    <a:p>
                      <a:pPr algn="ctr"/>
                      <a:endParaRPr lang="en-GB" sz="2000" dirty="0">
                        <a:solidFill>
                          <a:schemeClr val="accent1">
                            <a:lumMod val="50000"/>
                          </a:schemeClr>
                        </a:solidFill>
                      </a:endParaRPr>
                    </a:p>
                  </a:txBody>
                  <a:tcPr/>
                </a:tc>
                <a:tc>
                  <a:txBody>
                    <a:bodyPr/>
                    <a:lstStyle/>
                    <a:p>
                      <a:r>
                        <a:rPr lang="en-GB" sz="2200" dirty="0">
                          <a:solidFill>
                            <a:schemeClr val="accent1">
                              <a:lumMod val="50000"/>
                            </a:schemeClr>
                          </a:solidFill>
                        </a:rPr>
                        <a:t>They delight me (I</a:t>
                      </a:r>
                      <a:r>
                        <a:rPr lang="en-GB" sz="2200" baseline="0" dirty="0">
                          <a:solidFill>
                            <a:schemeClr val="accent1">
                              <a:lumMod val="50000"/>
                            </a:schemeClr>
                          </a:solidFill>
                        </a:rPr>
                        <a:t> love them).</a:t>
                      </a:r>
                      <a:endParaRPr lang="en-GB" sz="2200" dirty="0">
                        <a:solidFill>
                          <a:schemeClr val="accent1">
                            <a:lumMod val="50000"/>
                          </a:schemeClr>
                        </a:solidFill>
                      </a:endParaRPr>
                    </a:p>
                  </a:txBody>
                  <a:tcPr anchor="ctr"/>
                </a:tc>
                <a:tc>
                  <a:txBody>
                    <a:bodyPr/>
                    <a:lstStyle/>
                    <a:p>
                      <a:r>
                        <a:rPr lang="en-GB" sz="2200" dirty="0" err="1">
                          <a:solidFill>
                            <a:schemeClr val="accent1">
                              <a:lumMod val="50000"/>
                            </a:schemeClr>
                          </a:solidFill>
                        </a:rPr>
                        <a:t>los</a:t>
                      </a:r>
                      <a:r>
                        <a:rPr lang="en-GB" sz="2200" dirty="0">
                          <a:solidFill>
                            <a:schemeClr val="accent1">
                              <a:lumMod val="50000"/>
                            </a:schemeClr>
                          </a:solidFill>
                        </a:rPr>
                        <a:t> </a:t>
                      </a:r>
                      <a:r>
                        <a:rPr lang="en-GB" sz="2200" dirty="0" err="1">
                          <a:solidFill>
                            <a:schemeClr val="accent1">
                              <a:lumMod val="50000"/>
                            </a:schemeClr>
                          </a:solidFill>
                        </a:rPr>
                        <a:t>idiomas</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el </a:t>
                      </a:r>
                      <a:r>
                        <a:rPr lang="en-GB" sz="2200" dirty="0" err="1">
                          <a:solidFill>
                            <a:schemeClr val="accent1">
                              <a:lumMod val="50000"/>
                            </a:schemeClr>
                          </a:solidFill>
                        </a:rPr>
                        <a:t>idioma</a:t>
                      </a:r>
                      <a:endParaRPr lang="en-GB" sz="2200" dirty="0">
                        <a:solidFill>
                          <a:schemeClr val="accent1">
                            <a:lumMod val="50000"/>
                          </a:schemeClr>
                        </a:solidFill>
                      </a:endParaRPr>
                    </a:p>
                  </a:txBody>
                  <a:tcPr anchor="ctr"/>
                </a:tc>
                <a:extLst>
                  <a:ext uri="{0D108BD9-81ED-4DB2-BD59-A6C34878D82A}">
                    <a16:rowId xmlns:a16="http://schemas.microsoft.com/office/drawing/2014/main" val="1961458278"/>
                  </a:ext>
                </a:extLst>
              </a:tr>
              <a:tr h="824318">
                <a:tc>
                  <a:txBody>
                    <a:bodyPr/>
                    <a:lstStyle/>
                    <a:p>
                      <a:pPr algn="ctr"/>
                      <a:endParaRPr lang="en-GB" sz="2000" dirty="0">
                        <a:solidFill>
                          <a:schemeClr val="accent1">
                            <a:lumMod val="50000"/>
                          </a:schemeClr>
                        </a:solidFill>
                      </a:endParaRPr>
                    </a:p>
                  </a:txBody>
                  <a:tcPr/>
                </a:tc>
                <a:tc>
                  <a:txBody>
                    <a:bodyPr/>
                    <a:lstStyle/>
                    <a:p>
                      <a:r>
                        <a:rPr lang="en-GB" sz="2200" dirty="0">
                          <a:solidFill>
                            <a:schemeClr val="accent1">
                              <a:lumMod val="50000"/>
                            </a:schemeClr>
                          </a:solidFill>
                        </a:rPr>
                        <a:t>They don’t interest me / aren’t of interest to me</a:t>
                      </a:r>
                      <a:r>
                        <a:rPr lang="en-GB" sz="2200" baseline="0" dirty="0">
                          <a:solidFill>
                            <a:schemeClr val="accent1">
                              <a:lumMod val="50000"/>
                            </a:schemeClr>
                          </a:solidFill>
                        </a:rPr>
                        <a:t>.</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la clase de </a:t>
                      </a:r>
                      <a:r>
                        <a:rPr lang="en-GB" sz="2200" dirty="0" err="1">
                          <a:solidFill>
                            <a:schemeClr val="accent1">
                              <a:lumMod val="50000"/>
                            </a:schemeClr>
                          </a:solidFill>
                        </a:rPr>
                        <a:t>música</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las clases de </a:t>
                      </a:r>
                      <a:r>
                        <a:rPr lang="en-GB" sz="2200" dirty="0" err="1">
                          <a:solidFill>
                            <a:schemeClr val="accent1">
                              <a:lumMod val="50000"/>
                            </a:schemeClr>
                          </a:solidFill>
                        </a:rPr>
                        <a:t>música</a:t>
                      </a:r>
                      <a:endParaRPr lang="en-GB" sz="2200" dirty="0">
                        <a:solidFill>
                          <a:schemeClr val="accent1">
                            <a:lumMod val="50000"/>
                          </a:schemeClr>
                        </a:solidFill>
                      </a:endParaRPr>
                    </a:p>
                  </a:txBody>
                  <a:tcPr anchor="ctr"/>
                </a:tc>
                <a:extLst>
                  <a:ext uri="{0D108BD9-81ED-4DB2-BD59-A6C34878D82A}">
                    <a16:rowId xmlns:a16="http://schemas.microsoft.com/office/drawing/2014/main" val="2189313960"/>
                  </a:ext>
                </a:extLst>
              </a:tr>
              <a:tr h="824318">
                <a:tc>
                  <a:txBody>
                    <a:bodyPr/>
                    <a:lstStyle/>
                    <a:p>
                      <a:pPr algn="ctr"/>
                      <a:endParaRPr lang="en-GB" sz="2000" dirty="0">
                        <a:solidFill>
                          <a:schemeClr val="accent1">
                            <a:lumMod val="50000"/>
                          </a:schemeClr>
                        </a:solidFill>
                      </a:endParaRPr>
                    </a:p>
                  </a:txBody>
                  <a:tcPr/>
                </a:tc>
                <a:tc>
                  <a:txBody>
                    <a:bodyPr/>
                    <a:lstStyle/>
                    <a:p>
                      <a:r>
                        <a:rPr lang="en-GB" sz="2200" dirty="0">
                          <a:solidFill>
                            <a:schemeClr val="accent1">
                              <a:lumMod val="50000"/>
                            </a:schemeClr>
                          </a:solidFill>
                        </a:rPr>
                        <a:t>She doesn’t</a:t>
                      </a:r>
                      <a:r>
                        <a:rPr lang="en-GB" sz="2200" baseline="0" dirty="0">
                          <a:solidFill>
                            <a:schemeClr val="accent1">
                              <a:lumMod val="50000"/>
                            </a:schemeClr>
                          </a:solidFill>
                        </a:rPr>
                        <a:t> worry me / isn’t a worry for me.</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la </a:t>
                      </a:r>
                      <a:r>
                        <a:rPr lang="en-GB" sz="2200" dirty="0" err="1">
                          <a:solidFill>
                            <a:schemeClr val="accent1">
                              <a:lumMod val="50000"/>
                            </a:schemeClr>
                          </a:solidFill>
                        </a:rPr>
                        <a:t>profesora</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las </a:t>
                      </a:r>
                      <a:r>
                        <a:rPr lang="en-GB" sz="2200" dirty="0" err="1">
                          <a:solidFill>
                            <a:schemeClr val="accent1">
                              <a:lumMod val="50000"/>
                            </a:schemeClr>
                          </a:solidFill>
                        </a:rPr>
                        <a:t>profesoras</a:t>
                      </a:r>
                      <a:endParaRPr lang="en-GB" sz="2200" dirty="0">
                        <a:solidFill>
                          <a:schemeClr val="accent1">
                            <a:lumMod val="50000"/>
                          </a:schemeClr>
                        </a:solidFill>
                      </a:endParaRPr>
                    </a:p>
                  </a:txBody>
                  <a:tcPr anchor="ctr"/>
                </a:tc>
                <a:extLst>
                  <a:ext uri="{0D108BD9-81ED-4DB2-BD59-A6C34878D82A}">
                    <a16:rowId xmlns:a16="http://schemas.microsoft.com/office/drawing/2014/main" val="2344197191"/>
                  </a:ext>
                </a:extLst>
              </a:tr>
            </a:tbl>
          </a:graphicData>
        </a:graphic>
      </p:graphicFrame>
      <p:sp>
        <p:nvSpPr>
          <p:cNvPr id="8" name="Action Button: Custom 16">
            <a:hlinkClick r:id="" action="ppaction://noaction" highlightClick="1">
              <a:snd r:embed="rId4" name="me gusta.wav"/>
            </a:hlinkClick>
            <a:extLst>
              <a:ext uri="{FF2B5EF4-FFF2-40B4-BE49-F238E27FC236}">
                <a16:creationId xmlns:a16="http://schemas.microsoft.com/office/drawing/2014/main" id="{30030AF8-564D-734B-84B9-DB4C7A3A6A53}"/>
              </a:ext>
            </a:extLst>
          </p:cNvPr>
          <p:cNvSpPr/>
          <p:nvPr/>
        </p:nvSpPr>
        <p:spPr>
          <a:xfrm>
            <a:off x="501522" y="2935518"/>
            <a:ext cx="410395"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7FB546E1-1C0A-1E42-9AD2-B289EB1C83C0}"/>
              </a:ext>
            </a:extLst>
          </p:cNvPr>
          <p:cNvSpPr txBox="1"/>
          <p:nvPr/>
        </p:nvSpPr>
        <p:spPr>
          <a:xfrm>
            <a:off x="1085883" y="3040666"/>
            <a:ext cx="3442573" cy="316611"/>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Action Button: Custom 16">
            <a:hlinkClick r:id="" action="ppaction://noaction" highlightClick="1">
              <a:snd r:embed="rId5" name="me encantan.wav"/>
            </a:hlinkClick>
            <a:extLst>
              <a:ext uri="{FF2B5EF4-FFF2-40B4-BE49-F238E27FC236}">
                <a16:creationId xmlns:a16="http://schemas.microsoft.com/office/drawing/2014/main" id="{07BF8C7A-85C3-B348-9105-B6C7D7A99279}"/>
              </a:ext>
            </a:extLst>
          </p:cNvPr>
          <p:cNvSpPr/>
          <p:nvPr/>
        </p:nvSpPr>
        <p:spPr>
          <a:xfrm>
            <a:off x="515918" y="383510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B8724ACC-85F4-A040-A088-87AB3470ADAA}"/>
              </a:ext>
            </a:extLst>
          </p:cNvPr>
          <p:cNvSpPr txBox="1"/>
          <p:nvPr/>
        </p:nvSpPr>
        <p:spPr>
          <a:xfrm>
            <a:off x="1085883" y="3769116"/>
            <a:ext cx="4182802" cy="443491"/>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Action Button: Custom 16">
            <a:hlinkClick r:id="" action="ppaction://noaction" highlightClick="1">
              <a:snd r:embed="rId6" name="no me interesan.wav"/>
            </a:hlinkClick>
            <a:extLst>
              <a:ext uri="{FF2B5EF4-FFF2-40B4-BE49-F238E27FC236}">
                <a16:creationId xmlns:a16="http://schemas.microsoft.com/office/drawing/2014/main" id="{38F5D3D6-70F2-C44A-BDEE-C35951A667F4}"/>
              </a:ext>
            </a:extLst>
          </p:cNvPr>
          <p:cNvSpPr/>
          <p:nvPr/>
        </p:nvSpPr>
        <p:spPr>
          <a:xfrm>
            <a:off x="515918" y="460621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C8141C81-028B-3C43-89E7-4839A1C61DAA}"/>
              </a:ext>
            </a:extLst>
          </p:cNvPr>
          <p:cNvSpPr txBox="1"/>
          <p:nvPr/>
        </p:nvSpPr>
        <p:spPr>
          <a:xfrm>
            <a:off x="1085883" y="4506053"/>
            <a:ext cx="4533643" cy="63552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Action Button: Custom 16">
            <a:hlinkClick r:id="" action="ppaction://noaction" highlightClick="1">
              <a:snd r:embed="rId7" name="no me preocupa.wav"/>
            </a:hlinkClick>
            <a:extLst>
              <a:ext uri="{FF2B5EF4-FFF2-40B4-BE49-F238E27FC236}">
                <a16:creationId xmlns:a16="http://schemas.microsoft.com/office/drawing/2014/main" id="{BC2CF6E3-124B-1B4F-85AF-96617E2B02E1}"/>
              </a:ext>
            </a:extLst>
          </p:cNvPr>
          <p:cNvSpPr/>
          <p:nvPr/>
        </p:nvSpPr>
        <p:spPr>
          <a:xfrm>
            <a:off x="515918" y="543033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9ACC0B81-6266-E24A-B796-D762935FD969}"/>
              </a:ext>
            </a:extLst>
          </p:cNvPr>
          <p:cNvSpPr txBox="1"/>
          <p:nvPr/>
        </p:nvSpPr>
        <p:spPr>
          <a:xfrm>
            <a:off x="994741" y="5323627"/>
            <a:ext cx="4273944" cy="67182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7" name="Picture 66"/>
          <p:cNvPicPr>
            <a:picLocks noChangeAspect="1"/>
          </p:cNvPicPr>
          <p:nvPr/>
        </p:nvPicPr>
        <p:blipFill rotWithShape="1">
          <a:blip r:embed="rId8" cstate="print">
            <a:extLst>
              <a:ext uri="{28A0092B-C50C-407E-A947-70E740481C1C}">
                <a14:useLocalDpi xmlns:a14="http://schemas.microsoft.com/office/drawing/2010/main" val="0"/>
              </a:ext>
            </a:extLst>
          </a:blip>
          <a:srcRect l="26560" r="49780"/>
          <a:stretch/>
        </p:blipFill>
        <p:spPr>
          <a:xfrm>
            <a:off x="7101297" y="118860"/>
            <a:ext cx="793444" cy="1886348"/>
          </a:xfrm>
          <a:prstGeom prst="rect">
            <a:avLst/>
          </a:prstGeom>
        </p:spPr>
      </p:pic>
      <p:sp>
        <p:nvSpPr>
          <p:cNvPr id="68" name="Rounded Rectangular Callout 67"/>
          <p:cNvSpPr/>
          <p:nvPr/>
        </p:nvSpPr>
        <p:spPr>
          <a:xfrm>
            <a:off x="8086957" y="258166"/>
            <a:ext cx="2249714" cy="905824"/>
          </a:xfrm>
          <a:prstGeom prst="wedgeRoundRectCallout">
            <a:avLst>
              <a:gd name="adj1" fmla="val -60188"/>
              <a:gd name="adj2" fmla="val 32056"/>
              <a:gd name="adj3" fmla="val 16667"/>
            </a:avLst>
          </a:prstGeom>
          <a:solidFill>
            <a:srgbClr val="FCEADB"/>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rPr>
              <a:t>Doy</a:t>
            </a:r>
            <a:r>
              <a:rPr lang="en-GB" sz="2000" dirty="0">
                <a:solidFill>
                  <a:srgbClr val="203864"/>
                </a:solidFill>
              </a:rPr>
              <a:t> mi </a:t>
            </a:r>
            <a:r>
              <a:rPr lang="en-GB" sz="2000" dirty="0" err="1">
                <a:solidFill>
                  <a:srgbClr val="203864"/>
                </a:solidFill>
              </a:rPr>
              <a:t>opinión</a:t>
            </a:r>
            <a:r>
              <a:rPr lang="en-GB" sz="2000" dirty="0">
                <a:solidFill>
                  <a:srgbClr val="203864"/>
                </a:solidFill>
              </a:rPr>
              <a:t>.</a:t>
            </a:r>
          </a:p>
        </p:txBody>
      </p:sp>
      <p:sp>
        <p:nvSpPr>
          <p:cNvPr id="69" name="Rounded Rectangle 68"/>
          <p:cNvSpPr/>
          <p:nvPr/>
        </p:nvSpPr>
        <p:spPr>
          <a:xfrm>
            <a:off x="5676797" y="2755920"/>
            <a:ext cx="3068402" cy="808861"/>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ounded Rectangle 69"/>
          <p:cNvSpPr/>
          <p:nvPr/>
        </p:nvSpPr>
        <p:spPr>
          <a:xfrm>
            <a:off x="5676797" y="3573494"/>
            <a:ext cx="3068402" cy="808861"/>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ounded Rectangle 70"/>
          <p:cNvSpPr/>
          <p:nvPr/>
        </p:nvSpPr>
        <p:spPr>
          <a:xfrm>
            <a:off x="8745199" y="4380043"/>
            <a:ext cx="3182944" cy="808861"/>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ounded Rectangle 72"/>
          <p:cNvSpPr/>
          <p:nvPr/>
        </p:nvSpPr>
        <p:spPr>
          <a:xfrm>
            <a:off x="5619526" y="5186592"/>
            <a:ext cx="3182944" cy="808861"/>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p:cNvSpPr txBox="1"/>
          <p:nvPr/>
        </p:nvSpPr>
        <p:spPr>
          <a:xfrm>
            <a:off x="11228221" y="793852"/>
            <a:ext cx="957943"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75" name="Rectangle 74"/>
          <p:cNvSpPr/>
          <p:nvPr/>
        </p:nvSpPr>
        <p:spPr>
          <a:xfrm>
            <a:off x="133626" y="1255517"/>
            <a:ext cx="6529352" cy="707886"/>
          </a:xfrm>
          <a:prstGeom prst="rect">
            <a:avLst/>
          </a:prstGeom>
        </p:spPr>
        <p:txBody>
          <a:bodyPr wrap="none">
            <a:spAutoFit/>
          </a:bodyPr>
          <a:lstStyle/>
          <a:p>
            <a:r>
              <a:rPr lang="en-GB" sz="2000" dirty="0" err="1">
                <a:solidFill>
                  <a:srgbClr val="002060"/>
                </a:solidFill>
              </a:rPr>
              <a:t>Escucha</a:t>
            </a:r>
            <a:r>
              <a:rPr lang="en-GB" sz="2000" dirty="0">
                <a:solidFill>
                  <a:srgbClr val="002060"/>
                </a:solidFill>
              </a:rPr>
              <a:t> las </a:t>
            </a:r>
            <a:r>
              <a:rPr lang="en-GB" sz="2000" dirty="0" err="1">
                <a:solidFill>
                  <a:srgbClr val="002060"/>
                </a:solidFill>
              </a:rPr>
              <a:t>frases</a:t>
            </a:r>
            <a:r>
              <a:rPr lang="en-GB" sz="2000" dirty="0">
                <a:solidFill>
                  <a:srgbClr val="002060"/>
                </a:solidFill>
              </a:rPr>
              <a:t> y </a:t>
            </a:r>
            <a:r>
              <a:rPr lang="en-GB" sz="2000" dirty="0" err="1">
                <a:solidFill>
                  <a:srgbClr val="002060"/>
                </a:solidFill>
              </a:rPr>
              <a:t>elige</a:t>
            </a:r>
            <a:r>
              <a:rPr lang="en-GB" sz="2000" dirty="0">
                <a:solidFill>
                  <a:srgbClr val="002060"/>
                </a:solidFill>
              </a:rPr>
              <a:t> ‘A’ o ‘B’ </a:t>
            </a:r>
            <a:r>
              <a:rPr lang="en-GB" sz="2000" dirty="0" err="1">
                <a:solidFill>
                  <a:srgbClr val="002060"/>
                </a:solidFill>
              </a:rPr>
              <a:t>según</a:t>
            </a:r>
            <a:r>
              <a:rPr lang="en-GB" sz="2000" dirty="0">
                <a:solidFill>
                  <a:srgbClr val="002060"/>
                </a:solidFill>
              </a:rPr>
              <a:t> el </a:t>
            </a:r>
            <a:r>
              <a:rPr lang="en-GB" sz="2000" dirty="0" err="1">
                <a:solidFill>
                  <a:srgbClr val="002060"/>
                </a:solidFill>
              </a:rPr>
              <a:t>verbo</a:t>
            </a:r>
            <a:r>
              <a:rPr lang="en-GB" sz="2000" dirty="0">
                <a:solidFill>
                  <a:srgbClr val="002060"/>
                </a:solidFill>
              </a:rPr>
              <a:t>.</a:t>
            </a:r>
          </a:p>
          <a:p>
            <a:r>
              <a:rPr lang="en-GB" sz="2000" dirty="0" err="1">
                <a:solidFill>
                  <a:srgbClr val="002060"/>
                </a:solidFill>
              </a:rPr>
              <a:t>Luego</a:t>
            </a:r>
            <a:r>
              <a:rPr lang="en-GB" sz="2000" dirty="0">
                <a:solidFill>
                  <a:srgbClr val="002060"/>
                </a:solidFill>
              </a:rPr>
              <a:t>, </a:t>
            </a:r>
            <a:r>
              <a:rPr lang="en-GB" sz="2000" dirty="0" err="1">
                <a:solidFill>
                  <a:srgbClr val="002060"/>
                </a:solidFill>
              </a:rPr>
              <a:t>escucha</a:t>
            </a:r>
            <a:r>
              <a:rPr lang="en-GB" sz="2000" dirty="0">
                <a:solidFill>
                  <a:srgbClr val="002060"/>
                </a:solidFill>
              </a:rPr>
              <a:t> </a:t>
            </a:r>
            <a:r>
              <a:rPr lang="en-GB" sz="2000" dirty="0" err="1">
                <a:solidFill>
                  <a:srgbClr val="002060"/>
                </a:solidFill>
              </a:rPr>
              <a:t>otra</a:t>
            </a:r>
            <a:r>
              <a:rPr lang="en-GB" sz="2000" dirty="0">
                <a:solidFill>
                  <a:srgbClr val="002060"/>
                </a:solidFill>
              </a:rPr>
              <a:t> </a:t>
            </a:r>
            <a:r>
              <a:rPr lang="en-GB" sz="2000" dirty="0" err="1">
                <a:solidFill>
                  <a:srgbClr val="002060"/>
                </a:solidFill>
              </a:rPr>
              <a:t>vez</a:t>
            </a:r>
            <a:r>
              <a:rPr lang="en-GB" sz="2000" dirty="0">
                <a:solidFill>
                  <a:srgbClr val="002060"/>
                </a:solidFill>
              </a:rPr>
              <a:t>. Traduce la frase al inglés.</a:t>
            </a:r>
          </a:p>
        </p:txBody>
      </p:sp>
    </p:spTree>
    <p:extLst>
      <p:ext uri="{BB962C8B-B14F-4D97-AF65-F5344CB8AC3E}">
        <p14:creationId xmlns:p14="http://schemas.microsoft.com/office/powerpoint/2010/main" val="38811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69" grpId="0" animBg="1"/>
      <p:bldP spid="70" grpId="0" animBg="1"/>
      <p:bldP spid="71" grpId="0" animBg="1"/>
      <p:bldP spid="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4032404048"/>
              </p:ext>
            </p:extLst>
          </p:nvPr>
        </p:nvGraphicFramePr>
        <p:xfrm>
          <a:off x="319581" y="1838605"/>
          <a:ext cx="11608562" cy="4460364"/>
        </p:xfrm>
        <a:graphic>
          <a:graphicData uri="http://schemas.openxmlformats.org/drawingml/2006/table">
            <a:tbl>
              <a:tblPr firstRow="1" bandRow="1">
                <a:tableStyleId>{21E4AEA4-8DFA-4A89-87EB-49C32662AFE0}</a:tableStyleId>
              </a:tblPr>
              <a:tblGrid>
                <a:gridCol w="652876">
                  <a:extLst>
                    <a:ext uri="{9D8B030D-6E8A-4147-A177-3AD203B41FA5}">
                      <a16:colId xmlns:a16="http://schemas.microsoft.com/office/drawing/2014/main" val="2607353726"/>
                    </a:ext>
                  </a:extLst>
                </a:gridCol>
                <a:gridCol w="4644572">
                  <a:extLst>
                    <a:ext uri="{9D8B030D-6E8A-4147-A177-3AD203B41FA5}">
                      <a16:colId xmlns:a16="http://schemas.microsoft.com/office/drawing/2014/main" val="1600817978"/>
                    </a:ext>
                  </a:extLst>
                </a:gridCol>
                <a:gridCol w="3222171">
                  <a:extLst>
                    <a:ext uri="{9D8B030D-6E8A-4147-A177-3AD203B41FA5}">
                      <a16:colId xmlns:a16="http://schemas.microsoft.com/office/drawing/2014/main" val="4128092149"/>
                    </a:ext>
                  </a:extLst>
                </a:gridCol>
                <a:gridCol w="3088943">
                  <a:extLst>
                    <a:ext uri="{9D8B030D-6E8A-4147-A177-3AD203B41FA5}">
                      <a16:colId xmlns:a16="http://schemas.microsoft.com/office/drawing/2014/main" val="2609792770"/>
                    </a:ext>
                  </a:extLst>
                </a:gridCol>
              </a:tblGrid>
              <a:tr h="703621">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t>A</a:t>
                      </a:r>
                    </a:p>
                  </a:txBody>
                  <a:tcPr anchor="ctr">
                    <a:solidFill>
                      <a:srgbClr val="ED7D3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t>B</a:t>
                      </a:r>
                    </a:p>
                  </a:txBody>
                  <a:tcPr anchor="ctr">
                    <a:solidFill>
                      <a:srgbClr val="ED7D31"/>
                    </a:solidFill>
                  </a:tcPr>
                </a:tc>
                <a:extLst>
                  <a:ext uri="{0D108BD9-81ED-4DB2-BD59-A6C34878D82A}">
                    <a16:rowId xmlns:a16="http://schemas.microsoft.com/office/drawing/2014/main" val="1153431983"/>
                  </a:ext>
                </a:extLst>
              </a:tr>
              <a:tr h="929916">
                <a:tc>
                  <a:txBody>
                    <a:bodyPr/>
                    <a:lstStyle/>
                    <a:p>
                      <a:pPr algn="ctr"/>
                      <a:endParaRPr lang="en-GB" sz="2000" dirty="0">
                        <a:solidFill>
                          <a:schemeClr val="accent1">
                            <a:lumMod val="50000"/>
                          </a:schemeClr>
                        </a:solidFill>
                      </a:endParaRPr>
                    </a:p>
                  </a:txBody>
                  <a:tcPr/>
                </a:tc>
                <a:tc>
                  <a:txBody>
                    <a:bodyPr/>
                    <a:lstStyle/>
                    <a:p>
                      <a:r>
                        <a:rPr lang="en-GB" sz="2200" dirty="0">
                          <a:solidFill>
                            <a:schemeClr val="accent1">
                              <a:lumMod val="50000"/>
                            </a:schemeClr>
                          </a:solidFill>
                        </a:rPr>
                        <a:t>They interest</a:t>
                      </a:r>
                      <a:r>
                        <a:rPr lang="en-GB" sz="2200" baseline="0" dirty="0">
                          <a:solidFill>
                            <a:schemeClr val="accent1">
                              <a:lumMod val="50000"/>
                            </a:schemeClr>
                          </a:solidFill>
                        </a:rPr>
                        <a:t> him / are of interest to</a:t>
                      </a:r>
                      <a:r>
                        <a:rPr lang="en-GB" sz="2200" dirty="0">
                          <a:solidFill>
                            <a:schemeClr val="accent1">
                              <a:lumMod val="50000"/>
                            </a:schemeClr>
                          </a:solidFill>
                        </a:rPr>
                        <a:t> him.</a:t>
                      </a:r>
                    </a:p>
                  </a:txBody>
                  <a:tcPr anchor="ctr"/>
                </a:tc>
                <a:tc>
                  <a:txBody>
                    <a:bodyPr/>
                    <a:lstStyle/>
                    <a:p>
                      <a:r>
                        <a:rPr lang="en-GB" sz="2200" dirty="0">
                          <a:solidFill>
                            <a:schemeClr val="accent1">
                              <a:lumMod val="50000"/>
                            </a:schemeClr>
                          </a:solidFill>
                        </a:rPr>
                        <a:t>la </a:t>
                      </a:r>
                      <a:r>
                        <a:rPr lang="en-GB" sz="2200" dirty="0" err="1">
                          <a:solidFill>
                            <a:schemeClr val="accent1">
                              <a:lumMod val="50000"/>
                            </a:schemeClr>
                          </a:solidFill>
                        </a:rPr>
                        <a:t>clase</a:t>
                      </a:r>
                      <a:r>
                        <a:rPr lang="en-GB" sz="2200" dirty="0">
                          <a:solidFill>
                            <a:schemeClr val="accent1">
                              <a:lumMod val="50000"/>
                            </a:schemeClr>
                          </a:solidFill>
                        </a:rPr>
                        <a:t> de</a:t>
                      </a:r>
                      <a:r>
                        <a:rPr lang="en-GB" sz="2200" baseline="0" dirty="0">
                          <a:solidFill>
                            <a:schemeClr val="accent1">
                              <a:lumMod val="50000"/>
                            </a:schemeClr>
                          </a:solidFill>
                        </a:rPr>
                        <a:t> </a:t>
                      </a:r>
                      <a:r>
                        <a:rPr lang="en-GB" sz="2200" baseline="0" dirty="0" err="1">
                          <a:solidFill>
                            <a:schemeClr val="accent1">
                              <a:lumMod val="50000"/>
                            </a:schemeClr>
                          </a:solidFill>
                        </a:rPr>
                        <a:t>francés</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las</a:t>
                      </a:r>
                      <a:r>
                        <a:rPr lang="en-GB" sz="2200" baseline="0" dirty="0">
                          <a:solidFill>
                            <a:schemeClr val="accent1">
                              <a:lumMod val="50000"/>
                            </a:schemeClr>
                          </a:solidFill>
                        </a:rPr>
                        <a:t> </a:t>
                      </a:r>
                      <a:r>
                        <a:rPr lang="en-GB" sz="2200" baseline="0" dirty="0" err="1">
                          <a:solidFill>
                            <a:schemeClr val="accent1">
                              <a:lumMod val="50000"/>
                            </a:schemeClr>
                          </a:solidFill>
                        </a:rPr>
                        <a:t>clases</a:t>
                      </a:r>
                      <a:r>
                        <a:rPr lang="en-GB" sz="2200" baseline="0" dirty="0">
                          <a:solidFill>
                            <a:schemeClr val="accent1">
                              <a:lumMod val="50000"/>
                            </a:schemeClr>
                          </a:solidFill>
                        </a:rPr>
                        <a:t> de </a:t>
                      </a:r>
                      <a:r>
                        <a:rPr lang="en-GB" sz="2200" baseline="0" dirty="0" err="1">
                          <a:solidFill>
                            <a:schemeClr val="accent1">
                              <a:lumMod val="50000"/>
                            </a:schemeClr>
                          </a:solidFill>
                        </a:rPr>
                        <a:t>francés</a:t>
                      </a:r>
                      <a:endParaRPr lang="en-GB" sz="2200" dirty="0">
                        <a:solidFill>
                          <a:schemeClr val="accent1">
                            <a:lumMod val="50000"/>
                          </a:schemeClr>
                        </a:solidFill>
                      </a:endParaRPr>
                    </a:p>
                  </a:txBody>
                  <a:tcPr anchor="ctr"/>
                </a:tc>
                <a:extLst>
                  <a:ext uri="{0D108BD9-81ED-4DB2-BD59-A6C34878D82A}">
                    <a16:rowId xmlns:a16="http://schemas.microsoft.com/office/drawing/2014/main" val="1171492714"/>
                  </a:ext>
                </a:extLst>
              </a:tr>
              <a:tr h="889451">
                <a:tc>
                  <a:txBody>
                    <a:bodyPr/>
                    <a:lstStyle/>
                    <a:p>
                      <a:pPr algn="ctr"/>
                      <a:endParaRPr lang="en-GB" sz="2000" dirty="0">
                        <a:solidFill>
                          <a:schemeClr val="accent1">
                            <a:lumMod val="50000"/>
                          </a:schemeClr>
                        </a:solidFill>
                      </a:endParaRPr>
                    </a:p>
                  </a:txBody>
                  <a:tcPr/>
                </a:tc>
                <a:tc>
                  <a:txBody>
                    <a:bodyPr/>
                    <a:lstStyle/>
                    <a:p>
                      <a:r>
                        <a:rPr lang="en-GB" sz="2200" dirty="0">
                          <a:solidFill>
                            <a:schemeClr val="accent1">
                              <a:lumMod val="50000"/>
                            </a:schemeClr>
                          </a:solidFill>
                        </a:rPr>
                        <a:t>They annoy him / bother him.</a:t>
                      </a:r>
                    </a:p>
                  </a:txBody>
                  <a:tcPr anchor="ctr"/>
                </a:tc>
                <a:tc>
                  <a:txBody>
                    <a:bodyPr/>
                    <a:lstStyle/>
                    <a:p>
                      <a:r>
                        <a:rPr lang="en-GB" sz="2200" dirty="0">
                          <a:solidFill>
                            <a:schemeClr val="accent1">
                              <a:lumMod val="50000"/>
                            </a:schemeClr>
                          </a:solidFill>
                        </a:rPr>
                        <a:t>las </a:t>
                      </a:r>
                      <a:r>
                        <a:rPr lang="en-GB" sz="2200" dirty="0" err="1">
                          <a:solidFill>
                            <a:schemeClr val="accent1">
                              <a:lumMod val="50000"/>
                            </a:schemeClr>
                          </a:solidFill>
                        </a:rPr>
                        <a:t>actividades</a:t>
                      </a:r>
                      <a:r>
                        <a:rPr lang="en-GB" sz="2200" dirty="0">
                          <a:solidFill>
                            <a:schemeClr val="accent1">
                              <a:lumMod val="50000"/>
                            </a:schemeClr>
                          </a:solidFill>
                        </a:rPr>
                        <a:t> de </a:t>
                      </a:r>
                      <a:r>
                        <a:rPr lang="en-GB" sz="2200" dirty="0" err="1">
                          <a:solidFill>
                            <a:schemeClr val="accent1">
                              <a:lumMod val="50000"/>
                            </a:schemeClr>
                          </a:solidFill>
                        </a:rPr>
                        <a:t>pronunciación</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la </a:t>
                      </a:r>
                      <a:r>
                        <a:rPr lang="en-GB" sz="2200" dirty="0" err="1">
                          <a:solidFill>
                            <a:schemeClr val="accent1">
                              <a:lumMod val="50000"/>
                            </a:schemeClr>
                          </a:solidFill>
                        </a:rPr>
                        <a:t>actividad</a:t>
                      </a:r>
                      <a:r>
                        <a:rPr lang="en-GB" sz="2200" dirty="0">
                          <a:solidFill>
                            <a:schemeClr val="accent1">
                              <a:lumMod val="50000"/>
                            </a:schemeClr>
                          </a:solidFill>
                        </a:rPr>
                        <a:t> de </a:t>
                      </a:r>
                      <a:r>
                        <a:rPr lang="en-GB" sz="2200" dirty="0" err="1">
                          <a:solidFill>
                            <a:schemeClr val="accent1">
                              <a:lumMod val="50000"/>
                            </a:schemeClr>
                          </a:solidFill>
                        </a:rPr>
                        <a:t>pronunciación</a:t>
                      </a:r>
                      <a:endParaRPr lang="en-GB" sz="2200" dirty="0">
                        <a:solidFill>
                          <a:schemeClr val="accent1">
                            <a:lumMod val="50000"/>
                          </a:schemeClr>
                        </a:solidFill>
                      </a:endParaRPr>
                    </a:p>
                  </a:txBody>
                  <a:tcPr anchor="ctr"/>
                </a:tc>
                <a:extLst>
                  <a:ext uri="{0D108BD9-81ED-4DB2-BD59-A6C34878D82A}">
                    <a16:rowId xmlns:a16="http://schemas.microsoft.com/office/drawing/2014/main" val="1961458278"/>
                  </a:ext>
                </a:extLst>
              </a:tr>
              <a:tr h="945023">
                <a:tc>
                  <a:txBody>
                    <a:bodyPr/>
                    <a:lstStyle/>
                    <a:p>
                      <a:pPr algn="ctr"/>
                      <a:endParaRPr lang="en-GB" sz="2000" dirty="0">
                        <a:solidFill>
                          <a:schemeClr val="accent1">
                            <a:lumMod val="50000"/>
                          </a:schemeClr>
                        </a:solidFill>
                      </a:endParaRPr>
                    </a:p>
                  </a:txBody>
                  <a:tcPr/>
                </a:tc>
                <a:tc>
                  <a:txBody>
                    <a:bodyPr/>
                    <a:lstStyle/>
                    <a:p>
                      <a:r>
                        <a:rPr lang="en-GB" sz="2200" dirty="0">
                          <a:solidFill>
                            <a:schemeClr val="accent1">
                              <a:lumMod val="50000"/>
                            </a:schemeClr>
                          </a:solidFill>
                        </a:rPr>
                        <a:t>They aren’t important to</a:t>
                      </a:r>
                      <a:r>
                        <a:rPr lang="en-GB" sz="2200" baseline="0" dirty="0">
                          <a:solidFill>
                            <a:schemeClr val="accent1">
                              <a:lumMod val="50000"/>
                            </a:schemeClr>
                          </a:solidFill>
                        </a:rPr>
                        <a:t> him / don’t bother him.</a:t>
                      </a:r>
                      <a:endParaRPr lang="en-GB" sz="2200" dirty="0">
                        <a:solidFill>
                          <a:schemeClr val="accent1">
                            <a:lumMod val="50000"/>
                          </a:schemeClr>
                        </a:solidFill>
                      </a:endParaRPr>
                    </a:p>
                  </a:txBody>
                  <a:tcPr anchor="ctr"/>
                </a:tc>
                <a:tc>
                  <a:txBody>
                    <a:bodyPr/>
                    <a:lstStyle/>
                    <a:p>
                      <a:r>
                        <a:rPr lang="en-GB" sz="2200" dirty="0">
                          <a:solidFill>
                            <a:schemeClr val="accent1">
                              <a:lumMod val="50000"/>
                            </a:schemeClr>
                          </a:solidFill>
                        </a:rPr>
                        <a:t>el </a:t>
                      </a:r>
                      <a:r>
                        <a:rPr lang="en-GB" sz="2200" dirty="0" err="1">
                          <a:solidFill>
                            <a:schemeClr val="accent1">
                              <a:lumMod val="50000"/>
                            </a:schemeClr>
                          </a:solidFill>
                        </a:rPr>
                        <a:t>profesor</a:t>
                      </a:r>
                      <a:r>
                        <a:rPr lang="en-GB" sz="2200" baseline="0" dirty="0">
                          <a:solidFill>
                            <a:schemeClr val="accent1">
                              <a:lumMod val="50000"/>
                            </a:schemeClr>
                          </a:solidFill>
                        </a:rPr>
                        <a:t> </a:t>
                      </a:r>
                      <a:r>
                        <a:rPr lang="en-GB" sz="2200" baseline="0" dirty="0" err="1">
                          <a:solidFill>
                            <a:schemeClr val="accent1">
                              <a:lumMod val="50000"/>
                            </a:schemeClr>
                          </a:solidFill>
                        </a:rPr>
                        <a:t>aburrido</a:t>
                      </a:r>
                      <a:endParaRPr lang="en-GB" sz="2200" dirty="0">
                        <a:solidFill>
                          <a:schemeClr val="accent1">
                            <a:lumMod val="50000"/>
                          </a:schemeClr>
                        </a:solidFill>
                      </a:endParaRPr>
                    </a:p>
                  </a:txBody>
                  <a:tcPr anchor="ctr"/>
                </a:tc>
                <a:tc>
                  <a:txBody>
                    <a:bodyPr/>
                    <a:lstStyle/>
                    <a:p>
                      <a:r>
                        <a:rPr lang="en-GB" sz="2200" dirty="0" err="1">
                          <a:solidFill>
                            <a:schemeClr val="accent1">
                              <a:lumMod val="50000"/>
                            </a:schemeClr>
                          </a:solidFill>
                        </a:rPr>
                        <a:t>los</a:t>
                      </a:r>
                      <a:r>
                        <a:rPr lang="en-GB" sz="2200" dirty="0">
                          <a:solidFill>
                            <a:schemeClr val="accent1">
                              <a:lumMod val="50000"/>
                            </a:schemeClr>
                          </a:solidFill>
                        </a:rPr>
                        <a:t> </a:t>
                      </a:r>
                      <a:r>
                        <a:rPr lang="en-GB" sz="2200" dirty="0" err="1">
                          <a:solidFill>
                            <a:schemeClr val="accent1">
                              <a:lumMod val="50000"/>
                            </a:schemeClr>
                          </a:solidFill>
                        </a:rPr>
                        <a:t>profesores</a:t>
                      </a:r>
                      <a:r>
                        <a:rPr lang="en-GB" sz="2200" dirty="0">
                          <a:solidFill>
                            <a:schemeClr val="accent1">
                              <a:lumMod val="50000"/>
                            </a:schemeClr>
                          </a:solidFill>
                        </a:rPr>
                        <a:t> </a:t>
                      </a:r>
                      <a:r>
                        <a:rPr lang="en-GB" sz="2200" dirty="0" err="1">
                          <a:solidFill>
                            <a:schemeClr val="accent1">
                              <a:lumMod val="50000"/>
                            </a:schemeClr>
                          </a:solidFill>
                        </a:rPr>
                        <a:t>aburridos</a:t>
                      </a:r>
                      <a:endParaRPr lang="en-GB" sz="2200" dirty="0">
                        <a:solidFill>
                          <a:schemeClr val="accent1">
                            <a:lumMod val="50000"/>
                          </a:schemeClr>
                        </a:solidFill>
                      </a:endParaRPr>
                    </a:p>
                  </a:txBody>
                  <a:tcPr anchor="ctr"/>
                </a:tc>
                <a:extLst>
                  <a:ext uri="{0D108BD9-81ED-4DB2-BD59-A6C34878D82A}">
                    <a16:rowId xmlns:a16="http://schemas.microsoft.com/office/drawing/2014/main" val="2189313960"/>
                  </a:ext>
                </a:extLst>
              </a:tr>
              <a:tr h="992353">
                <a:tc>
                  <a:txBody>
                    <a:bodyPr/>
                    <a:lstStyle/>
                    <a:p>
                      <a:pPr algn="ctr"/>
                      <a:endParaRPr lang="en-GB" sz="2000" dirty="0">
                        <a:solidFill>
                          <a:schemeClr val="accent1">
                            <a:lumMod val="50000"/>
                          </a:schemeClr>
                        </a:solidFill>
                      </a:endParaRPr>
                    </a:p>
                  </a:txBody>
                  <a:tcPr/>
                </a:tc>
                <a:tc>
                  <a:txBody>
                    <a:bodyPr/>
                    <a:lstStyle/>
                    <a:p>
                      <a:r>
                        <a:rPr lang="en-GB" sz="2200" dirty="0">
                          <a:solidFill>
                            <a:srgbClr val="203864"/>
                          </a:solidFill>
                        </a:rPr>
                        <a:t>He makes him happy.</a:t>
                      </a:r>
                    </a:p>
                  </a:txBody>
                  <a:tcPr anchor="ctr"/>
                </a:tc>
                <a:tc>
                  <a:txBody>
                    <a:bodyPr/>
                    <a:lstStyle/>
                    <a:p>
                      <a:r>
                        <a:rPr lang="en-GB" sz="2200" dirty="0" err="1">
                          <a:solidFill>
                            <a:srgbClr val="203864"/>
                          </a:solidFill>
                        </a:rPr>
                        <a:t>los</a:t>
                      </a:r>
                      <a:r>
                        <a:rPr lang="en-GB" sz="2200" dirty="0">
                          <a:solidFill>
                            <a:srgbClr val="203864"/>
                          </a:solidFill>
                        </a:rPr>
                        <a:t> </a:t>
                      </a:r>
                      <a:r>
                        <a:rPr lang="en-GB" sz="2200" dirty="0" err="1">
                          <a:solidFill>
                            <a:srgbClr val="203864"/>
                          </a:solidFill>
                        </a:rPr>
                        <a:t>compañeros</a:t>
                      </a:r>
                      <a:r>
                        <a:rPr lang="en-GB" sz="2200" dirty="0">
                          <a:solidFill>
                            <a:srgbClr val="203864"/>
                          </a:solidFill>
                        </a:rPr>
                        <a:t> </a:t>
                      </a:r>
                      <a:r>
                        <a:rPr lang="en-GB" sz="2200" dirty="0" err="1">
                          <a:solidFill>
                            <a:srgbClr val="203864"/>
                          </a:solidFill>
                        </a:rPr>
                        <a:t>simpáticos</a:t>
                      </a:r>
                      <a:endParaRPr lang="en-GB" sz="2200" dirty="0">
                        <a:solidFill>
                          <a:srgbClr val="203864"/>
                        </a:solidFill>
                      </a:endParaRPr>
                    </a:p>
                  </a:txBody>
                  <a:tcPr anchor="ctr"/>
                </a:tc>
                <a:tc>
                  <a:txBody>
                    <a:bodyPr/>
                    <a:lstStyle/>
                    <a:p>
                      <a:r>
                        <a:rPr lang="en-GB" sz="2200" dirty="0">
                          <a:solidFill>
                            <a:srgbClr val="203864"/>
                          </a:solidFill>
                        </a:rPr>
                        <a:t>un </a:t>
                      </a:r>
                      <a:r>
                        <a:rPr lang="en-GB" sz="2200" dirty="0" err="1">
                          <a:solidFill>
                            <a:srgbClr val="203864"/>
                          </a:solidFill>
                        </a:rPr>
                        <a:t>compañero</a:t>
                      </a:r>
                      <a:r>
                        <a:rPr lang="en-GB" sz="2200" dirty="0">
                          <a:solidFill>
                            <a:srgbClr val="203864"/>
                          </a:solidFill>
                        </a:rPr>
                        <a:t> </a:t>
                      </a:r>
                      <a:r>
                        <a:rPr lang="en-GB" sz="2200" dirty="0" err="1">
                          <a:solidFill>
                            <a:srgbClr val="203864"/>
                          </a:solidFill>
                        </a:rPr>
                        <a:t>simpático</a:t>
                      </a:r>
                      <a:endParaRPr lang="en-GB" sz="2200" dirty="0">
                        <a:solidFill>
                          <a:srgbClr val="203864"/>
                        </a:solidFill>
                      </a:endParaRPr>
                    </a:p>
                  </a:txBody>
                  <a:tcPr anchor="ctr"/>
                </a:tc>
                <a:extLst>
                  <a:ext uri="{0D108BD9-81ED-4DB2-BD59-A6C34878D82A}">
                    <a16:rowId xmlns:a16="http://schemas.microsoft.com/office/drawing/2014/main" val="2344197191"/>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Nadia da la </a:t>
            </a:r>
            <a:r>
              <a:rPr lang="en-GB" sz="2400" b="1" dirty="0" err="1">
                <a:solidFill>
                  <a:schemeClr val="bg1"/>
                </a:solidFill>
              </a:rPr>
              <a:t>opinión</a:t>
            </a:r>
            <a:r>
              <a:rPr lang="en-GB" sz="2400" b="1" dirty="0">
                <a:solidFill>
                  <a:schemeClr val="bg1"/>
                </a:solidFill>
              </a:rPr>
              <a:t> de Daniel</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descr="text box hiding answer">
            <a:extLst>
              <a:ext uri="{FF2B5EF4-FFF2-40B4-BE49-F238E27FC236}">
                <a16:creationId xmlns:a16="http://schemas.microsoft.com/office/drawing/2014/main" id="{AAB81052-1DDA-9C49-B7C4-544B03D387A0}"/>
              </a:ext>
            </a:extLst>
          </p:cNvPr>
          <p:cNvSpPr txBox="1"/>
          <p:nvPr/>
        </p:nvSpPr>
        <p:spPr>
          <a:xfrm>
            <a:off x="1078990" y="2703348"/>
            <a:ext cx="4387077" cy="70941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2D8E2B9C-BCD3-384F-BA96-446838822095}"/>
              </a:ext>
            </a:extLst>
          </p:cNvPr>
          <p:cNvSpPr txBox="1"/>
          <p:nvPr/>
        </p:nvSpPr>
        <p:spPr>
          <a:xfrm>
            <a:off x="962841" y="3510005"/>
            <a:ext cx="4023982" cy="818820"/>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4E528543-52A5-BA40-9ABD-CCDC60D82820}"/>
              </a:ext>
            </a:extLst>
          </p:cNvPr>
          <p:cNvSpPr txBox="1"/>
          <p:nvPr/>
        </p:nvSpPr>
        <p:spPr>
          <a:xfrm>
            <a:off x="1078989" y="4473919"/>
            <a:ext cx="4387077" cy="73671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AF362C89-0F10-9C45-A981-230EF7250491}"/>
              </a:ext>
            </a:extLst>
          </p:cNvPr>
          <p:cNvSpPr txBox="1"/>
          <p:nvPr/>
        </p:nvSpPr>
        <p:spPr>
          <a:xfrm>
            <a:off x="1078989" y="5634904"/>
            <a:ext cx="4023982" cy="35584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Action Button: Custom 16">
            <a:hlinkClick r:id="" action="ppaction://noaction" highlightClick="1">
              <a:snd r:embed="rId4" name="le interesan.wav"/>
            </a:hlinkClick>
            <a:extLst>
              <a:ext uri="{FF2B5EF4-FFF2-40B4-BE49-F238E27FC236}">
                <a16:creationId xmlns:a16="http://schemas.microsoft.com/office/drawing/2014/main" id="{30030AF8-564D-734B-84B9-DB4C7A3A6A53}"/>
              </a:ext>
            </a:extLst>
          </p:cNvPr>
          <p:cNvSpPr/>
          <p:nvPr/>
        </p:nvSpPr>
        <p:spPr>
          <a:xfrm>
            <a:off x="414571" y="282035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4" name="Action Button: Custom 16">
            <a:hlinkClick r:id="" action="ppaction://noaction" highlightClick="1">
              <a:snd r:embed="rId5" name="le molestan.wav"/>
            </a:hlinkClick>
            <a:extLst>
              <a:ext uri="{FF2B5EF4-FFF2-40B4-BE49-F238E27FC236}">
                <a16:creationId xmlns:a16="http://schemas.microsoft.com/office/drawing/2014/main" id="{07BF8C7A-85C3-B348-9105-B6C7D7A99279}"/>
              </a:ext>
            </a:extLst>
          </p:cNvPr>
          <p:cNvSpPr/>
          <p:nvPr/>
        </p:nvSpPr>
        <p:spPr>
          <a:xfrm>
            <a:off x="414571" y="371310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7" name="Action Button: Custom 16">
            <a:hlinkClick r:id="" action="ppaction://noaction" highlightClick="1">
              <a:snd r:embed="rId6" name="no le importan.wav"/>
            </a:hlinkClick>
            <a:extLst>
              <a:ext uri="{FF2B5EF4-FFF2-40B4-BE49-F238E27FC236}">
                <a16:creationId xmlns:a16="http://schemas.microsoft.com/office/drawing/2014/main" id="{38F5D3D6-70F2-C44A-BDEE-C35951A667F4}"/>
              </a:ext>
            </a:extLst>
          </p:cNvPr>
          <p:cNvSpPr/>
          <p:nvPr/>
        </p:nvSpPr>
        <p:spPr>
          <a:xfrm>
            <a:off x="414571" y="464441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0" name="Action Button: Custom 49">
            <a:hlinkClick r:id="" action="ppaction://noaction" highlightClick="1">
              <a:snd r:embed="rId7" name="le alegra.wav"/>
            </a:hlinkClick>
            <a:extLst>
              <a:ext uri="{FF2B5EF4-FFF2-40B4-BE49-F238E27FC236}">
                <a16:creationId xmlns:a16="http://schemas.microsoft.com/office/drawing/2014/main" id="{BC2CF6E3-124B-1B4F-85AF-96617E2B02E1}"/>
              </a:ext>
            </a:extLst>
          </p:cNvPr>
          <p:cNvSpPr/>
          <p:nvPr/>
        </p:nvSpPr>
        <p:spPr>
          <a:xfrm>
            <a:off x="414571" y="555334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4" name="Imagen 8" descr="Imagen que contiene juguete, muñeca, dibujo&#10;&#10;Descripción generada automáticamente">
            <a:extLst>
              <a:ext uri="{FF2B5EF4-FFF2-40B4-BE49-F238E27FC236}">
                <a16:creationId xmlns:a16="http://schemas.microsoft.com/office/drawing/2014/main" id="{A9DA7CA2-7AC7-C642-8FD0-EB58A5E0CB6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4706" r="46846"/>
          <a:stretch/>
        </p:blipFill>
        <p:spPr>
          <a:xfrm>
            <a:off x="10653092" y="638996"/>
            <a:ext cx="575129" cy="1138309"/>
          </a:xfrm>
          <a:prstGeom prst="rect">
            <a:avLst/>
          </a:prstGeom>
        </p:spPr>
      </p:pic>
      <p:sp>
        <p:nvSpPr>
          <p:cNvPr id="29" name="Rounded Rectangle 28"/>
          <p:cNvSpPr/>
          <p:nvPr/>
        </p:nvSpPr>
        <p:spPr>
          <a:xfrm>
            <a:off x="8814801" y="2561437"/>
            <a:ext cx="3113342" cy="913838"/>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ounded Rectangle 31"/>
          <p:cNvSpPr/>
          <p:nvPr/>
        </p:nvSpPr>
        <p:spPr>
          <a:xfrm>
            <a:off x="5630083" y="3492006"/>
            <a:ext cx="3179726" cy="854818"/>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ed Rectangle 38"/>
          <p:cNvSpPr/>
          <p:nvPr/>
        </p:nvSpPr>
        <p:spPr>
          <a:xfrm>
            <a:off x="8809808" y="4404569"/>
            <a:ext cx="3118335" cy="913838"/>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ounded Rectangle 41"/>
          <p:cNvSpPr/>
          <p:nvPr/>
        </p:nvSpPr>
        <p:spPr>
          <a:xfrm>
            <a:off x="8809809" y="5351769"/>
            <a:ext cx="3118335" cy="913838"/>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p:cNvPicPr>
            <a:picLocks noChangeAspect="1"/>
          </p:cNvPicPr>
          <p:nvPr/>
        </p:nvPicPr>
        <p:blipFill rotWithShape="1">
          <a:blip r:embed="rId9" cstate="print">
            <a:extLst>
              <a:ext uri="{28A0092B-C50C-407E-A947-70E740481C1C}">
                <a14:useLocalDpi xmlns:a14="http://schemas.microsoft.com/office/drawing/2010/main" val="0"/>
              </a:ext>
            </a:extLst>
          </a:blip>
          <a:srcRect l="26560" r="49780"/>
          <a:stretch/>
        </p:blipFill>
        <p:spPr>
          <a:xfrm>
            <a:off x="6537635" y="-235242"/>
            <a:ext cx="899886" cy="2139405"/>
          </a:xfrm>
          <a:prstGeom prst="rect">
            <a:avLst/>
          </a:prstGeom>
        </p:spPr>
      </p:pic>
      <p:sp>
        <p:nvSpPr>
          <p:cNvPr id="45" name="Rounded Rectangular Callout 44"/>
          <p:cNvSpPr/>
          <p:nvPr/>
        </p:nvSpPr>
        <p:spPr>
          <a:xfrm>
            <a:off x="7637479" y="239189"/>
            <a:ext cx="2249714" cy="905824"/>
          </a:xfrm>
          <a:prstGeom prst="wedgeRoundRectCallout">
            <a:avLst>
              <a:gd name="adj1" fmla="val -60188"/>
              <a:gd name="adj2" fmla="val 32056"/>
              <a:gd name="adj3" fmla="val 16667"/>
            </a:avLst>
          </a:prstGeom>
          <a:solidFill>
            <a:srgbClr val="FCEADB"/>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Ahora</a:t>
            </a:r>
            <a:r>
              <a:rPr lang="en-GB" sz="2000" dirty="0">
                <a:solidFill>
                  <a:srgbClr val="002060"/>
                </a:solidFill>
              </a:rPr>
              <a:t> </a:t>
            </a:r>
            <a:r>
              <a:rPr lang="en-GB" sz="2000" dirty="0" err="1">
                <a:solidFill>
                  <a:srgbClr val="002060"/>
                </a:solidFill>
              </a:rPr>
              <a:t>hablo</a:t>
            </a:r>
            <a:r>
              <a:rPr lang="en-GB" sz="2000" dirty="0">
                <a:solidFill>
                  <a:srgbClr val="002060"/>
                </a:solidFill>
              </a:rPr>
              <a:t> </a:t>
            </a:r>
            <a:r>
              <a:rPr lang="en-GB" sz="2000" dirty="0" err="1">
                <a:solidFill>
                  <a:srgbClr val="002060"/>
                </a:solidFill>
              </a:rPr>
              <a:t>sobre</a:t>
            </a:r>
            <a:r>
              <a:rPr lang="en-GB" sz="2000" dirty="0">
                <a:solidFill>
                  <a:srgbClr val="002060"/>
                </a:solidFill>
              </a:rPr>
              <a:t> Daniel.</a:t>
            </a:r>
          </a:p>
        </p:txBody>
      </p:sp>
      <p:sp>
        <p:nvSpPr>
          <p:cNvPr id="46" name="TextBox 45"/>
          <p:cNvSpPr txBox="1"/>
          <p:nvPr/>
        </p:nvSpPr>
        <p:spPr>
          <a:xfrm>
            <a:off x="11228221" y="757515"/>
            <a:ext cx="957943"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Tree>
    <p:extLst>
      <p:ext uri="{BB962C8B-B14F-4D97-AF65-F5344CB8AC3E}">
        <p14:creationId xmlns:p14="http://schemas.microsoft.com/office/powerpoint/2010/main" val="416223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7" grpId="0" animBg="1"/>
      <p:bldP spid="30" grpId="0" animBg="1"/>
      <p:bldP spid="29" grpId="0" animBg="1"/>
      <p:bldP spid="32" grpId="0" animBg="1"/>
      <p:bldP spid="39"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36087" y="258166"/>
            <a:ext cx="149205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70A7F72A-9537-471C-A3A5-D3D186AF53E2}"/>
              </a:ext>
            </a:extLst>
          </p:cNvPr>
          <p:cNvSpPr txBox="1"/>
          <p:nvPr/>
        </p:nvSpPr>
        <p:spPr>
          <a:xfrm>
            <a:off x="237159" y="1168466"/>
            <a:ext cx="1061700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Escribe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¿Cuál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una vocal y cuál tiene [silent h] + vocal?</a:t>
            </a:r>
          </a:p>
        </p:txBody>
      </p:sp>
      <p:sp>
        <p:nvSpPr>
          <p:cNvPr id="7" name="TextBox 6">
            <a:extLst>
              <a:ext uri="{FF2B5EF4-FFF2-40B4-BE49-F238E27FC236}">
                <a16:creationId xmlns:a16="http://schemas.microsoft.com/office/drawing/2014/main" id="{464BD7E7-5860-4CF3-A65D-AEEE511D5AAF}"/>
              </a:ext>
            </a:extLst>
          </p:cNvPr>
          <p:cNvSpPr txBox="1"/>
          <p:nvPr/>
        </p:nvSpPr>
        <p:spPr>
          <a:xfrm>
            <a:off x="1554125" y="4551947"/>
            <a:ext cx="2952179"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[hello]</a:t>
            </a:r>
          </a:p>
        </p:txBody>
      </p:sp>
      <p:sp>
        <p:nvSpPr>
          <p:cNvPr id="8" name="TextBox 7">
            <a:extLst>
              <a:ext uri="{FF2B5EF4-FFF2-40B4-BE49-F238E27FC236}">
                <a16:creationId xmlns:a16="http://schemas.microsoft.com/office/drawing/2014/main" id="{6CDDF374-8F62-4121-9284-C396EAEBD84D}"/>
              </a:ext>
            </a:extLst>
          </p:cNvPr>
          <p:cNvSpPr txBox="1"/>
          <p:nvPr/>
        </p:nvSpPr>
        <p:spPr>
          <a:xfrm>
            <a:off x="7275462" y="4551946"/>
            <a:ext cx="4722312"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[computer]</a:t>
            </a:r>
          </a:p>
        </p:txBody>
      </p:sp>
      <p:sp>
        <p:nvSpPr>
          <p:cNvPr id="9" name="TextBox 8">
            <a:extLst>
              <a:ext uri="{FF2B5EF4-FFF2-40B4-BE49-F238E27FC236}">
                <a16:creationId xmlns:a16="http://schemas.microsoft.com/office/drawing/2014/main" id="{8FF24C99-CBA7-4755-81A0-97653070186D}"/>
              </a:ext>
            </a:extLst>
          </p:cNvPr>
          <p:cNvSpPr txBox="1"/>
          <p:nvPr/>
        </p:nvSpPr>
        <p:spPr>
          <a:xfrm>
            <a:off x="7275462" y="5198278"/>
            <a:ext cx="27574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rdenador</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7EFBBC5E-6BC3-4587-92CE-E758B16A90E3}"/>
              </a:ext>
            </a:extLst>
          </p:cNvPr>
          <p:cNvSpPr txBox="1"/>
          <p:nvPr/>
        </p:nvSpPr>
        <p:spPr>
          <a:xfrm>
            <a:off x="1723473" y="5198278"/>
            <a:ext cx="10550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la</a:t>
            </a:r>
          </a:p>
        </p:txBody>
      </p:sp>
      <p:sp>
        <p:nvSpPr>
          <p:cNvPr id="11" name="TextBox 10">
            <a:extLst>
              <a:ext uri="{FF2B5EF4-FFF2-40B4-BE49-F238E27FC236}">
                <a16:creationId xmlns:a16="http://schemas.microsoft.com/office/drawing/2014/main" id="{E59851AA-2767-4EA2-B954-6A00C7E0197E}"/>
              </a:ext>
            </a:extLst>
          </p:cNvPr>
          <p:cNvSpPr txBox="1"/>
          <p:nvPr/>
        </p:nvSpPr>
        <p:spPr>
          <a:xfrm>
            <a:off x="1554125" y="5198278"/>
            <a:ext cx="889348"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ho</a:t>
            </a:r>
            <a:endParaRPr lang="en-GB" sz="3600" b="1"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9F1547C9-6E19-489C-A2AA-9FEEC5413A5B}"/>
              </a:ext>
            </a:extLst>
          </p:cNvPr>
          <p:cNvSpPr txBox="1"/>
          <p:nvPr/>
        </p:nvSpPr>
        <p:spPr>
          <a:xfrm>
            <a:off x="7386399" y="5198278"/>
            <a:ext cx="798095"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o</a:t>
            </a:r>
            <a:endParaRPr lang="en-GB" sz="3600" b="1" dirty="0">
              <a:solidFill>
                <a:schemeClr val="accent2"/>
              </a:solidFill>
              <a:latin typeface="Century Gothic" panose="020B0502020202020204" pitchFamily="34" charset="0"/>
            </a:endParaRPr>
          </a:p>
        </p:txBody>
      </p:sp>
      <p:pic>
        <p:nvPicPr>
          <p:cNvPr id="14" name="Picture 13">
            <a:extLst>
              <a:ext uri="{FF2B5EF4-FFF2-40B4-BE49-F238E27FC236}">
                <a16:creationId xmlns:a16="http://schemas.microsoft.com/office/drawing/2014/main" id="{962A2C58-0D4D-4C60-8B19-E8ECA1BD82AC}"/>
              </a:ext>
            </a:extLst>
          </p:cNvPr>
          <p:cNvPicPr>
            <a:picLocks noChangeAspect="1"/>
          </p:cNvPicPr>
          <p:nvPr/>
        </p:nvPicPr>
        <p:blipFill>
          <a:blip r:embed="rId4"/>
          <a:stretch>
            <a:fillRect/>
          </a:stretch>
        </p:blipFill>
        <p:spPr>
          <a:xfrm>
            <a:off x="1723473" y="2457450"/>
            <a:ext cx="2352675" cy="1943100"/>
          </a:xfrm>
          <a:prstGeom prst="rect">
            <a:avLst/>
          </a:prstGeom>
        </p:spPr>
      </p:pic>
      <p:pic>
        <p:nvPicPr>
          <p:cNvPr id="15" name="Picture 14">
            <a:extLst>
              <a:ext uri="{FF2B5EF4-FFF2-40B4-BE49-F238E27FC236}">
                <a16:creationId xmlns:a16="http://schemas.microsoft.com/office/drawing/2014/main" id="{BEF12315-C269-4616-90CA-B343CAC26D49}"/>
              </a:ext>
            </a:extLst>
          </p:cNvPr>
          <p:cNvPicPr>
            <a:picLocks noChangeAspect="1"/>
          </p:cNvPicPr>
          <p:nvPr/>
        </p:nvPicPr>
        <p:blipFill>
          <a:blip r:embed="rId5"/>
          <a:stretch>
            <a:fillRect/>
          </a:stretch>
        </p:blipFill>
        <p:spPr>
          <a:xfrm>
            <a:off x="7386399" y="2618987"/>
            <a:ext cx="2362200" cy="1933575"/>
          </a:xfrm>
          <a:prstGeom prst="rect">
            <a:avLst/>
          </a:prstGeom>
        </p:spPr>
      </p:pic>
    </p:spTree>
    <p:extLst>
      <p:ext uri="{BB962C8B-B14F-4D97-AF65-F5344CB8AC3E}">
        <p14:creationId xmlns:p14="http://schemas.microsoft.com/office/powerpoint/2010/main" val="37030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166114" cy="1325563"/>
          </a:xfrm>
        </p:spPr>
        <p:txBody>
          <a:bodyPr>
            <a:normAutofit/>
          </a:bodyPr>
          <a:lstStyle/>
          <a:p>
            <a:r>
              <a:rPr lang="en-GB" sz="2700" b="1" dirty="0">
                <a:solidFill>
                  <a:schemeClr val="bg1"/>
                </a:solidFill>
              </a:rPr>
              <a:t>Subject and object-first sentences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468428" y="1325563"/>
            <a:ext cx="111711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Remember</a:t>
            </a:r>
            <a:r>
              <a:rPr kumimoji="0" lang="es-E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Spanish </a:t>
            </a:r>
            <a:r>
              <a:rPr kumimoji="0" lang="es-E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
            </a:r>
            <a:r>
              <a:rPr kumimoji="0" lang="es-E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subject</a:t>
            </a:r>
            <a:r>
              <a:rPr kumimoji="0" lang="es-E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
            </a:r>
            <a:r>
              <a:rPr kumimoji="0" lang="es-E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doer</a:t>
            </a:r>
            <a:r>
              <a:rPr kumimoji="0" lang="es-E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a:t>
            </a:r>
            <a:r>
              <a:rPr kumimoji="0" lang="es-E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either</a:t>
            </a:r>
            <a:r>
              <a:rPr kumimoji="0" lang="es-E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come at </a:t>
            </a:r>
            <a:r>
              <a:rPr kumimoji="0" lang="es-E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
            </a:r>
            <a:r>
              <a:rPr kumimoji="0" lang="es-E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start</a:t>
            </a:r>
            <a:r>
              <a:rPr kumimoji="0" lang="es-ES"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s-ES" sz="3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or</a:t>
            </a:r>
            <a:r>
              <a:rPr kumimoji="0" lang="es-ES"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t>
            </a:r>
            <a:r>
              <a:rPr kumimoji="0" lang="es-ES" sz="3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the</a:t>
            </a:r>
            <a:r>
              <a:rPr kumimoji="0" lang="es-ES"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s-ES" sz="3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end</a:t>
            </a:r>
            <a:r>
              <a:rPr kumimoji="0" lang="es-ES"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of </a:t>
            </a:r>
            <a:r>
              <a:rPr kumimoji="0" lang="es-ES" sz="3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the</a:t>
            </a:r>
            <a:r>
              <a:rPr kumimoji="0" lang="es-ES"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s-ES" sz="3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sentence</a:t>
            </a:r>
            <a:r>
              <a:rPr kumimoji="0" lang="es-ES" sz="3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CuadroTexto 37">
            <a:extLst>
              <a:ext uri="{FF2B5EF4-FFF2-40B4-BE49-F238E27FC236}">
                <a16:creationId xmlns:a16="http://schemas.microsoft.com/office/drawing/2014/main" id="{C6D8C309-0654-0A4E-A169-7629F10AC5DB}"/>
              </a:ext>
            </a:extLst>
          </p:cNvPr>
          <p:cNvSpPr txBox="1"/>
          <p:nvPr/>
        </p:nvSpPr>
        <p:spPr>
          <a:xfrm>
            <a:off x="468428" y="2750092"/>
            <a:ext cx="100662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4472C4">
                    <a:lumMod val="50000"/>
                  </a:srgbClr>
                </a:solidFill>
                <a:latin typeface="Century Gothic" panose="020F0302020204030204"/>
              </a:rPr>
              <a:t>For example:</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CuadroTexto 37">
            <a:extLst>
              <a:ext uri="{FF2B5EF4-FFF2-40B4-BE49-F238E27FC236}">
                <a16:creationId xmlns:a16="http://schemas.microsoft.com/office/drawing/2014/main" id="{C6D8C309-0654-0A4E-A169-7629F10AC5DB}"/>
              </a:ext>
            </a:extLst>
          </p:cNvPr>
          <p:cNvSpPr txBox="1"/>
          <p:nvPr/>
        </p:nvSpPr>
        <p:spPr>
          <a:xfrm>
            <a:off x="468428" y="3728344"/>
            <a:ext cx="5238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4472C4">
                    <a:lumMod val="50000"/>
                  </a:srgbClr>
                </a:solidFill>
                <a:latin typeface="Century Gothic" panose="020F0302020204030204"/>
              </a:rPr>
              <a:t>Me gusta </a:t>
            </a:r>
            <a:r>
              <a:rPr lang="es-ES" sz="3200" b="1" dirty="0">
                <a:solidFill>
                  <a:srgbClr val="4472C4">
                    <a:lumMod val="50000"/>
                  </a:srgbClr>
                </a:solidFill>
                <a:latin typeface="Century Gothic" panose="020F0302020204030204"/>
              </a:rPr>
              <a:t>la actividad</a:t>
            </a:r>
            <a:r>
              <a:rPr lang="es-ES" sz="3200" dirty="0">
                <a:solidFill>
                  <a:srgbClr val="4472C4">
                    <a:lumMod val="50000"/>
                  </a:srgbClr>
                </a:solidFill>
                <a:latin typeface="Century Gothic" panose="020F0302020204030204"/>
              </a:rPr>
              <a:t>.</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0" name="CuadroTexto 37">
            <a:extLst>
              <a:ext uri="{FF2B5EF4-FFF2-40B4-BE49-F238E27FC236}">
                <a16:creationId xmlns:a16="http://schemas.microsoft.com/office/drawing/2014/main" id="{C6D8C309-0654-0A4E-A169-7629F10AC5DB}"/>
              </a:ext>
            </a:extLst>
          </p:cNvPr>
          <p:cNvSpPr txBox="1"/>
          <p:nvPr/>
        </p:nvSpPr>
        <p:spPr>
          <a:xfrm>
            <a:off x="6053989" y="3917303"/>
            <a:ext cx="49608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err="1">
                <a:solidFill>
                  <a:srgbClr val="4472C4">
                    <a:lumMod val="50000"/>
                  </a:srgbClr>
                </a:solidFill>
                <a:latin typeface="Century Gothic" panose="020F0302020204030204"/>
              </a:rPr>
              <a:t>The</a:t>
            </a:r>
            <a:r>
              <a:rPr lang="es-ES" sz="3200" dirty="0">
                <a:solidFill>
                  <a:srgbClr val="4472C4">
                    <a:lumMod val="50000"/>
                  </a:srgbClr>
                </a:solidFill>
                <a:latin typeface="Century Gothic" panose="020F0302020204030204"/>
              </a:rPr>
              <a:t> </a:t>
            </a:r>
            <a:r>
              <a:rPr lang="es-ES" sz="3200" dirty="0" err="1">
                <a:solidFill>
                  <a:srgbClr val="4472C4">
                    <a:lumMod val="50000"/>
                  </a:srgbClr>
                </a:solidFill>
                <a:latin typeface="Century Gothic" panose="020F0302020204030204"/>
              </a:rPr>
              <a:t>activity</a:t>
            </a:r>
            <a:r>
              <a:rPr lang="es-ES" sz="3200" dirty="0">
                <a:solidFill>
                  <a:srgbClr val="4472C4">
                    <a:lumMod val="50000"/>
                  </a:srgbClr>
                </a:solidFill>
                <a:latin typeface="Century Gothic" panose="020F0302020204030204"/>
              </a:rPr>
              <a:t> </a:t>
            </a:r>
            <a:r>
              <a:rPr lang="es-ES" sz="3200" dirty="0" err="1">
                <a:solidFill>
                  <a:srgbClr val="4472C4">
                    <a:lumMod val="50000"/>
                  </a:srgbClr>
                </a:solidFill>
                <a:latin typeface="Century Gothic" panose="020F0302020204030204"/>
              </a:rPr>
              <a:t>pleases</a:t>
            </a:r>
            <a:r>
              <a:rPr lang="es-ES" sz="3200" dirty="0">
                <a:solidFill>
                  <a:srgbClr val="4472C4">
                    <a:lumMod val="50000"/>
                  </a:srgbClr>
                </a:solidFill>
                <a:latin typeface="Century Gothic" panose="020F0302020204030204"/>
              </a:rPr>
              <a:t> me.</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dirty="0">
                <a:solidFill>
                  <a:srgbClr val="4472C4">
                    <a:lumMod val="50000"/>
                  </a:srgbClr>
                </a:solidFill>
                <a:latin typeface="Century Gothic" panose="020F0302020204030204"/>
              </a:rPr>
              <a:t>(I </a:t>
            </a:r>
            <a:r>
              <a:rPr lang="es-ES" sz="3200" dirty="0" err="1">
                <a:solidFill>
                  <a:srgbClr val="4472C4">
                    <a:lumMod val="50000"/>
                  </a:srgbClr>
                </a:solidFill>
                <a:latin typeface="Century Gothic" panose="020F0302020204030204"/>
              </a:rPr>
              <a:t>like</a:t>
            </a:r>
            <a:r>
              <a:rPr lang="es-ES" sz="3200" dirty="0">
                <a:solidFill>
                  <a:srgbClr val="4472C4">
                    <a:lumMod val="50000"/>
                  </a:srgbClr>
                </a:solidFill>
                <a:latin typeface="Century Gothic" panose="020F0302020204030204"/>
              </a:rPr>
              <a:t> </a:t>
            </a:r>
            <a:r>
              <a:rPr lang="es-ES" sz="3200" dirty="0" err="1">
                <a:solidFill>
                  <a:srgbClr val="4472C4">
                    <a:lumMod val="50000"/>
                  </a:srgbClr>
                </a:solidFill>
                <a:latin typeface="Century Gothic" panose="020F0302020204030204"/>
              </a:rPr>
              <a:t>the</a:t>
            </a:r>
            <a:r>
              <a:rPr lang="es-ES" sz="3200" dirty="0">
                <a:solidFill>
                  <a:srgbClr val="4472C4">
                    <a:lumMod val="50000"/>
                  </a:srgbClr>
                </a:solidFill>
                <a:latin typeface="Century Gothic" panose="020F0302020204030204"/>
              </a:rPr>
              <a:t> </a:t>
            </a:r>
            <a:r>
              <a:rPr lang="es-ES" sz="3200" dirty="0" err="1">
                <a:solidFill>
                  <a:srgbClr val="4472C4">
                    <a:lumMod val="50000"/>
                  </a:srgbClr>
                </a:solidFill>
                <a:latin typeface="Century Gothic" panose="020F0302020204030204"/>
              </a:rPr>
              <a:t>activity</a:t>
            </a:r>
            <a:r>
              <a:rPr lang="es-ES" sz="3200" dirty="0">
                <a:solidFill>
                  <a:srgbClr val="4472C4">
                    <a:lumMod val="50000"/>
                  </a:srgbClr>
                </a:solidFill>
                <a:latin typeface="Century Gothic" panose="020F0302020204030204"/>
              </a:rPr>
              <a:t>) </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1" name="CuadroTexto 37">
            <a:extLst>
              <a:ext uri="{FF2B5EF4-FFF2-40B4-BE49-F238E27FC236}">
                <a16:creationId xmlns:a16="http://schemas.microsoft.com/office/drawing/2014/main" id="{C6D8C309-0654-0A4E-A169-7629F10AC5DB}"/>
              </a:ext>
            </a:extLst>
          </p:cNvPr>
          <p:cNvSpPr txBox="1"/>
          <p:nvPr/>
        </p:nvSpPr>
        <p:spPr>
          <a:xfrm>
            <a:off x="468428" y="4559340"/>
            <a:ext cx="52387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dirty="0">
                <a:solidFill>
                  <a:srgbClr val="4472C4">
                    <a:lumMod val="50000"/>
                  </a:srgbClr>
                </a:solidFill>
                <a:latin typeface="Century Gothic" panose="020F0302020204030204"/>
              </a:rPr>
              <a:t>La actividad </a:t>
            </a:r>
            <a:r>
              <a:rPr lang="es-ES" sz="3200" dirty="0">
                <a:solidFill>
                  <a:srgbClr val="4472C4">
                    <a:lumMod val="50000"/>
                  </a:srgbClr>
                </a:solidFill>
                <a:latin typeface="Century Gothic" panose="020F0302020204030204"/>
              </a:rPr>
              <a:t>me gusta.</a:t>
            </a:r>
            <a:endParaRPr kumimoji="0" lang="es-GB"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Rounded Rectangular Callout 5"/>
          <p:cNvSpPr/>
          <p:nvPr/>
        </p:nvSpPr>
        <p:spPr>
          <a:xfrm>
            <a:off x="2006438" y="5409494"/>
            <a:ext cx="8051962" cy="836293"/>
          </a:xfrm>
          <a:prstGeom prst="wedgeRoundRectCallout">
            <a:avLst>
              <a:gd name="adj1" fmla="val -37529"/>
              <a:gd name="adj2" fmla="val -7288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The meaning of the two sentences is the </a:t>
            </a:r>
            <a:r>
              <a:rPr lang="en-GB" sz="2000" b="1" i="1" dirty="0">
                <a:solidFill>
                  <a:srgbClr val="002060"/>
                </a:solidFill>
              </a:rPr>
              <a:t>same</a:t>
            </a:r>
            <a:r>
              <a:rPr lang="en-GB" sz="2000" dirty="0">
                <a:solidFill>
                  <a:srgbClr val="002060"/>
                </a:solidFill>
              </a:rPr>
              <a:t>. There is just a little more emphasis on ‘activity’ in the second one.</a:t>
            </a:r>
          </a:p>
        </p:txBody>
      </p:sp>
    </p:spTree>
    <p:extLst>
      <p:ext uri="{BB962C8B-B14F-4D97-AF65-F5344CB8AC3E}">
        <p14:creationId xmlns:p14="http://schemas.microsoft.com/office/powerpoint/2010/main" val="20343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6" grpId="0"/>
      <p:bldP spid="19" grpId="0"/>
      <p:bldP spid="20" grpId="0"/>
      <p:bldP spid="21"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Imagen que contiene pasto, edificio, firmar, calle&#10;&#10;Descripción generada automáticamente">
            <a:extLst>
              <a:ext uri="{FF2B5EF4-FFF2-40B4-BE49-F238E27FC236}">
                <a16:creationId xmlns:a16="http://schemas.microsoft.com/office/drawing/2014/main" id="{C51758A1-EE4C-9F4B-9797-F32334B5E23D}"/>
              </a:ext>
            </a:extLst>
          </p:cNvPr>
          <p:cNvPicPr>
            <a:picLocks noChangeAspect="1"/>
          </p:cNvPicPr>
          <p:nvPr/>
        </p:nvPicPr>
        <p:blipFill>
          <a:blip r:embed="rId3">
            <a:alphaModFix amt="81000"/>
            <a:extLst>
              <a:ext uri="{28A0092B-C50C-407E-A947-70E740481C1C}">
                <a14:useLocalDpi xmlns:a14="http://schemas.microsoft.com/office/drawing/2010/main"/>
              </a:ext>
            </a:extLst>
          </a:blip>
          <a:stretch>
            <a:fillRect/>
          </a:stretch>
        </p:blipFill>
        <p:spPr>
          <a:xfrm>
            <a:off x="-1" y="-69575"/>
            <a:ext cx="12192001" cy="6461703"/>
          </a:xfrm>
          <a:prstGeom prst="rect">
            <a:avLst/>
          </a:prstGeom>
        </p:spPr>
      </p:pic>
      <p:sp>
        <p:nvSpPr>
          <p:cNvPr id="5" name="TextBox 4"/>
          <p:cNvSpPr txBox="1"/>
          <p:nvPr/>
        </p:nvSpPr>
        <p:spPr>
          <a:xfrm>
            <a:off x="340610" y="165625"/>
            <a:ext cx="10564630" cy="707886"/>
          </a:xfrm>
          <a:prstGeom prst="rect">
            <a:avLst/>
          </a:prstGeom>
          <a:noFill/>
        </p:spPr>
        <p:txBody>
          <a:bodyPr wrap="square" rtlCol="0">
            <a:spAutoFit/>
          </a:bodyPr>
          <a:lstStyle/>
          <a:p>
            <a:r>
              <a:rPr lang="en-GB" sz="2000" b="1" dirty="0">
                <a:solidFill>
                  <a:srgbClr val="002060"/>
                </a:solidFill>
                <a:highlight>
                  <a:srgbClr val="FFFFFF"/>
                </a:highlight>
                <a:latin typeface="Century Gothic" panose="020B0502020202020204" pitchFamily="34" charset="0"/>
              </a:rPr>
              <a:t>Nadia habla sobre la escuela. Primero da su </a:t>
            </a:r>
            <a:r>
              <a:rPr lang="en-GB" sz="2000" b="1" dirty="0" err="1">
                <a:solidFill>
                  <a:srgbClr val="002060"/>
                </a:solidFill>
                <a:highlight>
                  <a:srgbClr val="FFFFFF"/>
                </a:highlight>
                <a:latin typeface="Century Gothic" panose="020B0502020202020204" pitchFamily="34" charset="0"/>
              </a:rPr>
              <a:t>propia</a:t>
            </a:r>
            <a:r>
              <a:rPr lang="en-GB" sz="2000" b="1" dirty="0">
                <a:solidFill>
                  <a:srgbClr val="002060"/>
                </a:solidFill>
                <a:highlight>
                  <a:srgbClr val="FFFFFF"/>
                </a:highlight>
                <a:latin typeface="Century Gothic" panose="020B0502020202020204" pitchFamily="34" charset="0"/>
              </a:rPr>
              <a:t> opinión y </a:t>
            </a:r>
            <a:r>
              <a:rPr lang="en-GB" sz="2000" b="1" dirty="0" err="1">
                <a:solidFill>
                  <a:srgbClr val="002060"/>
                </a:solidFill>
                <a:highlight>
                  <a:srgbClr val="FFFFFF"/>
                </a:highlight>
                <a:latin typeface="Century Gothic" panose="020B0502020202020204" pitchFamily="34" charset="0"/>
              </a:rPr>
              <a:t>luego</a:t>
            </a:r>
            <a:r>
              <a:rPr lang="en-GB" sz="2000" b="1" dirty="0">
                <a:solidFill>
                  <a:srgbClr val="002060"/>
                </a:solidFill>
                <a:highlight>
                  <a:srgbClr val="FFFFFF"/>
                </a:highlight>
                <a:latin typeface="Century Gothic" panose="020B0502020202020204" pitchFamily="34" charset="0"/>
              </a:rPr>
              <a:t> da la opinión de Daniel. Lee el </a:t>
            </a:r>
            <a:r>
              <a:rPr lang="en-GB" sz="2000" b="1" dirty="0" err="1">
                <a:solidFill>
                  <a:srgbClr val="002060"/>
                </a:solidFill>
                <a:highlight>
                  <a:srgbClr val="FFFFFF"/>
                </a:highlight>
                <a:latin typeface="Century Gothic" panose="020B0502020202020204" pitchFamily="34" charset="0"/>
              </a:rPr>
              <a:t>texto</a:t>
            </a:r>
            <a:r>
              <a:rPr lang="en-GB" sz="2000" b="1" dirty="0">
                <a:solidFill>
                  <a:srgbClr val="002060"/>
                </a:solidFill>
                <a:highlight>
                  <a:srgbClr val="FFFFFF"/>
                </a:highlight>
                <a:latin typeface="Century Gothic" panose="020B0502020202020204" pitchFamily="34" charset="0"/>
              </a:rPr>
              <a:t> y </a:t>
            </a:r>
            <a:r>
              <a:rPr lang="en-GB" sz="2000" b="1" dirty="0" err="1">
                <a:solidFill>
                  <a:srgbClr val="002060"/>
                </a:solidFill>
                <a:highlight>
                  <a:srgbClr val="FFFFFF"/>
                </a:highlight>
                <a:latin typeface="Century Gothic" panose="020B0502020202020204" pitchFamily="34" charset="0"/>
              </a:rPr>
              <a:t>contesta</a:t>
            </a:r>
            <a:r>
              <a:rPr lang="en-GB" sz="2000" b="1" dirty="0">
                <a:solidFill>
                  <a:srgbClr val="002060"/>
                </a:solidFill>
                <a:highlight>
                  <a:srgbClr val="FFFFFF"/>
                </a:highlight>
                <a:latin typeface="Century Gothic" panose="020B0502020202020204" pitchFamily="34" charset="0"/>
              </a:rPr>
              <a:t> las </a:t>
            </a:r>
            <a:r>
              <a:rPr lang="en-GB" sz="2000" b="1" dirty="0" err="1">
                <a:solidFill>
                  <a:srgbClr val="002060"/>
                </a:solidFill>
                <a:highlight>
                  <a:srgbClr val="FFFFFF"/>
                </a:highlight>
                <a:latin typeface="Century Gothic" panose="020B0502020202020204" pitchFamily="34" charset="0"/>
              </a:rPr>
              <a:t>preguntas</a:t>
            </a:r>
            <a:r>
              <a:rPr lang="en-GB" sz="2000" b="1" dirty="0">
                <a:solidFill>
                  <a:srgbClr val="002060"/>
                </a:solidFill>
                <a:highlight>
                  <a:srgbClr val="FFFFFF"/>
                </a:highlight>
                <a:latin typeface="Century Gothic" panose="020B0502020202020204" pitchFamily="34" charset="0"/>
              </a:rPr>
              <a:t> de </a:t>
            </a:r>
            <a:r>
              <a:rPr lang="en-GB" sz="2000" b="1" dirty="0" err="1">
                <a:solidFill>
                  <a:srgbClr val="002060"/>
                </a:solidFill>
                <a:highlight>
                  <a:srgbClr val="FFFFFF"/>
                </a:highlight>
                <a:latin typeface="Century Gothic" panose="020B0502020202020204" pitchFamily="34" charset="0"/>
              </a:rPr>
              <a:t>tu</a:t>
            </a:r>
            <a:r>
              <a:rPr lang="en-GB" sz="2000" b="1" dirty="0">
                <a:solidFill>
                  <a:srgbClr val="002060"/>
                </a:solidFill>
                <a:highlight>
                  <a:srgbClr val="FFFFFF"/>
                </a:highlight>
                <a:latin typeface="Century Gothic" panose="020B0502020202020204" pitchFamily="34" charset="0"/>
              </a:rPr>
              <a:t> </a:t>
            </a:r>
            <a:r>
              <a:rPr lang="en-GB" sz="2000" b="1" dirty="0" err="1">
                <a:solidFill>
                  <a:srgbClr val="002060"/>
                </a:solidFill>
                <a:highlight>
                  <a:srgbClr val="FFFFFF"/>
                </a:highlight>
                <a:latin typeface="Century Gothic" panose="020B0502020202020204" pitchFamily="34" charset="0"/>
              </a:rPr>
              <a:t>profesor</a:t>
            </a:r>
            <a:r>
              <a:rPr lang="en-GB" sz="2000" b="1" dirty="0">
                <a:solidFill>
                  <a:srgbClr val="002060"/>
                </a:solidFill>
                <a:highlight>
                  <a:srgbClr val="FFFFFF"/>
                </a:highlight>
                <a:latin typeface="Century Gothic" panose="020B0502020202020204" pitchFamily="34" charset="0"/>
              </a:rPr>
              <a:t>/a.</a:t>
            </a:r>
          </a:p>
        </p:txBody>
      </p:sp>
      <p:sp>
        <p:nvSpPr>
          <p:cNvPr id="17" name="Rounded Rectangle 16"/>
          <p:cNvSpPr/>
          <p:nvPr/>
        </p:nvSpPr>
        <p:spPr>
          <a:xfrm>
            <a:off x="10862489" y="321441"/>
            <a:ext cx="988901"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latin typeface="Century Gothic" panose="020B0502020202020204" pitchFamily="34" charset="0"/>
            </a:endParaRPr>
          </a:p>
        </p:txBody>
      </p:sp>
      <p:sp>
        <p:nvSpPr>
          <p:cNvPr id="2" name="Llamada rectangular redondeada 1">
            <a:extLst>
              <a:ext uri="{FF2B5EF4-FFF2-40B4-BE49-F238E27FC236}">
                <a16:creationId xmlns:a16="http://schemas.microsoft.com/office/drawing/2014/main" id="{E61BBF99-8761-5D45-9A8D-52DB5B55EC6B}"/>
              </a:ext>
            </a:extLst>
          </p:cNvPr>
          <p:cNvSpPr/>
          <p:nvPr/>
        </p:nvSpPr>
        <p:spPr>
          <a:xfrm>
            <a:off x="340610" y="899463"/>
            <a:ext cx="4402540" cy="3342337"/>
          </a:xfrm>
          <a:prstGeom prst="wedgeRoundRectCallout">
            <a:avLst>
              <a:gd name="adj1" fmla="val 56796"/>
              <a:gd name="adj2" fmla="val 257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i="1" dirty="0">
                <a:solidFill>
                  <a:srgbClr val="203864"/>
                </a:solidFill>
              </a:rPr>
              <a:t>Mi opinión:</a:t>
            </a:r>
          </a:p>
          <a:p>
            <a:pPr algn="ctr"/>
            <a:r>
              <a:rPr lang="es-ES" sz="2200" dirty="0">
                <a:solidFill>
                  <a:srgbClr val="203864"/>
                </a:solidFill>
              </a:rPr>
              <a:t>Me gusta la clase de alemán porque me encantan los idiomas. Las clases de música no me interesan, aunque la profesora</a:t>
            </a:r>
            <a:r>
              <a:rPr lang="es-ES" sz="2200" b="1" dirty="0">
                <a:solidFill>
                  <a:srgbClr val="203864"/>
                </a:solidFill>
              </a:rPr>
              <a:t> </a:t>
            </a:r>
            <a:r>
              <a:rPr lang="es-ES" sz="2200" dirty="0">
                <a:solidFill>
                  <a:srgbClr val="203864"/>
                </a:solidFill>
              </a:rPr>
              <a:t>no me preocupa porque normalmente está muy alegre. </a:t>
            </a:r>
          </a:p>
        </p:txBody>
      </p:sp>
      <p:pic>
        <p:nvPicPr>
          <p:cNvPr id="21" name="Imagen 20" descr="Imagen que contiene objeto, dibujo&#10;&#10;Descripción generada automáticamente">
            <a:extLst>
              <a:ext uri="{FF2B5EF4-FFF2-40B4-BE49-F238E27FC236}">
                <a16:creationId xmlns:a16="http://schemas.microsoft.com/office/drawing/2014/main" id="{B2119F6D-0183-0640-B6D3-22CB8F7B8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725" t="19905" r="43338"/>
          <a:stretch/>
        </p:blipFill>
        <p:spPr>
          <a:xfrm>
            <a:off x="4905632" y="3323968"/>
            <a:ext cx="1927654" cy="3004129"/>
          </a:xfrm>
          <a:prstGeom prst="rect">
            <a:avLst/>
          </a:prstGeom>
        </p:spPr>
      </p:pic>
      <p:sp>
        <p:nvSpPr>
          <p:cNvPr id="60" name="Llamada rectangular redondeada 59">
            <a:extLst>
              <a:ext uri="{FF2B5EF4-FFF2-40B4-BE49-F238E27FC236}">
                <a16:creationId xmlns:a16="http://schemas.microsoft.com/office/drawing/2014/main" id="{40908176-DD8F-DE46-88A2-297C2042ABF3}"/>
              </a:ext>
            </a:extLst>
          </p:cNvPr>
          <p:cNvSpPr/>
          <p:nvPr/>
        </p:nvSpPr>
        <p:spPr>
          <a:xfrm>
            <a:off x="6604748" y="1854200"/>
            <a:ext cx="5462947" cy="4191000"/>
          </a:xfrm>
          <a:prstGeom prst="wedgeRoundRectCallout">
            <a:avLst>
              <a:gd name="adj1" fmla="val -57395"/>
              <a:gd name="adj2" fmla="val 1563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i="1" dirty="0">
                <a:solidFill>
                  <a:srgbClr val="203864"/>
                </a:solidFill>
              </a:rPr>
              <a:t>La opinión de Daniel:</a:t>
            </a:r>
          </a:p>
          <a:p>
            <a:pPr algn="ctr"/>
            <a:r>
              <a:rPr lang="es-ES" sz="2200" dirty="0">
                <a:solidFill>
                  <a:srgbClr val="203864"/>
                </a:solidFill>
              </a:rPr>
              <a:t>Las clases de francés le interesan mucho, pero le molestan las actividades de pronunciación porque son difíciles. No le importan los profesores aburridos porque un compañero simpático le alegra. Le gusta la mesa al lado de la ventana, siempre está allí porque le encantan los pájaros.</a:t>
            </a:r>
          </a:p>
        </p:txBody>
      </p:sp>
      <p:sp>
        <p:nvSpPr>
          <p:cNvPr id="3" name="Title 2"/>
          <p:cNvSpPr>
            <a:spLocks noGrp="1"/>
          </p:cNvSpPr>
          <p:nvPr>
            <p:ph type="ctrTitle"/>
          </p:nvPr>
        </p:nvSpPr>
        <p:spPr>
          <a:xfrm>
            <a:off x="10829889" y="-106943"/>
            <a:ext cx="1054100" cy="804863"/>
          </a:xfrm>
        </p:spPr>
        <p:txBody>
          <a:bodyPr>
            <a:normAutofit/>
          </a:bodyPr>
          <a:lstStyle/>
          <a:p>
            <a:r>
              <a:rPr lang="en-GB" sz="2000" b="1" dirty="0">
                <a:solidFill>
                  <a:schemeClr val="bg1"/>
                </a:solidFill>
              </a:rPr>
              <a:t>leer</a:t>
            </a:r>
          </a:p>
        </p:txBody>
      </p:sp>
    </p:spTree>
    <p:extLst>
      <p:ext uri="{BB962C8B-B14F-4D97-AF65-F5344CB8AC3E}">
        <p14:creationId xmlns:p14="http://schemas.microsoft.com/office/powerpoint/2010/main" val="124842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Imagen que contiene pasto, edificio, firmar, calle&#10;&#10;Descripción generada automáticamente">
            <a:extLst>
              <a:ext uri="{FF2B5EF4-FFF2-40B4-BE49-F238E27FC236}">
                <a16:creationId xmlns:a16="http://schemas.microsoft.com/office/drawing/2014/main" id="{C51758A1-EE4C-9F4B-9797-F32334B5E23D}"/>
              </a:ext>
            </a:extLst>
          </p:cNvPr>
          <p:cNvPicPr>
            <a:picLocks noChangeAspect="1"/>
          </p:cNvPicPr>
          <p:nvPr/>
        </p:nvPicPr>
        <p:blipFill>
          <a:blip r:embed="rId3">
            <a:alphaModFix amt="81000"/>
            <a:extLst>
              <a:ext uri="{28A0092B-C50C-407E-A947-70E740481C1C}">
                <a14:useLocalDpi xmlns:a14="http://schemas.microsoft.com/office/drawing/2010/main"/>
              </a:ext>
            </a:extLst>
          </a:blip>
          <a:stretch>
            <a:fillRect/>
          </a:stretch>
        </p:blipFill>
        <p:spPr>
          <a:xfrm>
            <a:off x="-1" y="-69575"/>
            <a:ext cx="12192001" cy="6461703"/>
          </a:xfrm>
          <a:prstGeom prst="rect">
            <a:avLst/>
          </a:prstGeom>
        </p:spPr>
      </p:pic>
      <p:sp>
        <p:nvSpPr>
          <p:cNvPr id="5" name="TextBox 4"/>
          <p:cNvSpPr txBox="1"/>
          <p:nvPr/>
        </p:nvSpPr>
        <p:spPr>
          <a:xfrm>
            <a:off x="340610" y="165625"/>
            <a:ext cx="10304280" cy="769441"/>
          </a:xfrm>
          <a:prstGeom prst="rect">
            <a:avLst/>
          </a:prstGeom>
          <a:noFill/>
        </p:spPr>
        <p:txBody>
          <a:bodyPr wrap="square" rtlCol="0">
            <a:spAutoFit/>
          </a:bodyPr>
          <a:lstStyle/>
          <a:p>
            <a:r>
              <a:rPr lang="en-GB" sz="2200" b="1" dirty="0">
                <a:solidFill>
                  <a:srgbClr val="002060"/>
                </a:solidFill>
                <a:highlight>
                  <a:srgbClr val="FFFFFF"/>
                </a:highlight>
                <a:latin typeface="Century Gothic" panose="020B0502020202020204" pitchFamily="34" charset="0"/>
              </a:rPr>
              <a:t>¡</a:t>
            </a:r>
            <a:r>
              <a:rPr lang="en-GB" sz="2200" b="1" dirty="0" err="1">
                <a:solidFill>
                  <a:srgbClr val="002060"/>
                </a:solidFill>
                <a:highlight>
                  <a:srgbClr val="FFFFFF"/>
                </a:highlight>
                <a:latin typeface="Century Gothic" panose="020B0502020202020204" pitchFamily="34" charset="0"/>
              </a:rPr>
              <a:t>Cambiamos</a:t>
            </a:r>
            <a:r>
              <a:rPr lang="en-GB" sz="2200" b="1" dirty="0">
                <a:solidFill>
                  <a:srgbClr val="002060"/>
                </a:solidFill>
                <a:highlight>
                  <a:srgbClr val="FFFFFF"/>
                </a:highlight>
                <a:latin typeface="Century Gothic" panose="020B0502020202020204" pitchFamily="34" charset="0"/>
              </a:rPr>
              <a:t> el </a:t>
            </a:r>
            <a:r>
              <a:rPr lang="en-GB" sz="2200" b="1" dirty="0" err="1">
                <a:solidFill>
                  <a:srgbClr val="002060"/>
                </a:solidFill>
                <a:highlight>
                  <a:srgbClr val="FFFFFF"/>
                </a:highlight>
                <a:latin typeface="Century Gothic" panose="020B0502020202020204" pitchFamily="34" charset="0"/>
              </a:rPr>
              <a:t>texto</a:t>
            </a:r>
            <a:r>
              <a:rPr lang="en-GB" sz="2200" b="1" dirty="0">
                <a:solidFill>
                  <a:srgbClr val="002060"/>
                </a:solidFill>
                <a:highlight>
                  <a:srgbClr val="FFFFFF"/>
                </a:highlight>
                <a:latin typeface="Century Gothic" panose="020B0502020202020204" pitchFamily="34" charset="0"/>
              </a:rPr>
              <a:t>! </a:t>
            </a:r>
            <a:r>
              <a:rPr lang="en-GB" sz="2200" b="1" dirty="0" err="1">
                <a:solidFill>
                  <a:srgbClr val="002060"/>
                </a:solidFill>
                <a:highlight>
                  <a:srgbClr val="FFFFFF"/>
                </a:highlight>
                <a:latin typeface="Century Gothic" panose="020B0502020202020204" pitchFamily="34" charset="0"/>
              </a:rPr>
              <a:t>Puedes</a:t>
            </a:r>
            <a:r>
              <a:rPr lang="en-GB" sz="2200" b="1" dirty="0">
                <a:solidFill>
                  <a:srgbClr val="002060"/>
                </a:solidFill>
                <a:highlight>
                  <a:srgbClr val="FFFFFF"/>
                </a:highlight>
                <a:latin typeface="Century Gothic" panose="020B0502020202020204" pitchFamily="34" charset="0"/>
              </a:rPr>
              <a:t> </a:t>
            </a:r>
            <a:r>
              <a:rPr lang="en-GB" sz="2200" b="1" dirty="0" err="1">
                <a:solidFill>
                  <a:srgbClr val="002060"/>
                </a:solidFill>
                <a:highlight>
                  <a:srgbClr val="FFFFFF"/>
                </a:highlight>
                <a:latin typeface="Century Gothic" panose="020B0502020202020204" pitchFamily="34" charset="0"/>
              </a:rPr>
              <a:t>elegir</a:t>
            </a:r>
            <a:r>
              <a:rPr lang="en-GB" sz="2200" b="1" dirty="0">
                <a:solidFill>
                  <a:srgbClr val="002060"/>
                </a:solidFill>
                <a:highlight>
                  <a:srgbClr val="FFFFFF"/>
                </a:highlight>
                <a:latin typeface="Century Gothic" panose="020B0502020202020204" pitchFamily="34" charset="0"/>
              </a:rPr>
              <a:t> palabras de la </a:t>
            </a:r>
            <a:r>
              <a:rPr lang="en-GB" sz="2200" b="1" dirty="0" err="1">
                <a:solidFill>
                  <a:srgbClr val="002060"/>
                </a:solidFill>
                <a:highlight>
                  <a:srgbClr val="FFFFFF"/>
                </a:highlight>
                <a:latin typeface="Century Gothic" panose="020B0502020202020204" pitchFamily="34" charset="0"/>
              </a:rPr>
              <a:t>lista</a:t>
            </a:r>
            <a:r>
              <a:rPr lang="en-GB" sz="2200" b="1" dirty="0">
                <a:solidFill>
                  <a:srgbClr val="002060"/>
                </a:solidFill>
                <a:highlight>
                  <a:srgbClr val="FFFFFF"/>
                </a:highlight>
                <a:latin typeface="Century Gothic" panose="020B0502020202020204" pitchFamily="34" charset="0"/>
              </a:rPr>
              <a:t> para </a:t>
            </a:r>
            <a:r>
              <a:rPr lang="en-GB" sz="2200" b="1" dirty="0" err="1">
                <a:solidFill>
                  <a:srgbClr val="002060"/>
                </a:solidFill>
                <a:highlight>
                  <a:srgbClr val="FFFFFF"/>
                </a:highlight>
                <a:latin typeface="Century Gothic" panose="020B0502020202020204" pitchFamily="34" charset="0"/>
              </a:rPr>
              <a:t>cambiar</a:t>
            </a:r>
            <a:r>
              <a:rPr lang="en-GB" sz="2200" b="1" dirty="0">
                <a:solidFill>
                  <a:srgbClr val="002060"/>
                </a:solidFill>
                <a:highlight>
                  <a:srgbClr val="FFFFFF"/>
                </a:highlight>
                <a:latin typeface="Century Gothic" panose="020B0502020202020204" pitchFamily="34" charset="0"/>
              </a:rPr>
              <a:t> las palabras del </a:t>
            </a:r>
            <a:r>
              <a:rPr lang="en-GB" sz="2200" b="1" dirty="0" err="1">
                <a:solidFill>
                  <a:srgbClr val="002060"/>
                </a:solidFill>
                <a:highlight>
                  <a:srgbClr val="FFFFFF"/>
                </a:highlight>
                <a:latin typeface="Century Gothic" panose="020B0502020202020204" pitchFamily="34" charset="0"/>
              </a:rPr>
              <a:t>texto</a:t>
            </a:r>
            <a:r>
              <a:rPr lang="en-GB" sz="2200" b="1" dirty="0">
                <a:solidFill>
                  <a:srgbClr val="002060"/>
                </a:solidFill>
                <a:highlight>
                  <a:srgbClr val="FFFFFF"/>
                </a:highlight>
                <a:latin typeface="Century Gothic" panose="020B0502020202020204" pitchFamily="34" charset="0"/>
              </a:rPr>
              <a:t>.</a:t>
            </a:r>
          </a:p>
        </p:txBody>
      </p:sp>
      <p:sp>
        <p:nvSpPr>
          <p:cNvPr id="17" name="Rounded Rectangle 16"/>
          <p:cNvSpPr/>
          <p:nvPr/>
        </p:nvSpPr>
        <p:spPr>
          <a:xfrm>
            <a:off x="10644890" y="321441"/>
            <a:ext cx="1206500"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latin typeface="Century Gothic" panose="020B0502020202020204" pitchFamily="34" charset="0"/>
            </a:endParaRPr>
          </a:p>
        </p:txBody>
      </p:sp>
      <p:sp>
        <p:nvSpPr>
          <p:cNvPr id="2" name="Llamada rectangular redondeada 1">
            <a:extLst>
              <a:ext uri="{FF2B5EF4-FFF2-40B4-BE49-F238E27FC236}">
                <a16:creationId xmlns:a16="http://schemas.microsoft.com/office/drawing/2014/main" id="{E61BBF99-8761-5D45-9A8D-52DB5B55EC6B}"/>
              </a:ext>
            </a:extLst>
          </p:cNvPr>
          <p:cNvSpPr/>
          <p:nvPr/>
        </p:nvSpPr>
        <p:spPr>
          <a:xfrm>
            <a:off x="6713143" y="838560"/>
            <a:ext cx="5332256" cy="2284068"/>
          </a:xfrm>
          <a:prstGeom prst="wedgeRoundRectCallout">
            <a:avLst>
              <a:gd name="adj1" fmla="val -61545"/>
              <a:gd name="adj2" fmla="val 6076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203864"/>
                </a:solidFill>
              </a:rPr>
              <a:t>Me gusta la clase de alemán porque me encantan los idiomas. Las clases de música no me interesan, aunque la profesora me gusta mucho porque normalmente está muy alegre. </a:t>
            </a:r>
          </a:p>
        </p:txBody>
      </p:sp>
      <p:pic>
        <p:nvPicPr>
          <p:cNvPr id="21" name="Imagen 20" descr="Imagen que contiene objeto, dibujo&#10;&#10;Descripción generada automáticamente">
            <a:extLst>
              <a:ext uri="{FF2B5EF4-FFF2-40B4-BE49-F238E27FC236}">
                <a16:creationId xmlns:a16="http://schemas.microsoft.com/office/drawing/2014/main" id="{B2119F6D-0183-0640-B6D3-22CB8F7B8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169" t="25933" r="21168" b="3869"/>
          <a:stretch/>
        </p:blipFill>
        <p:spPr>
          <a:xfrm>
            <a:off x="4402435" y="3550024"/>
            <a:ext cx="3907847" cy="2632931"/>
          </a:xfrm>
          <a:prstGeom prst="rect">
            <a:avLst/>
          </a:prstGeom>
        </p:spPr>
      </p:pic>
      <p:sp>
        <p:nvSpPr>
          <p:cNvPr id="60" name="Llamada rectangular redondeada 59">
            <a:extLst>
              <a:ext uri="{FF2B5EF4-FFF2-40B4-BE49-F238E27FC236}">
                <a16:creationId xmlns:a16="http://schemas.microsoft.com/office/drawing/2014/main" id="{40908176-DD8F-DE46-88A2-297C2042ABF3}"/>
              </a:ext>
            </a:extLst>
          </p:cNvPr>
          <p:cNvSpPr/>
          <p:nvPr/>
        </p:nvSpPr>
        <p:spPr>
          <a:xfrm>
            <a:off x="6633806" y="3238828"/>
            <a:ext cx="5490931" cy="3046353"/>
          </a:xfrm>
          <a:prstGeom prst="wedgeRoundRectCallout">
            <a:avLst>
              <a:gd name="adj1" fmla="val -57054"/>
              <a:gd name="adj2" fmla="val -2220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203864"/>
                </a:solidFill>
              </a:rPr>
              <a:t>Las clases de francés le interesan mucho, pero le molestan las actividades de pronunciación porque son difíciles. No le importan los profesores aburridos porque un compañero simpático le alegra. Le gusta la mesa al lado de la ventana, siempre está allí porque le encantan los pájaros.</a:t>
            </a:r>
          </a:p>
        </p:txBody>
      </p:sp>
      <p:graphicFrame>
        <p:nvGraphicFramePr>
          <p:cNvPr id="3" name="Tabla 3">
            <a:extLst>
              <a:ext uri="{FF2B5EF4-FFF2-40B4-BE49-F238E27FC236}">
                <a16:creationId xmlns:a16="http://schemas.microsoft.com/office/drawing/2014/main" id="{B067408C-027F-904E-8EC4-39407BBE0BB1}"/>
              </a:ext>
            </a:extLst>
          </p:cNvPr>
          <p:cNvGraphicFramePr>
            <a:graphicFrameLocks noGrp="1"/>
          </p:cNvGraphicFramePr>
          <p:nvPr>
            <p:extLst>
              <p:ext uri="{D42A27DB-BD31-4B8C-83A1-F6EECF244321}">
                <p14:modId xmlns:p14="http://schemas.microsoft.com/office/powerpoint/2010/main" val="700373532"/>
              </p:ext>
            </p:extLst>
          </p:nvPr>
        </p:nvGraphicFramePr>
        <p:xfrm>
          <a:off x="340610" y="935067"/>
          <a:ext cx="3309292" cy="5350114"/>
        </p:xfrm>
        <a:graphic>
          <a:graphicData uri="http://schemas.openxmlformats.org/drawingml/2006/table">
            <a:tbl>
              <a:tblPr firstRow="1" bandRow="1">
                <a:tableStyleId>{5940675A-B579-460E-94D1-54222C63F5DA}</a:tableStyleId>
              </a:tblPr>
              <a:tblGrid>
                <a:gridCol w="3309292">
                  <a:extLst>
                    <a:ext uri="{9D8B030D-6E8A-4147-A177-3AD203B41FA5}">
                      <a16:colId xmlns:a16="http://schemas.microsoft.com/office/drawing/2014/main" val="3227369202"/>
                    </a:ext>
                  </a:extLst>
                </a:gridCol>
              </a:tblGrid>
              <a:tr h="495381">
                <a:tc>
                  <a:txBody>
                    <a:bodyPr/>
                    <a:lstStyle/>
                    <a:p>
                      <a:pPr algn="ctr"/>
                      <a:r>
                        <a:rPr lang="es-GB" sz="2400" b="1" dirty="0">
                          <a:solidFill>
                            <a:srgbClr val="203864"/>
                          </a:solidFill>
                        </a:rPr>
                        <a:t>Lista de palabras</a:t>
                      </a:r>
                    </a:p>
                  </a:txBody>
                  <a:tcPr anchor="ctr">
                    <a:solidFill>
                      <a:srgbClr val="FEFDF9">
                        <a:alpha val="85098"/>
                      </a:srgbClr>
                    </a:solidFill>
                  </a:tcPr>
                </a:tc>
                <a:extLst>
                  <a:ext uri="{0D108BD9-81ED-4DB2-BD59-A6C34878D82A}">
                    <a16:rowId xmlns:a16="http://schemas.microsoft.com/office/drawing/2014/main" val="3872039170"/>
                  </a:ext>
                </a:extLst>
              </a:tr>
              <a:tr h="4854733">
                <a:tc>
                  <a:txBody>
                    <a:bodyPr/>
                    <a:lstStyle/>
                    <a:p>
                      <a:pPr algn="ctr"/>
                      <a:r>
                        <a:rPr lang="es-GB" sz="2400" b="0" dirty="0">
                          <a:solidFill>
                            <a:srgbClr val="203864"/>
                          </a:solidFill>
                        </a:rPr>
                        <a:t>español</a:t>
                      </a:r>
                      <a:endParaRPr lang="en-GB" sz="2400" b="0" dirty="0">
                        <a:solidFill>
                          <a:srgbClr val="203864"/>
                        </a:solidFill>
                      </a:endParaRPr>
                    </a:p>
                    <a:p>
                      <a:pPr algn="ctr"/>
                      <a:r>
                        <a:rPr lang="en-GB" sz="2400" b="0" dirty="0">
                          <a:solidFill>
                            <a:srgbClr val="203864"/>
                          </a:solidFill>
                        </a:rPr>
                        <a:t>inglés</a:t>
                      </a:r>
                      <a:endParaRPr lang="es-GB" sz="2400" b="0" dirty="0">
                        <a:solidFill>
                          <a:srgbClr val="203864"/>
                        </a:solidFill>
                      </a:endParaRPr>
                    </a:p>
                    <a:p>
                      <a:pPr algn="ctr"/>
                      <a:r>
                        <a:rPr lang="es-GB" sz="2400" b="0" dirty="0">
                          <a:solidFill>
                            <a:srgbClr val="203864"/>
                          </a:solidFill>
                        </a:rPr>
                        <a:t>arte</a:t>
                      </a:r>
                    </a:p>
                    <a:p>
                      <a:pPr algn="ctr"/>
                      <a:r>
                        <a:rPr lang="es-GB" sz="2400" b="0" dirty="0">
                          <a:solidFill>
                            <a:srgbClr val="203864"/>
                          </a:solidFill>
                        </a:rPr>
                        <a:t>es/son</a:t>
                      </a:r>
                    </a:p>
                    <a:p>
                      <a:pPr algn="ctr"/>
                      <a:r>
                        <a:rPr lang="es-GB" sz="2400" b="0" dirty="0">
                          <a:solidFill>
                            <a:srgbClr val="203864"/>
                          </a:solidFill>
                        </a:rPr>
                        <a:t>activo/a</a:t>
                      </a:r>
                    </a:p>
                    <a:p>
                      <a:pPr algn="ctr"/>
                      <a:r>
                        <a:rPr lang="es-GB" sz="2400" b="0" dirty="0">
                          <a:solidFill>
                            <a:srgbClr val="203864"/>
                          </a:solidFill>
                        </a:rPr>
                        <a:t>tranquilo/a</a:t>
                      </a:r>
                    </a:p>
                    <a:p>
                      <a:pPr algn="ctr"/>
                      <a:r>
                        <a:rPr lang="es-GB" sz="2400" b="0" dirty="0">
                          <a:solidFill>
                            <a:srgbClr val="203864"/>
                          </a:solidFill>
                        </a:rPr>
                        <a:t>vocabulario</a:t>
                      </a:r>
                      <a:endParaRPr lang="en-GB" sz="2400" b="0" dirty="0">
                        <a:solidFill>
                          <a:srgbClr val="203864"/>
                        </a:solidFill>
                      </a:endParaRPr>
                    </a:p>
                    <a:p>
                      <a:pPr algn="ctr"/>
                      <a:r>
                        <a:rPr lang="en-GB" sz="2400" b="0" dirty="0" err="1">
                          <a:solidFill>
                            <a:srgbClr val="203864"/>
                          </a:solidFill>
                        </a:rPr>
                        <a:t>fácil</a:t>
                      </a:r>
                      <a:r>
                        <a:rPr lang="en-GB" sz="2400" b="0" dirty="0">
                          <a:solidFill>
                            <a:srgbClr val="203864"/>
                          </a:solidFill>
                        </a:rPr>
                        <a:t>/</a:t>
                      </a:r>
                      <a:r>
                        <a:rPr lang="en-GB" sz="2400" b="0" dirty="0" err="1">
                          <a:solidFill>
                            <a:srgbClr val="203864"/>
                          </a:solidFill>
                        </a:rPr>
                        <a:t>fáciles</a:t>
                      </a:r>
                      <a:endParaRPr lang="es-GB" sz="2400" b="0" dirty="0">
                        <a:solidFill>
                          <a:srgbClr val="203864"/>
                        </a:solidFill>
                      </a:endParaRPr>
                    </a:p>
                    <a:p>
                      <a:pPr algn="ctr"/>
                      <a:r>
                        <a:rPr lang="es-GB" sz="2400" b="0" dirty="0">
                          <a:solidFill>
                            <a:srgbClr val="203864"/>
                          </a:solidFill>
                        </a:rPr>
                        <a:t>divertidos</a:t>
                      </a:r>
                      <a:r>
                        <a:rPr lang="en-GB" sz="2400" b="0" dirty="0">
                          <a:solidFill>
                            <a:srgbClr val="203864"/>
                          </a:solidFill>
                        </a:rPr>
                        <a:t>/as</a:t>
                      </a:r>
                      <a:endParaRPr lang="es-GB" sz="2400" b="0" dirty="0">
                        <a:solidFill>
                          <a:srgbClr val="203864"/>
                        </a:solidFill>
                      </a:endParaRPr>
                    </a:p>
                    <a:p>
                      <a:pPr algn="ctr"/>
                      <a:r>
                        <a:rPr lang="es-GB" sz="2400" b="0" dirty="0">
                          <a:solidFill>
                            <a:srgbClr val="203864"/>
                          </a:solidFill>
                        </a:rPr>
                        <a:t>bueno</a:t>
                      </a:r>
                      <a:endParaRPr lang="en-GB" sz="2400" b="0" dirty="0">
                        <a:solidFill>
                          <a:srgbClr val="203864"/>
                        </a:solidFill>
                      </a:endParaRPr>
                    </a:p>
                    <a:p>
                      <a:pPr algn="ctr"/>
                      <a:r>
                        <a:rPr lang="es-GB" sz="2400" b="0" dirty="0">
                          <a:solidFill>
                            <a:srgbClr val="203864"/>
                          </a:solidFill>
                        </a:rPr>
                        <a:t>puerta</a:t>
                      </a:r>
                    </a:p>
                    <a:p>
                      <a:pPr algn="ctr"/>
                      <a:r>
                        <a:rPr lang="es-GB" sz="2400" b="0" dirty="0">
                          <a:solidFill>
                            <a:srgbClr val="203864"/>
                          </a:solidFill>
                        </a:rPr>
                        <a:t>árboles</a:t>
                      </a:r>
                      <a:endParaRPr lang="en-GB" sz="2400" b="0" dirty="0">
                        <a:solidFill>
                          <a:srgbClr val="203864"/>
                        </a:solidFill>
                      </a:endParaRPr>
                    </a:p>
                    <a:p>
                      <a:pPr algn="ctr"/>
                      <a:r>
                        <a:rPr lang="en-GB" sz="2400" b="0" dirty="0">
                          <a:solidFill>
                            <a:srgbClr val="203864"/>
                          </a:solidFill>
                        </a:rPr>
                        <a:t>no</a:t>
                      </a:r>
                      <a:endParaRPr lang="es-GB" sz="2400" b="0" dirty="0">
                        <a:solidFill>
                          <a:srgbClr val="203864"/>
                        </a:solidFill>
                      </a:endParaRPr>
                    </a:p>
                  </a:txBody>
                  <a:tcPr anchor="ctr">
                    <a:solidFill>
                      <a:srgbClr val="FEFDF9">
                        <a:alpha val="85098"/>
                      </a:srgbClr>
                    </a:solidFill>
                  </a:tcPr>
                </a:tc>
                <a:extLst>
                  <a:ext uri="{0D108BD9-81ED-4DB2-BD59-A6C34878D82A}">
                    <a16:rowId xmlns:a16="http://schemas.microsoft.com/office/drawing/2014/main" val="3696137942"/>
                  </a:ext>
                </a:extLst>
              </a:tr>
            </a:tbl>
          </a:graphicData>
        </a:graphic>
      </p:graphicFrame>
      <p:sp>
        <p:nvSpPr>
          <p:cNvPr id="4" name="Title 3"/>
          <p:cNvSpPr>
            <a:spLocks noGrp="1"/>
          </p:cNvSpPr>
          <p:nvPr>
            <p:ph type="ctrTitle"/>
          </p:nvPr>
        </p:nvSpPr>
        <p:spPr>
          <a:xfrm>
            <a:off x="10636725" y="183049"/>
            <a:ext cx="1222829" cy="524025"/>
          </a:xfrm>
        </p:spPr>
        <p:txBody>
          <a:bodyPr>
            <a:normAutofit/>
          </a:bodyPr>
          <a:lstStyle/>
          <a:p>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3788429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FD807E-E0EC-704D-AE88-60B45A7BCB54}"/>
              </a:ext>
            </a:extLst>
          </p:cNvPr>
          <p:cNvSpPr txBox="1"/>
          <p:nvPr/>
        </p:nvSpPr>
        <p:spPr>
          <a:xfrm>
            <a:off x="241300" y="165100"/>
            <a:ext cx="10083800" cy="430887"/>
          </a:xfrm>
          <a:prstGeom prst="rect">
            <a:avLst/>
          </a:prstGeom>
          <a:noFill/>
        </p:spPr>
        <p:txBody>
          <a:bodyPr wrap="square" rtlCol="0">
            <a:spAutoFit/>
          </a:bodyPr>
          <a:lstStyle/>
          <a:p>
            <a:r>
              <a:rPr lang="es-ES" sz="2200" b="1" dirty="0">
                <a:solidFill>
                  <a:schemeClr val="accent5">
                    <a:lumMod val="50000"/>
                  </a:schemeClr>
                </a:solidFill>
              </a:rPr>
              <a:t>Leemos un texto con opiniones de la escuela.</a:t>
            </a:r>
            <a:endParaRPr lang="es-GB" sz="2200" b="1" dirty="0">
              <a:solidFill>
                <a:schemeClr val="accent5">
                  <a:lumMod val="50000"/>
                </a:schemeClr>
              </a:solidFill>
            </a:endParaRPr>
          </a:p>
        </p:txBody>
      </p:sp>
      <p:sp>
        <p:nvSpPr>
          <p:cNvPr id="5" name="Rounded Rectangle 2">
            <a:extLst>
              <a:ext uri="{FF2B5EF4-FFF2-40B4-BE49-F238E27FC236}">
                <a16:creationId xmlns:a16="http://schemas.microsoft.com/office/drawing/2014/main" id="{45192EAB-DF89-8249-9381-4A78135F164E}"/>
              </a:ext>
            </a:extLst>
          </p:cNvPr>
          <p:cNvSpPr/>
          <p:nvPr/>
        </p:nvSpPr>
        <p:spPr>
          <a:xfrm>
            <a:off x="10686394" y="165100"/>
            <a:ext cx="1281266" cy="523672"/>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45" name="CuadroTexto 44">
            <a:extLst>
              <a:ext uri="{FF2B5EF4-FFF2-40B4-BE49-F238E27FC236}">
                <a16:creationId xmlns:a16="http://schemas.microsoft.com/office/drawing/2014/main" id="{B9E704BF-B57B-EF43-9EAC-835A5C569E60}"/>
              </a:ext>
            </a:extLst>
          </p:cNvPr>
          <p:cNvSpPr txBox="1"/>
          <p:nvPr/>
        </p:nvSpPr>
        <p:spPr>
          <a:xfrm>
            <a:off x="224339" y="703523"/>
            <a:ext cx="10083800" cy="430887"/>
          </a:xfrm>
          <a:prstGeom prst="rect">
            <a:avLst/>
          </a:prstGeom>
          <a:noFill/>
        </p:spPr>
        <p:txBody>
          <a:bodyPr wrap="square" rtlCol="0">
            <a:spAutoFit/>
          </a:bodyPr>
          <a:lstStyle/>
          <a:p>
            <a:r>
              <a:rPr lang="es-ES" sz="2200" dirty="0">
                <a:solidFill>
                  <a:schemeClr val="accent5">
                    <a:lumMod val="50000"/>
                  </a:schemeClr>
                </a:solidFill>
              </a:rPr>
              <a:t>Estudiante A: lee el texto, debes cambiar las frases de inglés a español.</a:t>
            </a:r>
            <a:endParaRPr lang="es-GB" sz="2200" dirty="0">
              <a:solidFill>
                <a:schemeClr val="accent5">
                  <a:lumMod val="50000"/>
                </a:schemeClr>
              </a:solidFill>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224339" y="1241946"/>
            <a:ext cx="11438009" cy="430887"/>
          </a:xfrm>
          <a:prstGeom prst="rect">
            <a:avLst/>
          </a:prstGeom>
          <a:noFill/>
        </p:spPr>
        <p:txBody>
          <a:bodyPr wrap="square" rtlCol="0">
            <a:spAutoFit/>
          </a:bodyPr>
          <a:lstStyle/>
          <a:p>
            <a:r>
              <a:rPr lang="es-ES" sz="2200" dirty="0">
                <a:solidFill>
                  <a:schemeClr val="accent5">
                    <a:lumMod val="50000"/>
                  </a:schemeClr>
                </a:solidFill>
              </a:rPr>
              <a:t>Estudiante B: completa la tabla.</a:t>
            </a:r>
            <a:endParaRPr lang="es-GB" sz="2200" dirty="0">
              <a:solidFill>
                <a:schemeClr val="accent5">
                  <a:lumMod val="50000"/>
                </a:schemeClr>
              </a:solidFill>
            </a:endParaRPr>
          </a:p>
        </p:txBody>
      </p:sp>
      <p:sp>
        <p:nvSpPr>
          <p:cNvPr id="53" name="CuadroTexto 52">
            <a:extLst>
              <a:ext uri="{FF2B5EF4-FFF2-40B4-BE49-F238E27FC236}">
                <a16:creationId xmlns:a16="http://schemas.microsoft.com/office/drawing/2014/main" id="{E969F4D5-E762-EE4E-99D0-002A37EC1BE2}"/>
              </a:ext>
            </a:extLst>
          </p:cNvPr>
          <p:cNvSpPr txBox="1"/>
          <p:nvPr/>
        </p:nvSpPr>
        <p:spPr>
          <a:xfrm>
            <a:off x="241300" y="1780370"/>
            <a:ext cx="1662520" cy="430887"/>
          </a:xfrm>
          <a:prstGeom prst="rect">
            <a:avLst/>
          </a:prstGeom>
          <a:noFill/>
        </p:spPr>
        <p:txBody>
          <a:bodyPr wrap="square" rtlCol="0">
            <a:spAutoFit/>
          </a:bodyPr>
          <a:lstStyle/>
          <a:p>
            <a:r>
              <a:rPr lang="es-ES" sz="2200" dirty="0">
                <a:solidFill>
                  <a:schemeClr val="accent5">
                    <a:lumMod val="50000"/>
                  </a:schemeClr>
                </a:solidFill>
              </a:rPr>
              <a:t>Ejemplo:</a:t>
            </a:r>
            <a:endParaRPr lang="es-GB" sz="2200" dirty="0">
              <a:solidFill>
                <a:schemeClr val="accent5">
                  <a:lumMod val="50000"/>
                </a:schemeClr>
              </a:solidFill>
            </a:endParaRPr>
          </a:p>
        </p:txBody>
      </p:sp>
      <p:sp>
        <p:nvSpPr>
          <p:cNvPr id="2" name="Rectángulo redondeado 1">
            <a:extLst>
              <a:ext uri="{FF2B5EF4-FFF2-40B4-BE49-F238E27FC236}">
                <a16:creationId xmlns:a16="http://schemas.microsoft.com/office/drawing/2014/main" id="{BB856F72-C7E6-EF43-9D56-AED6E735F0BD}"/>
              </a:ext>
            </a:extLst>
          </p:cNvPr>
          <p:cNvSpPr/>
          <p:nvPr/>
        </p:nvSpPr>
        <p:spPr>
          <a:xfrm>
            <a:off x="200006" y="3172279"/>
            <a:ext cx="5520871" cy="2801257"/>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s-GB" sz="2200" dirty="0">
                <a:solidFill>
                  <a:srgbClr val="203864"/>
                </a:solidFill>
              </a:rPr>
              <a:t>____</a:t>
            </a:r>
            <a:r>
              <a:rPr lang="en-GB" sz="2200" dirty="0">
                <a:solidFill>
                  <a:srgbClr val="203864"/>
                </a:solidFill>
              </a:rPr>
              <a:t>____</a:t>
            </a:r>
            <a:r>
              <a:rPr lang="es-GB" sz="2200" dirty="0">
                <a:solidFill>
                  <a:srgbClr val="203864"/>
                </a:solidFill>
              </a:rPr>
              <a:t>_________ las clases de español porque __________</a:t>
            </a:r>
            <a:r>
              <a:rPr lang="en-GB" sz="2200" dirty="0">
                <a:solidFill>
                  <a:srgbClr val="203864"/>
                </a:solidFill>
              </a:rPr>
              <a:t>_</a:t>
            </a:r>
            <a:r>
              <a:rPr lang="es-GB" sz="2200" dirty="0">
                <a:solidFill>
                  <a:srgbClr val="203864"/>
                </a:solidFill>
              </a:rPr>
              <a:t>___ la pronunciación.</a:t>
            </a:r>
          </a:p>
        </p:txBody>
      </p:sp>
      <p:sp>
        <p:nvSpPr>
          <p:cNvPr id="3" name="CuadroTexto 2">
            <a:extLst>
              <a:ext uri="{FF2B5EF4-FFF2-40B4-BE49-F238E27FC236}">
                <a16:creationId xmlns:a16="http://schemas.microsoft.com/office/drawing/2014/main" id="{719CCCA2-F19E-A740-A2DF-44F8443CF77C}"/>
              </a:ext>
            </a:extLst>
          </p:cNvPr>
          <p:cNvSpPr txBox="1"/>
          <p:nvPr/>
        </p:nvSpPr>
        <p:spPr>
          <a:xfrm>
            <a:off x="802593" y="3603771"/>
            <a:ext cx="2558714" cy="430887"/>
          </a:xfrm>
          <a:prstGeom prst="rect">
            <a:avLst/>
          </a:prstGeom>
          <a:noFill/>
        </p:spPr>
        <p:txBody>
          <a:bodyPr wrap="none" rtlCol="0">
            <a:spAutoFit/>
          </a:bodyPr>
          <a:lstStyle/>
          <a:p>
            <a:pPr algn="l"/>
            <a:r>
              <a:rPr lang="es-GB" sz="2200" b="1" dirty="0">
                <a:solidFill>
                  <a:schemeClr val="accent5">
                    <a:lumMod val="50000"/>
                  </a:schemeClr>
                </a:solidFill>
              </a:rPr>
              <a:t>[</a:t>
            </a:r>
            <a:r>
              <a:rPr lang="en-GB" sz="2200" b="1" dirty="0">
                <a:solidFill>
                  <a:schemeClr val="accent5">
                    <a:lumMod val="50000"/>
                  </a:schemeClr>
                </a:solidFill>
              </a:rPr>
              <a:t>They </a:t>
            </a:r>
            <a:r>
              <a:rPr lang="es-GB" sz="2200" b="1" dirty="0">
                <a:solidFill>
                  <a:schemeClr val="accent5">
                    <a:lumMod val="50000"/>
                  </a:schemeClr>
                </a:solidFill>
              </a:rPr>
              <a:t>delight me]</a:t>
            </a:r>
          </a:p>
        </p:txBody>
      </p:sp>
      <p:sp>
        <p:nvSpPr>
          <p:cNvPr id="54" name="CuadroTexto 53">
            <a:extLst>
              <a:ext uri="{FF2B5EF4-FFF2-40B4-BE49-F238E27FC236}">
                <a16:creationId xmlns:a16="http://schemas.microsoft.com/office/drawing/2014/main" id="{6B7A0E97-1466-AB42-A97C-D04B26064B55}"/>
              </a:ext>
            </a:extLst>
          </p:cNvPr>
          <p:cNvSpPr txBox="1"/>
          <p:nvPr/>
        </p:nvSpPr>
        <p:spPr>
          <a:xfrm>
            <a:off x="2832083" y="4421700"/>
            <a:ext cx="2164375" cy="430887"/>
          </a:xfrm>
          <a:prstGeom prst="rect">
            <a:avLst/>
          </a:prstGeom>
          <a:noFill/>
        </p:spPr>
        <p:txBody>
          <a:bodyPr wrap="none" rtlCol="0">
            <a:spAutoFit/>
          </a:bodyPr>
          <a:lstStyle/>
          <a:p>
            <a:pPr algn="l"/>
            <a:r>
              <a:rPr lang="es-GB" sz="2200" b="1" dirty="0">
                <a:solidFill>
                  <a:schemeClr val="accent5">
                    <a:lumMod val="50000"/>
                  </a:schemeClr>
                </a:solidFill>
              </a:rPr>
              <a:t>[</a:t>
            </a:r>
            <a:r>
              <a:rPr lang="en-GB" sz="2200" b="1" dirty="0">
                <a:solidFill>
                  <a:schemeClr val="accent5">
                    <a:lumMod val="50000"/>
                  </a:schemeClr>
                </a:solidFill>
              </a:rPr>
              <a:t>it </a:t>
            </a:r>
            <a:r>
              <a:rPr lang="es-GB" sz="2200" b="1" dirty="0">
                <a:solidFill>
                  <a:schemeClr val="accent5">
                    <a:lumMod val="50000"/>
                  </a:schemeClr>
                </a:solidFill>
              </a:rPr>
              <a:t>please</a:t>
            </a:r>
            <a:r>
              <a:rPr lang="en-GB" sz="2200" b="1" dirty="0">
                <a:solidFill>
                  <a:schemeClr val="accent5">
                    <a:lumMod val="50000"/>
                  </a:schemeClr>
                </a:solidFill>
              </a:rPr>
              <a:t>s</a:t>
            </a:r>
            <a:r>
              <a:rPr lang="es-GB" sz="2200" b="1" dirty="0">
                <a:solidFill>
                  <a:schemeClr val="accent5">
                    <a:lumMod val="50000"/>
                  </a:schemeClr>
                </a:solidFill>
              </a:rPr>
              <a:t> me]</a:t>
            </a:r>
          </a:p>
        </p:txBody>
      </p:sp>
      <p:graphicFrame>
        <p:nvGraphicFramePr>
          <p:cNvPr id="55" name="Tabla 6">
            <a:extLst>
              <a:ext uri="{FF2B5EF4-FFF2-40B4-BE49-F238E27FC236}">
                <a16:creationId xmlns:a16="http://schemas.microsoft.com/office/drawing/2014/main" id="{1998DF65-8A21-CC49-9B74-64EC461333C3}"/>
              </a:ext>
            </a:extLst>
          </p:cNvPr>
          <p:cNvGraphicFramePr>
            <a:graphicFrameLocks noGrp="1"/>
          </p:cNvGraphicFramePr>
          <p:nvPr>
            <p:extLst>
              <p:ext uri="{D42A27DB-BD31-4B8C-83A1-F6EECF244321}">
                <p14:modId xmlns:p14="http://schemas.microsoft.com/office/powerpoint/2010/main" val="3786272220"/>
              </p:ext>
            </p:extLst>
          </p:nvPr>
        </p:nvGraphicFramePr>
        <p:xfrm>
          <a:off x="6911519" y="3428999"/>
          <a:ext cx="4932138" cy="2544537"/>
        </p:xfrm>
        <a:graphic>
          <a:graphicData uri="http://schemas.openxmlformats.org/drawingml/2006/table">
            <a:tbl>
              <a:tblPr firstRow="1" bandRow="1">
                <a:tableStyleId>{5DA37D80-6434-44D0-A028-1B22A696006F}</a:tableStyleId>
              </a:tblPr>
              <a:tblGrid>
                <a:gridCol w="4932138">
                  <a:extLst>
                    <a:ext uri="{9D8B030D-6E8A-4147-A177-3AD203B41FA5}">
                      <a16:colId xmlns:a16="http://schemas.microsoft.com/office/drawing/2014/main" val="1838481075"/>
                    </a:ext>
                  </a:extLst>
                </a:gridCol>
              </a:tblGrid>
              <a:tr h="620565">
                <a:tc>
                  <a:txBody>
                    <a:bodyPr/>
                    <a:lstStyle/>
                    <a:p>
                      <a:pPr algn="ctr"/>
                      <a:r>
                        <a:rPr lang="es-GB" sz="2200" dirty="0">
                          <a:solidFill>
                            <a:srgbClr val="203864"/>
                          </a:solidFill>
                        </a:rPr>
                        <a:t>Completa las frases</a:t>
                      </a:r>
                    </a:p>
                  </a:txBody>
                  <a:tcPr anchor="ctr"/>
                </a:tc>
                <a:extLst>
                  <a:ext uri="{0D108BD9-81ED-4DB2-BD59-A6C34878D82A}">
                    <a16:rowId xmlns:a16="http://schemas.microsoft.com/office/drawing/2014/main" val="1066065579"/>
                  </a:ext>
                </a:extLst>
              </a:tr>
              <a:tr h="961986">
                <a:tc>
                  <a:txBody>
                    <a:bodyPr/>
                    <a:lstStyle/>
                    <a:p>
                      <a:pPr marL="457200" indent="-457200" algn="l">
                        <a:buAutoNum type="arabicPeriod"/>
                      </a:pPr>
                      <a:r>
                        <a:rPr lang="en-GB" sz="2200" dirty="0">
                          <a:solidFill>
                            <a:srgbClr val="203864"/>
                          </a:solidFill>
                        </a:rPr>
                        <a:t>Spanish classes _______</a:t>
                      </a:r>
                      <a:r>
                        <a:rPr lang="en-GB" sz="2200" baseline="0" dirty="0">
                          <a:solidFill>
                            <a:srgbClr val="203864"/>
                          </a:solidFill>
                        </a:rPr>
                        <a:t> ___.</a:t>
                      </a:r>
                    </a:p>
                    <a:p>
                      <a:pPr marL="0" indent="0" algn="l">
                        <a:buNone/>
                      </a:pPr>
                      <a:r>
                        <a:rPr lang="en-GB" sz="2200" baseline="0" dirty="0">
                          <a:solidFill>
                            <a:srgbClr val="203864"/>
                          </a:solidFill>
                        </a:rPr>
                        <a:t>         (I _______________________.)</a:t>
                      </a:r>
                      <a:endParaRPr lang="es-GB" sz="2200" dirty="0">
                        <a:solidFill>
                          <a:srgbClr val="203864"/>
                        </a:solidFill>
                      </a:endParaRPr>
                    </a:p>
                  </a:txBody>
                  <a:tcPr anchor="ctr"/>
                </a:tc>
                <a:extLst>
                  <a:ext uri="{0D108BD9-81ED-4DB2-BD59-A6C34878D82A}">
                    <a16:rowId xmlns:a16="http://schemas.microsoft.com/office/drawing/2014/main" val="2943199523"/>
                  </a:ext>
                </a:extLst>
              </a:tr>
              <a:tr h="961986">
                <a:tc>
                  <a:txBody>
                    <a:bodyPr/>
                    <a:lstStyle/>
                    <a:p>
                      <a:pPr algn="l"/>
                      <a:r>
                        <a:rPr lang="es-GB" sz="2200" dirty="0">
                          <a:solidFill>
                            <a:srgbClr val="203864"/>
                          </a:solidFill>
                        </a:rPr>
                        <a:t>2. </a:t>
                      </a:r>
                      <a:r>
                        <a:rPr lang="en-GB" sz="2200" dirty="0">
                          <a:solidFill>
                            <a:srgbClr val="203864"/>
                          </a:solidFill>
                        </a:rPr>
                        <a:t>The pronunciation ________ ___</a:t>
                      </a:r>
                      <a:r>
                        <a:rPr lang="es-GB" sz="2200" dirty="0">
                          <a:solidFill>
                            <a:srgbClr val="203864"/>
                          </a:solidFill>
                        </a:rPr>
                        <a:t>.</a:t>
                      </a:r>
                      <a:endParaRPr lang="en-GB" sz="2200" dirty="0">
                        <a:solidFill>
                          <a:srgbClr val="203864"/>
                        </a:solidFill>
                      </a:endParaRPr>
                    </a:p>
                    <a:p>
                      <a:pPr algn="l"/>
                      <a:r>
                        <a:rPr lang="en-GB" sz="2200" dirty="0">
                          <a:solidFill>
                            <a:srgbClr val="203864"/>
                          </a:solidFill>
                        </a:rPr>
                        <a:t>        (I ________________________.)</a:t>
                      </a:r>
                      <a:endParaRPr lang="es-GB" sz="2200" dirty="0">
                        <a:solidFill>
                          <a:srgbClr val="203864"/>
                        </a:solidFill>
                      </a:endParaRPr>
                    </a:p>
                  </a:txBody>
                  <a:tcPr anchor="ctr"/>
                </a:tc>
                <a:extLst>
                  <a:ext uri="{0D108BD9-81ED-4DB2-BD59-A6C34878D82A}">
                    <a16:rowId xmlns:a16="http://schemas.microsoft.com/office/drawing/2014/main" val="1839618798"/>
                  </a:ext>
                </a:extLst>
              </a:tr>
            </a:tbl>
          </a:graphicData>
        </a:graphic>
      </p:graphicFrame>
      <p:sp>
        <p:nvSpPr>
          <p:cNvPr id="56" name="CuadroTexto 55">
            <a:extLst>
              <a:ext uri="{FF2B5EF4-FFF2-40B4-BE49-F238E27FC236}">
                <a16:creationId xmlns:a16="http://schemas.microsoft.com/office/drawing/2014/main" id="{CEEF4B72-F8C2-0145-A146-17F9A12F675C}"/>
              </a:ext>
            </a:extLst>
          </p:cNvPr>
          <p:cNvSpPr txBox="1"/>
          <p:nvPr/>
        </p:nvSpPr>
        <p:spPr>
          <a:xfrm>
            <a:off x="415362" y="2642749"/>
            <a:ext cx="1950571" cy="430887"/>
          </a:xfrm>
          <a:prstGeom prst="rect">
            <a:avLst/>
          </a:prstGeom>
          <a:noFill/>
        </p:spPr>
        <p:txBody>
          <a:bodyPr wrap="square" rtlCol="0">
            <a:spAutoFit/>
          </a:bodyPr>
          <a:lstStyle/>
          <a:p>
            <a:r>
              <a:rPr lang="es-ES" sz="2200" b="1" dirty="0">
                <a:solidFill>
                  <a:schemeClr val="accent5">
                    <a:lumMod val="50000"/>
                  </a:schemeClr>
                </a:solidFill>
              </a:rPr>
              <a:t>Estudiante A</a:t>
            </a:r>
            <a:endParaRPr lang="es-GB" sz="2200" b="1" dirty="0">
              <a:solidFill>
                <a:schemeClr val="accent5">
                  <a:lumMod val="50000"/>
                </a:schemeClr>
              </a:solidFill>
            </a:endParaRPr>
          </a:p>
        </p:txBody>
      </p:sp>
      <p:sp>
        <p:nvSpPr>
          <p:cNvPr id="57" name="CuadroTexto 56">
            <a:extLst>
              <a:ext uri="{FF2B5EF4-FFF2-40B4-BE49-F238E27FC236}">
                <a16:creationId xmlns:a16="http://schemas.microsoft.com/office/drawing/2014/main" id="{D17D05DD-4B83-2845-B480-1346D9F75CB9}"/>
              </a:ext>
            </a:extLst>
          </p:cNvPr>
          <p:cNvSpPr txBox="1"/>
          <p:nvPr/>
        </p:nvSpPr>
        <p:spPr>
          <a:xfrm>
            <a:off x="6765471" y="2644982"/>
            <a:ext cx="1950571" cy="430887"/>
          </a:xfrm>
          <a:prstGeom prst="rect">
            <a:avLst/>
          </a:prstGeom>
          <a:noFill/>
        </p:spPr>
        <p:txBody>
          <a:bodyPr wrap="square" rtlCol="0">
            <a:spAutoFit/>
          </a:bodyPr>
          <a:lstStyle/>
          <a:p>
            <a:r>
              <a:rPr lang="es-ES" sz="2200" b="1" dirty="0">
                <a:solidFill>
                  <a:schemeClr val="accent5">
                    <a:lumMod val="50000"/>
                  </a:schemeClr>
                </a:solidFill>
              </a:rPr>
              <a:t>Estudiante B</a:t>
            </a:r>
            <a:endParaRPr lang="es-GB" sz="2200" b="1" dirty="0">
              <a:solidFill>
                <a:schemeClr val="accent5">
                  <a:lumMod val="50000"/>
                </a:schemeClr>
              </a:solidFill>
            </a:endParaRPr>
          </a:p>
        </p:txBody>
      </p:sp>
      <p:sp>
        <p:nvSpPr>
          <p:cNvPr id="7" name="CuadroTexto 6">
            <a:extLst>
              <a:ext uri="{FF2B5EF4-FFF2-40B4-BE49-F238E27FC236}">
                <a16:creationId xmlns:a16="http://schemas.microsoft.com/office/drawing/2014/main" id="{0E4AEE78-394A-D54A-A7D7-0DEA2474AD24}"/>
              </a:ext>
            </a:extLst>
          </p:cNvPr>
          <p:cNvSpPr txBox="1"/>
          <p:nvPr/>
        </p:nvSpPr>
        <p:spPr>
          <a:xfrm>
            <a:off x="9493782" y="4142020"/>
            <a:ext cx="1662635" cy="430887"/>
          </a:xfrm>
          <a:prstGeom prst="rect">
            <a:avLst/>
          </a:prstGeom>
          <a:noFill/>
        </p:spPr>
        <p:txBody>
          <a:bodyPr wrap="none" rtlCol="0">
            <a:spAutoFit/>
          </a:bodyPr>
          <a:lstStyle/>
          <a:p>
            <a:pPr algn="l"/>
            <a:r>
              <a:rPr lang="en-GB" sz="2200" b="1" dirty="0">
                <a:solidFill>
                  <a:schemeClr val="accent5">
                    <a:lumMod val="50000"/>
                  </a:schemeClr>
                </a:solidFill>
              </a:rPr>
              <a:t>delight me</a:t>
            </a:r>
            <a:endParaRPr lang="es-GB" sz="2200" b="1" dirty="0">
              <a:solidFill>
                <a:schemeClr val="accent5">
                  <a:lumMod val="50000"/>
                </a:schemeClr>
              </a:solidFill>
            </a:endParaRPr>
          </a:p>
        </p:txBody>
      </p:sp>
      <p:sp>
        <p:nvSpPr>
          <p:cNvPr id="58" name="CuadroTexto 57">
            <a:extLst>
              <a:ext uri="{FF2B5EF4-FFF2-40B4-BE49-F238E27FC236}">
                <a16:creationId xmlns:a16="http://schemas.microsoft.com/office/drawing/2014/main" id="{D6176041-1B89-9648-8551-4F16221BEBB8}"/>
              </a:ext>
            </a:extLst>
          </p:cNvPr>
          <p:cNvSpPr txBox="1"/>
          <p:nvPr/>
        </p:nvSpPr>
        <p:spPr>
          <a:xfrm>
            <a:off x="9778014" y="5105409"/>
            <a:ext cx="1757212" cy="430887"/>
          </a:xfrm>
          <a:prstGeom prst="rect">
            <a:avLst/>
          </a:prstGeom>
          <a:noFill/>
        </p:spPr>
        <p:txBody>
          <a:bodyPr wrap="none" rtlCol="0">
            <a:spAutoFit/>
          </a:bodyPr>
          <a:lstStyle/>
          <a:p>
            <a:pPr algn="l"/>
            <a:r>
              <a:rPr lang="en-GB" sz="2200" b="1" dirty="0">
                <a:solidFill>
                  <a:schemeClr val="accent5">
                    <a:lumMod val="50000"/>
                  </a:schemeClr>
                </a:solidFill>
              </a:rPr>
              <a:t>pleases me</a:t>
            </a:r>
            <a:endParaRPr lang="es-GB" sz="2200" b="1" dirty="0">
              <a:solidFill>
                <a:schemeClr val="accent5">
                  <a:lumMod val="50000"/>
                </a:schemeClr>
              </a:solidFill>
            </a:endParaRPr>
          </a:p>
        </p:txBody>
      </p:sp>
      <p:pic>
        <p:nvPicPr>
          <p:cNvPr id="8" name="Imagen 7">
            <a:extLst>
              <a:ext uri="{FF2B5EF4-FFF2-40B4-BE49-F238E27FC236}">
                <a16:creationId xmlns:a16="http://schemas.microsoft.com/office/drawing/2014/main" id="{4E3B600D-EEA0-1B43-BDD6-3F1EAC9F7A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10728576" y="2343074"/>
            <a:ext cx="1136700" cy="909360"/>
          </a:xfrm>
          <a:prstGeom prst="rect">
            <a:avLst/>
          </a:prstGeom>
        </p:spPr>
      </p:pic>
      <p:pic>
        <p:nvPicPr>
          <p:cNvPr id="9" name="Imagen 8">
            <a:extLst>
              <a:ext uri="{FF2B5EF4-FFF2-40B4-BE49-F238E27FC236}">
                <a16:creationId xmlns:a16="http://schemas.microsoft.com/office/drawing/2014/main" id="{9E7B578E-128E-2D46-8929-3793CC885F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00" b="90000" l="2000" r="95556">
                        <a14:foregroundMark x1="48889" y1="19688" x2="43778" y2="7500"/>
                        <a14:foregroundMark x1="25778" y1="63125" x2="21556" y2="67500"/>
                        <a14:foregroundMark x1="21556" y1="67500" x2="21444" y2="67500"/>
                        <a14:foregroundMark x1="12444" y1="67188" x2="8333" y2="62813"/>
                        <a14:foregroundMark x1="8333" y1="62813" x2="6778" y2="51250"/>
                        <a14:foregroundMark x1="6778" y1="51250" x2="6778" y2="50000"/>
                        <a14:foregroundMark x1="4111" y1="56250" x2="3000" y2="55313"/>
                        <a14:foregroundMark x1="3778" y1="68750" x2="2111" y2="67813"/>
                        <a14:foregroundMark x1="35667" y1="80938" x2="32111" y2="85000"/>
                        <a14:foregroundMark x1="52111" y1="85625" x2="51667" y2="88438"/>
                        <a14:foregroundMark x1="56222" y1="52812" x2="49667" y2="43125"/>
                        <a14:foregroundMark x1="74667" y1="49063" x2="77889" y2="57188"/>
                        <a14:foregroundMark x1="77889" y1="57188" x2="78444" y2="57188"/>
                        <a14:foregroundMark x1="86556" y1="48750" x2="88444" y2="62813"/>
                        <a14:foregroundMark x1="88444" y1="62813" x2="91556" y2="70938"/>
                        <a14:foregroundMark x1="91556" y1="70938" x2="91556" y2="70625"/>
                        <a14:foregroundMark x1="94222" y1="53438" x2="95556" y2="65938"/>
                        <a14:foregroundMark x1="95556" y1="65938" x2="95556" y2="67500"/>
                        <a14:foregroundMark x1="74778" y1="53438" x2="73222" y2="60625"/>
                        <a14:foregroundMark x1="57667" y1="51563" x2="55444" y2="51563"/>
                      </a14:backgroundRemoval>
                    </a14:imgEffect>
                  </a14:imgLayer>
                </a14:imgProps>
              </a:ext>
            </a:extLst>
          </a:blip>
          <a:stretch>
            <a:fillRect/>
          </a:stretch>
        </p:blipFill>
        <p:spPr>
          <a:xfrm>
            <a:off x="6911519" y="1163514"/>
            <a:ext cx="4133852" cy="1469815"/>
          </a:xfrm>
          <a:prstGeom prst="rect">
            <a:avLst/>
          </a:prstGeom>
        </p:spPr>
      </p:pic>
      <p:sp>
        <p:nvSpPr>
          <p:cNvPr id="18" name="CuadroTexto 6">
            <a:extLst>
              <a:ext uri="{FF2B5EF4-FFF2-40B4-BE49-F238E27FC236}">
                <a16:creationId xmlns:a16="http://schemas.microsoft.com/office/drawing/2014/main" id="{0E4AEE78-394A-D54A-A7D7-0DEA2474AD24}"/>
              </a:ext>
            </a:extLst>
          </p:cNvPr>
          <p:cNvSpPr txBox="1"/>
          <p:nvPr/>
        </p:nvSpPr>
        <p:spPr>
          <a:xfrm>
            <a:off x="8033573" y="4480712"/>
            <a:ext cx="3011798" cy="430887"/>
          </a:xfrm>
          <a:prstGeom prst="rect">
            <a:avLst/>
          </a:prstGeom>
          <a:noFill/>
        </p:spPr>
        <p:txBody>
          <a:bodyPr wrap="square" rtlCol="0">
            <a:spAutoFit/>
          </a:bodyPr>
          <a:lstStyle/>
          <a:p>
            <a:pPr algn="l"/>
            <a:r>
              <a:rPr lang="en-GB" sz="2200" b="1" dirty="0">
                <a:solidFill>
                  <a:schemeClr val="accent5">
                    <a:lumMod val="50000"/>
                  </a:schemeClr>
                </a:solidFill>
              </a:rPr>
              <a:t>love Spanish classes</a:t>
            </a:r>
            <a:endParaRPr lang="es-GB" sz="2200" b="1" dirty="0">
              <a:solidFill>
                <a:schemeClr val="accent5">
                  <a:lumMod val="50000"/>
                </a:schemeClr>
              </a:solidFill>
            </a:endParaRPr>
          </a:p>
        </p:txBody>
      </p:sp>
      <p:sp>
        <p:nvSpPr>
          <p:cNvPr id="19" name="CuadroTexto 57">
            <a:extLst>
              <a:ext uri="{FF2B5EF4-FFF2-40B4-BE49-F238E27FC236}">
                <a16:creationId xmlns:a16="http://schemas.microsoft.com/office/drawing/2014/main" id="{D6176041-1B89-9648-8551-4F16221BEBB8}"/>
              </a:ext>
            </a:extLst>
          </p:cNvPr>
          <p:cNvSpPr txBox="1"/>
          <p:nvPr/>
        </p:nvSpPr>
        <p:spPr>
          <a:xfrm>
            <a:off x="8004542" y="5420270"/>
            <a:ext cx="3546944" cy="430887"/>
          </a:xfrm>
          <a:prstGeom prst="rect">
            <a:avLst/>
          </a:prstGeom>
          <a:noFill/>
        </p:spPr>
        <p:txBody>
          <a:bodyPr wrap="square" rtlCol="0">
            <a:spAutoFit/>
          </a:bodyPr>
          <a:lstStyle/>
          <a:p>
            <a:pPr algn="l"/>
            <a:r>
              <a:rPr lang="en-GB" sz="2200" b="1" dirty="0">
                <a:solidFill>
                  <a:schemeClr val="accent5">
                    <a:lumMod val="50000"/>
                  </a:schemeClr>
                </a:solidFill>
              </a:rPr>
              <a:t>like the </a:t>
            </a:r>
            <a:r>
              <a:rPr lang="en-GB" sz="2200" b="1" dirty="0" err="1">
                <a:solidFill>
                  <a:schemeClr val="accent5">
                    <a:lumMod val="50000"/>
                  </a:schemeClr>
                </a:solidFill>
              </a:rPr>
              <a:t>pronunication</a:t>
            </a:r>
            <a:endParaRPr lang="es-GB" sz="2200" b="1" dirty="0">
              <a:solidFill>
                <a:schemeClr val="accent5">
                  <a:lumMod val="50000"/>
                </a:schemeClr>
              </a:solidFill>
            </a:endParaRPr>
          </a:p>
        </p:txBody>
      </p:sp>
      <p:sp>
        <p:nvSpPr>
          <p:cNvPr id="10" name="Title 9"/>
          <p:cNvSpPr>
            <a:spLocks noGrp="1"/>
          </p:cNvSpPr>
          <p:nvPr>
            <p:ph type="title" idx="4294967295"/>
          </p:nvPr>
        </p:nvSpPr>
        <p:spPr>
          <a:xfrm>
            <a:off x="10825824" y="218221"/>
            <a:ext cx="1451324" cy="461087"/>
          </a:xfrm>
        </p:spPr>
        <p:txBody>
          <a:bodyPr>
            <a:normAutofit/>
          </a:bodyPr>
          <a:lstStyle/>
          <a:p>
            <a:r>
              <a:rPr lang="en-GB" sz="2000" b="1" dirty="0" err="1">
                <a:solidFill>
                  <a:schemeClr val="bg1"/>
                </a:solidFill>
              </a:rPr>
              <a:t>hablar</a:t>
            </a:r>
            <a:endParaRPr lang="en-GB" sz="2000" b="1" dirty="0">
              <a:solidFill>
                <a:schemeClr val="bg1"/>
              </a:solidFill>
            </a:endParaRPr>
          </a:p>
        </p:txBody>
      </p:sp>
    </p:spTree>
    <p:extLst>
      <p:ext uri="{BB962C8B-B14F-4D97-AF65-F5344CB8AC3E}">
        <p14:creationId xmlns:p14="http://schemas.microsoft.com/office/powerpoint/2010/main" val="16453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p:bldP spid="2" grpId="0" animBg="1"/>
      <p:bldP spid="3" grpId="0"/>
      <p:bldP spid="54" grpId="0"/>
      <p:bldP spid="56" grpId="0"/>
      <p:bldP spid="57" grpId="0"/>
      <p:bldP spid="7" grpId="0"/>
      <p:bldP spid="58"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FD807E-E0EC-704D-AE88-60B45A7BCB54}"/>
              </a:ext>
            </a:extLst>
          </p:cNvPr>
          <p:cNvSpPr txBox="1"/>
          <p:nvPr/>
        </p:nvSpPr>
        <p:spPr>
          <a:xfrm>
            <a:off x="241300" y="165100"/>
            <a:ext cx="1950571" cy="430887"/>
          </a:xfrm>
          <a:prstGeom prst="rect">
            <a:avLst/>
          </a:prstGeom>
          <a:noFill/>
        </p:spPr>
        <p:txBody>
          <a:bodyPr wrap="square" rtlCol="0">
            <a:spAutoFit/>
          </a:bodyPr>
          <a:lstStyle/>
          <a:p>
            <a:r>
              <a:rPr lang="es-ES" sz="2200" b="1" dirty="0">
                <a:solidFill>
                  <a:schemeClr val="accent5">
                    <a:lumMod val="50000"/>
                  </a:schemeClr>
                </a:solidFill>
              </a:rPr>
              <a:t>Estudiante A</a:t>
            </a:r>
            <a:endParaRPr lang="es-GB" sz="2200" b="1" dirty="0">
              <a:solidFill>
                <a:schemeClr val="accent5">
                  <a:lumMod val="50000"/>
                </a:schemeClr>
              </a:solidFill>
            </a:endParaRPr>
          </a:p>
        </p:txBody>
      </p:sp>
      <p:sp>
        <p:nvSpPr>
          <p:cNvPr id="5" name="Rounded Rectangle 2">
            <a:extLst>
              <a:ext uri="{FF2B5EF4-FFF2-40B4-BE49-F238E27FC236}">
                <a16:creationId xmlns:a16="http://schemas.microsoft.com/office/drawing/2014/main" id="{45192EAB-DF89-8249-9381-4A78135F164E}"/>
              </a:ext>
            </a:extLst>
          </p:cNvPr>
          <p:cNvSpPr/>
          <p:nvPr/>
        </p:nvSpPr>
        <p:spPr>
          <a:xfrm>
            <a:off x="10686395" y="88268"/>
            <a:ext cx="1281266" cy="543102"/>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81534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50000"/>
              </a:lnSpc>
            </a:pPr>
            <a:r>
              <a:rPr lang="es-ES" sz="2000" dirty="0">
                <a:solidFill>
                  <a:srgbClr val="203864"/>
                </a:solidFill>
              </a:rPr>
              <a:t> _____________________ la clase de alemán porque _______________ los idiomas. Las clases de ciencias  ___________________, aunque la profesora _________________ mucho porque normalmente no está alegre. Las clases de francés __________________ porque __________________ las actividades de pronunciación. </a:t>
            </a:r>
          </a:p>
        </p:txBody>
      </p:sp>
      <p:sp>
        <p:nvSpPr>
          <p:cNvPr id="2" name="CuadroTexto 1">
            <a:extLst>
              <a:ext uri="{FF2B5EF4-FFF2-40B4-BE49-F238E27FC236}">
                <a16:creationId xmlns:a16="http://schemas.microsoft.com/office/drawing/2014/main" id="{10F8F1B3-BD60-914F-B31D-00623049F9C8}"/>
              </a:ext>
            </a:extLst>
          </p:cNvPr>
          <p:cNvSpPr txBox="1"/>
          <p:nvPr/>
        </p:nvSpPr>
        <p:spPr>
          <a:xfrm>
            <a:off x="640570" y="1358738"/>
            <a:ext cx="2755884" cy="400110"/>
          </a:xfrm>
          <a:prstGeom prst="rect">
            <a:avLst/>
          </a:prstGeom>
          <a:noFill/>
        </p:spPr>
        <p:txBody>
          <a:bodyPr wrap="none" rtlCol="0">
            <a:spAutoFit/>
          </a:bodyPr>
          <a:lstStyle/>
          <a:p>
            <a:pPr algn="ctr"/>
            <a:r>
              <a:rPr lang="es-ES" sz="2000" b="1" dirty="0">
                <a:solidFill>
                  <a:srgbClr val="203864"/>
                </a:solidFill>
              </a:rPr>
              <a:t>[It makes me happy]</a:t>
            </a:r>
            <a:endParaRPr lang="es-GB" sz="2000" b="1" dirty="0">
              <a:solidFill>
                <a:schemeClr val="accent5">
                  <a:lumMod val="50000"/>
                </a:schemeClr>
              </a:solidFill>
            </a:endParaRPr>
          </a:p>
        </p:txBody>
      </p:sp>
      <p:sp>
        <p:nvSpPr>
          <p:cNvPr id="63" name="CuadroTexto 62">
            <a:extLst>
              <a:ext uri="{FF2B5EF4-FFF2-40B4-BE49-F238E27FC236}">
                <a16:creationId xmlns:a16="http://schemas.microsoft.com/office/drawing/2014/main" id="{D275E86A-C66D-5A44-845D-083A20097D35}"/>
              </a:ext>
            </a:extLst>
          </p:cNvPr>
          <p:cNvSpPr txBox="1"/>
          <p:nvPr/>
        </p:nvSpPr>
        <p:spPr>
          <a:xfrm>
            <a:off x="241300" y="2142492"/>
            <a:ext cx="2351927" cy="400110"/>
          </a:xfrm>
          <a:prstGeom prst="rect">
            <a:avLst/>
          </a:prstGeom>
          <a:noFill/>
        </p:spPr>
        <p:txBody>
          <a:bodyPr wrap="none" rtlCol="0">
            <a:spAutoFit/>
          </a:bodyPr>
          <a:lstStyle/>
          <a:p>
            <a:pPr algn="ctr"/>
            <a:r>
              <a:rPr lang="es-ES" sz="2000" b="1" dirty="0">
                <a:solidFill>
                  <a:srgbClr val="203864"/>
                </a:solidFill>
              </a:rPr>
              <a:t>[they interest me]</a:t>
            </a:r>
            <a:endParaRPr lang="es-GB" sz="2000" b="1" dirty="0">
              <a:solidFill>
                <a:schemeClr val="accent5">
                  <a:lumMod val="50000"/>
                </a:schemeClr>
              </a:solidFill>
            </a:endParaRPr>
          </a:p>
        </p:txBody>
      </p:sp>
      <p:sp>
        <p:nvSpPr>
          <p:cNvPr id="64" name="CuadroTexto 63">
            <a:extLst>
              <a:ext uri="{FF2B5EF4-FFF2-40B4-BE49-F238E27FC236}">
                <a16:creationId xmlns:a16="http://schemas.microsoft.com/office/drawing/2014/main" id="{3319D7A7-50EE-044B-AF24-963F544FA239}"/>
              </a:ext>
            </a:extLst>
          </p:cNvPr>
          <p:cNvSpPr txBox="1"/>
          <p:nvPr/>
        </p:nvSpPr>
        <p:spPr>
          <a:xfrm>
            <a:off x="241300" y="2926246"/>
            <a:ext cx="2882520" cy="400110"/>
          </a:xfrm>
          <a:prstGeom prst="rect">
            <a:avLst/>
          </a:prstGeom>
          <a:noFill/>
        </p:spPr>
        <p:txBody>
          <a:bodyPr wrap="none" rtlCol="0">
            <a:spAutoFit/>
          </a:bodyPr>
          <a:lstStyle/>
          <a:p>
            <a:pPr algn="ctr"/>
            <a:r>
              <a:rPr lang="es-ES" sz="2000" b="1" dirty="0">
                <a:solidFill>
                  <a:srgbClr val="203864"/>
                </a:solidFill>
              </a:rPr>
              <a:t>[they don’t worry me]</a:t>
            </a:r>
            <a:endParaRPr lang="es-GB" sz="2000" b="1" dirty="0">
              <a:solidFill>
                <a:schemeClr val="accent5">
                  <a:lumMod val="50000"/>
                </a:schemeClr>
              </a:solidFill>
            </a:endParaRPr>
          </a:p>
        </p:txBody>
      </p:sp>
      <p:sp>
        <p:nvSpPr>
          <p:cNvPr id="65" name="CuadroTexto 64">
            <a:extLst>
              <a:ext uri="{FF2B5EF4-FFF2-40B4-BE49-F238E27FC236}">
                <a16:creationId xmlns:a16="http://schemas.microsoft.com/office/drawing/2014/main" id="{E4144C37-312E-0A44-9F84-6AFE514C5CEE}"/>
              </a:ext>
            </a:extLst>
          </p:cNvPr>
          <p:cNvSpPr txBox="1"/>
          <p:nvPr/>
        </p:nvSpPr>
        <p:spPr>
          <a:xfrm>
            <a:off x="5727714" y="2941948"/>
            <a:ext cx="2230099" cy="400110"/>
          </a:xfrm>
          <a:prstGeom prst="rect">
            <a:avLst/>
          </a:prstGeom>
          <a:noFill/>
        </p:spPr>
        <p:txBody>
          <a:bodyPr wrap="none" rtlCol="0">
            <a:spAutoFit/>
          </a:bodyPr>
          <a:lstStyle/>
          <a:p>
            <a:pPr algn="ctr"/>
            <a:r>
              <a:rPr lang="es-ES" sz="2000" b="1" dirty="0">
                <a:solidFill>
                  <a:srgbClr val="203864"/>
                </a:solidFill>
              </a:rPr>
              <a:t>[she annoys me]</a:t>
            </a:r>
            <a:endParaRPr lang="es-GB" sz="2000" b="1" dirty="0">
              <a:solidFill>
                <a:schemeClr val="accent5">
                  <a:lumMod val="50000"/>
                </a:schemeClr>
              </a:solidFill>
            </a:endParaRPr>
          </a:p>
        </p:txBody>
      </p:sp>
      <p:sp>
        <p:nvSpPr>
          <p:cNvPr id="66" name="CuadroTexto 65">
            <a:extLst>
              <a:ext uri="{FF2B5EF4-FFF2-40B4-BE49-F238E27FC236}">
                <a16:creationId xmlns:a16="http://schemas.microsoft.com/office/drawing/2014/main" id="{4D48C01E-F97E-694F-A5AB-4AD9620076D3}"/>
              </a:ext>
            </a:extLst>
          </p:cNvPr>
          <p:cNvSpPr txBox="1"/>
          <p:nvPr/>
        </p:nvSpPr>
        <p:spPr>
          <a:xfrm>
            <a:off x="1573527" y="4425174"/>
            <a:ext cx="2323073" cy="400110"/>
          </a:xfrm>
          <a:prstGeom prst="rect">
            <a:avLst/>
          </a:prstGeom>
          <a:noFill/>
        </p:spPr>
        <p:txBody>
          <a:bodyPr wrap="none" rtlCol="0">
            <a:spAutoFit/>
          </a:bodyPr>
          <a:lstStyle/>
          <a:p>
            <a:pPr algn="ctr"/>
            <a:r>
              <a:rPr lang="es-ES" sz="2000" b="1" dirty="0">
                <a:solidFill>
                  <a:srgbClr val="203864"/>
                </a:solidFill>
              </a:rPr>
              <a:t>[they delight me]</a:t>
            </a:r>
            <a:endParaRPr lang="es-GB" sz="2000" b="1" dirty="0">
              <a:solidFill>
                <a:schemeClr val="accent5">
                  <a:lumMod val="50000"/>
                </a:schemeClr>
              </a:solidFill>
            </a:endParaRPr>
          </a:p>
        </p:txBody>
      </p:sp>
      <p:sp>
        <p:nvSpPr>
          <p:cNvPr id="67" name="CuadroTexto 66">
            <a:extLst>
              <a:ext uri="{FF2B5EF4-FFF2-40B4-BE49-F238E27FC236}">
                <a16:creationId xmlns:a16="http://schemas.microsoft.com/office/drawing/2014/main" id="{AA46B3BC-8D5B-F946-B853-5BBCCD7B26FB}"/>
              </a:ext>
            </a:extLst>
          </p:cNvPr>
          <p:cNvSpPr txBox="1"/>
          <p:nvPr/>
        </p:nvSpPr>
        <p:spPr>
          <a:xfrm>
            <a:off x="4927622" y="4425174"/>
            <a:ext cx="2294219" cy="400110"/>
          </a:xfrm>
          <a:prstGeom prst="rect">
            <a:avLst/>
          </a:prstGeom>
          <a:noFill/>
        </p:spPr>
        <p:txBody>
          <a:bodyPr wrap="none" rtlCol="0">
            <a:spAutoFit/>
          </a:bodyPr>
          <a:lstStyle/>
          <a:p>
            <a:pPr algn="ctr"/>
            <a:r>
              <a:rPr lang="es-ES" sz="2000" b="1" dirty="0">
                <a:solidFill>
                  <a:srgbClr val="203864"/>
                </a:solidFill>
              </a:rPr>
              <a:t>[they please me]</a:t>
            </a:r>
            <a:endParaRPr lang="es-GB" sz="2000" b="1" dirty="0">
              <a:solidFill>
                <a:schemeClr val="accent5">
                  <a:lumMod val="50000"/>
                </a:schemeClr>
              </a:solidFill>
            </a:endParaRPr>
          </a:p>
        </p:txBody>
      </p:sp>
      <p:graphicFrame>
        <p:nvGraphicFramePr>
          <p:cNvPr id="3" name="Tabla 6">
            <a:extLst>
              <a:ext uri="{FF2B5EF4-FFF2-40B4-BE49-F238E27FC236}">
                <a16:creationId xmlns:a16="http://schemas.microsoft.com/office/drawing/2014/main" id="{002B89CC-CB56-5945-9E42-49C3F0D68D63}"/>
              </a:ext>
            </a:extLst>
          </p:cNvPr>
          <p:cNvGraphicFramePr>
            <a:graphicFrameLocks noGrp="1"/>
          </p:cNvGraphicFramePr>
          <p:nvPr>
            <p:extLst>
              <p:ext uri="{D42A27DB-BD31-4B8C-83A1-F6EECF244321}">
                <p14:modId xmlns:p14="http://schemas.microsoft.com/office/powerpoint/2010/main" val="1503861572"/>
              </p:ext>
            </p:extLst>
          </p:nvPr>
        </p:nvGraphicFramePr>
        <p:xfrm>
          <a:off x="8503733" y="826763"/>
          <a:ext cx="3463928" cy="5595082"/>
        </p:xfrm>
        <a:graphic>
          <a:graphicData uri="http://schemas.openxmlformats.org/drawingml/2006/table">
            <a:tbl>
              <a:tblPr firstRow="1" bandRow="1">
                <a:tableStyleId>{5DA37D80-6434-44D0-A028-1B22A696006F}</a:tableStyleId>
              </a:tblPr>
              <a:tblGrid>
                <a:gridCol w="3463928">
                  <a:extLst>
                    <a:ext uri="{9D8B030D-6E8A-4147-A177-3AD203B41FA5}">
                      <a16:colId xmlns:a16="http://schemas.microsoft.com/office/drawing/2014/main" val="1838481075"/>
                    </a:ext>
                  </a:extLst>
                </a:gridCol>
              </a:tblGrid>
              <a:tr h="536112">
                <a:tc>
                  <a:txBody>
                    <a:bodyPr/>
                    <a:lstStyle/>
                    <a:p>
                      <a:pPr algn="ctr"/>
                      <a:r>
                        <a:rPr lang="es-GB" sz="2000" dirty="0">
                          <a:solidFill>
                            <a:srgbClr val="203864"/>
                          </a:solidFill>
                        </a:rPr>
                        <a:t>Completa las frases</a:t>
                      </a:r>
                    </a:p>
                  </a:txBody>
                  <a:tcPr anchor="ctr"/>
                </a:tc>
                <a:extLst>
                  <a:ext uri="{0D108BD9-81ED-4DB2-BD59-A6C34878D82A}">
                    <a16:rowId xmlns:a16="http://schemas.microsoft.com/office/drawing/2014/main" val="1066065579"/>
                  </a:ext>
                </a:extLst>
              </a:tr>
              <a:tr h="810626">
                <a:tc>
                  <a:txBody>
                    <a:bodyPr/>
                    <a:lstStyle/>
                    <a:p>
                      <a:pPr algn="l"/>
                      <a:r>
                        <a:rPr lang="es-GB" sz="2000" dirty="0">
                          <a:solidFill>
                            <a:srgbClr val="203864"/>
                          </a:solidFill>
                        </a:rPr>
                        <a:t>1.  </a:t>
                      </a:r>
                      <a:r>
                        <a:rPr lang="en-GB" sz="2000" dirty="0">
                          <a:solidFill>
                            <a:srgbClr val="203864"/>
                          </a:solidFill>
                        </a:rPr>
                        <a:t>(The)</a:t>
                      </a:r>
                      <a:r>
                        <a:rPr lang="en-GB" sz="2000" baseline="0" dirty="0">
                          <a:solidFill>
                            <a:srgbClr val="203864"/>
                          </a:solidFill>
                        </a:rPr>
                        <a:t> nice teachers…</a:t>
                      </a:r>
                      <a:endParaRPr lang="es-GB" sz="2000" dirty="0">
                        <a:solidFill>
                          <a:srgbClr val="203864"/>
                        </a:solidFill>
                      </a:endParaRPr>
                    </a:p>
                  </a:txBody>
                  <a:tcPr/>
                </a:tc>
                <a:extLst>
                  <a:ext uri="{0D108BD9-81ED-4DB2-BD59-A6C34878D82A}">
                    <a16:rowId xmlns:a16="http://schemas.microsoft.com/office/drawing/2014/main" val="2943199523"/>
                  </a:ext>
                </a:extLst>
              </a:tr>
              <a:tr h="810626">
                <a:tc>
                  <a:txBody>
                    <a:bodyPr/>
                    <a:lstStyle/>
                    <a:p>
                      <a:pPr algn="l"/>
                      <a:r>
                        <a:rPr lang="es-GB" sz="2000" dirty="0">
                          <a:solidFill>
                            <a:srgbClr val="203864"/>
                          </a:solidFill>
                        </a:rPr>
                        <a:t>2. </a:t>
                      </a:r>
                      <a:r>
                        <a:rPr lang="en-GB" sz="2000" dirty="0">
                          <a:solidFill>
                            <a:srgbClr val="203864"/>
                          </a:solidFill>
                        </a:rPr>
                        <a:t>A boring classmate</a:t>
                      </a:r>
                      <a:r>
                        <a:rPr lang="en-GB" sz="2000" baseline="0" dirty="0">
                          <a:solidFill>
                            <a:srgbClr val="203864"/>
                          </a:solidFill>
                        </a:rPr>
                        <a:t> (m)…</a:t>
                      </a:r>
                      <a:endParaRPr lang="es-GB" sz="2000" dirty="0">
                        <a:solidFill>
                          <a:srgbClr val="203864"/>
                        </a:solidFill>
                      </a:endParaRPr>
                    </a:p>
                  </a:txBody>
                  <a:tcPr/>
                </a:tc>
                <a:extLst>
                  <a:ext uri="{0D108BD9-81ED-4DB2-BD59-A6C34878D82A}">
                    <a16:rowId xmlns:a16="http://schemas.microsoft.com/office/drawing/2014/main" val="1839618798"/>
                  </a:ext>
                </a:extLst>
              </a:tr>
              <a:tr h="810626">
                <a:tc>
                  <a:txBody>
                    <a:bodyPr/>
                    <a:lstStyle/>
                    <a:p>
                      <a:pPr algn="l"/>
                      <a:r>
                        <a:rPr lang="es-GB" sz="2000" dirty="0">
                          <a:solidFill>
                            <a:srgbClr val="203864"/>
                          </a:solidFill>
                        </a:rPr>
                        <a:t>3. </a:t>
                      </a:r>
                      <a:r>
                        <a:rPr lang="en-GB" sz="2000" dirty="0">
                          <a:solidFill>
                            <a:srgbClr val="203864"/>
                          </a:solidFill>
                        </a:rPr>
                        <a:t>Texts in English…</a:t>
                      </a:r>
                      <a:endParaRPr lang="es-GB" sz="2000" dirty="0">
                        <a:solidFill>
                          <a:srgbClr val="203864"/>
                        </a:solidFill>
                      </a:endParaRPr>
                    </a:p>
                  </a:txBody>
                  <a:tcPr/>
                </a:tc>
                <a:extLst>
                  <a:ext uri="{0D108BD9-81ED-4DB2-BD59-A6C34878D82A}">
                    <a16:rowId xmlns:a16="http://schemas.microsoft.com/office/drawing/2014/main" val="3560008292"/>
                  </a:ext>
                </a:extLst>
              </a:tr>
              <a:tr h="810626">
                <a:tc>
                  <a:txBody>
                    <a:bodyPr/>
                    <a:lstStyle/>
                    <a:p>
                      <a:pPr algn="l"/>
                      <a:r>
                        <a:rPr lang="es-GB" sz="2000" dirty="0">
                          <a:solidFill>
                            <a:srgbClr val="203864"/>
                          </a:solidFill>
                        </a:rPr>
                        <a:t>4. </a:t>
                      </a:r>
                      <a:r>
                        <a:rPr lang="en-GB" sz="2000" dirty="0">
                          <a:solidFill>
                            <a:srgbClr val="203864"/>
                          </a:solidFill>
                        </a:rPr>
                        <a:t>Activities in German…</a:t>
                      </a:r>
                    </a:p>
                    <a:p>
                      <a:pPr algn="l"/>
                      <a:r>
                        <a:rPr lang="en-GB" sz="2000" b="1" dirty="0">
                          <a:solidFill>
                            <a:srgbClr val="203864"/>
                          </a:solidFill>
                        </a:rPr>
                        <a:t>OR </a:t>
                      </a:r>
                      <a:r>
                        <a:rPr lang="en-GB" sz="2000" b="0" dirty="0">
                          <a:solidFill>
                            <a:srgbClr val="203864"/>
                          </a:solidFill>
                        </a:rPr>
                        <a:t>He…</a:t>
                      </a:r>
                      <a:endParaRPr lang="es-GB" sz="2000" b="0" dirty="0">
                        <a:solidFill>
                          <a:srgbClr val="203864"/>
                        </a:solidFill>
                      </a:endParaRPr>
                    </a:p>
                  </a:txBody>
                  <a:tcPr/>
                </a:tc>
                <a:extLst>
                  <a:ext uri="{0D108BD9-81ED-4DB2-BD59-A6C34878D82A}">
                    <a16:rowId xmlns:a16="http://schemas.microsoft.com/office/drawing/2014/main" val="271964527"/>
                  </a:ext>
                </a:extLst>
              </a:tr>
              <a:tr h="810626">
                <a:tc>
                  <a:txBody>
                    <a:bodyPr/>
                    <a:lstStyle/>
                    <a:p>
                      <a:pPr algn="l"/>
                      <a:r>
                        <a:rPr lang="es-GB" sz="2000" dirty="0">
                          <a:solidFill>
                            <a:srgbClr val="203864"/>
                          </a:solidFill>
                        </a:rPr>
                        <a:t>5. </a:t>
                      </a:r>
                      <a:r>
                        <a:rPr lang="en-GB" sz="2000" dirty="0">
                          <a:solidFill>
                            <a:srgbClr val="203864"/>
                          </a:solidFill>
                        </a:rPr>
                        <a:t>The table</a:t>
                      </a:r>
                      <a:r>
                        <a:rPr lang="en-GB" sz="2000" baseline="0" dirty="0">
                          <a:solidFill>
                            <a:srgbClr val="203864"/>
                          </a:solidFill>
                        </a:rPr>
                        <a:t> near the window… </a:t>
                      </a:r>
                    </a:p>
                    <a:p>
                      <a:pPr algn="l"/>
                      <a:r>
                        <a:rPr lang="en-GB" sz="2000" b="1" baseline="0" dirty="0">
                          <a:solidFill>
                            <a:srgbClr val="203864"/>
                          </a:solidFill>
                        </a:rPr>
                        <a:t>OR</a:t>
                      </a:r>
                      <a:r>
                        <a:rPr lang="en-GB" sz="2000" baseline="0" dirty="0">
                          <a:solidFill>
                            <a:srgbClr val="203864"/>
                          </a:solidFill>
                        </a:rPr>
                        <a:t>… </a:t>
                      </a:r>
                      <a:endParaRPr lang="es-GB" sz="2000" dirty="0">
                        <a:solidFill>
                          <a:srgbClr val="203864"/>
                        </a:solidFill>
                      </a:endParaRPr>
                    </a:p>
                  </a:txBody>
                  <a:tcPr/>
                </a:tc>
                <a:extLst>
                  <a:ext uri="{0D108BD9-81ED-4DB2-BD59-A6C34878D82A}">
                    <a16:rowId xmlns:a16="http://schemas.microsoft.com/office/drawing/2014/main" val="1908557422"/>
                  </a:ext>
                </a:extLst>
              </a:tr>
              <a:tr h="810626">
                <a:tc>
                  <a:txBody>
                    <a:bodyPr/>
                    <a:lstStyle/>
                    <a:p>
                      <a:pPr algn="l"/>
                      <a:r>
                        <a:rPr lang="es-GB" sz="2000" dirty="0">
                          <a:solidFill>
                            <a:srgbClr val="203864"/>
                          </a:solidFill>
                        </a:rPr>
                        <a:t>6. </a:t>
                      </a:r>
                      <a:r>
                        <a:rPr lang="en-GB" sz="2000" dirty="0">
                          <a:solidFill>
                            <a:srgbClr val="203864"/>
                          </a:solidFill>
                        </a:rPr>
                        <a:t>(The) nature…</a:t>
                      </a:r>
                      <a:endParaRPr lang="es-GB" sz="2000" dirty="0">
                        <a:solidFill>
                          <a:srgbClr val="203864"/>
                        </a:solidFill>
                      </a:endParaRPr>
                    </a:p>
                  </a:txBody>
                  <a:tcPr/>
                </a:tc>
                <a:extLst>
                  <a:ext uri="{0D108BD9-81ED-4DB2-BD59-A6C34878D82A}">
                    <a16:rowId xmlns:a16="http://schemas.microsoft.com/office/drawing/2014/main" val="2926083958"/>
                  </a:ext>
                </a:extLst>
              </a:tr>
            </a:tbl>
          </a:graphicData>
        </a:graphic>
      </p:graphicFrame>
      <p:sp>
        <p:nvSpPr>
          <p:cNvPr id="7" name="Title 6"/>
          <p:cNvSpPr>
            <a:spLocks noGrp="1"/>
          </p:cNvSpPr>
          <p:nvPr>
            <p:ph type="title" idx="4294967295"/>
          </p:nvPr>
        </p:nvSpPr>
        <p:spPr>
          <a:xfrm>
            <a:off x="10837283" y="209464"/>
            <a:ext cx="1840968" cy="342157"/>
          </a:xfrm>
        </p:spPr>
        <p:txBody>
          <a:bodyPr>
            <a:noAutofit/>
          </a:bodyPr>
          <a:lstStyle/>
          <a:p>
            <a:r>
              <a:rPr lang="en-GB" sz="2000" b="1" dirty="0" err="1">
                <a:solidFill>
                  <a:schemeClr val="bg1"/>
                </a:solidFill>
              </a:rPr>
              <a:t>hablar</a:t>
            </a:r>
            <a:endParaRPr lang="en-GB" sz="2000" b="1" dirty="0">
              <a:solidFill>
                <a:schemeClr val="bg1"/>
              </a:solidFill>
            </a:endParaRPr>
          </a:p>
        </p:txBody>
      </p:sp>
    </p:spTree>
    <p:extLst>
      <p:ext uri="{BB962C8B-B14F-4D97-AF65-F5344CB8AC3E}">
        <p14:creationId xmlns:p14="http://schemas.microsoft.com/office/powerpoint/2010/main" val="3128693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6">
            <a:extLst>
              <a:ext uri="{FF2B5EF4-FFF2-40B4-BE49-F238E27FC236}">
                <a16:creationId xmlns:a16="http://schemas.microsoft.com/office/drawing/2014/main" id="{002B89CC-CB56-5945-9E42-49C3F0D68D63}"/>
              </a:ext>
            </a:extLst>
          </p:cNvPr>
          <p:cNvGraphicFramePr>
            <a:graphicFrameLocks noGrp="1"/>
          </p:cNvGraphicFramePr>
          <p:nvPr>
            <p:extLst>
              <p:ext uri="{D42A27DB-BD31-4B8C-83A1-F6EECF244321}">
                <p14:modId xmlns:p14="http://schemas.microsoft.com/office/powerpoint/2010/main" val="3568463345"/>
              </p:ext>
            </p:extLst>
          </p:nvPr>
        </p:nvGraphicFramePr>
        <p:xfrm>
          <a:off x="8362452" y="826763"/>
          <a:ext cx="3605209" cy="5399866"/>
        </p:xfrm>
        <a:graphic>
          <a:graphicData uri="http://schemas.openxmlformats.org/drawingml/2006/table">
            <a:tbl>
              <a:tblPr firstRow="1" bandRow="1">
                <a:tableStyleId>{5DA37D80-6434-44D0-A028-1B22A696006F}</a:tableStyleId>
              </a:tblPr>
              <a:tblGrid>
                <a:gridCol w="3605209">
                  <a:extLst>
                    <a:ext uri="{9D8B030D-6E8A-4147-A177-3AD203B41FA5}">
                      <a16:colId xmlns:a16="http://schemas.microsoft.com/office/drawing/2014/main" val="1838481075"/>
                    </a:ext>
                  </a:extLst>
                </a:gridCol>
              </a:tblGrid>
              <a:tr h="536112">
                <a:tc>
                  <a:txBody>
                    <a:bodyPr/>
                    <a:lstStyle/>
                    <a:p>
                      <a:pPr algn="ctr"/>
                      <a:r>
                        <a:rPr lang="es-GB" sz="2000" dirty="0">
                          <a:solidFill>
                            <a:srgbClr val="203864"/>
                          </a:solidFill>
                        </a:rPr>
                        <a:t>Completa las frases</a:t>
                      </a:r>
                    </a:p>
                  </a:txBody>
                  <a:tcPr anchor="ctr"/>
                </a:tc>
                <a:extLst>
                  <a:ext uri="{0D108BD9-81ED-4DB2-BD59-A6C34878D82A}">
                    <a16:rowId xmlns:a16="http://schemas.microsoft.com/office/drawing/2014/main" val="1066065579"/>
                  </a:ext>
                </a:extLst>
              </a:tr>
              <a:tr h="766436">
                <a:tc>
                  <a:txBody>
                    <a:bodyPr/>
                    <a:lstStyle/>
                    <a:p>
                      <a:pPr algn="l"/>
                      <a:r>
                        <a:rPr lang="es-GB" sz="2000" dirty="0">
                          <a:solidFill>
                            <a:srgbClr val="203864"/>
                          </a:solidFill>
                        </a:rPr>
                        <a:t>1.  </a:t>
                      </a:r>
                      <a:r>
                        <a:rPr lang="en-GB" sz="2000" dirty="0">
                          <a:solidFill>
                            <a:srgbClr val="203864"/>
                          </a:solidFill>
                        </a:rPr>
                        <a:t>The German class...</a:t>
                      </a:r>
                      <a:endParaRPr lang="es-GB" sz="2000" dirty="0">
                        <a:solidFill>
                          <a:srgbClr val="203864"/>
                        </a:solidFill>
                      </a:endParaRPr>
                    </a:p>
                  </a:txBody>
                  <a:tcPr/>
                </a:tc>
                <a:extLst>
                  <a:ext uri="{0D108BD9-81ED-4DB2-BD59-A6C34878D82A}">
                    <a16:rowId xmlns:a16="http://schemas.microsoft.com/office/drawing/2014/main" val="2943199523"/>
                  </a:ext>
                </a:extLst>
              </a:tr>
              <a:tr h="766436">
                <a:tc>
                  <a:txBody>
                    <a:bodyPr/>
                    <a:lstStyle/>
                    <a:p>
                      <a:pPr algn="l"/>
                      <a:r>
                        <a:rPr lang="es-GB" sz="2000" dirty="0">
                          <a:solidFill>
                            <a:srgbClr val="203864"/>
                          </a:solidFill>
                        </a:rPr>
                        <a:t>2.</a:t>
                      </a:r>
                      <a:r>
                        <a:rPr lang="en-GB" sz="2000" baseline="0" dirty="0">
                          <a:solidFill>
                            <a:srgbClr val="203864"/>
                          </a:solidFill>
                        </a:rPr>
                        <a:t> </a:t>
                      </a:r>
                      <a:r>
                        <a:rPr lang="en-GB" sz="2000" dirty="0">
                          <a:solidFill>
                            <a:srgbClr val="203864"/>
                          </a:solidFill>
                        </a:rPr>
                        <a:t>Languages…</a:t>
                      </a:r>
                      <a:endParaRPr lang="es-GB" sz="2000" dirty="0">
                        <a:solidFill>
                          <a:srgbClr val="203864"/>
                        </a:solidFill>
                      </a:endParaRPr>
                    </a:p>
                  </a:txBody>
                  <a:tcPr/>
                </a:tc>
                <a:extLst>
                  <a:ext uri="{0D108BD9-81ED-4DB2-BD59-A6C34878D82A}">
                    <a16:rowId xmlns:a16="http://schemas.microsoft.com/office/drawing/2014/main" val="1839618798"/>
                  </a:ext>
                </a:extLst>
              </a:tr>
              <a:tr h="766436">
                <a:tc>
                  <a:txBody>
                    <a:bodyPr/>
                    <a:lstStyle/>
                    <a:p>
                      <a:pPr algn="l"/>
                      <a:r>
                        <a:rPr lang="es-GB" sz="2000" dirty="0">
                          <a:solidFill>
                            <a:srgbClr val="203864"/>
                          </a:solidFill>
                        </a:rPr>
                        <a:t>3. </a:t>
                      </a:r>
                      <a:r>
                        <a:rPr lang="en-GB" sz="2000" dirty="0">
                          <a:solidFill>
                            <a:srgbClr val="203864"/>
                          </a:solidFill>
                        </a:rPr>
                        <a:t>Science classes…</a:t>
                      </a:r>
                      <a:endParaRPr lang="es-GB" sz="2000" dirty="0">
                        <a:solidFill>
                          <a:srgbClr val="203864"/>
                        </a:solidFill>
                      </a:endParaRPr>
                    </a:p>
                  </a:txBody>
                  <a:tcPr/>
                </a:tc>
                <a:extLst>
                  <a:ext uri="{0D108BD9-81ED-4DB2-BD59-A6C34878D82A}">
                    <a16:rowId xmlns:a16="http://schemas.microsoft.com/office/drawing/2014/main" val="3560008292"/>
                  </a:ext>
                </a:extLst>
              </a:tr>
              <a:tr h="766436">
                <a:tc>
                  <a:txBody>
                    <a:bodyPr/>
                    <a:lstStyle/>
                    <a:p>
                      <a:pPr algn="l"/>
                      <a:r>
                        <a:rPr lang="es-GB" sz="2000" dirty="0">
                          <a:solidFill>
                            <a:srgbClr val="203864"/>
                          </a:solidFill>
                        </a:rPr>
                        <a:t>4. </a:t>
                      </a:r>
                      <a:r>
                        <a:rPr lang="en-GB" sz="2000" dirty="0">
                          <a:solidFill>
                            <a:srgbClr val="203864"/>
                          </a:solidFill>
                        </a:rPr>
                        <a:t>The teacher (f)…</a:t>
                      </a:r>
                      <a:endParaRPr lang="es-GB" sz="2000" dirty="0">
                        <a:solidFill>
                          <a:srgbClr val="203864"/>
                        </a:solidFill>
                      </a:endParaRPr>
                    </a:p>
                  </a:txBody>
                  <a:tcPr/>
                </a:tc>
                <a:extLst>
                  <a:ext uri="{0D108BD9-81ED-4DB2-BD59-A6C34878D82A}">
                    <a16:rowId xmlns:a16="http://schemas.microsoft.com/office/drawing/2014/main" val="271964527"/>
                  </a:ext>
                </a:extLst>
              </a:tr>
              <a:tr h="766436">
                <a:tc>
                  <a:txBody>
                    <a:bodyPr/>
                    <a:lstStyle/>
                    <a:p>
                      <a:pPr algn="l"/>
                      <a:r>
                        <a:rPr lang="es-GB" sz="2000" dirty="0">
                          <a:solidFill>
                            <a:srgbClr val="203864"/>
                          </a:solidFill>
                        </a:rPr>
                        <a:t>5. </a:t>
                      </a:r>
                      <a:r>
                        <a:rPr lang="en-GB" sz="2000" dirty="0">
                          <a:solidFill>
                            <a:srgbClr val="203864"/>
                          </a:solidFill>
                        </a:rPr>
                        <a:t>French classes…</a:t>
                      </a:r>
                    </a:p>
                    <a:p>
                      <a:pPr algn="l"/>
                      <a:r>
                        <a:rPr lang="en-GB" sz="2000" b="1" dirty="0">
                          <a:solidFill>
                            <a:srgbClr val="203864"/>
                          </a:solidFill>
                        </a:rPr>
                        <a:t>OR</a:t>
                      </a:r>
                      <a:r>
                        <a:rPr lang="en-GB" sz="2000" dirty="0">
                          <a:solidFill>
                            <a:srgbClr val="203864"/>
                          </a:solidFill>
                        </a:rPr>
                        <a:t> I…             </a:t>
                      </a:r>
                      <a:endParaRPr lang="es-GB" sz="2000" dirty="0">
                        <a:solidFill>
                          <a:srgbClr val="203864"/>
                        </a:solidFill>
                      </a:endParaRPr>
                    </a:p>
                  </a:txBody>
                  <a:tcPr/>
                </a:tc>
                <a:extLst>
                  <a:ext uri="{0D108BD9-81ED-4DB2-BD59-A6C34878D82A}">
                    <a16:rowId xmlns:a16="http://schemas.microsoft.com/office/drawing/2014/main" val="1908557422"/>
                  </a:ext>
                </a:extLst>
              </a:tr>
              <a:tr h="1031574">
                <a:tc>
                  <a:txBody>
                    <a:bodyPr/>
                    <a:lstStyle/>
                    <a:p>
                      <a:pPr algn="l"/>
                      <a:r>
                        <a:rPr lang="es-GB" sz="2000" dirty="0">
                          <a:solidFill>
                            <a:srgbClr val="203864"/>
                          </a:solidFill>
                        </a:rPr>
                        <a:t>6. </a:t>
                      </a:r>
                      <a:r>
                        <a:rPr lang="en-GB" sz="2000" dirty="0">
                          <a:solidFill>
                            <a:srgbClr val="203864"/>
                          </a:solidFill>
                        </a:rPr>
                        <a:t>Pronunciation</a:t>
                      </a:r>
                      <a:r>
                        <a:rPr lang="en-GB" sz="2000" baseline="0" dirty="0">
                          <a:solidFill>
                            <a:srgbClr val="203864"/>
                          </a:solidFill>
                        </a:rPr>
                        <a:t> activities…</a:t>
                      </a:r>
                    </a:p>
                    <a:p>
                      <a:pPr algn="l"/>
                      <a:r>
                        <a:rPr lang="en-GB" sz="2000" b="1" baseline="0" dirty="0">
                          <a:solidFill>
                            <a:srgbClr val="203864"/>
                          </a:solidFill>
                        </a:rPr>
                        <a:t>OR</a:t>
                      </a:r>
                      <a:r>
                        <a:rPr lang="en-GB" sz="2000" baseline="0" dirty="0">
                          <a:solidFill>
                            <a:srgbClr val="203864"/>
                          </a:solidFill>
                        </a:rPr>
                        <a:t> I…</a:t>
                      </a:r>
                      <a:endParaRPr lang="es-GB" sz="2000" dirty="0">
                        <a:solidFill>
                          <a:srgbClr val="203864"/>
                        </a:solidFill>
                      </a:endParaRPr>
                    </a:p>
                  </a:txBody>
                  <a:tcPr/>
                </a:tc>
                <a:extLst>
                  <a:ext uri="{0D108BD9-81ED-4DB2-BD59-A6C34878D82A}">
                    <a16:rowId xmlns:a16="http://schemas.microsoft.com/office/drawing/2014/main" val="2926083958"/>
                  </a:ext>
                </a:extLst>
              </a:tr>
            </a:tbl>
          </a:graphicData>
        </a:graphic>
      </p:graphicFrame>
      <p:sp>
        <p:nvSpPr>
          <p:cNvPr id="4" name="CuadroTexto 3">
            <a:extLst>
              <a:ext uri="{FF2B5EF4-FFF2-40B4-BE49-F238E27FC236}">
                <a16:creationId xmlns:a16="http://schemas.microsoft.com/office/drawing/2014/main" id="{80FD807E-E0EC-704D-AE88-60B45A7BCB54}"/>
              </a:ext>
            </a:extLst>
          </p:cNvPr>
          <p:cNvSpPr txBox="1"/>
          <p:nvPr/>
        </p:nvSpPr>
        <p:spPr>
          <a:xfrm>
            <a:off x="241300" y="165100"/>
            <a:ext cx="1950571" cy="430887"/>
          </a:xfrm>
          <a:prstGeom prst="rect">
            <a:avLst/>
          </a:prstGeom>
          <a:noFill/>
        </p:spPr>
        <p:txBody>
          <a:bodyPr wrap="square" rtlCol="0">
            <a:spAutoFit/>
          </a:bodyPr>
          <a:lstStyle/>
          <a:p>
            <a:r>
              <a:rPr lang="es-ES" sz="2200" b="1" dirty="0">
                <a:solidFill>
                  <a:schemeClr val="accent5">
                    <a:lumMod val="50000"/>
                  </a:schemeClr>
                </a:solidFill>
              </a:rPr>
              <a:t>Estudiante B</a:t>
            </a:r>
            <a:endParaRPr lang="es-GB" sz="2200" b="1" dirty="0">
              <a:solidFill>
                <a:schemeClr val="accent5">
                  <a:lumMod val="50000"/>
                </a:schemeClr>
              </a:solidFill>
            </a:endParaRPr>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8002814"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50000"/>
              </a:lnSpc>
            </a:pPr>
            <a:r>
              <a:rPr lang="es-ES" sz="2200" dirty="0">
                <a:solidFill>
                  <a:srgbClr val="203864"/>
                </a:solidFill>
              </a:rPr>
              <a:t>________________ los profesores simpáticos aunque un compañero aburrido ________________. Los textos en inglés ________________, pero las actividades de alemán   ________________. La mesa cerca de la ventana ___________________, siempre está allí porque ______________________ la naturaleza.</a:t>
            </a:r>
          </a:p>
        </p:txBody>
      </p:sp>
      <p:sp>
        <p:nvSpPr>
          <p:cNvPr id="2" name="CuadroTexto 1">
            <a:extLst>
              <a:ext uri="{FF2B5EF4-FFF2-40B4-BE49-F238E27FC236}">
                <a16:creationId xmlns:a16="http://schemas.microsoft.com/office/drawing/2014/main" id="{10F8F1B3-BD60-914F-B31D-00623049F9C8}"/>
              </a:ext>
            </a:extLst>
          </p:cNvPr>
          <p:cNvSpPr txBox="1"/>
          <p:nvPr/>
        </p:nvSpPr>
        <p:spPr>
          <a:xfrm>
            <a:off x="446623" y="1227677"/>
            <a:ext cx="2416047" cy="400110"/>
          </a:xfrm>
          <a:prstGeom prst="rect">
            <a:avLst/>
          </a:prstGeom>
          <a:noFill/>
        </p:spPr>
        <p:txBody>
          <a:bodyPr wrap="none" rtlCol="0">
            <a:spAutoFit/>
          </a:bodyPr>
          <a:lstStyle/>
          <a:p>
            <a:pPr algn="ctr"/>
            <a:r>
              <a:rPr lang="es-ES" sz="2000" b="1" dirty="0">
                <a:solidFill>
                  <a:srgbClr val="203864"/>
                </a:solidFill>
              </a:rPr>
              <a:t>[They interest </a:t>
            </a:r>
            <a:r>
              <a:rPr lang="es-ES" sz="2000" b="1" dirty="0" err="1">
                <a:solidFill>
                  <a:srgbClr val="203864"/>
                </a:solidFill>
              </a:rPr>
              <a:t>him</a:t>
            </a:r>
            <a:r>
              <a:rPr lang="es-ES" sz="2000" b="1" dirty="0">
                <a:solidFill>
                  <a:srgbClr val="203864"/>
                </a:solidFill>
              </a:rPr>
              <a:t>]</a:t>
            </a:r>
            <a:endParaRPr lang="es-GB" sz="2000" b="1" dirty="0">
              <a:solidFill>
                <a:schemeClr val="accent5">
                  <a:lumMod val="50000"/>
                </a:schemeClr>
              </a:solidFill>
            </a:endParaRPr>
          </a:p>
        </p:txBody>
      </p:sp>
      <p:sp>
        <p:nvSpPr>
          <p:cNvPr id="63" name="CuadroTexto 62">
            <a:extLst>
              <a:ext uri="{FF2B5EF4-FFF2-40B4-BE49-F238E27FC236}">
                <a16:creationId xmlns:a16="http://schemas.microsoft.com/office/drawing/2014/main" id="{D275E86A-C66D-5A44-845D-083A20097D35}"/>
              </a:ext>
            </a:extLst>
          </p:cNvPr>
          <p:cNvSpPr txBox="1"/>
          <p:nvPr/>
        </p:nvSpPr>
        <p:spPr>
          <a:xfrm>
            <a:off x="3508833" y="2042639"/>
            <a:ext cx="2172391" cy="400110"/>
          </a:xfrm>
          <a:prstGeom prst="rect">
            <a:avLst/>
          </a:prstGeom>
          <a:noFill/>
        </p:spPr>
        <p:txBody>
          <a:bodyPr wrap="none" rtlCol="0">
            <a:spAutoFit/>
          </a:bodyPr>
          <a:lstStyle/>
          <a:p>
            <a:pPr algn="ctr"/>
            <a:r>
              <a:rPr lang="es-ES" sz="2000" b="1" dirty="0">
                <a:solidFill>
                  <a:srgbClr val="203864"/>
                </a:solidFill>
              </a:rPr>
              <a:t>[he annoys </a:t>
            </a:r>
            <a:r>
              <a:rPr lang="es-ES" sz="2000" b="1" dirty="0" err="1">
                <a:solidFill>
                  <a:srgbClr val="203864"/>
                </a:solidFill>
              </a:rPr>
              <a:t>him</a:t>
            </a:r>
            <a:r>
              <a:rPr lang="es-ES" sz="2000" b="1" dirty="0">
                <a:solidFill>
                  <a:srgbClr val="203864"/>
                </a:solidFill>
              </a:rPr>
              <a:t>]</a:t>
            </a:r>
            <a:endParaRPr lang="es-GB" sz="2000" b="1" dirty="0">
              <a:solidFill>
                <a:schemeClr val="accent5">
                  <a:lumMod val="50000"/>
                </a:schemeClr>
              </a:solidFill>
            </a:endParaRPr>
          </a:p>
        </p:txBody>
      </p:sp>
      <p:sp>
        <p:nvSpPr>
          <p:cNvPr id="64" name="CuadroTexto 63">
            <a:extLst>
              <a:ext uri="{FF2B5EF4-FFF2-40B4-BE49-F238E27FC236}">
                <a16:creationId xmlns:a16="http://schemas.microsoft.com/office/drawing/2014/main" id="{3319D7A7-50EE-044B-AF24-963F544FA239}"/>
              </a:ext>
            </a:extLst>
          </p:cNvPr>
          <p:cNvSpPr txBox="1"/>
          <p:nvPr/>
        </p:nvSpPr>
        <p:spPr>
          <a:xfrm>
            <a:off x="1414093" y="2891804"/>
            <a:ext cx="2198038" cy="400110"/>
          </a:xfrm>
          <a:prstGeom prst="rect">
            <a:avLst/>
          </a:prstGeom>
          <a:noFill/>
        </p:spPr>
        <p:txBody>
          <a:bodyPr wrap="none" rtlCol="0">
            <a:spAutoFit/>
          </a:bodyPr>
          <a:lstStyle/>
          <a:p>
            <a:pPr algn="ctr"/>
            <a:r>
              <a:rPr lang="es-ES" sz="2000" b="1" dirty="0">
                <a:solidFill>
                  <a:srgbClr val="203864"/>
                </a:solidFill>
              </a:rPr>
              <a:t>[they worry </a:t>
            </a:r>
            <a:r>
              <a:rPr lang="es-ES" sz="2000" b="1" dirty="0" err="1">
                <a:solidFill>
                  <a:srgbClr val="203864"/>
                </a:solidFill>
              </a:rPr>
              <a:t>him</a:t>
            </a:r>
            <a:r>
              <a:rPr lang="es-ES" sz="2000" b="1" dirty="0">
                <a:solidFill>
                  <a:srgbClr val="203864"/>
                </a:solidFill>
              </a:rPr>
              <a:t>]</a:t>
            </a:r>
            <a:endParaRPr lang="es-GB" sz="2000" b="1" dirty="0">
              <a:solidFill>
                <a:schemeClr val="accent5">
                  <a:lumMod val="50000"/>
                </a:schemeClr>
              </a:solidFill>
            </a:endParaRPr>
          </a:p>
        </p:txBody>
      </p:sp>
      <p:sp>
        <p:nvSpPr>
          <p:cNvPr id="65" name="CuadroTexto 64">
            <a:extLst>
              <a:ext uri="{FF2B5EF4-FFF2-40B4-BE49-F238E27FC236}">
                <a16:creationId xmlns:a16="http://schemas.microsoft.com/office/drawing/2014/main" id="{E4144C37-312E-0A44-9F84-6AFE514C5CEE}"/>
              </a:ext>
            </a:extLst>
          </p:cNvPr>
          <p:cNvSpPr txBox="1"/>
          <p:nvPr/>
        </p:nvSpPr>
        <p:spPr>
          <a:xfrm>
            <a:off x="2162904" y="4572018"/>
            <a:ext cx="2048959" cy="400110"/>
          </a:xfrm>
          <a:prstGeom prst="rect">
            <a:avLst/>
          </a:prstGeom>
          <a:noFill/>
        </p:spPr>
        <p:txBody>
          <a:bodyPr wrap="none" rtlCol="0">
            <a:spAutoFit/>
          </a:bodyPr>
          <a:lstStyle/>
          <a:p>
            <a:pPr algn="ctr"/>
            <a:r>
              <a:rPr lang="es-ES" sz="2000" b="1" dirty="0">
                <a:solidFill>
                  <a:srgbClr val="203864"/>
                </a:solidFill>
              </a:rPr>
              <a:t>[it </a:t>
            </a:r>
            <a:r>
              <a:rPr lang="es-ES" sz="2000" b="1" dirty="0" err="1">
                <a:solidFill>
                  <a:srgbClr val="203864"/>
                </a:solidFill>
              </a:rPr>
              <a:t>pleases</a:t>
            </a:r>
            <a:r>
              <a:rPr lang="es-ES" sz="2000" b="1" dirty="0">
                <a:solidFill>
                  <a:srgbClr val="203864"/>
                </a:solidFill>
              </a:rPr>
              <a:t> </a:t>
            </a:r>
            <a:r>
              <a:rPr lang="es-ES" sz="2000" b="1" dirty="0" err="1">
                <a:solidFill>
                  <a:srgbClr val="203864"/>
                </a:solidFill>
              </a:rPr>
              <a:t>him</a:t>
            </a:r>
            <a:r>
              <a:rPr lang="es-ES" sz="2000" b="1" dirty="0">
                <a:solidFill>
                  <a:srgbClr val="203864"/>
                </a:solidFill>
              </a:rPr>
              <a:t>]</a:t>
            </a:r>
            <a:endParaRPr lang="es-GB" sz="2000" b="1" dirty="0">
              <a:solidFill>
                <a:schemeClr val="accent5">
                  <a:lumMod val="50000"/>
                </a:schemeClr>
              </a:solidFill>
            </a:endParaRPr>
          </a:p>
        </p:txBody>
      </p:sp>
      <p:sp>
        <p:nvSpPr>
          <p:cNvPr id="66" name="CuadroTexto 65">
            <a:extLst>
              <a:ext uri="{FF2B5EF4-FFF2-40B4-BE49-F238E27FC236}">
                <a16:creationId xmlns:a16="http://schemas.microsoft.com/office/drawing/2014/main" id="{4D48C01E-F97E-694F-A5AB-4AD9620076D3}"/>
              </a:ext>
            </a:extLst>
          </p:cNvPr>
          <p:cNvSpPr txBox="1"/>
          <p:nvPr/>
        </p:nvSpPr>
        <p:spPr>
          <a:xfrm>
            <a:off x="1763651" y="3740969"/>
            <a:ext cx="2364750" cy="400110"/>
          </a:xfrm>
          <a:prstGeom prst="rect">
            <a:avLst/>
          </a:prstGeom>
          <a:noFill/>
        </p:spPr>
        <p:txBody>
          <a:bodyPr wrap="none" rtlCol="0">
            <a:spAutoFit/>
          </a:bodyPr>
          <a:lstStyle/>
          <a:p>
            <a:pPr algn="ctr"/>
            <a:r>
              <a:rPr lang="es-ES" sz="2000" b="1" dirty="0">
                <a:solidFill>
                  <a:srgbClr val="203864"/>
                </a:solidFill>
              </a:rPr>
              <a:t>[they delight </a:t>
            </a:r>
            <a:r>
              <a:rPr lang="es-ES" sz="2000" b="1" dirty="0" err="1">
                <a:solidFill>
                  <a:srgbClr val="203864"/>
                </a:solidFill>
              </a:rPr>
              <a:t>him</a:t>
            </a:r>
            <a:r>
              <a:rPr lang="es-ES" sz="2000" b="1" dirty="0">
                <a:solidFill>
                  <a:srgbClr val="203864"/>
                </a:solidFill>
              </a:rPr>
              <a:t>]</a:t>
            </a:r>
            <a:endParaRPr lang="es-GB" sz="2000" b="1" dirty="0">
              <a:solidFill>
                <a:schemeClr val="accent5">
                  <a:lumMod val="50000"/>
                </a:schemeClr>
              </a:solidFill>
            </a:endParaRPr>
          </a:p>
        </p:txBody>
      </p:sp>
      <p:sp>
        <p:nvSpPr>
          <p:cNvPr id="67" name="CuadroTexto 66">
            <a:extLst>
              <a:ext uri="{FF2B5EF4-FFF2-40B4-BE49-F238E27FC236}">
                <a16:creationId xmlns:a16="http://schemas.microsoft.com/office/drawing/2014/main" id="{AA46B3BC-8D5B-F946-B853-5BBCCD7B26FB}"/>
              </a:ext>
            </a:extLst>
          </p:cNvPr>
          <p:cNvSpPr txBox="1"/>
          <p:nvPr/>
        </p:nvSpPr>
        <p:spPr>
          <a:xfrm>
            <a:off x="767329" y="5442998"/>
            <a:ext cx="2791149" cy="400110"/>
          </a:xfrm>
          <a:prstGeom prst="rect">
            <a:avLst/>
          </a:prstGeom>
          <a:noFill/>
        </p:spPr>
        <p:txBody>
          <a:bodyPr wrap="none" rtlCol="0">
            <a:spAutoFit/>
          </a:bodyPr>
          <a:lstStyle/>
          <a:p>
            <a:pPr algn="ctr"/>
            <a:r>
              <a:rPr lang="es-ES" sz="2000" b="1" dirty="0">
                <a:solidFill>
                  <a:srgbClr val="203864"/>
                </a:solidFill>
              </a:rPr>
              <a:t>[it makes </a:t>
            </a:r>
            <a:r>
              <a:rPr lang="es-ES" sz="2000" b="1" dirty="0" err="1">
                <a:solidFill>
                  <a:srgbClr val="203864"/>
                </a:solidFill>
              </a:rPr>
              <a:t>him</a:t>
            </a:r>
            <a:r>
              <a:rPr lang="es-ES" sz="2000" b="1" dirty="0">
                <a:solidFill>
                  <a:srgbClr val="203864"/>
                </a:solidFill>
              </a:rPr>
              <a:t> happy]</a:t>
            </a:r>
            <a:endParaRPr lang="es-GB" sz="2000" b="1" dirty="0">
              <a:solidFill>
                <a:schemeClr val="accent5">
                  <a:lumMod val="50000"/>
                </a:schemeClr>
              </a:solidFill>
            </a:endParaRPr>
          </a:p>
        </p:txBody>
      </p:sp>
      <p:sp>
        <p:nvSpPr>
          <p:cNvPr id="13" name="Rounded Rectangle 2">
            <a:extLst>
              <a:ext uri="{FF2B5EF4-FFF2-40B4-BE49-F238E27FC236}">
                <a16:creationId xmlns:a16="http://schemas.microsoft.com/office/drawing/2014/main" id="{CC39788C-E90B-1E41-B233-6ABC23445273}"/>
              </a:ext>
            </a:extLst>
          </p:cNvPr>
          <p:cNvSpPr/>
          <p:nvPr/>
        </p:nvSpPr>
        <p:spPr>
          <a:xfrm>
            <a:off x="10686395" y="88268"/>
            <a:ext cx="1281266" cy="543102"/>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4"/>
          <p:cNvSpPr>
            <a:spLocks noGrp="1"/>
          </p:cNvSpPr>
          <p:nvPr>
            <p:ph type="title" idx="4294967295"/>
          </p:nvPr>
        </p:nvSpPr>
        <p:spPr>
          <a:xfrm>
            <a:off x="10800823" y="91167"/>
            <a:ext cx="1303808" cy="540203"/>
          </a:xfrm>
        </p:spPr>
        <p:txBody>
          <a:bodyPr>
            <a:normAutofit/>
          </a:bodyPr>
          <a:lstStyle/>
          <a:p>
            <a:r>
              <a:rPr lang="en-GB" sz="2000" b="1" dirty="0" err="1">
                <a:solidFill>
                  <a:schemeClr val="bg1"/>
                </a:solidFill>
              </a:rPr>
              <a:t>hablar</a:t>
            </a:r>
            <a:endParaRPr lang="en-GB" sz="2000" b="1" dirty="0">
              <a:solidFill>
                <a:schemeClr val="bg1"/>
              </a:solidFill>
            </a:endParaRPr>
          </a:p>
        </p:txBody>
      </p:sp>
    </p:spTree>
    <p:extLst>
      <p:ext uri="{BB962C8B-B14F-4D97-AF65-F5344CB8AC3E}">
        <p14:creationId xmlns:p14="http://schemas.microsoft.com/office/powerpoint/2010/main" val="4118247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6">
            <a:extLst>
              <a:ext uri="{FF2B5EF4-FFF2-40B4-BE49-F238E27FC236}">
                <a16:creationId xmlns:a16="http://schemas.microsoft.com/office/drawing/2014/main" id="{002B89CC-CB56-5945-9E42-49C3F0D68D63}"/>
              </a:ext>
            </a:extLst>
          </p:cNvPr>
          <p:cNvGraphicFramePr>
            <a:graphicFrameLocks noGrp="1"/>
          </p:cNvGraphicFramePr>
          <p:nvPr>
            <p:extLst>
              <p:ext uri="{D42A27DB-BD31-4B8C-83A1-F6EECF244321}">
                <p14:modId xmlns:p14="http://schemas.microsoft.com/office/powerpoint/2010/main" val="2738671609"/>
              </p:ext>
            </p:extLst>
          </p:nvPr>
        </p:nvGraphicFramePr>
        <p:xfrm>
          <a:off x="6246847" y="417982"/>
          <a:ext cx="5665759" cy="5769680"/>
        </p:xfrm>
        <a:graphic>
          <a:graphicData uri="http://schemas.openxmlformats.org/drawingml/2006/table">
            <a:tbl>
              <a:tblPr firstRow="1" bandRow="1">
                <a:tableStyleId>{5DA37D80-6434-44D0-A028-1B22A696006F}</a:tableStyleId>
              </a:tblPr>
              <a:tblGrid>
                <a:gridCol w="5665759">
                  <a:extLst>
                    <a:ext uri="{9D8B030D-6E8A-4147-A177-3AD203B41FA5}">
                      <a16:colId xmlns:a16="http://schemas.microsoft.com/office/drawing/2014/main" val="1838481075"/>
                    </a:ext>
                  </a:extLst>
                </a:gridCol>
              </a:tblGrid>
              <a:tr h="421134">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066065579"/>
                  </a:ext>
                </a:extLst>
              </a:tr>
              <a:tr h="789453">
                <a:tc>
                  <a:txBody>
                    <a:bodyPr/>
                    <a:lstStyle/>
                    <a:p>
                      <a:pPr algn="l"/>
                      <a:endParaRPr lang="es-GB" sz="2000" dirty="0">
                        <a:solidFill>
                          <a:srgbClr val="203864"/>
                        </a:solidFill>
                      </a:endParaRPr>
                    </a:p>
                  </a:txBody>
                  <a:tcPr anchor="ctr"/>
                </a:tc>
                <a:extLst>
                  <a:ext uri="{0D108BD9-81ED-4DB2-BD59-A6C34878D82A}">
                    <a16:rowId xmlns:a16="http://schemas.microsoft.com/office/drawing/2014/main" val="2943199523"/>
                  </a:ext>
                </a:extLst>
              </a:tr>
              <a:tr h="717676">
                <a:tc>
                  <a:txBody>
                    <a:bodyPr/>
                    <a:lstStyle/>
                    <a:p>
                      <a:pPr algn="l"/>
                      <a:endParaRPr lang="es-GB" sz="2000" dirty="0">
                        <a:solidFill>
                          <a:srgbClr val="203864"/>
                        </a:solidFill>
                      </a:endParaRPr>
                    </a:p>
                  </a:txBody>
                  <a:tcPr anchor="ctr"/>
                </a:tc>
                <a:extLst>
                  <a:ext uri="{0D108BD9-81ED-4DB2-BD59-A6C34878D82A}">
                    <a16:rowId xmlns:a16="http://schemas.microsoft.com/office/drawing/2014/main" val="1839618798"/>
                  </a:ext>
                </a:extLst>
              </a:tr>
              <a:tr h="770838">
                <a:tc>
                  <a:txBody>
                    <a:bodyPr/>
                    <a:lstStyle/>
                    <a:p>
                      <a:pPr algn="l"/>
                      <a:endParaRPr lang="es-GB" sz="2000" dirty="0">
                        <a:solidFill>
                          <a:srgbClr val="203864"/>
                        </a:solidFill>
                      </a:endParaRPr>
                    </a:p>
                  </a:txBody>
                  <a:tcPr anchor="ctr"/>
                </a:tc>
                <a:extLst>
                  <a:ext uri="{0D108BD9-81ED-4DB2-BD59-A6C34878D82A}">
                    <a16:rowId xmlns:a16="http://schemas.microsoft.com/office/drawing/2014/main" val="3560008292"/>
                  </a:ext>
                </a:extLst>
              </a:tr>
              <a:tr h="848716">
                <a:tc>
                  <a:txBody>
                    <a:bodyPr/>
                    <a:lstStyle/>
                    <a:p>
                      <a:pPr algn="l"/>
                      <a:endParaRPr lang="es-GB" sz="2000" dirty="0">
                        <a:solidFill>
                          <a:srgbClr val="203864"/>
                        </a:solidFill>
                      </a:endParaRPr>
                    </a:p>
                  </a:txBody>
                  <a:tcPr anchor="ctr"/>
                </a:tc>
                <a:extLst>
                  <a:ext uri="{0D108BD9-81ED-4DB2-BD59-A6C34878D82A}">
                    <a16:rowId xmlns:a16="http://schemas.microsoft.com/office/drawing/2014/main" val="271964527"/>
                  </a:ext>
                </a:extLst>
              </a:tr>
              <a:tr h="1079547">
                <a:tc>
                  <a:txBody>
                    <a:bodyPr/>
                    <a:lstStyle/>
                    <a:p>
                      <a:pPr algn="l"/>
                      <a:endParaRPr lang="en-GB" sz="2000" dirty="0">
                        <a:solidFill>
                          <a:srgbClr val="203864"/>
                        </a:solidFill>
                      </a:endParaRPr>
                    </a:p>
                  </a:txBody>
                  <a:tcPr anchor="ctr"/>
                </a:tc>
                <a:extLst>
                  <a:ext uri="{0D108BD9-81ED-4DB2-BD59-A6C34878D82A}">
                    <a16:rowId xmlns:a16="http://schemas.microsoft.com/office/drawing/2014/main" val="1908557422"/>
                  </a:ext>
                </a:extLst>
              </a:tr>
              <a:tr h="1142316">
                <a:tc>
                  <a:txBody>
                    <a:bodyPr/>
                    <a:lstStyle/>
                    <a:p>
                      <a:pPr algn="l"/>
                      <a:endParaRPr lang="es-GB" sz="2000" dirty="0">
                        <a:solidFill>
                          <a:srgbClr val="203864"/>
                        </a:solidFill>
                      </a:endParaRPr>
                    </a:p>
                  </a:txBody>
                  <a:tcPr anchor="ctr"/>
                </a:tc>
                <a:extLst>
                  <a:ext uri="{0D108BD9-81ED-4DB2-BD59-A6C34878D82A}">
                    <a16:rowId xmlns:a16="http://schemas.microsoft.com/office/drawing/2014/main" val="2926083958"/>
                  </a:ext>
                </a:extLst>
              </a:tr>
            </a:tbl>
          </a:graphicData>
        </a:graphic>
      </p:graphicFrame>
      <p:sp>
        <p:nvSpPr>
          <p:cNvPr id="4" name="CuadroTexto 3">
            <a:extLst>
              <a:ext uri="{FF2B5EF4-FFF2-40B4-BE49-F238E27FC236}">
                <a16:creationId xmlns:a16="http://schemas.microsoft.com/office/drawing/2014/main" id="{80FD807E-E0EC-704D-AE88-60B45A7BCB54}"/>
              </a:ext>
            </a:extLst>
          </p:cNvPr>
          <p:cNvSpPr txBox="1"/>
          <p:nvPr/>
        </p:nvSpPr>
        <p:spPr>
          <a:xfrm>
            <a:off x="251741" y="380836"/>
            <a:ext cx="3595204" cy="430887"/>
          </a:xfrm>
          <a:prstGeom prst="rect">
            <a:avLst/>
          </a:prstGeom>
          <a:noFill/>
        </p:spPr>
        <p:txBody>
          <a:bodyPr wrap="square" rtlCol="0">
            <a:spAutoFit/>
          </a:bodyPr>
          <a:lstStyle/>
          <a:p>
            <a:r>
              <a:rPr lang="es-ES" sz="2200" b="1" dirty="0">
                <a:solidFill>
                  <a:schemeClr val="accent5">
                    <a:lumMod val="50000"/>
                  </a:schemeClr>
                </a:solidFill>
              </a:rPr>
              <a:t>Estudiante A - Solución</a:t>
            </a:r>
            <a:endParaRPr lang="es-GB" sz="2200" b="1" dirty="0">
              <a:solidFill>
                <a:schemeClr val="accent5">
                  <a:lumMod val="50000"/>
                </a:schemeClr>
              </a:solidFill>
            </a:endParaRPr>
          </a:p>
        </p:txBody>
      </p:sp>
      <p:sp>
        <p:nvSpPr>
          <p:cNvPr id="15" name="CuadroTexto 3">
            <a:extLst>
              <a:ext uri="{FF2B5EF4-FFF2-40B4-BE49-F238E27FC236}">
                <a16:creationId xmlns:a16="http://schemas.microsoft.com/office/drawing/2014/main" id="{80FD807E-E0EC-704D-AE88-60B45A7BCB54}"/>
              </a:ext>
            </a:extLst>
          </p:cNvPr>
          <p:cNvSpPr txBox="1"/>
          <p:nvPr/>
        </p:nvSpPr>
        <p:spPr>
          <a:xfrm>
            <a:off x="6258480" y="404511"/>
            <a:ext cx="4108709" cy="430887"/>
          </a:xfrm>
          <a:prstGeom prst="rect">
            <a:avLst/>
          </a:prstGeom>
          <a:noFill/>
        </p:spPr>
        <p:txBody>
          <a:bodyPr wrap="square" rtlCol="0">
            <a:spAutoFit/>
          </a:bodyPr>
          <a:lstStyle/>
          <a:p>
            <a:r>
              <a:rPr lang="es-ES" sz="2200" b="1" dirty="0">
                <a:solidFill>
                  <a:schemeClr val="accent5">
                    <a:lumMod val="50000"/>
                  </a:schemeClr>
                </a:solidFill>
              </a:rPr>
              <a:t>Estudiante B - Solución</a:t>
            </a:r>
            <a:endParaRPr lang="es-GB" sz="2200" b="1" dirty="0">
              <a:solidFill>
                <a:schemeClr val="accent5">
                  <a:lumMod val="50000"/>
                </a:schemeClr>
              </a:solidFill>
            </a:endParaRPr>
          </a:p>
        </p:txBody>
      </p:sp>
      <p:graphicFrame>
        <p:nvGraphicFramePr>
          <p:cNvPr id="16" name="Tabla 6">
            <a:extLst>
              <a:ext uri="{FF2B5EF4-FFF2-40B4-BE49-F238E27FC236}">
                <a16:creationId xmlns:a16="http://schemas.microsoft.com/office/drawing/2014/main" id="{002B89CC-CB56-5945-9E42-49C3F0D68D63}"/>
              </a:ext>
            </a:extLst>
          </p:cNvPr>
          <p:cNvGraphicFramePr>
            <a:graphicFrameLocks noGrp="1"/>
          </p:cNvGraphicFramePr>
          <p:nvPr>
            <p:extLst>
              <p:ext uri="{D42A27DB-BD31-4B8C-83A1-F6EECF244321}">
                <p14:modId xmlns:p14="http://schemas.microsoft.com/office/powerpoint/2010/main" val="2032669018"/>
              </p:ext>
            </p:extLst>
          </p:nvPr>
        </p:nvGraphicFramePr>
        <p:xfrm>
          <a:off x="242805" y="419570"/>
          <a:ext cx="5897596" cy="5768092"/>
        </p:xfrm>
        <a:graphic>
          <a:graphicData uri="http://schemas.openxmlformats.org/drawingml/2006/table">
            <a:tbl>
              <a:tblPr firstRow="1" bandRow="1">
                <a:tableStyleId>{5DA37D80-6434-44D0-A028-1B22A696006F}</a:tableStyleId>
              </a:tblPr>
              <a:tblGrid>
                <a:gridCol w="5897596">
                  <a:extLst>
                    <a:ext uri="{9D8B030D-6E8A-4147-A177-3AD203B41FA5}">
                      <a16:colId xmlns:a16="http://schemas.microsoft.com/office/drawing/2014/main" val="1838481075"/>
                    </a:ext>
                  </a:extLst>
                </a:gridCol>
              </a:tblGrid>
              <a:tr h="392111">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1066065579"/>
                  </a:ext>
                </a:extLst>
              </a:tr>
              <a:tr h="689191">
                <a:tc>
                  <a:txBody>
                    <a:bodyPr/>
                    <a:lstStyle/>
                    <a:p>
                      <a:pPr algn="l"/>
                      <a:endParaRPr lang="es-GB" sz="2000" dirty="0">
                        <a:solidFill>
                          <a:srgbClr val="203864"/>
                        </a:solidFill>
                      </a:endParaRPr>
                    </a:p>
                  </a:txBody>
                  <a:tcPr anchor="ctr"/>
                </a:tc>
                <a:extLst>
                  <a:ext uri="{0D108BD9-81ED-4DB2-BD59-A6C34878D82A}">
                    <a16:rowId xmlns:a16="http://schemas.microsoft.com/office/drawing/2014/main" val="2943199523"/>
                  </a:ext>
                </a:extLst>
              </a:tr>
              <a:tr h="738438">
                <a:tc>
                  <a:txBody>
                    <a:bodyPr/>
                    <a:lstStyle/>
                    <a:p>
                      <a:pPr algn="l"/>
                      <a:endParaRPr lang="es-GB" sz="2000" dirty="0">
                        <a:solidFill>
                          <a:srgbClr val="203864"/>
                        </a:solidFill>
                      </a:endParaRPr>
                    </a:p>
                  </a:txBody>
                  <a:tcPr anchor="ctr"/>
                </a:tc>
                <a:extLst>
                  <a:ext uri="{0D108BD9-81ED-4DB2-BD59-A6C34878D82A}">
                    <a16:rowId xmlns:a16="http://schemas.microsoft.com/office/drawing/2014/main" val="1839618798"/>
                  </a:ext>
                </a:extLst>
              </a:tr>
              <a:tr h="770956">
                <a:tc>
                  <a:txBody>
                    <a:bodyPr/>
                    <a:lstStyle/>
                    <a:p>
                      <a:pPr algn="l"/>
                      <a:endParaRPr lang="es-GB" sz="2000" dirty="0">
                        <a:solidFill>
                          <a:srgbClr val="203864"/>
                        </a:solidFill>
                      </a:endParaRPr>
                    </a:p>
                  </a:txBody>
                  <a:tcPr anchor="ctr"/>
                </a:tc>
                <a:extLst>
                  <a:ext uri="{0D108BD9-81ED-4DB2-BD59-A6C34878D82A}">
                    <a16:rowId xmlns:a16="http://schemas.microsoft.com/office/drawing/2014/main" val="3560008292"/>
                  </a:ext>
                </a:extLst>
              </a:tr>
              <a:tr h="1127762">
                <a:tc>
                  <a:txBody>
                    <a:bodyPr/>
                    <a:lstStyle/>
                    <a:p>
                      <a:pPr algn="l"/>
                      <a:endParaRPr lang="es-GB" sz="2000" b="0" dirty="0">
                        <a:solidFill>
                          <a:srgbClr val="203864"/>
                        </a:solidFill>
                      </a:endParaRPr>
                    </a:p>
                  </a:txBody>
                  <a:tcPr anchor="ctr"/>
                </a:tc>
                <a:extLst>
                  <a:ext uri="{0D108BD9-81ED-4DB2-BD59-A6C34878D82A}">
                    <a16:rowId xmlns:a16="http://schemas.microsoft.com/office/drawing/2014/main" val="271964527"/>
                  </a:ext>
                </a:extLst>
              </a:tr>
              <a:tr h="1218512">
                <a:tc>
                  <a:txBody>
                    <a:bodyPr/>
                    <a:lstStyle/>
                    <a:p>
                      <a:pPr algn="l"/>
                      <a:endParaRPr lang="es-GB" sz="2000" dirty="0">
                        <a:solidFill>
                          <a:srgbClr val="203864"/>
                        </a:solidFill>
                      </a:endParaRPr>
                    </a:p>
                  </a:txBody>
                  <a:tcPr anchor="ctr"/>
                </a:tc>
                <a:extLst>
                  <a:ext uri="{0D108BD9-81ED-4DB2-BD59-A6C34878D82A}">
                    <a16:rowId xmlns:a16="http://schemas.microsoft.com/office/drawing/2014/main" val="1908557422"/>
                  </a:ext>
                </a:extLst>
              </a:tr>
              <a:tr h="826993">
                <a:tc>
                  <a:txBody>
                    <a:bodyPr/>
                    <a:lstStyle/>
                    <a:p>
                      <a:pPr algn="l"/>
                      <a:endParaRPr lang="es-GB" sz="2000" dirty="0">
                        <a:solidFill>
                          <a:srgbClr val="203864"/>
                        </a:solidFill>
                      </a:endParaRPr>
                    </a:p>
                  </a:txBody>
                  <a:tcPr anchor="ctr"/>
                </a:tc>
                <a:extLst>
                  <a:ext uri="{0D108BD9-81ED-4DB2-BD59-A6C34878D82A}">
                    <a16:rowId xmlns:a16="http://schemas.microsoft.com/office/drawing/2014/main" val="2926083958"/>
                  </a:ext>
                </a:extLst>
              </a:tr>
            </a:tbl>
          </a:graphicData>
        </a:graphic>
      </p:graphicFrame>
      <p:sp>
        <p:nvSpPr>
          <p:cNvPr id="2" name="CuadroTexto 1">
            <a:extLst>
              <a:ext uri="{FF2B5EF4-FFF2-40B4-BE49-F238E27FC236}">
                <a16:creationId xmlns:a16="http://schemas.microsoft.com/office/drawing/2014/main" id="{BB9D0361-3A64-4546-9994-AFF71E1F6845}"/>
              </a:ext>
            </a:extLst>
          </p:cNvPr>
          <p:cNvSpPr txBox="1"/>
          <p:nvPr/>
        </p:nvSpPr>
        <p:spPr>
          <a:xfrm>
            <a:off x="275085" y="762341"/>
            <a:ext cx="5014514" cy="400110"/>
          </a:xfrm>
          <a:prstGeom prst="rect">
            <a:avLst/>
          </a:prstGeom>
          <a:noFill/>
        </p:spPr>
        <p:txBody>
          <a:bodyPr wrap="none" rtlCol="0">
            <a:spAutoFit/>
          </a:bodyPr>
          <a:lstStyle/>
          <a:p>
            <a:r>
              <a:rPr lang="es-GB" sz="2000" dirty="0">
                <a:solidFill>
                  <a:srgbClr val="203864"/>
                </a:solidFill>
              </a:rPr>
              <a:t>1.  </a:t>
            </a:r>
            <a:r>
              <a:rPr lang="en-GB" sz="2000" dirty="0">
                <a:solidFill>
                  <a:srgbClr val="203864"/>
                </a:solidFill>
              </a:rPr>
              <a:t>(The) nice teachers </a:t>
            </a:r>
            <a:r>
              <a:rPr lang="en-GB" sz="2000" b="1" dirty="0">
                <a:solidFill>
                  <a:srgbClr val="203864"/>
                </a:solidFill>
              </a:rPr>
              <a:t>interest him/her</a:t>
            </a:r>
            <a:r>
              <a:rPr lang="en-GB" sz="2000" dirty="0">
                <a:solidFill>
                  <a:srgbClr val="203864"/>
                </a:solidFill>
              </a:rPr>
              <a:t>.</a:t>
            </a:r>
            <a:endParaRPr lang="es-GB" sz="2000" dirty="0">
              <a:solidFill>
                <a:srgbClr val="203864"/>
              </a:solidFill>
            </a:endParaRPr>
          </a:p>
        </p:txBody>
      </p:sp>
      <p:sp>
        <p:nvSpPr>
          <p:cNvPr id="3" name="CuadroTexto 2">
            <a:extLst>
              <a:ext uri="{FF2B5EF4-FFF2-40B4-BE49-F238E27FC236}">
                <a16:creationId xmlns:a16="http://schemas.microsoft.com/office/drawing/2014/main" id="{9863E5EC-F3F8-664B-8772-22273866B4B4}"/>
              </a:ext>
            </a:extLst>
          </p:cNvPr>
          <p:cNvSpPr txBox="1"/>
          <p:nvPr/>
        </p:nvSpPr>
        <p:spPr>
          <a:xfrm>
            <a:off x="265247" y="1480590"/>
            <a:ext cx="5448928" cy="400110"/>
          </a:xfrm>
          <a:prstGeom prst="rect">
            <a:avLst/>
          </a:prstGeom>
          <a:noFill/>
        </p:spPr>
        <p:txBody>
          <a:bodyPr wrap="none" rtlCol="0">
            <a:spAutoFit/>
          </a:bodyPr>
          <a:lstStyle/>
          <a:p>
            <a:r>
              <a:rPr lang="es-GB" sz="2000" dirty="0">
                <a:solidFill>
                  <a:srgbClr val="203864"/>
                </a:solidFill>
              </a:rPr>
              <a:t>2. </a:t>
            </a:r>
            <a:r>
              <a:rPr lang="en-GB" sz="2000" dirty="0">
                <a:solidFill>
                  <a:srgbClr val="203864"/>
                </a:solidFill>
              </a:rPr>
              <a:t>A boring classmate (m) </a:t>
            </a:r>
            <a:r>
              <a:rPr lang="en-GB" sz="2000" b="1" dirty="0">
                <a:solidFill>
                  <a:srgbClr val="203864"/>
                </a:solidFill>
              </a:rPr>
              <a:t>annoys him/her</a:t>
            </a:r>
            <a:r>
              <a:rPr lang="en-GB" sz="2000" dirty="0">
                <a:solidFill>
                  <a:srgbClr val="203864"/>
                </a:solidFill>
              </a:rPr>
              <a:t>.</a:t>
            </a:r>
            <a:endParaRPr lang="es-GB" sz="2000" dirty="0">
              <a:solidFill>
                <a:srgbClr val="203864"/>
              </a:solidFill>
            </a:endParaRPr>
          </a:p>
        </p:txBody>
      </p:sp>
      <p:sp>
        <p:nvSpPr>
          <p:cNvPr id="11" name="CuadroTexto 10">
            <a:extLst>
              <a:ext uri="{FF2B5EF4-FFF2-40B4-BE49-F238E27FC236}">
                <a16:creationId xmlns:a16="http://schemas.microsoft.com/office/drawing/2014/main" id="{A2F30302-B40E-9E48-A0E9-86974FBEC30B}"/>
              </a:ext>
            </a:extLst>
          </p:cNvPr>
          <p:cNvSpPr txBox="1"/>
          <p:nvPr/>
        </p:nvSpPr>
        <p:spPr>
          <a:xfrm>
            <a:off x="265247" y="2236550"/>
            <a:ext cx="4790094" cy="400110"/>
          </a:xfrm>
          <a:prstGeom prst="rect">
            <a:avLst/>
          </a:prstGeom>
          <a:noFill/>
        </p:spPr>
        <p:txBody>
          <a:bodyPr wrap="none" rtlCol="0">
            <a:spAutoFit/>
          </a:bodyPr>
          <a:lstStyle/>
          <a:p>
            <a:r>
              <a:rPr lang="es-GB" sz="2000" dirty="0">
                <a:solidFill>
                  <a:srgbClr val="203864"/>
                </a:solidFill>
              </a:rPr>
              <a:t>3. </a:t>
            </a:r>
            <a:r>
              <a:rPr lang="en-GB" sz="2000" dirty="0">
                <a:solidFill>
                  <a:srgbClr val="203864"/>
                </a:solidFill>
              </a:rPr>
              <a:t>(The) texts in English </a:t>
            </a:r>
            <a:r>
              <a:rPr lang="en-GB" sz="2000" b="1" dirty="0">
                <a:solidFill>
                  <a:srgbClr val="203864"/>
                </a:solidFill>
              </a:rPr>
              <a:t>worry him/her</a:t>
            </a:r>
            <a:r>
              <a:rPr lang="en-GB" sz="2000" dirty="0">
                <a:solidFill>
                  <a:srgbClr val="203864"/>
                </a:solidFill>
              </a:rPr>
              <a:t>.</a:t>
            </a:r>
            <a:endParaRPr lang="es-GB" sz="2000" dirty="0">
              <a:solidFill>
                <a:srgbClr val="203864"/>
              </a:solidFill>
            </a:endParaRPr>
          </a:p>
        </p:txBody>
      </p:sp>
      <p:sp>
        <p:nvSpPr>
          <p:cNvPr id="12" name="CuadroTexto 11">
            <a:extLst>
              <a:ext uri="{FF2B5EF4-FFF2-40B4-BE49-F238E27FC236}">
                <a16:creationId xmlns:a16="http://schemas.microsoft.com/office/drawing/2014/main" id="{8CEA8C7D-5888-214D-A5B7-EA781415892D}"/>
              </a:ext>
            </a:extLst>
          </p:cNvPr>
          <p:cNvSpPr txBox="1"/>
          <p:nvPr/>
        </p:nvSpPr>
        <p:spPr>
          <a:xfrm>
            <a:off x="265247" y="3029164"/>
            <a:ext cx="5684569" cy="400110"/>
          </a:xfrm>
          <a:prstGeom prst="rect">
            <a:avLst/>
          </a:prstGeom>
          <a:noFill/>
        </p:spPr>
        <p:txBody>
          <a:bodyPr wrap="none" rtlCol="0">
            <a:spAutoFit/>
          </a:bodyPr>
          <a:lstStyle/>
          <a:p>
            <a:r>
              <a:rPr lang="es-GB" sz="2000" dirty="0">
                <a:solidFill>
                  <a:srgbClr val="203864"/>
                </a:solidFill>
              </a:rPr>
              <a:t>4. </a:t>
            </a:r>
            <a:r>
              <a:rPr lang="en-GB" sz="2000" dirty="0">
                <a:solidFill>
                  <a:srgbClr val="203864"/>
                </a:solidFill>
              </a:rPr>
              <a:t>(The) activities in German </a:t>
            </a:r>
            <a:r>
              <a:rPr lang="en-GB" sz="2000" b="1" dirty="0">
                <a:solidFill>
                  <a:srgbClr val="203864"/>
                </a:solidFill>
              </a:rPr>
              <a:t>delight him/her</a:t>
            </a:r>
            <a:r>
              <a:rPr lang="en-GB" sz="2000" dirty="0">
                <a:solidFill>
                  <a:srgbClr val="203864"/>
                </a:solidFill>
              </a:rPr>
              <a:t>.</a:t>
            </a:r>
          </a:p>
        </p:txBody>
      </p:sp>
      <p:sp>
        <p:nvSpPr>
          <p:cNvPr id="18" name="CuadroTexto 17">
            <a:extLst>
              <a:ext uri="{FF2B5EF4-FFF2-40B4-BE49-F238E27FC236}">
                <a16:creationId xmlns:a16="http://schemas.microsoft.com/office/drawing/2014/main" id="{BBC591F0-60C9-C447-91D8-B681F351CAF0}"/>
              </a:ext>
            </a:extLst>
          </p:cNvPr>
          <p:cNvSpPr txBox="1"/>
          <p:nvPr/>
        </p:nvSpPr>
        <p:spPr>
          <a:xfrm>
            <a:off x="265247" y="4200887"/>
            <a:ext cx="6014788" cy="400110"/>
          </a:xfrm>
          <a:prstGeom prst="rect">
            <a:avLst/>
          </a:prstGeom>
          <a:noFill/>
        </p:spPr>
        <p:txBody>
          <a:bodyPr wrap="none" rtlCol="0">
            <a:spAutoFit/>
          </a:bodyPr>
          <a:lstStyle/>
          <a:p>
            <a:r>
              <a:rPr lang="es-GB" sz="2000" dirty="0">
                <a:solidFill>
                  <a:srgbClr val="203864"/>
                </a:solidFill>
              </a:rPr>
              <a:t>5. </a:t>
            </a:r>
            <a:r>
              <a:rPr lang="en-GB" sz="2000" dirty="0">
                <a:solidFill>
                  <a:srgbClr val="203864"/>
                </a:solidFill>
              </a:rPr>
              <a:t>The table near the window </a:t>
            </a:r>
            <a:r>
              <a:rPr lang="en-GB" sz="2000" b="1" dirty="0">
                <a:solidFill>
                  <a:srgbClr val="203864"/>
                </a:solidFill>
              </a:rPr>
              <a:t>pleases him/her. </a:t>
            </a:r>
          </a:p>
        </p:txBody>
      </p:sp>
      <p:sp>
        <p:nvSpPr>
          <p:cNvPr id="19" name="CuadroTexto 18">
            <a:extLst>
              <a:ext uri="{FF2B5EF4-FFF2-40B4-BE49-F238E27FC236}">
                <a16:creationId xmlns:a16="http://schemas.microsoft.com/office/drawing/2014/main" id="{0BEC4C0E-747E-EF48-BB3F-ADA7CAF0FAEF}"/>
              </a:ext>
            </a:extLst>
          </p:cNvPr>
          <p:cNvSpPr txBox="1"/>
          <p:nvPr/>
        </p:nvSpPr>
        <p:spPr>
          <a:xfrm>
            <a:off x="318947" y="5420185"/>
            <a:ext cx="4884671" cy="400110"/>
          </a:xfrm>
          <a:prstGeom prst="rect">
            <a:avLst/>
          </a:prstGeom>
          <a:noFill/>
        </p:spPr>
        <p:txBody>
          <a:bodyPr wrap="none" rtlCol="0">
            <a:spAutoFit/>
          </a:bodyPr>
          <a:lstStyle/>
          <a:p>
            <a:r>
              <a:rPr lang="es-GB" sz="2000" dirty="0">
                <a:solidFill>
                  <a:srgbClr val="203864"/>
                </a:solidFill>
              </a:rPr>
              <a:t>6. </a:t>
            </a:r>
            <a:r>
              <a:rPr lang="en-GB" sz="2000" dirty="0">
                <a:solidFill>
                  <a:srgbClr val="203864"/>
                </a:solidFill>
              </a:rPr>
              <a:t>(The) nature </a:t>
            </a:r>
            <a:r>
              <a:rPr lang="en-GB" sz="2000" b="1" dirty="0">
                <a:solidFill>
                  <a:srgbClr val="203864"/>
                </a:solidFill>
              </a:rPr>
              <a:t>makes him/her happy</a:t>
            </a:r>
            <a:r>
              <a:rPr lang="en-GB" sz="2000" dirty="0">
                <a:solidFill>
                  <a:srgbClr val="203864"/>
                </a:solidFill>
              </a:rPr>
              <a:t>.</a:t>
            </a:r>
            <a:endParaRPr lang="es-GB" sz="2000" dirty="0">
              <a:solidFill>
                <a:srgbClr val="203864"/>
              </a:solidFill>
            </a:endParaRPr>
          </a:p>
        </p:txBody>
      </p:sp>
      <p:sp>
        <p:nvSpPr>
          <p:cNvPr id="20" name="CuadroTexto 19">
            <a:extLst>
              <a:ext uri="{FF2B5EF4-FFF2-40B4-BE49-F238E27FC236}">
                <a16:creationId xmlns:a16="http://schemas.microsoft.com/office/drawing/2014/main" id="{C32F2A5A-E9E6-2A4A-8BF5-034733FA860D}"/>
              </a:ext>
            </a:extLst>
          </p:cNvPr>
          <p:cNvSpPr txBox="1"/>
          <p:nvPr/>
        </p:nvSpPr>
        <p:spPr>
          <a:xfrm>
            <a:off x="6212822" y="844112"/>
            <a:ext cx="5081840" cy="400110"/>
          </a:xfrm>
          <a:prstGeom prst="rect">
            <a:avLst/>
          </a:prstGeom>
          <a:noFill/>
        </p:spPr>
        <p:txBody>
          <a:bodyPr wrap="none" rtlCol="0">
            <a:spAutoFit/>
          </a:bodyPr>
          <a:lstStyle/>
          <a:p>
            <a:r>
              <a:rPr lang="es-GB" sz="2000" dirty="0">
                <a:solidFill>
                  <a:srgbClr val="203864"/>
                </a:solidFill>
              </a:rPr>
              <a:t>1.  </a:t>
            </a:r>
            <a:r>
              <a:rPr lang="en-GB" sz="2000" dirty="0">
                <a:solidFill>
                  <a:srgbClr val="203864"/>
                </a:solidFill>
              </a:rPr>
              <a:t>The German class </a:t>
            </a:r>
            <a:r>
              <a:rPr lang="en-GB" sz="2000" b="1" dirty="0">
                <a:solidFill>
                  <a:srgbClr val="203864"/>
                </a:solidFill>
              </a:rPr>
              <a:t>makes me happy</a:t>
            </a:r>
            <a:r>
              <a:rPr lang="en-GB" sz="2000" dirty="0">
                <a:solidFill>
                  <a:srgbClr val="203864"/>
                </a:solidFill>
              </a:rPr>
              <a:t>.</a:t>
            </a:r>
            <a:endParaRPr lang="es-GB" sz="2000" dirty="0">
              <a:solidFill>
                <a:srgbClr val="203864"/>
              </a:solidFill>
            </a:endParaRPr>
          </a:p>
        </p:txBody>
      </p:sp>
      <p:sp>
        <p:nvSpPr>
          <p:cNvPr id="21" name="CuadroTexto 20">
            <a:extLst>
              <a:ext uri="{FF2B5EF4-FFF2-40B4-BE49-F238E27FC236}">
                <a16:creationId xmlns:a16="http://schemas.microsoft.com/office/drawing/2014/main" id="{B5AF3A06-A89E-5948-A950-755B4913EB47}"/>
              </a:ext>
            </a:extLst>
          </p:cNvPr>
          <p:cNvSpPr txBox="1"/>
          <p:nvPr/>
        </p:nvSpPr>
        <p:spPr>
          <a:xfrm>
            <a:off x="6212822" y="1612894"/>
            <a:ext cx="3368230" cy="400110"/>
          </a:xfrm>
          <a:prstGeom prst="rect">
            <a:avLst/>
          </a:prstGeom>
          <a:noFill/>
        </p:spPr>
        <p:txBody>
          <a:bodyPr wrap="none" rtlCol="0">
            <a:spAutoFit/>
          </a:bodyPr>
          <a:lstStyle/>
          <a:p>
            <a:r>
              <a:rPr lang="es-GB" sz="2000" dirty="0">
                <a:solidFill>
                  <a:srgbClr val="203864"/>
                </a:solidFill>
              </a:rPr>
              <a:t>2.</a:t>
            </a:r>
            <a:r>
              <a:rPr lang="en-GB" sz="2000" dirty="0">
                <a:solidFill>
                  <a:srgbClr val="203864"/>
                </a:solidFill>
              </a:rPr>
              <a:t> Languages </a:t>
            </a:r>
            <a:r>
              <a:rPr lang="en-GB" sz="2000" b="1" dirty="0">
                <a:solidFill>
                  <a:srgbClr val="203864"/>
                </a:solidFill>
              </a:rPr>
              <a:t>interest me</a:t>
            </a:r>
            <a:r>
              <a:rPr lang="en-GB" sz="2000" dirty="0">
                <a:solidFill>
                  <a:srgbClr val="203864"/>
                </a:solidFill>
              </a:rPr>
              <a:t>.</a:t>
            </a:r>
            <a:endParaRPr lang="es-GB" sz="2000" dirty="0">
              <a:solidFill>
                <a:srgbClr val="203864"/>
              </a:solidFill>
            </a:endParaRPr>
          </a:p>
        </p:txBody>
      </p:sp>
      <p:sp>
        <p:nvSpPr>
          <p:cNvPr id="22" name="CuadroTexto 21">
            <a:extLst>
              <a:ext uri="{FF2B5EF4-FFF2-40B4-BE49-F238E27FC236}">
                <a16:creationId xmlns:a16="http://schemas.microsoft.com/office/drawing/2014/main" id="{8377C273-B50B-1147-9C99-E239E3E37801}"/>
              </a:ext>
            </a:extLst>
          </p:cNvPr>
          <p:cNvSpPr txBox="1"/>
          <p:nvPr/>
        </p:nvSpPr>
        <p:spPr>
          <a:xfrm>
            <a:off x="6233065" y="2348747"/>
            <a:ext cx="4378122" cy="400110"/>
          </a:xfrm>
          <a:prstGeom prst="rect">
            <a:avLst/>
          </a:prstGeom>
          <a:noFill/>
        </p:spPr>
        <p:txBody>
          <a:bodyPr wrap="none" rtlCol="0">
            <a:spAutoFit/>
          </a:bodyPr>
          <a:lstStyle/>
          <a:p>
            <a:r>
              <a:rPr lang="es-GB" sz="2000" dirty="0">
                <a:solidFill>
                  <a:srgbClr val="203864"/>
                </a:solidFill>
              </a:rPr>
              <a:t>3. </a:t>
            </a:r>
            <a:r>
              <a:rPr lang="en-GB" sz="2000" dirty="0">
                <a:solidFill>
                  <a:srgbClr val="203864"/>
                </a:solidFill>
              </a:rPr>
              <a:t>Science classes </a:t>
            </a:r>
            <a:r>
              <a:rPr lang="en-GB" sz="2000" b="1" dirty="0">
                <a:solidFill>
                  <a:srgbClr val="203864"/>
                </a:solidFill>
              </a:rPr>
              <a:t>don’t worry me</a:t>
            </a:r>
            <a:r>
              <a:rPr lang="en-GB" sz="2000" dirty="0">
                <a:solidFill>
                  <a:srgbClr val="203864"/>
                </a:solidFill>
              </a:rPr>
              <a:t>.</a:t>
            </a:r>
            <a:endParaRPr lang="es-GB" sz="2000" dirty="0">
              <a:solidFill>
                <a:srgbClr val="203864"/>
              </a:solidFill>
            </a:endParaRPr>
          </a:p>
        </p:txBody>
      </p:sp>
      <p:sp>
        <p:nvSpPr>
          <p:cNvPr id="23" name="CuadroTexto 22">
            <a:extLst>
              <a:ext uri="{FF2B5EF4-FFF2-40B4-BE49-F238E27FC236}">
                <a16:creationId xmlns:a16="http://schemas.microsoft.com/office/drawing/2014/main" id="{F0A00A21-0D35-9A47-AE59-552F6E6B1D0E}"/>
              </a:ext>
            </a:extLst>
          </p:cNvPr>
          <p:cNvSpPr txBox="1"/>
          <p:nvPr/>
        </p:nvSpPr>
        <p:spPr>
          <a:xfrm>
            <a:off x="6244315" y="3153353"/>
            <a:ext cx="3826689" cy="400110"/>
          </a:xfrm>
          <a:prstGeom prst="rect">
            <a:avLst/>
          </a:prstGeom>
          <a:noFill/>
        </p:spPr>
        <p:txBody>
          <a:bodyPr wrap="none" rtlCol="0">
            <a:spAutoFit/>
          </a:bodyPr>
          <a:lstStyle/>
          <a:p>
            <a:r>
              <a:rPr lang="es-GB" sz="2000" dirty="0">
                <a:solidFill>
                  <a:srgbClr val="203864"/>
                </a:solidFill>
              </a:rPr>
              <a:t>4. </a:t>
            </a:r>
            <a:r>
              <a:rPr lang="en-GB" sz="2000" dirty="0">
                <a:solidFill>
                  <a:srgbClr val="203864"/>
                </a:solidFill>
              </a:rPr>
              <a:t>The teacher (f) </a:t>
            </a:r>
            <a:r>
              <a:rPr lang="en-GB" sz="2000" b="1" dirty="0">
                <a:solidFill>
                  <a:srgbClr val="203864"/>
                </a:solidFill>
              </a:rPr>
              <a:t>annoys me</a:t>
            </a:r>
            <a:r>
              <a:rPr lang="en-GB" sz="2000" dirty="0">
                <a:solidFill>
                  <a:srgbClr val="203864"/>
                </a:solidFill>
              </a:rPr>
              <a:t>.</a:t>
            </a:r>
            <a:endParaRPr lang="es-GB" sz="2000" dirty="0">
              <a:solidFill>
                <a:srgbClr val="203864"/>
              </a:solidFill>
            </a:endParaRPr>
          </a:p>
        </p:txBody>
      </p:sp>
      <p:sp>
        <p:nvSpPr>
          <p:cNvPr id="24" name="CuadroTexto 23">
            <a:extLst>
              <a:ext uri="{FF2B5EF4-FFF2-40B4-BE49-F238E27FC236}">
                <a16:creationId xmlns:a16="http://schemas.microsoft.com/office/drawing/2014/main" id="{CF1ED894-6450-4940-B936-8BEC1E69F5D1}"/>
              </a:ext>
            </a:extLst>
          </p:cNvPr>
          <p:cNvSpPr txBox="1"/>
          <p:nvPr/>
        </p:nvSpPr>
        <p:spPr>
          <a:xfrm>
            <a:off x="6238207" y="3924739"/>
            <a:ext cx="3719288" cy="400110"/>
          </a:xfrm>
          <a:prstGeom prst="rect">
            <a:avLst/>
          </a:prstGeom>
          <a:noFill/>
        </p:spPr>
        <p:txBody>
          <a:bodyPr wrap="none" rtlCol="0">
            <a:spAutoFit/>
          </a:bodyPr>
          <a:lstStyle/>
          <a:p>
            <a:r>
              <a:rPr lang="es-GB" sz="2000" dirty="0">
                <a:solidFill>
                  <a:srgbClr val="203864"/>
                </a:solidFill>
              </a:rPr>
              <a:t>5. </a:t>
            </a:r>
            <a:r>
              <a:rPr lang="en-GB" sz="2000" dirty="0">
                <a:solidFill>
                  <a:srgbClr val="203864"/>
                </a:solidFill>
              </a:rPr>
              <a:t>French classes </a:t>
            </a:r>
            <a:r>
              <a:rPr lang="en-GB" sz="2000" b="1" dirty="0">
                <a:solidFill>
                  <a:srgbClr val="203864"/>
                </a:solidFill>
              </a:rPr>
              <a:t>delight me</a:t>
            </a:r>
            <a:r>
              <a:rPr lang="en-GB" sz="2000" dirty="0">
                <a:solidFill>
                  <a:srgbClr val="203864"/>
                </a:solidFill>
              </a:rPr>
              <a:t>.</a:t>
            </a:r>
          </a:p>
        </p:txBody>
      </p:sp>
      <p:sp>
        <p:nvSpPr>
          <p:cNvPr id="25" name="CuadroTexto 24">
            <a:extLst>
              <a:ext uri="{FF2B5EF4-FFF2-40B4-BE49-F238E27FC236}">
                <a16:creationId xmlns:a16="http://schemas.microsoft.com/office/drawing/2014/main" id="{90A49A53-6290-E640-A442-8F976BE3BDD0}"/>
              </a:ext>
            </a:extLst>
          </p:cNvPr>
          <p:cNvSpPr txBox="1"/>
          <p:nvPr/>
        </p:nvSpPr>
        <p:spPr>
          <a:xfrm>
            <a:off x="6222872" y="5022148"/>
            <a:ext cx="5489003" cy="400110"/>
          </a:xfrm>
          <a:prstGeom prst="rect">
            <a:avLst/>
          </a:prstGeom>
          <a:noFill/>
        </p:spPr>
        <p:txBody>
          <a:bodyPr wrap="none" rtlCol="0">
            <a:spAutoFit/>
          </a:bodyPr>
          <a:lstStyle/>
          <a:p>
            <a:r>
              <a:rPr lang="es-GB" sz="2000" dirty="0">
                <a:solidFill>
                  <a:srgbClr val="203864"/>
                </a:solidFill>
              </a:rPr>
              <a:t>6. </a:t>
            </a:r>
            <a:r>
              <a:rPr lang="en-GB" sz="2000" dirty="0">
                <a:solidFill>
                  <a:srgbClr val="203864"/>
                </a:solidFill>
              </a:rPr>
              <a:t>(The) pronunciation activities </a:t>
            </a:r>
            <a:r>
              <a:rPr lang="en-GB" sz="2000" b="1" dirty="0">
                <a:solidFill>
                  <a:srgbClr val="203864"/>
                </a:solidFill>
              </a:rPr>
              <a:t>please me</a:t>
            </a:r>
            <a:r>
              <a:rPr lang="en-GB" sz="2000" dirty="0">
                <a:solidFill>
                  <a:srgbClr val="203864"/>
                </a:solidFill>
              </a:rPr>
              <a:t>.</a:t>
            </a:r>
          </a:p>
        </p:txBody>
      </p:sp>
      <p:sp>
        <p:nvSpPr>
          <p:cNvPr id="5" name="Rectangle 4"/>
          <p:cNvSpPr/>
          <p:nvPr/>
        </p:nvSpPr>
        <p:spPr>
          <a:xfrm>
            <a:off x="775477" y="3351802"/>
            <a:ext cx="4455066" cy="400110"/>
          </a:xfrm>
          <a:prstGeom prst="rect">
            <a:avLst/>
          </a:prstGeom>
        </p:spPr>
        <p:txBody>
          <a:bodyPr wrap="none">
            <a:spAutoFit/>
          </a:bodyPr>
          <a:lstStyle/>
          <a:p>
            <a:r>
              <a:rPr lang="en-GB" sz="2000" dirty="0">
                <a:solidFill>
                  <a:srgbClr val="203864"/>
                </a:solidFill>
              </a:rPr>
              <a:t>S/he </a:t>
            </a:r>
            <a:r>
              <a:rPr lang="en-GB" sz="2000" b="1" dirty="0">
                <a:solidFill>
                  <a:srgbClr val="203864"/>
                </a:solidFill>
              </a:rPr>
              <a:t>loves (the) German activities</a:t>
            </a:r>
            <a:r>
              <a:rPr lang="en-GB" sz="2000" dirty="0">
                <a:solidFill>
                  <a:srgbClr val="203864"/>
                </a:solidFill>
              </a:rPr>
              <a:t>.</a:t>
            </a:r>
            <a:endParaRPr lang="es-GB" sz="2000" dirty="0">
              <a:solidFill>
                <a:srgbClr val="203864"/>
              </a:solidFill>
            </a:endParaRPr>
          </a:p>
        </p:txBody>
      </p:sp>
      <p:sp>
        <p:nvSpPr>
          <p:cNvPr id="6" name="Rectangle 5"/>
          <p:cNvSpPr/>
          <p:nvPr/>
        </p:nvSpPr>
        <p:spPr>
          <a:xfrm>
            <a:off x="242805" y="3351802"/>
            <a:ext cx="620683" cy="400110"/>
          </a:xfrm>
          <a:prstGeom prst="rect">
            <a:avLst/>
          </a:prstGeom>
        </p:spPr>
        <p:txBody>
          <a:bodyPr wrap="none">
            <a:spAutoFit/>
          </a:bodyPr>
          <a:lstStyle/>
          <a:p>
            <a:r>
              <a:rPr lang="en-GB" sz="2000" b="1" dirty="0">
                <a:solidFill>
                  <a:srgbClr val="203864"/>
                </a:solidFill>
              </a:rPr>
              <a:t>OR </a:t>
            </a:r>
            <a:endParaRPr lang="en-GB" sz="2000" dirty="0"/>
          </a:p>
        </p:txBody>
      </p:sp>
      <p:sp>
        <p:nvSpPr>
          <p:cNvPr id="7" name="Rectangle 6"/>
          <p:cNvSpPr/>
          <p:nvPr/>
        </p:nvSpPr>
        <p:spPr>
          <a:xfrm>
            <a:off x="746380" y="4536752"/>
            <a:ext cx="4756430" cy="400110"/>
          </a:xfrm>
          <a:prstGeom prst="rect">
            <a:avLst/>
          </a:prstGeom>
        </p:spPr>
        <p:txBody>
          <a:bodyPr wrap="none">
            <a:spAutoFit/>
          </a:bodyPr>
          <a:lstStyle/>
          <a:p>
            <a:r>
              <a:rPr lang="en-GB" sz="2000" dirty="0">
                <a:solidFill>
                  <a:srgbClr val="203864"/>
                </a:solidFill>
              </a:rPr>
              <a:t>S/he</a:t>
            </a:r>
            <a:r>
              <a:rPr lang="en-GB" sz="2000" b="1" dirty="0">
                <a:solidFill>
                  <a:srgbClr val="203864"/>
                </a:solidFill>
              </a:rPr>
              <a:t> likes the table near the window</a:t>
            </a:r>
            <a:r>
              <a:rPr lang="en-GB" sz="2000" dirty="0">
                <a:solidFill>
                  <a:srgbClr val="203864"/>
                </a:solidFill>
              </a:rPr>
              <a:t>.</a:t>
            </a:r>
            <a:endParaRPr lang="es-GB" sz="2000" dirty="0">
              <a:solidFill>
                <a:srgbClr val="203864"/>
              </a:solidFill>
            </a:endParaRPr>
          </a:p>
        </p:txBody>
      </p:sp>
      <p:sp>
        <p:nvSpPr>
          <p:cNvPr id="8" name="Rectangle 7"/>
          <p:cNvSpPr/>
          <p:nvPr/>
        </p:nvSpPr>
        <p:spPr>
          <a:xfrm>
            <a:off x="265247" y="4531551"/>
            <a:ext cx="619080" cy="400110"/>
          </a:xfrm>
          <a:prstGeom prst="rect">
            <a:avLst/>
          </a:prstGeom>
        </p:spPr>
        <p:txBody>
          <a:bodyPr wrap="none">
            <a:spAutoFit/>
          </a:bodyPr>
          <a:lstStyle/>
          <a:p>
            <a:r>
              <a:rPr lang="en-GB" sz="2000" b="1" dirty="0">
                <a:solidFill>
                  <a:srgbClr val="203864"/>
                </a:solidFill>
              </a:rPr>
              <a:t>OR</a:t>
            </a:r>
            <a:r>
              <a:rPr lang="en-GB" sz="2000" dirty="0">
                <a:solidFill>
                  <a:srgbClr val="203864"/>
                </a:solidFill>
              </a:rPr>
              <a:t> </a:t>
            </a:r>
            <a:endParaRPr lang="en-GB" sz="2000" dirty="0"/>
          </a:p>
        </p:txBody>
      </p:sp>
      <p:sp>
        <p:nvSpPr>
          <p:cNvPr id="9" name="Rectangle 8"/>
          <p:cNvSpPr/>
          <p:nvPr/>
        </p:nvSpPr>
        <p:spPr>
          <a:xfrm>
            <a:off x="6719054" y="4260482"/>
            <a:ext cx="3661580" cy="400110"/>
          </a:xfrm>
          <a:prstGeom prst="rect">
            <a:avLst/>
          </a:prstGeom>
        </p:spPr>
        <p:txBody>
          <a:bodyPr wrap="none">
            <a:spAutoFit/>
          </a:bodyPr>
          <a:lstStyle/>
          <a:p>
            <a:r>
              <a:rPr lang="en-GB" sz="2000" dirty="0">
                <a:solidFill>
                  <a:srgbClr val="203864"/>
                </a:solidFill>
              </a:rPr>
              <a:t>I </a:t>
            </a:r>
            <a:r>
              <a:rPr lang="en-GB" sz="2000" b="1" dirty="0">
                <a:solidFill>
                  <a:srgbClr val="203864"/>
                </a:solidFill>
              </a:rPr>
              <a:t>love French classes.            </a:t>
            </a:r>
            <a:endParaRPr lang="es-GB" sz="2000" b="1" dirty="0">
              <a:solidFill>
                <a:srgbClr val="203864"/>
              </a:solidFill>
            </a:endParaRPr>
          </a:p>
        </p:txBody>
      </p:sp>
      <p:sp>
        <p:nvSpPr>
          <p:cNvPr id="10" name="Rectangle 9"/>
          <p:cNvSpPr/>
          <p:nvPr/>
        </p:nvSpPr>
        <p:spPr>
          <a:xfrm>
            <a:off x="6212822" y="4260482"/>
            <a:ext cx="619080" cy="400110"/>
          </a:xfrm>
          <a:prstGeom prst="rect">
            <a:avLst/>
          </a:prstGeom>
        </p:spPr>
        <p:txBody>
          <a:bodyPr wrap="none">
            <a:spAutoFit/>
          </a:bodyPr>
          <a:lstStyle/>
          <a:p>
            <a:r>
              <a:rPr lang="en-GB" sz="2000" b="1" dirty="0">
                <a:solidFill>
                  <a:srgbClr val="203864"/>
                </a:solidFill>
              </a:rPr>
              <a:t>OR</a:t>
            </a:r>
            <a:r>
              <a:rPr lang="en-GB" sz="2000" dirty="0">
                <a:solidFill>
                  <a:srgbClr val="203864"/>
                </a:solidFill>
              </a:rPr>
              <a:t> </a:t>
            </a:r>
            <a:endParaRPr lang="en-GB" sz="2000" dirty="0"/>
          </a:p>
        </p:txBody>
      </p:sp>
      <p:sp>
        <p:nvSpPr>
          <p:cNvPr id="26" name="Rectangle 25"/>
          <p:cNvSpPr/>
          <p:nvPr/>
        </p:nvSpPr>
        <p:spPr>
          <a:xfrm>
            <a:off x="6673073" y="5356376"/>
            <a:ext cx="4511171" cy="400110"/>
          </a:xfrm>
          <a:prstGeom prst="rect">
            <a:avLst/>
          </a:prstGeom>
        </p:spPr>
        <p:txBody>
          <a:bodyPr wrap="none">
            <a:spAutoFit/>
          </a:bodyPr>
          <a:lstStyle/>
          <a:p>
            <a:r>
              <a:rPr lang="en-GB" sz="2000" dirty="0">
                <a:solidFill>
                  <a:srgbClr val="203864"/>
                </a:solidFill>
              </a:rPr>
              <a:t>I </a:t>
            </a:r>
            <a:r>
              <a:rPr lang="en-GB" sz="2000" b="1" dirty="0">
                <a:solidFill>
                  <a:srgbClr val="203864"/>
                </a:solidFill>
              </a:rPr>
              <a:t>like (the) pronunciation activities</a:t>
            </a:r>
            <a:r>
              <a:rPr lang="en-GB" sz="2000" dirty="0">
                <a:solidFill>
                  <a:srgbClr val="203864"/>
                </a:solidFill>
              </a:rPr>
              <a:t>. </a:t>
            </a:r>
            <a:endParaRPr lang="es-GB" sz="2000" dirty="0">
              <a:solidFill>
                <a:srgbClr val="203864"/>
              </a:solidFill>
            </a:endParaRPr>
          </a:p>
        </p:txBody>
      </p:sp>
      <p:sp>
        <p:nvSpPr>
          <p:cNvPr id="27" name="Rectangle 26"/>
          <p:cNvSpPr/>
          <p:nvPr/>
        </p:nvSpPr>
        <p:spPr>
          <a:xfrm>
            <a:off x="6212822" y="5387154"/>
            <a:ext cx="513282" cy="369332"/>
          </a:xfrm>
          <a:prstGeom prst="rect">
            <a:avLst/>
          </a:prstGeom>
        </p:spPr>
        <p:txBody>
          <a:bodyPr wrap="none">
            <a:spAutoFit/>
          </a:bodyPr>
          <a:lstStyle/>
          <a:p>
            <a:r>
              <a:rPr lang="en-GB" b="1" dirty="0">
                <a:solidFill>
                  <a:srgbClr val="203864"/>
                </a:solidFill>
              </a:rPr>
              <a:t>OR</a:t>
            </a:r>
            <a:endParaRPr lang="en-GB" dirty="0"/>
          </a:p>
        </p:txBody>
      </p:sp>
      <p:sp>
        <p:nvSpPr>
          <p:cNvPr id="28" name="CuadroTexto 1">
            <a:extLst>
              <a:ext uri="{FF2B5EF4-FFF2-40B4-BE49-F238E27FC236}">
                <a16:creationId xmlns:a16="http://schemas.microsoft.com/office/drawing/2014/main" id="{BB9D0361-3A64-4546-9994-AFF71E1F6845}"/>
              </a:ext>
            </a:extLst>
          </p:cNvPr>
          <p:cNvSpPr txBox="1"/>
          <p:nvPr/>
        </p:nvSpPr>
        <p:spPr>
          <a:xfrm>
            <a:off x="287352" y="1117234"/>
            <a:ext cx="4868640" cy="400110"/>
          </a:xfrm>
          <a:prstGeom prst="rect">
            <a:avLst/>
          </a:prstGeom>
          <a:noFill/>
        </p:spPr>
        <p:txBody>
          <a:bodyPr wrap="none" rtlCol="0">
            <a:spAutoFit/>
          </a:bodyPr>
          <a:lstStyle/>
          <a:p>
            <a:r>
              <a:rPr lang="en-GB" sz="2000" i="1" dirty="0">
                <a:solidFill>
                  <a:srgbClr val="203864"/>
                </a:solidFill>
              </a:rPr>
              <a:t>Le </a:t>
            </a:r>
            <a:r>
              <a:rPr lang="en-GB" sz="2000" i="1" dirty="0" err="1">
                <a:solidFill>
                  <a:srgbClr val="203864"/>
                </a:solidFill>
              </a:rPr>
              <a:t>interesan</a:t>
            </a:r>
            <a:r>
              <a:rPr lang="en-GB" sz="2000" i="1" dirty="0">
                <a:solidFill>
                  <a:srgbClr val="203864"/>
                </a:solidFill>
              </a:rPr>
              <a:t> </a:t>
            </a:r>
            <a:r>
              <a:rPr lang="en-GB" sz="2000" i="1" dirty="0" err="1">
                <a:solidFill>
                  <a:srgbClr val="203864"/>
                </a:solidFill>
              </a:rPr>
              <a:t>los</a:t>
            </a:r>
            <a:r>
              <a:rPr lang="en-GB" sz="2000" i="1" dirty="0">
                <a:solidFill>
                  <a:srgbClr val="203864"/>
                </a:solidFill>
              </a:rPr>
              <a:t> </a:t>
            </a:r>
            <a:r>
              <a:rPr lang="en-GB" sz="2000" i="1" dirty="0" err="1">
                <a:solidFill>
                  <a:srgbClr val="203864"/>
                </a:solidFill>
              </a:rPr>
              <a:t>profesores</a:t>
            </a:r>
            <a:r>
              <a:rPr lang="en-GB" sz="2000" i="1" dirty="0">
                <a:solidFill>
                  <a:srgbClr val="203864"/>
                </a:solidFill>
              </a:rPr>
              <a:t> </a:t>
            </a:r>
            <a:r>
              <a:rPr lang="en-GB" sz="2000" i="1" dirty="0" err="1">
                <a:solidFill>
                  <a:srgbClr val="203864"/>
                </a:solidFill>
              </a:rPr>
              <a:t>simpáticos</a:t>
            </a:r>
            <a:r>
              <a:rPr lang="en-GB" sz="2000" i="1" dirty="0">
                <a:solidFill>
                  <a:srgbClr val="203864"/>
                </a:solidFill>
              </a:rPr>
              <a:t>.</a:t>
            </a:r>
            <a:endParaRPr lang="es-GB" sz="2000" i="1" dirty="0">
              <a:solidFill>
                <a:srgbClr val="203864"/>
              </a:solidFill>
            </a:endParaRPr>
          </a:p>
        </p:txBody>
      </p:sp>
      <p:sp>
        <p:nvSpPr>
          <p:cNvPr id="29" name="CuadroTexto 1">
            <a:extLst>
              <a:ext uri="{FF2B5EF4-FFF2-40B4-BE49-F238E27FC236}">
                <a16:creationId xmlns:a16="http://schemas.microsoft.com/office/drawing/2014/main" id="{BB9D0361-3A64-4546-9994-AFF71E1F6845}"/>
              </a:ext>
            </a:extLst>
          </p:cNvPr>
          <p:cNvSpPr txBox="1"/>
          <p:nvPr/>
        </p:nvSpPr>
        <p:spPr>
          <a:xfrm>
            <a:off x="297320" y="1817435"/>
            <a:ext cx="4616970" cy="400110"/>
          </a:xfrm>
          <a:prstGeom prst="rect">
            <a:avLst/>
          </a:prstGeom>
          <a:noFill/>
        </p:spPr>
        <p:txBody>
          <a:bodyPr wrap="none" rtlCol="0">
            <a:spAutoFit/>
          </a:bodyPr>
          <a:lstStyle/>
          <a:p>
            <a:r>
              <a:rPr lang="en-GB" sz="2000" i="1" dirty="0">
                <a:solidFill>
                  <a:srgbClr val="203864"/>
                </a:solidFill>
              </a:rPr>
              <a:t>Un </a:t>
            </a:r>
            <a:r>
              <a:rPr lang="en-GB" sz="2000" i="1" dirty="0" err="1">
                <a:solidFill>
                  <a:srgbClr val="203864"/>
                </a:solidFill>
              </a:rPr>
              <a:t>compañero</a:t>
            </a:r>
            <a:r>
              <a:rPr lang="en-GB" sz="2000" i="1" dirty="0">
                <a:solidFill>
                  <a:srgbClr val="203864"/>
                </a:solidFill>
              </a:rPr>
              <a:t> </a:t>
            </a:r>
            <a:r>
              <a:rPr lang="en-GB" sz="2000" i="1" dirty="0" err="1">
                <a:solidFill>
                  <a:srgbClr val="203864"/>
                </a:solidFill>
              </a:rPr>
              <a:t>aburrido</a:t>
            </a:r>
            <a:r>
              <a:rPr lang="en-GB" sz="2000" i="1" dirty="0">
                <a:solidFill>
                  <a:srgbClr val="203864"/>
                </a:solidFill>
              </a:rPr>
              <a:t> le molesta.</a:t>
            </a:r>
            <a:endParaRPr lang="es-GB" sz="2000" i="1" dirty="0">
              <a:solidFill>
                <a:srgbClr val="203864"/>
              </a:solidFill>
            </a:endParaRPr>
          </a:p>
        </p:txBody>
      </p:sp>
      <p:sp>
        <p:nvSpPr>
          <p:cNvPr id="30" name="CuadroTexto 1">
            <a:extLst>
              <a:ext uri="{FF2B5EF4-FFF2-40B4-BE49-F238E27FC236}">
                <a16:creationId xmlns:a16="http://schemas.microsoft.com/office/drawing/2014/main" id="{BB9D0361-3A64-4546-9994-AFF71E1F6845}"/>
              </a:ext>
            </a:extLst>
          </p:cNvPr>
          <p:cNvSpPr txBox="1"/>
          <p:nvPr/>
        </p:nvSpPr>
        <p:spPr>
          <a:xfrm>
            <a:off x="275085" y="2578898"/>
            <a:ext cx="4381328" cy="400110"/>
          </a:xfrm>
          <a:prstGeom prst="rect">
            <a:avLst/>
          </a:prstGeom>
          <a:noFill/>
        </p:spPr>
        <p:txBody>
          <a:bodyPr wrap="none" rtlCol="0">
            <a:spAutoFit/>
          </a:bodyPr>
          <a:lstStyle/>
          <a:p>
            <a:r>
              <a:rPr lang="en-GB" sz="2000" i="1" dirty="0">
                <a:solidFill>
                  <a:srgbClr val="203864"/>
                </a:solidFill>
              </a:rPr>
              <a:t>Los </a:t>
            </a:r>
            <a:r>
              <a:rPr lang="en-GB" sz="2000" i="1" dirty="0" err="1">
                <a:solidFill>
                  <a:srgbClr val="203864"/>
                </a:solidFill>
              </a:rPr>
              <a:t>textos</a:t>
            </a:r>
            <a:r>
              <a:rPr lang="en-GB" sz="2000" i="1" dirty="0">
                <a:solidFill>
                  <a:srgbClr val="203864"/>
                </a:solidFill>
              </a:rPr>
              <a:t> </a:t>
            </a:r>
            <a:r>
              <a:rPr lang="en-GB" sz="2000" i="1" dirty="0" err="1">
                <a:solidFill>
                  <a:srgbClr val="203864"/>
                </a:solidFill>
              </a:rPr>
              <a:t>en</a:t>
            </a:r>
            <a:r>
              <a:rPr lang="en-GB" sz="2000" i="1" dirty="0">
                <a:solidFill>
                  <a:srgbClr val="203864"/>
                </a:solidFill>
              </a:rPr>
              <a:t> </a:t>
            </a:r>
            <a:r>
              <a:rPr lang="en-GB" sz="2000" i="1" dirty="0" err="1">
                <a:solidFill>
                  <a:srgbClr val="203864"/>
                </a:solidFill>
              </a:rPr>
              <a:t>inglés</a:t>
            </a:r>
            <a:r>
              <a:rPr lang="en-GB" sz="2000" i="1" dirty="0">
                <a:solidFill>
                  <a:srgbClr val="203864"/>
                </a:solidFill>
              </a:rPr>
              <a:t> le </a:t>
            </a:r>
            <a:r>
              <a:rPr lang="en-GB" sz="2000" i="1" dirty="0" err="1">
                <a:solidFill>
                  <a:srgbClr val="203864"/>
                </a:solidFill>
              </a:rPr>
              <a:t>preocupan</a:t>
            </a:r>
            <a:r>
              <a:rPr lang="en-GB" sz="2000" i="1" dirty="0">
                <a:solidFill>
                  <a:srgbClr val="203864"/>
                </a:solidFill>
              </a:rPr>
              <a:t>.</a:t>
            </a:r>
            <a:endParaRPr lang="es-GB" sz="2000" i="1" dirty="0">
              <a:solidFill>
                <a:srgbClr val="203864"/>
              </a:solidFill>
            </a:endParaRPr>
          </a:p>
        </p:txBody>
      </p:sp>
      <p:sp>
        <p:nvSpPr>
          <p:cNvPr id="31" name="CuadroTexto 1">
            <a:extLst>
              <a:ext uri="{FF2B5EF4-FFF2-40B4-BE49-F238E27FC236}">
                <a16:creationId xmlns:a16="http://schemas.microsoft.com/office/drawing/2014/main" id="{BB9D0361-3A64-4546-9994-AFF71E1F6845}"/>
              </a:ext>
            </a:extLst>
          </p:cNvPr>
          <p:cNvSpPr txBox="1"/>
          <p:nvPr/>
        </p:nvSpPr>
        <p:spPr>
          <a:xfrm>
            <a:off x="252980" y="3693868"/>
            <a:ext cx="5214889" cy="400110"/>
          </a:xfrm>
          <a:prstGeom prst="rect">
            <a:avLst/>
          </a:prstGeom>
          <a:noFill/>
        </p:spPr>
        <p:txBody>
          <a:bodyPr wrap="none" rtlCol="0">
            <a:spAutoFit/>
          </a:bodyPr>
          <a:lstStyle/>
          <a:p>
            <a:r>
              <a:rPr lang="en-GB" sz="2000" i="1" dirty="0">
                <a:solidFill>
                  <a:srgbClr val="203864"/>
                </a:solidFill>
              </a:rPr>
              <a:t>Las </a:t>
            </a:r>
            <a:r>
              <a:rPr lang="en-GB" sz="2000" i="1" dirty="0" err="1">
                <a:solidFill>
                  <a:srgbClr val="203864"/>
                </a:solidFill>
              </a:rPr>
              <a:t>actividades</a:t>
            </a:r>
            <a:r>
              <a:rPr lang="en-GB" sz="2000" i="1" dirty="0">
                <a:solidFill>
                  <a:srgbClr val="203864"/>
                </a:solidFill>
              </a:rPr>
              <a:t> </a:t>
            </a:r>
            <a:r>
              <a:rPr lang="en-GB" sz="2000" i="1" dirty="0" err="1">
                <a:solidFill>
                  <a:srgbClr val="203864"/>
                </a:solidFill>
              </a:rPr>
              <a:t>en</a:t>
            </a:r>
            <a:r>
              <a:rPr lang="en-GB" sz="2000" i="1" dirty="0">
                <a:solidFill>
                  <a:srgbClr val="203864"/>
                </a:solidFill>
              </a:rPr>
              <a:t> alemán le </a:t>
            </a:r>
            <a:r>
              <a:rPr lang="en-GB" sz="2000" i="1" dirty="0" err="1">
                <a:solidFill>
                  <a:srgbClr val="203864"/>
                </a:solidFill>
              </a:rPr>
              <a:t>encantan</a:t>
            </a:r>
            <a:r>
              <a:rPr lang="en-GB" sz="2000" i="1" dirty="0">
                <a:solidFill>
                  <a:srgbClr val="203864"/>
                </a:solidFill>
              </a:rPr>
              <a:t>.</a:t>
            </a:r>
            <a:endParaRPr lang="es-GB" sz="2000" i="1" dirty="0">
              <a:solidFill>
                <a:srgbClr val="203864"/>
              </a:solidFill>
            </a:endParaRPr>
          </a:p>
        </p:txBody>
      </p:sp>
      <p:sp>
        <p:nvSpPr>
          <p:cNvPr id="32" name="CuadroTexto 1">
            <a:extLst>
              <a:ext uri="{FF2B5EF4-FFF2-40B4-BE49-F238E27FC236}">
                <a16:creationId xmlns:a16="http://schemas.microsoft.com/office/drawing/2014/main" id="{BB9D0361-3A64-4546-9994-AFF71E1F6845}"/>
              </a:ext>
            </a:extLst>
          </p:cNvPr>
          <p:cNvSpPr txBox="1"/>
          <p:nvPr/>
        </p:nvSpPr>
        <p:spPr>
          <a:xfrm>
            <a:off x="314661" y="4929922"/>
            <a:ext cx="5011308" cy="400110"/>
          </a:xfrm>
          <a:prstGeom prst="rect">
            <a:avLst/>
          </a:prstGeom>
          <a:noFill/>
        </p:spPr>
        <p:txBody>
          <a:bodyPr wrap="none" rtlCol="0">
            <a:spAutoFit/>
          </a:bodyPr>
          <a:lstStyle/>
          <a:p>
            <a:r>
              <a:rPr lang="en-GB" sz="2000" i="1" dirty="0">
                <a:solidFill>
                  <a:srgbClr val="203864"/>
                </a:solidFill>
              </a:rPr>
              <a:t>La mesa </a:t>
            </a:r>
            <a:r>
              <a:rPr lang="en-GB" sz="2000" i="1" dirty="0" err="1">
                <a:solidFill>
                  <a:srgbClr val="203864"/>
                </a:solidFill>
              </a:rPr>
              <a:t>cerca</a:t>
            </a:r>
            <a:r>
              <a:rPr lang="en-GB" sz="2000" i="1" dirty="0">
                <a:solidFill>
                  <a:srgbClr val="203864"/>
                </a:solidFill>
              </a:rPr>
              <a:t> de la </a:t>
            </a:r>
            <a:r>
              <a:rPr lang="en-GB" sz="2000" i="1" dirty="0" err="1">
                <a:solidFill>
                  <a:srgbClr val="203864"/>
                </a:solidFill>
              </a:rPr>
              <a:t>ventana</a:t>
            </a:r>
            <a:r>
              <a:rPr lang="en-GB" sz="2000" i="1" dirty="0">
                <a:solidFill>
                  <a:srgbClr val="203864"/>
                </a:solidFill>
              </a:rPr>
              <a:t> le gusta.</a:t>
            </a:r>
            <a:endParaRPr lang="es-GB" sz="2000" i="1" dirty="0">
              <a:solidFill>
                <a:srgbClr val="203864"/>
              </a:solidFill>
            </a:endParaRPr>
          </a:p>
        </p:txBody>
      </p:sp>
      <p:sp>
        <p:nvSpPr>
          <p:cNvPr id="33" name="CuadroTexto 1">
            <a:extLst>
              <a:ext uri="{FF2B5EF4-FFF2-40B4-BE49-F238E27FC236}">
                <a16:creationId xmlns:a16="http://schemas.microsoft.com/office/drawing/2014/main" id="{BB9D0361-3A64-4546-9994-AFF71E1F6845}"/>
              </a:ext>
            </a:extLst>
          </p:cNvPr>
          <p:cNvSpPr txBox="1"/>
          <p:nvPr/>
        </p:nvSpPr>
        <p:spPr>
          <a:xfrm>
            <a:off x="297320" y="5786441"/>
            <a:ext cx="3122971" cy="400110"/>
          </a:xfrm>
          <a:prstGeom prst="rect">
            <a:avLst/>
          </a:prstGeom>
          <a:noFill/>
        </p:spPr>
        <p:txBody>
          <a:bodyPr wrap="none" rtlCol="0">
            <a:spAutoFit/>
          </a:bodyPr>
          <a:lstStyle/>
          <a:p>
            <a:r>
              <a:rPr lang="en-GB" sz="2000" i="1" dirty="0">
                <a:solidFill>
                  <a:srgbClr val="203864"/>
                </a:solidFill>
              </a:rPr>
              <a:t>Le </a:t>
            </a:r>
            <a:r>
              <a:rPr lang="en-GB" sz="2000" i="1" dirty="0" err="1">
                <a:solidFill>
                  <a:srgbClr val="203864"/>
                </a:solidFill>
              </a:rPr>
              <a:t>alegra</a:t>
            </a:r>
            <a:r>
              <a:rPr lang="en-GB" sz="2000" i="1" dirty="0">
                <a:solidFill>
                  <a:srgbClr val="203864"/>
                </a:solidFill>
              </a:rPr>
              <a:t> la </a:t>
            </a:r>
            <a:r>
              <a:rPr lang="en-GB" sz="2000" i="1" dirty="0" err="1">
                <a:solidFill>
                  <a:srgbClr val="203864"/>
                </a:solidFill>
              </a:rPr>
              <a:t>naturaleza</a:t>
            </a:r>
            <a:r>
              <a:rPr lang="en-GB" sz="2000" i="1" dirty="0">
                <a:solidFill>
                  <a:srgbClr val="203864"/>
                </a:solidFill>
              </a:rPr>
              <a:t>.</a:t>
            </a:r>
            <a:endParaRPr lang="es-GB" sz="2000" i="1" dirty="0">
              <a:solidFill>
                <a:srgbClr val="203864"/>
              </a:solidFill>
            </a:endParaRPr>
          </a:p>
        </p:txBody>
      </p:sp>
      <p:sp>
        <p:nvSpPr>
          <p:cNvPr id="34" name="CuadroTexto 1">
            <a:extLst>
              <a:ext uri="{FF2B5EF4-FFF2-40B4-BE49-F238E27FC236}">
                <a16:creationId xmlns:a16="http://schemas.microsoft.com/office/drawing/2014/main" id="{BB9D0361-3A64-4546-9994-AFF71E1F6845}"/>
              </a:ext>
            </a:extLst>
          </p:cNvPr>
          <p:cNvSpPr txBox="1"/>
          <p:nvPr/>
        </p:nvSpPr>
        <p:spPr>
          <a:xfrm>
            <a:off x="6233065" y="1177024"/>
            <a:ext cx="4020652" cy="400110"/>
          </a:xfrm>
          <a:prstGeom prst="rect">
            <a:avLst/>
          </a:prstGeom>
          <a:noFill/>
        </p:spPr>
        <p:txBody>
          <a:bodyPr wrap="none" rtlCol="0">
            <a:spAutoFit/>
          </a:bodyPr>
          <a:lstStyle/>
          <a:p>
            <a:r>
              <a:rPr lang="en-GB" sz="2000" i="1" dirty="0">
                <a:solidFill>
                  <a:srgbClr val="203864"/>
                </a:solidFill>
              </a:rPr>
              <a:t>Me </a:t>
            </a:r>
            <a:r>
              <a:rPr lang="en-GB" sz="2000" i="1" dirty="0" err="1">
                <a:solidFill>
                  <a:srgbClr val="203864"/>
                </a:solidFill>
              </a:rPr>
              <a:t>alegra</a:t>
            </a:r>
            <a:r>
              <a:rPr lang="en-GB" sz="2000" i="1" dirty="0">
                <a:solidFill>
                  <a:srgbClr val="203864"/>
                </a:solidFill>
              </a:rPr>
              <a:t> la </a:t>
            </a:r>
            <a:r>
              <a:rPr lang="en-GB" sz="2000" i="1" dirty="0" err="1">
                <a:solidFill>
                  <a:srgbClr val="203864"/>
                </a:solidFill>
              </a:rPr>
              <a:t>clase</a:t>
            </a:r>
            <a:r>
              <a:rPr lang="en-GB" sz="2000" i="1" dirty="0">
                <a:solidFill>
                  <a:srgbClr val="203864"/>
                </a:solidFill>
              </a:rPr>
              <a:t> de alemán.</a:t>
            </a:r>
            <a:endParaRPr lang="es-GB" sz="2000" i="1" dirty="0">
              <a:solidFill>
                <a:srgbClr val="203864"/>
              </a:solidFill>
            </a:endParaRPr>
          </a:p>
        </p:txBody>
      </p:sp>
      <p:sp>
        <p:nvSpPr>
          <p:cNvPr id="35" name="CuadroTexto 1">
            <a:extLst>
              <a:ext uri="{FF2B5EF4-FFF2-40B4-BE49-F238E27FC236}">
                <a16:creationId xmlns:a16="http://schemas.microsoft.com/office/drawing/2014/main" id="{BB9D0361-3A64-4546-9994-AFF71E1F6845}"/>
              </a:ext>
            </a:extLst>
          </p:cNvPr>
          <p:cNvSpPr txBox="1"/>
          <p:nvPr/>
        </p:nvSpPr>
        <p:spPr>
          <a:xfrm>
            <a:off x="6233065" y="1939453"/>
            <a:ext cx="3286477" cy="400110"/>
          </a:xfrm>
          <a:prstGeom prst="rect">
            <a:avLst/>
          </a:prstGeom>
          <a:noFill/>
        </p:spPr>
        <p:txBody>
          <a:bodyPr wrap="none" rtlCol="0">
            <a:spAutoFit/>
          </a:bodyPr>
          <a:lstStyle/>
          <a:p>
            <a:r>
              <a:rPr lang="en-GB" sz="2000" i="1" dirty="0">
                <a:solidFill>
                  <a:srgbClr val="203864"/>
                </a:solidFill>
              </a:rPr>
              <a:t>Me </a:t>
            </a:r>
            <a:r>
              <a:rPr lang="en-GB" sz="2000" i="1" dirty="0" err="1">
                <a:solidFill>
                  <a:srgbClr val="203864"/>
                </a:solidFill>
              </a:rPr>
              <a:t>interesan</a:t>
            </a:r>
            <a:r>
              <a:rPr lang="en-GB" sz="2000" i="1" dirty="0">
                <a:solidFill>
                  <a:srgbClr val="203864"/>
                </a:solidFill>
              </a:rPr>
              <a:t> </a:t>
            </a:r>
            <a:r>
              <a:rPr lang="en-GB" sz="2000" i="1" dirty="0" err="1">
                <a:solidFill>
                  <a:srgbClr val="203864"/>
                </a:solidFill>
              </a:rPr>
              <a:t>los</a:t>
            </a:r>
            <a:r>
              <a:rPr lang="en-GB" sz="2000" i="1" dirty="0">
                <a:solidFill>
                  <a:srgbClr val="203864"/>
                </a:solidFill>
              </a:rPr>
              <a:t> </a:t>
            </a:r>
            <a:r>
              <a:rPr lang="en-GB" sz="2000" i="1" dirty="0" err="1">
                <a:solidFill>
                  <a:srgbClr val="203864"/>
                </a:solidFill>
              </a:rPr>
              <a:t>idiomas</a:t>
            </a:r>
            <a:r>
              <a:rPr lang="en-GB" sz="2000" i="1" dirty="0">
                <a:solidFill>
                  <a:srgbClr val="203864"/>
                </a:solidFill>
              </a:rPr>
              <a:t>.</a:t>
            </a:r>
            <a:endParaRPr lang="es-GB" sz="2000" i="1" dirty="0">
              <a:solidFill>
                <a:srgbClr val="203864"/>
              </a:solidFill>
            </a:endParaRPr>
          </a:p>
        </p:txBody>
      </p:sp>
      <p:sp>
        <p:nvSpPr>
          <p:cNvPr id="36" name="CuadroTexto 1">
            <a:extLst>
              <a:ext uri="{FF2B5EF4-FFF2-40B4-BE49-F238E27FC236}">
                <a16:creationId xmlns:a16="http://schemas.microsoft.com/office/drawing/2014/main" id="{BB9D0361-3A64-4546-9994-AFF71E1F6845}"/>
              </a:ext>
            </a:extLst>
          </p:cNvPr>
          <p:cNvSpPr txBox="1"/>
          <p:nvPr/>
        </p:nvSpPr>
        <p:spPr>
          <a:xfrm>
            <a:off x="6191874" y="2685546"/>
            <a:ext cx="5354351" cy="400110"/>
          </a:xfrm>
          <a:prstGeom prst="rect">
            <a:avLst/>
          </a:prstGeom>
          <a:noFill/>
        </p:spPr>
        <p:txBody>
          <a:bodyPr wrap="none" rtlCol="0">
            <a:spAutoFit/>
          </a:bodyPr>
          <a:lstStyle/>
          <a:p>
            <a:r>
              <a:rPr lang="en-GB" sz="2000" i="1" dirty="0">
                <a:solidFill>
                  <a:srgbClr val="203864"/>
                </a:solidFill>
              </a:rPr>
              <a:t>Las </a:t>
            </a:r>
            <a:r>
              <a:rPr lang="en-GB" sz="2000" i="1" dirty="0" err="1">
                <a:solidFill>
                  <a:srgbClr val="203864"/>
                </a:solidFill>
              </a:rPr>
              <a:t>clases</a:t>
            </a:r>
            <a:r>
              <a:rPr lang="en-GB" sz="2000" i="1" dirty="0">
                <a:solidFill>
                  <a:srgbClr val="203864"/>
                </a:solidFill>
              </a:rPr>
              <a:t> de </a:t>
            </a:r>
            <a:r>
              <a:rPr lang="en-GB" sz="2000" i="1" dirty="0" err="1">
                <a:solidFill>
                  <a:srgbClr val="203864"/>
                </a:solidFill>
              </a:rPr>
              <a:t>ciencias</a:t>
            </a:r>
            <a:r>
              <a:rPr lang="en-GB" sz="2000" i="1" dirty="0">
                <a:solidFill>
                  <a:srgbClr val="203864"/>
                </a:solidFill>
              </a:rPr>
              <a:t> no me </a:t>
            </a:r>
            <a:r>
              <a:rPr lang="en-GB" sz="2000" i="1" dirty="0" err="1">
                <a:solidFill>
                  <a:srgbClr val="203864"/>
                </a:solidFill>
              </a:rPr>
              <a:t>preocupan</a:t>
            </a:r>
            <a:r>
              <a:rPr lang="en-GB" sz="2000" i="1" dirty="0">
                <a:solidFill>
                  <a:srgbClr val="203864"/>
                </a:solidFill>
              </a:rPr>
              <a:t>.</a:t>
            </a:r>
            <a:endParaRPr lang="es-GB" sz="2000" i="1" dirty="0">
              <a:solidFill>
                <a:srgbClr val="203864"/>
              </a:solidFill>
            </a:endParaRPr>
          </a:p>
        </p:txBody>
      </p:sp>
      <p:sp>
        <p:nvSpPr>
          <p:cNvPr id="37" name="CuadroTexto 1">
            <a:extLst>
              <a:ext uri="{FF2B5EF4-FFF2-40B4-BE49-F238E27FC236}">
                <a16:creationId xmlns:a16="http://schemas.microsoft.com/office/drawing/2014/main" id="{BB9D0361-3A64-4546-9994-AFF71E1F6845}"/>
              </a:ext>
            </a:extLst>
          </p:cNvPr>
          <p:cNvSpPr txBox="1"/>
          <p:nvPr/>
        </p:nvSpPr>
        <p:spPr>
          <a:xfrm>
            <a:off x="6257647" y="3489096"/>
            <a:ext cx="3340979" cy="400110"/>
          </a:xfrm>
          <a:prstGeom prst="rect">
            <a:avLst/>
          </a:prstGeom>
          <a:noFill/>
        </p:spPr>
        <p:txBody>
          <a:bodyPr wrap="none" rtlCol="0">
            <a:spAutoFit/>
          </a:bodyPr>
          <a:lstStyle/>
          <a:p>
            <a:r>
              <a:rPr lang="en-GB" sz="2000" i="1" dirty="0">
                <a:solidFill>
                  <a:srgbClr val="203864"/>
                </a:solidFill>
              </a:rPr>
              <a:t>La </a:t>
            </a:r>
            <a:r>
              <a:rPr lang="en-GB" sz="2000" i="1" dirty="0" err="1">
                <a:solidFill>
                  <a:srgbClr val="203864"/>
                </a:solidFill>
              </a:rPr>
              <a:t>profesora</a:t>
            </a:r>
            <a:r>
              <a:rPr lang="en-GB" sz="2000" i="1" dirty="0">
                <a:solidFill>
                  <a:srgbClr val="203864"/>
                </a:solidFill>
              </a:rPr>
              <a:t> me molesta.</a:t>
            </a:r>
            <a:endParaRPr lang="es-GB" sz="2000" i="1" dirty="0">
              <a:solidFill>
                <a:srgbClr val="203864"/>
              </a:solidFill>
            </a:endParaRPr>
          </a:p>
        </p:txBody>
      </p:sp>
      <p:sp>
        <p:nvSpPr>
          <p:cNvPr id="38" name="CuadroTexto 1">
            <a:extLst>
              <a:ext uri="{FF2B5EF4-FFF2-40B4-BE49-F238E27FC236}">
                <a16:creationId xmlns:a16="http://schemas.microsoft.com/office/drawing/2014/main" id="{BB9D0361-3A64-4546-9994-AFF71E1F6845}"/>
              </a:ext>
            </a:extLst>
          </p:cNvPr>
          <p:cNvSpPr txBox="1"/>
          <p:nvPr/>
        </p:nvSpPr>
        <p:spPr>
          <a:xfrm>
            <a:off x="6244315" y="4631758"/>
            <a:ext cx="4671472" cy="400110"/>
          </a:xfrm>
          <a:prstGeom prst="rect">
            <a:avLst/>
          </a:prstGeom>
          <a:noFill/>
        </p:spPr>
        <p:txBody>
          <a:bodyPr wrap="none" rtlCol="0">
            <a:spAutoFit/>
          </a:bodyPr>
          <a:lstStyle/>
          <a:p>
            <a:r>
              <a:rPr lang="en-GB" sz="2000" i="1" dirty="0">
                <a:solidFill>
                  <a:srgbClr val="203864"/>
                </a:solidFill>
              </a:rPr>
              <a:t>Las </a:t>
            </a:r>
            <a:r>
              <a:rPr lang="en-GB" sz="2000" i="1" dirty="0" err="1">
                <a:solidFill>
                  <a:srgbClr val="203864"/>
                </a:solidFill>
              </a:rPr>
              <a:t>clases</a:t>
            </a:r>
            <a:r>
              <a:rPr lang="en-GB" sz="2000" i="1" dirty="0">
                <a:solidFill>
                  <a:srgbClr val="203864"/>
                </a:solidFill>
              </a:rPr>
              <a:t> de </a:t>
            </a:r>
            <a:r>
              <a:rPr lang="en-GB" sz="2000" i="1" dirty="0" err="1">
                <a:solidFill>
                  <a:srgbClr val="203864"/>
                </a:solidFill>
              </a:rPr>
              <a:t>francés</a:t>
            </a:r>
            <a:r>
              <a:rPr lang="en-GB" sz="2000" i="1" dirty="0">
                <a:solidFill>
                  <a:srgbClr val="203864"/>
                </a:solidFill>
              </a:rPr>
              <a:t> me </a:t>
            </a:r>
            <a:r>
              <a:rPr lang="en-GB" sz="2000" i="1" dirty="0" err="1">
                <a:solidFill>
                  <a:srgbClr val="203864"/>
                </a:solidFill>
              </a:rPr>
              <a:t>encantan</a:t>
            </a:r>
            <a:r>
              <a:rPr lang="en-GB" sz="2000" i="1" dirty="0">
                <a:solidFill>
                  <a:srgbClr val="203864"/>
                </a:solidFill>
              </a:rPr>
              <a:t>.</a:t>
            </a:r>
            <a:endParaRPr lang="es-GB" sz="2000" i="1" dirty="0">
              <a:solidFill>
                <a:srgbClr val="203864"/>
              </a:solidFill>
            </a:endParaRPr>
          </a:p>
        </p:txBody>
      </p:sp>
      <p:sp>
        <p:nvSpPr>
          <p:cNvPr id="39" name="CuadroTexto 1">
            <a:extLst>
              <a:ext uri="{FF2B5EF4-FFF2-40B4-BE49-F238E27FC236}">
                <a16:creationId xmlns:a16="http://schemas.microsoft.com/office/drawing/2014/main" id="{BB9D0361-3A64-4546-9994-AFF71E1F6845}"/>
              </a:ext>
            </a:extLst>
          </p:cNvPr>
          <p:cNvSpPr txBox="1"/>
          <p:nvPr/>
        </p:nvSpPr>
        <p:spPr>
          <a:xfrm>
            <a:off x="6200970" y="5759872"/>
            <a:ext cx="5817618" cy="400110"/>
          </a:xfrm>
          <a:prstGeom prst="rect">
            <a:avLst/>
          </a:prstGeom>
          <a:noFill/>
        </p:spPr>
        <p:txBody>
          <a:bodyPr wrap="none" rtlCol="0">
            <a:spAutoFit/>
          </a:bodyPr>
          <a:lstStyle/>
          <a:p>
            <a:r>
              <a:rPr lang="en-GB" sz="2000" i="1" dirty="0">
                <a:solidFill>
                  <a:srgbClr val="203864"/>
                </a:solidFill>
              </a:rPr>
              <a:t>Me </a:t>
            </a:r>
            <a:r>
              <a:rPr lang="en-GB" sz="2000" i="1" dirty="0" err="1">
                <a:solidFill>
                  <a:srgbClr val="203864"/>
                </a:solidFill>
              </a:rPr>
              <a:t>gustan</a:t>
            </a:r>
            <a:r>
              <a:rPr lang="en-GB" sz="2000" i="1" dirty="0">
                <a:solidFill>
                  <a:srgbClr val="203864"/>
                </a:solidFill>
              </a:rPr>
              <a:t> las </a:t>
            </a:r>
            <a:r>
              <a:rPr lang="en-GB" sz="2000" i="1" dirty="0" err="1">
                <a:solidFill>
                  <a:srgbClr val="203864"/>
                </a:solidFill>
              </a:rPr>
              <a:t>actividades</a:t>
            </a:r>
            <a:r>
              <a:rPr lang="en-GB" sz="2000" i="1" dirty="0">
                <a:solidFill>
                  <a:srgbClr val="203864"/>
                </a:solidFill>
              </a:rPr>
              <a:t> de </a:t>
            </a:r>
            <a:r>
              <a:rPr lang="en-GB" sz="2000" i="1" dirty="0" err="1">
                <a:solidFill>
                  <a:srgbClr val="203864"/>
                </a:solidFill>
              </a:rPr>
              <a:t>pronunciación</a:t>
            </a:r>
            <a:r>
              <a:rPr lang="en-GB" sz="2000" i="1" dirty="0">
                <a:solidFill>
                  <a:srgbClr val="203864"/>
                </a:solidFill>
              </a:rPr>
              <a:t>.</a:t>
            </a:r>
            <a:endParaRPr lang="es-GB" sz="2000" i="1" dirty="0">
              <a:solidFill>
                <a:srgbClr val="203864"/>
              </a:solidFill>
            </a:endParaRPr>
          </a:p>
        </p:txBody>
      </p:sp>
      <p:sp>
        <p:nvSpPr>
          <p:cNvPr id="40" name="Title 39"/>
          <p:cNvSpPr>
            <a:spLocks noGrp="1"/>
          </p:cNvSpPr>
          <p:nvPr>
            <p:ph type="title" idx="4294967295"/>
          </p:nvPr>
        </p:nvSpPr>
        <p:spPr>
          <a:xfrm rot="10295026" flipV="1">
            <a:off x="11708776" y="6939914"/>
            <a:ext cx="386340" cy="171332"/>
          </a:xfrm>
        </p:spPr>
        <p:txBody>
          <a:bodyPr>
            <a:normAutofit/>
          </a:bodyPr>
          <a:lstStyle/>
          <a:p>
            <a:r>
              <a:rPr lang="en-GB" sz="200" dirty="0">
                <a:solidFill>
                  <a:schemeClr val="bg1"/>
                </a:solidFill>
              </a:rPr>
              <a:t>Solución</a:t>
            </a:r>
          </a:p>
        </p:txBody>
      </p:sp>
    </p:spTree>
    <p:extLst>
      <p:ext uri="{BB962C8B-B14F-4D97-AF65-F5344CB8AC3E}">
        <p14:creationId xmlns:p14="http://schemas.microsoft.com/office/powerpoint/2010/main" val="227001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8" grpId="0"/>
      <p:bldP spid="20" grpId="0"/>
      <p:bldP spid="21" grpId="0"/>
      <p:bldP spid="22" grpId="0"/>
      <p:bldP spid="23" grpId="0"/>
      <p:bldP spid="24" grpId="0"/>
      <p:bldP spid="25" grpId="0"/>
      <p:bldP spid="5" grpId="0"/>
      <p:bldP spid="6" grpId="0"/>
      <p:bldP spid="7" grpId="0"/>
      <p:bldP spid="8" grpId="0"/>
      <p:bldP spid="9" grpId="0"/>
      <p:bldP spid="10"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2" y="1664136"/>
            <a:ext cx="8187714" cy="1288269"/>
          </a:xfrm>
        </p:spPr>
        <p:txBody>
          <a:bodyPr>
            <a:normAutofit/>
          </a:bodyPr>
          <a:lstStyle/>
          <a:p>
            <a:pPr algn="l"/>
            <a:r>
              <a:rPr lang="en-GB" sz="3600" b="1" dirty="0">
                <a:solidFill>
                  <a:prstClr val="white"/>
                </a:solidFill>
              </a:rPr>
              <a:t>Saying who does what to whom</a:t>
            </a:r>
            <a:endParaRPr lang="en-US" sz="3600" dirty="0"/>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32" name="Subtitle 5">
            <a:extLst>
              <a:ext uri="{FF2B5EF4-FFF2-40B4-BE49-F238E27FC236}">
                <a16:creationId xmlns:a16="http://schemas.microsoft.com/office/drawing/2014/main" id="{47605108-9D89-2C4F-B8BA-0A7ED514C795}"/>
              </a:ext>
            </a:extLst>
          </p:cNvPr>
          <p:cNvSpPr>
            <a:spLocks noGrp="1"/>
          </p:cNvSpPr>
          <p:nvPr>
            <p:ph type="subTitle" idx="1"/>
          </p:nvPr>
        </p:nvSpPr>
        <p:spPr>
          <a:xfrm>
            <a:off x="223130" y="2952406"/>
            <a:ext cx="6457889" cy="589080"/>
          </a:xfrm>
        </p:spPr>
        <p:txBody>
          <a:bodyPr>
            <a:noAutofit/>
          </a:bodyPr>
          <a:lstStyle/>
          <a:p>
            <a:pPr algn="l"/>
            <a:r>
              <a:rPr lang="en-GB" sz="2800" dirty="0">
                <a:solidFill>
                  <a:prstClr val="white"/>
                </a:solidFill>
              </a:rPr>
              <a:t>Object-first word order</a:t>
            </a:r>
          </a:p>
        </p:txBody>
      </p:sp>
      <p:sp>
        <p:nvSpPr>
          <p:cNvPr id="28" name="Subtitle 6">
            <a:extLst>
              <a:ext uri="{FF2B5EF4-FFF2-40B4-BE49-F238E27FC236}">
                <a16:creationId xmlns:a16="http://schemas.microsoft.com/office/drawing/2014/main" id="{6C2DE4E3-E0C5-1849-8718-A2F1AFD210BE}"/>
              </a:ext>
            </a:extLst>
          </p:cNvPr>
          <p:cNvSpPr txBox="1">
            <a:spLocks/>
          </p:cNvSpPr>
          <p:nvPr/>
        </p:nvSpPr>
        <p:spPr>
          <a:xfrm>
            <a:off x="223130" y="3463571"/>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 [silent h] [revisited]</a:t>
            </a:r>
          </a:p>
        </p:txBody>
      </p:sp>
      <p:sp>
        <p:nvSpPr>
          <p:cNvPr id="29" name="Title 3">
            <a:extLst>
              <a:ext uri="{FF2B5EF4-FFF2-40B4-BE49-F238E27FC236}">
                <a16:creationId xmlns:a16="http://schemas.microsoft.com/office/drawing/2014/main" id="{952B40F4-0890-3242-87A1-805739C0EDD5}"/>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4 – Lesson </a:t>
            </a:r>
            <a:r>
              <a:rPr lang="en-GB" sz="2200" dirty="0">
                <a:solidFill>
                  <a:prstClr val="white"/>
                </a:solidFill>
                <a:latin typeface="Century Gothic" panose="020B0502020202020204" pitchFamily="34" charset="0"/>
              </a:rPr>
              <a:t>46</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30" name="Title 3">
            <a:extLst>
              <a:ext uri="{FF2B5EF4-FFF2-40B4-BE49-F238E27FC236}">
                <a16:creationId xmlns:a16="http://schemas.microsoft.com/office/drawing/2014/main" id="{10F804CE-507F-3E40-B48B-BBDC30EEC551}"/>
              </a:ext>
            </a:extLst>
          </p:cNvPr>
          <p:cNvSpPr txBox="1">
            <a:spLocks/>
          </p:cNvSpPr>
          <p:nvPr/>
        </p:nvSpPr>
        <p:spPr>
          <a:xfrm>
            <a:off x="225241" y="6147055"/>
            <a:ext cx="4669373"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Victoria Hobson</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lang="en-GB" sz="1400" dirty="0">
                <a:solidFill>
                  <a:prstClr val="white"/>
                </a:solidFill>
                <a:latin typeface="Century Gothic" panose="020B0502020202020204" pitchFamily="34" charset="0"/>
              </a:rPr>
              <a:t>Date updated: 24/03/21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41342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Un </a:t>
            </a:r>
            <a:r>
              <a:rPr lang="en-GB" sz="3600" b="1" dirty="0" err="1">
                <a:solidFill>
                  <a:schemeClr val="bg1"/>
                </a:solidFill>
              </a:rPr>
              <a:t>mensaje</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13698" y="258166"/>
            <a:ext cx="37144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303443" y="2847488"/>
            <a:ext cx="177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ounded Rectangular Callout 2"/>
          <p:cNvSpPr/>
          <p:nvPr/>
        </p:nvSpPr>
        <p:spPr>
          <a:xfrm>
            <a:off x="412805" y="3422004"/>
            <a:ext cx="5482833" cy="2804608"/>
          </a:xfrm>
          <a:prstGeom prst="wedgeRoundRectCallout">
            <a:avLst>
              <a:gd name="adj1" fmla="val -33599"/>
              <a:gd name="adj2" fmla="val -55582"/>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82286" y="1209742"/>
            <a:ext cx="121097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Persona </a:t>
            </a:r>
            <a:r>
              <a:rPr lang="en-US" sz="2400" dirty="0">
                <a:solidFill>
                  <a:srgbClr val="4472C4">
                    <a:lumMod val="50000"/>
                  </a:srgbClr>
                </a:solidFill>
                <a:latin typeface="Century Gothic" panose="020F0302020204030204"/>
              </a:rPr>
              <a:t>A: </a:t>
            </a:r>
            <a:r>
              <a:rPr lang="en-US" sz="2400" noProof="0" dirty="0">
                <a:solidFill>
                  <a:srgbClr val="4472C4">
                    <a:lumMod val="50000"/>
                  </a:srgbClr>
                </a:solidFill>
                <a:latin typeface="Century Gothic" panose="020F0302020204030204"/>
              </a:rPr>
              <a:t>Lee el </a:t>
            </a:r>
            <a:r>
              <a:rPr lang="en-US" sz="2400" noProof="0" dirty="0" err="1">
                <a:solidFill>
                  <a:srgbClr val="4472C4">
                    <a:lumMod val="50000"/>
                  </a:srgbClr>
                </a:solidFill>
                <a:latin typeface="Century Gothic" panose="020F0302020204030204"/>
              </a:rPr>
              <a:t>texto</a:t>
            </a:r>
            <a:r>
              <a:rPr lang="en-US" sz="2400" noProof="0" dirty="0">
                <a:solidFill>
                  <a:srgbClr val="4472C4">
                    <a:lumMod val="50000"/>
                  </a:srgbClr>
                </a:solidFill>
                <a:latin typeface="Century Gothic" panose="020F0302020204030204"/>
              </a:rPr>
              <a:t> a </a:t>
            </a:r>
            <a:r>
              <a:rPr lang="en-US" sz="2400" noProof="0" dirty="0" err="1">
                <a:solidFill>
                  <a:srgbClr val="4472C4">
                    <a:lumMod val="50000"/>
                  </a:srgbClr>
                </a:solidFill>
                <a:latin typeface="Century Gothic" panose="020F0302020204030204"/>
              </a:rPr>
              <a:t>tu</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compañero</a:t>
            </a:r>
            <a:r>
              <a:rPr lang="en-US" sz="2400" noProof="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dirty="0">
                <a:ln>
                  <a:noFill/>
                </a:ln>
                <a:solidFill>
                  <a:srgbClr val="4472C4">
                    <a:lumMod val="50000"/>
                  </a:srgbClr>
                </a:solidFill>
                <a:effectLst/>
                <a:uLnTx/>
                <a:uFillTx/>
                <a:latin typeface="Century Gothic" panose="020F0302020204030204"/>
              </a:rPr>
              <a:t>Persona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B: </a:t>
            </a:r>
            <a:r>
              <a:rPr kumimoji="0" lang="en-US" sz="2400" b="1" i="0" u="none" strike="noStrike" kern="1200" cap="none" spc="0" normalizeH="0" dirty="0">
                <a:ln>
                  <a:noFill/>
                </a:ln>
                <a:solidFill>
                  <a:srgbClr val="4472C4">
                    <a:lumMod val="50000"/>
                  </a:srgbClr>
                </a:solidFill>
                <a:effectLst/>
                <a:uLnTx/>
                <a:uFillTx/>
                <a:latin typeface="Century Gothic" panose="020F0302020204030204"/>
              </a:rPr>
              <a:t>Sin </a:t>
            </a:r>
            <a:r>
              <a:rPr kumimoji="0" lang="en-US" sz="2400" b="1" i="0" u="none" strike="noStrike" kern="1200" cap="none" spc="0" normalizeH="0" dirty="0" err="1">
                <a:ln>
                  <a:noFill/>
                </a:ln>
                <a:solidFill>
                  <a:srgbClr val="4472C4">
                    <a:lumMod val="50000"/>
                  </a:srgbClr>
                </a:solidFill>
                <a:effectLst/>
                <a:uLnTx/>
                <a:uFillTx/>
                <a:latin typeface="Century Gothic" panose="020F0302020204030204"/>
              </a:rPr>
              <a:t>mirar</a:t>
            </a:r>
            <a:r>
              <a:rPr kumimoji="0" lang="en-US" sz="2400" b="1" i="0" u="none" strike="noStrike" kern="1200" cap="none" spc="0" normalizeH="0" dirty="0">
                <a:ln>
                  <a:noFill/>
                </a:ln>
                <a:solidFill>
                  <a:srgbClr val="4472C4">
                    <a:lumMod val="50000"/>
                  </a:srgbClr>
                </a:solidFill>
                <a:effectLst/>
                <a:uLnTx/>
                <a:uFillTx/>
                <a:latin typeface="Century Gothic" panose="020F0302020204030204"/>
              </a:rPr>
              <a:t> la pizarra*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a:t>
            </a:r>
            <a:r>
              <a:rPr lang="en-US" sz="2400" dirty="0" err="1">
                <a:solidFill>
                  <a:srgbClr val="4472C4">
                    <a:lumMod val="50000"/>
                  </a:srgbClr>
                </a:solidFill>
                <a:latin typeface="Century Gothic" panose="020F0302020204030204"/>
              </a:rPr>
              <a:t>e</a:t>
            </a:r>
            <a:r>
              <a:rPr kumimoji="0" lang="en-US" sz="2400" i="0" u="none" strike="noStrike" kern="1200" cap="none" spc="0" normalizeH="0" dirty="0" err="1">
                <a:ln>
                  <a:noFill/>
                </a:ln>
                <a:solidFill>
                  <a:srgbClr val="4472C4">
                    <a:lumMod val="50000"/>
                  </a:srgbClr>
                </a:solidFill>
                <a:effectLst/>
                <a:uLnTx/>
                <a:uFillTx/>
                <a:latin typeface="Century Gothic" panose="020F0302020204030204"/>
              </a:rPr>
              <a:t>scucha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y escribe </a:t>
            </a:r>
            <a:r>
              <a:rPr kumimoji="0" lang="en-US" sz="2400" i="0" u="none" strike="noStrike" kern="1200" cap="none" spc="0" normalizeH="0" dirty="0" err="1">
                <a:ln>
                  <a:noFill/>
                </a:ln>
                <a:solidFill>
                  <a:srgbClr val="4472C4">
                    <a:lumMod val="50000"/>
                  </a:srgbClr>
                </a:solidFill>
                <a:effectLst/>
                <a:uLnTx/>
                <a:uFillTx/>
                <a:latin typeface="Century Gothic" panose="020F0302020204030204"/>
              </a:rPr>
              <a:t>cada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palabra con [silent h].  </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p:cNvSpPr txBox="1"/>
          <p:nvPr/>
        </p:nvSpPr>
        <p:spPr>
          <a:xfrm>
            <a:off x="532685" y="3526792"/>
            <a:ext cx="5790280" cy="2862322"/>
          </a:xfrm>
          <a:prstGeom prst="rect">
            <a:avLst/>
          </a:prstGeom>
          <a:noFill/>
        </p:spPr>
        <p:txBody>
          <a:bodyPr wrap="square" rtlCol="0">
            <a:spAutoFit/>
          </a:bodyPr>
          <a:lstStyle/>
          <a:p>
            <a:r>
              <a:rPr lang="en-GB" sz="2600" dirty="0">
                <a:solidFill>
                  <a:schemeClr val="accent5">
                    <a:lumMod val="50000"/>
                  </a:schemeClr>
                </a:solidFill>
              </a:rPr>
              <a:t>¡Hola, amigo! Hoy en la escuela </a:t>
            </a:r>
            <a:r>
              <a:rPr lang="en-GB" sz="2600" dirty="0" err="1">
                <a:solidFill>
                  <a:schemeClr val="accent5">
                    <a:lumMod val="50000"/>
                  </a:schemeClr>
                </a:solidFill>
              </a:rPr>
              <a:t>tengo</a:t>
            </a:r>
            <a:r>
              <a:rPr lang="en-GB" sz="2600" dirty="0">
                <a:solidFill>
                  <a:schemeClr val="accent5">
                    <a:lumMod val="50000"/>
                  </a:schemeClr>
                </a:solidFill>
              </a:rPr>
              <a:t> clases de </a:t>
            </a:r>
            <a:r>
              <a:rPr lang="en-GB" sz="2600" dirty="0" err="1">
                <a:solidFill>
                  <a:schemeClr val="accent5">
                    <a:lumMod val="50000"/>
                  </a:schemeClr>
                </a:solidFill>
              </a:rPr>
              <a:t>idiomas</a:t>
            </a:r>
            <a:r>
              <a:rPr lang="en-GB" sz="2600" dirty="0">
                <a:solidFill>
                  <a:schemeClr val="accent5">
                    <a:lumMod val="50000"/>
                  </a:schemeClr>
                </a:solidFill>
              </a:rPr>
              <a:t>, </a:t>
            </a:r>
            <a:r>
              <a:rPr lang="en-GB" sz="2600" dirty="0" err="1">
                <a:solidFill>
                  <a:schemeClr val="accent5">
                    <a:lumMod val="50000"/>
                  </a:schemeClr>
                </a:solidFill>
              </a:rPr>
              <a:t>hablamos</a:t>
            </a:r>
            <a:r>
              <a:rPr lang="en-GB" sz="2600" dirty="0">
                <a:solidFill>
                  <a:schemeClr val="accent5">
                    <a:lumMod val="50000"/>
                  </a:schemeClr>
                </a:solidFill>
              </a:rPr>
              <a:t> alemán y español.  </a:t>
            </a:r>
            <a:r>
              <a:rPr lang="en-GB" sz="2600" dirty="0" err="1">
                <a:solidFill>
                  <a:schemeClr val="accent5">
                    <a:lumMod val="50000"/>
                  </a:schemeClr>
                </a:solidFill>
              </a:rPr>
              <a:t>Quiero</a:t>
            </a:r>
            <a:r>
              <a:rPr lang="en-GB" sz="2600" dirty="0">
                <a:solidFill>
                  <a:schemeClr val="accent5">
                    <a:lumMod val="50000"/>
                  </a:schemeClr>
                </a:solidFill>
              </a:rPr>
              <a:t> </a:t>
            </a:r>
            <a:r>
              <a:rPr lang="en-GB" sz="2600" dirty="0" err="1">
                <a:solidFill>
                  <a:schemeClr val="accent5">
                    <a:lumMod val="50000"/>
                  </a:schemeClr>
                </a:solidFill>
              </a:rPr>
              <a:t>hacer</a:t>
            </a:r>
            <a:r>
              <a:rPr lang="en-GB" sz="2600" dirty="0">
                <a:solidFill>
                  <a:schemeClr val="accent5">
                    <a:lumMod val="50000"/>
                  </a:schemeClr>
                </a:solidFill>
              </a:rPr>
              <a:t> </a:t>
            </a:r>
            <a:r>
              <a:rPr lang="en-GB" sz="2600" dirty="0" err="1">
                <a:solidFill>
                  <a:schemeClr val="accent5">
                    <a:lumMod val="50000"/>
                  </a:schemeClr>
                </a:solidFill>
              </a:rPr>
              <a:t>deporte</a:t>
            </a:r>
            <a:r>
              <a:rPr lang="en-GB" sz="2600" dirty="0">
                <a:solidFill>
                  <a:schemeClr val="accent5">
                    <a:lumMod val="50000"/>
                  </a:schemeClr>
                </a:solidFill>
              </a:rPr>
              <a:t> también </a:t>
            </a:r>
            <a:r>
              <a:rPr lang="en-GB" sz="2600" dirty="0" err="1">
                <a:solidFill>
                  <a:schemeClr val="accent5">
                    <a:lumMod val="50000"/>
                  </a:schemeClr>
                </a:solidFill>
              </a:rPr>
              <a:t>pero</a:t>
            </a:r>
            <a:r>
              <a:rPr lang="en-GB" sz="2600" dirty="0">
                <a:solidFill>
                  <a:schemeClr val="accent5">
                    <a:lumMod val="50000"/>
                  </a:schemeClr>
                </a:solidFill>
              </a:rPr>
              <a:t> ¡el </a:t>
            </a:r>
            <a:r>
              <a:rPr lang="en-GB" sz="2600" dirty="0" err="1">
                <a:solidFill>
                  <a:schemeClr val="accent5">
                    <a:lumMod val="50000"/>
                  </a:schemeClr>
                </a:solidFill>
              </a:rPr>
              <a:t>profesor</a:t>
            </a:r>
            <a:r>
              <a:rPr lang="en-GB" sz="2600" dirty="0">
                <a:solidFill>
                  <a:schemeClr val="accent5">
                    <a:lumMod val="50000"/>
                  </a:schemeClr>
                </a:solidFill>
              </a:rPr>
              <a:t> </a:t>
            </a:r>
            <a:r>
              <a:rPr lang="en-GB" sz="2600" dirty="0" err="1">
                <a:solidFill>
                  <a:schemeClr val="accent5">
                    <a:lumMod val="50000"/>
                  </a:schemeClr>
                </a:solidFill>
              </a:rPr>
              <a:t>está</a:t>
            </a:r>
            <a:r>
              <a:rPr lang="en-GB" sz="2600" dirty="0">
                <a:solidFill>
                  <a:schemeClr val="accent5">
                    <a:lumMod val="50000"/>
                  </a:schemeClr>
                </a:solidFill>
              </a:rPr>
              <a:t> en el hospital! </a:t>
            </a:r>
            <a:r>
              <a:rPr lang="en-GB" sz="2600" dirty="0" err="1">
                <a:solidFill>
                  <a:schemeClr val="accent5">
                    <a:lumMod val="50000"/>
                  </a:schemeClr>
                </a:solidFill>
              </a:rPr>
              <a:t>Sufrió</a:t>
            </a:r>
            <a:r>
              <a:rPr lang="en-GB" sz="2600" dirty="0">
                <a:solidFill>
                  <a:schemeClr val="accent5">
                    <a:lumMod val="50000"/>
                  </a:schemeClr>
                </a:solidFill>
              </a:rPr>
              <a:t> un </a:t>
            </a:r>
            <a:r>
              <a:rPr lang="en-GB" sz="2600" dirty="0" err="1">
                <a:solidFill>
                  <a:schemeClr val="accent5">
                    <a:lumMod val="50000"/>
                  </a:schemeClr>
                </a:solidFill>
              </a:rPr>
              <a:t>accidente</a:t>
            </a:r>
            <a:r>
              <a:rPr lang="en-GB" sz="2600" dirty="0">
                <a:solidFill>
                  <a:schemeClr val="accent5">
                    <a:lumMod val="50000"/>
                  </a:schemeClr>
                </a:solidFill>
              </a:rPr>
              <a:t>.</a:t>
            </a:r>
          </a:p>
          <a:p>
            <a:pPr algn="l"/>
            <a:endParaRPr lang="en-GB" sz="2400" dirty="0">
              <a:solidFill>
                <a:schemeClr val="accent5">
                  <a:lumMod val="50000"/>
                </a:schemeClr>
              </a:solidFill>
            </a:endParaRPr>
          </a:p>
        </p:txBody>
      </p:sp>
      <p:pic>
        <p:nvPicPr>
          <p:cNvPr id="1026" name="Picture 2" descr="Mobile Phon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306" y="932385"/>
            <a:ext cx="446378" cy="7863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509421" y="2517817"/>
            <a:ext cx="1242648" cy="461665"/>
          </a:xfrm>
          <a:prstGeom prst="rect">
            <a:avLst/>
          </a:prstGeom>
        </p:spPr>
        <p:txBody>
          <a:bodyPr wrap="none">
            <a:spAutoFit/>
          </a:bodyPr>
          <a:lstStyle/>
          <a:p>
            <a:r>
              <a:rPr lang="en-US" sz="2400" dirty="0">
                <a:solidFill>
                  <a:srgbClr val="4472C4">
                    <a:lumMod val="50000"/>
                  </a:srgbClr>
                </a:solidFill>
              </a:rPr>
              <a:t>*board</a:t>
            </a:r>
            <a:endParaRPr lang="en-GB" sz="2400" dirty="0"/>
          </a:p>
        </p:txBody>
      </p:sp>
      <p:sp>
        <p:nvSpPr>
          <p:cNvPr id="11" name="TextBox 10">
            <a:extLst>
              <a:ext uri="{FF2B5EF4-FFF2-40B4-BE49-F238E27FC236}">
                <a16:creationId xmlns:a16="http://schemas.microsoft.com/office/drawing/2014/main" id="{EF8CDABB-FE34-9B40-A7AC-9470E22856BF}"/>
              </a:ext>
            </a:extLst>
          </p:cNvPr>
          <p:cNvSpPr txBox="1"/>
          <p:nvPr/>
        </p:nvSpPr>
        <p:spPr>
          <a:xfrm>
            <a:off x="5209724" y="2937678"/>
            <a:ext cx="2163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Rounded Rectangular Callout 11"/>
          <p:cNvSpPr/>
          <p:nvPr/>
        </p:nvSpPr>
        <p:spPr>
          <a:xfrm>
            <a:off x="7113476" y="3309153"/>
            <a:ext cx="4818490" cy="2917459"/>
          </a:xfrm>
          <a:prstGeom prst="wedgeRoundRectCallout">
            <a:avLst>
              <a:gd name="adj1" fmla="val -57524"/>
              <a:gd name="adj2" fmla="val -44711"/>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endParaRPr>
          </a:p>
        </p:txBody>
      </p:sp>
      <p:sp>
        <p:nvSpPr>
          <p:cNvPr id="13" name="TextBox 12"/>
          <p:cNvSpPr txBox="1"/>
          <p:nvPr/>
        </p:nvSpPr>
        <p:spPr>
          <a:xfrm>
            <a:off x="7373509" y="3477583"/>
            <a:ext cx="4552942" cy="2862322"/>
          </a:xfrm>
          <a:prstGeom prst="rect">
            <a:avLst/>
          </a:prstGeom>
          <a:noFill/>
        </p:spPr>
        <p:txBody>
          <a:bodyPr wrap="square" rtlCol="0">
            <a:spAutoFit/>
          </a:bodyPr>
          <a:lstStyle/>
          <a:p>
            <a:r>
              <a:rPr lang="en-GB" sz="2600" dirty="0">
                <a:solidFill>
                  <a:schemeClr val="accent5">
                    <a:lumMod val="50000"/>
                  </a:schemeClr>
                </a:solidFill>
              </a:rPr>
              <a:t>¿Qué </a:t>
            </a:r>
            <a:r>
              <a:rPr lang="en-GB" sz="2600" dirty="0" err="1">
                <a:solidFill>
                  <a:schemeClr val="accent5">
                    <a:lumMod val="50000"/>
                  </a:schemeClr>
                </a:solidFill>
              </a:rPr>
              <a:t>haces</a:t>
            </a:r>
            <a:r>
              <a:rPr lang="en-GB" sz="2600" dirty="0">
                <a:solidFill>
                  <a:schemeClr val="accent5">
                    <a:lumMod val="50000"/>
                  </a:schemeClr>
                </a:solidFill>
              </a:rPr>
              <a:t> Hugo? </a:t>
            </a:r>
            <a:r>
              <a:rPr lang="en-GB" sz="2600" dirty="0" err="1">
                <a:solidFill>
                  <a:schemeClr val="accent5">
                    <a:lumMod val="50000"/>
                  </a:schemeClr>
                </a:solidFill>
              </a:rPr>
              <a:t>Es</a:t>
            </a:r>
            <a:r>
              <a:rPr lang="en-GB" sz="2600" dirty="0">
                <a:solidFill>
                  <a:schemeClr val="accent5">
                    <a:lumMod val="50000"/>
                  </a:schemeClr>
                </a:solidFill>
              </a:rPr>
              <a:t> un </a:t>
            </a:r>
            <a:r>
              <a:rPr lang="en-GB" sz="2600" dirty="0" err="1">
                <a:solidFill>
                  <a:schemeClr val="accent5">
                    <a:lumMod val="50000"/>
                  </a:schemeClr>
                </a:solidFill>
              </a:rPr>
              <a:t>día</a:t>
            </a:r>
            <a:r>
              <a:rPr lang="en-GB" sz="2600" dirty="0">
                <a:solidFill>
                  <a:schemeClr val="accent5">
                    <a:lumMod val="50000"/>
                  </a:schemeClr>
                </a:solidFill>
              </a:rPr>
              <a:t> </a:t>
            </a:r>
            <a:r>
              <a:rPr lang="en-GB" sz="2600" dirty="0" err="1">
                <a:solidFill>
                  <a:schemeClr val="accent5">
                    <a:lumMod val="50000"/>
                  </a:schemeClr>
                </a:solidFill>
              </a:rPr>
              <a:t>hermoso</a:t>
            </a:r>
            <a:r>
              <a:rPr lang="en-GB" sz="2600" dirty="0">
                <a:solidFill>
                  <a:schemeClr val="accent5">
                    <a:lumMod val="50000"/>
                  </a:schemeClr>
                </a:solidFill>
              </a:rPr>
              <a:t>.  ¿Vas a </a:t>
            </a:r>
            <a:r>
              <a:rPr lang="en-GB" sz="2600" dirty="0" err="1">
                <a:solidFill>
                  <a:schemeClr val="accent5">
                    <a:lumMod val="50000"/>
                  </a:schemeClr>
                </a:solidFill>
              </a:rPr>
              <a:t>escuchar</a:t>
            </a:r>
            <a:r>
              <a:rPr lang="en-GB" sz="2600" dirty="0">
                <a:solidFill>
                  <a:schemeClr val="accent5">
                    <a:lumMod val="50000"/>
                  </a:schemeClr>
                </a:solidFill>
              </a:rPr>
              <a:t> </a:t>
            </a:r>
            <a:r>
              <a:rPr lang="en-GB" sz="2600" dirty="0" err="1">
                <a:solidFill>
                  <a:schemeClr val="accent5">
                    <a:lumMod val="50000"/>
                  </a:schemeClr>
                </a:solidFill>
              </a:rPr>
              <a:t>música</a:t>
            </a:r>
            <a:r>
              <a:rPr lang="en-GB" sz="2600" dirty="0">
                <a:solidFill>
                  <a:schemeClr val="accent5">
                    <a:lumMod val="50000"/>
                  </a:schemeClr>
                </a:solidFill>
              </a:rPr>
              <a:t> y comer </a:t>
            </a:r>
            <a:r>
              <a:rPr lang="en-GB" sz="2600" dirty="0" err="1">
                <a:solidFill>
                  <a:schemeClr val="accent5">
                    <a:lumMod val="50000"/>
                  </a:schemeClr>
                </a:solidFill>
              </a:rPr>
              <a:t>helados</a:t>
            </a:r>
            <a:r>
              <a:rPr lang="en-GB" sz="2600" dirty="0">
                <a:solidFill>
                  <a:schemeClr val="accent5">
                    <a:lumMod val="50000"/>
                  </a:schemeClr>
                </a:solidFill>
              </a:rPr>
              <a:t> en la playa con </a:t>
            </a:r>
            <a:r>
              <a:rPr lang="en-GB" sz="2600" dirty="0" err="1">
                <a:solidFill>
                  <a:schemeClr val="accent5">
                    <a:lumMod val="50000"/>
                  </a:schemeClr>
                </a:solidFill>
              </a:rPr>
              <a:t>los</a:t>
            </a:r>
            <a:r>
              <a:rPr lang="en-GB" sz="2600" dirty="0">
                <a:solidFill>
                  <a:schemeClr val="accent5">
                    <a:lumMod val="50000"/>
                  </a:schemeClr>
                </a:solidFill>
              </a:rPr>
              <a:t> amigos?  </a:t>
            </a:r>
            <a:r>
              <a:rPr lang="en-GB" sz="2600" dirty="0" err="1">
                <a:solidFill>
                  <a:schemeClr val="accent5">
                    <a:lumMod val="50000"/>
                  </a:schemeClr>
                </a:solidFill>
              </a:rPr>
              <a:t>Es</a:t>
            </a:r>
            <a:r>
              <a:rPr lang="en-GB" sz="2600" dirty="0">
                <a:solidFill>
                  <a:schemeClr val="accent5">
                    <a:lumMod val="50000"/>
                  </a:schemeClr>
                </a:solidFill>
              </a:rPr>
              <a:t> </a:t>
            </a:r>
            <a:r>
              <a:rPr lang="en-GB" sz="2600" dirty="0" err="1">
                <a:solidFill>
                  <a:schemeClr val="accent5">
                    <a:lumMod val="50000"/>
                  </a:schemeClr>
                </a:solidFill>
              </a:rPr>
              <a:t>una</a:t>
            </a:r>
            <a:r>
              <a:rPr lang="en-GB" sz="2600" dirty="0">
                <a:solidFill>
                  <a:schemeClr val="accent5">
                    <a:lumMod val="50000"/>
                  </a:schemeClr>
                </a:solidFill>
              </a:rPr>
              <a:t> idea </a:t>
            </a:r>
            <a:r>
              <a:rPr lang="en-GB" sz="2600" dirty="0" err="1">
                <a:solidFill>
                  <a:schemeClr val="accent5">
                    <a:lumMod val="50000"/>
                  </a:schemeClr>
                </a:solidFill>
              </a:rPr>
              <a:t>muy</a:t>
            </a:r>
            <a:r>
              <a:rPr lang="en-GB" sz="2600" dirty="0">
                <a:solidFill>
                  <a:schemeClr val="accent5">
                    <a:lumMod val="50000"/>
                  </a:schemeClr>
                </a:solidFill>
              </a:rPr>
              <a:t> </a:t>
            </a:r>
            <a:r>
              <a:rPr lang="en-GB" sz="2600" dirty="0" err="1">
                <a:solidFill>
                  <a:schemeClr val="accent5">
                    <a:lumMod val="50000"/>
                  </a:schemeClr>
                </a:solidFill>
              </a:rPr>
              <a:t>buena</a:t>
            </a:r>
            <a:r>
              <a:rPr lang="en-GB" sz="2600" dirty="0">
                <a:solidFill>
                  <a:schemeClr val="accent5">
                    <a:lumMod val="50000"/>
                  </a:schemeClr>
                </a:solidFill>
              </a:rPr>
              <a:t>. ¡Hasta </a:t>
            </a:r>
            <a:r>
              <a:rPr lang="en-GB" sz="2600" dirty="0" err="1">
                <a:solidFill>
                  <a:schemeClr val="accent5">
                    <a:lumMod val="50000"/>
                  </a:schemeClr>
                </a:solidFill>
              </a:rPr>
              <a:t>luego</a:t>
            </a:r>
            <a:r>
              <a:rPr lang="en-GB" sz="2600" dirty="0">
                <a:solidFill>
                  <a:schemeClr val="accent5">
                    <a:lumMod val="50000"/>
                  </a:schemeClr>
                </a:solidFill>
              </a:rPr>
              <a:t>!</a:t>
            </a:r>
          </a:p>
          <a:p>
            <a:endParaRPr lang="en-GB" sz="2400" dirty="0">
              <a:solidFill>
                <a:schemeClr val="accent5">
                  <a:lumMod val="50000"/>
                </a:schemeClr>
              </a:solidFill>
            </a:endParaRPr>
          </a:p>
        </p:txBody>
      </p:sp>
    </p:spTree>
    <p:extLst>
      <p:ext uri="{BB962C8B-B14F-4D97-AF65-F5344CB8AC3E}">
        <p14:creationId xmlns:p14="http://schemas.microsoft.com/office/powerpoint/2010/main" val="28431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animBg="1"/>
      <p:bldP spid="3" grpId="1" animBg="1"/>
      <p:bldP spid="8" grpId="0"/>
      <p:bldP spid="8" grpId="2"/>
      <p:bldP spid="11" grpId="0"/>
      <p:bldP spid="11" grpId="1"/>
      <p:bldP spid="12" grpId="0" animBg="1"/>
      <p:bldP spid="12" grpId="1" animBg="1"/>
      <p:bldP spid="13" grpId="0"/>
      <p:bldP spid="1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Solución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13698" y="258166"/>
            <a:ext cx="37144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5448165" y="1230740"/>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EF8CDABB-FE34-9B40-A7AC-9470E22856BF}"/>
              </a:ext>
            </a:extLst>
          </p:cNvPr>
          <p:cNvSpPr txBox="1"/>
          <p:nvPr/>
        </p:nvSpPr>
        <p:spPr>
          <a:xfrm>
            <a:off x="524565" y="1230021"/>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p:cNvSpPr txBox="1"/>
          <p:nvPr/>
        </p:nvSpPr>
        <p:spPr>
          <a:xfrm>
            <a:off x="5837783" y="1788197"/>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hola</a:t>
            </a:r>
            <a:endParaRPr lang="en-GB" sz="4000" dirty="0">
              <a:solidFill>
                <a:schemeClr val="accent5">
                  <a:lumMod val="50000"/>
                </a:schemeClr>
              </a:solidFill>
            </a:endParaRPr>
          </a:p>
        </p:txBody>
      </p:sp>
      <p:sp>
        <p:nvSpPr>
          <p:cNvPr id="10" name="TextBox 9"/>
          <p:cNvSpPr txBox="1"/>
          <p:nvPr/>
        </p:nvSpPr>
        <p:spPr>
          <a:xfrm>
            <a:off x="5837783" y="2643324"/>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rPr>
              <a:t>hoy</a:t>
            </a:r>
          </a:p>
        </p:txBody>
      </p:sp>
      <p:sp>
        <p:nvSpPr>
          <p:cNvPr id="11" name="TextBox 10"/>
          <p:cNvSpPr txBox="1"/>
          <p:nvPr/>
        </p:nvSpPr>
        <p:spPr>
          <a:xfrm>
            <a:off x="5837783" y="3498451"/>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hablamos</a:t>
            </a:r>
            <a:endParaRPr lang="en-GB" sz="4000" dirty="0">
              <a:solidFill>
                <a:schemeClr val="accent5">
                  <a:lumMod val="50000"/>
                </a:schemeClr>
              </a:solidFill>
            </a:endParaRPr>
          </a:p>
        </p:txBody>
      </p:sp>
      <p:sp>
        <p:nvSpPr>
          <p:cNvPr id="12" name="TextBox 11"/>
          <p:cNvSpPr txBox="1"/>
          <p:nvPr/>
        </p:nvSpPr>
        <p:spPr>
          <a:xfrm>
            <a:off x="5830764" y="4353578"/>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hacer</a:t>
            </a:r>
            <a:endParaRPr lang="en-GB" sz="4000" dirty="0">
              <a:solidFill>
                <a:schemeClr val="accent5">
                  <a:lumMod val="50000"/>
                </a:schemeClr>
              </a:solidFill>
            </a:endParaRPr>
          </a:p>
        </p:txBody>
      </p:sp>
      <p:sp>
        <p:nvSpPr>
          <p:cNvPr id="13" name="TextBox 12"/>
          <p:cNvSpPr txBox="1"/>
          <p:nvPr/>
        </p:nvSpPr>
        <p:spPr>
          <a:xfrm>
            <a:off x="5837783" y="5205841"/>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rPr>
              <a:t>hospital</a:t>
            </a:r>
          </a:p>
        </p:txBody>
      </p:sp>
      <p:sp>
        <p:nvSpPr>
          <p:cNvPr id="16" name="TextBox 15"/>
          <p:cNvSpPr txBox="1"/>
          <p:nvPr/>
        </p:nvSpPr>
        <p:spPr>
          <a:xfrm>
            <a:off x="1064150" y="1808154"/>
            <a:ext cx="3069974"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haces</a:t>
            </a:r>
            <a:endParaRPr lang="en-GB" sz="4000" dirty="0">
              <a:solidFill>
                <a:schemeClr val="accent5">
                  <a:lumMod val="50000"/>
                </a:schemeClr>
              </a:solidFill>
            </a:endParaRPr>
          </a:p>
        </p:txBody>
      </p:sp>
      <p:sp>
        <p:nvSpPr>
          <p:cNvPr id="17" name="TextBox 16"/>
          <p:cNvSpPr txBox="1"/>
          <p:nvPr/>
        </p:nvSpPr>
        <p:spPr>
          <a:xfrm>
            <a:off x="1064150" y="2663281"/>
            <a:ext cx="3069974"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rPr>
              <a:t>Hugo</a:t>
            </a:r>
          </a:p>
        </p:txBody>
      </p:sp>
      <p:sp>
        <p:nvSpPr>
          <p:cNvPr id="18" name="TextBox 17"/>
          <p:cNvSpPr txBox="1"/>
          <p:nvPr/>
        </p:nvSpPr>
        <p:spPr>
          <a:xfrm>
            <a:off x="1064149" y="3518408"/>
            <a:ext cx="3069975"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hermoso</a:t>
            </a:r>
            <a:endParaRPr lang="en-GB" sz="4000" dirty="0">
              <a:solidFill>
                <a:schemeClr val="accent5">
                  <a:lumMod val="50000"/>
                </a:schemeClr>
              </a:solidFill>
            </a:endParaRPr>
          </a:p>
        </p:txBody>
      </p:sp>
      <p:sp>
        <p:nvSpPr>
          <p:cNvPr id="19" name="TextBox 18"/>
          <p:cNvSpPr txBox="1"/>
          <p:nvPr/>
        </p:nvSpPr>
        <p:spPr>
          <a:xfrm>
            <a:off x="1057130" y="4373535"/>
            <a:ext cx="3076995"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rPr>
              <a:t>helados</a:t>
            </a:r>
            <a:endParaRPr lang="en-GB" sz="4000" dirty="0">
              <a:solidFill>
                <a:schemeClr val="accent5">
                  <a:lumMod val="50000"/>
                </a:schemeClr>
              </a:solidFill>
            </a:endParaRPr>
          </a:p>
        </p:txBody>
      </p:sp>
      <p:sp>
        <p:nvSpPr>
          <p:cNvPr id="20" name="TextBox 19"/>
          <p:cNvSpPr txBox="1"/>
          <p:nvPr/>
        </p:nvSpPr>
        <p:spPr>
          <a:xfrm>
            <a:off x="1064149" y="5225798"/>
            <a:ext cx="3069977" cy="677108"/>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800" dirty="0">
                <a:solidFill>
                  <a:schemeClr val="accent5">
                    <a:lumMod val="50000"/>
                  </a:schemeClr>
                </a:solidFill>
              </a:rPr>
              <a:t>hasta </a:t>
            </a:r>
            <a:r>
              <a:rPr lang="en-GB" sz="3800" dirty="0" err="1">
                <a:solidFill>
                  <a:schemeClr val="accent5">
                    <a:lumMod val="50000"/>
                  </a:schemeClr>
                </a:solidFill>
              </a:rPr>
              <a:t>luego</a:t>
            </a:r>
            <a:endParaRPr lang="en-GB" sz="3800" dirty="0">
              <a:solidFill>
                <a:schemeClr val="accent5">
                  <a:lumMod val="50000"/>
                </a:schemeClr>
              </a:solidFill>
            </a:endParaRPr>
          </a:p>
        </p:txBody>
      </p:sp>
    </p:spTree>
    <p:extLst>
      <p:ext uri="{BB962C8B-B14F-4D97-AF65-F5344CB8AC3E}">
        <p14:creationId xmlns:p14="http://schemas.microsoft.com/office/powerpoint/2010/main" val="82950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70A7F72A-9537-471C-A3A5-D3D186AF53E2}"/>
              </a:ext>
            </a:extLst>
          </p:cNvPr>
          <p:cNvSpPr txBox="1"/>
          <p:nvPr/>
        </p:nvSpPr>
        <p:spPr>
          <a:xfrm>
            <a:off x="237159" y="1168466"/>
            <a:ext cx="1061700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Escribe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¿Cuál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una vocal y cuál tiene [silent h] + vocal?</a:t>
            </a:r>
          </a:p>
        </p:txBody>
      </p:sp>
      <p:sp>
        <p:nvSpPr>
          <p:cNvPr id="7" name="TextBox 6">
            <a:extLst>
              <a:ext uri="{FF2B5EF4-FFF2-40B4-BE49-F238E27FC236}">
                <a16:creationId xmlns:a16="http://schemas.microsoft.com/office/drawing/2014/main" id="{464BD7E7-5860-4CF3-A65D-AEEE511D5AAF}"/>
              </a:ext>
            </a:extLst>
          </p:cNvPr>
          <p:cNvSpPr txBox="1"/>
          <p:nvPr/>
        </p:nvSpPr>
        <p:spPr>
          <a:xfrm>
            <a:off x="1810157" y="4551947"/>
            <a:ext cx="2952179"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[German]</a:t>
            </a:r>
          </a:p>
        </p:txBody>
      </p:sp>
      <p:sp>
        <p:nvSpPr>
          <p:cNvPr id="8" name="TextBox 7">
            <a:extLst>
              <a:ext uri="{FF2B5EF4-FFF2-40B4-BE49-F238E27FC236}">
                <a16:creationId xmlns:a16="http://schemas.microsoft.com/office/drawing/2014/main" id="{6CDDF374-8F62-4121-9284-C396EAEBD84D}"/>
              </a:ext>
            </a:extLst>
          </p:cNvPr>
          <p:cNvSpPr txBox="1"/>
          <p:nvPr/>
        </p:nvSpPr>
        <p:spPr>
          <a:xfrm>
            <a:off x="7275462" y="4551946"/>
            <a:ext cx="4722312"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[see you later!]</a:t>
            </a:r>
          </a:p>
        </p:txBody>
      </p:sp>
      <p:sp>
        <p:nvSpPr>
          <p:cNvPr id="9" name="TextBox 8">
            <a:extLst>
              <a:ext uri="{FF2B5EF4-FFF2-40B4-BE49-F238E27FC236}">
                <a16:creationId xmlns:a16="http://schemas.microsoft.com/office/drawing/2014/main" id="{8FF24C99-CBA7-4755-81A0-97653070186D}"/>
              </a:ext>
            </a:extLst>
          </p:cNvPr>
          <p:cNvSpPr txBox="1"/>
          <p:nvPr/>
        </p:nvSpPr>
        <p:spPr>
          <a:xfrm>
            <a:off x="7275462" y="5198278"/>
            <a:ext cx="32464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3600" kern="0" dirty="0">
                <a:solidFill>
                  <a:srgbClr val="EE6000"/>
                </a:solidFill>
                <a:latin typeface="Century Gothic" panose="020F0302020204030204"/>
                <a:cs typeface="Arial"/>
                <a:sym typeface="Arial"/>
              </a:rPr>
              <a:t>¡</a:t>
            </a: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  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sta</a:t>
            </a: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 luego!</a:t>
            </a:r>
          </a:p>
        </p:txBody>
      </p:sp>
      <p:sp>
        <p:nvSpPr>
          <p:cNvPr id="10" name="TextBox 9">
            <a:extLst>
              <a:ext uri="{FF2B5EF4-FFF2-40B4-BE49-F238E27FC236}">
                <a16:creationId xmlns:a16="http://schemas.microsoft.com/office/drawing/2014/main" id="{7EFBBC5E-6BC3-4587-92CE-E758B16A90E3}"/>
              </a:ext>
            </a:extLst>
          </p:cNvPr>
          <p:cNvSpPr txBox="1"/>
          <p:nvPr/>
        </p:nvSpPr>
        <p:spPr>
          <a:xfrm>
            <a:off x="1723473" y="5198278"/>
            <a:ext cx="206979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lemán</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E59851AA-2767-4EA2-B954-6A00C7E0197E}"/>
              </a:ext>
            </a:extLst>
          </p:cNvPr>
          <p:cNvSpPr txBox="1"/>
          <p:nvPr/>
        </p:nvSpPr>
        <p:spPr>
          <a:xfrm>
            <a:off x="1810157" y="5198278"/>
            <a:ext cx="484987" cy="646331"/>
          </a:xfrm>
          <a:prstGeom prst="rect">
            <a:avLst/>
          </a:prstGeom>
          <a:noFill/>
        </p:spPr>
        <p:txBody>
          <a:bodyPr wrap="square" rtlCol="0">
            <a:spAutoFit/>
          </a:bodyPr>
          <a:lstStyle/>
          <a:p>
            <a:r>
              <a:rPr lang="es-ES" sz="3600" b="1" kern="0" dirty="0">
                <a:solidFill>
                  <a:srgbClr val="EE6000"/>
                </a:solidFill>
                <a:latin typeface="Century Gothic" panose="020F0302020204030204"/>
                <a:cs typeface="Arial"/>
                <a:sym typeface="Arial"/>
              </a:rPr>
              <a:t>a</a:t>
            </a:r>
            <a:endParaRPr lang="en-GB" sz="3600" b="1"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9F1547C9-6E19-489C-A2AA-9FEEC5413A5B}"/>
              </a:ext>
            </a:extLst>
          </p:cNvPr>
          <p:cNvSpPr txBox="1"/>
          <p:nvPr/>
        </p:nvSpPr>
        <p:spPr>
          <a:xfrm>
            <a:off x="7496127" y="5198278"/>
            <a:ext cx="798095"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ha</a:t>
            </a:r>
            <a:endParaRPr lang="en-GB" sz="3600" b="1" dirty="0">
              <a:solidFill>
                <a:schemeClr val="accent2"/>
              </a:solidFill>
              <a:latin typeface="Century Gothic" panose="020B0502020202020204" pitchFamily="34" charset="0"/>
            </a:endParaRPr>
          </a:p>
        </p:txBody>
      </p:sp>
      <p:pic>
        <p:nvPicPr>
          <p:cNvPr id="3" name="Picture 2">
            <a:extLst>
              <a:ext uri="{FF2B5EF4-FFF2-40B4-BE49-F238E27FC236}">
                <a16:creationId xmlns:a16="http://schemas.microsoft.com/office/drawing/2014/main" id="{DCDF49F5-F44F-40A3-9342-356560C00ECD}"/>
              </a:ext>
            </a:extLst>
          </p:cNvPr>
          <p:cNvPicPr>
            <a:picLocks noChangeAspect="1"/>
          </p:cNvPicPr>
          <p:nvPr/>
        </p:nvPicPr>
        <p:blipFill>
          <a:blip r:embed="rId4"/>
          <a:stretch>
            <a:fillRect/>
          </a:stretch>
        </p:blipFill>
        <p:spPr>
          <a:xfrm>
            <a:off x="1810157" y="2408821"/>
            <a:ext cx="2143125" cy="2143125"/>
          </a:xfrm>
          <a:prstGeom prst="rect">
            <a:avLst/>
          </a:prstGeom>
        </p:spPr>
      </p:pic>
      <p:pic>
        <p:nvPicPr>
          <p:cNvPr id="13" name="Picture 12">
            <a:extLst>
              <a:ext uri="{FF2B5EF4-FFF2-40B4-BE49-F238E27FC236}">
                <a16:creationId xmlns:a16="http://schemas.microsoft.com/office/drawing/2014/main" id="{3862B888-8DEE-4501-9ED9-AC467A89D8B9}"/>
              </a:ext>
            </a:extLst>
          </p:cNvPr>
          <p:cNvPicPr>
            <a:picLocks noChangeAspect="1"/>
          </p:cNvPicPr>
          <p:nvPr/>
        </p:nvPicPr>
        <p:blipFill>
          <a:blip r:embed="rId5"/>
          <a:stretch>
            <a:fillRect/>
          </a:stretch>
        </p:blipFill>
        <p:spPr>
          <a:xfrm>
            <a:off x="8238720" y="2181785"/>
            <a:ext cx="1568935" cy="2494430"/>
          </a:xfrm>
          <a:prstGeom prst="rect">
            <a:avLst/>
          </a:prstGeom>
        </p:spPr>
      </p:pic>
      <p:sp>
        <p:nvSpPr>
          <p:cNvPr id="14" name="Rounded Rectangle 11">
            <a:extLst>
              <a:ext uri="{FF2B5EF4-FFF2-40B4-BE49-F238E27FC236}">
                <a16:creationId xmlns:a16="http://schemas.microsoft.com/office/drawing/2014/main" id="{38F37540-D1AC-684B-A855-06885F055542}"/>
              </a:ext>
            </a:extLst>
          </p:cNvPr>
          <p:cNvSpPr/>
          <p:nvPr/>
        </p:nvSpPr>
        <p:spPr>
          <a:xfrm>
            <a:off x="10436087" y="258166"/>
            <a:ext cx="149205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2264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A88CB-F3E0-D048-A98A-D067940C2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7395348" cy="867128"/>
          </a:xfrm>
          <a:prstGeom prst="rect">
            <a:avLst/>
          </a:prstGeom>
        </p:spPr>
      </p:pic>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11485" y="208581"/>
            <a:ext cx="6907743" cy="867129"/>
          </a:xfrm>
        </p:spPr>
        <p:txBody>
          <a:bodyPr>
            <a:normAutofit/>
          </a:bodyPr>
          <a:lstStyle/>
          <a:p>
            <a:r>
              <a:rPr lang="es-GB" sz="3600" b="1" dirty="0">
                <a:solidFill>
                  <a:schemeClr val="bg1"/>
                </a:solidFill>
              </a:rPr>
              <a:t>¿</a:t>
            </a:r>
            <a:r>
              <a:rPr lang="en-GB" sz="3600" b="1" dirty="0">
                <a:solidFill>
                  <a:schemeClr val="bg1"/>
                </a:solidFill>
              </a:rPr>
              <a:t>Cómo se dice en español? </a:t>
            </a:r>
            <a:endParaRPr lang="es-GB" sz="3600" b="1" dirty="0">
              <a:solidFill>
                <a:schemeClr val="bg1"/>
              </a:solidFill>
            </a:endParaRPr>
          </a:p>
        </p:txBody>
      </p:sp>
      <p:sp>
        <p:nvSpPr>
          <p:cNvPr id="10" name="CuadroTexto 9">
            <a:extLst>
              <a:ext uri="{FF2B5EF4-FFF2-40B4-BE49-F238E27FC236}">
                <a16:creationId xmlns:a16="http://schemas.microsoft.com/office/drawing/2014/main" id="{D6943A75-55C8-AE47-B265-AEC4C5B7BFBE}"/>
              </a:ext>
            </a:extLst>
          </p:cNvPr>
          <p:cNvSpPr txBox="1"/>
          <p:nvPr/>
        </p:nvSpPr>
        <p:spPr>
          <a:xfrm>
            <a:off x="361600" y="2023249"/>
            <a:ext cx="3031599"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el c_ _ _ _ _ _ _</a:t>
            </a:r>
            <a:endParaRPr lang="es-GB" sz="3200" dirty="0">
              <a:solidFill>
                <a:srgbClr val="203864"/>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7039315" y="4630594"/>
            <a:ext cx="1297150"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o_ _ _</a:t>
            </a:r>
            <a:endParaRPr lang="es-GB" sz="3200" dirty="0">
              <a:solidFill>
                <a:srgbClr val="203864"/>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340385" y="1163676"/>
            <a:ext cx="2860258" cy="584775"/>
          </a:xfrm>
          <a:prstGeom prst="rect">
            <a:avLst/>
          </a:prstGeom>
          <a:noFill/>
        </p:spPr>
        <p:txBody>
          <a:bodyPr wrap="square" rtlCol="0">
            <a:spAutoFit/>
          </a:bodyPr>
          <a:lstStyle/>
          <a:p>
            <a:r>
              <a:rPr lang="es-ES" sz="3200" dirty="0">
                <a:solidFill>
                  <a:srgbClr val="203864"/>
                </a:solidFill>
                <a:latin typeface="Century Gothic" panose="020B0502020202020204" pitchFamily="34" charset="0"/>
              </a:rPr>
              <a:t>b_ _ _ _ _</a:t>
            </a:r>
            <a:endParaRPr lang="es-GB" sz="3200" dirty="0">
              <a:solidFill>
                <a:srgbClr val="203864"/>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463962" y="3751307"/>
            <a:ext cx="2050561"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m_ _ _ _ _</a:t>
            </a:r>
            <a:endParaRPr lang="es-GB" sz="3200" dirty="0">
              <a:solidFill>
                <a:srgbClr val="203864"/>
              </a:solidFill>
              <a:latin typeface="Century Gothic" panose="020B0502020202020204" pitchFamily="34" charset="0"/>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392116" y="2882820"/>
            <a:ext cx="1612942"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c_ _ _ _</a:t>
            </a:r>
            <a:endParaRPr lang="es-GB" sz="3200" dirty="0">
              <a:solidFill>
                <a:srgbClr val="203864"/>
              </a:solidFill>
              <a:latin typeface="Century Gothic" panose="020B0502020202020204" pitchFamily="34" charset="0"/>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6945797" y="2765002"/>
            <a:ext cx="196720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el s_ _ _ _</a:t>
            </a:r>
            <a:endParaRPr lang="es-GB" sz="3200" dirty="0">
              <a:solidFill>
                <a:srgbClr val="203864"/>
              </a:solidFill>
              <a:latin typeface="Century Gothic" panose="020B0502020202020204" pitchFamily="34" charset="0"/>
            </a:endParaRPr>
          </a:p>
        </p:txBody>
      </p:sp>
      <p:sp>
        <p:nvSpPr>
          <p:cNvPr id="32" name="CuadroTexto 11">
            <a:extLst>
              <a:ext uri="{FF2B5EF4-FFF2-40B4-BE49-F238E27FC236}">
                <a16:creationId xmlns:a16="http://schemas.microsoft.com/office/drawing/2014/main" id="{7C23D631-7F50-FA47-853F-693D90DE7D0F}"/>
              </a:ext>
            </a:extLst>
          </p:cNvPr>
          <p:cNvSpPr txBox="1"/>
          <p:nvPr/>
        </p:nvSpPr>
        <p:spPr>
          <a:xfrm>
            <a:off x="350520" y="1158028"/>
            <a:ext cx="1558440" cy="584775"/>
          </a:xfrm>
          <a:prstGeom prst="rect">
            <a:avLst/>
          </a:prstGeom>
          <a:noFill/>
        </p:spPr>
        <p:txBody>
          <a:bodyPr wrap="none" rtlCol="0">
            <a:spAutoFit/>
          </a:bodyPr>
          <a:lstStyle/>
          <a:p>
            <a:r>
              <a:rPr lang="en-GB" sz="3200" dirty="0" err="1">
                <a:solidFill>
                  <a:srgbClr val="203864"/>
                </a:solidFill>
                <a:latin typeface="Century Gothic" panose="020B0502020202020204" pitchFamily="34" charset="0"/>
              </a:rPr>
              <a:t>barato</a:t>
            </a:r>
            <a:endParaRPr lang="es-GB" sz="3200" dirty="0">
              <a:solidFill>
                <a:srgbClr val="203864"/>
              </a:solidFill>
              <a:latin typeface="Century Gothic" panose="020B0502020202020204" pitchFamily="34" charset="0"/>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6949321" y="2766053"/>
            <a:ext cx="1713931" cy="584775"/>
          </a:xfrm>
          <a:prstGeom prst="rect">
            <a:avLst/>
          </a:prstGeom>
          <a:noFill/>
        </p:spPr>
        <p:txBody>
          <a:bodyPr wrap="none" rtlCol="0">
            <a:spAutoFit/>
          </a:bodyPr>
          <a:lstStyle/>
          <a:p>
            <a:r>
              <a:rPr lang="en-GB" sz="3200" dirty="0">
                <a:solidFill>
                  <a:srgbClr val="203864"/>
                </a:solidFill>
                <a:latin typeface="Century Gothic" panose="020B0502020202020204" pitchFamily="34" charset="0"/>
              </a:rPr>
              <a:t>el </a:t>
            </a:r>
            <a:r>
              <a:rPr lang="en-GB" sz="3200" dirty="0" err="1">
                <a:solidFill>
                  <a:srgbClr val="203864"/>
                </a:solidFill>
                <a:latin typeface="Century Gothic" panose="020B0502020202020204" pitchFamily="34" charset="0"/>
              </a:rPr>
              <a:t>señor</a:t>
            </a:r>
            <a:endParaRPr lang="es-GB" sz="3200" dirty="0">
              <a:solidFill>
                <a:srgbClr val="203864"/>
              </a:solidFill>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474141" y="3763044"/>
            <a:ext cx="1747594"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moreno</a:t>
            </a:r>
            <a:endParaRPr lang="es-GB" sz="3200" dirty="0">
              <a:solidFill>
                <a:srgbClr val="203864"/>
              </a:solidFill>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389546" y="4630218"/>
            <a:ext cx="269817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 _ _ _ _ _ _ _</a:t>
            </a:r>
            <a:endParaRPr lang="es-GB" sz="3200" dirty="0">
              <a:solidFill>
                <a:srgbClr val="203864"/>
              </a:solidFill>
              <a:latin typeface="Century Gothic" panose="020B0502020202020204" pitchFamily="34" charset="0"/>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368568" y="2022952"/>
            <a:ext cx="218681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el caballo</a:t>
            </a:r>
            <a:endParaRPr lang="es-GB" sz="3200" dirty="0">
              <a:solidFill>
                <a:srgbClr val="203864"/>
              </a:solidFill>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6946179" y="1699774"/>
            <a:ext cx="1300356"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s_ _ _ </a:t>
            </a:r>
            <a:endParaRPr lang="es-GB" sz="3200" dirty="0">
              <a:solidFill>
                <a:srgbClr val="203864"/>
              </a:solidFill>
              <a:latin typeface="Century Gothic" panose="020B0502020202020204" pitchFamily="34" charset="0"/>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6950307" y="1694513"/>
            <a:ext cx="96372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solo</a:t>
            </a:r>
            <a:endParaRPr lang="es-GB" sz="3200" dirty="0">
              <a:solidFill>
                <a:srgbClr val="203864"/>
              </a:solidFill>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7039315" y="3688548"/>
            <a:ext cx="2422458"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la a_ _ _ _ _</a:t>
            </a:r>
            <a:endParaRPr lang="es-GB" sz="3200" dirty="0">
              <a:solidFill>
                <a:srgbClr val="203864"/>
              </a:solidFill>
              <a:latin typeface="Century Gothic" panose="020B0502020202020204" pitchFamily="34" charset="0"/>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7023924" y="3688547"/>
            <a:ext cx="200407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la autora</a:t>
            </a:r>
            <a:endParaRPr lang="es-GB" sz="3200" dirty="0">
              <a:solidFill>
                <a:srgbClr val="203864"/>
              </a:solidFill>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416868" y="5554278"/>
            <a:ext cx="2089033" cy="584775"/>
          </a:xfrm>
          <a:prstGeom prst="rect">
            <a:avLst/>
          </a:prstGeom>
          <a:noFill/>
        </p:spPr>
        <p:txBody>
          <a:bodyPr wrap="none" rtlCol="0">
            <a:spAutoFit/>
          </a:bodyPr>
          <a:lstStyle/>
          <a:p>
            <a:r>
              <a:rPr lang="en-GB" sz="3200" dirty="0">
                <a:solidFill>
                  <a:srgbClr val="203864"/>
                </a:solidFill>
                <a:latin typeface="Century Gothic" panose="020B0502020202020204" pitchFamily="34" charset="0"/>
              </a:rPr>
              <a:t>la c_ _ _ _</a:t>
            </a:r>
            <a:endParaRPr lang="es-GB" sz="3200" dirty="0">
              <a:solidFill>
                <a:srgbClr val="203864"/>
              </a:solidFill>
              <a:latin typeface="Century Gothic" panose="020B0502020202020204" pitchFamily="34" charset="0"/>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420436" y="5547677"/>
            <a:ext cx="163698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la calle</a:t>
            </a:r>
            <a:endParaRPr lang="es-GB" sz="3200" dirty="0">
              <a:solidFill>
                <a:srgbClr val="203864"/>
              </a:solidFill>
              <a:latin typeface="Century Gothic" panose="020B0502020202020204" pitchFamily="34" charset="0"/>
            </a:endParaRPr>
          </a:p>
        </p:txBody>
      </p:sp>
      <p:sp>
        <p:nvSpPr>
          <p:cNvPr id="3" name="TextBox 2"/>
          <p:cNvSpPr txBox="1"/>
          <p:nvPr/>
        </p:nvSpPr>
        <p:spPr>
          <a:xfrm>
            <a:off x="-23174" y="1250011"/>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a:t>
            </a:r>
          </a:p>
        </p:txBody>
      </p:sp>
      <p:sp>
        <p:nvSpPr>
          <p:cNvPr id="55" name="TextBox 54"/>
          <p:cNvSpPr txBox="1"/>
          <p:nvPr/>
        </p:nvSpPr>
        <p:spPr>
          <a:xfrm>
            <a:off x="2189" y="2135846"/>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2.</a:t>
            </a:r>
          </a:p>
        </p:txBody>
      </p:sp>
      <p:sp>
        <p:nvSpPr>
          <p:cNvPr id="56" name="TextBox 55"/>
          <p:cNvSpPr txBox="1"/>
          <p:nvPr/>
        </p:nvSpPr>
        <p:spPr>
          <a:xfrm>
            <a:off x="2189" y="3021681"/>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7039795" y="4620357"/>
            <a:ext cx="98616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otro</a:t>
            </a:r>
            <a:endParaRPr lang="es-GB" sz="3200" dirty="0">
              <a:solidFill>
                <a:srgbClr val="203864"/>
              </a:solidFill>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401126" y="2886383"/>
            <a:ext cx="1205779"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claro</a:t>
            </a:r>
            <a:endParaRPr lang="es-GB" sz="3200" dirty="0">
              <a:solidFill>
                <a:srgbClr val="203864"/>
              </a:solidFill>
              <a:latin typeface="Century Gothic" panose="020B0502020202020204" pitchFamily="34" charset="0"/>
            </a:endParaRPr>
          </a:p>
        </p:txBody>
      </p:sp>
      <p:sp>
        <p:nvSpPr>
          <p:cNvPr id="59" name="TextBox 58"/>
          <p:cNvSpPr txBox="1"/>
          <p:nvPr/>
        </p:nvSpPr>
        <p:spPr>
          <a:xfrm>
            <a:off x="7472" y="3907516"/>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4.</a:t>
            </a:r>
          </a:p>
        </p:txBody>
      </p:sp>
      <p:sp>
        <p:nvSpPr>
          <p:cNvPr id="60" name="TextBox 59"/>
          <p:cNvSpPr txBox="1"/>
          <p:nvPr/>
        </p:nvSpPr>
        <p:spPr>
          <a:xfrm>
            <a:off x="-10166" y="4793351"/>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381111" y="4636819"/>
            <a:ext cx="1768433"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amarillo</a:t>
            </a:r>
            <a:endParaRPr lang="es-GB" sz="3200" dirty="0">
              <a:solidFill>
                <a:srgbClr val="203864"/>
              </a:solidFill>
              <a:latin typeface="Century Gothic" panose="020B0502020202020204" pitchFamily="34" charset="0"/>
            </a:endParaRPr>
          </a:p>
        </p:txBody>
      </p:sp>
      <p:sp>
        <p:nvSpPr>
          <p:cNvPr id="62" name="TextBox 61"/>
          <p:cNvSpPr txBox="1"/>
          <p:nvPr/>
        </p:nvSpPr>
        <p:spPr>
          <a:xfrm>
            <a:off x="62644" y="5679187"/>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6.</a:t>
            </a:r>
          </a:p>
        </p:txBody>
      </p:sp>
      <p:sp>
        <p:nvSpPr>
          <p:cNvPr id="64" name="TextBox 63"/>
          <p:cNvSpPr txBox="1"/>
          <p:nvPr/>
        </p:nvSpPr>
        <p:spPr>
          <a:xfrm>
            <a:off x="6430363" y="825521"/>
            <a:ext cx="714727"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7.</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6991396" y="732437"/>
            <a:ext cx="2089033"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el b_ _ _ _</a:t>
            </a:r>
            <a:endParaRPr lang="es-GB" sz="3200" dirty="0">
              <a:solidFill>
                <a:srgbClr val="203864"/>
              </a:solidFill>
              <a:latin typeface="Century Gothic" panose="020B0502020202020204" pitchFamily="34" charset="0"/>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6991396" y="733098"/>
            <a:ext cx="186621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el barco</a:t>
            </a:r>
            <a:endParaRPr lang="es-GB" sz="3200" dirty="0">
              <a:solidFill>
                <a:srgbClr val="203864"/>
              </a:solidFill>
              <a:latin typeface="Century Gothic" panose="020B0502020202020204" pitchFamily="34" charset="0"/>
            </a:endParaRPr>
          </a:p>
        </p:txBody>
      </p:sp>
      <p:sp>
        <p:nvSpPr>
          <p:cNvPr id="67" name="TextBox 66"/>
          <p:cNvSpPr txBox="1"/>
          <p:nvPr/>
        </p:nvSpPr>
        <p:spPr>
          <a:xfrm>
            <a:off x="6430363" y="1799744"/>
            <a:ext cx="68525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8.</a:t>
            </a:r>
          </a:p>
        </p:txBody>
      </p:sp>
      <p:sp>
        <p:nvSpPr>
          <p:cNvPr id="68" name="TextBox 67"/>
          <p:cNvSpPr txBox="1"/>
          <p:nvPr/>
        </p:nvSpPr>
        <p:spPr>
          <a:xfrm>
            <a:off x="6410532" y="3748190"/>
            <a:ext cx="857343"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10.</a:t>
            </a:r>
          </a:p>
        </p:txBody>
      </p:sp>
      <p:sp>
        <p:nvSpPr>
          <p:cNvPr id="69" name="TextBox 68"/>
          <p:cNvSpPr txBox="1"/>
          <p:nvPr/>
        </p:nvSpPr>
        <p:spPr>
          <a:xfrm>
            <a:off x="6520769" y="4722413"/>
            <a:ext cx="714728"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11.</a:t>
            </a:r>
          </a:p>
        </p:txBody>
      </p:sp>
      <p:sp>
        <p:nvSpPr>
          <p:cNvPr id="70" name="TextBox 69"/>
          <p:cNvSpPr txBox="1"/>
          <p:nvPr/>
        </p:nvSpPr>
        <p:spPr>
          <a:xfrm>
            <a:off x="6419626" y="2773967"/>
            <a:ext cx="714728"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9.</a:t>
            </a:r>
          </a:p>
        </p:txBody>
      </p:sp>
      <p:sp>
        <p:nvSpPr>
          <p:cNvPr id="35" name="CuadroTexto 34">
            <a:extLst>
              <a:ext uri="{FF2B5EF4-FFF2-40B4-BE49-F238E27FC236}">
                <a16:creationId xmlns:a16="http://schemas.microsoft.com/office/drawing/2014/main" id="{E2634B88-AA48-0D43-BB23-253F315B4918}"/>
              </a:ext>
            </a:extLst>
          </p:cNvPr>
          <p:cNvSpPr txBox="1"/>
          <p:nvPr/>
        </p:nvSpPr>
        <p:spPr>
          <a:xfrm>
            <a:off x="3439145" y="4794574"/>
            <a:ext cx="1542410" cy="523220"/>
          </a:xfrm>
          <a:prstGeom prst="rect">
            <a:avLst/>
          </a:prstGeom>
          <a:noFill/>
        </p:spPr>
        <p:txBody>
          <a:bodyPr wrap="none" rtlCol="0">
            <a:spAutoFit/>
          </a:bodyPr>
          <a:lstStyle/>
          <a:p>
            <a:pPr algn="l"/>
            <a:r>
              <a:rPr lang="es-GB" sz="2800" dirty="0">
                <a:solidFill>
                  <a:srgbClr val="002060"/>
                </a:solidFill>
              </a:rPr>
              <a:t>[yellow]</a:t>
            </a:r>
          </a:p>
        </p:txBody>
      </p:sp>
      <p:sp>
        <p:nvSpPr>
          <p:cNvPr id="79" name="CuadroTexto 78">
            <a:extLst>
              <a:ext uri="{FF2B5EF4-FFF2-40B4-BE49-F238E27FC236}">
                <a16:creationId xmlns:a16="http://schemas.microsoft.com/office/drawing/2014/main" id="{95C9336C-0C76-6741-B216-7F6E7CF41FA3}"/>
              </a:ext>
            </a:extLst>
          </p:cNvPr>
          <p:cNvSpPr txBox="1"/>
          <p:nvPr/>
        </p:nvSpPr>
        <p:spPr>
          <a:xfrm>
            <a:off x="3442387" y="5654078"/>
            <a:ext cx="1608466" cy="523220"/>
          </a:xfrm>
          <a:prstGeom prst="rect">
            <a:avLst/>
          </a:prstGeom>
          <a:noFill/>
        </p:spPr>
        <p:txBody>
          <a:bodyPr wrap="square" rtlCol="0">
            <a:spAutoFit/>
          </a:bodyPr>
          <a:lstStyle/>
          <a:p>
            <a:pPr algn="l"/>
            <a:r>
              <a:rPr lang="es-GB" sz="2800" dirty="0">
                <a:solidFill>
                  <a:schemeClr val="accent5">
                    <a:lumMod val="50000"/>
                  </a:schemeClr>
                </a:solidFill>
              </a:rPr>
              <a:t>[street]</a:t>
            </a:r>
          </a:p>
        </p:txBody>
      </p:sp>
      <p:sp>
        <p:nvSpPr>
          <p:cNvPr id="8" name="Rectángulo 7">
            <a:extLst>
              <a:ext uri="{FF2B5EF4-FFF2-40B4-BE49-F238E27FC236}">
                <a16:creationId xmlns:a16="http://schemas.microsoft.com/office/drawing/2014/main" id="{579F2EE6-6F65-674C-8D8B-A5E4D3914B20}"/>
              </a:ext>
            </a:extLst>
          </p:cNvPr>
          <p:cNvSpPr/>
          <p:nvPr/>
        </p:nvSpPr>
        <p:spPr>
          <a:xfrm>
            <a:off x="8771312" y="4706091"/>
            <a:ext cx="1821332" cy="523220"/>
          </a:xfrm>
          <a:prstGeom prst="rect">
            <a:avLst/>
          </a:prstGeom>
          <a:noFill/>
        </p:spPr>
        <p:txBody>
          <a:bodyPr wrap="none" lIns="91440" tIns="45720" rIns="91440" bIns="45720">
            <a:spAutoFit/>
          </a:bodyPr>
          <a:lstStyle/>
          <a:p>
            <a:pPr algn="ctr"/>
            <a:r>
              <a:rPr lang="en-GB" sz="2800" dirty="0">
                <a:latin typeface="+mj-lt"/>
                <a:cs typeface="Forte" panose="020F0502020204030204" pitchFamily="34" charset="0"/>
              </a:rPr>
              <a:t>[another]</a:t>
            </a:r>
            <a:endParaRPr lang="es-GB" sz="2800" dirty="0">
              <a:latin typeface="+mj-lt"/>
              <a:cs typeface="Forte" panose="020F0502020204030204" pitchFamily="34" charset="0"/>
            </a:endParaRPr>
          </a:p>
        </p:txBody>
      </p:sp>
      <p:sp>
        <p:nvSpPr>
          <p:cNvPr id="77" name="Rectángulo 76">
            <a:extLst>
              <a:ext uri="{FF2B5EF4-FFF2-40B4-BE49-F238E27FC236}">
                <a16:creationId xmlns:a16="http://schemas.microsoft.com/office/drawing/2014/main" id="{5CFD4A77-A235-774C-AF43-4F77322EA4BB}"/>
              </a:ext>
            </a:extLst>
          </p:cNvPr>
          <p:cNvSpPr/>
          <p:nvPr/>
        </p:nvSpPr>
        <p:spPr>
          <a:xfrm>
            <a:off x="2843567" y="2959374"/>
            <a:ext cx="1329210" cy="523220"/>
          </a:xfrm>
          <a:prstGeom prst="rect">
            <a:avLst/>
          </a:prstGeom>
          <a:noFill/>
        </p:spPr>
        <p:txBody>
          <a:bodyPr wrap="none" lIns="91440" tIns="45720" rIns="91440" bIns="45720">
            <a:spAutoFit/>
          </a:bodyPr>
          <a:lstStyle/>
          <a:p>
            <a:pPr algn="ctr"/>
            <a:r>
              <a:rPr lang="en-GB" sz="2800" dirty="0">
                <a:solidFill>
                  <a:srgbClr val="002060"/>
                </a:solidFill>
                <a:latin typeface="+mj-lt"/>
                <a:cs typeface="Phosphate Inline" panose="02000506050000020004" pitchFamily="2" charset="77"/>
              </a:rPr>
              <a:t>[clear]</a:t>
            </a:r>
            <a:endParaRPr lang="es-GB" sz="2800" b="1" dirty="0">
              <a:ln w="13462">
                <a:solidFill>
                  <a:schemeClr val="bg1"/>
                </a:solidFill>
                <a:prstDash val="solid"/>
              </a:ln>
              <a:solidFill>
                <a:srgbClr val="002060"/>
              </a:solidFill>
              <a:effectLst>
                <a:outerShdw dist="38100" dir="2700000" algn="bl" rotWithShape="0">
                  <a:schemeClr val="accent5"/>
                </a:outerShdw>
              </a:effectLst>
              <a:latin typeface="+mj-lt"/>
              <a:cs typeface="Phosphate Inline" panose="02000506050000020004" pitchFamily="2" charset="77"/>
            </a:endParaRPr>
          </a:p>
        </p:txBody>
      </p:sp>
      <p:sp>
        <p:nvSpPr>
          <p:cNvPr id="78" name="Rectángulo 77">
            <a:extLst>
              <a:ext uri="{FF2B5EF4-FFF2-40B4-BE49-F238E27FC236}">
                <a16:creationId xmlns:a16="http://schemas.microsoft.com/office/drawing/2014/main" id="{DFA638D8-D8D1-054C-868F-63754B8D235F}"/>
              </a:ext>
            </a:extLst>
          </p:cNvPr>
          <p:cNvSpPr/>
          <p:nvPr/>
        </p:nvSpPr>
        <p:spPr>
          <a:xfrm>
            <a:off x="2326972" y="3666250"/>
            <a:ext cx="4003266" cy="954107"/>
          </a:xfrm>
          <a:prstGeom prst="rect">
            <a:avLst/>
          </a:prstGeom>
          <a:noFill/>
        </p:spPr>
        <p:txBody>
          <a:bodyPr wrap="square" lIns="91440" tIns="45720" rIns="91440" bIns="45720">
            <a:spAutoFit/>
          </a:bodyPr>
          <a:lstStyle/>
          <a:p>
            <a:pPr algn="ctr"/>
            <a:r>
              <a:rPr lang="en-GB" sz="2800" dirty="0">
                <a:solidFill>
                  <a:srgbClr val="002060"/>
                </a:solidFill>
                <a:latin typeface="+mj-lt"/>
                <a:cs typeface="Phosphate Inline" panose="02000506050000020004" pitchFamily="2" charset="77"/>
              </a:rPr>
              <a:t>[dark-haired/skinned, tanned]</a:t>
            </a:r>
            <a:endParaRPr lang="es-GB" sz="2800" dirty="0">
              <a:solidFill>
                <a:srgbClr val="002060"/>
              </a:solidFill>
              <a:latin typeface="+mj-lt"/>
              <a:cs typeface="Phosphate Inline" panose="02000506050000020004" pitchFamily="2" charset="77"/>
            </a:endParaRPr>
          </a:p>
        </p:txBody>
      </p:sp>
      <p:pic>
        <p:nvPicPr>
          <p:cNvPr id="1032" name="Picture 8" descr="clipart street - Clip Art Library">
            <a:extLst>
              <a:ext uri="{FF2B5EF4-FFF2-40B4-BE49-F238E27FC236}">
                <a16:creationId xmlns:a16="http://schemas.microsoft.com/office/drawing/2014/main" id="{06FD097B-DD20-E24B-8C79-BF3398F7D0F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444"/>
          <a:stretch/>
        </p:blipFill>
        <p:spPr bwMode="auto">
          <a:xfrm>
            <a:off x="2339517" y="5293570"/>
            <a:ext cx="906415" cy="10647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Boat Clipart Transparent, Download Free Clip Art, Free Clip ...">
            <a:extLst>
              <a:ext uri="{FF2B5EF4-FFF2-40B4-BE49-F238E27FC236}">
                <a16:creationId xmlns:a16="http://schemas.microsoft.com/office/drawing/2014/main" id="{F33E73E9-89CD-A64A-86EE-CFAA41BA9C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9798" y="463964"/>
            <a:ext cx="1294638" cy="101687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riting Writer Author Clip art - writer png download - 2400*1668 ...">
            <a:extLst>
              <a:ext uri="{FF2B5EF4-FFF2-40B4-BE49-F238E27FC236}">
                <a16:creationId xmlns:a16="http://schemas.microsoft.com/office/drawing/2014/main" id="{8BE0FE9C-F36F-1E4D-90C0-CB622D1058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4212" y="3482594"/>
            <a:ext cx="1403171" cy="975177"/>
          </a:xfrm>
          <a:prstGeom prst="rect">
            <a:avLst/>
          </a:prstGeom>
          <a:noFill/>
          <a:extLst>
            <a:ext uri="{909E8E84-426E-40DD-AFC4-6F175D3DCCD1}">
              <a14:hiddenFill xmlns:a14="http://schemas.microsoft.com/office/drawing/2010/main">
                <a:solidFill>
                  <a:srgbClr val="FFFFFF"/>
                </a:solidFill>
              </a14:hiddenFill>
            </a:ext>
          </a:extLst>
        </p:spPr>
      </p:pic>
      <p:sp>
        <p:nvSpPr>
          <p:cNvPr id="83" name="CuadroTexto 82">
            <a:extLst>
              <a:ext uri="{FF2B5EF4-FFF2-40B4-BE49-F238E27FC236}">
                <a16:creationId xmlns:a16="http://schemas.microsoft.com/office/drawing/2014/main" id="{B0044CAD-6483-7140-815C-5176080B6CC3}"/>
              </a:ext>
            </a:extLst>
          </p:cNvPr>
          <p:cNvSpPr txBox="1"/>
          <p:nvPr/>
        </p:nvSpPr>
        <p:spPr>
          <a:xfrm>
            <a:off x="10228895" y="3765963"/>
            <a:ext cx="2063385" cy="523220"/>
          </a:xfrm>
          <a:prstGeom prst="rect">
            <a:avLst/>
          </a:prstGeom>
          <a:noFill/>
        </p:spPr>
        <p:txBody>
          <a:bodyPr wrap="none" rtlCol="0">
            <a:spAutoFit/>
          </a:bodyPr>
          <a:lstStyle/>
          <a:p>
            <a:pPr algn="l"/>
            <a:r>
              <a:rPr lang="es-GB" sz="2800" dirty="0">
                <a:solidFill>
                  <a:schemeClr val="accent5">
                    <a:lumMod val="50000"/>
                  </a:schemeClr>
                </a:solidFill>
              </a:rPr>
              <a:t>[author</a:t>
            </a:r>
            <a:r>
              <a:rPr lang="en-GB" sz="2800" dirty="0">
                <a:solidFill>
                  <a:schemeClr val="accent5">
                    <a:lumMod val="50000"/>
                  </a:schemeClr>
                </a:solidFill>
              </a:rPr>
              <a:t> (f)</a:t>
            </a:r>
            <a:r>
              <a:rPr lang="es-GB" sz="2800" dirty="0">
                <a:solidFill>
                  <a:schemeClr val="accent5">
                    <a:lumMod val="50000"/>
                  </a:schemeClr>
                </a:solidFill>
              </a:rPr>
              <a:t>]</a:t>
            </a:r>
          </a:p>
        </p:txBody>
      </p:sp>
      <p:pic>
        <p:nvPicPr>
          <p:cNvPr id="1040" name="Picture 16" descr="Arabian horse Pony Equestrianism Clip art - Transparent Brown ...">
            <a:extLst>
              <a:ext uri="{FF2B5EF4-FFF2-40B4-BE49-F238E27FC236}">
                <a16:creationId xmlns:a16="http://schemas.microsoft.com/office/drawing/2014/main" id="{2604DE10-F696-8B40-81D1-29D07BF188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66041" y="1799744"/>
            <a:ext cx="1576215" cy="1076561"/>
          </a:xfrm>
          <a:prstGeom prst="rect">
            <a:avLst/>
          </a:prstGeom>
          <a:noFill/>
          <a:extLst>
            <a:ext uri="{909E8E84-426E-40DD-AFC4-6F175D3DCCD1}">
              <a14:hiddenFill xmlns:a14="http://schemas.microsoft.com/office/drawing/2010/main">
                <a:solidFill>
                  <a:srgbClr val="FFFFFF"/>
                </a:solidFill>
              </a14:hiddenFill>
            </a:ext>
          </a:extLst>
        </p:spPr>
      </p:pic>
      <p:sp>
        <p:nvSpPr>
          <p:cNvPr id="84" name="Rectángulo 83">
            <a:extLst>
              <a:ext uri="{FF2B5EF4-FFF2-40B4-BE49-F238E27FC236}">
                <a16:creationId xmlns:a16="http://schemas.microsoft.com/office/drawing/2014/main" id="{2B9FB005-D5DF-7A4D-A33F-B98E2DCC80E6}"/>
              </a:ext>
            </a:extLst>
          </p:cNvPr>
          <p:cNvSpPr/>
          <p:nvPr/>
        </p:nvSpPr>
        <p:spPr>
          <a:xfrm>
            <a:off x="8919764" y="2795779"/>
            <a:ext cx="1975220" cy="523220"/>
          </a:xfrm>
          <a:prstGeom prst="rect">
            <a:avLst/>
          </a:prstGeom>
          <a:noFill/>
        </p:spPr>
        <p:txBody>
          <a:bodyPr wrap="none" lIns="91440" tIns="45720" rIns="91440" bIns="45720">
            <a:spAutoFit/>
          </a:bodyPr>
          <a:lstStyle/>
          <a:p>
            <a:pPr algn="ctr"/>
            <a:r>
              <a:rPr lang="en-GB" sz="2800" dirty="0">
                <a:latin typeface="+mj-lt"/>
                <a:cs typeface="Phosphate Inline" panose="02000506050000020004" pitchFamily="2" charset="77"/>
              </a:rPr>
              <a:t>[Mr., man]</a:t>
            </a:r>
            <a:endParaRPr lang="es-GB"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cs typeface="Phosphate Inline" panose="02000506050000020004" pitchFamily="2" charset="77"/>
            </a:endParaRPr>
          </a:p>
        </p:txBody>
      </p:sp>
      <p:sp>
        <p:nvSpPr>
          <p:cNvPr id="91" name="CuadroTexto 17">
            <a:extLst>
              <a:ext uri="{FF2B5EF4-FFF2-40B4-BE49-F238E27FC236}">
                <a16:creationId xmlns:a16="http://schemas.microsoft.com/office/drawing/2014/main" id="{D04671C5-70DB-B940-B3F4-23F42D5EDC18}"/>
              </a:ext>
            </a:extLst>
          </p:cNvPr>
          <p:cNvSpPr txBox="1"/>
          <p:nvPr/>
        </p:nvSpPr>
        <p:spPr>
          <a:xfrm>
            <a:off x="7149582" y="5594640"/>
            <a:ext cx="425116"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si</a:t>
            </a:r>
            <a:endParaRPr lang="es-GB" sz="3200" dirty="0">
              <a:solidFill>
                <a:srgbClr val="203864"/>
              </a:solidFill>
              <a:latin typeface="Century Gothic" panose="020B0502020202020204" pitchFamily="34" charset="0"/>
            </a:endParaRPr>
          </a:p>
        </p:txBody>
      </p:sp>
      <p:sp>
        <p:nvSpPr>
          <p:cNvPr id="92" name="CuadroTexto 17">
            <a:extLst>
              <a:ext uri="{FF2B5EF4-FFF2-40B4-BE49-F238E27FC236}">
                <a16:creationId xmlns:a16="http://schemas.microsoft.com/office/drawing/2014/main" id="{44C61F72-A05A-3B4A-AD4B-DF1BBB410B8D}"/>
              </a:ext>
            </a:extLst>
          </p:cNvPr>
          <p:cNvSpPr txBox="1"/>
          <p:nvPr/>
        </p:nvSpPr>
        <p:spPr>
          <a:xfrm>
            <a:off x="7139342" y="5592524"/>
            <a:ext cx="548548" cy="584775"/>
          </a:xfrm>
          <a:prstGeom prst="rect">
            <a:avLst/>
          </a:prstGeom>
          <a:noFill/>
        </p:spPr>
        <p:txBody>
          <a:bodyPr wrap="none" rtlCol="0">
            <a:spAutoFit/>
          </a:bodyPr>
          <a:lstStyle/>
          <a:p>
            <a:r>
              <a:rPr lang="en-GB" sz="3200" dirty="0">
                <a:solidFill>
                  <a:srgbClr val="203864"/>
                </a:solidFill>
                <a:latin typeface="Century Gothic" panose="020B0502020202020204" pitchFamily="34" charset="0"/>
              </a:rPr>
              <a:t>s_</a:t>
            </a:r>
            <a:endParaRPr lang="es-GB" sz="3200" dirty="0">
              <a:solidFill>
                <a:srgbClr val="203864"/>
              </a:solidFill>
              <a:latin typeface="Century Gothic" panose="020B0502020202020204" pitchFamily="34" charset="0"/>
            </a:endParaRPr>
          </a:p>
        </p:txBody>
      </p:sp>
      <p:sp>
        <p:nvSpPr>
          <p:cNvPr id="93" name="TextBox 68">
            <a:extLst>
              <a:ext uri="{FF2B5EF4-FFF2-40B4-BE49-F238E27FC236}">
                <a16:creationId xmlns:a16="http://schemas.microsoft.com/office/drawing/2014/main" id="{A0C4EF9B-FB4B-2346-B964-113C481D1BAA}"/>
              </a:ext>
            </a:extLst>
          </p:cNvPr>
          <p:cNvSpPr txBox="1"/>
          <p:nvPr/>
        </p:nvSpPr>
        <p:spPr>
          <a:xfrm>
            <a:off x="6549307" y="5696636"/>
            <a:ext cx="714728"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12.</a:t>
            </a:r>
          </a:p>
        </p:txBody>
      </p:sp>
      <p:sp>
        <p:nvSpPr>
          <p:cNvPr id="94" name="Rectángulo 93">
            <a:extLst>
              <a:ext uri="{FF2B5EF4-FFF2-40B4-BE49-F238E27FC236}">
                <a16:creationId xmlns:a16="http://schemas.microsoft.com/office/drawing/2014/main" id="{33690C65-9573-654E-99AB-DA2C385626C1}"/>
              </a:ext>
            </a:extLst>
          </p:cNvPr>
          <p:cNvSpPr/>
          <p:nvPr/>
        </p:nvSpPr>
        <p:spPr>
          <a:xfrm>
            <a:off x="8259135" y="5662080"/>
            <a:ext cx="622285" cy="523220"/>
          </a:xfrm>
          <a:prstGeom prst="rect">
            <a:avLst/>
          </a:prstGeom>
          <a:noFill/>
        </p:spPr>
        <p:txBody>
          <a:bodyPr wrap="none" lIns="91440" tIns="45720" rIns="91440" bIns="45720">
            <a:spAutoFit/>
          </a:bodyPr>
          <a:lstStyle/>
          <a:p>
            <a:pPr algn="ctr"/>
            <a:r>
              <a:rPr lang="en-GB" sz="2800" dirty="0">
                <a:latin typeface="+mj-lt"/>
                <a:cs typeface="Phosphate Inline" panose="02000506050000020004" pitchFamily="2" charset="77"/>
              </a:rPr>
              <a:t>[if]</a:t>
            </a:r>
            <a:endParaRPr lang="es-GB"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j-lt"/>
              <a:cs typeface="Phosphate Inline" panose="02000506050000020004" pitchFamily="2" charset="77"/>
            </a:endParaRPr>
          </a:p>
        </p:txBody>
      </p:sp>
      <p:sp>
        <p:nvSpPr>
          <p:cNvPr id="2" name="TextBox 1"/>
          <p:cNvSpPr txBox="1"/>
          <p:nvPr/>
        </p:nvSpPr>
        <p:spPr>
          <a:xfrm>
            <a:off x="2843567" y="1246914"/>
            <a:ext cx="1802357" cy="523220"/>
          </a:xfrm>
          <a:prstGeom prst="rect">
            <a:avLst/>
          </a:prstGeom>
          <a:noFill/>
        </p:spPr>
        <p:txBody>
          <a:bodyPr wrap="square" rtlCol="0">
            <a:spAutoFit/>
          </a:bodyPr>
          <a:lstStyle/>
          <a:p>
            <a:pPr algn="l"/>
            <a:r>
              <a:rPr lang="en-GB" sz="2800" dirty="0">
                <a:solidFill>
                  <a:schemeClr val="accent5">
                    <a:lumMod val="50000"/>
                  </a:schemeClr>
                </a:solidFill>
              </a:rPr>
              <a:t>[cheap]</a:t>
            </a:r>
          </a:p>
        </p:txBody>
      </p:sp>
      <p:sp>
        <p:nvSpPr>
          <p:cNvPr id="63" name="TextBox 62"/>
          <p:cNvSpPr txBox="1"/>
          <p:nvPr/>
        </p:nvSpPr>
        <p:spPr>
          <a:xfrm>
            <a:off x="8924688" y="1792415"/>
            <a:ext cx="2396455" cy="523220"/>
          </a:xfrm>
          <a:prstGeom prst="rect">
            <a:avLst/>
          </a:prstGeom>
          <a:noFill/>
        </p:spPr>
        <p:txBody>
          <a:bodyPr wrap="square" rtlCol="0">
            <a:spAutoFit/>
          </a:bodyPr>
          <a:lstStyle/>
          <a:p>
            <a:pPr algn="l"/>
            <a:r>
              <a:rPr lang="en-GB" sz="2800" dirty="0">
                <a:solidFill>
                  <a:schemeClr val="accent5">
                    <a:lumMod val="50000"/>
                  </a:schemeClr>
                </a:solidFill>
              </a:rPr>
              <a:t>[alone]</a:t>
            </a:r>
          </a:p>
        </p:txBody>
      </p:sp>
    </p:spTree>
    <p:extLst>
      <p:ext uri="{BB962C8B-B14F-4D97-AF65-F5344CB8AC3E}">
        <p14:creationId xmlns:p14="http://schemas.microsoft.com/office/powerpoint/2010/main" val="310197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92"/>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P spid="32" grpId="0"/>
      <p:bldP spid="39" grpId="0"/>
      <p:bldP spid="40" grpId="0"/>
      <p:bldP spid="42" grpId="0"/>
      <p:bldP spid="44" grpId="0"/>
      <p:bldP spid="46" grpId="0"/>
      <p:bldP spid="47" grpId="0"/>
      <p:bldP spid="48" grpId="0"/>
      <p:bldP spid="49" grpId="0"/>
      <p:bldP spid="53" grpId="0"/>
      <p:bldP spid="54" grpId="0"/>
      <p:bldP spid="57" grpId="0"/>
      <p:bldP spid="58" grpId="0"/>
      <p:bldP spid="61" grpId="0"/>
      <p:bldP spid="65" grpId="0"/>
      <p:bldP spid="66" grpId="0"/>
      <p:bldP spid="91" grpId="0"/>
      <p:bldP spid="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A88CB-F3E0-D048-A98A-D067940C2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4692445" cy="867128"/>
          </a:xfrm>
          <a:prstGeom prst="rect">
            <a:avLst/>
          </a:prstGeom>
        </p:spPr>
      </p:pic>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233516" y="224300"/>
            <a:ext cx="4692445" cy="867129"/>
          </a:xfrm>
        </p:spPr>
        <p:txBody>
          <a:bodyPr>
            <a:normAutofit/>
          </a:bodyPr>
          <a:lstStyle/>
          <a:p>
            <a:r>
              <a:rPr lang="es-GB" sz="3600" b="1" dirty="0">
                <a:solidFill>
                  <a:schemeClr val="bg1"/>
                </a:solidFill>
              </a:rPr>
              <a:t>Vocabulario</a:t>
            </a:r>
          </a:p>
        </p:txBody>
      </p:sp>
      <p:sp>
        <p:nvSpPr>
          <p:cNvPr id="7" name="TextBox 4">
            <a:extLst>
              <a:ext uri="{FF2B5EF4-FFF2-40B4-BE49-F238E27FC236}">
                <a16:creationId xmlns:a16="http://schemas.microsoft.com/office/drawing/2014/main" id="{15B1B292-4875-AB45-A386-60E93AE40116}"/>
              </a:ext>
            </a:extLst>
          </p:cNvPr>
          <p:cNvSpPr txBox="1"/>
          <p:nvPr/>
        </p:nvSpPr>
        <p:spPr>
          <a:xfrm>
            <a:off x="276147" y="1093411"/>
            <a:ext cx="11055168" cy="769441"/>
          </a:xfrm>
          <a:prstGeom prst="rect">
            <a:avLst/>
          </a:prstGeom>
          <a:noFill/>
        </p:spPr>
        <p:txBody>
          <a:bodyPr wrap="square" rtlCol="0">
            <a:spAutoFit/>
          </a:bodyPr>
          <a:lstStyle/>
          <a:p>
            <a:r>
              <a:rPr lang="es-419" sz="2200" b="1" dirty="0">
                <a:solidFill>
                  <a:schemeClr val="accent5">
                    <a:lumMod val="50000"/>
                  </a:schemeClr>
                </a:solidFill>
                <a:latin typeface="Century Gothic" panose="020B0502020202020204" pitchFamily="34" charset="0"/>
              </a:rPr>
              <a:t>Escribe las palabras en español en la frase correcta. </a:t>
            </a:r>
          </a:p>
          <a:p>
            <a:r>
              <a:rPr lang="es-419" sz="2200" b="1" dirty="0">
                <a:solidFill>
                  <a:schemeClr val="accent5">
                    <a:lumMod val="50000"/>
                  </a:schemeClr>
                </a:solidFill>
                <a:latin typeface="Century Gothic" panose="020B0502020202020204" pitchFamily="34" charset="0"/>
              </a:rPr>
              <a:t>¡Atención! No necesitas todas las palabras.</a:t>
            </a:r>
            <a:endParaRPr lang="es-419" sz="2200" dirty="0">
              <a:solidFill>
                <a:schemeClr val="accent5">
                  <a:lumMod val="50000"/>
                </a:schemeClr>
              </a:solidFill>
              <a:latin typeface="Century Gothic" panose="020B0502020202020204" pitchFamily="34" charset="0"/>
            </a:endParaRPr>
          </a:p>
        </p:txBody>
      </p:sp>
      <p:sp>
        <p:nvSpPr>
          <p:cNvPr id="9" name="CuadroTexto 8">
            <a:extLst>
              <a:ext uri="{FF2B5EF4-FFF2-40B4-BE49-F238E27FC236}">
                <a16:creationId xmlns:a16="http://schemas.microsoft.com/office/drawing/2014/main" id="{F3209019-2C28-4D4E-A1F5-31F014639766}"/>
              </a:ext>
            </a:extLst>
          </p:cNvPr>
          <p:cNvSpPr txBox="1"/>
          <p:nvPr/>
        </p:nvSpPr>
        <p:spPr>
          <a:xfrm>
            <a:off x="233516" y="1860870"/>
            <a:ext cx="8351966" cy="461665"/>
          </a:xfrm>
          <a:prstGeom prst="rect">
            <a:avLst/>
          </a:prstGeom>
          <a:noFill/>
        </p:spPr>
        <p:txBody>
          <a:bodyPr wrap="none" rtlCol="0">
            <a:spAutoFit/>
          </a:bodyPr>
          <a:lstStyle/>
          <a:p>
            <a:pPr algn="l"/>
            <a:r>
              <a:rPr lang="es-GB" sz="2400" dirty="0">
                <a:solidFill>
                  <a:schemeClr val="accent5">
                    <a:lumMod val="50000"/>
                  </a:schemeClr>
                </a:solidFill>
              </a:rPr>
              <a:t>1. Daniel va mucho a la playa, así que está ___</a:t>
            </a:r>
            <a:r>
              <a:rPr lang="en-GB" sz="2400" dirty="0">
                <a:solidFill>
                  <a:schemeClr val="accent5">
                    <a:lumMod val="50000"/>
                  </a:schemeClr>
                </a:solidFill>
              </a:rPr>
              <a:t>_</a:t>
            </a:r>
            <a:r>
              <a:rPr lang="es-GB" sz="2400" dirty="0">
                <a:solidFill>
                  <a:schemeClr val="accent5">
                    <a:lumMod val="50000"/>
                  </a:schemeClr>
                </a:solidFill>
              </a:rPr>
              <a:t>_____.</a:t>
            </a:r>
          </a:p>
        </p:txBody>
      </p:sp>
      <p:sp>
        <p:nvSpPr>
          <p:cNvPr id="71" name="CuadroTexto 70">
            <a:extLst>
              <a:ext uri="{FF2B5EF4-FFF2-40B4-BE49-F238E27FC236}">
                <a16:creationId xmlns:a16="http://schemas.microsoft.com/office/drawing/2014/main" id="{8588FF67-70A5-434D-8D11-485217E93D93}"/>
              </a:ext>
            </a:extLst>
          </p:cNvPr>
          <p:cNvSpPr txBox="1"/>
          <p:nvPr/>
        </p:nvSpPr>
        <p:spPr>
          <a:xfrm>
            <a:off x="233516" y="2422801"/>
            <a:ext cx="8116324" cy="461665"/>
          </a:xfrm>
          <a:prstGeom prst="rect">
            <a:avLst/>
          </a:prstGeom>
          <a:noFill/>
        </p:spPr>
        <p:txBody>
          <a:bodyPr wrap="none" rtlCol="0">
            <a:spAutoFit/>
          </a:bodyPr>
          <a:lstStyle/>
          <a:p>
            <a:pPr algn="l"/>
            <a:r>
              <a:rPr lang="es-GB" sz="2400" dirty="0">
                <a:solidFill>
                  <a:schemeClr val="accent5">
                    <a:lumMod val="50000"/>
                  </a:schemeClr>
                </a:solidFill>
              </a:rPr>
              <a:t>2. El teatro y la escuela están en la misma __________.</a:t>
            </a:r>
          </a:p>
        </p:txBody>
      </p:sp>
      <p:sp>
        <p:nvSpPr>
          <p:cNvPr id="72" name="CuadroTexto 71">
            <a:extLst>
              <a:ext uri="{FF2B5EF4-FFF2-40B4-BE49-F238E27FC236}">
                <a16:creationId xmlns:a16="http://schemas.microsoft.com/office/drawing/2014/main" id="{6321C423-7E9A-E048-8D65-64E44045BFA4}"/>
              </a:ext>
            </a:extLst>
          </p:cNvPr>
          <p:cNvSpPr txBox="1"/>
          <p:nvPr/>
        </p:nvSpPr>
        <p:spPr>
          <a:xfrm>
            <a:off x="233516" y="2984732"/>
            <a:ext cx="6120586" cy="461665"/>
          </a:xfrm>
          <a:prstGeom prst="rect">
            <a:avLst/>
          </a:prstGeom>
          <a:noFill/>
        </p:spPr>
        <p:txBody>
          <a:bodyPr wrap="none" rtlCol="0">
            <a:spAutoFit/>
          </a:bodyPr>
          <a:lstStyle/>
          <a:p>
            <a:pPr algn="l"/>
            <a:r>
              <a:rPr lang="es-GB" sz="2400" dirty="0">
                <a:solidFill>
                  <a:schemeClr val="accent5">
                    <a:lumMod val="50000"/>
                  </a:schemeClr>
                </a:solidFill>
              </a:rPr>
              <a:t>3. El __________ es un animal muy fuerte.</a:t>
            </a:r>
          </a:p>
        </p:txBody>
      </p:sp>
      <p:sp>
        <p:nvSpPr>
          <p:cNvPr id="73" name="CuadroTexto 72">
            <a:extLst>
              <a:ext uri="{FF2B5EF4-FFF2-40B4-BE49-F238E27FC236}">
                <a16:creationId xmlns:a16="http://schemas.microsoft.com/office/drawing/2014/main" id="{0D7C41E0-D690-3F40-8E8A-6FD4BF5EF7A5}"/>
              </a:ext>
            </a:extLst>
          </p:cNvPr>
          <p:cNvSpPr txBox="1"/>
          <p:nvPr/>
        </p:nvSpPr>
        <p:spPr>
          <a:xfrm>
            <a:off x="233516" y="3546663"/>
            <a:ext cx="6891630" cy="461665"/>
          </a:xfrm>
          <a:prstGeom prst="rect">
            <a:avLst/>
          </a:prstGeom>
          <a:noFill/>
        </p:spPr>
        <p:txBody>
          <a:bodyPr wrap="none" rtlCol="0">
            <a:spAutoFit/>
          </a:bodyPr>
          <a:lstStyle/>
          <a:p>
            <a:pPr algn="l"/>
            <a:r>
              <a:rPr lang="es-GB" sz="2400" dirty="0">
                <a:solidFill>
                  <a:schemeClr val="accent5">
                    <a:lumMod val="50000"/>
                  </a:schemeClr>
                </a:solidFill>
              </a:rPr>
              <a:t>4. Hoy no hay lluvia y el cielo está __________.</a:t>
            </a:r>
          </a:p>
        </p:txBody>
      </p:sp>
      <p:sp>
        <p:nvSpPr>
          <p:cNvPr id="74" name="CuadroTexto 73">
            <a:extLst>
              <a:ext uri="{FF2B5EF4-FFF2-40B4-BE49-F238E27FC236}">
                <a16:creationId xmlns:a16="http://schemas.microsoft.com/office/drawing/2014/main" id="{C6DE365B-02C0-5246-A186-65CE853DFB2F}"/>
              </a:ext>
            </a:extLst>
          </p:cNvPr>
          <p:cNvSpPr txBox="1"/>
          <p:nvPr/>
        </p:nvSpPr>
        <p:spPr>
          <a:xfrm>
            <a:off x="233516" y="4108594"/>
            <a:ext cx="6510115" cy="461665"/>
          </a:xfrm>
          <a:prstGeom prst="rect">
            <a:avLst/>
          </a:prstGeom>
          <a:noFill/>
        </p:spPr>
        <p:txBody>
          <a:bodyPr wrap="none" rtlCol="0">
            <a:spAutoFit/>
          </a:bodyPr>
          <a:lstStyle/>
          <a:p>
            <a:pPr algn="l"/>
            <a:r>
              <a:rPr lang="es-GB" sz="2400" dirty="0">
                <a:solidFill>
                  <a:schemeClr val="accent5">
                    <a:lumMod val="50000"/>
                  </a:schemeClr>
                </a:solidFill>
              </a:rPr>
              <a:t>5. Siempre viajamos a la isla en __________.</a:t>
            </a:r>
          </a:p>
        </p:txBody>
      </p:sp>
      <p:sp>
        <p:nvSpPr>
          <p:cNvPr id="75" name="CuadroTexto 74">
            <a:extLst>
              <a:ext uri="{FF2B5EF4-FFF2-40B4-BE49-F238E27FC236}">
                <a16:creationId xmlns:a16="http://schemas.microsoft.com/office/drawing/2014/main" id="{885F4CE3-8E30-D447-9113-41A40F27C837}"/>
              </a:ext>
            </a:extLst>
          </p:cNvPr>
          <p:cNvSpPr txBox="1"/>
          <p:nvPr/>
        </p:nvSpPr>
        <p:spPr>
          <a:xfrm>
            <a:off x="233516" y="4670525"/>
            <a:ext cx="5856090" cy="461665"/>
          </a:xfrm>
          <a:prstGeom prst="rect">
            <a:avLst/>
          </a:prstGeom>
          <a:noFill/>
        </p:spPr>
        <p:txBody>
          <a:bodyPr wrap="none" rtlCol="0">
            <a:spAutoFit/>
          </a:bodyPr>
          <a:lstStyle/>
          <a:p>
            <a:pPr algn="l"/>
            <a:r>
              <a:rPr lang="es-GB" sz="2400" dirty="0">
                <a:solidFill>
                  <a:schemeClr val="accent5">
                    <a:lumMod val="50000"/>
                  </a:schemeClr>
                </a:solidFill>
              </a:rPr>
              <a:t>6. La __________ escribe muchos libros.</a:t>
            </a:r>
          </a:p>
        </p:txBody>
      </p:sp>
      <p:sp>
        <p:nvSpPr>
          <p:cNvPr id="76" name="CuadroTexto 75">
            <a:extLst>
              <a:ext uri="{FF2B5EF4-FFF2-40B4-BE49-F238E27FC236}">
                <a16:creationId xmlns:a16="http://schemas.microsoft.com/office/drawing/2014/main" id="{96871E24-8423-9547-A397-7632AC04F61C}"/>
              </a:ext>
            </a:extLst>
          </p:cNvPr>
          <p:cNvSpPr txBox="1"/>
          <p:nvPr/>
        </p:nvSpPr>
        <p:spPr>
          <a:xfrm>
            <a:off x="233516" y="5232456"/>
            <a:ext cx="10524664" cy="461665"/>
          </a:xfrm>
          <a:prstGeom prst="rect">
            <a:avLst/>
          </a:prstGeom>
          <a:noFill/>
        </p:spPr>
        <p:txBody>
          <a:bodyPr wrap="square" rtlCol="0">
            <a:spAutoFit/>
          </a:bodyPr>
          <a:lstStyle/>
          <a:p>
            <a:r>
              <a:rPr lang="es-GB" sz="2400" dirty="0">
                <a:solidFill>
                  <a:schemeClr val="accent5">
                    <a:lumMod val="50000"/>
                  </a:schemeClr>
                </a:solidFill>
              </a:rPr>
              <a:t>7. Compra un móvil __________ porque no tiene mucho dinero.</a:t>
            </a:r>
          </a:p>
        </p:txBody>
      </p:sp>
      <p:sp>
        <p:nvSpPr>
          <p:cNvPr id="80" name="CuadroTexto 79">
            <a:extLst>
              <a:ext uri="{FF2B5EF4-FFF2-40B4-BE49-F238E27FC236}">
                <a16:creationId xmlns:a16="http://schemas.microsoft.com/office/drawing/2014/main" id="{71D6AF1F-ABDF-6348-99BB-066A1F2B06C0}"/>
              </a:ext>
            </a:extLst>
          </p:cNvPr>
          <p:cNvSpPr txBox="1"/>
          <p:nvPr/>
        </p:nvSpPr>
        <p:spPr>
          <a:xfrm>
            <a:off x="233516" y="5794387"/>
            <a:ext cx="10524664" cy="461665"/>
          </a:xfrm>
          <a:prstGeom prst="rect">
            <a:avLst/>
          </a:prstGeom>
          <a:noFill/>
        </p:spPr>
        <p:txBody>
          <a:bodyPr wrap="square" rtlCol="0">
            <a:spAutoFit/>
          </a:bodyPr>
          <a:lstStyle/>
          <a:p>
            <a:r>
              <a:rPr lang="es-GB" sz="2400" dirty="0">
                <a:solidFill>
                  <a:schemeClr val="accent5">
                    <a:lumMod val="50000"/>
                  </a:schemeClr>
                </a:solidFill>
              </a:rPr>
              <a:t>8. Hugo y </a:t>
            </a:r>
            <a:r>
              <a:rPr lang="en-GB" sz="2400" dirty="0">
                <a:solidFill>
                  <a:schemeClr val="accent5">
                    <a:lumMod val="50000"/>
                  </a:schemeClr>
                </a:solidFill>
              </a:rPr>
              <a:t>Nadia</a:t>
            </a:r>
            <a:r>
              <a:rPr lang="es-GB" sz="2400" dirty="0">
                <a:solidFill>
                  <a:schemeClr val="accent5">
                    <a:lumMod val="50000"/>
                  </a:schemeClr>
                </a:solidFill>
              </a:rPr>
              <a:t> no estudian juntos, Hugo siempre estudia ______.</a:t>
            </a:r>
          </a:p>
        </p:txBody>
      </p:sp>
      <p:pic>
        <p:nvPicPr>
          <p:cNvPr id="87" name="Picture 6" descr="yellow dot png - Clip Art Library">
            <a:extLst>
              <a:ext uri="{FF2B5EF4-FFF2-40B4-BE49-F238E27FC236}">
                <a16:creationId xmlns:a16="http://schemas.microsoft.com/office/drawing/2014/main" id="{3D5525B8-7CB2-8C49-98E3-C7527405E0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0546" y="2091702"/>
            <a:ext cx="734961" cy="734961"/>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D2E53AC6-3942-314D-A66B-070B169B3E47}"/>
              </a:ext>
            </a:extLst>
          </p:cNvPr>
          <p:cNvSpPr txBox="1"/>
          <p:nvPr/>
        </p:nvSpPr>
        <p:spPr>
          <a:xfrm>
            <a:off x="6799114" y="1826747"/>
            <a:ext cx="1446230" cy="492443"/>
          </a:xfrm>
          <a:prstGeom prst="rect">
            <a:avLst/>
          </a:prstGeom>
          <a:noFill/>
        </p:spPr>
        <p:txBody>
          <a:bodyPr wrap="none" rtlCol="0">
            <a:spAutoFit/>
          </a:bodyPr>
          <a:lstStyle/>
          <a:p>
            <a:pPr algn="l"/>
            <a:r>
              <a:rPr lang="es-GB" sz="2600" b="1" dirty="0">
                <a:solidFill>
                  <a:srgbClr val="F66400"/>
                </a:solidFill>
              </a:rPr>
              <a:t>moreno</a:t>
            </a:r>
          </a:p>
        </p:txBody>
      </p:sp>
      <p:sp>
        <p:nvSpPr>
          <p:cNvPr id="99" name="CuadroTexto 98">
            <a:extLst>
              <a:ext uri="{FF2B5EF4-FFF2-40B4-BE49-F238E27FC236}">
                <a16:creationId xmlns:a16="http://schemas.microsoft.com/office/drawing/2014/main" id="{844318CF-836C-0C4D-AD85-1977182285B3}"/>
              </a:ext>
            </a:extLst>
          </p:cNvPr>
          <p:cNvSpPr txBox="1"/>
          <p:nvPr/>
        </p:nvSpPr>
        <p:spPr>
          <a:xfrm>
            <a:off x="6880800" y="2378911"/>
            <a:ext cx="990977" cy="492443"/>
          </a:xfrm>
          <a:prstGeom prst="rect">
            <a:avLst/>
          </a:prstGeom>
          <a:noFill/>
        </p:spPr>
        <p:txBody>
          <a:bodyPr wrap="none" rtlCol="0">
            <a:spAutoFit/>
          </a:bodyPr>
          <a:lstStyle/>
          <a:p>
            <a:pPr algn="l"/>
            <a:r>
              <a:rPr lang="es-GB" sz="2600" b="1" dirty="0">
                <a:solidFill>
                  <a:srgbClr val="F66400"/>
                </a:solidFill>
              </a:rPr>
              <a:t>calle</a:t>
            </a:r>
          </a:p>
        </p:txBody>
      </p:sp>
      <p:sp>
        <p:nvSpPr>
          <p:cNvPr id="100" name="CuadroTexto 99">
            <a:extLst>
              <a:ext uri="{FF2B5EF4-FFF2-40B4-BE49-F238E27FC236}">
                <a16:creationId xmlns:a16="http://schemas.microsoft.com/office/drawing/2014/main" id="{3F96626E-507C-3E47-B30E-15438979D405}"/>
              </a:ext>
            </a:extLst>
          </p:cNvPr>
          <p:cNvSpPr txBox="1"/>
          <p:nvPr/>
        </p:nvSpPr>
        <p:spPr>
          <a:xfrm>
            <a:off x="1038604" y="2940223"/>
            <a:ext cx="1430200" cy="492443"/>
          </a:xfrm>
          <a:prstGeom prst="rect">
            <a:avLst/>
          </a:prstGeom>
          <a:noFill/>
        </p:spPr>
        <p:txBody>
          <a:bodyPr wrap="none" rtlCol="0">
            <a:spAutoFit/>
          </a:bodyPr>
          <a:lstStyle/>
          <a:p>
            <a:pPr algn="l"/>
            <a:r>
              <a:rPr lang="es-GB" sz="2600" b="1" dirty="0">
                <a:solidFill>
                  <a:srgbClr val="F66400"/>
                </a:solidFill>
              </a:rPr>
              <a:t>caballo</a:t>
            </a:r>
          </a:p>
        </p:txBody>
      </p:sp>
      <p:sp>
        <p:nvSpPr>
          <p:cNvPr id="101" name="CuadroTexto 100">
            <a:extLst>
              <a:ext uri="{FF2B5EF4-FFF2-40B4-BE49-F238E27FC236}">
                <a16:creationId xmlns:a16="http://schemas.microsoft.com/office/drawing/2014/main" id="{6BFCB8FA-AC58-4D45-AFDB-48248603B970}"/>
              </a:ext>
            </a:extLst>
          </p:cNvPr>
          <p:cNvSpPr txBox="1"/>
          <p:nvPr/>
        </p:nvSpPr>
        <p:spPr>
          <a:xfrm>
            <a:off x="5612475" y="3508148"/>
            <a:ext cx="1018227" cy="492443"/>
          </a:xfrm>
          <a:prstGeom prst="rect">
            <a:avLst/>
          </a:prstGeom>
          <a:noFill/>
        </p:spPr>
        <p:txBody>
          <a:bodyPr wrap="none" rtlCol="0">
            <a:spAutoFit/>
          </a:bodyPr>
          <a:lstStyle/>
          <a:p>
            <a:pPr algn="l"/>
            <a:r>
              <a:rPr lang="es-GB" sz="2600" b="1" dirty="0">
                <a:solidFill>
                  <a:srgbClr val="F66400"/>
                </a:solidFill>
              </a:rPr>
              <a:t>claro</a:t>
            </a:r>
          </a:p>
        </p:txBody>
      </p:sp>
      <p:sp>
        <p:nvSpPr>
          <p:cNvPr id="102" name="CuadroTexto 101">
            <a:extLst>
              <a:ext uri="{FF2B5EF4-FFF2-40B4-BE49-F238E27FC236}">
                <a16:creationId xmlns:a16="http://schemas.microsoft.com/office/drawing/2014/main" id="{40D42165-0145-7843-A292-3C6027311526}"/>
              </a:ext>
            </a:extLst>
          </p:cNvPr>
          <p:cNvSpPr txBox="1"/>
          <p:nvPr/>
        </p:nvSpPr>
        <p:spPr>
          <a:xfrm>
            <a:off x="5196413" y="4078051"/>
            <a:ext cx="1157689" cy="492443"/>
          </a:xfrm>
          <a:prstGeom prst="rect">
            <a:avLst/>
          </a:prstGeom>
          <a:noFill/>
        </p:spPr>
        <p:txBody>
          <a:bodyPr wrap="none" rtlCol="0">
            <a:spAutoFit/>
          </a:bodyPr>
          <a:lstStyle/>
          <a:p>
            <a:pPr algn="l"/>
            <a:r>
              <a:rPr lang="es-GB" sz="2600" b="1" dirty="0">
                <a:solidFill>
                  <a:srgbClr val="F66400"/>
                </a:solidFill>
              </a:rPr>
              <a:t>barco</a:t>
            </a:r>
          </a:p>
        </p:txBody>
      </p:sp>
      <p:sp>
        <p:nvSpPr>
          <p:cNvPr id="103" name="CuadroTexto 102">
            <a:extLst>
              <a:ext uri="{FF2B5EF4-FFF2-40B4-BE49-F238E27FC236}">
                <a16:creationId xmlns:a16="http://schemas.microsoft.com/office/drawing/2014/main" id="{CC13B068-5261-7A48-98BE-FD8A31F6FB38}"/>
              </a:ext>
            </a:extLst>
          </p:cNvPr>
          <p:cNvSpPr txBox="1"/>
          <p:nvPr/>
        </p:nvSpPr>
        <p:spPr>
          <a:xfrm>
            <a:off x="1224553" y="4626172"/>
            <a:ext cx="1244251" cy="492443"/>
          </a:xfrm>
          <a:prstGeom prst="rect">
            <a:avLst/>
          </a:prstGeom>
          <a:noFill/>
        </p:spPr>
        <p:txBody>
          <a:bodyPr wrap="none" rtlCol="0">
            <a:spAutoFit/>
          </a:bodyPr>
          <a:lstStyle/>
          <a:p>
            <a:pPr algn="l"/>
            <a:r>
              <a:rPr lang="es-GB" sz="2600" b="1" dirty="0">
                <a:solidFill>
                  <a:srgbClr val="F66400"/>
                </a:solidFill>
              </a:rPr>
              <a:t>autora</a:t>
            </a:r>
          </a:p>
        </p:txBody>
      </p:sp>
      <p:sp>
        <p:nvSpPr>
          <p:cNvPr id="104" name="CuadroTexto 103">
            <a:extLst>
              <a:ext uri="{FF2B5EF4-FFF2-40B4-BE49-F238E27FC236}">
                <a16:creationId xmlns:a16="http://schemas.microsoft.com/office/drawing/2014/main" id="{BF740A39-A086-4245-ABD0-583F0C001272}"/>
              </a:ext>
            </a:extLst>
          </p:cNvPr>
          <p:cNvSpPr txBox="1"/>
          <p:nvPr/>
        </p:nvSpPr>
        <p:spPr>
          <a:xfrm>
            <a:off x="3488573" y="5212098"/>
            <a:ext cx="1263487" cy="492443"/>
          </a:xfrm>
          <a:prstGeom prst="rect">
            <a:avLst/>
          </a:prstGeom>
          <a:noFill/>
        </p:spPr>
        <p:txBody>
          <a:bodyPr wrap="none" rtlCol="0">
            <a:spAutoFit/>
          </a:bodyPr>
          <a:lstStyle/>
          <a:p>
            <a:pPr algn="l"/>
            <a:r>
              <a:rPr lang="es-GB" sz="2600" b="1" dirty="0">
                <a:solidFill>
                  <a:srgbClr val="F66400"/>
                </a:solidFill>
              </a:rPr>
              <a:t>barato</a:t>
            </a:r>
          </a:p>
        </p:txBody>
      </p:sp>
      <p:sp>
        <p:nvSpPr>
          <p:cNvPr id="105" name="CuadroTexto 104">
            <a:extLst>
              <a:ext uri="{FF2B5EF4-FFF2-40B4-BE49-F238E27FC236}">
                <a16:creationId xmlns:a16="http://schemas.microsoft.com/office/drawing/2014/main" id="{9BE207A6-4C17-374B-8603-00AEC5A6D17E}"/>
              </a:ext>
            </a:extLst>
          </p:cNvPr>
          <p:cNvSpPr txBox="1"/>
          <p:nvPr/>
        </p:nvSpPr>
        <p:spPr>
          <a:xfrm>
            <a:off x="8984169" y="5785089"/>
            <a:ext cx="838691" cy="492443"/>
          </a:xfrm>
          <a:prstGeom prst="rect">
            <a:avLst/>
          </a:prstGeom>
          <a:noFill/>
        </p:spPr>
        <p:txBody>
          <a:bodyPr wrap="none" rtlCol="0">
            <a:spAutoFit/>
          </a:bodyPr>
          <a:lstStyle/>
          <a:p>
            <a:pPr algn="l"/>
            <a:r>
              <a:rPr lang="es-GB" sz="2600" b="1" dirty="0">
                <a:solidFill>
                  <a:srgbClr val="F66400"/>
                </a:solidFill>
              </a:rPr>
              <a:t>solo</a:t>
            </a:r>
          </a:p>
        </p:txBody>
      </p:sp>
      <p:graphicFrame>
        <p:nvGraphicFramePr>
          <p:cNvPr id="3" name="Table 2"/>
          <p:cNvGraphicFramePr>
            <a:graphicFrameLocks noGrp="1"/>
          </p:cNvGraphicFramePr>
          <p:nvPr>
            <p:extLst>
              <p:ext uri="{D42A27DB-BD31-4B8C-83A1-F6EECF244321}">
                <p14:modId xmlns:p14="http://schemas.microsoft.com/office/powerpoint/2010/main" val="3960425745"/>
              </p:ext>
            </p:extLst>
          </p:nvPr>
        </p:nvGraphicFramePr>
        <p:xfrm>
          <a:off x="8392470" y="970379"/>
          <a:ext cx="3581394" cy="4105962"/>
        </p:xfrm>
        <a:graphic>
          <a:graphicData uri="http://schemas.openxmlformats.org/drawingml/2006/table">
            <a:tbl>
              <a:tblPr firstRow="1" bandRow="1">
                <a:tableStyleId>{21E4AEA4-8DFA-4A89-87EB-49C32662AFE0}</a:tableStyleId>
              </a:tblPr>
              <a:tblGrid>
                <a:gridCol w="1790697">
                  <a:extLst>
                    <a:ext uri="{9D8B030D-6E8A-4147-A177-3AD203B41FA5}">
                      <a16:colId xmlns:a16="http://schemas.microsoft.com/office/drawing/2014/main" val="2158742252"/>
                    </a:ext>
                  </a:extLst>
                </a:gridCol>
                <a:gridCol w="1790697">
                  <a:extLst>
                    <a:ext uri="{9D8B030D-6E8A-4147-A177-3AD203B41FA5}">
                      <a16:colId xmlns:a16="http://schemas.microsoft.com/office/drawing/2014/main" val="3097579718"/>
                    </a:ext>
                  </a:extLst>
                </a:gridCol>
              </a:tblGrid>
              <a:tr h="586566">
                <a:tc gridSpan="2">
                  <a:txBody>
                    <a:bodyPr/>
                    <a:lstStyle/>
                    <a:p>
                      <a:pPr algn="ctr"/>
                      <a:r>
                        <a:rPr lang="en-GB" sz="2800" dirty="0"/>
                        <a:t>Opciones</a:t>
                      </a:r>
                    </a:p>
                  </a:txBody>
                  <a:tcPr anchor="ctr"/>
                </a:tc>
                <a:tc hMerge="1">
                  <a:txBody>
                    <a:bodyPr/>
                    <a:lstStyle/>
                    <a:p>
                      <a:endParaRPr lang="en-GB" dirty="0"/>
                    </a:p>
                  </a:txBody>
                  <a:tcPr/>
                </a:tc>
                <a:extLst>
                  <a:ext uri="{0D108BD9-81ED-4DB2-BD59-A6C34878D82A}">
                    <a16:rowId xmlns:a16="http://schemas.microsoft.com/office/drawing/2014/main" val="1904290360"/>
                  </a:ext>
                </a:extLst>
              </a:tr>
              <a:tr h="586566">
                <a:tc>
                  <a:txBody>
                    <a:bodyPr/>
                    <a:lstStyle/>
                    <a:p>
                      <a:endParaRPr lang="en-GB"/>
                    </a:p>
                  </a:txBody>
                  <a:tcPr/>
                </a:tc>
                <a:tc>
                  <a:txBody>
                    <a:bodyPr/>
                    <a:lstStyle/>
                    <a:p>
                      <a:endParaRPr lang="en-GB" dirty="0"/>
                    </a:p>
                  </a:txBody>
                  <a:tcPr/>
                </a:tc>
                <a:extLst>
                  <a:ext uri="{0D108BD9-81ED-4DB2-BD59-A6C34878D82A}">
                    <a16:rowId xmlns:a16="http://schemas.microsoft.com/office/drawing/2014/main" val="1301153162"/>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26298849"/>
                  </a:ext>
                </a:extLst>
              </a:tr>
              <a:tr h="586566">
                <a:tc>
                  <a:txBody>
                    <a:bodyPr/>
                    <a:lstStyle/>
                    <a:p>
                      <a:endParaRPr lang="en-GB"/>
                    </a:p>
                  </a:txBody>
                  <a:tcPr/>
                </a:tc>
                <a:tc>
                  <a:txBody>
                    <a:bodyPr/>
                    <a:lstStyle/>
                    <a:p>
                      <a:endParaRPr lang="en-GB"/>
                    </a:p>
                  </a:txBody>
                  <a:tcPr/>
                </a:tc>
                <a:extLst>
                  <a:ext uri="{0D108BD9-81ED-4DB2-BD59-A6C34878D82A}">
                    <a16:rowId xmlns:a16="http://schemas.microsoft.com/office/drawing/2014/main" val="2598420423"/>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53819893"/>
                  </a:ext>
                </a:extLst>
              </a:tr>
              <a:tr h="586566">
                <a:tc>
                  <a:txBody>
                    <a:bodyPr/>
                    <a:lstStyle/>
                    <a:p>
                      <a:endParaRPr lang="en-GB"/>
                    </a:p>
                  </a:txBody>
                  <a:tcPr/>
                </a:tc>
                <a:tc>
                  <a:txBody>
                    <a:bodyPr/>
                    <a:lstStyle/>
                    <a:p>
                      <a:endParaRPr lang="en-GB"/>
                    </a:p>
                  </a:txBody>
                  <a:tcPr/>
                </a:tc>
                <a:extLst>
                  <a:ext uri="{0D108BD9-81ED-4DB2-BD59-A6C34878D82A}">
                    <a16:rowId xmlns:a16="http://schemas.microsoft.com/office/drawing/2014/main" val="439542439"/>
                  </a:ext>
                </a:extLst>
              </a:tr>
              <a:tr h="586566">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17461614"/>
                  </a:ext>
                </a:extLst>
              </a:tr>
            </a:tbl>
          </a:graphicData>
        </a:graphic>
      </p:graphicFrame>
      <p:sp>
        <p:nvSpPr>
          <p:cNvPr id="38" name="Rectángulo 80">
            <a:extLst>
              <a:ext uri="{FF2B5EF4-FFF2-40B4-BE49-F238E27FC236}">
                <a16:creationId xmlns:a16="http://schemas.microsoft.com/office/drawing/2014/main" id="{DF85A62C-B2AE-3B44-AB52-D34B4B51A4FD}"/>
              </a:ext>
            </a:extLst>
          </p:cNvPr>
          <p:cNvSpPr/>
          <p:nvPr/>
        </p:nvSpPr>
        <p:spPr>
          <a:xfrm>
            <a:off x="8559121" y="1575487"/>
            <a:ext cx="1289135" cy="523220"/>
          </a:xfrm>
          <a:prstGeom prst="rect">
            <a:avLst/>
          </a:prstGeom>
          <a:noFill/>
        </p:spPr>
        <p:txBody>
          <a:bodyPr wrap="none" lIns="91440" tIns="45720" rIns="91440" bIns="45720">
            <a:spAutoFit/>
          </a:bodyPr>
          <a:lstStyle/>
          <a:p>
            <a:pPr algn="ctr"/>
            <a:r>
              <a:rPr lang="en-GB" sz="2800" dirty="0">
                <a:solidFill>
                  <a:srgbClr val="203864"/>
                </a:solidFill>
                <a:latin typeface="Century Gothic" panose="020B0502020202020204" pitchFamily="34" charset="0"/>
              </a:rPr>
              <a:t>yellow</a:t>
            </a:r>
            <a:endParaRPr lang="es-GB" sz="2800" dirty="0">
              <a:solidFill>
                <a:srgbClr val="203864"/>
              </a:solidFill>
            </a:endParaRPr>
          </a:p>
        </p:txBody>
      </p:sp>
      <p:sp>
        <p:nvSpPr>
          <p:cNvPr id="33" name="Rectángulo 80">
            <a:extLst>
              <a:ext uri="{FF2B5EF4-FFF2-40B4-BE49-F238E27FC236}">
                <a16:creationId xmlns:a16="http://schemas.microsoft.com/office/drawing/2014/main" id="{DF85A62C-B2AE-3B44-AB52-D34B4B51A4FD}"/>
              </a:ext>
            </a:extLst>
          </p:cNvPr>
          <p:cNvSpPr/>
          <p:nvPr/>
        </p:nvSpPr>
        <p:spPr>
          <a:xfrm>
            <a:off x="10509592" y="1566823"/>
            <a:ext cx="1191352" cy="523220"/>
          </a:xfrm>
          <a:prstGeom prst="rect">
            <a:avLst/>
          </a:prstGeom>
          <a:noFill/>
        </p:spPr>
        <p:txBody>
          <a:bodyPr wrap="none" lIns="91440" tIns="45720" rIns="91440" bIns="45720">
            <a:spAutoFit/>
          </a:bodyPr>
          <a:lstStyle/>
          <a:p>
            <a:pPr algn="ctr"/>
            <a:r>
              <a:rPr lang="en-GB" sz="2800" dirty="0">
                <a:solidFill>
                  <a:srgbClr val="203864"/>
                </a:solidFill>
                <a:latin typeface="Century Gothic" panose="020B0502020202020204" pitchFamily="34" charset="0"/>
              </a:rPr>
              <a:t>alone</a:t>
            </a:r>
            <a:endParaRPr lang="es-GB" sz="2800" dirty="0">
              <a:solidFill>
                <a:srgbClr val="203864"/>
              </a:solidFill>
            </a:endParaRPr>
          </a:p>
        </p:txBody>
      </p:sp>
      <p:sp>
        <p:nvSpPr>
          <p:cNvPr id="81" name="Rectángulo 80">
            <a:extLst>
              <a:ext uri="{FF2B5EF4-FFF2-40B4-BE49-F238E27FC236}">
                <a16:creationId xmlns:a16="http://schemas.microsoft.com/office/drawing/2014/main" id="{DF85A62C-B2AE-3B44-AB52-D34B4B51A4FD}"/>
              </a:ext>
            </a:extLst>
          </p:cNvPr>
          <p:cNvSpPr/>
          <p:nvPr/>
        </p:nvSpPr>
        <p:spPr>
          <a:xfrm>
            <a:off x="8534382" y="2193230"/>
            <a:ext cx="1361270" cy="523220"/>
          </a:xfrm>
          <a:prstGeom prst="rect">
            <a:avLst/>
          </a:prstGeom>
          <a:noFill/>
        </p:spPr>
        <p:txBody>
          <a:bodyPr wrap="none" lIns="91440" tIns="45720" rIns="91440" bIns="45720">
            <a:spAutoFit/>
          </a:bodyPr>
          <a:lstStyle/>
          <a:p>
            <a:pPr algn="ctr"/>
            <a:r>
              <a:rPr lang="en-GB" sz="2800" dirty="0">
                <a:solidFill>
                  <a:srgbClr val="203864"/>
                </a:solidFill>
                <a:latin typeface="Century Gothic" panose="020B0502020202020204" pitchFamily="34" charset="0"/>
              </a:rPr>
              <a:t>cheap</a:t>
            </a:r>
            <a:endParaRPr lang="es-GB" sz="2800" dirty="0">
              <a:solidFill>
                <a:srgbClr val="203864"/>
              </a:solidFill>
            </a:endParaRPr>
          </a:p>
        </p:txBody>
      </p:sp>
      <p:sp>
        <p:nvSpPr>
          <p:cNvPr id="85" name="Rectángulo 84">
            <a:extLst>
              <a:ext uri="{FF2B5EF4-FFF2-40B4-BE49-F238E27FC236}">
                <a16:creationId xmlns:a16="http://schemas.microsoft.com/office/drawing/2014/main" id="{2EE3995F-8F6C-AB4C-A91A-A60996A225C2}"/>
              </a:ext>
            </a:extLst>
          </p:cNvPr>
          <p:cNvSpPr/>
          <p:nvPr/>
        </p:nvSpPr>
        <p:spPr>
          <a:xfrm>
            <a:off x="10625008" y="2154060"/>
            <a:ext cx="1075936" cy="523220"/>
          </a:xfrm>
          <a:prstGeom prst="rect">
            <a:avLst/>
          </a:prstGeom>
          <a:noFill/>
        </p:spPr>
        <p:txBody>
          <a:bodyPr wrap="none" lIns="91440" tIns="45720" rIns="91440" bIns="45720">
            <a:spAutoFit/>
          </a:bodyPr>
          <a:lstStyle/>
          <a:p>
            <a:pPr algn="ctr"/>
            <a:r>
              <a:rPr lang="en-GB" sz="2800" dirty="0">
                <a:solidFill>
                  <a:srgbClr val="203864"/>
                </a:solidFill>
                <a:latin typeface="+mj-lt"/>
                <a:cs typeface="Phosphate Inline" panose="02000506050000020004" pitchFamily="2" charset="77"/>
              </a:rPr>
              <a:t>clear</a:t>
            </a:r>
            <a:endParaRPr lang="es-GB" sz="2800" dirty="0">
              <a:solidFill>
                <a:srgbClr val="203864"/>
              </a:solidFill>
              <a:latin typeface="+mj-lt"/>
              <a:cs typeface="Phosphate Inline" panose="02000506050000020004" pitchFamily="2" charset="77"/>
            </a:endParaRPr>
          </a:p>
        </p:txBody>
      </p:sp>
      <p:sp>
        <p:nvSpPr>
          <p:cNvPr id="86" name="Rectángulo 85">
            <a:extLst>
              <a:ext uri="{FF2B5EF4-FFF2-40B4-BE49-F238E27FC236}">
                <a16:creationId xmlns:a16="http://schemas.microsoft.com/office/drawing/2014/main" id="{FB72B4F5-3C42-E747-AF51-37F40F1B67F7}"/>
              </a:ext>
            </a:extLst>
          </p:cNvPr>
          <p:cNvSpPr/>
          <p:nvPr/>
        </p:nvSpPr>
        <p:spPr>
          <a:xfrm>
            <a:off x="8503675" y="2775152"/>
            <a:ext cx="1470274" cy="523220"/>
          </a:xfrm>
          <a:prstGeom prst="rect">
            <a:avLst/>
          </a:prstGeom>
          <a:noFill/>
        </p:spPr>
        <p:txBody>
          <a:bodyPr wrap="none" lIns="91440" tIns="45720" rIns="91440" bIns="45720">
            <a:spAutoFit/>
          </a:bodyPr>
          <a:lstStyle/>
          <a:p>
            <a:pPr algn="ctr"/>
            <a:r>
              <a:rPr lang="en-GB" sz="2800" dirty="0">
                <a:solidFill>
                  <a:srgbClr val="203864"/>
                </a:solidFill>
                <a:latin typeface="+mj-lt"/>
                <a:cs typeface="Phosphate Inline" panose="02000506050000020004" pitchFamily="2" charset="77"/>
              </a:rPr>
              <a:t>tanned</a:t>
            </a:r>
            <a:endParaRPr lang="es-GB" sz="2800" dirty="0">
              <a:solidFill>
                <a:srgbClr val="203864"/>
              </a:solidFill>
              <a:latin typeface="+mj-lt"/>
              <a:cs typeface="Phosphate Inline" panose="02000506050000020004" pitchFamily="2" charset="77"/>
            </a:endParaRPr>
          </a:p>
        </p:txBody>
      </p:sp>
      <p:sp>
        <p:nvSpPr>
          <p:cNvPr id="97" name="Rectángulo 96">
            <a:extLst>
              <a:ext uri="{FF2B5EF4-FFF2-40B4-BE49-F238E27FC236}">
                <a16:creationId xmlns:a16="http://schemas.microsoft.com/office/drawing/2014/main" id="{9B791E14-107B-3F4B-8192-F30ADFA8758F}"/>
              </a:ext>
            </a:extLst>
          </p:cNvPr>
          <p:cNvSpPr/>
          <p:nvPr/>
        </p:nvSpPr>
        <p:spPr>
          <a:xfrm>
            <a:off x="10252405" y="2735114"/>
            <a:ext cx="1721946" cy="523220"/>
          </a:xfrm>
          <a:prstGeom prst="rect">
            <a:avLst/>
          </a:prstGeom>
          <a:noFill/>
        </p:spPr>
        <p:txBody>
          <a:bodyPr wrap="none" lIns="91440" tIns="45720" rIns="91440" bIns="45720">
            <a:spAutoFit/>
          </a:bodyPr>
          <a:lstStyle/>
          <a:p>
            <a:pPr algn="ctr"/>
            <a:r>
              <a:rPr lang="en-GB" sz="2800" dirty="0">
                <a:solidFill>
                  <a:srgbClr val="203864"/>
                </a:solidFill>
                <a:latin typeface="+mj-lt"/>
                <a:cs typeface="Phosphate Inline" panose="02000506050000020004" pitchFamily="2" charset="77"/>
              </a:rPr>
              <a:t>Mr., man</a:t>
            </a:r>
            <a:endParaRPr lang="es-GB" sz="2800" dirty="0">
              <a:solidFill>
                <a:srgbClr val="203864"/>
              </a:solidFill>
              <a:latin typeface="+mj-lt"/>
              <a:cs typeface="Phosphate Inline" panose="02000506050000020004" pitchFamily="2" charset="77"/>
            </a:endParaRPr>
          </a:p>
        </p:txBody>
      </p:sp>
      <p:sp>
        <p:nvSpPr>
          <p:cNvPr id="82" name="Rectángulo 81">
            <a:extLst>
              <a:ext uri="{FF2B5EF4-FFF2-40B4-BE49-F238E27FC236}">
                <a16:creationId xmlns:a16="http://schemas.microsoft.com/office/drawing/2014/main" id="{9CD90262-10E3-8F4C-A8F5-0BB8E92617CC}"/>
              </a:ext>
            </a:extLst>
          </p:cNvPr>
          <p:cNvSpPr/>
          <p:nvPr/>
        </p:nvSpPr>
        <p:spPr>
          <a:xfrm>
            <a:off x="8124753" y="3318730"/>
            <a:ext cx="1808606" cy="523220"/>
          </a:xfrm>
          <a:prstGeom prst="rect">
            <a:avLst/>
          </a:prstGeom>
          <a:noFill/>
        </p:spPr>
        <p:txBody>
          <a:bodyPr wrap="square" lIns="91440" tIns="45720" rIns="91440" bIns="45720">
            <a:spAutoFit/>
          </a:bodyPr>
          <a:lstStyle/>
          <a:p>
            <a:pPr algn="ctr"/>
            <a:r>
              <a:rPr lang="en-GB" sz="2800" dirty="0">
                <a:latin typeface="+mj-lt"/>
                <a:cs typeface="Forte" panose="020F0502020204030204" pitchFamily="34" charset="0"/>
              </a:rPr>
              <a:t>other</a:t>
            </a:r>
            <a:endParaRPr lang="es-GB" sz="2800" dirty="0">
              <a:latin typeface="+mj-lt"/>
              <a:cs typeface="Forte" panose="020F0502020204030204" pitchFamily="34" charset="0"/>
            </a:endParaRPr>
          </a:p>
        </p:txBody>
      </p:sp>
      <p:sp>
        <p:nvSpPr>
          <p:cNvPr id="98" name="Rectángulo 97">
            <a:extLst>
              <a:ext uri="{FF2B5EF4-FFF2-40B4-BE49-F238E27FC236}">
                <a16:creationId xmlns:a16="http://schemas.microsoft.com/office/drawing/2014/main" id="{19E8C831-E65D-0F45-8D0A-5A82D2ECD0F4}"/>
              </a:ext>
            </a:extLst>
          </p:cNvPr>
          <p:cNvSpPr/>
          <p:nvPr/>
        </p:nvSpPr>
        <p:spPr>
          <a:xfrm>
            <a:off x="11017843" y="3356424"/>
            <a:ext cx="369011" cy="523220"/>
          </a:xfrm>
          <a:prstGeom prst="rect">
            <a:avLst/>
          </a:prstGeom>
          <a:noFill/>
        </p:spPr>
        <p:txBody>
          <a:bodyPr wrap="none" lIns="91440" tIns="45720" rIns="91440" bIns="45720">
            <a:spAutoFit/>
          </a:bodyPr>
          <a:lstStyle/>
          <a:p>
            <a:pPr algn="ctr"/>
            <a:r>
              <a:rPr lang="en-GB" sz="2800" dirty="0">
                <a:solidFill>
                  <a:srgbClr val="203864"/>
                </a:solidFill>
                <a:latin typeface="+mj-lt"/>
                <a:cs typeface="Phosphate Inline" panose="02000506050000020004" pitchFamily="2" charset="77"/>
              </a:rPr>
              <a:t>if</a:t>
            </a:r>
            <a:endParaRPr lang="es-GB" sz="2800" dirty="0">
              <a:solidFill>
                <a:srgbClr val="203864"/>
              </a:solidFill>
              <a:latin typeface="+mj-lt"/>
              <a:cs typeface="Phosphate Inline" panose="02000506050000020004" pitchFamily="2" charset="77"/>
            </a:endParaRPr>
          </a:p>
        </p:txBody>
      </p:sp>
      <p:sp>
        <p:nvSpPr>
          <p:cNvPr id="39" name="Rectángulo 81">
            <a:extLst>
              <a:ext uri="{FF2B5EF4-FFF2-40B4-BE49-F238E27FC236}">
                <a16:creationId xmlns:a16="http://schemas.microsoft.com/office/drawing/2014/main" id="{9CD90262-10E3-8F4C-A8F5-0BB8E92617CC}"/>
              </a:ext>
            </a:extLst>
          </p:cNvPr>
          <p:cNvSpPr/>
          <p:nvPr/>
        </p:nvSpPr>
        <p:spPr>
          <a:xfrm>
            <a:off x="8492004" y="3890445"/>
            <a:ext cx="1810111" cy="523220"/>
          </a:xfrm>
          <a:prstGeom prst="rect">
            <a:avLst/>
          </a:prstGeom>
          <a:noFill/>
        </p:spPr>
        <p:txBody>
          <a:bodyPr wrap="none" lIns="91440" tIns="45720" rIns="91440" bIns="45720">
            <a:spAutoFit/>
          </a:bodyPr>
          <a:lstStyle/>
          <a:p>
            <a:pPr algn="ctr"/>
            <a:r>
              <a:rPr lang="en-GB" sz="2800" dirty="0">
                <a:solidFill>
                  <a:srgbClr val="203864"/>
                </a:solidFill>
                <a:latin typeface="+mj-lt"/>
                <a:cs typeface="Forte" panose="020F0502020204030204" pitchFamily="34" charset="0"/>
              </a:rPr>
              <a:t>author (f)</a:t>
            </a:r>
            <a:endParaRPr lang="es-GB" sz="2800" dirty="0">
              <a:solidFill>
                <a:srgbClr val="203864"/>
              </a:solidFill>
              <a:latin typeface="+mj-lt"/>
              <a:cs typeface="Forte" panose="020F0502020204030204" pitchFamily="34" charset="0"/>
            </a:endParaRPr>
          </a:p>
        </p:txBody>
      </p:sp>
      <p:sp>
        <p:nvSpPr>
          <p:cNvPr id="40" name="Rectángulo 81">
            <a:extLst>
              <a:ext uri="{FF2B5EF4-FFF2-40B4-BE49-F238E27FC236}">
                <a16:creationId xmlns:a16="http://schemas.microsoft.com/office/drawing/2014/main" id="{9CD90262-10E3-8F4C-A8F5-0BB8E92617CC}"/>
              </a:ext>
            </a:extLst>
          </p:cNvPr>
          <p:cNvSpPr/>
          <p:nvPr/>
        </p:nvSpPr>
        <p:spPr>
          <a:xfrm>
            <a:off x="10591655" y="3914233"/>
            <a:ext cx="1143262" cy="523220"/>
          </a:xfrm>
          <a:prstGeom prst="rect">
            <a:avLst/>
          </a:prstGeom>
          <a:noFill/>
        </p:spPr>
        <p:txBody>
          <a:bodyPr wrap="none" lIns="91440" tIns="45720" rIns="91440" bIns="45720">
            <a:spAutoFit/>
          </a:bodyPr>
          <a:lstStyle/>
          <a:p>
            <a:pPr algn="ctr"/>
            <a:r>
              <a:rPr lang="en-GB" sz="2800" dirty="0">
                <a:solidFill>
                  <a:srgbClr val="203864"/>
                </a:solidFill>
                <a:latin typeface="+mj-lt"/>
                <a:cs typeface="Forte" panose="020F0502020204030204" pitchFamily="34" charset="0"/>
              </a:rPr>
              <a:t>street</a:t>
            </a:r>
            <a:endParaRPr lang="es-GB" sz="2800" dirty="0">
              <a:solidFill>
                <a:srgbClr val="203864"/>
              </a:solidFill>
              <a:latin typeface="+mj-lt"/>
              <a:cs typeface="Forte" panose="020F0502020204030204" pitchFamily="34" charset="0"/>
            </a:endParaRPr>
          </a:p>
        </p:txBody>
      </p:sp>
      <p:sp>
        <p:nvSpPr>
          <p:cNvPr id="41" name="Rectángulo 81">
            <a:extLst>
              <a:ext uri="{FF2B5EF4-FFF2-40B4-BE49-F238E27FC236}">
                <a16:creationId xmlns:a16="http://schemas.microsoft.com/office/drawing/2014/main" id="{9CD90262-10E3-8F4C-A8F5-0BB8E92617CC}"/>
              </a:ext>
            </a:extLst>
          </p:cNvPr>
          <p:cNvSpPr/>
          <p:nvPr/>
        </p:nvSpPr>
        <p:spPr>
          <a:xfrm>
            <a:off x="10758180" y="4483139"/>
            <a:ext cx="1032654" cy="523220"/>
          </a:xfrm>
          <a:prstGeom prst="rect">
            <a:avLst/>
          </a:prstGeom>
          <a:noFill/>
        </p:spPr>
        <p:txBody>
          <a:bodyPr wrap="none" lIns="91440" tIns="45720" rIns="91440" bIns="45720">
            <a:spAutoFit/>
          </a:bodyPr>
          <a:lstStyle/>
          <a:p>
            <a:pPr algn="ctr"/>
            <a:r>
              <a:rPr lang="en-GB" sz="2800" dirty="0">
                <a:solidFill>
                  <a:srgbClr val="203864"/>
                </a:solidFill>
                <a:latin typeface="+mj-lt"/>
                <a:cs typeface="Forte" panose="020F0502020204030204" pitchFamily="34" charset="0"/>
              </a:rPr>
              <a:t>boat</a:t>
            </a:r>
            <a:endParaRPr lang="es-GB" sz="2800" dirty="0">
              <a:solidFill>
                <a:srgbClr val="203864"/>
              </a:solidFill>
              <a:latin typeface="+mj-lt"/>
              <a:cs typeface="Forte" panose="020F0502020204030204" pitchFamily="34" charset="0"/>
            </a:endParaRPr>
          </a:p>
        </p:txBody>
      </p:sp>
      <p:sp>
        <p:nvSpPr>
          <p:cNvPr id="42" name="Rectángulo 81">
            <a:extLst>
              <a:ext uri="{FF2B5EF4-FFF2-40B4-BE49-F238E27FC236}">
                <a16:creationId xmlns:a16="http://schemas.microsoft.com/office/drawing/2014/main" id="{9CD90262-10E3-8F4C-A8F5-0BB8E92617CC}"/>
              </a:ext>
            </a:extLst>
          </p:cNvPr>
          <p:cNvSpPr/>
          <p:nvPr/>
        </p:nvSpPr>
        <p:spPr>
          <a:xfrm>
            <a:off x="8558884" y="4491125"/>
            <a:ext cx="1120820" cy="523220"/>
          </a:xfrm>
          <a:prstGeom prst="rect">
            <a:avLst/>
          </a:prstGeom>
          <a:noFill/>
        </p:spPr>
        <p:txBody>
          <a:bodyPr wrap="none" lIns="91440" tIns="45720" rIns="91440" bIns="45720">
            <a:spAutoFit/>
          </a:bodyPr>
          <a:lstStyle/>
          <a:p>
            <a:pPr algn="ctr"/>
            <a:r>
              <a:rPr lang="en-GB" sz="2800" dirty="0">
                <a:solidFill>
                  <a:srgbClr val="203864"/>
                </a:solidFill>
                <a:latin typeface="+mj-lt"/>
                <a:cs typeface="Forte" panose="020F0502020204030204" pitchFamily="34" charset="0"/>
              </a:rPr>
              <a:t>horse</a:t>
            </a:r>
            <a:endParaRPr lang="es-GB" sz="2800" dirty="0">
              <a:solidFill>
                <a:srgbClr val="203864"/>
              </a:solidFill>
              <a:latin typeface="+mj-lt"/>
              <a:cs typeface="Forte" panose="020F0502020204030204" pitchFamily="34" charset="0"/>
            </a:endParaRPr>
          </a:p>
        </p:txBody>
      </p:sp>
    </p:spTree>
    <p:extLst>
      <p:ext uri="{BB962C8B-B14F-4D97-AF65-F5344CB8AC3E}">
        <p14:creationId xmlns:p14="http://schemas.microsoft.com/office/powerpoint/2010/main" val="57593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1" grpId="0"/>
      <p:bldP spid="10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224281"/>
            <a:ext cx="6484584" cy="931863"/>
          </a:xfrm>
        </p:spPr>
        <p:txBody>
          <a:bodyPr>
            <a:normAutofit/>
          </a:bodyPr>
          <a:lstStyle/>
          <a:p>
            <a:r>
              <a:rPr lang="en-GB" sz="2700" b="1" dirty="0">
                <a:solidFill>
                  <a:schemeClr val="bg1"/>
                </a:solidFill>
              </a:rPr>
              <a:t>Saying who is affected by the verb</a:t>
            </a:r>
            <a:br>
              <a:rPr lang="en-GB" sz="2700" b="1" dirty="0">
                <a:solidFill>
                  <a:schemeClr val="bg1"/>
                </a:solidFill>
              </a:rPr>
            </a:br>
            <a:r>
              <a:rPr lang="en-GB" sz="2700" b="1" dirty="0">
                <a:solidFill>
                  <a:schemeClr val="bg1"/>
                </a:solidFill>
              </a:rPr>
              <a:t>Indirect object pronoun ‘le’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adroTexto 36">
            <a:extLst>
              <a:ext uri="{FF2B5EF4-FFF2-40B4-BE49-F238E27FC236}">
                <a16:creationId xmlns:a16="http://schemas.microsoft.com/office/drawing/2014/main" id="{1E5B31ED-A363-2E47-9FE0-211AC3197BBD}"/>
              </a:ext>
            </a:extLst>
          </p:cNvPr>
          <p:cNvSpPr txBox="1"/>
          <p:nvPr/>
        </p:nvSpPr>
        <p:spPr>
          <a:xfrm>
            <a:off x="382569" y="1653204"/>
            <a:ext cx="1203803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If</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person</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indirectly</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affected</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by</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the </a:t>
            </a: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verb</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is</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1" i="0" u="none" strike="noStrike" kern="1200" cap="none" spc="0" normalizeH="0" baseline="0" noProof="0" dirty="0" err="1">
                <a:ln>
                  <a:noFill/>
                </a:ln>
                <a:solidFill>
                  <a:srgbClr val="002060"/>
                </a:solidFill>
                <a:effectLst/>
                <a:uLnTx/>
                <a:uFillTx/>
                <a:latin typeface="Century Gothic" panose="020F0302020204030204"/>
                <a:ea typeface="+mn-ea"/>
                <a:cs typeface="+mn-cs"/>
              </a:rPr>
              <a:t>him</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1" i="0" u="none" strike="noStrike" kern="1200" cap="none" spc="0" normalizeH="0" baseline="0" noProof="0" dirty="0" err="1">
                <a:ln>
                  <a:noFill/>
                </a:ln>
                <a:solidFill>
                  <a:srgbClr val="002060"/>
                </a:solidFill>
                <a:effectLst/>
                <a:uLnTx/>
                <a:uFillTx/>
                <a:latin typeface="Century Gothic" panose="020F0302020204030204"/>
                <a:ea typeface="+mn-ea"/>
                <a:cs typeface="+mn-cs"/>
              </a:rPr>
              <a:t>her</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0" i="0" u="none" strike="noStrike" kern="1200" cap="none" spc="0" normalizeH="0" baseline="0" noProof="0" dirty="0" err="1">
                <a:ln>
                  <a:noFill/>
                </a:ln>
                <a:solidFill>
                  <a:srgbClr val="002060"/>
                </a:solidFill>
                <a:effectLst/>
                <a:uLnTx/>
                <a:uFillTx/>
                <a:latin typeface="Century Gothic" panose="020F0302020204030204"/>
                <a:ea typeface="+mn-ea"/>
                <a:cs typeface="+mn-cs"/>
              </a:rPr>
              <a:t>or</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s-ES" sz="2600" b="1" i="0" u="none" strike="noStrike" kern="1200" cap="none" spc="0" normalizeH="0" baseline="0" noProof="0" dirty="0" err="1">
                <a:ln>
                  <a:noFill/>
                </a:ln>
                <a:solidFill>
                  <a:srgbClr val="002060"/>
                </a:solidFill>
                <a:effectLst/>
                <a:uLnTx/>
                <a:uFillTx/>
                <a:latin typeface="Century Gothic" panose="020F0302020204030204"/>
                <a:ea typeface="+mn-ea"/>
                <a:cs typeface="+mn-cs"/>
              </a:rPr>
              <a:t>it</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 use ___.</a:t>
            </a:r>
            <a:endParaRPr kumimoji="0" lang="es-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CuadroTexto 2">
            <a:extLst>
              <a:ext uri="{FF2B5EF4-FFF2-40B4-BE49-F238E27FC236}">
                <a16:creationId xmlns:a16="http://schemas.microsoft.com/office/drawing/2014/main" id="{EDEFDEE1-2148-734A-8BD4-62B2C7239EF1}"/>
              </a:ext>
            </a:extLst>
          </p:cNvPr>
          <p:cNvSpPr txBox="1"/>
          <p:nvPr/>
        </p:nvSpPr>
        <p:spPr>
          <a:xfrm>
            <a:off x="11262228" y="1666294"/>
            <a:ext cx="478016"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1" i="0" u="none" strike="noStrike" kern="1200" cap="none" spc="0" normalizeH="0" baseline="0" noProof="0" dirty="0">
                <a:ln>
                  <a:noFill/>
                </a:ln>
                <a:solidFill>
                  <a:srgbClr val="F66400"/>
                </a:solidFill>
                <a:effectLst/>
                <a:uLnTx/>
                <a:uFillTx/>
                <a:latin typeface="Century Gothic" panose="020F0302020204030204"/>
                <a:ea typeface="+mn-ea"/>
                <a:cs typeface="+mn-cs"/>
              </a:rPr>
              <a:t>le</a:t>
            </a:r>
          </a:p>
        </p:txBody>
      </p:sp>
      <p:sp>
        <p:nvSpPr>
          <p:cNvPr id="8" name="TextBox 7"/>
          <p:cNvSpPr txBox="1"/>
          <p:nvPr/>
        </p:nvSpPr>
        <p:spPr>
          <a:xfrm>
            <a:off x="382569" y="2634860"/>
            <a:ext cx="45910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matter to </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her/him/it.</a:t>
            </a:r>
          </a:p>
        </p:txBody>
      </p:sp>
      <p:sp>
        <p:nvSpPr>
          <p:cNvPr id="17" name="TextBox 16"/>
          <p:cNvSpPr txBox="1"/>
          <p:nvPr/>
        </p:nvSpPr>
        <p:spPr>
          <a:xfrm>
            <a:off x="5290843" y="2637801"/>
            <a:ext cx="45910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importan</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a:off x="382569" y="3553407"/>
            <a:ext cx="45910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scare </a:t>
            </a: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him/her/it.</a:t>
            </a:r>
          </a:p>
        </p:txBody>
      </p:sp>
      <p:sp>
        <p:nvSpPr>
          <p:cNvPr id="22" name="TextBox 21"/>
          <p:cNvSpPr txBox="1"/>
          <p:nvPr/>
        </p:nvSpPr>
        <p:spPr>
          <a:xfrm>
            <a:off x="5290843" y="3555230"/>
            <a:ext cx="45910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miedo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ular Callout 5"/>
          <p:cNvSpPr/>
          <p:nvPr/>
        </p:nvSpPr>
        <p:spPr>
          <a:xfrm>
            <a:off x="5145069" y="4469012"/>
            <a:ext cx="5479774" cy="1425056"/>
          </a:xfrm>
          <a:prstGeom prst="wedgeRoundRectCallout">
            <a:avLst>
              <a:gd name="adj1" fmla="val -71908"/>
              <a:gd name="adj2" fmla="val -6340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In context, we normally know </a:t>
            </a:r>
            <a:r>
              <a:rPr lang="en-GB" sz="2000" b="1" i="1" dirty="0">
                <a:solidFill>
                  <a:srgbClr val="002060"/>
                </a:solidFill>
              </a:rPr>
              <a:t>who</a:t>
            </a:r>
            <a:r>
              <a:rPr lang="en-GB" sz="2000" dirty="0">
                <a:solidFill>
                  <a:srgbClr val="002060"/>
                </a:solidFill>
              </a:rPr>
              <a:t> this person is! For example, we might hear a person’s name in a previous sentence.</a:t>
            </a:r>
          </a:p>
        </p:txBody>
      </p:sp>
    </p:spTree>
    <p:extLst>
      <p:ext uri="{BB962C8B-B14F-4D97-AF65-F5344CB8AC3E}">
        <p14:creationId xmlns:p14="http://schemas.microsoft.com/office/powerpoint/2010/main" val="25951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7" grpId="0"/>
      <p:bldP spid="21" grpId="0"/>
      <p:bldP spid="22"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4910628" cy="1325563"/>
          </a:xfrm>
        </p:spPr>
        <p:txBody>
          <a:bodyPr>
            <a:normAutofit/>
          </a:bodyPr>
          <a:lstStyle/>
          <a:p>
            <a:r>
              <a:rPr lang="en-GB" sz="2800" b="1" dirty="0">
                <a:solidFill>
                  <a:schemeClr val="bg1"/>
                </a:solidFill>
              </a:rPr>
              <a:t>Object-first word order and personal ‘a’ [revisited]</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121349" y="1369779"/>
            <a:ext cx="125205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know</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Spanish sentences can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start</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_________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________.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5450340" y="2556253"/>
            <a:ext cx="6477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chocolate a __________. </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5450340" y="3112440"/>
            <a:ext cx="6741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_________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chocolate _________. </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FC6E5224-7E1B-2F4A-A935-A8FD91559D9E}"/>
              </a:ext>
            </a:extLst>
          </p:cNvPr>
          <p:cNvSpPr txBox="1"/>
          <p:nvPr/>
        </p:nvSpPr>
        <p:spPr>
          <a:xfrm>
            <a:off x="121350" y="2837391"/>
            <a:ext cx="5288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boy brings the girl chocolate.</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TextBox 7">
            <a:extLst>
              <a:ext uri="{FF2B5EF4-FFF2-40B4-BE49-F238E27FC236}">
                <a16:creationId xmlns:a16="http://schemas.microsoft.com/office/drawing/2014/main" id="{E0095605-D10F-6C4A-ADDE-877F6AE5DA39}"/>
              </a:ext>
            </a:extLst>
          </p:cNvPr>
          <p:cNvSpPr txBox="1"/>
          <p:nvPr/>
        </p:nvSpPr>
        <p:spPr>
          <a:xfrm>
            <a:off x="181245" y="5076930"/>
            <a:ext cx="11746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personal ‘a’ is used before / after the object when it is a living thing.</a:t>
            </a:r>
          </a:p>
        </p:txBody>
      </p:sp>
      <p:sp>
        <p:nvSpPr>
          <p:cNvPr id="15" name="Rectangle 14">
            <a:extLst>
              <a:ext uri="{FF2B5EF4-FFF2-40B4-BE49-F238E27FC236}">
                <a16:creationId xmlns:a16="http://schemas.microsoft.com/office/drawing/2014/main" id="{CBD6499D-0BD5-44C5-825E-EB9408557BBD}"/>
              </a:ext>
            </a:extLst>
          </p:cNvPr>
          <p:cNvSpPr/>
          <p:nvPr/>
        </p:nvSpPr>
        <p:spPr>
          <a:xfrm>
            <a:off x="5450340" y="2053891"/>
            <a:ext cx="1388004"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a:t>
            </a:r>
          </a:p>
        </p:txBody>
      </p:sp>
      <p:sp>
        <p:nvSpPr>
          <p:cNvPr id="21" name="Rectangle 20">
            <a:extLst>
              <a:ext uri="{FF2B5EF4-FFF2-40B4-BE49-F238E27FC236}">
                <a16:creationId xmlns:a16="http://schemas.microsoft.com/office/drawing/2014/main" id="{963B89B3-6E24-4CBC-9A9F-AB1B35734399}"/>
              </a:ext>
            </a:extLst>
          </p:cNvPr>
          <p:cNvSpPr/>
          <p:nvPr/>
        </p:nvSpPr>
        <p:spPr>
          <a:xfrm>
            <a:off x="7142053" y="2052620"/>
            <a:ext cx="936465"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VERB</a:t>
            </a:r>
          </a:p>
        </p:txBody>
      </p:sp>
      <p:sp>
        <p:nvSpPr>
          <p:cNvPr id="22" name="Rectangle 21">
            <a:extLst>
              <a:ext uri="{FF2B5EF4-FFF2-40B4-BE49-F238E27FC236}">
                <a16:creationId xmlns:a16="http://schemas.microsoft.com/office/drawing/2014/main" id="{E8252DC1-9DDB-483C-92DE-EE8AA5216417}"/>
              </a:ext>
            </a:extLst>
          </p:cNvPr>
          <p:cNvSpPr/>
          <p:nvPr/>
        </p:nvSpPr>
        <p:spPr>
          <a:xfrm>
            <a:off x="9770231" y="2105577"/>
            <a:ext cx="1305275"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OBJECT</a:t>
            </a:r>
          </a:p>
        </p:txBody>
      </p:sp>
      <p:sp>
        <p:nvSpPr>
          <p:cNvPr id="23" name="Rectangle 22">
            <a:extLst>
              <a:ext uri="{FF2B5EF4-FFF2-40B4-BE49-F238E27FC236}">
                <a16:creationId xmlns:a16="http://schemas.microsoft.com/office/drawing/2014/main" id="{E8252DC1-9DDB-483C-92DE-EE8AA5216417}"/>
              </a:ext>
            </a:extLst>
          </p:cNvPr>
          <p:cNvSpPr/>
          <p:nvPr/>
        </p:nvSpPr>
        <p:spPr>
          <a:xfrm>
            <a:off x="5899697" y="3572832"/>
            <a:ext cx="1286404"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OBJECT</a:t>
            </a:r>
          </a:p>
        </p:txBody>
      </p:sp>
      <p:sp>
        <p:nvSpPr>
          <p:cNvPr id="24" name="Rectangle 23">
            <a:extLst>
              <a:ext uri="{FF2B5EF4-FFF2-40B4-BE49-F238E27FC236}">
                <a16:creationId xmlns:a16="http://schemas.microsoft.com/office/drawing/2014/main" id="{963B89B3-6E24-4CBC-9A9F-AB1B35734399}"/>
              </a:ext>
            </a:extLst>
          </p:cNvPr>
          <p:cNvSpPr/>
          <p:nvPr/>
        </p:nvSpPr>
        <p:spPr>
          <a:xfrm>
            <a:off x="7408658" y="3563478"/>
            <a:ext cx="1081608"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VERB</a:t>
            </a:r>
          </a:p>
        </p:txBody>
      </p:sp>
      <p:sp>
        <p:nvSpPr>
          <p:cNvPr id="25" name="Rectangle 24">
            <a:extLst>
              <a:ext uri="{FF2B5EF4-FFF2-40B4-BE49-F238E27FC236}">
                <a16:creationId xmlns:a16="http://schemas.microsoft.com/office/drawing/2014/main" id="{CBD6499D-0BD5-44C5-825E-EB9408557BBD}"/>
              </a:ext>
            </a:extLst>
          </p:cNvPr>
          <p:cNvSpPr/>
          <p:nvPr/>
        </p:nvSpPr>
        <p:spPr>
          <a:xfrm>
            <a:off x="9745146" y="3572832"/>
            <a:ext cx="1406875"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a:t>
            </a:r>
          </a:p>
        </p:txBody>
      </p:sp>
      <p:sp>
        <p:nvSpPr>
          <p:cNvPr id="3" name="Oval 2"/>
          <p:cNvSpPr/>
          <p:nvPr/>
        </p:nvSpPr>
        <p:spPr>
          <a:xfrm>
            <a:off x="5409622" y="3112440"/>
            <a:ext cx="490075" cy="460392"/>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p:cNvSpPr/>
          <p:nvPr/>
        </p:nvSpPr>
        <p:spPr>
          <a:xfrm>
            <a:off x="9525194" y="2593817"/>
            <a:ext cx="490075" cy="460392"/>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ounded Rectangular Callout 8"/>
          <p:cNvSpPr/>
          <p:nvPr/>
        </p:nvSpPr>
        <p:spPr>
          <a:xfrm>
            <a:off x="1935090" y="4287075"/>
            <a:ext cx="6168250" cy="632833"/>
          </a:xfrm>
          <a:prstGeom prst="wedgeRoundRectCallout">
            <a:avLst>
              <a:gd name="adj1" fmla="val 38015"/>
              <a:gd name="adj2" fmla="val -165372"/>
              <a:gd name="adj3" fmla="val 16667"/>
            </a:avLst>
          </a:prstGeom>
          <a:solidFill>
            <a:schemeClr val="accent4">
              <a:lumMod val="20000"/>
              <a:lumOff val="80000"/>
            </a:schemeClr>
          </a:solid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Remember, this ‘le’ has no translation in English.</a:t>
            </a:r>
          </a:p>
        </p:txBody>
      </p:sp>
      <p:sp>
        <p:nvSpPr>
          <p:cNvPr id="2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7657672" y="1339001"/>
            <a:ext cx="14391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F0302020204030204"/>
                <a:ea typeface="+mn-ea"/>
                <a:cs typeface="+mn-cs"/>
              </a:rPr>
              <a:t>subject</a:t>
            </a:r>
          </a:p>
        </p:txBody>
      </p:sp>
      <p:sp>
        <p:nvSpPr>
          <p:cNvPr id="33" name="TextBox 32"/>
          <p:cNvSpPr txBox="1"/>
          <p:nvPr/>
        </p:nvSpPr>
        <p:spPr>
          <a:xfrm>
            <a:off x="10762500" y="1330536"/>
            <a:ext cx="14391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F0302020204030204"/>
                <a:ea typeface="+mn-ea"/>
                <a:cs typeface="+mn-cs"/>
              </a:rPr>
              <a:t>object</a:t>
            </a:r>
          </a:p>
        </p:txBody>
      </p:sp>
      <p:sp>
        <p:nvSpPr>
          <p:cNvPr id="34" name="TextBox 33"/>
          <p:cNvSpPr txBox="1"/>
          <p:nvPr/>
        </p:nvSpPr>
        <p:spPr>
          <a:xfrm>
            <a:off x="5451506" y="2509366"/>
            <a:ext cx="14391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F0302020204030204"/>
                <a:ea typeface="+mn-ea"/>
                <a:cs typeface="+mn-cs"/>
              </a:rPr>
              <a:t>El chico</a:t>
            </a:r>
          </a:p>
        </p:txBody>
      </p:sp>
      <p:sp>
        <p:nvSpPr>
          <p:cNvPr id="35" name="TextBox 34"/>
          <p:cNvSpPr txBox="1"/>
          <p:nvPr/>
        </p:nvSpPr>
        <p:spPr>
          <a:xfrm>
            <a:off x="9966710" y="2522971"/>
            <a:ext cx="17441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F0302020204030204"/>
                <a:ea typeface="+mn-ea"/>
                <a:cs typeface="+mn-cs"/>
              </a:rPr>
              <a:t>la chica</a:t>
            </a:r>
          </a:p>
        </p:txBody>
      </p:sp>
      <p:sp>
        <p:nvSpPr>
          <p:cNvPr id="36" name="TextBox 35"/>
          <p:cNvSpPr txBox="1"/>
          <p:nvPr/>
        </p:nvSpPr>
        <p:spPr>
          <a:xfrm>
            <a:off x="5820367" y="3080389"/>
            <a:ext cx="17441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F0302020204030204"/>
                <a:ea typeface="+mn-ea"/>
                <a:cs typeface="+mn-cs"/>
              </a:rPr>
              <a:t>la chica</a:t>
            </a:r>
          </a:p>
        </p:txBody>
      </p:sp>
      <p:sp>
        <p:nvSpPr>
          <p:cNvPr id="38" name="TextBox 37"/>
          <p:cNvSpPr txBox="1"/>
          <p:nvPr/>
        </p:nvSpPr>
        <p:spPr>
          <a:xfrm>
            <a:off x="9943357" y="3086897"/>
            <a:ext cx="15090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ED7D31"/>
                </a:solidFill>
                <a:effectLst/>
                <a:uLnTx/>
                <a:uFillTx/>
                <a:latin typeface="Century Gothic" panose="020F0302020204030204"/>
                <a:ea typeface="+mn-ea"/>
                <a:cs typeface="+mn-cs"/>
              </a:rPr>
              <a:t>el chico</a:t>
            </a:r>
          </a:p>
        </p:txBody>
      </p:sp>
      <p:sp>
        <p:nvSpPr>
          <p:cNvPr id="39" name="Oval 38"/>
          <p:cNvSpPr/>
          <p:nvPr/>
        </p:nvSpPr>
        <p:spPr>
          <a:xfrm>
            <a:off x="5478250" y="5034569"/>
            <a:ext cx="1198816" cy="598964"/>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1952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P spid="12" grpId="0"/>
      <p:bldP spid="17" grpId="0"/>
      <p:bldP spid="16" grpId="0"/>
      <p:bldP spid="15" grpId="0" animBg="1"/>
      <p:bldP spid="21" grpId="0" animBg="1"/>
      <p:bldP spid="22" grpId="0" animBg="1"/>
      <p:bldP spid="23" grpId="0" animBg="1"/>
      <p:bldP spid="24" grpId="0" animBg="1"/>
      <p:bldP spid="25" grpId="0" animBg="1"/>
      <p:bldP spid="3" grpId="0" animBg="1"/>
      <p:bldP spid="28" grpId="0" animBg="1"/>
      <p:bldP spid="9" grpId="0" animBg="1"/>
      <p:bldP spid="32" grpId="0"/>
      <p:bldP spid="33" grpId="0"/>
      <p:bldP spid="34" grpId="0"/>
      <p:bldP spid="35" grpId="0"/>
      <p:bldP spid="36" grpId="0"/>
      <p:bldP spid="38" grpId="0"/>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2746946583"/>
              </p:ext>
            </p:extLst>
          </p:nvPr>
        </p:nvGraphicFramePr>
        <p:xfrm>
          <a:off x="335692" y="1140384"/>
          <a:ext cx="11238557" cy="5104697"/>
        </p:xfrm>
        <a:graphic>
          <a:graphicData uri="http://schemas.openxmlformats.org/drawingml/2006/table">
            <a:tbl>
              <a:tblPr firstRow="1" bandRow="1">
                <a:tableStyleId>{5DA37D80-6434-44D0-A028-1B22A696006F}</a:tableStyleId>
              </a:tblPr>
              <a:tblGrid>
                <a:gridCol w="413294">
                  <a:extLst>
                    <a:ext uri="{9D8B030D-6E8A-4147-A177-3AD203B41FA5}">
                      <a16:colId xmlns:a16="http://schemas.microsoft.com/office/drawing/2014/main" val="764618492"/>
                    </a:ext>
                  </a:extLst>
                </a:gridCol>
                <a:gridCol w="3365814">
                  <a:extLst>
                    <a:ext uri="{9D8B030D-6E8A-4147-A177-3AD203B41FA5}">
                      <a16:colId xmlns:a16="http://schemas.microsoft.com/office/drawing/2014/main" val="989228181"/>
                    </a:ext>
                  </a:extLst>
                </a:gridCol>
                <a:gridCol w="3987800">
                  <a:extLst>
                    <a:ext uri="{9D8B030D-6E8A-4147-A177-3AD203B41FA5}">
                      <a16:colId xmlns:a16="http://schemas.microsoft.com/office/drawing/2014/main" val="1380892025"/>
                    </a:ext>
                  </a:extLst>
                </a:gridCol>
                <a:gridCol w="3471649">
                  <a:extLst>
                    <a:ext uri="{9D8B030D-6E8A-4147-A177-3AD203B41FA5}">
                      <a16:colId xmlns:a16="http://schemas.microsoft.com/office/drawing/2014/main" val="1813936553"/>
                    </a:ext>
                  </a:extLst>
                </a:gridCol>
              </a:tblGrid>
              <a:tr h="6031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R w="12700" cap="flat" cmpd="sng" algn="ctr">
                      <a:solidFill>
                        <a:srgbClr val="EE8947"/>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Frases</a:t>
                      </a:r>
                    </a:p>
                  </a:txBody>
                  <a:tcPr anchor="ctr">
                    <a:lnL w="12700" cap="flat" cmpd="sng" algn="ctr">
                      <a:solidFill>
                        <a:srgbClr val="EE8947"/>
                      </a:solidFill>
                      <a:prstDash val="solid"/>
                      <a:round/>
                      <a:headEnd type="none" w="med" len="med"/>
                      <a:tailEnd type="none" w="med" len="med"/>
                    </a:lnL>
                    <a:solidFill>
                      <a:srgbClr val="FFFFFF">
                        <a:alpha val="89804"/>
                      </a:srgbClr>
                    </a:solidFill>
                  </a:tcPr>
                </a:tc>
                <a:tc>
                  <a:txBody>
                    <a:bodyPr/>
                    <a:lstStyle/>
                    <a:p>
                      <a:pPr marL="0" indent="0" algn="ctr">
                        <a:buNone/>
                      </a:pPr>
                      <a:r>
                        <a:rPr lang="es-GB" sz="2000" b="1" dirty="0">
                          <a:solidFill>
                            <a:srgbClr val="203864"/>
                          </a:solidFill>
                        </a:rPr>
                        <a:t>Opciones</a:t>
                      </a:r>
                    </a:p>
                  </a:txBody>
                  <a:tcPr anchor="ctr"/>
                </a:tc>
                <a:tc>
                  <a:txBody>
                    <a:bodyPr/>
                    <a:lstStyle/>
                    <a:p>
                      <a:pPr marL="0" indent="0" algn="ctr">
                        <a:buNone/>
                      </a:pPr>
                      <a:r>
                        <a:rPr lang="es-GB" sz="2000" b="1" dirty="0">
                          <a:solidFill>
                            <a:srgbClr val="203864"/>
                          </a:solidFill>
                        </a:rPr>
                        <a:t>¿Por qué (en inglés)?</a:t>
                      </a:r>
                    </a:p>
                  </a:txBody>
                  <a:tcPr anchor="ctr"/>
                </a:tc>
                <a:extLst>
                  <a:ext uri="{0D108BD9-81ED-4DB2-BD59-A6C34878D82A}">
                    <a16:rowId xmlns:a16="http://schemas.microsoft.com/office/drawing/2014/main" val="914051567"/>
                  </a:ext>
                </a:extLst>
              </a:tr>
              <a:tr h="1084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1</a:t>
                      </a:r>
                    </a:p>
                  </a:txBody>
                  <a:tcPr anchor="ctr">
                    <a:lnR w="12700" cap="flat" cmpd="sng" algn="ctr">
                      <a:solidFill>
                        <a:srgbClr val="EE8947"/>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A veces a Daniel le molesta Lucía. Le tira agua y le quita el móvil.</a:t>
                      </a:r>
                      <a:endParaRPr lang="es-GB" sz="2000" b="0" dirty="0">
                        <a:solidFill>
                          <a:srgbClr val="203864"/>
                        </a:solidFill>
                      </a:endParaRPr>
                    </a:p>
                  </a:txBody>
                  <a:tcPr anchor="ctr">
                    <a:lnL w="12700" cap="flat" cmpd="sng" algn="ctr">
                      <a:solidFill>
                        <a:srgbClr val="EE8947"/>
                      </a:solidFill>
                      <a:prstDash val="solid"/>
                      <a:round/>
                      <a:headEnd type="none" w="med" len="med"/>
                      <a:tailEnd type="none" w="med" len="med"/>
                    </a:lnL>
                    <a:noFill/>
                  </a:tcPr>
                </a:tc>
                <a:tc>
                  <a:txBody>
                    <a:bodyPr/>
                    <a:lstStyle/>
                    <a:p>
                      <a:pPr marL="457200" indent="-457200" algn="l">
                        <a:lnSpc>
                          <a:spcPct val="120000"/>
                        </a:lnSpc>
                        <a:buAutoNum type="alphaLcParenR"/>
                      </a:pPr>
                      <a:r>
                        <a:rPr lang="es-GB" sz="2000" b="0" dirty="0">
                          <a:solidFill>
                            <a:srgbClr val="203864"/>
                          </a:solidFill>
                        </a:rPr>
                        <a:t>Daniel annoys Lucía.</a:t>
                      </a:r>
                    </a:p>
                    <a:p>
                      <a:pPr marL="457200" indent="-457200" algn="l">
                        <a:lnSpc>
                          <a:spcPct val="120000"/>
                        </a:lnSpc>
                        <a:buAutoNum type="alphaLcParenR"/>
                      </a:pPr>
                      <a:r>
                        <a:rPr lang="es-GB" sz="2000" b="0" dirty="0">
                          <a:solidFill>
                            <a:srgbClr val="203864"/>
                          </a:solidFill>
                        </a:rPr>
                        <a:t>Lucía annoys Daniel.</a:t>
                      </a:r>
                    </a:p>
                  </a:txBody>
                  <a:tcPr anchor="ctr">
                    <a:noFill/>
                  </a:tcPr>
                </a:tc>
                <a:tc>
                  <a:txBody>
                    <a:bodyPr/>
                    <a:lstStyle/>
                    <a:p>
                      <a:pPr marL="457200" indent="-457200" algn="l">
                        <a:buAutoNum type="alphaLcParenR"/>
                      </a:pPr>
                      <a:endParaRPr lang="es-GB" sz="2000" b="0" dirty="0">
                        <a:solidFill>
                          <a:srgbClr val="203864"/>
                        </a:solidFill>
                      </a:endParaRPr>
                    </a:p>
                  </a:txBody>
                  <a:tcPr anchor="ctr">
                    <a:noFill/>
                  </a:tcPr>
                </a:tc>
                <a:extLst>
                  <a:ext uri="{0D108BD9-81ED-4DB2-BD59-A6C34878D82A}">
                    <a16:rowId xmlns:a16="http://schemas.microsoft.com/office/drawing/2014/main" val="1291749181"/>
                  </a:ext>
                </a:extLst>
              </a:tr>
              <a:tr h="1084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Lucía le preocupa a Daniel porque no va a lugares seguros.</a:t>
                      </a:r>
                      <a:endParaRPr lang="es-GB" sz="2000" dirty="0">
                        <a:solidFill>
                          <a:srgbClr val="203864"/>
                        </a:solidFill>
                      </a:endParaRPr>
                    </a:p>
                  </a:txBody>
                  <a:tcPr anchor="ctr">
                    <a:noFill/>
                  </a:tcPr>
                </a:tc>
                <a:tc>
                  <a:txBody>
                    <a:bodyPr/>
                    <a:lstStyle/>
                    <a:p>
                      <a:pPr marL="457200" indent="-457200" algn="l">
                        <a:lnSpc>
                          <a:spcPct val="120000"/>
                        </a:lnSpc>
                        <a:buAutoNum type="alphaLcParenR"/>
                      </a:pPr>
                      <a:r>
                        <a:rPr lang="es-ES" sz="2000" dirty="0">
                          <a:solidFill>
                            <a:srgbClr val="203864"/>
                          </a:solidFill>
                        </a:rPr>
                        <a:t>Lucía worries Daniel.</a:t>
                      </a:r>
                    </a:p>
                    <a:p>
                      <a:pPr marL="457200" indent="-457200" algn="l">
                        <a:lnSpc>
                          <a:spcPct val="120000"/>
                        </a:lnSpc>
                        <a:buAutoNum type="alphaLcParenR"/>
                      </a:pPr>
                      <a:r>
                        <a:rPr lang="es-ES" sz="2000" dirty="0">
                          <a:solidFill>
                            <a:srgbClr val="203864"/>
                          </a:solidFill>
                        </a:rPr>
                        <a:t>Daniel worries Lucía.</a:t>
                      </a:r>
                    </a:p>
                  </a:txBody>
                  <a:tcPr anchor="ctr">
                    <a:noFill/>
                  </a:tcPr>
                </a:tc>
                <a:tc>
                  <a:txBody>
                    <a:bodyPr/>
                    <a:lstStyle/>
                    <a:p>
                      <a:pPr algn="l"/>
                      <a:endParaRPr lang="es-ES" sz="2000" dirty="0">
                        <a:solidFill>
                          <a:srgbClr val="203864"/>
                        </a:solidFill>
                      </a:endParaRPr>
                    </a:p>
                  </a:txBody>
                  <a:tcPr anchor="ctr">
                    <a:noFill/>
                  </a:tcPr>
                </a:tc>
                <a:extLst>
                  <a:ext uri="{0D108BD9-81ED-4DB2-BD59-A6C34878D82A}">
                    <a16:rowId xmlns:a16="http://schemas.microsoft.com/office/drawing/2014/main" val="1031186801"/>
                  </a:ext>
                </a:extLst>
              </a:tr>
              <a:tr h="1247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3</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A Daniel le alegra Lucía porque siempre le ofrece ayuda con los deberes.</a:t>
                      </a:r>
                      <a:endParaRPr lang="es-GB" sz="2000" dirty="0">
                        <a:solidFill>
                          <a:srgbClr val="203864"/>
                        </a:solidFill>
                      </a:endParaRPr>
                    </a:p>
                  </a:txBody>
                  <a:tcPr anchor="ctr">
                    <a:noFill/>
                  </a:tcPr>
                </a:tc>
                <a:tc>
                  <a:txBody>
                    <a:bodyPr/>
                    <a:lstStyle/>
                    <a:p>
                      <a:pPr marL="457200" marR="0" lvl="0" indent="-457200" algn="l" defTabSz="914400" rtl="0" eaLnBrk="1" fontAlgn="auto" latinLnBrk="0" hangingPunct="1">
                        <a:lnSpc>
                          <a:spcPct val="120000"/>
                        </a:lnSpc>
                        <a:spcBef>
                          <a:spcPts val="0"/>
                        </a:spcBef>
                        <a:spcAft>
                          <a:spcPts val="0"/>
                        </a:spcAft>
                        <a:buClrTx/>
                        <a:buSzTx/>
                        <a:buFontTx/>
                        <a:buAutoNum type="alphaLcParenR"/>
                        <a:tabLst/>
                        <a:defRPr/>
                      </a:pPr>
                      <a:r>
                        <a:rPr lang="es-ES" sz="2000" dirty="0">
                          <a:solidFill>
                            <a:srgbClr val="203864"/>
                          </a:solidFill>
                        </a:rPr>
                        <a:t>Daniel makes Lucía happy.</a:t>
                      </a:r>
                    </a:p>
                    <a:p>
                      <a:pPr marL="457200" indent="-457200" algn="l">
                        <a:lnSpc>
                          <a:spcPct val="120000"/>
                        </a:lnSpc>
                        <a:buAutoNum type="alphaLcParenR"/>
                      </a:pPr>
                      <a:r>
                        <a:rPr lang="es-ES" sz="2000" dirty="0">
                          <a:solidFill>
                            <a:srgbClr val="203864"/>
                          </a:solidFill>
                        </a:rPr>
                        <a:t>Lucía makes Daniel happy.</a:t>
                      </a:r>
                    </a:p>
                  </a:txBody>
                  <a:tcPr anchor="ctr">
                    <a:noFill/>
                  </a:tcPr>
                </a:tc>
                <a:tc>
                  <a:txBody>
                    <a:bodyPr/>
                    <a:lstStyle/>
                    <a:p>
                      <a:pPr algn="l"/>
                      <a:endParaRPr lang="es-ES" sz="2000" dirty="0">
                        <a:solidFill>
                          <a:srgbClr val="203864"/>
                        </a:solidFill>
                      </a:endParaRPr>
                    </a:p>
                  </a:txBody>
                  <a:tcPr anchor="ctr">
                    <a:noFill/>
                  </a:tcPr>
                </a:tc>
                <a:extLst>
                  <a:ext uri="{0D108BD9-81ED-4DB2-BD59-A6C34878D82A}">
                    <a16:rowId xmlns:a16="http://schemas.microsoft.com/office/drawing/2014/main" val="3145942733"/>
                  </a:ext>
                </a:extLst>
              </a:tr>
              <a:tr h="1084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A Lucía le interesa Daniel porque le enseña cómo usar la cámara antigua. </a:t>
                      </a:r>
                    </a:p>
                  </a:txBody>
                  <a:tcPr anchor="ctr">
                    <a:noFill/>
                  </a:tcPr>
                </a:tc>
                <a:tc>
                  <a:txBody>
                    <a:bodyPr/>
                    <a:lstStyle/>
                    <a:p>
                      <a:pPr marL="457200" indent="-457200" algn="l">
                        <a:lnSpc>
                          <a:spcPct val="120000"/>
                        </a:lnSpc>
                        <a:buAutoNum type="alphaLcParenR"/>
                      </a:pPr>
                      <a:r>
                        <a:rPr lang="es-ES" sz="2000" dirty="0">
                          <a:solidFill>
                            <a:srgbClr val="203864"/>
                          </a:solidFill>
                        </a:rPr>
                        <a:t>Daniel interests Lucía.</a:t>
                      </a:r>
                    </a:p>
                    <a:p>
                      <a:pPr marL="457200" indent="-457200" algn="l">
                        <a:lnSpc>
                          <a:spcPct val="120000"/>
                        </a:lnSpc>
                        <a:buAutoNum type="alphaLcParenR"/>
                      </a:pPr>
                      <a:r>
                        <a:rPr lang="es-ES" sz="2000" dirty="0">
                          <a:solidFill>
                            <a:srgbClr val="203864"/>
                          </a:solidFill>
                        </a:rPr>
                        <a:t>Lucía interests Daniel.</a:t>
                      </a:r>
                    </a:p>
                  </a:txBody>
                  <a:tcPr anchor="ctr">
                    <a:noFill/>
                  </a:tcPr>
                </a:tc>
                <a:tc>
                  <a:txBody>
                    <a:bodyPr/>
                    <a:lstStyle/>
                    <a:p>
                      <a:pPr algn="l"/>
                      <a:endParaRPr lang="es-ES" sz="2000" dirty="0">
                        <a:solidFill>
                          <a:srgbClr val="203864"/>
                        </a:solidFill>
                      </a:endParaRPr>
                    </a:p>
                  </a:txBody>
                  <a:tcPr anchor="ctr">
                    <a:noFill/>
                  </a:tcPr>
                </a:tc>
                <a:extLst>
                  <a:ext uri="{0D108BD9-81ED-4DB2-BD59-A6C34878D82A}">
                    <a16:rowId xmlns:a16="http://schemas.microsoft.com/office/drawing/2014/main" val="4291527649"/>
                  </a:ext>
                </a:extLst>
              </a:tr>
            </a:tbl>
          </a:graphicData>
        </a:graphic>
      </p:graphicFrame>
      <p:sp>
        <p:nvSpPr>
          <p:cNvPr id="4" name="Rounded Rectangle 11">
            <a:extLst>
              <a:ext uri="{FF2B5EF4-FFF2-40B4-BE49-F238E27FC236}">
                <a16:creationId xmlns:a16="http://schemas.microsoft.com/office/drawing/2014/main" id="{C77DE3E9-7345-3040-8775-058A077DDAA8}"/>
              </a:ext>
            </a:extLst>
          </p:cNvPr>
          <p:cNvSpPr/>
          <p:nvPr/>
        </p:nvSpPr>
        <p:spPr>
          <a:xfrm>
            <a:off x="10929938" y="258166"/>
            <a:ext cx="99820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6" name="CuadroTexto 15">
            <a:extLst>
              <a:ext uri="{FF2B5EF4-FFF2-40B4-BE49-F238E27FC236}">
                <a16:creationId xmlns:a16="http://schemas.microsoft.com/office/drawing/2014/main" id="{C937433E-2B12-E049-A3E5-4D5D52B040AC}"/>
              </a:ext>
            </a:extLst>
          </p:cNvPr>
          <p:cNvSpPr txBox="1"/>
          <p:nvPr/>
        </p:nvSpPr>
        <p:spPr>
          <a:xfrm>
            <a:off x="4590662" y="654513"/>
            <a:ext cx="5896166" cy="400110"/>
          </a:xfrm>
          <a:prstGeom prst="rect">
            <a:avLst/>
          </a:prstGeom>
          <a:noFill/>
        </p:spPr>
        <p:txBody>
          <a:bodyPr wrap="none" rtlCol="0">
            <a:spAutoFit/>
          </a:bodyPr>
          <a:lstStyle/>
          <a:p>
            <a:r>
              <a:rPr lang="es-ES" sz="2000" dirty="0">
                <a:solidFill>
                  <a:srgbClr val="203864"/>
                </a:solidFill>
              </a:rPr>
              <a:t>¿Cuál es la opción correcta? Escribe por qué.</a:t>
            </a:r>
            <a:endParaRPr lang="es-GB" sz="2000" dirty="0">
              <a:solidFill>
                <a:srgbClr val="203864"/>
              </a:solidFill>
            </a:endParaRPr>
          </a:p>
        </p:txBody>
      </p:sp>
      <p:sp>
        <p:nvSpPr>
          <p:cNvPr id="9" name="Título 8">
            <a:extLst>
              <a:ext uri="{FF2B5EF4-FFF2-40B4-BE49-F238E27FC236}">
                <a16:creationId xmlns:a16="http://schemas.microsoft.com/office/drawing/2014/main" id="{CC077947-0441-3447-9D45-16B0447AE5FC}"/>
              </a:ext>
            </a:extLst>
          </p:cNvPr>
          <p:cNvSpPr>
            <a:spLocks noGrp="1"/>
          </p:cNvSpPr>
          <p:nvPr>
            <p:ph type="title"/>
          </p:nvPr>
        </p:nvSpPr>
        <p:spPr>
          <a:xfrm>
            <a:off x="214068" y="226677"/>
            <a:ext cx="5768788" cy="430887"/>
          </a:xfrm>
        </p:spPr>
        <p:txBody>
          <a:bodyPr>
            <a:normAutofit/>
          </a:bodyPr>
          <a:lstStyle/>
          <a:p>
            <a:r>
              <a:rPr lang="es-ES" sz="2200" b="1" dirty="0"/>
              <a:t>Cosas de hermanos</a:t>
            </a:r>
            <a:endParaRPr lang="es-GB" sz="2200" b="1" dirty="0"/>
          </a:p>
        </p:txBody>
      </p:sp>
      <p:sp>
        <p:nvSpPr>
          <p:cNvPr id="21" name="Título 8">
            <a:extLst>
              <a:ext uri="{FF2B5EF4-FFF2-40B4-BE49-F238E27FC236}">
                <a16:creationId xmlns:a16="http://schemas.microsoft.com/office/drawing/2014/main" id="{AF106128-CA93-554C-BB45-34113D142CBF}"/>
              </a:ext>
            </a:extLst>
          </p:cNvPr>
          <p:cNvSpPr txBox="1">
            <a:spLocks/>
          </p:cNvSpPr>
          <p:nvPr/>
        </p:nvSpPr>
        <p:spPr>
          <a:xfrm>
            <a:off x="214068" y="657991"/>
            <a:ext cx="4860852"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000" dirty="0"/>
              <a:t>Lee las frases sobre Lucía y Daniel.</a:t>
            </a:r>
            <a:endParaRPr lang="es-GB" sz="2000" dirty="0"/>
          </a:p>
        </p:txBody>
      </p:sp>
      <p:sp>
        <p:nvSpPr>
          <p:cNvPr id="10" name="Anillo 9">
            <a:extLst>
              <a:ext uri="{FF2B5EF4-FFF2-40B4-BE49-F238E27FC236}">
                <a16:creationId xmlns:a16="http://schemas.microsoft.com/office/drawing/2014/main" id="{4102935C-AAA4-8546-99B2-C57EDA815409}"/>
              </a:ext>
            </a:extLst>
          </p:cNvPr>
          <p:cNvSpPr/>
          <p:nvPr/>
        </p:nvSpPr>
        <p:spPr>
          <a:xfrm>
            <a:off x="4097479" y="2278142"/>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Anillo 18">
            <a:extLst>
              <a:ext uri="{FF2B5EF4-FFF2-40B4-BE49-F238E27FC236}">
                <a16:creationId xmlns:a16="http://schemas.microsoft.com/office/drawing/2014/main" id="{C6D607D5-B362-4346-A880-4860A756CDB5}"/>
              </a:ext>
            </a:extLst>
          </p:cNvPr>
          <p:cNvSpPr/>
          <p:nvPr/>
        </p:nvSpPr>
        <p:spPr>
          <a:xfrm>
            <a:off x="4109956" y="2992719"/>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19">
            <a:extLst>
              <a:ext uri="{FF2B5EF4-FFF2-40B4-BE49-F238E27FC236}">
                <a16:creationId xmlns:a16="http://schemas.microsoft.com/office/drawing/2014/main" id="{59951212-E963-D341-A02F-6D7C09EC57C8}"/>
              </a:ext>
            </a:extLst>
          </p:cNvPr>
          <p:cNvSpPr/>
          <p:nvPr/>
        </p:nvSpPr>
        <p:spPr>
          <a:xfrm>
            <a:off x="4109956" y="4519470"/>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2" name="Anillo 21">
            <a:extLst>
              <a:ext uri="{FF2B5EF4-FFF2-40B4-BE49-F238E27FC236}">
                <a16:creationId xmlns:a16="http://schemas.microsoft.com/office/drawing/2014/main" id="{BA937CD0-4AF1-3642-875E-B0C4CD903007}"/>
              </a:ext>
            </a:extLst>
          </p:cNvPr>
          <p:cNvSpPr/>
          <p:nvPr/>
        </p:nvSpPr>
        <p:spPr>
          <a:xfrm>
            <a:off x="4097479" y="5320596"/>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6" name="CuadroTexto 5">
            <a:extLst>
              <a:ext uri="{FF2B5EF4-FFF2-40B4-BE49-F238E27FC236}">
                <a16:creationId xmlns:a16="http://schemas.microsoft.com/office/drawing/2014/main" id="{E6CF6D47-82E5-A544-8B55-5201C025D525}"/>
              </a:ext>
            </a:extLst>
          </p:cNvPr>
          <p:cNvSpPr txBox="1"/>
          <p:nvPr/>
        </p:nvSpPr>
        <p:spPr>
          <a:xfrm>
            <a:off x="8054774" y="1810182"/>
            <a:ext cx="3374266" cy="1015663"/>
          </a:xfrm>
          <a:prstGeom prst="rect">
            <a:avLst/>
          </a:prstGeom>
          <a:noFill/>
        </p:spPr>
        <p:txBody>
          <a:bodyPr wrap="square" rtlCol="0">
            <a:spAutoFit/>
          </a:bodyPr>
          <a:lstStyle/>
          <a:p>
            <a:pPr algn="l"/>
            <a:r>
              <a:rPr lang="es-GB" sz="2000" dirty="0">
                <a:solidFill>
                  <a:schemeClr val="accent5">
                    <a:lumMod val="50000"/>
                  </a:schemeClr>
                </a:solidFill>
              </a:rPr>
              <a:t>Because she throws </a:t>
            </a:r>
            <a:r>
              <a:rPr lang="en-GB" sz="2000" dirty="0">
                <a:solidFill>
                  <a:schemeClr val="accent5">
                    <a:lumMod val="50000"/>
                  </a:schemeClr>
                </a:solidFill>
              </a:rPr>
              <a:t>water at </a:t>
            </a:r>
            <a:r>
              <a:rPr lang="es-GB" sz="2000" dirty="0">
                <a:solidFill>
                  <a:schemeClr val="accent5">
                    <a:lumMod val="50000"/>
                  </a:schemeClr>
                </a:solidFill>
              </a:rPr>
              <a:t>him and takes his phone away.</a:t>
            </a:r>
          </a:p>
        </p:txBody>
      </p:sp>
      <p:sp>
        <p:nvSpPr>
          <p:cNvPr id="28" name="CuadroTexto 27">
            <a:extLst>
              <a:ext uri="{FF2B5EF4-FFF2-40B4-BE49-F238E27FC236}">
                <a16:creationId xmlns:a16="http://schemas.microsoft.com/office/drawing/2014/main" id="{C6744254-6781-804F-A691-8BA8EA2ED531}"/>
              </a:ext>
            </a:extLst>
          </p:cNvPr>
          <p:cNvSpPr txBox="1"/>
          <p:nvPr/>
        </p:nvSpPr>
        <p:spPr>
          <a:xfrm>
            <a:off x="8054774" y="2997762"/>
            <a:ext cx="3374266" cy="707886"/>
          </a:xfrm>
          <a:prstGeom prst="rect">
            <a:avLst/>
          </a:prstGeom>
          <a:noFill/>
        </p:spPr>
        <p:txBody>
          <a:bodyPr wrap="square" rtlCol="0">
            <a:spAutoFit/>
          </a:bodyPr>
          <a:lstStyle/>
          <a:p>
            <a:pPr algn="l"/>
            <a:r>
              <a:rPr lang="es-GB" sz="2000" dirty="0">
                <a:solidFill>
                  <a:schemeClr val="accent5">
                    <a:lumMod val="50000"/>
                  </a:schemeClr>
                </a:solidFill>
              </a:rPr>
              <a:t>Because </a:t>
            </a:r>
            <a:r>
              <a:rPr lang="en-GB" sz="2000" dirty="0">
                <a:solidFill>
                  <a:schemeClr val="accent5">
                    <a:lumMod val="50000"/>
                  </a:schemeClr>
                </a:solidFill>
              </a:rPr>
              <a:t>she doesn’t go to safe places.</a:t>
            </a:r>
            <a:endParaRPr lang="es-GB" sz="2000" dirty="0">
              <a:solidFill>
                <a:schemeClr val="accent5">
                  <a:lumMod val="50000"/>
                </a:schemeClr>
              </a:solidFill>
            </a:endParaRPr>
          </a:p>
        </p:txBody>
      </p:sp>
      <p:sp>
        <p:nvSpPr>
          <p:cNvPr id="29" name="CuadroTexto 28">
            <a:extLst>
              <a:ext uri="{FF2B5EF4-FFF2-40B4-BE49-F238E27FC236}">
                <a16:creationId xmlns:a16="http://schemas.microsoft.com/office/drawing/2014/main" id="{F2D34185-A750-0641-A722-39ADDB6FD972}"/>
              </a:ext>
            </a:extLst>
          </p:cNvPr>
          <p:cNvSpPr txBox="1"/>
          <p:nvPr/>
        </p:nvSpPr>
        <p:spPr>
          <a:xfrm>
            <a:off x="8054774" y="4051047"/>
            <a:ext cx="3374266" cy="1015663"/>
          </a:xfrm>
          <a:prstGeom prst="rect">
            <a:avLst/>
          </a:prstGeom>
          <a:noFill/>
        </p:spPr>
        <p:txBody>
          <a:bodyPr wrap="square" rtlCol="0">
            <a:spAutoFit/>
          </a:bodyPr>
          <a:lstStyle/>
          <a:p>
            <a:pPr algn="l"/>
            <a:r>
              <a:rPr lang="es-GB" sz="2000" dirty="0">
                <a:solidFill>
                  <a:schemeClr val="accent5">
                    <a:lumMod val="50000"/>
                  </a:schemeClr>
                </a:solidFill>
              </a:rPr>
              <a:t>Because she always offers him help with homework.</a:t>
            </a:r>
          </a:p>
        </p:txBody>
      </p:sp>
      <p:sp>
        <p:nvSpPr>
          <p:cNvPr id="30" name="CuadroTexto 29">
            <a:extLst>
              <a:ext uri="{FF2B5EF4-FFF2-40B4-BE49-F238E27FC236}">
                <a16:creationId xmlns:a16="http://schemas.microsoft.com/office/drawing/2014/main" id="{1C927F18-FA93-E346-84B8-A772C9EC6F32}"/>
              </a:ext>
            </a:extLst>
          </p:cNvPr>
          <p:cNvSpPr txBox="1"/>
          <p:nvPr/>
        </p:nvSpPr>
        <p:spPr>
          <a:xfrm>
            <a:off x="8014045" y="5395720"/>
            <a:ext cx="3642183" cy="707886"/>
          </a:xfrm>
          <a:prstGeom prst="rect">
            <a:avLst/>
          </a:prstGeom>
          <a:noFill/>
        </p:spPr>
        <p:txBody>
          <a:bodyPr wrap="square" rtlCol="0">
            <a:spAutoFit/>
          </a:bodyPr>
          <a:lstStyle/>
          <a:p>
            <a:pPr algn="l"/>
            <a:r>
              <a:rPr lang="es-GB" sz="2000" dirty="0">
                <a:solidFill>
                  <a:schemeClr val="accent5">
                    <a:lumMod val="50000"/>
                  </a:schemeClr>
                </a:solidFill>
              </a:rPr>
              <a:t>Because he teaches her how to use the old camera.</a:t>
            </a:r>
          </a:p>
        </p:txBody>
      </p:sp>
      <p:sp>
        <p:nvSpPr>
          <p:cNvPr id="2" name="TextBox 1"/>
          <p:cNvSpPr txBox="1"/>
          <p:nvPr/>
        </p:nvSpPr>
        <p:spPr>
          <a:xfrm>
            <a:off x="11165355" y="674108"/>
            <a:ext cx="1088571"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pic>
        <p:nvPicPr>
          <p:cNvPr id="2050" name="Picture 2" descr="cartoon water drople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65062" y="2491483"/>
            <a:ext cx="569793" cy="7316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mera clipart svg&#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2353" y="5010999"/>
            <a:ext cx="789001" cy="6191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ly family catholic church&#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8113" y="3923554"/>
            <a:ext cx="763683" cy="7420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obile Phone Clipart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34833" y="1380639"/>
            <a:ext cx="446378" cy="786356"/>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 descr="Icono&#10;&#10;Descripción generada automáticamente">
            <a:extLst>
              <a:ext uri="{FF2B5EF4-FFF2-40B4-BE49-F238E27FC236}">
                <a16:creationId xmlns:a16="http://schemas.microsoft.com/office/drawing/2014/main" id="{BEEC6A46-96D3-DA46-AA2A-488CDEBF56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9208" y="-201598"/>
            <a:ext cx="1724845" cy="971162"/>
          </a:xfrm>
          <a:prstGeom prst="rect">
            <a:avLst/>
          </a:prstGeom>
        </p:spPr>
      </p:pic>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0" grpId="0" animBg="1"/>
      <p:bldP spid="22" grpId="0" animBg="1"/>
      <p:bldP spid="6" grpId="0"/>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3310404237"/>
              </p:ext>
            </p:extLst>
          </p:nvPr>
        </p:nvGraphicFramePr>
        <p:xfrm>
          <a:off x="335693" y="1203810"/>
          <a:ext cx="10992707" cy="5152351"/>
        </p:xfrm>
        <a:graphic>
          <a:graphicData uri="http://schemas.openxmlformats.org/drawingml/2006/table">
            <a:tbl>
              <a:tblPr firstRow="1" bandRow="1">
                <a:tableStyleId>{5DA37D80-6434-44D0-A028-1B22A696006F}</a:tableStyleId>
              </a:tblPr>
              <a:tblGrid>
                <a:gridCol w="319951">
                  <a:extLst>
                    <a:ext uri="{9D8B030D-6E8A-4147-A177-3AD203B41FA5}">
                      <a16:colId xmlns:a16="http://schemas.microsoft.com/office/drawing/2014/main" val="764618492"/>
                    </a:ext>
                  </a:extLst>
                </a:gridCol>
                <a:gridCol w="3344848">
                  <a:extLst>
                    <a:ext uri="{9D8B030D-6E8A-4147-A177-3AD203B41FA5}">
                      <a16:colId xmlns:a16="http://schemas.microsoft.com/office/drawing/2014/main" val="989228181"/>
                    </a:ext>
                  </a:extLst>
                </a:gridCol>
                <a:gridCol w="4008428">
                  <a:extLst>
                    <a:ext uri="{9D8B030D-6E8A-4147-A177-3AD203B41FA5}">
                      <a16:colId xmlns:a16="http://schemas.microsoft.com/office/drawing/2014/main" val="1380892025"/>
                    </a:ext>
                  </a:extLst>
                </a:gridCol>
                <a:gridCol w="3319480">
                  <a:extLst>
                    <a:ext uri="{9D8B030D-6E8A-4147-A177-3AD203B41FA5}">
                      <a16:colId xmlns:a16="http://schemas.microsoft.com/office/drawing/2014/main" val="1813936553"/>
                    </a:ext>
                  </a:extLst>
                </a:gridCol>
              </a:tblGrid>
              <a:tr h="3900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R w="12700" cap="flat" cmpd="sng" algn="ctr">
                      <a:solidFill>
                        <a:srgbClr val="EE8947"/>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Frases</a:t>
                      </a:r>
                    </a:p>
                  </a:txBody>
                  <a:tcPr anchor="ctr">
                    <a:lnL w="12700" cap="flat" cmpd="sng" algn="ctr">
                      <a:solidFill>
                        <a:srgbClr val="EE8947"/>
                      </a:solidFill>
                      <a:prstDash val="solid"/>
                      <a:round/>
                      <a:headEnd type="none" w="med" len="med"/>
                      <a:tailEnd type="none" w="med" len="med"/>
                    </a:lnL>
                    <a:solidFill>
                      <a:srgbClr val="FFFFFF">
                        <a:alpha val="89804"/>
                      </a:srgbClr>
                    </a:solidFill>
                  </a:tcPr>
                </a:tc>
                <a:tc>
                  <a:txBody>
                    <a:bodyPr/>
                    <a:lstStyle/>
                    <a:p>
                      <a:pPr marL="0" indent="0" algn="ctr">
                        <a:buNone/>
                      </a:pPr>
                      <a:r>
                        <a:rPr lang="es-GB" sz="2000" b="1" dirty="0">
                          <a:solidFill>
                            <a:srgbClr val="203864"/>
                          </a:solidFill>
                        </a:rPr>
                        <a:t>Opciones</a:t>
                      </a:r>
                    </a:p>
                  </a:txBody>
                  <a:tcPr anchor="ctr"/>
                </a:tc>
                <a:tc>
                  <a:txBody>
                    <a:bodyPr/>
                    <a:lstStyle/>
                    <a:p>
                      <a:pPr marL="0" indent="0" algn="ctr">
                        <a:buNone/>
                      </a:pPr>
                      <a:r>
                        <a:rPr lang="es-GB" sz="2000" b="1" dirty="0">
                          <a:solidFill>
                            <a:srgbClr val="203864"/>
                          </a:solidFill>
                        </a:rPr>
                        <a:t>¿Por qué (en inglés)?</a:t>
                      </a:r>
                    </a:p>
                  </a:txBody>
                  <a:tcPr anchor="ctr"/>
                </a:tc>
                <a:extLst>
                  <a:ext uri="{0D108BD9-81ED-4DB2-BD59-A6C34878D82A}">
                    <a16:rowId xmlns:a16="http://schemas.microsoft.com/office/drawing/2014/main" val="914051567"/>
                  </a:ext>
                </a:extLst>
              </a:tr>
              <a:tr h="12902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5</a:t>
                      </a:r>
                    </a:p>
                  </a:txBody>
                  <a:tcPr anchor="ctr">
                    <a:lnR w="12700" cap="flat" cmpd="sng" algn="ctr">
                      <a:solidFill>
                        <a:srgbClr val="EE8947"/>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rgbClr val="203864"/>
                          </a:solidFill>
                        </a:rPr>
                        <a:t>A Daniel le alegra Lucía porque le regala ropa cara y zapatos.</a:t>
                      </a:r>
                    </a:p>
                  </a:txBody>
                  <a:tcPr anchor="ctr">
                    <a:lnL w="12700" cap="flat" cmpd="sng" algn="ctr">
                      <a:solidFill>
                        <a:srgbClr val="EE8947"/>
                      </a:solidFill>
                      <a:prstDash val="solid"/>
                      <a:round/>
                      <a:headEnd type="none" w="med" len="med"/>
                      <a:tailEnd type="none" w="med" len="med"/>
                    </a:lnL>
                    <a:noFill/>
                  </a:tcPr>
                </a:tc>
                <a:tc>
                  <a:txBody>
                    <a:bodyPr/>
                    <a:lstStyle/>
                    <a:p>
                      <a:pPr marL="457200" indent="-457200" algn="l">
                        <a:buAutoNum type="alphaLcParenR"/>
                      </a:pPr>
                      <a:r>
                        <a:rPr lang="es-GB" sz="2000" b="0" dirty="0">
                          <a:solidFill>
                            <a:srgbClr val="203864"/>
                          </a:solidFill>
                        </a:rPr>
                        <a:t>Daniel makes Lucía happy.</a:t>
                      </a:r>
                    </a:p>
                    <a:p>
                      <a:pPr marL="457200" indent="-457200" algn="l">
                        <a:buAutoNum type="alphaLcParenR"/>
                      </a:pPr>
                      <a:r>
                        <a:rPr lang="es-GB" sz="2000" b="0" dirty="0">
                          <a:solidFill>
                            <a:srgbClr val="203864"/>
                          </a:solidFill>
                        </a:rPr>
                        <a:t>Lucía makes Daniel happy.</a:t>
                      </a:r>
                    </a:p>
                  </a:txBody>
                  <a:tcPr anchor="ctr">
                    <a:noFill/>
                  </a:tcPr>
                </a:tc>
                <a:tc>
                  <a:txBody>
                    <a:bodyPr/>
                    <a:lstStyle/>
                    <a:p>
                      <a:pPr marL="457200" indent="-457200" algn="l">
                        <a:buAutoNum type="alphaLcParenR"/>
                      </a:pPr>
                      <a:endParaRPr lang="es-GB" sz="2000" b="0" dirty="0">
                        <a:solidFill>
                          <a:srgbClr val="203864"/>
                        </a:solidFill>
                      </a:endParaRPr>
                    </a:p>
                  </a:txBody>
                  <a:tcPr anchor="ctr">
                    <a:noFill/>
                  </a:tcPr>
                </a:tc>
                <a:extLst>
                  <a:ext uri="{0D108BD9-81ED-4DB2-BD59-A6C34878D82A}">
                    <a16:rowId xmlns:a16="http://schemas.microsoft.com/office/drawing/2014/main" val="1291749181"/>
                  </a:ext>
                </a:extLst>
              </a:tr>
              <a:tr h="1192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Daniel le da rabia a Lucía porque nunca le compra regalos.</a:t>
                      </a:r>
                      <a:endParaRPr lang="es-GB" sz="2000" dirty="0">
                        <a:solidFill>
                          <a:srgbClr val="203864"/>
                        </a:solidFill>
                      </a:endParaRPr>
                    </a:p>
                  </a:txBody>
                  <a:tcPr anchor="ctr">
                    <a:noFill/>
                  </a:tcPr>
                </a:tc>
                <a:tc>
                  <a:txBody>
                    <a:bodyPr/>
                    <a:lstStyle/>
                    <a:p>
                      <a:pPr marL="457200" indent="-457200" algn="l">
                        <a:buAutoNum type="alphaLcParenR"/>
                      </a:pPr>
                      <a:r>
                        <a:rPr lang="es-ES" sz="2000" dirty="0">
                          <a:solidFill>
                            <a:srgbClr val="203864"/>
                          </a:solidFill>
                        </a:rPr>
                        <a:t>Lucía makes Daniel angry.</a:t>
                      </a:r>
                    </a:p>
                    <a:p>
                      <a:pPr marL="457200" indent="-457200" algn="l">
                        <a:buAutoNum type="alphaLcParenR"/>
                      </a:pPr>
                      <a:r>
                        <a:rPr lang="es-ES" sz="2000" dirty="0">
                          <a:solidFill>
                            <a:srgbClr val="203864"/>
                          </a:solidFill>
                        </a:rPr>
                        <a:t>Daniel makes Lucía angry.</a:t>
                      </a:r>
                    </a:p>
                  </a:txBody>
                  <a:tcPr anchor="ctr">
                    <a:noFill/>
                  </a:tcPr>
                </a:tc>
                <a:tc>
                  <a:txBody>
                    <a:bodyPr/>
                    <a:lstStyle/>
                    <a:p>
                      <a:pPr algn="l"/>
                      <a:endParaRPr lang="es-ES" sz="2000" dirty="0">
                        <a:solidFill>
                          <a:srgbClr val="203864"/>
                        </a:solidFill>
                      </a:endParaRPr>
                    </a:p>
                  </a:txBody>
                  <a:tcPr anchor="ctr">
                    <a:noFill/>
                  </a:tcPr>
                </a:tc>
                <a:extLst>
                  <a:ext uri="{0D108BD9-81ED-4DB2-BD59-A6C34878D82A}">
                    <a16:rowId xmlns:a16="http://schemas.microsoft.com/office/drawing/2014/main" val="1031186801"/>
                  </a:ext>
                </a:extLst>
              </a:tr>
              <a:tr h="1080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7</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A Daniel le molesta Lucía porque no le permite escuchar música fuerte.</a:t>
                      </a:r>
                      <a:endParaRPr lang="es-GB" sz="2000" b="0" dirty="0">
                        <a:solidFill>
                          <a:srgbClr val="203864"/>
                        </a:solidFill>
                      </a:endParaRPr>
                    </a:p>
                  </a:txBody>
                  <a:tcPr anchor="ctr">
                    <a:noFill/>
                  </a:tcPr>
                </a:tc>
                <a:tc>
                  <a:txBody>
                    <a:bodyPr/>
                    <a:lstStyle/>
                    <a:p>
                      <a:pPr marL="457200" indent="-457200" algn="l">
                        <a:buAutoNum type="alphaLcParenR"/>
                      </a:pPr>
                      <a:r>
                        <a:rPr lang="en-GB" sz="2000" b="0" dirty="0">
                          <a:solidFill>
                            <a:srgbClr val="203864"/>
                          </a:solidFill>
                        </a:rPr>
                        <a:t>Lucía</a:t>
                      </a:r>
                      <a:r>
                        <a:rPr lang="es-GB" sz="2000" b="0" dirty="0">
                          <a:solidFill>
                            <a:srgbClr val="203864"/>
                          </a:solidFill>
                        </a:rPr>
                        <a:t> annoys </a:t>
                      </a:r>
                      <a:r>
                        <a:rPr lang="en-GB" sz="2000" b="0" dirty="0">
                          <a:solidFill>
                            <a:srgbClr val="203864"/>
                          </a:solidFill>
                        </a:rPr>
                        <a:t>Daniel</a:t>
                      </a:r>
                      <a:r>
                        <a:rPr lang="es-GB" sz="2000" b="0" dirty="0">
                          <a:solidFill>
                            <a:srgbClr val="203864"/>
                          </a:solidFill>
                        </a:rPr>
                        <a:t>.</a:t>
                      </a:r>
                    </a:p>
                    <a:p>
                      <a:pPr marL="457200" indent="-457200" algn="l">
                        <a:buAutoNum type="alphaLcParenR"/>
                      </a:pPr>
                      <a:r>
                        <a:rPr lang="en-GB" sz="2000" b="0" dirty="0">
                          <a:solidFill>
                            <a:srgbClr val="203864"/>
                          </a:solidFill>
                        </a:rPr>
                        <a:t>Daniel</a:t>
                      </a:r>
                      <a:r>
                        <a:rPr lang="es-GB" sz="2000" b="0" dirty="0">
                          <a:solidFill>
                            <a:srgbClr val="203864"/>
                          </a:solidFill>
                        </a:rPr>
                        <a:t> annoys </a:t>
                      </a:r>
                      <a:r>
                        <a:rPr lang="en-GB" sz="2000" b="0" dirty="0">
                          <a:solidFill>
                            <a:srgbClr val="203864"/>
                          </a:solidFill>
                        </a:rPr>
                        <a:t>Lucía</a:t>
                      </a:r>
                      <a:r>
                        <a:rPr lang="es-GB" sz="2000" b="0" dirty="0">
                          <a:solidFill>
                            <a:srgbClr val="203864"/>
                          </a:solidFill>
                        </a:rPr>
                        <a:t>.</a:t>
                      </a:r>
                    </a:p>
                  </a:txBody>
                  <a:tcPr anchor="ctr">
                    <a:noFill/>
                  </a:tcPr>
                </a:tc>
                <a:tc>
                  <a:txBody>
                    <a:bodyPr/>
                    <a:lstStyle/>
                    <a:p>
                      <a:pPr algn="l"/>
                      <a:endParaRPr lang="es-ES" sz="2000" dirty="0">
                        <a:solidFill>
                          <a:srgbClr val="203864"/>
                        </a:solidFill>
                      </a:endParaRPr>
                    </a:p>
                  </a:txBody>
                  <a:tcPr anchor="ctr">
                    <a:noFill/>
                  </a:tcPr>
                </a:tc>
                <a:extLst>
                  <a:ext uri="{0D108BD9-81ED-4DB2-BD59-A6C34878D82A}">
                    <a16:rowId xmlns:a16="http://schemas.microsoft.com/office/drawing/2014/main" val="3145942733"/>
                  </a:ext>
                </a:extLst>
              </a:tr>
              <a:tr h="1192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203864"/>
                          </a:solidFill>
                        </a:rPr>
                        <a:t>Daniel le da risa a Lucía porque le dice cosas divertidas. </a:t>
                      </a:r>
                    </a:p>
                  </a:txBody>
                  <a:tcPr anchor="ctr">
                    <a:noFill/>
                  </a:tcPr>
                </a:tc>
                <a:tc>
                  <a:txBody>
                    <a:bodyPr/>
                    <a:lstStyle/>
                    <a:p>
                      <a:pPr marL="457200" indent="-457200" algn="l">
                        <a:buAutoNum type="alphaLcParenR"/>
                      </a:pPr>
                      <a:r>
                        <a:rPr lang="es-ES" sz="2000" dirty="0">
                          <a:solidFill>
                            <a:srgbClr val="203864"/>
                          </a:solidFill>
                        </a:rPr>
                        <a:t>Lucía makes Daniel laugh.</a:t>
                      </a:r>
                    </a:p>
                    <a:p>
                      <a:pPr marL="457200" indent="-457200" algn="l">
                        <a:buAutoNum type="alphaLcParenR"/>
                      </a:pPr>
                      <a:r>
                        <a:rPr lang="es-ES" sz="2000" dirty="0">
                          <a:solidFill>
                            <a:srgbClr val="203864"/>
                          </a:solidFill>
                        </a:rPr>
                        <a:t>Daniel makes Lucía laugh.</a:t>
                      </a:r>
                    </a:p>
                  </a:txBody>
                  <a:tcPr anchor="ctr">
                    <a:noFill/>
                  </a:tcPr>
                </a:tc>
                <a:tc>
                  <a:txBody>
                    <a:bodyPr/>
                    <a:lstStyle/>
                    <a:p>
                      <a:pPr algn="l"/>
                      <a:endParaRPr lang="es-ES" sz="2000" dirty="0">
                        <a:solidFill>
                          <a:srgbClr val="203864"/>
                        </a:solidFill>
                      </a:endParaRPr>
                    </a:p>
                  </a:txBody>
                  <a:tcPr anchor="ctr">
                    <a:noFill/>
                  </a:tcPr>
                </a:tc>
                <a:extLst>
                  <a:ext uri="{0D108BD9-81ED-4DB2-BD59-A6C34878D82A}">
                    <a16:rowId xmlns:a16="http://schemas.microsoft.com/office/drawing/2014/main" val="4291527649"/>
                  </a:ext>
                </a:extLst>
              </a:tr>
            </a:tbl>
          </a:graphicData>
        </a:graphic>
      </p:graphicFrame>
      <p:pic>
        <p:nvPicPr>
          <p:cNvPr id="3" name="Imagen 2" descr="Icono&#10;&#10;Descripción generada automáticamente">
            <a:extLst>
              <a:ext uri="{FF2B5EF4-FFF2-40B4-BE49-F238E27FC236}">
                <a16:creationId xmlns:a16="http://schemas.microsoft.com/office/drawing/2014/main" id="{BEEC6A46-96D3-DA46-AA2A-488CDEBF5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3838" y="-191101"/>
            <a:ext cx="2451014" cy="1380027"/>
          </a:xfrm>
          <a:prstGeom prst="rect">
            <a:avLst/>
          </a:prstGeom>
        </p:spPr>
      </p:pic>
      <p:sp>
        <p:nvSpPr>
          <p:cNvPr id="4" name="Rounded Rectangle 11">
            <a:extLst>
              <a:ext uri="{FF2B5EF4-FFF2-40B4-BE49-F238E27FC236}">
                <a16:creationId xmlns:a16="http://schemas.microsoft.com/office/drawing/2014/main" id="{C77DE3E9-7345-3040-8775-058A077DDAA8}"/>
              </a:ext>
            </a:extLst>
          </p:cNvPr>
          <p:cNvSpPr/>
          <p:nvPr/>
        </p:nvSpPr>
        <p:spPr>
          <a:xfrm>
            <a:off x="10929938" y="258166"/>
            <a:ext cx="99820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9" name="Título 8">
            <a:extLst>
              <a:ext uri="{FF2B5EF4-FFF2-40B4-BE49-F238E27FC236}">
                <a16:creationId xmlns:a16="http://schemas.microsoft.com/office/drawing/2014/main" id="{CC077947-0441-3447-9D45-16B0447AE5FC}"/>
              </a:ext>
            </a:extLst>
          </p:cNvPr>
          <p:cNvSpPr>
            <a:spLocks noGrp="1"/>
          </p:cNvSpPr>
          <p:nvPr>
            <p:ph type="title"/>
          </p:nvPr>
        </p:nvSpPr>
        <p:spPr>
          <a:xfrm>
            <a:off x="335693" y="423073"/>
            <a:ext cx="3017107" cy="430887"/>
          </a:xfrm>
        </p:spPr>
        <p:txBody>
          <a:bodyPr>
            <a:normAutofit/>
          </a:bodyPr>
          <a:lstStyle/>
          <a:p>
            <a:r>
              <a:rPr lang="es-ES" sz="2200" b="1" dirty="0"/>
              <a:t>Cosas de hermanos</a:t>
            </a:r>
            <a:endParaRPr lang="es-GB" sz="2200" b="1" dirty="0"/>
          </a:p>
        </p:txBody>
      </p:sp>
      <p:sp>
        <p:nvSpPr>
          <p:cNvPr id="10" name="Anillo 9">
            <a:extLst>
              <a:ext uri="{FF2B5EF4-FFF2-40B4-BE49-F238E27FC236}">
                <a16:creationId xmlns:a16="http://schemas.microsoft.com/office/drawing/2014/main" id="{4102935C-AAA4-8546-99B2-C57EDA815409}"/>
              </a:ext>
            </a:extLst>
          </p:cNvPr>
          <p:cNvSpPr/>
          <p:nvPr/>
        </p:nvSpPr>
        <p:spPr>
          <a:xfrm>
            <a:off x="4009345" y="2220518"/>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9" name="Anillo 18">
            <a:extLst>
              <a:ext uri="{FF2B5EF4-FFF2-40B4-BE49-F238E27FC236}">
                <a16:creationId xmlns:a16="http://schemas.microsoft.com/office/drawing/2014/main" id="{C6D607D5-B362-4346-A880-4860A756CDB5}"/>
              </a:ext>
            </a:extLst>
          </p:cNvPr>
          <p:cNvSpPr/>
          <p:nvPr/>
        </p:nvSpPr>
        <p:spPr>
          <a:xfrm>
            <a:off x="3950553" y="3452379"/>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0" name="Anillo 19">
            <a:extLst>
              <a:ext uri="{FF2B5EF4-FFF2-40B4-BE49-F238E27FC236}">
                <a16:creationId xmlns:a16="http://schemas.microsoft.com/office/drawing/2014/main" id="{59951212-E963-D341-A02F-6D7C09EC57C8}"/>
              </a:ext>
            </a:extLst>
          </p:cNvPr>
          <p:cNvSpPr/>
          <p:nvPr/>
        </p:nvSpPr>
        <p:spPr>
          <a:xfrm>
            <a:off x="3967483" y="4253934"/>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2" name="Anillo 21">
            <a:extLst>
              <a:ext uri="{FF2B5EF4-FFF2-40B4-BE49-F238E27FC236}">
                <a16:creationId xmlns:a16="http://schemas.microsoft.com/office/drawing/2014/main" id="{BA937CD0-4AF1-3642-875E-B0C4CD903007}"/>
              </a:ext>
            </a:extLst>
          </p:cNvPr>
          <p:cNvSpPr/>
          <p:nvPr/>
        </p:nvSpPr>
        <p:spPr>
          <a:xfrm>
            <a:off x="4009345" y="5740556"/>
            <a:ext cx="455501" cy="430306"/>
          </a:xfrm>
          <a:prstGeom prst="donut">
            <a:avLst>
              <a:gd name="adj" fmla="val 10842"/>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6" name="CuadroTexto 5">
            <a:extLst>
              <a:ext uri="{FF2B5EF4-FFF2-40B4-BE49-F238E27FC236}">
                <a16:creationId xmlns:a16="http://schemas.microsoft.com/office/drawing/2014/main" id="{E6CF6D47-82E5-A544-8B55-5201C025D525}"/>
              </a:ext>
            </a:extLst>
          </p:cNvPr>
          <p:cNvSpPr txBox="1"/>
          <p:nvPr/>
        </p:nvSpPr>
        <p:spPr>
          <a:xfrm>
            <a:off x="8020914" y="1756303"/>
            <a:ext cx="3374266" cy="1015663"/>
          </a:xfrm>
          <a:prstGeom prst="rect">
            <a:avLst/>
          </a:prstGeom>
          <a:noFill/>
        </p:spPr>
        <p:txBody>
          <a:bodyPr wrap="square" rtlCol="0">
            <a:spAutoFit/>
          </a:bodyPr>
          <a:lstStyle/>
          <a:p>
            <a:pPr algn="l"/>
            <a:r>
              <a:rPr lang="es-GB" sz="2000" dirty="0">
                <a:solidFill>
                  <a:schemeClr val="accent5">
                    <a:lumMod val="50000"/>
                  </a:schemeClr>
                </a:solidFill>
              </a:rPr>
              <a:t>Because she gives expensive clothes and shoes to him </a:t>
            </a:r>
            <a:r>
              <a:rPr lang="en-GB" sz="2000" dirty="0">
                <a:solidFill>
                  <a:schemeClr val="accent5">
                    <a:lumMod val="50000"/>
                  </a:schemeClr>
                </a:solidFill>
              </a:rPr>
              <a:t>(</a:t>
            </a:r>
            <a:r>
              <a:rPr lang="es-GB" sz="2000" dirty="0">
                <a:solidFill>
                  <a:schemeClr val="accent5">
                    <a:lumMod val="50000"/>
                  </a:schemeClr>
                </a:solidFill>
              </a:rPr>
              <a:t>as a gift</a:t>
            </a:r>
            <a:r>
              <a:rPr lang="en-GB" sz="2000" dirty="0">
                <a:solidFill>
                  <a:schemeClr val="accent5">
                    <a:lumMod val="50000"/>
                  </a:schemeClr>
                </a:solidFill>
              </a:rPr>
              <a:t>)</a:t>
            </a:r>
            <a:r>
              <a:rPr lang="es-GB" sz="2000" dirty="0">
                <a:solidFill>
                  <a:schemeClr val="accent5">
                    <a:lumMod val="50000"/>
                  </a:schemeClr>
                </a:solidFill>
              </a:rPr>
              <a:t>.</a:t>
            </a:r>
          </a:p>
        </p:txBody>
      </p:sp>
      <p:sp>
        <p:nvSpPr>
          <p:cNvPr id="28" name="CuadroTexto 27">
            <a:extLst>
              <a:ext uri="{FF2B5EF4-FFF2-40B4-BE49-F238E27FC236}">
                <a16:creationId xmlns:a16="http://schemas.microsoft.com/office/drawing/2014/main" id="{C6744254-6781-804F-A691-8BA8EA2ED531}"/>
              </a:ext>
            </a:extLst>
          </p:cNvPr>
          <p:cNvSpPr txBox="1"/>
          <p:nvPr/>
        </p:nvSpPr>
        <p:spPr>
          <a:xfrm>
            <a:off x="8020914" y="3158388"/>
            <a:ext cx="3374266" cy="707886"/>
          </a:xfrm>
          <a:prstGeom prst="rect">
            <a:avLst/>
          </a:prstGeom>
          <a:noFill/>
        </p:spPr>
        <p:txBody>
          <a:bodyPr wrap="square" rtlCol="0">
            <a:spAutoFit/>
          </a:bodyPr>
          <a:lstStyle/>
          <a:p>
            <a:pPr algn="l"/>
            <a:r>
              <a:rPr lang="es-GB" sz="2000" dirty="0">
                <a:solidFill>
                  <a:schemeClr val="accent5">
                    <a:lumMod val="50000"/>
                  </a:schemeClr>
                </a:solidFill>
              </a:rPr>
              <a:t>Because he never buys </a:t>
            </a:r>
            <a:r>
              <a:rPr lang="en-GB" sz="2000" dirty="0">
                <a:solidFill>
                  <a:schemeClr val="accent5">
                    <a:lumMod val="50000"/>
                  </a:schemeClr>
                </a:solidFill>
              </a:rPr>
              <a:t>her</a:t>
            </a:r>
            <a:r>
              <a:rPr lang="es-GB" sz="2000" dirty="0">
                <a:solidFill>
                  <a:schemeClr val="accent5">
                    <a:lumMod val="50000"/>
                  </a:schemeClr>
                </a:solidFill>
              </a:rPr>
              <a:t> gifts.</a:t>
            </a:r>
          </a:p>
        </p:txBody>
      </p:sp>
      <p:sp>
        <p:nvSpPr>
          <p:cNvPr id="29" name="CuadroTexto 28">
            <a:extLst>
              <a:ext uri="{FF2B5EF4-FFF2-40B4-BE49-F238E27FC236}">
                <a16:creationId xmlns:a16="http://schemas.microsoft.com/office/drawing/2014/main" id="{F2D34185-A750-0641-A722-39ADDB6FD972}"/>
              </a:ext>
            </a:extLst>
          </p:cNvPr>
          <p:cNvSpPr txBox="1"/>
          <p:nvPr/>
        </p:nvSpPr>
        <p:spPr>
          <a:xfrm>
            <a:off x="8054774" y="4109289"/>
            <a:ext cx="3374266" cy="1015663"/>
          </a:xfrm>
          <a:prstGeom prst="rect">
            <a:avLst/>
          </a:prstGeom>
          <a:noFill/>
        </p:spPr>
        <p:txBody>
          <a:bodyPr wrap="square" rtlCol="0">
            <a:spAutoFit/>
          </a:bodyPr>
          <a:lstStyle/>
          <a:p>
            <a:pPr algn="l"/>
            <a:r>
              <a:rPr lang="es-GB" sz="2000" dirty="0">
                <a:solidFill>
                  <a:schemeClr val="accent5">
                    <a:lumMod val="50000"/>
                  </a:schemeClr>
                </a:solidFill>
              </a:rPr>
              <a:t>Because </a:t>
            </a:r>
            <a:r>
              <a:rPr lang="en-GB" sz="2000" dirty="0">
                <a:solidFill>
                  <a:schemeClr val="accent5">
                    <a:lumMod val="50000"/>
                  </a:schemeClr>
                </a:solidFill>
              </a:rPr>
              <a:t>s</a:t>
            </a:r>
            <a:r>
              <a:rPr lang="es-GB" sz="2000" dirty="0">
                <a:solidFill>
                  <a:schemeClr val="accent5">
                    <a:lumMod val="50000"/>
                  </a:schemeClr>
                </a:solidFill>
              </a:rPr>
              <a:t>he does not allow </a:t>
            </a:r>
            <a:r>
              <a:rPr lang="en-GB" sz="2000" dirty="0">
                <a:solidFill>
                  <a:schemeClr val="accent5">
                    <a:lumMod val="50000"/>
                  </a:schemeClr>
                </a:solidFill>
              </a:rPr>
              <a:t>him</a:t>
            </a:r>
            <a:r>
              <a:rPr lang="es-GB" sz="2000" dirty="0">
                <a:solidFill>
                  <a:schemeClr val="accent5">
                    <a:lumMod val="50000"/>
                  </a:schemeClr>
                </a:solidFill>
              </a:rPr>
              <a:t> to listen to loud music.</a:t>
            </a:r>
          </a:p>
        </p:txBody>
      </p:sp>
      <p:sp>
        <p:nvSpPr>
          <p:cNvPr id="30" name="CuadroTexto 29">
            <a:extLst>
              <a:ext uri="{FF2B5EF4-FFF2-40B4-BE49-F238E27FC236}">
                <a16:creationId xmlns:a16="http://schemas.microsoft.com/office/drawing/2014/main" id="{1C927F18-FA93-E346-84B8-A772C9EC6F32}"/>
              </a:ext>
            </a:extLst>
          </p:cNvPr>
          <p:cNvSpPr txBox="1"/>
          <p:nvPr/>
        </p:nvSpPr>
        <p:spPr>
          <a:xfrm>
            <a:off x="7964091" y="5386613"/>
            <a:ext cx="3374266" cy="707886"/>
          </a:xfrm>
          <a:prstGeom prst="rect">
            <a:avLst/>
          </a:prstGeom>
          <a:noFill/>
        </p:spPr>
        <p:txBody>
          <a:bodyPr wrap="square" rtlCol="0">
            <a:spAutoFit/>
          </a:bodyPr>
          <a:lstStyle/>
          <a:p>
            <a:pPr algn="l"/>
            <a:r>
              <a:rPr lang="es-GB" sz="2000" dirty="0">
                <a:solidFill>
                  <a:schemeClr val="accent5">
                    <a:lumMod val="50000"/>
                  </a:schemeClr>
                </a:solidFill>
              </a:rPr>
              <a:t>Because he says funny things to her.</a:t>
            </a:r>
          </a:p>
        </p:txBody>
      </p:sp>
      <p:sp>
        <p:nvSpPr>
          <p:cNvPr id="17" name="TextBox 16"/>
          <p:cNvSpPr txBox="1"/>
          <p:nvPr/>
        </p:nvSpPr>
        <p:spPr>
          <a:xfrm>
            <a:off x="11173186" y="700615"/>
            <a:ext cx="1088571"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pic>
        <p:nvPicPr>
          <p:cNvPr id="3074" name="Picture 2" descr="Shirts clip 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3186" y="1806389"/>
            <a:ext cx="684208" cy="74607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Download Shoe Clipart Sneakers Shoe Clip Art - Shoe Clipart "/>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161459" y="2788226"/>
            <a:ext cx="929657" cy="7108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usic note clipart png&#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9999" y="3643620"/>
            <a:ext cx="928144" cy="10151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hat Emoji Are You? | PlayBuz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06924" y="5501877"/>
            <a:ext cx="739775" cy="74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9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0" grpId="0" animBg="1"/>
      <p:bldP spid="22" grpId="0" animBg="1"/>
      <p:bldP spid="6"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48732396"/>
              </p:ext>
            </p:extLst>
          </p:nvPr>
        </p:nvGraphicFramePr>
        <p:xfrm>
          <a:off x="6804763" y="1169264"/>
          <a:ext cx="4703655" cy="5122678"/>
        </p:xfrm>
        <a:graphic>
          <a:graphicData uri="http://schemas.openxmlformats.org/drawingml/2006/table">
            <a:tbl>
              <a:tblPr firstRow="1" bandRow="1">
                <a:tableStyleId>{5DA37D80-6434-44D0-A028-1B22A696006F}</a:tableStyleId>
              </a:tblPr>
              <a:tblGrid>
                <a:gridCol w="3625565">
                  <a:extLst>
                    <a:ext uri="{9D8B030D-6E8A-4147-A177-3AD203B41FA5}">
                      <a16:colId xmlns:a16="http://schemas.microsoft.com/office/drawing/2014/main" val="1443936038"/>
                    </a:ext>
                  </a:extLst>
                </a:gridCol>
                <a:gridCol w="1078090">
                  <a:extLst>
                    <a:ext uri="{9D8B030D-6E8A-4147-A177-3AD203B41FA5}">
                      <a16:colId xmlns:a16="http://schemas.microsoft.com/office/drawing/2014/main" val="838844958"/>
                    </a:ext>
                  </a:extLst>
                </a:gridCol>
              </a:tblGrid>
              <a:tr h="1172042">
                <a:tc>
                  <a:txBody>
                    <a:bodyPr/>
                    <a:lstStyle/>
                    <a:p>
                      <a:pPr algn="ctr"/>
                      <a:r>
                        <a:rPr lang="es-GB" sz="2000" b="1" dirty="0">
                          <a:solidFill>
                            <a:srgbClr val="203864"/>
                          </a:solidFill>
                        </a:rPr>
                        <a:t>¿</a:t>
                      </a:r>
                      <a:r>
                        <a:rPr lang="en-GB" sz="2000" b="1" dirty="0">
                          <a:solidFill>
                            <a:srgbClr val="203864"/>
                          </a:solidFill>
                        </a:rPr>
                        <a:t>Cómo </a:t>
                      </a:r>
                      <a:r>
                        <a:rPr lang="en-GB" sz="2000" b="1" dirty="0" err="1">
                          <a:solidFill>
                            <a:srgbClr val="203864"/>
                          </a:solidFill>
                        </a:rPr>
                        <a:t>termina</a:t>
                      </a:r>
                      <a:r>
                        <a:rPr lang="en-GB" sz="2000" b="1" dirty="0">
                          <a:solidFill>
                            <a:srgbClr val="203864"/>
                          </a:solidFill>
                        </a:rPr>
                        <a:t> la </a:t>
                      </a:r>
                      <a:r>
                        <a:rPr lang="en-GB" sz="2000" b="1" dirty="0" err="1">
                          <a:solidFill>
                            <a:srgbClr val="203864"/>
                          </a:solidFill>
                        </a:rPr>
                        <a:t>frase</a:t>
                      </a:r>
                      <a:r>
                        <a:rPr lang="es-GB" sz="2000" b="1" dirty="0">
                          <a:solidFill>
                            <a:srgbClr val="203864"/>
                          </a:solidFill>
                        </a:rPr>
                        <a:t>?</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703016218"/>
                  </a:ext>
                </a:extLst>
              </a:tr>
              <a:tr h="987659">
                <a:tc>
                  <a:txBody>
                    <a:bodyPr/>
                    <a:lstStyle/>
                    <a:p>
                      <a:pPr algn="l"/>
                      <a:endParaRPr lang="es-ES" sz="2000" dirty="0">
                        <a:solidFill>
                          <a:srgbClr val="203864"/>
                        </a:solidFill>
                      </a:endParaRPr>
                    </a:p>
                  </a:txBody>
                  <a:tcPr anchor="ctr"/>
                </a:tc>
                <a:tc>
                  <a:txBody>
                    <a:bodyPr/>
                    <a:lstStyle/>
                    <a:p>
                      <a:pPr algn="l"/>
                      <a:endParaRPr lang="es-ES" sz="2000" dirty="0">
                        <a:solidFill>
                          <a:srgbClr val="203864"/>
                        </a:solidFill>
                      </a:endParaRPr>
                    </a:p>
                  </a:txBody>
                  <a:tcPr anchor="ctr"/>
                </a:tc>
                <a:extLst>
                  <a:ext uri="{0D108BD9-81ED-4DB2-BD59-A6C34878D82A}">
                    <a16:rowId xmlns:a16="http://schemas.microsoft.com/office/drawing/2014/main" val="3543385476"/>
                  </a:ext>
                </a:extLst>
              </a:tr>
              <a:tr h="987659">
                <a:tc>
                  <a:txBody>
                    <a:bodyPr/>
                    <a:lstStyle/>
                    <a:p>
                      <a:pPr marL="457200" indent="-457200" algn="l">
                        <a:buAutoNum type="alphaLcParenR"/>
                      </a:pPr>
                      <a:endParaRPr lang="es-ES" sz="2000" dirty="0">
                        <a:solidFill>
                          <a:srgbClr val="203864"/>
                        </a:solidFill>
                      </a:endParaRPr>
                    </a:p>
                  </a:txBody>
                  <a:tcPr anchor="ctr"/>
                </a:tc>
                <a:tc>
                  <a:txBody>
                    <a:bodyPr/>
                    <a:lstStyle/>
                    <a:p>
                      <a:pPr marL="457200" indent="-457200" algn="l">
                        <a:buAutoNum type="alphaLcParenR"/>
                      </a:pPr>
                      <a:endParaRPr lang="es-ES" sz="2000" dirty="0">
                        <a:solidFill>
                          <a:srgbClr val="203864"/>
                        </a:solidFill>
                      </a:endParaRPr>
                    </a:p>
                  </a:txBody>
                  <a:tcPr anchor="ctr"/>
                </a:tc>
                <a:extLst>
                  <a:ext uri="{0D108BD9-81ED-4DB2-BD59-A6C34878D82A}">
                    <a16:rowId xmlns:a16="http://schemas.microsoft.com/office/drawing/2014/main" val="3812824281"/>
                  </a:ext>
                </a:extLst>
              </a:tr>
              <a:tr h="987659">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3121978994"/>
                  </a:ext>
                </a:extLst>
              </a:tr>
              <a:tr h="987659">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1010530232"/>
                  </a:ext>
                </a:extLst>
              </a:tr>
            </a:tbl>
          </a:graphicData>
        </a:graphic>
      </p:graphicFrame>
      <p:sp>
        <p:nvSpPr>
          <p:cNvPr id="4" name="Rounded Rectangle 11">
            <a:extLst>
              <a:ext uri="{FF2B5EF4-FFF2-40B4-BE49-F238E27FC236}">
                <a16:creationId xmlns:a16="http://schemas.microsoft.com/office/drawing/2014/main" id="{1CC71740-44FF-3A4C-801E-59B86A75BD62}"/>
              </a:ext>
            </a:extLst>
          </p:cNvPr>
          <p:cNvSpPr/>
          <p:nvPr/>
        </p:nvSpPr>
        <p:spPr>
          <a:xfrm>
            <a:off x="9564914" y="258166"/>
            <a:ext cx="236322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699DE65B-5090-4A49-BDD4-4B31C4387100}"/>
              </a:ext>
            </a:extLst>
          </p:cNvPr>
          <p:cNvSpPr>
            <a:spLocks noGrp="1"/>
          </p:cNvSpPr>
          <p:nvPr>
            <p:ph type="title"/>
          </p:nvPr>
        </p:nvSpPr>
        <p:spPr>
          <a:xfrm>
            <a:off x="9683539" y="268197"/>
            <a:ext cx="2762736" cy="400920"/>
          </a:xfrm>
        </p:spPr>
        <p:txBody>
          <a:bodyPr>
            <a:noAutofit/>
          </a:bodyPr>
          <a:lstStyle/>
          <a:p>
            <a:r>
              <a:rPr lang="en-GB" sz="2000" b="1" dirty="0">
                <a:solidFill>
                  <a:schemeClr val="bg1"/>
                </a:solidFill>
              </a:rPr>
              <a:t>e</a:t>
            </a:r>
            <a:r>
              <a:rPr lang="es-GB" sz="2000" b="1" dirty="0">
                <a:solidFill>
                  <a:schemeClr val="bg1"/>
                </a:solidFill>
              </a:rPr>
              <a:t>scuchar</a:t>
            </a:r>
            <a:r>
              <a:rPr lang="en-GB" sz="2000" b="1" dirty="0">
                <a:solidFill>
                  <a:schemeClr val="bg1"/>
                </a:solidFill>
              </a:rPr>
              <a:t> / leer</a:t>
            </a:r>
            <a:endParaRPr lang="es-GB" sz="2000" b="1" dirty="0">
              <a:solidFill>
                <a:schemeClr val="bg1"/>
              </a:solidFill>
            </a:endParaRPr>
          </a:p>
        </p:txBody>
      </p:sp>
      <p:sp>
        <p:nvSpPr>
          <p:cNvPr id="5" name="CuadroTexto 4">
            <a:extLst>
              <a:ext uri="{FF2B5EF4-FFF2-40B4-BE49-F238E27FC236}">
                <a16:creationId xmlns:a16="http://schemas.microsoft.com/office/drawing/2014/main" id="{2A20777D-6E22-4D41-A619-86DF31149B8C}"/>
              </a:ext>
            </a:extLst>
          </p:cNvPr>
          <p:cNvSpPr txBox="1"/>
          <p:nvPr/>
        </p:nvSpPr>
        <p:spPr>
          <a:xfrm>
            <a:off x="389845" y="258166"/>
            <a:ext cx="8410833" cy="769441"/>
          </a:xfrm>
          <a:prstGeom prst="rect">
            <a:avLst/>
          </a:prstGeom>
          <a:noFill/>
        </p:spPr>
        <p:txBody>
          <a:bodyPr wrap="square" rtlCol="0">
            <a:spAutoFit/>
          </a:bodyPr>
          <a:lstStyle/>
          <a:p>
            <a:r>
              <a:rPr lang="es-ES" sz="2200" b="1" dirty="0">
                <a:solidFill>
                  <a:schemeClr val="accent5">
                    <a:lumMod val="50000"/>
                  </a:schemeClr>
                </a:solidFill>
              </a:rPr>
              <a:t>Ahora escucha las frases. </a:t>
            </a:r>
          </a:p>
          <a:p>
            <a:r>
              <a:rPr lang="es-ES" sz="2200" b="1" dirty="0">
                <a:solidFill>
                  <a:schemeClr val="accent5">
                    <a:lumMod val="50000"/>
                  </a:schemeClr>
                </a:solidFill>
              </a:rPr>
              <a:t>Marca la opción correcta y completa la frase.</a:t>
            </a:r>
            <a:endParaRPr lang="es-GB" sz="2200" b="1" dirty="0">
              <a:solidFill>
                <a:schemeClr val="accent5">
                  <a:lumMod val="50000"/>
                </a:schemeClr>
              </a:solidFill>
            </a:endParaRPr>
          </a:p>
        </p:txBody>
      </p:sp>
      <p:graphicFrame>
        <p:nvGraphicFramePr>
          <p:cNvPr id="7"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2013083331"/>
              </p:ext>
            </p:extLst>
          </p:nvPr>
        </p:nvGraphicFramePr>
        <p:xfrm>
          <a:off x="473803" y="1169264"/>
          <a:ext cx="6172450" cy="5122678"/>
        </p:xfrm>
        <a:graphic>
          <a:graphicData uri="http://schemas.openxmlformats.org/drawingml/2006/table">
            <a:tbl>
              <a:tblPr firstRow="1" bandRow="1">
                <a:tableStyleId>{5DA37D80-6434-44D0-A028-1B22A696006F}</a:tableStyleId>
              </a:tblPr>
              <a:tblGrid>
                <a:gridCol w="647425">
                  <a:extLst>
                    <a:ext uri="{9D8B030D-6E8A-4147-A177-3AD203B41FA5}">
                      <a16:colId xmlns:a16="http://schemas.microsoft.com/office/drawing/2014/main" val="3373404141"/>
                    </a:ext>
                  </a:extLst>
                </a:gridCol>
                <a:gridCol w="5525025">
                  <a:extLst>
                    <a:ext uri="{9D8B030D-6E8A-4147-A177-3AD203B41FA5}">
                      <a16:colId xmlns:a16="http://schemas.microsoft.com/office/drawing/2014/main" val="1836302954"/>
                    </a:ext>
                  </a:extLst>
                </a:gridCol>
              </a:tblGrid>
              <a:tr h="1172042">
                <a:tc>
                  <a:txBody>
                    <a:bodyPr/>
                    <a:lstStyle/>
                    <a:p>
                      <a:endParaRPr lang="es-GB" sz="2200" dirty="0"/>
                    </a:p>
                  </a:txBody>
                  <a:tcP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827145701"/>
                  </a:ext>
                </a:extLst>
              </a:tr>
              <a:tr h="987659">
                <a:tc>
                  <a:txBody>
                    <a:bodyPr/>
                    <a:lstStyle/>
                    <a:p>
                      <a:endParaRPr lang="es-GB" sz="2200" dirty="0"/>
                    </a:p>
                  </a:txBody>
                  <a:tcPr/>
                </a:tc>
                <a:tc>
                  <a:txBody>
                    <a:bodyPr/>
                    <a:lstStyle/>
                    <a:p>
                      <a:pPr algn="l">
                        <a:lnSpc>
                          <a:spcPct val="130000"/>
                        </a:lnSpc>
                      </a:pPr>
                      <a:r>
                        <a:rPr lang="es-ES" sz="2000" dirty="0">
                          <a:solidFill>
                            <a:srgbClr val="203864"/>
                          </a:solidFill>
                        </a:rPr>
                        <a:t>a) Daniel makes Lucía laugh.</a:t>
                      </a:r>
                    </a:p>
                    <a:p>
                      <a:pPr algn="l">
                        <a:lnSpc>
                          <a:spcPct val="130000"/>
                        </a:lnSpc>
                      </a:pPr>
                      <a:r>
                        <a:rPr lang="es-ES" sz="2000" dirty="0">
                          <a:solidFill>
                            <a:srgbClr val="203864"/>
                          </a:solidFill>
                        </a:rPr>
                        <a:t>b) Lucía makes Daniel</a:t>
                      </a:r>
                      <a:r>
                        <a:rPr lang="es-ES" sz="2000" baseline="0" dirty="0">
                          <a:solidFill>
                            <a:srgbClr val="203864"/>
                          </a:solidFill>
                        </a:rPr>
                        <a:t> laugh.</a:t>
                      </a:r>
                      <a:endParaRPr lang="es-ES" sz="2000" dirty="0">
                        <a:solidFill>
                          <a:srgbClr val="203864"/>
                        </a:solidFill>
                      </a:endParaRPr>
                    </a:p>
                  </a:txBody>
                  <a:tcPr anchor="ctr"/>
                </a:tc>
                <a:extLst>
                  <a:ext uri="{0D108BD9-81ED-4DB2-BD59-A6C34878D82A}">
                    <a16:rowId xmlns:a16="http://schemas.microsoft.com/office/drawing/2014/main" val="1500653463"/>
                  </a:ext>
                </a:extLst>
              </a:tr>
              <a:tr h="987659">
                <a:tc>
                  <a:txBody>
                    <a:bodyPr/>
                    <a:lstStyle/>
                    <a:p>
                      <a:endParaRPr lang="es-GB" sz="2200"/>
                    </a:p>
                  </a:txBody>
                  <a:tcPr/>
                </a:tc>
                <a:tc>
                  <a:txBody>
                    <a:bodyPr/>
                    <a:lstStyle/>
                    <a:p>
                      <a:pPr marL="0" indent="0" algn="l">
                        <a:lnSpc>
                          <a:spcPct val="130000"/>
                        </a:lnSpc>
                        <a:buNone/>
                      </a:pPr>
                      <a:r>
                        <a:rPr lang="es-ES" sz="2000" dirty="0">
                          <a:solidFill>
                            <a:srgbClr val="203864"/>
                          </a:solidFill>
                        </a:rPr>
                        <a:t>a) Lucía </a:t>
                      </a:r>
                      <a:r>
                        <a:rPr lang="es-ES" sz="2000" dirty="0" err="1">
                          <a:solidFill>
                            <a:srgbClr val="203864"/>
                          </a:solidFill>
                        </a:rPr>
                        <a:t>gives</a:t>
                      </a:r>
                      <a:r>
                        <a:rPr lang="es-ES" sz="2000" dirty="0">
                          <a:solidFill>
                            <a:srgbClr val="203864"/>
                          </a:solidFill>
                        </a:rPr>
                        <a:t> Daniel </a:t>
                      </a:r>
                      <a:r>
                        <a:rPr lang="es-ES" sz="2000" dirty="0" err="1">
                          <a:solidFill>
                            <a:srgbClr val="203864"/>
                          </a:solidFill>
                        </a:rPr>
                        <a:t>encouragement</a:t>
                      </a:r>
                      <a:r>
                        <a:rPr lang="es-ES" sz="2000" dirty="0">
                          <a:solidFill>
                            <a:srgbClr val="203864"/>
                          </a:solidFill>
                        </a:rPr>
                        <a:t>.</a:t>
                      </a:r>
                    </a:p>
                    <a:p>
                      <a:pPr marL="0" indent="0" algn="l">
                        <a:lnSpc>
                          <a:spcPct val="130000"/>
                        </a:lnSpc>
                        <a:buNone/>
                      </a:pPr>
                      <a:r>
                        <a:rPr lang="es-ES" sz="2000" dirty="0">
                          <a:solidFill>
                            <a:srgbClr val="203864"/>
                          </a:solidFill>
                        </a:rPr>
                        <a:t>b) Daniel </a:t>
                      </a:r>
                      <a:r>
                        <a:rPr lang="es-ES" sz="2000" dirty="0" err="1">
                          <a:solidFill>
                            <a:srgbClr val="203864"/>
                          </a:solidFill>
                        </a:rPr>
                        <a:t>gives</a:t>
                      </a:r>
                      <a:r>
                        <a:rPr lang="es-ES" sz="2000" dirty="0">
                          <a:solidFill>
                            <a:srgbClr val="203864"/>
                          </a:solidFill>
                        </a:rPr>
                        <a:t> Lucía</a:t>
                      </a:r>
                      <a:r>
                        <a:rPr lang="es-ES" sz="2000" baseline="0" dirty="0">
                          <a:solidFill>
                            <a:srgbClr val="203864"/>
                          </a:solidFill>
                        </a:rPr>
                        <a:t> </a:t>
                      </a:r>
                      <a:r>
                        <a:rPr lang="es-ES" sz="2000" dirty="0" err="1">
                          <a:solidFill>
                            <a:srgbClr val="203864"/>
                          </a:solidFill>
                        </a:rPr>
                        <a:t>encouragement</a:t>
                      </a:r>
                      <a:r>
                        <a:rPr lang="es-ES" sz="2000" baseline="0" dirty="0">
                          <a:solidFill>
                            <a:srgbClr val="203864"/>
                          </a:solidFill>
                        </a:rPr>
                        <a:t>.</a:t>
                      </a:r>
                      <a:endParaRPr lang="es-ES" sz="2000" dirty="0">
                        <a:solidFill>
                          <a:srgbClr val="203864"/>
                        </a:solidFill>
                      </a:endParaRPr>
                    </a:p>
                  </a:txBody>
                  <a:tcPr anchor="ctr"/>
                </a:tc>
                <a:extLst>
                  <a:ext uri="{0D108BD9-81ED-4DB2-BD59-A6C34878D82A}">
                    <a16:rowId xmlns:a16="http://schemas.microsoft.com/office/drawing/2014/main" val="208298895"/>
                  </a:ext>
                </a:extLst>
              </a:tr>
              <a:tr h="987659">
                <a:tc>
                  <a:txBody>
                    <a:bodyPr/>
                    <a:lstStyle/>
                    <a:p>
                      <a:endParaRPr lang="es-GB" sz="2200"/>
                    </a:p>
                  </a:txBody>
                  <a:tcPr/>
                </a:tc>
                <a:tc>
                  <a:txBody>
                    <a:bodyPr/>
                    <a:lstStyle/>
                    <a:p>
                      <a:pPr marL="0" indent="0" algn="l">
                        <a:lnSpc>
                          <a:spcPct val="130000"/>
                        </a:lnSpc>
                        <a:buNone/>
                      </a:pPr>
                      <a:r>
                        <a:rPr lang="en-GB" sz="2000" dirty="0">
                          <a:solidFill>
                            <a:srgbClr val="203864"/>
                          </a:solidFill>
                        </a:rPr>
                        <a:t>a) </a:t>
                      </a:r>
                      <a:r>
                        <a:rPr lang="es-GB" sz="2000" dirty="0">
                          <a:solidFill>
                            <a:srgbClr val="203864"/>
                          </a:solidFill>
                        </a:rPr>
                        <a:t>Lucía worries Daniel.</a:t>
                      </a:r>
                      <a:endParaRPr lang="en-GB" sz="2000" dirty="0">
                        <a:solidFill>
                          <a:srgbClr val="203864"/>
                        </a:solidFill>
                      </a:endParaRPr>
                    </a:p>
                    <a:p>
                      <a:pPr marL="0" indent="0" algn="l">
                        <a:lnSpc>
                          <a:spcPct val="130000"/>
                        </a:lnSpc>
                        <a:buNone/>
                      </a:pPr>
                      <a:r>
                        <a:rPr lang="en-GB" sz="2000" dirty="0">
                          <a:solidFill>
                            <a:srgbClr val="203864"/>
                          </a:solidFill>
                        </a:rPr>
                        <a:t>b) Daniel worries Lucía.</a:t>
                      </a:r>
                      <a:endParaRPr lang="es-GB" sz="2000" dirty="0">
                        <a:solidFill>
                          <a:srgbClr val="203864"/>
                        </a:solidFill>
                      </a:endParaRPr>
                    </a:p>
                  </a:txBody>
                  <a:tcPr anchor="ctr"/>
                </a:tc>
                <a:extLst>
                  <a:ext uri="{0D108BD9-81ED-4DB2-BD59-A6C34878D82A}">
                    <a16:rowId xmlns:a16="http://schemas.microsoft.com/office/drawing/2014/main" val="3848512310"/>
                  </a:ext>
                </a:extLst>
              </a:tr>
              <a:tr h="987659">
                <a:tc>
                  <a:txBody>
                    <a:bodyPr/>
                    <a:lstStyle/>
                    <a:p>
                      <a:endParaRPr lang="es-GB" sz="2200"/>
                    </a:p>
                  </a:txBody>
                  <a:tcPr/>
                </a:tc>
                <a:tc>
                  <a:txBody>
                    <a:bodyPr/>
                    <a:lstStyle/>
                    <a:p>
                      <a:pPr marL="0" indent="0" algn="l">
                        <a:lnSpc>
                          <a:spcPct val="130000"/>
                        </a:lnSpc>
                        <a:buNone/>
                      </a:pPr>
                      <a:r>
                        <a:rPr lang="en-GB" sz="2000" dirty="0">
                          <a:solidFill>
                            <a:srgbClr val="203864"/>
                          </a:solidFill>
                        </a:rPr>
                        <a:t>a) </a:t>
                      </a:r>
                      <a:r>
                        <a:rPr lang="es-GB" sz="2000" dirty="0">
                          <a:solidFill>
                            <a:srgbClr val="203864"/>
                          </a:solidFill>
                        </a:rPr>
                        <a:t>Daniel </a:t>
                      </a:r>
                      <a:r>
                        <a:rPr lang="en-GB" sz="2000" dirty="0">
                          <a:solidFill>
                            <a:srgbClr val="203864"/>
                          </a:solidFill>
                        </a:rPr>
                        <a:t>makes </a:t>
                      </a:r>
                      <a:r>
                        <a:rPr lang="es-GB" sz="2000" dirty="0">
                          <a:solidFill>
                            <a:srgbClr val="203864"/>
                          </a:solidFill>
                        </a:rPr>
                        <a:t>Lucía</a:t>
                      </a:r>
                      <a:r>
                        <a:rPr lang="en-GB" sz="2000" dirty="0">
                          <a:solidFill>
                            <a:srgbClr val="203864"/>
                          </a:solidFill>
                        </a:rPr>
                        <a:t> sad</a:t>
                      </a:r>
                      <a:r>
                        <a:rPr lang="es-GB" sz="2000" dirty="0">
                          <a:solidFill>
                            <a:srgbClr val="203864"/>
                          </a:solidFill>
                        </a:rPr>
                        <a:t>.</a:t>
                      </a:r>
                      <a:endParaRPr lang="en-GB" sz="2000" dirty="0">
                        <a:solidFill>
                          <a:srgbClr val="203864"/>
                        </a:solidFill>
                      </a:endParaRPr>
                    </a:p>
                    <a:p>
                      <a:pPr marL="0" indent="0" algn="l">
                        <a:lnSpc>
                          <a:spcPct val="130000"/>
                        </a:lnSpc>
                        <a:buNone/>
                      </a:pPr>
                      <a:r>
                        <a:rPr lang="en-GB" sz="2000" dirty="0">
                          <a:solidFill>
                            <a:srgbClr val="203864"/>
                          </a:solidFill>
                        </a:rPr>
                        <a:t>b) Lucía makes Daniel sad.</a:t>
                      </a:r>
                      <a:endParaRPr lang="es-GB" sz="2000" dirty="0">
                        <a:solidFill>
                          <a:srgbClr val="203864"/>
                        </a:solidFill>
                      </a:endParaRPr>
                    </a:p>
                  </a:txBody>
                  <a:tcPr anchor="ctr"/>
                </a:tc>
                <a:extLst>
                  <a:ext uri="{0D108BD9-81ED-4DB2-BD59-A6C34878D82A}">
                    <a16:rowId xmlns:a16="http://schemas.microsoft.com/office/drawing/2014/main" val="3225205056"/>
                  </a:ext>
                </a:extLst>
              </a:tr>
            </a:tbl>
          </a:graphicData>
        </a:graphic>
      </p:graphicFrame>
      <p:sp>
        <p:nvSpPr>
          <p:cNvPr id="8" name="Action Button: Custom 20">
            <a:hlinkClick r:id="" action="ppaction://noaction" highlightClick="1">
              <a:snd r:embed="rId3" name="A Daniel le da risa Lucía.wav"/>
            </a:hlinkClick>
            <a:extLst>
              <a:ext uri="{FF2B5EF4-FFF2-40B4-BE49-F238E27FC236}">
                <a16:creationId xmlns:a16="http://schemas.microsoft.com/office/drawing/2014/main" id="{A76103A9-8866-A544-8C09-CAF16FF2D49D}"/>
              </a:ext>
            </a:extLst>
          </p:cNvPr>
          <p:cNvSpPr/>
          <p:nvPr/>
        </p:nvSpPr>
        <p:spPr>
          <a:xfrm>
            <a:off x="598811" y="25965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9" name="Action Button: Custom 20">
            <a:hlinkClick r:id="" action="ppaction://noaction" highlightClick="1">
              <a:snd r:embed="rId4" name="Lucía le da ánimo a Daniel.wav"/>
            </a:hlinkClick>
            <a:extLst>
              <a:ext uri="{FF2B5EF4-FFF2-40B4-BE49-F238E27FC236}">
                <a16:creationId xmlns:a16="http://schemas.microsoft.com/office/drawing/2014/main" id="{F56D27E2-3DAE-9A4A-B9A4-AB02267927F1}"/>
              </a:ext>
            </a:extLst>
          </p:cNvPr>
          <p:cNvSpPr/>
          <p:nvPr/>
        </p:nvSpPr>
        <p:spPr>
          <a:xfrm>
            <a:off x="598811" y="359276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 name="Action Button: Custom 20">
            <a:hlinkClick r:id="" action="ppaction://noaction" highlightClick="1">
              <a:snd r:embed="rId5" name="A Luci%CC%81a le preocupa Daniel.wav"/>
            </a:hlinkClick>
            <a:extLst>
              <a:ext uri="{FF2B5EF4-FFF2-40B4-BE49-F238E27FC236}">
                <a16:creationId xmlns:a16="http://schemas.microsoft.com/office/drawing/2014/main" id="{9F566B3A-A841-6548-896E-CFB202C0389D}"/>
              </a:ext>
            </a:extLst>
          </p:cNvPr>
          <p:cNvSpPr/>
          <p:nvPr/>
        </p:nvSpPr>
        <p:spPr>
          <a:xfrm>
            <a:off x="598811" y="458556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1" name="Action Button: Custom 20">
            <a:hlinkClick r:id="" action="ppaction://noaction" highlightClick="1">
              <a:snd r:embed="rId6" name="Daniel le da tristeza a Luci%CC%81a.wav"/>
            </a:hlinkClick>
            <a:extLst>
              <a:ext uri="{FF2B5EF4-FFF2-40B4-BE49-F238E27FC236}">
                <a16:creationId xmlns:a16="http://schemas.microsoft.com/office/drawing/2014/main" id="{531A320B-728F-224F-B5E0-5C5AB62F967D}"/>
              </a:ext>
            </a:extLst>
          </p:cNvPr>
          <p:cNvSpPr/>
          <p:nvPr/>
        </p:nvSpPr>
        <p:spPr>
          <a:xfrm>
            <a:off x="598811" y="557836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5" name="CuadroTexto 34">
            <a:extLst>
              <a:ext uri="{FF2B5EF4-FFF2-40B4-BE49-F238E27FC236}">
                <a16:creationId xmlns:a16="http://schemas.microsoft.com/office/drawing/2014/main" id="{344D5BA0-8716-3B44-BD86-865AE854749D}"/>
              </a:ext>
            </a:extLst>
          </p:cNvPr>
          <p:cNvSpPr txBox="1"/>
          <p:nvPr/>
        </p:nvSpPr>
        <p:spPr>
          <a:xfrm>
            <a:off x="7104487" y="2590161"/>
            <a:ext cx="2938707" cy="400110"/>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porque</a:t>
            </a:r>
            <a:r>
              <a:rPr lang="en-GB" sz="2000" dirty="0">
                <a:solidFill>
                  <a:schemeClr val="accent5">
                    <a:lumMod val="50000"/>
                  </a:schemeClr>
                </a:solidFill>
              </a:rPr>
              <a:t> no le habla.</a:t>
            </a:r>
            <a:endParaRPr lang="es-GB" sz="2000" dirty="0">
              <a:solidFill>
                <a:schemeClr val="accent5">
                  <a:lumMod val="50000"/>
                </a:schemeClr>
              </a:solidFill>
            </a:endParaRPr>
          </a:p>
        </p:txBody>
      </p:sp>
      <p:sp>
        <p:nvSpPr>
          <p:cNvPr id="36" name="CuadroTexto 35">
            <a:extLst>
              <a:ext uri="{FF2B5EF4-FFF2-40B4-BE49-F238E27FC236}">
                <a16:creationId xmlns:a16="http://schemas.microsoft.com/office/drawing/2014/main" id="{E246D10F-85AA-E34E-BBF2-EABED786524F}"/>
              </a:ext>
            </a:extLst>
          </p:cNvPr>
          <p:cNvSpPr txBox="1"/>
          <p:nvPr/>
        </p:nvSpPr>
        <p:spPr>
          <a:xfrm>
            <a:off x="6906710" y="3446889"/>
            <a:ext cx="3662607" cy="707886"/>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porque</a:t>
            </a:r>
            <a:r>
              <a:rPr lang="en-GB" sz="2000" dirty="0">
                <a:solidFill>
                  <a:schemeClr val="accent5">
                    <a:lumMod val="50000"/>
                  </a:schemeClr>
                </a:solidFill>
              </a:rPr>
              <a:t> a </a:t>
            </a:r>
            <a:r>
              <a:rPr lang="en-GB" sz="2000" dirty="0" err="1">
                <a:solidFill>
                  <a:schemeClr val="accent5">
                    <a:lumMod val="50000"/>
                  </a:schemeClr>
                </a:solidFill>
              </a:rPr>
              <a:t>veces</a:t>
            </a:r>
            <a:r>
              <a:rPr lang="en-GB" sz="2000" dirty="0">
                <a:solidFill>
                  <a:schemeClr val="accent5">
                    <a:lumMod val="50000"/>
                  </a:schemeClr>
                </a:solidFill>
              </a:rPr>
              <a:t> </a:t>
            </a:r>
            <a:r>
              <a:rPr lang="en-GB" sz="2000" dirty="0" err="1">
                <a:solidFill>
                  <a:schemeClr val="accent5">
                    <a:lumMod val="50000"/>
                  </a:schemeClr>
                </a:solidFill>
              </a:rPr>
              <a:t>olvida</a:t>
            </a:r>
            <a:r>
              <a:rPr lang="en-GB" sz="2000" dirty="0">
                <a:solidFill>
                  <a:schemeClr val="accent5">
                    <a:lumMod val="50000"/>
                  </a:schemeClr>
                </a:solidFill>
              </a:rPr>
              <a:t> </a:t>
            </a:r>
            <a:r>
              <a:rPr lang="en-GB" sz="2000" dirty="0" err="1">
                <a:solidFill>
                  <a:schemeClr val="accent5">
                    <a:lumMod val="50000"/>
                  </a:schemeClr>
                </a:solidFill>
              </a:rPr>
              <a:t>su</a:t>
            </a:r>
            <a:r>
              <a:rPr lang="en-GB" sz="2000" dirty="0">
                <a:solidFill>
                  <a:schemeClr val="accent5">
                    <a:lumMod val="50000"/>
                  </a:schemeClr>
                </a:solidFill>
              </a:rPr>
              <a:t> </a:t>
            </a:r>
            <a:r>
              <a:rPr lang="en-GB" sz="2000" dirty="0" err="1">
                <a:solidFill>
                  <a:schemeClr val="accent5">
                    <a:lumMod val="50000"/>
                  </a:schemeClr>
                </a:solidFill>
              </a:rPr>
              <a:t>cumpleaños</a:t>
            </a:r>
            <a:r>
              <a:rPr lang="en-GB" sz="2000" dirty="0">
                <a:solidFill>
                  <a:schemeClr val="accent5">
                    <a:lumMod val="50000"/>
                  </a:schemeClr>
                </a:solidFill>
              </a:rPr>
              <a:t>.</a:t>
            </a:r>
            <a:endParaRPr lang="es-GB" sz="2000" dirty="0">
              <a:solidFill>
                <a:schemeClr val="accent5">
                  <a:lumMod val="50000"/>
                </a:schemeClr>
              </a:solidFill>
            </a:endParaRPr>
          </a:p>
        </p:txBody>
      </p:sp>
      <p:sp>
        <p:nvSpPr>
          <p:cNvPr id="23" name="CuadroTexto 22">
            <a:extLst>
              <a:ext uri="{FF2B5EF4-FFF2-40B4-BE49-F238E27FC236}">
                <a16:creationId xmlns:a16="http://schemas.microsoft.com/office/drawing/2014/main" id="{BB461213-5AC1-E342-B9D7-2E932BAAB14D}"/>
              </a:ext>
            </a:extLst>
          </p:cNvPr>
          <p:cNvSpPr txBox="1"/>
          <p:nvPr/>
        </p:nvSpPr>
        <p:spPr>
          <a:xfrm>
            <a:off x="6957163" y="4418211"/>
            <a:ext cx="3357805" cy="707886"/>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porque</a:t>
            </a:r>
            <a:r>
              <a:rPr lang="en-GB" sz="2000" dirty="0">
                <a:solidFill>
                  <a:schemeClr val="accent5">
                    <a:lumMod val="50000"/>
                  </a:schemeClr>
                </a:solidFill>
              </a:rPr>
              <a:t> le hace </a:t>
            </a:r>
            <a:r>
              <a:rPr lang="en-GB" sz="2000" dirty="0" err="1">
                <a:solidFill>
                  <a:schemeClr val="accent5">
                    <a:lumMod val="50000"/>
                  </a:schemeClr>
                </a:solidFill>
              </a:rPr>
              <a:t>gestos</a:t>
            </a:r>
            <a:r>
              <a:rPr lang="en-GB" sz="2000" dirty="0">
                <a:solidFill>
                  <a:schemeClr val="accent5">
                    <a:lumMod val="50000"/>
                  </a:schemeClr>
                </a:solidFill>
              </a:rPr>
              <a:t> </a:t>
            </a:r>
            <a:r>
              <a:rPr lang="en-GB" sz="2000" dirty="0" err="1">
                <a:solidFill>
                  <a:schemeClr val="accent5">
                    <a:lumMod val="50000"/>
                  </a:schemeClr>
                </a:solidFill>
              </a:rPr>
              <a:t>graciosos</a:t>
            </a:r>
            <a:r>
              <a:rPr lang="en-GB" sz="2000" dirty="0">
                <a:solidFill>
                  <a:schemeClr val="accent5">
                    <a:lumMod val="50000"/>
                  </a:schemeClr>
                </a:solidFill>
              </a:rPr>
              <a:t> en clase.</a:t>
            </a:r>
            <a:endParaRPr lang="es-GB" sz="2000" dirty="0">
              <a:solidFill>
                <a:schemeClr val="accent5">
                  <a:lumMod val="50000"/>
                </a:schemeClr>
              </a:solidFill>
            </a:endParaRPr>
          </a:p>
        </p:txBody>
      </p:sp>
      <p:sp>
        <p:nvSpPr>
          <p:cNvPr id="30" name="CuadroTexto 29">
            <a:extLst>
              <a:ext uri="{FF2B5EF4-FFF2-40B4-BE49-F238E27FC236}">
                <a16:creationId xmlns:a16="http://schemas.microsoft.com/office/drawing/2014/main" id="{407488F6-8966-0A4F-8C30-C5B0383AA36C}"/>
              </a:ext>
            </a:extLst>
          </p:cNvPr>
          <p:cNvSpPr txBox="1"/>
          <p:nvPr/>
        </p:nvSpPr>
        <p:spPr>
          <a:xfrm>
            <a:off x="6804763" y="5593211"/>
            <a:ext cx="3466657" cy="400110"/>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si</a:t>
            </a:r>
            <a:r>
              <a:rPr lang="en-GB" sz="2000" dirty="0">
                <a:solidFill>
                  <a:schemeClr val="accent5">
                    <a:lumMod val="50000"/>
                  </a:schemeClr>
                </a:solidFill>
              </a:rPr>
              <a:t> no </a:t>
            </a:r>
            <a:r>
              <a:rPr lang="en-GB" sz="2000" dirty="0" err="1">
                <a:solidFill>
                  <a:schemeClr val="accent5">
                    <a:lumMod val="50000"/>
                  </a:schemeClr>
                </a:solidFill>
              </a:rPr>
              <a:t>gana</a:t>
            </a:r>
            <a:r>
              <a:rPr lang="en-GB" sz="2000" dirty="0">
                <a:solidFill>
                  <a:schemeClr val="accent5">
                    <a:lumMod val="50000"/>
                  </a:schemeClr>
                </a:solidFill>
              </a:rPr>
              <a:t> el </a:t>
            </a:r>
            <a:r>
              <a:rPr lang="en-GB" sz="2000" dirty="0" err="1">
                <a:solidFill>
                  <a:schemeClr val="accent5">
                    <a:lumMod val="50000"/>
                  </a:schemeClr>
                </a:solidFill>
              </a:rPr>
              <a:t>partido</a:t>
            </a:r>
            <a:r>
              <a:rPr lang="en-GB" sz="2000" dirty="0">
                <a:solidFill>
                  <a:schemeClr val="accent5">
                    <a:lumMod val="50000"/>
                  </a:schemeClr>
                </a:solidFill>
              </a:rPr>
              <a:t>.</a:t>
            </a:r>
            <a:endParaRPr lang="es-GB" sz="2000" dirty="0">
              <a:solidFill>
                <a:schemeClr val="accent5">
                  <a:lumMod val="50000"/>
                </a:schemeClr>
              </a:solidFill>
            </a:endParaRPr>
          </a:p>
        </p:txBody>
      </p:sp>
      <p:pic>
        <p:nvPicPr>
          <p:cNvPr id="32"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33513" y="2799739"/>
            <a:ext cx="406580" cy="423521"/>
          </a:xfrm>
          <a:prstGeom prst="rect">
            <a:avLst/>
          </a:prstGeom>
        </p:spPr>
      </p:pic>
      <p:sp>
        <p:nvSpPr>
          <p:cNvPr id="33" name="CuadroTexto 22">
            <a:extLst>
              <a:ext uri="{FF2B5EF4-FFF2-40B4-BE49-F238E27FC236}">
                <a16:creationId xmlns:a16="http://schemas.microsoft.com/office/drawing/2014/main" id="{BB461213-5AC1-E342-B9D7-2E932BAAB14D}"/>
              </a:ext>
            </a:extLst>
          </p:cNvPr>
          <p:cNvSpPr txBox="1"/>
          <p:nvPr/>
        </p:nvSpPr>
        <p:spPr>
          <a:xfrm>
            <a:off x="10753866" y="4545394"/>
            <a:ext cx="622082" cy="523220"/>
          </a:xfrm>
          <a:prstGeom prst="rect">
            <a:avLst/>
          </a:prstGeom>
          <a:noFill/>
        </p:spPr>
        <p:txBody>
          <a:bodyPr wrap="square" rtlCol="0">
            <a:spAutoFit/>
          </a:bodyPr>
          <a:lstStyle/>
          <a:p>
            <a:r>
              <a:rPr lang="en-GB" sz="2800" b="1" dirty="0">
                <a:solidFill>
                  <a:schemeClr val="accent5">
                    <a:lumMod val="50000"/>
                  </a:schemeClr>
                </a:solidFill>
              </a:rPr>
              <a:t>1</a:t>
            </a:r>
            <a:endParaRPr lang="es-GB" sz="2800" b="1" dirty="0">
              <a:solidFill>
                <a:schemeClr val="accent5">
                  <a:lumMod val="50000"/>
                </a:schemeClr>
              </a:solidFill>
            </a:endParaRPr>
          </a:p>
        </p:txBody>
      </p:sp>
      <p:sp>
        <p:nvSpPr>
          <p:cNvPr id="39" name="CuadroTexto 22">
            <a:extLst>
              <a:ext uri="{FF2B5EF4-FFF2-40B4-BE49-F238E27FC236}">
                <a16:creationId xmlns:a16="http://schemas.microsoft.com/office/drawing/2014/main" id="{BB461213-5AC1-E342-B9D7-2E932BAAB14D}"/>
              </a:ext>
            </a:extLst>
          </p:cNvPr>
          <p:cNvSpPr txBox="1"/>
          <p:nvPr/>
        </p:nvSpPr>
        <p:spPr>
          <a:xfrm>
            <a:off x="10727826" y="2566176"/>
            <a:ext cx="622082" cy="523220"/>
          </a:xfrm>
          <a:prstGeom prst="rect">
            <a:avLst/>
          </a:prstGeom>
          <a:noFill/>
        </p:spPr>
        <p:txBody>
          <a:bodyPr wrap="square" rtlCol="0">
            <a:spAutoFit/>
          </a:bodyPr>
          <a:lstStyle/>
          <a:p>
            <a:r>
              <a:rPr lang="en-GB" sz="2800" b="1" dirty="0">
                <a:solidFill>
                  <a:schemeClr val="accent5">
                    <a:lumMod val="50000"/>
                  </a:schemeClr>
                </a:solidFill>
              </a:rPr>
              <a:t>3</a:t>
            </a:r>
            <a:endParaRPr lang="es-GB" sz="2800" b="1" dirty="0">
              <a:solidFill>
                <a:schemeClr val="accent5">
                  <a:lumMod val="50000"/>
                </a:schemeClr>
              </a:solidFill>
            </a:endParaRPr>
          </a:p>
        </p:txBody>
      </p:sp>
      <p:sp>
        <p:nvSpPr>
          <p:cNvPr id="40" name="CuadroTexto 22">
            <a:extLst>
              <a:ext uri="{FF2B5EF4-FFF2-40B4-BE49-F238E27FC236}">
                <a16:creationId xmlns:a16="http://schemas.microsoft.com/office/drawing/2014/main" id="{BB461213-5AC1-E342-B9D7-2E932BAAB14D}"/>
              </a:ext>
            </a:extLst>
          </p:cNvPr>
          <p:cNvSpPr txBox="1"/>
          <p:nvPr/>
        </p:nvSpPr>
        <p:spPr>
          <a:xfrm>
            <a:off x="10753866" y="5524231"/>
            <a:ext cx="622082" cy="523220"/>
          </a:xfrm>
          <a:prstGeom prst="rect">
            <a:avLst/>
          </a:prstGeom>
          <a:noFill/>
        </p:spPr>
        <p:txBody>
          <a:bodyPr wrap="square" rtlCol="0">
            <a:spAutoFit/>
          </a:bodyPr>
          <a:lstStyle/>
          <a:p>
            <a:r>
              <a:rPr lang="en-GB" sz="2800" b="1" dirty="0">
                <a:solidFill>
                  <a:schemeClr val="accent5">
                    <a:lumMod val="50000"/>
                  </a:schemeClr>
                </a:solidFill>
              </a:rPr>
              <a:t>2</a:t>
            </a:r>
            <a:endParaRPr lang="es-GB" sz="2800" b="1" dirty="0">
              <a:solidFill>
                <a:schemeClr val="accent5">
                  <a:lumMod val="50000"/>
                </a:schemeClr>
              </a:solidFill>
            </a:endParaRPr>
          </a:p>
        </p:txBody>
      </p:sp>
      <p:sp>
        <p:nvSpPr>
          <p:cNvPr id="41" name="CuadroTexto 22">
            <a:extLst>
              <a:ext uri="{FF2B5EF4-FFF2-40B4-BE49-F238E27FC236}">
                <a16:creationId xmlns:a16="http://schemas.microsoft.com/office/drawing/2014/main" id="{BB461213-5AC1-E342-B9D7-2E932BAAB14D}"/>
              </a:ext>
            </a:extLst>
          </p:cNvPr>
          <p:cNvSpPr txBox="1"/>
          <p:nvPr/>
        </p:nvSpPr>
        <p:spPr>
          <a:xfrm>
            <a:off x="10727826" y="3514942"/>
            <a:ext cx="622082" cy="523220"/>
          </a:xfrm>
          <a:prstGeom prst="rect">
            <a:avLst/>
          </a:prstGeom>
          <a:noFill/>
        </p:spPr>
        <p:txBody>
          <a:bodyPr wrap="square" rtlCol="0">
            <a:spAutoFit/>
          </a:bodyPr>
          <a:lstStyle/>
          <a:p>
            <a:r>
              <a:rPr lang="en-GB" sz="2800" b="1" dirty="0">
                <a:solidFill>
                  <a:schemeClr val="accent5">
                    <a:lumMod val="50000"/>
                  </a:schemeClr>
                </a:solidFill>
              </a:rPr>
              <a:t>4</a:t>
            </a:r>
            <a:endParaRPr lang="es-GB" sz="2800" b="1" dirty="0">
              <a:solidFill>
                <a:schemeClr val="accent5">
                  <a:lumMod val="50000"/>
                </a:schemeClr>
              </a:solidFill>
            </a:endParaRPr>
          </a:p>
        </p:txBody>
      </p:sp>
      <p:pic>
        <p:nvPicPr>
          <p:cNvPr id="44"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16738" y="3343335"/>
            <a:ext cx="406580" cy="423521"/>
          </a:xfrm>
          <a:prstGeom prst="rect">
            <a:avLst/>
          </a:prstGeom>
        </p:spPr>
      </p:pic>
      <p:pic>
        <p:nvPicPr>
          <p:cNvPr id="47"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0138" y="4807004"/>
            <a:ext cx="406580" cy="423521"/>
          </a:xfrm>
          <a:prstGeom prst="rect">
            <a:avLst/>
          </a:prstGeom>
        </p:spPr>
      </p:pic>
      <p:pic>
        <p:nvPicPr>
          <p:cNvPr id="55"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03379" y="5337712"/>
            <a:ext cx="406580" cy="423521"/>
          </a:xfrm>
          <a:prstGeom prst="rect">
            <a:avLst/>
          </a:prstGeom>
        </p:spPr>
      </p:pic>
      <p:sp>
        <p:nvSpPr>
          <p:cNvPr id="6" name="TextBox 5"/>
          <p:cNvSpPr txBox="1"/>
          <p:nvPr/>
        </p:nvSpPr>
        <p:spPr>
          <a:xfrm>
            <a:off x="11064907" y="684816"/>
            <a:ext cx="1161143"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Tree>
    <p:extLst>
      <p:ext uri="{BB962C8B-B14F-4D97-AF65-F5344CB8AC3E}">
        <p14:creationId xmlns:p14="http://schemas.microsoft.com/office/powerpoint/2010/main" val="636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p:bldP spid="40"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11">
            <a:extLst>
              <a:ext uri="{FF2B5EF4-FFF2-40B4-BE49-F238E27FC236}">
                <a16:creationId xmlns:a16="http://schemas.microsoft.com/office/drawing/2014/main" id="{1CC71740-44FF-3A4C-801E-59B86A75BD62}"/>
              </a:ext>
            </a:extLst>
          </p:cNvPr>
          <p:cNvSpPr/>
          <p:nvPr/>
        </p:nvSpPr>
        <p:spPr>
          <a:xfrm>
            <a:off x="9564914" y="258166"/>
            <a:ext cx="236322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262577141"/>
              </p:ext>
            </p:extLst>
          </p:nvPr>
        </p:nvGraphicFramePr>
        <p:xfrm>
          <a:off x="6790249" y="1169264"/>
          <a:ext cx="4703655" cy="5122678"/>
        </p:xfrm>
        <a:graphic>
          <a:graphicData uri="http://schemas.openxmlformats.org/drawingml/2006/table">
            <a:tbl>
              <a:tblPr firstRow="1" bandRow="1">
                <a:tableStyleId>{5DA37D80-6434-44D0-A028-1B22A696006F}</a:tableStyleId>
              </a:tblPr>
              <a:tblGrid>
                <a:gridCol w="3625565">
                  <a:extLst>
                    <a:ext uri="{9D8B030D-6E8A-4147-A177-3AD203B41FA5}">
                      <a16:colId xmlns:a16="http://schemas.microsoft.com/office/drawing/2014/main" val="1443936038"/>
                    </a:ext>
                  </a:extLst>
                </a:gridCol>
                <a:gridCol w="1078090">
                  <a:extLst>
                    <a:ext uri="{9D8B030D-6E8A-4147-A177-3AD203B41FA5}">
                      <a16:colId xmlns:a16="http://schemas.microsoft.com/office/drawing/2014/main" val="838844958"/>
                    </a:ext>
                  </a:extLst>
                </a:gridCol>
              </a:tblGrid>
              <a:tr h="1172042">
                <a:tc>
                  <a:txBody>
                    <a:bodyPr/>
                    <a:lstStyle/>
                    <a:p>
                      <a:pPr algn="ctr"/>
                      <a:r>
                        <a:rPr lang="es-GB" sz="2000" b="1" dirty="0">
                          <a:solidFill>
                            <a:srgbClr val="203864"/>
                          </a:solidFill>
                        </a:rPr>
                        <a:t>¿</a:t>
                      </a:r>
                      <a:r>
                        <a:rPr lang="en-GB" sz="2000" b="1" dirty="0">
                          <a:solidFill>
                            <a:srgbClr val="203864"/>
                          </a:solidFill>
                        </a:rPr>
                        <a:t>Cómo </a:t>
                      </a:r>
                      <a:r>
                        <a:rPr lang="en-GB" sz="2000" b="1" dirty="0" err="1">
                          <a:solidFill>
                            <a:srgbClr val="203864"/>
                          </a:solidFill>
                        </a:rPr>
                        <a:t>termina</a:t>
                      </a:r>
                      <a:r>
                        <a:rPr lang="en-GB" sz="2000" b="1" dirty="0">
                          <a:solidFill>
                            <a:srgbClr val="203864"/>
                          </a:solidFill>
                        </a:rPr>
                        <a:t> la </a:t>
                      </a:r>
                      <a:r>
                        <a:rPr lang="en-GB" sz="2000" b="1" dirty="0" err="1">
                          <a:solidFill>
                            <a:srgbClr val="203864"/>
                          </a:solidFill>
                        </a:rPr>
                        <a:t>frase</a:t>
                      </a:r>
                      <a:r>
                        <a:rPr lang="es-GB" sz="2000" b="1" dirty="0">
                          <a:solidFill>
                            <a:srgbClr val="203864"/>
                          </a:solidFill>
                        </a:rPr>
                        <a:t>?</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703016218"/>
                  </a:ext>
                </a:extLst>
              </a:tr>
              <a:tr h="987659">
                <a:tc>
                  <a:txBody>
                    <a:bodyPr/>
                    <a:lstStyle/>
                    <a:p>
                      <a:pPr algn="l"/>
                      <a:endParaRPr lang="es-ES" sz="2000" dirty="0">
                        <a:solidFill>
                          <a:srgbClr val="203864"/>
                        </a:solidFill>
                      </a:endParaRPr>
                    </a:p>
                  </a:txBody>
                  <a:tcPr anchor="ctr"/>
                </a:tc>
                <a:tc>
                  <a:txBody>
                    <a:bodyPr/>
                    <a:lstStyle/>
                    <a:p>
                      <a:pPr algn="l"/>
                      <a:endParaRPr lang="es-ES" sz="2000" dirty="0">
                        <a:solidFill>
                          <a:srgbClr val="203864"/>
                        </a:solidFill>
                      </a:endParaRPr>
                    </a:p>
                  </a:txBody>
                  <a:tcPr anchor="ctr"/>
                </a:tc>
                <a:extLst>
                  <a:ext uri="{0D108BD9-81ED-4DB2-BD59-A6C34878D82A}">
                    <a16:rowId xmlns:a16="http://schemas.microsoft.com/office/drawing/2014/main" val="3543385476"/>
                  </a:ext>
                </a:extLst>
              </a:tr>
              <a:tr h="987659">
                <a:tc>
                  <a:txBody>
                    <a:bodyPr/>
                    <a:lstStyle/>
                    <a:p>
                      <a:pPr marL="457200" indent="-457200" algn="l">
                        <a:buAutoNum type="alphaLcParenR"/>
                      </a:pPr>
                      <a:endParaRPr lang="es-ES" sz="2000" dirty="0">
                        <a:solidFill>
                          <a:srgbClr val="203864"/>
                        </a:solidFill>
                      </a:endParaRPr>
                    </a:p>
                  </a:txBody>
                  <a:tcPr anchor="ctr"/>
                </a:tc>
                <a:tc>
                  <a:txBody>
                    <a:bodyPr/>
                    <a:lstStyle/>
                    <a:p>
                      <a:pPr marL="457200" indent="-457200" algn="l">
                        <a:buAutoNum type="alphaLcParenR"/>
                      </a:pPr>
                      <a:endParaRPr lang="es-ES" sz="2000" dirty="0">
                        <a:solidFill>
                          <a:srgbClr val="203864"/>
                        </a:solidFill>
                      </a:endParaRPr>
                    </a:p>
                  </a:txBody>
                  <a:tcPr anchor="ctr"/>
                </a:tc>
                <a:extLst>
                  <a:ext uri="{0D108BD9-81ED-4DB2-BD59-A6C34878D82A}">
                    <a16:rowId xmlns:a16="http://schemas.microsoft.com/office/drawing/2014/main" val="3812824281"/>
                  </a:ext>
                </a:extLst>
              </a:tr>
              <a:tr h="987659">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3121978994"/>
                  </a:ext>
                </a:extLst>
              </a:tr>
              <a:tr h="987659">
                <a:tc>
                  <a:txBody>
                    <a:bodyPr/>
                    <a:lstStyle/>
                    <a:p>
                      <a:pPr marL="457200" indent="-457200" algn="l">
                        <a:buAutoNum type="alphaLcParenR"/>
                      </a:pPr>
                      <a:endParaRPr lang="es-GB" sz="2000" dirty="0">
                        <a:solidFill>
                          <a:srgbClr val="203864"/>
                        </a:solidFill>
                      </a:endParaRPr>
                    </a:p>
                  </a:txBody>
                  <a:tcPr anchor="ctr"/>
                </a:tc>
                <a:tc>
                  <a:txBody>
                    <a:bodyPr/>
                    <a:lstStyle/>
                    <a:p>
                      <a:pPr marL="457200" indent="-457200" algn="l">
                        <a:buAutoNum type="alphaLcParenR"/>
                      </a:pPr>
                      <a:endParaRPr lang="es-GB" sz="2000" dirty="0">
                        <a:solidFill>
                          <a:srgbClr val="203864"/>
                        </a:solidFill>
                      </a:endParaRPr>
                    </a:p>
                  </a:txBody>
                  <a:tcPr anchor="ctr"/>
                </a:tc>
                <a:extLst>
                  <a:ext uri="{0D108BD9-81ED-4DB2-BD59-A6C34878D82A}">
                    <a16:rowId xmlns:a16="http://schemas.microsoft.com/office/drawing/2014/main" val="1010530232"/>
                  </a:ext>
                </a:extLst>
              </a:tr>
            </a:tbl>
          </a:graphicData>
        </a:graphic>
      </p:graphicFrame>
      <p:sp>
        <p:nvSpPr>
          <p:cNvPr id="2" name="Título 1">
            <a:extLst>
              <a:ext uri="{FF2B5EF4-FFF2-40B4-BE49-F238E27FC236}">
                <a16:creationId xmlns:a16="http://schemas.microsoft.com/office/drawing/2014/main" id="{699DE65B-5090-4A49-BDD4-4B31C4387100}"/>
              </a:ext>
            </a:extLst>
          </p:cNvPr>
          <p:cNvSpPr>
            <a:spLocks noGrp="1"/>
          </p:cNvSpPr>
          <p:nvPr>
            <p:ph type="title"/>
          </p:nvPr>
        </p:nvSpPr>
        <p:spPr>
          <a:xfrm>
            <a:off x="9696816" y="283593"/>
            <a:ext cx="2363229" cy="400920"/>
          </a:xfrm>
        </p:spPr>
        <p:txBody>
          <a:bodyPr>
            <a:noAutofit/>
          </a:bodyPr>
          <a:lstStyle/>
          <a:p>
            <a:r>
              <a:rPr lang="en-GB" sz="2000" b="1" dirty="0">
                <a:solidFill>
                  <a:schemeClr val="bg1"/>
                </a:solidFill>
              </a:rPr>
              <a:t>e</a:t>
            </a:r>
            <a:r>
              <a:rPr lang="es-GB" sz="2000" b="1" dirty="0">
                <a:solidFill>
                  <a:schemeClr val="bg1"/>
                </a:solidFill>
              </a:rPr>
              <a:t>scuchar</a:t>
            </a:r>
            <a:r>
              <a:rPr lang="en-GB" sz="2000" b="1" dirty="0">
                <a:solidFill>
                  <a:schemeClr val="bg1"/>
                </a:solidFill>
              </a:rPr>
              <a:t> / leer</a:t>
            </a:r>
            <a:endParaRPr lang="es-GB" sz="2000" b="1" dirty="0">
              <a:solidFill>
                <a:schemeClr val="bg1"/>
              </a:solidFill>
            </a:endParaRPr>
          </a:p>
        </p:txBody>
      </p:sp>
      <p:graphicFrame>
        <p:nvGraphicFramePr>
          <p:cNvPr id="7"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1773908599"/>
              </p:ext>
            </p:extLst>
          </p:nvPr>
        </p:nvGraphicFramePr>
        <p:xfrm>
          <a:off x="459289" y="1169264"/>
          <a:ext cx="6172450" cy="5122678"/>
        </p:xfrm>
        <a:graphic>
          <a:graphicData uri="http://schemas.openxmlformats.org/drawingml/2006/table">
            <a:tbl>
              <a:tblPr firstRow="1" bandRow="1">
                <a:tableStyleId>{5DA37D80-6434-44D0-A028-1B22A696006F}</a:tableStyleId>
              </a:tblPr>
              <a:tblGrid>
                <a:gridCol w="647425">
                  <a:extLst>
                    <a:ext uri="{9D8B030D-6E8A-4147-A177-3AD203B41FA5}">
                      <a16:colId xmlns:a16="http://schemas.microsoft.com/office/drawing/2014/main" val="3373404141"/>
                    </a:ext>
                  </a:extLst>
                </a:gridCol>
                <a:gridCol w="5525025">
                  <a:extLst>
                    <a:ext uri="{9D8B030D-6E8A-4147-A177-3AD203B41FA5}">
                      <a16:colId xmlns:a16="http://schemas.microsoft.com/office/drawing/2014/main" val="1836302954"/>
                    </a:ext>
                  </a:extLst>
                </a:gridCol>
              </a:tblGrid>
              <a:tr h="1172042">
                <a:tc>
                  <a:txBody>
                    <a:bodyPr/>
                    <a:lstStyle/>
                    <a:p>
                      <a:endParaRPr lang="es-GB" sz="2200" dirty="0"/>
                    </a:p>
                  </a:txBody>
                  <a:tcP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827145701"/>
                  </a:ext>
                </a:extLst>
              </a:tr>
              <a:tr h="987659">
                <a:tc>
                  <a:txBody>
                    <a:bodyPr/>
                    <a:lstStyle/>
                    <a:p>
                      <a:endParaRPr lang="es-GB" sz="2200" dirty="0"/>
                    </a:p>
                  </a:txBody>
                  <a:tcPr/>
                </a:tc>
                <a:tc>
                  <a:txBody>
                    <a:bodyPr/>
                    <a:lstStyle/>
                    <a:p>
                      <a:pPr algn="l">
                        <a:lnSpc>
                          <a:spcPct val="130000"/>
                        </a:lnSpc>
                      </a:pPr>
                      <a:r>
                        <a:rPr lang="es-ES" sz="2000" dirty="0">
                          <a:solidFill>
                            <a:srgbClr val="203864"/>
                          </a:solidFill>
                        </a:rPr>
                        <a:t>a) Daniel annoys Lucía.</a:t>
                      </a:r>
                    </a:p>
                    <a:p>
                      <a:pPr algn="l">
                        <a:lnSpc>
                          <a:spcPct val="130000"/>
                        </a:lnSpc>
                      </a:pPr>
                      <a:r>
                        <a:rPr lang="es-ES" sz="2000" dirty="0">
                          <a:solidFill>
                            <a:srgbClr val="203864"/>
                          </a:solidFill>
                        </a:rPr>
                        <a:t>b) Lucía annoys Daniel</a:t>
                      </a:r>
                      <a:r>
                        <a:rPr lang="es-ES" sz="2000" baseline="0" dirty="0">
                          <a:solidFill>
                            <a:srgbClr val="203864"/>
                          </a:solidFill>
                        </a:rPr>
                        <a:t>.</a:t>
                      </a:r>
                      <a:endParaRPr lang="es-ES" sz="2000" dirty="0">
                        <a:solidFill>
                          <a:srgbClr val="203864"/>
                        </a:solidFill>
                      </a:endParaRPr>
                    </a:p>
                  </a:txBody>
                  <a:tcPr anchor="ctr"/>
                </a:tc>
                <a:extLst>
                  <a:ext uri="{0D108BD9-81ED-4DB2-BD59-A6C34878D82A}">
                    <a16:rowId xmlns:a16="http://schemas.microsoft.com/office/drawing/2014/main" val="1500653463"/>
                  </a:ext>
                </a:extLst>
              </a:tr>
              <a:tr h="987659">
                <a:tc>
                  <a:txBody>
                    <a:bodyPr/>
                    <a:lstStyle/>
                    <a:p>
                      <a:endParaRPr lang="es-GB" sz="2200"/>
                    </a:p>
                  </a:txBody>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lang="es-ES" sz="2000" dirty="0">
                          <a:solidFill>
                            <a:srgbClr val="203864"/>
                          </a:solidFill>
                        </a:rPr>
                        <a:t>a) Daniel </a:t>
                      </a:r>
                      <a:r>
                        <a:rPr lang="es-ES" sz="2000" dirty="0" err="1">
                          <a:solidFill>
                            <a:srgbClr val="203864"/>
                          </a:solidFill>
                        </a:rPr>
                        <a:t>makes</a:t>
                      </a:r>
                      <a:r>
                        <a:rPr lang="es-ES" sz="2000" dirty="0">
                          <a:solidFill>
                            <a:srgbClr val="203864"/>
                          </a:solidFill>
                        </a:rPr>
                        <a:t> Lucía</a:t>
                      </a:r>
                      <a:r>
                        <a:rPr lang="es-ES" sz="2000" baseline="0" dirty="0">
                          <a:solidFill>
                            <a:srgbClr val="203864"/>
                          </a:solidFill>
                        </a:rPr>
                        <a:t> </a:t>
                      </a:r>
                      <a:r>
                        <a:rPr lang="es-ES" sz="2000" baseline="0" dirty="0" err="1">
                          <a:solidFill>
                            <a:srgbClr val="203864"/>
                          </a:solidFill>
                        </a:rPr>
                        <a:t>happy</a:t>
                      </a:r>
                      <a:r>
                        <a:rPr lang="es-ES" sz="2000" baseline="0" dirty="0">
                          <a:solidFill>
                            <a:srgbClr val="203864"/>
                          </a:solidFill>
                        </a:rPr>
                        <a:t>.</a:t>
                      </a:r>
                      <a:endParaRPr lang="es-ES" sz="2000" dirty="0">
                        <a:solidFill>
                          <a:srgbClr val="203864"/>
                        </a:solidFill>
                      </a:endParaRPr>
                    </a:p>
                    <a:p>
                      <a:pPr marL="0" marR="0" lvl="0" indent="0" algn="l" defTabSz="914400" rtl="0" eaLnBrk="1" fontAlgn="auto" latinLnBrk="0" hangingPunct="1">
                        <a:lnSpc>
                          <a:spcPct val="130000"/>
                        </a:lnSpc>
                        <a:spcBef>
                          <a:spcPts val="0"/>
                        </a:spcBef>
                        <a:spcAft>
                          <a:spcPts val="0"/>
                        </a:spcAft>
                        <a:buClrTx/>
                        <a:buSzTx/>
                        <a:buFontTx/>
                        <a:buNone/>
                        <a:tabLst/>
                        <a:defRPr/>
                      </a:pPr>
                      <a:r>
                        <a:rPr lang="es-ES" sz="2000" dirty="0">
                          <a:solidFill>
                            <a:srgbClr val="203864"/>
                          </a:solidFill>
                        </a:rPr>
                        <a:t>b) Lucía </a:t>
                      </a:r>
                      <a:r>
                        <a:rPr lang="es-ES" sz="2000" dirty="0" err="1">
                          <a:solidFill>
                            <a:srgbClr val="203864"/>
                          </a:solidFill>
                        </a:rPr>
                        <a:t>makes</a:t>
                      </a:r>
                      <a:r>
                        <a:rPr lang="es-ES" sz="2000" dirty="0">
                          <a:solidFill>
                            <a:srgbClr val="203864"/>
                          </a:solidFill>
                        </a:rPr>
                        <a:t> Daniel </a:t>
                      </a:r>
                      <a:r>
                        <a:rPr lang="es-ES" sz="2000" dirty="0" err="1">
                          <a:solidFill>
                            <a:srgbClr val="203864"/>
                          </a:solidFill>
                        </a:rPr>
                        <a:t>happy</a:t>
                      </a:r>
                      <a:r>
                        <a:rPr lang="es-ES" sz="2000" dirty="0">
                          <a:solidFill>
                            <a:srgbClr val="203864"/>
                          </a:solidFill>
                        </a:rPr>
                        <a:t>.</a:t>
                      </a:r>
                    </a:p>
                  </a:txBody>
                  <a:tcPr anchor="ctr"/>
                </a:tc>
                <a:extLst>
                  <a:ext uri="{0D108BD9-81ED-4DB2-BD59-A6C34878D82A}">
                    <a16:rowId xmlns:a16="http://schemas.microsoft.com/office/drawing/2014/main" val="208298895"/>
                  </a:ext>
                </a:extLst>
              </a:tr>
              <a:tr h="987659">
                <a:tc>
                  <a:txBody>
                    <a:bodyPr/>
                    <a:lstStyle/>
                    <a:p>
                      <a:endParaRPr lang="es-GB" sz="2200"/>
                    </a:p>
                  </a:txBody>
                  <a:tcPr/>
                </a:tc>
                <a:tc>
                  <a:txBody>
                    <a:bodyPr/>
                    <a:lstStyle/>
                    <a:p>
                      <a:pPr marL="0" indent="0" algn="l">
                        <a:lnSpc>
                          <a:spcPct val="130000"/>
                        </a:lnSpc>
                        <a:buNone/>
                      </a:pPr>
                      <a:r>
                        <a:rPr lang="en-GB" sz="2000" dirty="0">
                          <a:solidFill>
                            <a:srgbClr val="203864"/>
                          </a:solidFill>
                        </a:rPr>
                        <a:t>a) </a:t>
                      </a:r>
                      <a:r>
                        <a:rPr lang="es-GB" sz="2000" dirty="0">
                          <a:solidFill>
                            <a:srgbClr val="203864"/>
                          </a:solidFill>
                        </a:rPr>
                        <a:t>Lucía </a:t>
                      </a:r>
                      <a:r>
                        <a:rPr lang="en-GB" sz="2000" dirty="0">
                          <a:solidFill>
                            <a:srgbClr val="203864"/>
                          </a:solidFill>
                        </a:rPr>
                        <a:t>makes Daniel sleepy</a:t>
                      </a:r>
                      <a:r>
                        <a:rPr lang="es-GB" sz="2000" dirty="0">
                          <a:solidFill>
                            <a:srgbClr val="203864"/>
                          </a:solidFill>
                        </a:rPr>
                        <a:t>.</a:t>
                      </a:r>
                      <a:endParaRPr lang="en-GB" sz="2000" dirty="0">
                        <a:solidFill>
                          <a:srgbClr val="203864"/>
                        </a:solidFill>
                      </a:endParaRPr>
                    </a:p>
                    <a:p>
                      <a:pPr marL="0" indent="0" algn="l">
                        <a:lnSpc>
                          <a:spcPct val="130000"/>
                        </a:lnSpc>
                        <a:buNone/>
                      </a:pPr>
                      <a:r>
                        <a:rPr lang="en-GB" sz="2000" dirty="0">
                          <a:solidFill>
                            <a:srgbClr val="203864"/>
                          </a:solidFill>
                        </a:rPr>
                        <a:t>b) Daniel makes Lucía</a:t>
                      </a:r>
                      <a:r>
                        <a:rPr lang="en-GB" sz="2000" baseline="0" dirty="0">
                          <a:solidFill>
                            <a:srgbClr val="203864"/>
                          </a:solidFill>
                        </a:rPr>
                        <a:t> sleepy</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848512310"/>
                  </a:ext>
                </a:extLst>
              </a:tr>
              <a:tr h="987659">
                <a:tc>
                  <a:txBody>
                    <a:bodyPr/>
                    <a:lstStyle/>
                    <a:p>
                      <a:endParaRPr lang="es-GB" sz="2200"/>
                    </a:p>
                  </a:txBody>
                  <a:tcPr/>
                </a:tc>
                <a:tc>
                  <a:txBody>
                    <a:bodyPr/>
                    <a:lstStyle/>
                    <a:p>
                      <a:pPr marL="0" indent="0" algn="l">
                        <a:lnSpc>
                          <a:spcPct val="130000"/>
                        </a:lnSpc>
                        <a:buNone/>
                      </a:pPr>
                      <a:r>
                        <a:rPr lang="en-GB" sz="2000" dirty="0">
                          <a:solidFill>
                            <a:srgbClr val="203864"/>
                          </a:solidFill>
                        </a:rPr>
                        <a:t>a) </a:t>
                      </a:r>
                      <a:r>
                        <a:rPr lang="es-GB" sz="2000" dirty="0">
                          <a:solidFill>
                            <a:srgbClr val="203864"/>
                          </a:solidFill>
                        </a:rPr>
                        <a:t>Daniel </a:t>
                      </a:r>
                      <a:r>
                        <a:rPr lang="en-GB" sz="2000" dirty="0">
                          <a:solidFill>
                            <a:srgbClr val="203864"/>
                          </a:solidFill>
                        </a:rPr>
                        <a:t>makes </a:t>
                      </a:r>
                      <a:r>
                        <a:rPr lang="es-GB" sz="2000" dirty="0">
                          <a:solidFill>
                            <a:srgbClr val="203864"/>
                          </a:solidFill>
                        </a:rPr>
                        <a:t>Lucía</a:t>
                      </a:r>
                      <a:r>
                        <a:rPr lang="en-GB" sz="2000" dirty="0">
                          <a:solidFill>
                            <a:srgbClr val="203864"/>
                          </a:solidFill>
                        </a:rPr>
                        <a:t> embarrassed</a:t>
                      </a:r>
                      <a:r>
                        <a:rPr lang="es-GB" sz="2000" dirty="0">
                          <a:solidFill>
                            <a:srgbClr val="203864"/>
                          </a:solidFill>
                        </a:rPr>
                        <a:t>.</a:t>
                      </a:r>
                      <a:endParaRPr lang="en-GB" sz="2000" dirty="0">
                        <a:solidFill>
                          <a:srgbClr val="203864"/>
                        </a:solidFill>
                      </a:endParaRPr>
                    </a:p>
                    <a:p>
                      <a:pPr marL="0" indent="0" algn="l">
                        <a:lnSpc>
                          <a:spcPct val="130000"/>
                        </a:lnSpc>
                        <a:buNone/>
                      </a:pPr>
                      <a:r>
                        <a:rPr lang="en-GB" sz="2000" dirty="0">
                          <a:solidFill>
                            <a:srgbClr val="203864"/>
                          </a:solidFill>
                        </a:rPr>
                        <a:t>b) Lucía makes Daniel embarrassed.</a:t>
                      </a:r>
                      <a:endParaRPr lang="es-GB" sz="2000" dirty="0">
                        <a:solidFill>
                          <a:srgbClr val="203864"/>
                        </a:solidFill>
                      </a:endParaRPr>
                    </a:p>
                  </a:txBody>
                  <a:tcPr anchor="ctr"/>
                </a:tc>
                <a:extLst>
                  <a:ext uri="{0D108BD9-81ED-4DB2-BD59-A6C34878D82A}">
                    <a16:rowId xmlns:a16="http://schemas.microsoft.com/office/drawing/2014/main" val="3225205056"/>
                  </a:ext>
                </a:extLst>
              </a:tr>
            </a:tbl>
          </a:graphicData>
        </a:graphic>
      </p:graphicFrame>
      <p:sp>
        <p:nvSpPr>
          <p:cNvPr id="8" name="Action Button: Custom 20">
            <a:hlinkClick r:id="" action="ppaction://noaction" highlightClick="1">
              <a:snd r:embed="rId3" name="A Daniel le molesta Luci%CC%81a.wav"/>
            </a:hlinkClick>
            <a:extLst>
              <a:ext uri="{FF2B5EF4-FFF2-40B4-BE49-F238E27FC236}">
                <a16:creationId xmlns:a16="http://schemas.microsoft.com/office/drawing/2014/main" id="{A76103A9-8866-A544-8C09-CAF16FF2D49D}"/>
              </a:ext>
            </a:extLst>
          </p:cNvPr>
          <p:cNvSpPr/>
          <p:nvPr/>
        </p:nvSpPr>
        <p:spPr>
          <a:xfrm>
            <a:off x="584297" y="25965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9" name="Action Button: Custom 20">
            <a:hlinkClick r:id="" action="ppaction://noaction" highlightClick="1">
              <a:snd r:embed="rId4" name="Luci%CC%81a le alegra a Daniel.wav"/>
            </a:hlinkClick>
            <a:extLst>
              <a:ext uri="{FF2B5EF4-FFF2-40B4-BE49-F238E27FC236}">
                <a16:creationId xmlns:a16="http://schemas.microsoft.com/office/drawing/2014/main" id="{F56D27E2-3DAE-9A4A-B9A4-AB02267927F1}"/>
              </a:ext>
            </a:extLst>
          </p:cNvPr>
          <p:cNvSpPr/>
          <p:nvPr/>
        </p:nvSpPr>
        <p:spPr>
          <a:xfrm>
            <a:off x="584297" y="359276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0" name="Action Button: Custom 20">
            <a:hlinkClick r:id="" action="ppaction://noaction" highlightClick="1">
              <a:snd r:embed="rId5" name="A Daniel le da suen%CC%83o Luci%CC%81a.wav"/>
            </a:hlinkClick>
            <a:extLst>
              <a:ext uri="{FF2B5EF4-FFF2-40B4-BE49-F238E27FC236}">
                <a16:creationId xmlns:a16="http://schemas.microsoft.com/office/drawing/2014/main" id="{9F566B3A-A841-6548-896E-CFB202C0389D}"/>
              </a:ext>
            </a:extLst>
          </p:cNvPr>
          <p:cNvSpPr/>
          <p:nvPr/>
        </p:nvSpPr>
        <p:spPr>
          <a:xfrm>
            <a:off x="584297" y="458556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1" name="Action Button: Custom 20">
            <a:hlinkClick r:id="" action="ppaction://noaction" highlightClick="1">
              <a:snd r:embed="rId6" name="Daniel le da vergu%CC%88enza a Luci%CC%81a.wav"/>
            </a:hlinkClick>
            <a:extLst>
              <a:ext uri="{FF2B5EF4-FFF2-40B4-BE49-F238E27FC236}">
                <a16:creationId xmlns:a16="http://schemas.microsoft.com/office/drawing/2014/main" id="{531A320B-728F-224F-B5E0-5C5AB62F967D}"/>
              </a:ext>
            </a:extLst>
          </p:cNvPr>
          <p:cNvSpPr/>
          <p:nvPr/>
        </p:nvSpPr>
        <p:spPr>
          <a:xfrm>
            <a:off x="584297" y="557836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35" name="CuadroTexto 34">
            <a:extLst>
              <a:ext uri="{FF2B5EF4-FFF2-40B4-BE49-F238E27FC236}">
                <a16:creationId xmlns:a16="http://schemas.microsoft.com/office/drawing/2014/main" id="{344D5BA0-8716-3B44-BD86-865AE854749D}"/>
              </a:ext>
            </a:extLst>
          </p:cNvPr>
          <p:cNvSpPr txBox="1"/>
          <p:nvPr/>
        </p:nvSpPr>
        <p:spPr>
          <a:xfrm>
            <a:off x="6840173" y="4418056"/>
            <a:ext cx="2938707" cy="707886"/>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cuando</a:t>
            </a:r>
            <a:r>
              <a:rPr lang="en-GB" sz="2000" dirty="0">
                <a:solidFill>
                  <a:schemeClr val="accent5">
                    <a:lumMod val="50000"/>
                  </a:schemeClr>
                </a:solidFill>
              </a:rPr>
              <a:t> habla </a:t>
            </a:r>
            <a:r>
              <a:rPr lang="en-GB" sz="2000" dirty="0" err="1">
                <a:solidFill>
                  <a:schemeClr val="accent5">
                    <a:lumMod val="50000"/>
                  </a:schemeClr>
                </a:solidFill>
              </a:rPr>
              <a:t>sobre</a:t>
            </a:r>
            <a:r>
              <a:rPr lang="en-GB" sz="2000" dirty="0">
                <a:solidFill>
                  <a:schemeClr val="accent5">
                    <a:lumMod val="50000"/>
                  </a:schemeClr>
                </a:solidFill>
              </a:rPr>
              <a:t> </a:t>
            </a:r>
            <a:r>
              <a:rPr lang="en-GB" sz="2000" dirty="0" err="1">
                <a:solidFill>
                  <a:schemeClr val="accent5">
                    <a:lumMod val="50000"/>
                  </a:schemeClr>
                </a:solidFill>
              </a:rPr>
              <a:t>cosas</a:t>
            </a:r>
            <a:r>
              <a:rPr lang="en-GB" sz="2000" dirty="0">
                <a:solidFill>
                  <a:schemeClr val="accent5">
                    <a:lumMod val="50000"/>
                  </a:schemeClr>
                </a:solidFill>
              </a:rPr>
              <a:t> </a:t>
            </a:r>
            <a:r>
              <a:rPr lang="en-GB" sz="2000" dirty="0" err="1">
                <a:solidFill>
                  <a:schemeClr val="accent5">
                    <a:lumMod val="50000"/>
                  </a:schemeClr>
                </a:solidFill>
              </a:rPr>
              <a:t>aburridas</a:t>
            </a:r>
            <a:r>
              <a:rPr lang="en-GB" sz="2000" dirty="0">
                <a:solidFill>
                  <a:schemeClr val="accent5">
                    <a:lumMod val="50000"/>
                  </a:schemeClr>
                </a:solidFill>
              </a:rPr>
              <a:t>.</a:t>
            </a:r>
            <a:endParaRPr lang="es-GB" sz="2000" dirty="0">
              <a:solidFill>
                <a:schemeClr val="accent5">
                  <a:lumMod val="50000"/>
                </a:schemeClr>
              </a:solidFill>
            </a:endParaRPr>
          </a:p>
        </p:txBody>
      </p:sp>
      <p:sp>
        <p:nvSpPr>
          <p:cNvPr id="36" name="CuadroTexto 35">
            <a:extLst>
              <a:ext uri="{FF2B5EF4-FFF2-40B4-BE49-F238E27FC236}">
                <a16:creationId xmlns:a16="http://schemas.microsoft.com/office/drawing/2014/main" id="{E246D10F-85AA-E34E-BBF2-EABED786524F}"/>
              </a:ext>
            </a:extLst>
          </p:cNvPr>
          <p:cNvSpPr txBox="1"/>
          <p:nvPr/>
        </p:nvSpPr>
        <p:spPr>
          <a:xfrm>
            <a:off x="6920477" y="2450077"/>
            <a:ext cx="3662607" cy="707886"/>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porque</a:t>
            </a:r>
            <a:r>
              <a:rPr lang="en-GB" sz="2000" dirty="0">
                <a:solidFill>
                  <a:schemeClr val="accent5">
                    <a:lumMod val="50000"/>
                  </a:schemeClr>
                </a:solidFill>
              </a:rPr>
              <a:t> a </a:t>
            </a:r>
            <a:r>
              <a:rPr lang="en-GB" sz="2000" dirty="0" err="1">
                <a:solidFill>
                  <a:schemeClr val="accent5">
                    <a:lumMod val="50000"/>
                  </a:schemeClr>
                </a:solidFill>
              </a:rPr>
              <a:t>veces</a:t>
            </a:r>
            <a:r>
              <a:rPr lang="en-GB" sz="2000" dirty="0">
                <a:solidFill>
                  <a:schemeClr val="accent5">
                    <a:lumMod val="50000"/>
                  </a:schemeClr>
                </a:solidFill>
              </a:rPr>
              <a:t> le da </a:t>
            </a:r>
            <a:r>
              <a:rPr lang="en-GB" sz="2000" dirty="0" err="1">
                <a:solidFill>
                  <a:schemeClr val="accent5">
                    <a:lumMod val="50000"/>
                  </a:schemeClr>
                </a:solidFill>
              </a:rPr>
              <a:t>regalos</a:t>
            </a:r>
            <a:r>
              <a:rPr lang="en-GB" sz="2000" dirty="0">
                <a:solidFill>
                  <a:schemeClr val="accent5">
                    <a:lumMod val="50000"/>
                  </a:schemeClr>
                </a:solidFill>
              </a:rPr>
              <a:t>.</a:t>
            </a:r>
            <a:endParaRPr lang="es-GB" sz="2000" dirty="0">
              <a:solidFill>
                <a:schemeClr val="accent5">
                  <a:lumMod val="50000"/>
                </a:schemeClr>
              </a:solidFill>
            </a:endParaRPr>
          </a:p>
        </p:txBody>
      </p:sp>
      <p:sp>
        <p:nvSpPr>
          <p:cNvPr id="23" name="CuadroTexto 22">
            <a:extLst>
              <a:ext uri="{FF2B5EF4-FFF2-40B4-BE49-F238E27FC236}">
                <a16:creationId xmlns:a16="http://schemas.microsoft.com/office/drawing/2014/main" id="{BB461213-5AC1-E342-B9D7-2E932BAAB14D}"/>
              </a:ext>
            </a:extLst>
          </p:cNvPr>
          <p:cNvSpPr txBox="1"/>
          <p:nvPr/>
        </p:nvSpPr>
        <p:spPr>
          <a:xfrm>
            <a:off x="6840173" y="3302426"/>
            <a:ext cx="3664233" cy="1015663"/>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porque</a:t>
            </a:r>
            <a:r>
              <a:rPr lang="en-GB" sz="2000" dirty="0">
                <a:solidFill>
                  <a:schemeClr val="accent5">
                    <a:lumMod val="50000"/>
                  </a:schemeClr>
                </a:solidFill>
              </a:rPr>
              <a:t> le </a:t>
            </a:r>
            <a:r>
              <a:rPr lang="en-GB" sz="2000" dirty="0" err="1">
                <a:solidFill>
                  <a:schemeClr val="accent5">
                    <a:lumMod val="50000"/>
                  </a:schemeClr>
                </a:solidFill>
              </a:rPr>
              <a:t>envía</a:t>
            </a:r>
            <a:r>
              <a:rPr lang="en-GB" sz="2000" dirty="0">
                <a:solidFill>
                  <a:schemeClr val="accent5">
                    <a:lumMod val="50000"/>
                  </a:schemeClr>
                </a:solidFill>
              </a:rPr>
              <a:t> </a:t>
            </a:r>
            <a:r>
              <a:rPr lang="en-GB" sz="2000" dirty="0" err="1">
                <a:solidFill>
                  <a:schemeClr val="accent5">
                    <a:lumMod val="50000"/>
                  </a:schemeClr>
                </a:solidFill>
              </a:rPr>
              <a:t>comentarios</a:t>
            </a:r>
            <a:r>
              <a:rPr lang="en-GB" sz="2000" dirty="0">
                <a:solidFill>
                  <a:schemeClr val="accent5">
                    <a:lumMod val="50000"/>
                  </a:schemeClr>
                </a:solidFill>
              </a:rPr>
              <a:t> </a:t>
            </a:r>
            <a:r>
              <a:rPr lang="en-GB" sz="2000" dirty="0" err="1">
                <a:solidFill>
                  <a:schemeClr val="accent5">
                    <a:lumMod val="50000"/>
                  </a:schemeClr>
                </a:solidFill>
              </a:rPr>
              <a:t>tontos</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las </a:t>
            </a:r>
            <a:r>
              <a:rPr lang="en-GB" sz="2000" dirty="0" err="1">
                <a:solidFill>
                  <a:schemeClr val="accent5">
                    <a:lumMod val="50000"/>
                  </a:schemeClr>
                </a:solidFill>
              </a:rPr>
              <a:t>redes</a:t>
            </a:r>
            <a:r>
              <a:rPr lang="en-GB" sz="2000" dirty="0">
                <a:solidFill>
                  <a:schemeClr val="accent5">
                    <a:lumMod val="50000"/>
                  </a:schemeClr>
                </a:solidFill>
              </a:rPr>
              <a:t> </a:t>
            </a:r>
            <a:r>
              <a:rPr lang="en-GB" sz="2000" dirty="0" err="1">
                <a:solidFill>
                  <a:schemeClr val="accent5">
                    <a:lumMod val="50000"/>
                  </a:schemeClr>
                </a:solidFill>
              </a:rPr>
              <a:t>sociales</a:t>
            </a:r>
            <a:r>
              <a:rPr lang="en-GB" sz="2000" dirty="0">
                <a:solidFill>
                  <a:schemeClr val="accent5">
                    <a:lumMod val="50000"/>
                  </a:schemeClr>
                </a:solidFill>
              </a:rPr>
              <a:t>.</a:t>
            </a:r>
            <a:endParaRPr lang="es-GB" sz="2000" dirty="0">
              <a:solidFill>
                <a:schemeClr val="accent5">
                  <a:lumMod val="50000"/>
                </a:schemeClr>
              </a:solidFill>
            </a:endParaRPr>
          </a:p>
        </p:txBody>
      </p:sp>
      <p:sp>
        <p:nvSpPr>
          <p:cNvPr id="30" name="CuadroTexto 29">
            <a:extLst>
              <a:ext uri="{FF2B5EF4-FFF2-40B4-BE49-F238E27FC236}">
                <a16:creationId xmlns:a16="http://schemas.microsoft.com/office/drawing/2014/main" id="{407488F6-8966-0A4F-8C30-C5B0383AA36C}"/>
              </a:ext>
            </a:extLst>
          </p:cNvPr>
          <p:cNvSpPr txBox="1"/>
          <p:nvPr/>
        </p:nvSpPr>
        <p:spPr>
          <a:xfrm>
            <a:off x="6892196" y="5462809"/>
            <a:ext cx="3466657" cy="707886"/>
          </a:xfrm>
          <a:prstGeom prst="rect">
            <a:avLst/>
          </a:prstGeom>
          <a:noFill/>
        </p:spPr>
        <p:txBody>
          <a:bodyPr wrap="square" rtlCol="0">
            <a:spAutoFit/>
          </a:bodyPr>
          <a:lstStyle/>
          <a:p>
            <a:r>
              <a:rPr lang="en-GB" sz="2000" dirty="0">
                <a:solidFill>
                  <a:schemeClr val="accent5">
                    <a:lumMod val="50000"/>
                  </a:schemeClr>
                </a:solidFill>
              </a:rPr>
              <a:t>…</a:t>
            </a:r>
            <a:r>
              <a:rPr lang="en-GB" sz="2000" dirty="0" err="1">
                <a:solidFill>
                  <a:schemeClr val="accent5">
                    <a:lumMod val="50000"/>
                  </a:schemeClr>
                </a:solidFill>
              </a:rPr>
              <a:t>porque</a:t>
            </a:r>
            <a:r>
              <a:rPr lang="en-GB" sz="2000" dirty="0">
                <a:solidFill>
                  <a:schemeClr val="accent5">
                    <a:lumMod val="50000"/>
                  </a:schemeClr>
                </a:solidFill>
              </a:rPr>
              <a:t> le </a:t>
            </a:r>
            <a:r>
              <a:rPr lang="en-GB" sz="2000" dirty="0" err="1">
                <a:solidFill>
                  <a:schemeClr val="accent5">
                    <a:lumMod val="50000"/>
                  </a:schemeClr>
                </a:solidFill>
              </a:rPr>
              <a:t>quita</a:t>
            </a:r>
            <a:r>
              <a:rPr lang="en-GB" sz="2000" dirty="0">
                <a:solidFill>
                  <a:schemeClr val="accent5">
                    <a:lumMod val="50000"/>
                  </a:schemeClr>
                </a:solidFill>
              </a:rPr>
              <a:t> el </a:t>
            </a:r>
            <a:r>
              <a:rPr lang="en-GB" sz="2000" dirty="0" err="1">
                <a:solidFill>
                  <a:schemeClr val="accent5">
                    <a:lumMod val="50000"/>
                  </a:schemeClr>
                </a:solidFill>
              </a:rPr>
              <a:t>ordenador</a:t>
            </a:r>
            <a:r>
              <a:rPr lang="en-GB" sz="2000" dirty="0">
                <a:solidFill>
                  <a:schemeClr val="accent5">
                    <a:lumMod val="50000"/>
                  </a:schemeClr>
                </a:solidFill>
              </a:rPr>
              <a:t>.</a:t>
            </a:r>
            <a:endParaRPr lang="es-GB" sz="2000" dirty="0">
              <a:solidFill>
                <a:schemeClr val="accent5">
                  <a:lumMod val="50000"/>
                </a:schemeClr>
              </a:solidFill>
            </a:endParaRPr>
          </a:p>
        </p:txBody>
      </p:sp>
      <p:pic>
        <p:nvPicPr>
          <p:cNvPr id="32"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46594" y="2827786"/>
            <a:ext cx="406580" cy="423521"/>
          </a:xfrm>
          <a:prstGeom prst="rect">
            <a:avLst/>
          </a:prstGeom>
        </p:spPr>
      </p:pic>
      <p:sp>
        <p:nvSpPr>
          <p:cNvPr id="33" name="CuadroTexto 22">
            <a:extLst>
              <a:ext uri="{FF2B5EF4-FFF2-40B4-BE49-F238E27FC236}">
                <a16:creationId xmlns:a16="http://schemas.microsoft.com/office/drawing/2014/main" id="{BB461213-5AC1-E342-B9D7-2E932BAAB14D}"/>
              </a:ext>
            </a:extLst>
          </p:cNvPr>
          <p:cNvSpPr txBox="1"/>
          <p:nvPr/>
        </p:nvSpPr>
        <p:spPr>
          <a:xfrm>
            <a:off x="10713312" y="3562612"/>
            <a:ext cx="622082" cy="523220"/>
          </a:xfrm>
          <a:prstGeom prst="rect">
            <a:avLst/>
          </a:prstGeom>
          <a:noFill/>
        </p:spPr>
        <p:txBody>
          <a:bodyPr wrap="square" rtlCol="0">
            <a:spAutoFit/>
          </a:bodyPr>
          <a:lstStyle/>
          <a:p>
            <a:r>
              <a:rPr lang="en-GB" sz="2800" b="1" dirty="0">
                <a:solidFill>
                  <a:schemeClr val="accent5">
                    <a:lumMod val="50000"/>
                  </a:schemeClr>
                </a:solidFill>
              </a:rPr>
              <a:t>8</a:t>
            </a:r>
            <a:endParaRPr lang="es-GB" sz="2800" b="1" dirty="0">
              <a:solidFill>
                <a:schemeClr val="accent5">
                  <a:lumMod val="50000"/>
                </a:schemeClr>
              </a:solidFill>
            </a:endParaRPr>
          </a:p>
        </p:txBody>
      </p:sp>
      <p:sp>
        <p:nvSpPr>
          <p:cNvPr id="39" name="CuadroTexto 22">
            <a:extLst>
              <a:ext uri="{FF2B5EF4-FFF2-40B4-BE49-F238E27FC236}">
                <a16:creationId xmlns:a16="http://schemas.microsoft.com/office/drawing/2014/main" id="{BB461213-5AC1-E342-B9D7-2E932BAAB14D}"/>
              </a:ext>
            </a:extLst>
          </p:cNvPr>
          <p:cNvSpPr txBox="1"/>
          <p:nvPr/>
        </p:nvSpPr>
        <p:spPr>
          <a:xfrm>
            <a:off x="10713312" y="2566176"/>
            <a:ext cx="622082" cy="523220"/>
          </a:xfrm>
          <a:prstGeom prst="rect">
            <a:avLst/>
          </a:prstGeom>
          <a:noFill/>
        </p:spPr>
        <p:txBody>
          <a:bodyPr wrap="square" rtlCol="0">
            <a:spAutoFit/>
          </a:bodyPr>
          <a:lstStyle/>
          <a:p>
            <a:r>
              <a:rPr lang="en-GB" sz="2800" b="1" dirty="0">
                <a:solidFill>
                  <a:schemeClr val="accent5">
                    <a:lumMod val="50000"/>
                  </a:schemeClr>
                </a:solidFill>
              </a:rPr>
              <a:t>6</a:t>
            </a:r>
            <a:endParaRPr lang="es-GB" sz="2800" b="1" dirty="0">
              <a:solidFill>
                <a:schemeClr val="accent5">
                  <a:lumMod val="50000"/>
                </a:schemeClr>
              </a:solidFill>
            </a:endParaRPr>
          </a:p>
        </p:txBody>
      </p:sp>
      <p:sp>
        <p:nvSpPr>
          <p:cNvPr id="40" name="CuadroTexto 22">
            <a:extLst>
              <a:ext uri="{FF2B5EF4-FFF2-40B4-BE49-F238E27FC236}">
                <a16:creationId xmlns:a16="http://schemas.microsoft.com/office/drawing/2014/main" id="{BB461213-5AC1-E342-B9D7-2E932BAAB14D}"/>
              </a:ext>
            </a:extLst>
          </p:cNvPr>
          <p:cNvSpPr txBox="1"/>
          <p:nvPr/>
        </p:nvSpPr>
        <p:spPr>
          <a:xfrm>
            <a:off x="10739352" y="5524231"/>
            <a:ext cx="622082" cy="523220"/>
          </a:xfrm>
          <a:prstGeom prst="rect">
            <a:avLst/>
          </a:prstGeom>
          <a:noFill/>
        </p:spPr>
        <p:txBody>
          <a:bodyPr wrap="square" rtlCol="0">
            <a:spAutoFit/>
          </a:bodyPr>
          <a:lstStyle/>
          <a:p>
            <a:r>
              <a:rPr lang="en-GB" sz="2800" b="1" dirty="0">
                <a:solidFill>
                  <a:schemeClr val="accent5">
                    <a:lumMod val="50000"/>
                  </a:schemeClr>
                </a:solidFill>
              </a:rPr>
              <a:t>5</a:t>
            </a:r>
            <a:endParaRPr lang="es-GB" sz="2800" b="1" dirty="0">
              <a:solidFill>
                <a:schemeClr val="accent5">
                  <a:lumMod val="50000"/>
                </a:schemeClr>
              </a:solidFill>
            </a:endParaRPr>
          </a:p>
        </p:txBody>
      </p:sp>
      <p:sp>
        <p:nvSpPr>
          <p:cNvPr id="41" name="CuadroTexto 22">
            <a:extLst>
              <a:ext uri="{FF2B5EF4-FFF2-40B4-BE49-F238E27FC236}">
                <a16:creationId xmlns:a16="http://schemas.microsoft.com/office/drawing/2014/main" id="{BB461213-5AC1-E342-B9D7-2E932BAAB14D}"/>
              </a:ext>
            </a:extLst>
          </p:cNvPr>
          <p:cNvSpPr txBox="1"/>
          <p:nvPr/>
        </p:nvSpPr>
        <p:spPr>
          <a:xfrm>
            <a:off x="10753866" y="4596011"/>
            <a:ext cx="622082" cy="523220"/>
          </a:xfrm>
          <a:prstGeom prst="rect">
            <a:avLst/>
          </a:prstGeom>
          <a:noFill/>
        </p:spPr>
        <p:txBody>
          <a:bodyPr wrap="square" rtlCol="0">
            <a:spAutoFit/>
          </a:bodyPr>
          <a:lstStyle/>
          <a:p>
            <a:r>
              <a:rPr lang="en-GB" sz="2800" b="1" dirty="0">
                <a:solidFill>
                  <a:schemeClr val="accent5">
                    <a:lumMod val="50000"/>
                  </a:schemeClr>
                </a:solidFill>
              </a:rPr>
              <a:t>7</a:t>
            </a:r>
            <a:endParaRPr lang="es-GB" sz="2800" b="1" dirty="0">
              <a:solidFill>
                <a:schemeClr val="accent5">
                  <a:lumMod val="50000"/>
                </a:schemeClr>
              </a:solidFill>
            </a:endParaRPr>
          </a:p>
        </p:txBody>
      </p:sp>
      <p:pic>
        <p:nvPicPr>
          <p:cNvPr id="44"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24288" y="3826401"/>
            <a:ext cx="406580" cy="423521"/>
          </a:xfrm>
          <a:prstGeom prst="rect">
            <a:avLst/>
          </a:prstGeom>
        </p:spPr>
      </p:pic>
      <p:pic>
        <p:nvPicPr>
          <p:cNvPr id="47"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24288" y="4369519"/>
            <a:ext cx="406580" cy="423521"/>
          </a:xfrm>
          <a:prstGeom prst="rect">
            <a:avLst/>
          </a:prstGeom>
        </p:spPr>
      </p:pic>
      <p:pic>
        <p:nvPicPr>
          <p:cNvPr id="55"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7145" y="5357953"/>
            <a:ext cx="406580" cy="423521"/>
          </a:xfrm>
          <a:prstGeom prst="rect">
            <a:avLst/>
          </a:prstGeom>
        </p:spPr>
      </p:pic>
      <p:sp>
        <p:nvSpPr>
          <p:cNvPr id="24" name="TextBox 23"/>
          <p:cNvSpPr txBox="1"/>
          <p:nvPr/>
        </p:nvSpPr>
        <p:spPr>
          <a:xfrm>
            <a:off x="11064907" y="684816"/>
            <a:ext cx="1161143"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Tree>
    <p:extLst>
      <p:ext uri="{BB962C8B-B14F-4D97-AF65-F5344CB8AC3E}">
        <p14:creationId xmlns:p14="http://schemas.microsoft.com/office/powerpoint/2010/main" val="381321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p:bldP spid="40"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http://www.clker.com/cliparts/w/d/u/B/w/V/stamp1-md.png">
            <a:hlinkClick r:id="" action="ppaction://noaction">
              <a:snd r:embed="rId3" name="CUIDAR.wav"/>
            </a:hlinkClick>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45032">
            <a:off x="4087616" y="658687"/>
            <a:ext cx="2458780" cy="22277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6"/>
          <p:cNvSpPr>
            <a:spLocks noGrp="1"/>
          </p:cNvSpPr>
          <p:nvPr>
            <p:ph type="title"/>
          </p:nvPr>
        </p:nvSpPr>
        <p:spPr>
          <a:xfrm>
            <a:off x="303354" y="101410"/>
            <a:ext cx="10508122" cy="726247"/>
          </a:xfrm>
        </p:spPr>
        <p:txBody>
          <a:bodyPr>
            <a:noAutofit/>
          </a:bodyPr>
          <a:lstStyle/>
          <a:p>
            <a:r>
              <a:rPr lang="pt-BR" sz="2800" b="1" dirty="0">
                <a:solidFill>
                  <a:srgbClr val="1F3864"/>
                </a:solidFill>
                <a:ea typeface="Century Gothic"/>
                <a:cs typeface="Century Gothic"/>
                <a:sym typeface="Century Gothic"/>
              </a:rPr>
              <a:t>¿Cómo se dice en español?</a:t>
            </a:r>
            <a:endParaRPr lang="en-GB" sz="2800" dirty="0"/>
          </a:p>
        </p:txBody>
      </p:sp>
      <p:sp>
        <p:nvSpPr>
          <p:cNvPr id="13" name="Rectangle 12">
            <a:extLst>
              <a:ext uri="{FF2B5EF4-FFF2-40B4-BE49-F238E27FC236}">
                <a16:creationId xmlns:a16="http://schemas.microsoft.com/office/drawing/2014/main" id="{E7BF30DB-723F-46CC-9D90-D9CA5E937CF7}"/>
              </a:ext>
            </a:extLst>
          </p:cNvPr>
          <p:cNvSpPr/>
          <p:nvPr/>
        </p:nvSpPr>
        <p:spPr>
          <a:xfrm>
            <a:off x="341593" y="748897"/>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A</a:t>
            </a:r>
          </a:p>
        </p:txBody>
      </p:sp>
      <p:sp>
        <p:nvSpPr>
          <p:cNvPr id="14" name="Rectangle 13">
            <a:extLst>
              <a:ext uri="{FF2B5EF4-FFF2-40B4-BE49-F238E27FC236}">
                <a16:creationId xmlns:a16="http://schemas.microsoft.com/office/drawing/2014/main" id="{94D59D04-A253-4D93-BE84-8D135B991011}"/>
              </a:ext>
            </a:extLst>
          </p:cNvPr>
          <p:cNvSpPr/>
          <p:nvPr/>
        </p:nvSpPr>
        <p:spPr>
          <a:xfrm>
            <a:off x="4173404" y="76723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B</a:t>
            </a:r>
          </a:p>
        </p:txBody>
      </p:sp>
      <p:sp>
        <p:nvSpPr>
          <p:cNvPr id="15" name="Rectangle 14">
            <a:extLst>
              <a:ext uri="{FF2B5EF4-FFF2-40B4-BE49-F238E27FC236}">
                <a16:creationId xmlns:a16="http://schemas.microsoft.com/office/drawing/2014/main" id="{EAB4FAF2-D0C9-49C8-93F3-D68961D105A2}"/>
              </a:ext>
            </a:extLst>
          </p:cNvPr>
          <p:cNvSpPr/>
          <p:nvPr/>
        </p:nvSpPr>
        <p:spPr>
          <a:xfrm>
            <a:off x="316680" y="2699122"/>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D</a:t>
            </a:r>
          </a:p>
        </p:txBody>
      </p:sp>
      <p:sp>
        <p:nvSpPr>
          <p:cNvPr id="10" name="Rectangle 9">
            <a:extLst>
              <a:ext uri="{FF2B5EF4-FFF2-40B4-BE49-F238E27FC236}">
                <a16:creationId xmlns:a16="http://schemas.microsoft.com/office/drawing/2014/main" id="{1D2C2F84-D5AE-4C28-87B1-D5093123E6B5}"/>
              </a:ext>
            </a:extLst>
          </p:cNvPr>
          <p:cNvSpPr/>
          <p:nvPr/>
        </p:nvSpPr>
        <p:spPr>
          <a:xfrm>
            <a:off x="4186729" y="2686010"/>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E</a:t>
            </a:r>
          </a:p>
        </p:txBody>
      </p:sp>
      <p:sp>
        <p:nvSpPr>
          <p:cNvPr id="7" name="Rectangle 6"/>
          <p:cNvSpPr/>
          <p:nvPr/>
        </p:nvSpPr>
        <p:spPr>
          <a:xfrm>
            <a:off x="8015233" y="754137"/>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C</a:t>
            </a:r>
          </a:p>
        </p:txBody>
      </p:sp>
      <p:sp>
        <p:nvSpPr>
          <p:cNvPr id="8" name="Rectangle 7">
            <a:extLst>
              <a:ext uri="{FF2B5EF4-FFF2-40B4-BE49-F238E27FC236}">
                <a16:creationId xmlns:a16="http://schemas.microsoft.com/office/drawing/2014/main" id="{B056429B-A272-499C-BBD8-631566B232CD}"/>
              </a:ext>
            </a:extLst>
          </p:cNvPr>
          <p:cNvSpPr/>
          <p:nvPr/>
        </p:nvSpPr>
        <p:spPr>
          <a:xfrm>
            <a:off x="8023323" y="4652807"/>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I</a:t>
            </a:r>
          </a:p>
        </p:txBody>
      </p:sp>
      <p:sp>
        <p:nvSpPr>
          <p:cNvPr id="26" name="TextBox 25"/>
          <p:cNvSpPr txBox="1"/>
          <p:nvPr/>
        </p:nvSpPr>
        <p:spPr>
          <a:xfrm>
            <a:off x="2475539" y="1557133"/>
            <a:ext cx="1384296" cy="461665"/>
          </a:xfrm>
          <a:prstGeom prst="rect">
            <a:avLst/>
          </a:prstGeom>
          <a:noFill/>
        </p:spPr>
        <p:txBody>
          <a:bodyPr wrap="square" rtlCol="0">
            <a:spAutoFit/>
          </a:bodyPr>
          <a:lstStyle/>
          <a:p>
            <a:r>
              <a:rPr lang="en-GB" sz="2400" b="1" dirty="0">
                <a:solidFill>
                  <a:srgbClr val="002060"/>
                </a:solidFill>
              </a:rPr>
              <a:t>el </a:t>
            </a:r>
            <a:r>
              <a:rPr lang="en-GB" sz="2400" b="1" dirty="0" err="1">
                <a:solidFill>
                  <a:srgbClr val="002060"/>
                </a:solidFill>
              </a:rPr>
              <a:t>viaje</a:t>
            </a:r>
            <a:endParaRPr lang="en-GB" sz="2400" b="1" dirty="0">
              <a:solidFill>
                <a:srgbClr val="002060"/>
              </a:solidFill>
            </a:endParaRPr>
          </a:p>
        </p:txBody>
      </p:sp>
      <p:sp>
        <p:nvSpPr>
          <p:cNvPr id="29" name="TextBox 28"/>
          <p:cNvSpPr txBox="1"/>
          <p:nvPr/>
        </p:nvSpPr>
        <p:spPr>
          <a:xfrm>
            <a:off x="2433527" y="3432493"/>
            <a:ext cx="1769998" cy="461665"/>
          </a:xfrm>
          <a:prstGeom prst="rect">
            <a:avLst/>
          </a:prstGeom>
          <a:noFill/>
        </p:spPr>
        <p:txBody>
          <a:bodyPr wrap="square" rtlCol="0">
            <a:spAutoFit/>
          </a:bodyPr>
          <a:lstStyle/>
          <a:p>
            <a:r>
              <a:rPr lang="en-GB" sz="2400" b="1" dirty="0">
                <a:solidFill>
                  <a:schemeClr val="accent5">
                    <a:lumMod val="50000"/>
                  </a:schemeClr>
                </a:solidFill>
              </a:rPr>
              <a:t>la </a:t>
            </a:r>
            <a:r>
              <a:rPr lang="en-GB" sz="2400" b="1" dirty="0" err="1">
                <a:solidFill>
                  <a:schemeClr val="accent5">
                    <a:lumMod val="50000"/>
                  </a:schemeClr>
                </a:solidFill>
              </a:rPr>
              <a:t>camisa</a:t>
            </a:r>
            <a:endParaRPr lang="en-GB" sz="2400" b="1" dirty="0">
              <a:solidFill>
                <a:schemeClr val="accent5">
                  <a:lumMod val="50000"/>
                </a:schemeClr>
              </a:solidFill>
            </a:endParaRPr>
          </a:p>
        </p:txBody>
      </p:sp>
      <p:sp>
        <p:nvSpPr>
          <p:cNvPr id="30" name="TextBox 29"/>
          <p:cNvSpPr txBox="1"/>
          <p:nvPr/>
        </p:nvSpPr>
        <p:spPr>
          <a:xfrm>
            <a:off x="6585235" y="3457671"/>
            <a:ext cx="1299200" cy="461665"/>
          </a:xfrm>
          <a:prstGeom prst="rect">
            <a:avLst/>
          </a:prstGeom>
          <a:noFill/>
        </p:spPr>
        <p:txBody>
          <a:bodyPr wrap="square" rtlCol="0">
            <a:spAutoFit/>
          </a:bodyPr>
          <a:lstStyle/>
          <a:p>
            <a:r>
              <a:rPr lang="en-GB" sz="2400" b="1" dirty="0">
                <a:solidFill>
                  <a:schemeClr val="accent5">
                    <a:lumMod val="50000"/>
                  </a:schemeClr>
                </a:solidFill>
              </a:rPr>
              <a:t>la ropa</a:t>
            </a:r>
          </a:p>
        </p:txBody>
      </p:sp>
      <p:sp>
        <p:nvSpPr>
          <p:cNvPr id="37" name="TextBox 36"/>
          <p:cNvSpPr txBox="1"/>
          <p:nvPr/>
        </p:nvSpPr>
        <p:spPr>
          <a:xfrm rot="21305855">
            <a:off x="4335622" y="1347792"/>
            <a:ext cx="2168828" cy="830997"/>
          </a:xfrm>
          <a:prstGeom prst="rect">
            <a:avLst/>
          </a:prstGeom>
          <a:noFill/>
        </p:spPr>
        <p:txBody>
          <a:bodyPr wrap="square" rtlCol="0">
            <a:spAutoFit/>
          </a:bodyPr>
          <a:lstStyle/>
          <a:p>
            <a:r>
              <a:rPr lang="en-GB" sz="2300" dirty="0">
                <a:solidFill>
                  <a:schemeClr val="accent5">
                    <a:lumMod val="50000"/>
                  </a:schemeClr>
                </a:solidFill>
                <a:latin typeface="Century Gothic" panose="020B0502020202020204" pitchFamily="34" charset="0"/>
                <a:cs typeface="Calibri" panose="020F0502020204030204" pitchFamily="34" charset="0"/>
              </a:rPr>
              <a:t>to look after, looking after</a:t>
            </a:r>
          </a:p>
        </p:txBody>
      </p:sp>
      <p:sp>
        <p:nvSpPr>
          <p:cNvPr id="47" name="Rectangle 10">
            <a:extLst>
              <a:ext uri="{FF2B5EF4-FFF2-40B4-BE49-F238E27FC236}">
                <a16:creationId xmlns:a16="http://schemas.microsoft.com/office/drawing/2014/main" id="{AD7EF6DF-699A-CC4F-98E0-17F06AEC945F}"/>
              </a:ext>
            </a:extLst>
          </p:cNvPr>
          <p:cNvSpPr/>
          <p:nvPr/>
        </p:nvSpPr>
        <p:spPr>
          <a:xfrm>
            <a:off x="331115" y="4652808"/>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G</a:t>
            </a:r>
          </a:p>
        </p:txBody>
      </p:sp>
      <p:pic>
        <p:nvPicPr>
          <p:cNvPr id="49" name="Picture 2" descr="http://www.clker.com/cliparts/w/d/u/B/w/V/stamp1-md.png">
            <a:hlinkClick r:id="" action="ppaction://noaction">
              <a:snd r:embed="rId3" name="CUIDAR.wav"/>
            </a:hlinkClick>
            <a:extLst>
              <a:ext uri="{FF2B5EF4-FFF2-40B4-BE49-F238E27FC236}">
                <a16:creationId xmlns:a16="http://schemas.microsoft.com/office/drawing/2014/main" id="{41D3BE6E-DF1A-4A4C-96F6-BF5DDE7E9DE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45032">
            <a:off x="7981306" y="4705233"/>
            <a:ext cx="2083645" cy="18878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6">
            <a:extLst>
              <a:ext uri="{FF2B5EF4-FFF2-40B4-BE49-F238E27FC236}">
                <a16:creationId xmlns:a16="http://schemas.microsoft.com/office/drawing/2014/main" id="{8031C74D-55D0-2C41-BE3A-09D3231F3838}"/>
              </a:ext>
            </a:extLst>
          </p:cNvPr>
          <p:cNvSpPr txBox="1"/>
          <p:nvPr/>
        </p:nvSpPr>
        <p:spPr>
          <a:xfrm rot="21305855">
            <a:off x="7821938" y="5211123"/>
            <a:ext cx="2309771" cy="830997"/>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cs typeface="Calibri" panose="020F0502020204030204" pitchFamily="34" charset="0"/>
              </a:rPr>
              <a:t>to bring, bringing</a:t>
            </a:r>
          </a:p>
        </p:txBody>
      </p:sp>
      <p:sp>
        <p:nvSpPr>
          <p:cNvPr id="19" name="CuadroTexto 18">
            <a:extLst>
              <a:ext uri="{FF2B5EF4-FFF2-40B4-BE49-F238E27FC236}">
                <a16:creationId xmlns:a16="http://schemas.microsoft.com/office/drawing/2014/main" id="{C1AA9B85-3394-DB40-A692-73D19EBB1CEC}"/>
              </a:ext>
            </a:extLst>
          </p:cNvPr>
          <p:cNvSpPr txBox="1"/>
          <p:nvPr/>
        </p:nvSpPr>
        <p:spPr>
          <a:xfrm>
            <a:off x="1010465" y="723792"/>
            <a:ext cx="867545" cy="461665"/>
          </a:xfrm>
          <a:prstGeom prst="rect">
            <a:avLst/>
          </a:prstGeom>
          <a:noFill/>
        </p:spPr>
        <p:txBody>
          <a:bodyPr wrap="none" rtlCol="0">
            <a:spAutoFit/>
          </a:bodyPr>
          <a:lstStyle/>
          <a:p>
            <a:pPr algn="l"/>
            <a:r>
              <a:rPr lang="es-GB" sz="2400" dirty="0">
                <a:solidFill>
                  <a:schemeClr val="accent5">
                    <a:lumMod val="50000"/>
                  </a:schemeClr>
                </a:solidFill>
              </a:rPr>
              <a:t>[trip]</a:t>
            </a:r>
          </a:p>
        </p:txBody>
      </p:sp>
      <p:pic>
        <p:nvPicPr>
          <p:cNvPr id="51" name="Picture 2" descr="http://www.clker.com/cliparts/w/d/u/B/w/V/stamp1-md.png">
            <a:hlinkClick r:id="" action="ppaction://noaction">
              <a:snd r:embed="rId3" name="CUIDAR.wav"/>
            </a:hlinkClick>
            <a:extLst>
              <a:ext uri="{FF2B5EF4-FFF2-40B4-BE49-F238E27FC236}">
                <a16:creationId xmlns:a16="http://schemas.microsoft.com/office/drawing/2014/main" id="{0124519D-81A5-0E45-81D6-BCECD39FBB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45032">
            <a:off x="308292" y="4714065"/>
            <a:ext cx="1961613" cy="1777303"/>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36">
            <a:extLst>
              <a:ext uri="{FF2B5EF4-FFF2-40B4-BE49-F238E27FC236}">
                <a16:creationId xmlns:a16="http://schemas.microsoft.com/office/drawing/2014/main" id="{81E3EECB-47F1-F34C-AC7C-4DEAB5E7990C}"/>
              </a:ext>
            </a:extLst>
          </p:cNvPr>
          <p:cNvSpPr txBox="1"/>
          <p:nvPr/>
        </p:nvSpPr>
        <p:spPr>
          <a:xfrm rot="21305855">
            <a:off x="99775" y="5314822"/>
            <a:ext cx="2309771"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cs typeface="Calibri" panose="020F0502020204030204" pitchFamily="34" charset="0"/>
              </a:rPr>
              <a:t>during</a:t>
            </a:r>
          </a:p>
        </p:txBody>
      </p:sp>
      <p:sp>
        <p:nvSpPr>
          <p:cNvPr id="53" name="Rectangle 10">
            <a:extLst>
              <a:ext uri="{FF2B5EF4-FFF2-40B4-BE49-F238E27FC236}">
                <a16:creationId xmlns:a16="http://schemas.microsoft.com/office/drawing/2014/main" id="{BC20E5C9-201C-9A41-9043-9B1701830B90}"/>
              </a:ext>
            </a:extLst>
          </p:cNvPr>
          <p:cNvSpPr/>
          <p:nvPr/>
        </p:nvSpPr>
        <p:spPr>
          <a:xfrm>
            <a:off x="4181493" y="4654334"/>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H</a:t>
            </a:r>
          </a:p>
        </p:txBody>
      </p:sp>
      <p:pic>
        <p:nvPicPr>
          <p:cNvPr id="1026" name="Picture 2" descr="gift box clipart png - Clip Art Library">
            <a:extLst>
              <a:ext uri="{FF2B5EF4-FFF2-40B4-BE49-F238E27FC236}">
                <a16:creationId xmlns:a16="http://schemas.microsoft.com/office/drawing/2014/main" id="{135ACC76-AE95-BF4A-BCEE-FE6E9543BD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0386" y="4868146"/>
            <a:ext cx="1241698" cy="1403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 road trip cartoon - Clip Art Library">
            <a:extLst>
              <a:ext uri="{FF2B5EF4-FFF2-40B4-BE49-F238E27FC236}">
                <a16:creationId xmlns:a16="http://schemas.microsoft.com/office/drawing/2014/main" id="{3EBB3851-3902-0449-972D-4460010A52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240" y="1164049"/>
            <a:ext cx="1757010" cy="13419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othing pantry - Clip Art Library">
            <a:extLst>
              <a:ext uri="{FF2B5EF4-FFF2-40B4-BE49-F238E27FC236}">
                <a16:creationId xmlns:a16="http://schemas.microsoft.com/office/drawing/2014/main" id="{0616FAC7-C04B-7F47-A178-8FF7273E1E3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2414" y="3031008"/>
            <a:ext cx="1370475" cy="9631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uying something clipart - Clip Art Library">
            <a:extLst>
              <a:ext uri="{FF2B5EF4-FFF2-40B4-BE49-F238E27FC236}">
                <a16:creationId xmlns:a16="http://schemas.microsoft.com/office/drawing/2014/main" id="{113BEC1A-1C51-6541-82D8-B36EC7B84A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4623" y="2913989"/>
            <a:ext cx="1224646" cy="1222146"/>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BA84DB20-FC61-5348-9CBF-C5B986B6FD5A}"/>
              </a:ext>
            </a:extLst>
          </p:cNvPr>
          <p:cNvSpPr txBox="1"/>
          <p:nvPr/>
        </p:nvSpPr>
        <p:spPr>
          <a:xfrm>
            <a:off x="8116013" y="4087003"/>
            <a:ext cx="2541080" cy="461665"/>
          </a:xfrm>
          <a:prstGeom prst="rect">
            <a:avLst/>
          </a:prstGeom>
          <a:noFill/>
        </p:spPr>
        <p:txBody>
          <a:bodyPr wrap="none" rtlCol="0">
            <a:spAutoFit/>
          </a:bodyPr>
          <a:lstStyle/>
          <a:p>
            <a:pPr algn="l"/>
            <a:r>
              <a:rPr lang="es-GB" sz="2400" dirty="0">
                <a:solidFill>
                  <a:schemeClr val="accent5">
                    <a:lumMod val="50000"/>
                  </a:schemeClr>
                </a:solidFill>
              </a:rPr>
              <a:t>[to buy</a:t>
            </a:r>
            <a:r>
              <a:rPr lang="en-GB" sz="2400" dirty="0">
                <a:solidFill>
                  <a:schemeClr val="accent5">
                    <a:lumMod val="50000"/>
                  </a:schemeClr>
                </a:solidFill>
              </a:rPr>
              <a:t>, buying</a:t>
            </a:r>
            <a:r>
              <a:rPr lang="es-GB" sz="2400" dirty="0">
                <a:solidFill>
                  <a:schemeClr val="accent5">
                    <a:lumMod val="50000"/>
                  </a:schemeClr>
                </a:solidFill>
              </a:rPr>
              <a:t>]</a:t>
            </a:r>
          </a:p>
        </p:txBody>
      </p:sp>
      <p:sp>
        <p:nvSpPr>
          <p:cNvPr id="41" name="Rectangle 15">
            <a:extLst>
              <a:ext uri="{FF2B5EF4-FFF2-40B4-BE49-F238E27FC236}">
                <a16:creationId xmlns:a16="http://schemas.microsoft.com/office/drawing/2014/main" id="{60DC2911-957B-E040-AC38-9ACF6B97FBB2}"/>
              </a:ext>
            </a:extLst>
          </p:cNvPr>
          <p:cNvSpPr/>
          <p:nvPr/>
        </p:nvSpPr>
        <p:spPr>
          <a:xfrm>
            <a:off x="8023323" y="268946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F</a:t>
            </a:r>
          </a:p>
        </p:txBody>
      </p:sp>
      <p:pic>
        <p:nvPicPr>
          <p:cNvPr id="42" name="Picture 2" descr="http://www.clker.com/cliparts/w/d/u/B/w/V/stamp1-md.png">
            <a:hlinkClick r:id="" action="ppaction://noaction">
              <a:snd r:embed="rId3" name="CUIDAR.wav"/>
            </a:hlinkClick>
            <a:extLst>
              <a:ext uri="{FF2B5EF4-FFF2-40B4-BE49-F238E27FC236}">
                <a16:creationId xmlns:a16="http://schemas.microsoft.com/office/drawing/2014/main" id="{F7E6638F-DFBD-0547-B3DB-15C95850E68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745032">
            <a:off x="7987259" y="675043"/>
            <a:ext cx="2229932" cy="202041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36">
            <a:extLst>
              <a:ext uri="{FF2B5EF4-FFF2-40B4-BE49-F238E27FC236}">
                <a16:creationId xmlns:a16="http://schemas.microsoft.com/office/drawing/2014/main" id="{D1B97E52-5B4C-1B4A-BBAF-CD4A0F111716}"/>
              </a:ext>
            </a:extLst>
          </p:cNvPr>
          <p:cNvSpPr txBox="1"/>
          <p:nvPr/>
        </p:nvSpPr>
        <p:spPr>
          <a:xfrm rot="21305855">
            <a:off x="7947340" y="1232679"/>
            <a:ext cx="2309771" cy="830997"/>
          </a:xfrm>
          <a:prstGeom prst="rect">
            <a:avLst/>
          </a:prstGeom>
          <a:noFill/>
        </p:spPr>
        <p:txBody>
          <a:bodyPr wrap="square" rtlCol="0">
            <a:spAutoFit/>
          </a:bodyPr>
          <a:lstStyle/>
          <a:p>
            <a:pPr algn="ctr"/>
            <a:r>
              <a:rPr lang="en-GB" sz="2300" dirty="0">
                <a:solidFill>
                  <a:schemeClr val="accent5">
                    <a:lumMod val="50000"/>
                  </a:schemeClr>
                </a:solidFill>
                <a:latin typeface="Century Gothic" panose="020B0502020202020204" pitchFamily="34" charset="0"/>
                <a:cs typeface="Calibri" panose="020F0502020204030204" pitchFamily="34" charset="0"/>
              </a:rPr>
              <a:t>to organise, organising</a:t>
            </a:r>
          </a:p>
        </p:txBody>
      </p:sp>
      <p:sp>
        <p:nvSpPr>
          <p:cNvPr id="38" name="TextBox 37"/>
          <p:cNvSpPr txBox="1"/>
          <p:nvPr/>
        </p:nvSpPr>
        <p:spPr>
          <a:xfrm>
            <a:off x="2521259" y="5339057"/>
            <a:ext cx="1418721" cy="461665"/>
          </a:xfrm>
          <a:prstGeom prst="rect">
            <a:avLst/>
          </a:prstGeom>
          <a:noFill/>
        </p:spPr>
        <p:txBody>
          <a:bodyPr wrap="square" rtlCol="0">
            <a:spAutoFit/>
          </a:bodyPr>
          <a:lstStyle/>
          <a:p>
            <a:r>
              <a:rPr lang="en-GB" sz="2400" b="1" dirty="0" err="1">
                <a:solidFill>
                  <a:schemeClr val="accent5">
                    <a:lumMod val="50000"/>
                  </a:schemeClr>
                </a:solidFill>
              </a:rPr>
              <a:t>durante</a:t>
            </a:r>
            <a:endParaRPr lang="en-GB" sz="2400" b="1" dirty="0">
              <a:solidFill>
                <a:schemeClr val="accent5">
                  <a:lumMod val="50000"/>
                </a:schemeClr>
              </a:solidFill>
            </a:endParaRPr>
          </a:p>
        </p:txBody>
      </p:sp>
      <p:sp>
        <p:nvSpPr>
          <p:cNvPr id="39" name="CuadroTexto 18">
            <a:extLst>
              <a:ext uri="{FF2B5EF4-FFF2-40B4-BE49-F238E27FC236}">
                <a16:creationId xmlns:a16="http://schemas.microsoft.com/office/drawing/2014/main" id="{C1AA9B85-3394-DB40-A692-73D19EBB1CEC}"/>
              </a:ext>
            </a:extLst>
          </p:cNvPr>
          <p:cNvSpPr txBox="1"/>
          <p:nvPr/>
        </p:nvSpPr>
        <p:spPr>
          <a:xfrm>
            <a:off x="4370238" y="3990038"/>
            <a:ext cx="1473480" cy="461665"/>
          </a:xfrm>
          <a:prstGeom prst="rect">
            <a:avLst/>
          </a:prstGeom>
          <a:noFill/>
        </p:spPr>
        <p:txBody>
          <a:bodyPr wrap="none" rtlCol="0">
            <a:spAutoFit/>
          </a:bodyPr>
          <a:lstStyle/>
          <a:p>
            <a:pPr algn="l"/>
            <a:r>
              <a:rPr lang="es-GB" sz="2400" dirty="0">
                <a:solidFill>
                  <a:schemeClr val="accent5">
                    <a:lumMod val="50000"/>
                  </a:schemeClr>
                </a:solidFill>
              </a:rPr>
              <a:t>[</a:t>
            </a:r>
            <a:r>
              <a:rPr lang="en-GB" sz="2400" dirty="0">
                <a:solidFill>
                  <a:schemeClr val="accent5">
                    <a:lumMod val="50000"/>
                  </a:schemeClr>
                </a:solidFill>
              </a:rPr>
              <a:t>clothes</a:t>
            </a:r>
            <a:r>
              <a:rPr lang="es-GB" sz="2400" dirty="0">
                <a:solidFill>
                  <a:schemeClr val="accent5">
                    <a:lumMod val="50000"/>
                  </a:schemeClr>
                </a:solidFill>
              </a:rPr>
              <a:t>]</a:t>
            </a:r>
          </a:p>
        </p:txBody>
      </p:sp>
      <p:sp>
        <p:nvSpPr>
          <p:cNvPr id="44" name="TextBox 43"/>
          <p:cNvSpPr txBox="1"/>
          <p:nvPr/>
        </p:nvSpPr>
        <p:spPr>
          <a:xfrm>
            <a:off x="6590506" y="1551570"/>
            <a:ext cx="1299200" cy="461665"/>
          </a:xfrm>
          <a:prstGeom prst="rect">
            <a:avLst/>
          </a:prstGeom>
          <a:noFill/>
        </p:spPr>
        <p:txBody>
          <a:bodyPr wrap="square" rtlCol="0">
            <a:spAutoFit/>
          </a:bodyPr>
          <a:lstStyle/>
          <a:p>
            <a:r>
              <a:rPr lang="en-GB" sz="2400" b="1" dirty="0" err="1">
                <a:solidFill>
                  <a:schemeClr val="accent5">
                    <a:lumMod val="50000"/>
                  </a:schemeClr>
                </a:solidFill>
              </a:rPr>
              <a:t>cuidar</a:t>
            </a:r>
            <a:endParaRPr lang="en-GB" sz="2400" b="1" dirty="0">
              <a:solidFill>
                <a:schemeClr val="accent5">
                  <a:lumMod val="50000"/>
                </a:schemeClr>
              </a:solidFill>
            </a:endParaRPr>
          </a:p>
        </p:txBody>
      </p:sp>
      <p:sp>
        <p:nvSpPr>
          <p:cNvPr id="45" name="TextBox 44"/>
          <p:cNvSpPr txBox="1"/>
          <p:nvPr/>
        </p:nvSpPr>
        <p:spPr>
          <a:xfrm>
            <a:off x="6490709" y="5339057"/>
            <a:ext cx="1625304" cy="461665"/>
          </a:xfrm>
          <a:prstGeom prst="rect">
            <a:avLst/>
          </a:prstGeom>
          <a:noFill/>
        </p:spPr>
        <p:txBody>
          <a:bodyPr wrap="square" rtlCol="0">
            <a:spAutoFit/>
          </a:bodyPr>
          <a:lstStyle/>
          <a:p>
            <a:r>
              <a:rPr lang="en-GB" sz="2400" b="1" dirty="0">
                <a:solidFill>
                  <a:schemeClr val="accent5">
                    <a:lumMod val="50000"/>
                  </a:schemeClr>
                </a:solidFill>
              </a:rPr>
              <a:t>el </a:t>
            </a:r>
            <a:r>
              <a:rPr lang="en-GB" sz="2400" b="1" dirty="0" err="1">
                <a:solidFill>
                  <a:schemeClr val="accent5">
                    <a:lumMod val="50000"/>
                  </a:schemeClr>
                </a:solidFill>
              </a:rPr>
              <a:t>regalo</a:t>
            </a:r>
            <a:endParaRPr lang="en-GB" sz="2400" b="1" dirty="0">
              <a:solidFill>
                <a:schemeClr val="accent5">
                  <a:lumMod val="50000"/>
                </a:schemeClr>
              </a:solidFill>
            </a:endParaRPr>
          </a:p>
        </p:txBody>
      </p:sp>
      <p:sp>
        <p:nvSpPr>
          <p:cNvPr id="46" name="TextBox 45"/>
          <p:cNvSpPr txBox="1"/>
          <p:nvPr/>
        </p:nvSpPr>
        <p:spPr>
          <a:xfrm>
            <a:off x="10244405" y="3432494"/>
            <a:ext cx="1689360" cy="461665"/>
          </a:xfrm>
          <a:prstGeom prst="rect">
            <a:avLst/>
          </a:prstGeom>
          <a:noFill/>
        </p:spPr>
        <p:txBody>
          <a:bodyPr wrap="square" rtlCol="0">
            <a:spAutoFit/>
          </a:bodyPr>
          <a:lstStyle/>
          <a:p>
            <a:r>
              <a:rPr lang="en-GB" sz="2400" b="1" dirty="0" err="1">
                <a:solidFill>
                  <a:schemeClr val="accent5">
                    <a:lumMod val="50000"/>
                  </a:schemeClr>
                </a:solidFill>
              </a:rPr>
              <a:t>comprar</a:t>
            </a:r>
            <a:endParaRPr lang="en-GB" sz="2400" b="1" dirty="0">
              <a:solidFill>
                <a:schemeClr val="accent5">
                  <a:lumMod val="50000"/>
                </a:schemeClr>
              </a:solidFill>
            </a:endParaRPr>
          </a:p>
        </p:txBody>
      </p:sp>
      <p:sp>
        <p:nvSpPr>
          <p:cNvPr id="54" name="TextBox 53"/>
          <p:cNvSpPr txBox="1"/>
          <p:nvPr/>
        </p:nvSpPr>
        <p:spPr>
          <a:xfrm>
            <a:off x="10250946" y="1551570"/>
            <a:ext cx="1711675" cy="461665"/>
          </a:xfrm>
          <a:prstGeom prst="rect">
            <a:avLst/>
          </a:prstGeom>
          <a:noFill/>
        </p:spPr>
        <p:txBody>
          <a:bodyPr wrap="square" rtlCol="0">
            <a:spAutoFit/>
          </a:bodyPr>
          <a:lstStyle/>
          <a:p>
            <a:r>
              <a:rPr lang="en-GB" sz="2400" b="1" dirty="0" err="1">
                <a:solidFill>
                  <a:schemeClr val="accent5">
                    <a:lumMod val="50000"/>
                  </a:schemeClr>
                </a:solidFill>
              </a:rPr>
              <a:t>organizar</a:t>
            </a:r>
            <a:endParaRPr lang="en-GB" sz="2400" b="1" dirty="0">
              <a:solidFill>
                <a:schemeClr val="accent5">
                  <a:lumMod val="50000"/>
                </a:schemeClr>
              </a:solidFill>
            </a:endParaRPr>
          </a:p>
        </p:txBody>
      </p:sp>
      <p:sp>
        <p:nvSpPr>
          <p:cNvPr id="55" name="TextBox 54"/>
          <p:cNvSpPr txBox="1"/>
          <p:nvPr/>
        </p:nvSpPr>
        <p:spPr>
          <a:xfrm>
            <a:off x="10575069" y="5334608"/>
            <a:ext cx="1299200" cy="461665"/>
          </a:xfrm>
          <a:prstGeom prst="rect">
            <a:avLst/>
          </a:prstGeom>
          <a:noFill/>
        </p:spPr>
        <p:txBody>
          <a:bodyPr wrap="square" rtlCol="0">
            <a:spAutoFit/>
          </a:bodyPr>
          <a:lstStyle/>
          <a:p>
            <a:r>
              <a:rPr lang="en-GB" sz="2400" b="1" dirty="0" err="1">
                <a:solidFill>
                  <a:schemeClr val="accent5">
                    <a:lumMod val="50000"/>
                  </a:schemeClr>
                </a:solidFill>
              </a:rPr>
              <a:t>traer</a:t>
            </a:r>
            <a:endParaRPr lang="en-GB" sz="2400" b="1" dirty="0">
              <a:solidFill>
                <a:schemeClr val="accent5">
                  <a:lumMod val="50000"/>
                </a:schemeClr>
              </a:solidFill>
            </a:endParaRPr>
          </a:p>
        </p:txBody>
      </p:sp>
      <p:pic>
        <p:nvPicPr>
          <p:cNvPr id="2" name="Picture 2" descr="CLOTH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4631" y="3054798"/>
            <a:ext cx="1615858" cy="135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61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8" grpId="0"/>
      <p:bldP spid="44" grpId="0"/>
      <p:bldP spid="45" grpId="0"/>
      <p:bldP spid="46" grpId="0"/>
      <p:bldP spid="54" grpId="0"/>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150841" y="188879"/>
            <a:ext cx="10585358" cy="830997"/>
          </a:xfrm>
          <a:prstGeom prst="rect">
            <a:avLst/>
          </a:prstGeom>
          <a:noFill/>
        </p:spPr>
        <p:txBody>
          <a:bodyPr wrap="square" rtlCol="0">
            <a:spAutoFit/>
          </a:bodyPr>
          <a:lstStyle/>
          <a:p>
            <a:r>
              <a:rPr lang="en-US" sz="2400" b="1" dirty="0">
                <a:solidFill>
                  <a:schemeClr val="accent5">
                    <a:lumMod val="50000"/>
                  </a:schemeClr>
                </a:solidFill>
              </a:rPr>
              <a:t>Daniel y Lucía </a:t>
            </a:r>
            <a:r>
              <a:rPr lang="en-US" sz="2400" b="1" dirty="0" err="1">
                <a:solidFill>
                  <a:schemeClr val="accent5">
                    <a:lumMod val="50000"/>
                  </a:schemeClr>
                </a:solidFill>
              </a:rPr>
              <a:t>viajan</a:t>
            </a:r>
            <a:r>
              <a:rPr lang="en-US" sz="2400" b="1" dirty="0">
                <a:solidFill>
                  <a:schemeClr val="accent5">
                    <a:lumMod val="50000"/>
                  </a:schemeClr>
                </a:solidFill>
              </a:rPr>
              <a:t> </a:t>
            </a:r>
            <a:r>
              <a:rPr lang="en-US" sz="2400" b="1" dirty="0" err="1">
                <a:solidFill>
                  <a:schemeClr val="accent5">
                    <a:lumMod val="50000"/>
                  </a:schemeClr>
                </a:solidFill>
              </a:rPr>
              <a:t>en</a:t>
            </a:r>
            <a:r>
              <a:rPr lang="en-US" sz="2400" b="1" dirty="0">
                <a:solidFill>
                  <a:schemeClr val="accent5">
                    <a:lumMod val="50000"/>
                  </a:schemeClr>
                </a:solidFill>
              </a:rPr>
              <a:t> </a:t>
            </a:r>
            <a:r>
              <a:rPr lang="en-US" sz="2400" b="1" dirty="0" err="1">
                <a:solidFill>
                  <a:schemeClr val="accent5">
                    <a:lumMod val="50000"/>
                  </a:schemeClr>
                </a:solidFill>
              </a:rPr>
              <a:t>España</a:t>
            </a:r>
            <a:r>
              <a:rPr lang="en-US" sz="2400" b="1" dirty="0">
                <a:solidFill>
                  <a:schemeClr val="accent5">
                    <a:lumMod val="50000"/>
                  </a:schemeClr>
                </a:solidFill>
              </a:rPr>
              <a:t> con </a:t>
            </a:r>
            <a:r>
              <a:rPr lang="en-US" sz="2400" b="1" dirty="0" err="1">
                <a:solidFill>
                  <a:schemeClr val="accent5">
                    <a:lumMod val="50000"/>
                  </a:schemeClr>
                </a:solidFill>
              </a:rPr>
              <a:t>su</a:t>
            </a:r>
            <a:r>
              <a:rPr lang="en-US" sz="2400" b="1" dirty="0">
                <a:solidFill>
                  <a:schemeClr val="accent5">
                    <a:lumMod val="50000"/>
                  </a:schemeClr>
                </a:solidFill>
              </a:rPr>
              <a:t> </a:t>
            </a:r>
            <a:r>
              <a:rPr lang="en-US" sz="2400" b="1" dirty="0" err="1">
                <a:solidFill>
                  <a:schemeClr val="accent5">
                    <a:lumMod val="50000"/>
                  </a:schemeClr>
                </a:solidFill>
              </a:rPr>
              <a:t>clase</a:t>
            </a:r>
            <a:r>
              <a:rPr lang="en-US" sz="2400" b="1" dirty="0">
                <a:solidFill>
                  <a:schemeClr val="accent5">
                    <a:lumMod val="50000"/>
                  </a:schemeClr>
                </a:solidFill>
              </a:rPr>
              <a:t>. Lucía </a:t>
            </a:r>
            <a:r>
              <a:rPr lang="en-US" sz="2400" b="1" dirty="0" err="1">
                <a:solidFill>
                  <a:schemeClr val="accent5">
                    <a:lumMod val="50000"/>
                  </a:schemeClr>
                </a:solidFill>
              </a:rPr>
              <a:t>viaja</a:t>
            </a:r>
            <a:r>
              <a:rPr lang="en-US" sz="2400" b="1" dirty="0">
                <a:solidFill>
                  <a:schemeClr val="accent5">
                    <a:lumMod val="50000"/>
                  </a:schemeClr>
                </a:solidFill>
              </a:rPr>
              <a:t> a Málaga </a:t>
            </a:r>
            <a:r>
              <a:rPr lang="en-US" sz="2400" b="1" dirty="0" err="1">
                <a:solidFill>
                  <a:schemeClr val="accent5">
                    <a:lumMod val="50000"/>
                  </a:schemeClr>
                </a:solidFill>
              </a:rPr>
              <a:t>en</a:t>
            </a:r>
            <a:r>
              <a:rPr lang="en-US" sz="2400" b="1" dirty="0">
                <a:solidFill>
                  <a:schemeClr val="accent5">
                    <a:lumMod val="50000"/>
                  </a:schemeClr>
                </a:solidFill>
              </a:rPr>
              <a:t> </a:t>
            </a:r>
            <a:r>
              <a:rPr lang="en-US" sz="2400" b="1" dirty="0" err="1">
                <a:solidFill>
                  <a:schemeClr val="accent5">
                    <a:lumMod val="50000"/>
                  </a:schemeClr>
                </a:solidFill>
              </a:rPr>
              <a:t>marzo</a:t>
            </a:r>
            <a:r>
              <a:rPr lang="en-US" sz="2400" b="1" dirty="0">
                <a:solidFill>
                  <a:schemeClr val="accent5">
                    <a:lumMod val="50000"/>
                  </a:schemeClr>
                </a:solidFill>
              </a:rPr>
              <a:t> y Daniel </a:t>
            </a:r>
            <a:r>
              <a:rPr lang="en-US" sz="2400" b="1" dirty="0" err="1">
                <a:solidFill>
                  <a:schemeClr val="accent5">
                    <a:lumMod val="50000"/>
                  </a:schemeClr>
                </a:solidFill>
              </a:rPr>
              <a:t>viaja</a:t>
            </a:r>
            <a:r>
              <a:rPr lang="en-US" sz="2400" b="1" dirty="0">
                <a:solidFill>
                  <a:schemeClr val="accent5">
                    <a:lumMod val="50000"/>
                  </a:schemeClr>
                </a:solidFill>
              </a:rPr>
              <a:t> a Galicia </a:t>
            </a:r>
            <a:r>
              <a:rPr lang="en-US" sz="2400" b="1" dirty="0" err="1">
                <a:solidFill>
                  <a:schemeClr val="accent5">
                    <a:lumMod val="50000"/>
                  </a:schemeClr>
                </a:solidFill>
              </a:rPr>
              <a:t>en</a:t>
            </a:r>
            <a:r>
              <a:rPr lang="en-US" sz="2400" b="1" dirty="0">
                <a:solidFill>
                  <a:schemeClr val="accent5">
                    <a:lumMod val="50000"/>
                  </a:schemeClr>
                </a:solidFill>
              </a:rPr>
              <a:t> </a:t>
            </a:r>
            <a:r>
              <a:rPr lang="en-US" sz="2400" b="1" dirty="0" err="1">
                <a:solidFill>
                  <a:schemeClr val="accent5">
                    <a:lumMod val="50000"/>
                  </a:schemeClr>
                </a:solidFill>
              </a:rPr>
              <a:t>abril</a:t>
            </a:r>
            <a:r>
              <a:rPr lang="en-US" sz="2400" b="1" dirty="0">
                <a:solidFill>
                  <a:schemeClr val="accent5">
                    <a:lumMod val="50000"/>
                  </a:schemeClr>
                </a:solidFill>
              </a:rPr>
              <a:t>. ¿</a:t>
            </a:r>
            <a:r>
              <a:rPr lang="en-US" sz="2400" b="1" dirty="0" err="1">
                <a:solidFill>
                  <a:schemeClr val="accent5">
                    <a:lumMod val="50000"/>
                  </a:schemeClr>
                </a:solidFill>
              </a:rPr>
              <a:t>Qué</a:t>
            </a:r>
            <a:r>
              <a:rPr lang="en-US" sz="2400" b="1" dirty="0">
                <a:solidFill>
                  <a:schemeClr val="accent5">
                    <a:lumMod val="50000"/>
                  </a:schemeClr>
                </a:solidFill>
              </a:rPr>
              <a:t> </a:t>
            </a:r>
            <a:r>
              <a:rPr lang="en-US" sz="2400" b="1" dirty="0" err="1">
                <a:solidFill>
                  <a:schemeClr val="accent5">
                    <a:lumMod val="50000"/>
                  </a:schemeClr>
                </a:solidFill>
              </a:rPr>
              <a:t>hace</a:t>
            </a:r>
            <a:r>
              <a:rPr lang="en-US" sz="2400" b="1" dirty="0">
                <a:solidFill>
                  <a:schemeClr val="accent5">
                    <a:lumMod val="50000"/>
                  </a:schemeClr>
                </a:solidFill>
              </a:rPr>
              <a:t> </a:t>
            </a:r>
            <a:r>
              <a:rPr lang="en-US" sz="2400" b="1" dirty="0" err="1">
                <a:solidFill>
                  <a:schemeClr val="accent5">
                    <a:lumMod val="50000"/>
                  </a:schemeClr>
                </a:solidFill>
              </a:rPr>
              <a:t>cada</a:t>
            </a:r>
            <a:r>
              <a:rPr lang="en-US" sz="2400" b="1" dirty="0">
                <a:solidFill>
                  <a:schemeClr val="accent5">
                    <a:lumMod val="50000"/>
                  </a:schemeClr>
                </a:solidFill>
              </a:rPr>
              <a:t> uno?</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150841" y="1079416"/>
            <a:ext cx="8974529" cy="830997"/>
          </a:xfrm>
          <a:prstGeom prst="rect">
            <a:avLst/>
          </a:prstGeom>
          <a:noFill/>
        </p:spPr>
        <p:txBody>
          <a:bodyPr wrap="square" rtlCol="0">
            <a:spAutoFit/>
          </a:bodyPr>
          <a:lstStyle/>
          <a:p>
            <a:r>
              <a:rPr lang="en-US" sz="2400" dirty="0" err="1">
                <a:solidFill>
                  <a:schemeClr val="accent5">
                    <a:lumMod val="50000"/>
                  </a:schemeClr>
                </a:solidFill>
              </a:rPr>
              <a:t>Estudiante</a:t>
            </a:r>
            <a:r>
              <a:rPr lang="en-US" sz="2400" dirty="0">
                <a:solidFill>
                  <a:schemeClr val="accent5">
                    <a:lumMod val="50000"/>
                  </a:schemeClr>
                </a:solidFill>
              </a:rPr>
              <a:t> A </a:t>
            </a:r>
            <a:r>
              <a:rPr lang="en-US" sz="2400" dirty="0" err="1">
                <a:solidFill>
                  <a:schemeClr val="accent5">
                    <a:lumMod val="50000"/>
                  </a:schemeClr>
                </a:solidFill>
              </a:rPr>
              <a:t>habla</a:t>
            </a:r>
            <a:r>
              <a:rPr lang="en-US" sz="2400" dirty="0">
                <a:solidFill>
                  <a:schemeClr val="accent5">
                    <a:lumMod val="50000"/>
                  </a:schemeClr>
                </a:solidFill>
              </a:rPr>
              <a:t>: lee las </a:t>
            </a:r>
            <a:r>
              <a:rPr lang="en-US" sz="2400" dirty="0" err="1">
                <a:solidFill>
                  <a:schemeClr val="accent5">
                    <a:lumMod val="50000"/>
                  </a:schemeClr>
                </a:solidFill>
              </a:rPr>
              <a:t>frases</a:t>
            </a:r>
            <a:r>
              <a:rPr lang="en-US" sz="2400" dirty="0">
                <a:solidFill>
                  <a:schemeClr val="accent5">
                    <a:lumMod val="50000"/>
                  </a:schemeClr>
                </a:solidFill>
              </a:rPr>
              <a:t>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español</a:t>
            </a:r>
            <a:r>
              <a:rPr lang="en-US" sz="2400" dirty="0">
                <a:solidFill>
                  <a:schemeClr val="accent5">
                    <a:lumMod val="50000"/>
                  </a:schemeClr>
                </a:solidFill>
              </a:rPr>
              <a:t>. </a:t>
            </a:r>
            <a:r>
              <a:rPr lang="en-US" sz="2400" dirty="0" err="1">
                <a:solidFill>
                  <a:schemeClr val="accent5">
                    <a:lumMod val="50000"/>
                  </a:schemeClr>
                </a:solidFill>
              </a:rPr>
              <a:t>Debes</a:t>
            </a:r>
            <a:r>
              <a:rPr lang="en-US" sz="2400" dirty="0">
                <a:solidFill>
                  <a:schemeClr val="accent5">
                    <a:lumMod val="50000"/>
                  </a:schemeClr>
                </a:solidFill>
              </a:rPr>
              <a:t> </a:t>
            </a:r>
            <a:r>
              <a:rPr lang="en-US" sz="2400" dirty="0" err="1">
                <a:solidFill>
                  <a:schemeClr val="accent5">
                    <a:lumMod val="50000"/>
                  </a:schemeClr>
                </a:solidFill>
              </a:rPr>
              <a:t>empezar</a:t>
            </a:r>
            <a:r>
              <a:rPr lang="en-US" sz="2400" dirty="0">
                <a:solidFill>
                  <a:schemeClr val="accent5">
                    <a:lumMod val="50000"/>
                  </a:schemeClr>
                </a:solidFill>
              </a:rPr>
              <a:t> las </a:t>
            </a:r>
            <a:r>
              <a:rPr lang="en-US" sz="2400" dirty="0" err="1">
                <a:solidFill>
                  <a:schemeClr val="accent5">
                    <a:lumMod val="50000"/>
                  </a:schemeClr>
                </a:solidFill>
              </a:rPr>
              <a:t>frases</a:t>
            </a:r>
            <a:r>
              <a:rPr lang="en-US" sz="2400" dirty="0">
                <a:solidFill>
                  <a:schemeClr val="accent5">
                    <a:lumMod val="50000"/>
                  </a:schemeClr>
                </a:solidFill>
              </a:rPr>
              <a:t> con ‘</a:t>
            </a:r>
            <a:r>
              <a:rPr lang="en-US" sz="2400" b="1" dirty="0">
                <a:solidFill>
                  <a:schemeClr val="accent5">
                    <a:lumMod val="50000"/>
                  </a:schemeClr>
                </a:solidFill>
              </a:rPr>
              <a:t>Lucía...</a:t>
            </a:r>
            <a:r>
              <a:rPr lang="en-US" sz="2400" dirty="0">
                <a:solidFill>
                  <a:schemeClr val="accent5">
                    <a:lumMod val="50000"/>
                  </a:schemeClr>
                </a:solidFill>
              </a:rPr>
              <a:t>’ o ‘</a:t>
            </a:r>
            <a:r>
              <a:rPr lang="en-US" sz="2400" b="1" dirty="0">
                <a:solidFill>
                  <a:schemeClr val="accent5">
                    <a:lumMod val="50000"/>
                  </a:schemeClr>
                </a:solidFill>
              </a:rPr>
              <a:t>a</a:t>
            </a:r>
            <a:r>
              <a:rPr lang="en-US" sz="2400" dirty="0">
                <a:solidFill>
                  <a:schemeClr val="accent5">
                    <a:lumMod val="50000"/>
                  </a:schemeClr>
                </a:solidFill>
              </a:rPr>
              <a:t> </a:t>
            </a:r>
            <a:r>
              <a:rPr lang="en-US" sz="2400" b="1" dirty="0">
                <a:solidFill>
                  <a:schemeClr val="accent5">
                    <a:lumMod val="50000"/>
                  </a:schemeClr>
                </a:solidFill>
              </a:rPr>
              <a:t>Lucía...</a:t>
            </a:r>
            <a:r>
              <a:rPr lang="en-US" sz="2400" dirty="0">
                <a:solidFill>
                  <a:schemeClr val="accent5">
                    <a:lumMod val="50000"/>
                  </a:schemeClr>
                </a:solidFill>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150841" y="1969953"/>
            <a:ext cx="8728877" cy="461665"/>
          </a:xfrm>
          <a:prstGeom prst="rect">
            <a:avLst/>
          </a:prstGeom>
          <a:noFill/>
        </p:spPr>
        <p:txBody>
          <a:bodyPr wrap="square" rtlCol="0">
            <a:spAutoFit/>
          </a:bodyPr>
          <a:lstStyle/>
          <a:p>
            <a:r>
              <a:rPr lang="en-US" sz="2400" dirty="0" err="1">
                <a:solidFill>
                  <a:schemeClr val="accent5">
                    <a:lumMod val="50000"/>
                  </a:schemeClr>
                </a:solidFill>
              </a:rPr>
              <a:t>Estudiante</a:t>
            </a:r>
            <a:r>
              <a:rPr lang="en-US" sz="2400" dirty="0">
                <a:solidFill>
                  <a:schemeClr val="accent5">
                    <a:lumMod val="50000"/>
                  </a:schemeClr>
                </a:solidFill>
              </a:rPr>
              <a:t> B </a:t>
            </a:r>
            <a:r>
              <a:rPr lang="en-US" sz="2400" dirty="0" err="1">
                <a:solidFill>
                  <a:schemeClr val="accent5">
                    <a:lumMod val="50000"/>
                  </a:schemeClr>
                </a:solidFill>
              </a:rPr>
              <a:t>escucha</a:t>
            </a:r>
            <a:r>
              <a:rPr lang="en-US" sz="2400" dirty="0">
                <a:solidFill>
                  <a:schemeClr val="accent5">
                    <a:lumMod val="50000"/>
                  </a:schemeClr>
                </a:solidFill>
              </a:rPr>
              <a:t>: escribe la </a:t>
            </a:r>
            <a:r>
              <a:rPr lang="en-US" sz="2400" dirty="0" err="1">
                <a:solidFill>
                  <a:schemeClr val="accent5">
                    <a:lumMod val="50000"/>
                  </a:schemeClr>
                </a:solidFill>
              </a:rPr>
              <a:t>información</a:t>
            </a:r>
            <a:r>
              <a:rPr lang="en-US" sz="2400" dirty="0">
                <a:solidFill>
                  <a:schemeClr val="accent5">
                    <a:lumMod val="50000"/>
                  </a:schemeClr>
                </a:solidFill>
              </a:rPr>
              <a:t> </a:t>
            </a:r>
            <a:r>
              <a:rPr lang="en-US" sz="2400" dirty="0" err="1">
                <a:solidFill>
                  <a:schemeClr val="accent5">
                    <a:lumMod val="50000"/>
                  </a:schemeClr>
                </a:solidFill>
              </a:rPr>
              <a:t>en</a:t>
            </a:r>
            <a:r>
              <a:rPr lang="en-US" sz="2400" dirty="0">
                <a:solidFill>
                  <a:schemeClr val="accent5">
                    <a:lumMod val="50000"/>
                  </a:schemeClr>
                </a:solidFill>
              </a:rPr>
              <a:t> la </a:t>
            </a:r>
            <a:r>
              <a:rPr lang="en-US" sz="2400" dirty="0" err="1">
                <a:solidFill>
                  <a:schemeClr val="accent5">
                    <a:lumMod val="50000"/>
                  </a:schemeClr>
                </a:solidFill>
              </a:rPr>
              <a:t>tabla</a:t>
            </a:r>
            <a:r>
              <a:rPr lang="en-US" sz="2400" dirty="0">
                <a:solidFill>
                  <a:schemeClr val="accent5">
                    <a:lumMod val="50000"/>
                  </a:schemeClr>
                </a:solidFill>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150841" y="2491159"/>
            <a:ext cx="1666163" cy="461665"/>
          </a:xfrm>
          <a:prstGeom prst="rect">
            <a:avLst/>
          </a:prstGeom>
          <a:noFill/>
        </p:spPr>
        <p:txBody>
          <a:bodyPr wrap="square" rtlCol="0">
            <a:spAutoFit/>
          </a:bodyPr>
          <a:lstStyle/>
          <a:p>
            <a:r>
              <a:rPr lang="en-US" sz="2400" dirty="0" err="1">
                <a:solidFill>
                  <a:schemeClr val="accent5">
                    <a:lumMod val="50000"/>
                  </a:schemeClr>
                </a:solidFill>
              </a:rPr>
              <a:t>Ejemplo</a:t>
            </a:r>
            <a:r>
              <a:rPr lang="en-US" sz="2400" dirty="0">
                <a:solidFill>
                  <a:schemeClr val="accent5">
                    <a:lumMod val="50000"/>
                  </a:schemeClr>
                </a:solidFill>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840278" y="3604858"/>
            <a:ext cx="2781300"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b="1" dirty="0">
                <a:solidFill>
                  <a:srgbClr val="203864"/>
                </a:solidFill>
              </a:rPr>
              <a:t>1) </a:t>
            </a:r>
            <a:r>
              <a:rPr lang="es-GB" sz="2400" dirty="0">
                <a:solidFill>
                  <a:srgbClr val="203864"/>
                </a:solidFill>
              </a:rPr>
              <a:t>Lucía sends photos to Daniel.</a:t>
            </a: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965037176"/>
              </p:ext>
            </p:extLst>
          </p:nvPr>
        </p:nvGraphicFramePr>
        <p:xfrm>
          <a:off x="6436933" y="3960637"/>
          <a:ext cx="5382534" cy="1986169"/>
        </p:xfrm>
        <a:graphic>
          <a:graphicData uri="http://schemas.openxmlformats.org/drawingml/2006/table">
            <a:tbl>
              <a:tblPr firstRow="1" bandRow="1">
                <a:tableStyleId>{5DA37D80-6434-44D0-A028-1B22A696006F}</a:tableStyleId>
              </a:tblPr>
              <a:tblGrid>
                <a:gridCol w="2691267">
                  <a:extLst>
                    <a:ext uri="{9D8B030D-6E8A-4147-A177-3AD203B41FA5}">
                      <a16:colId xmlns:a16="http://schemas.microsoft.com/office/drawing/2014/main" val="2787285574"/>
                    </a:ext>
                  </a:extLst>
                </a:gridCol>
                <a:gridCol w="2691267">
                  <a:extLst>
                    <a:ext uri="{9D8B030D-6E8A-4147-A177-3AD203B41FA5}">
                      <a16:colId xmlns:a16="http://schemas.microsoft.com/office/drawing/2014/main" val="1608079510"/>
                    </a:ext>
                  </a:extLst>
                </a:gridCol>
              </a:tblGrid>
              <a:tr h="851412">
                <a:tc>
                  <a:txBody>
                    <a:bodyPr/>
                    <a:lstStyle/>
                    <a:p>
                      <a:pPr algn="ctr"/>
                      <a:r>
                        <a:rPr lang="es-ES" sz="2400" b="1" dirty="0" err="1">
                          <a:solidFill>
                            <a:srgbClr val="203864"/>
                          </a:solidFill>
                        </a:rPr>
                        <a:t>What</a:t>
                      </a:r>
                      <a:r>
                        <a:rPr lang="es-ES" sz="2400" b="1" dirty="0">
                          <a:solidFill>
                            <a:srgbClr val="203864"/>
                          </a:solidFill>
                        </a:rPr>
                        <a:t> Lucía </a:t>
                      </a:r>
                      <a:r>
                        <a:rPr lang="es-ES" sz="2400" b="1" dirty="0" err="1">
                          <a:solidFill>
                            <a:srgbClr val="203864"/>
                          </a:solidFill>
                        </a:rPr>
                        <a:t>does</a:t>
                      </a:r>
                      <a:r>
                        <a:rPr lang="es-ES" sz="2400" b="1" dirty="0">
                          <a:solidFill>
                            <a:srgbClr val="203864"/>
                          </a:solidFill>
                        </a:rPr>
                        <a:t> to Daniel</a:t>
                      </a:r>
                      <a:endParaRPr lang="es-GB" sz="2400" b="1" dirty="0">
                        <a:solidFill>
                          <a:srgbClr val="203864"/>
                        </a:solidFill>
                      </a:endParaRPr>
                    </a:p>
                  </a:txBody>
                  <a:tcPr anchor="ctr"/>
                </a:tc>
                <a:tc>
                  <a:txBody>
                    <a:bodyPr/>
                    <a:lstStyle/>
                    <a:p>
                      <a:pPr algn="ctr"/>
                      <a:r>
                        <a:rPr lang="es-ES" sz="2400" b="1" dirty="0" err="1">
                          <a:solidFill>
                            <a:srgbClr val="203864"/>
                          </a:solidFill>
                        </a:rPr>
                        <a:t>What</a:t>
                      </a:r>
                      <a:r>
                        <a:rPr lang="es-ES" sz="2400" b="1" dirty="0">
                          <a:solidFill>
                            <a:srgbClr val="203864"/>
                          </a:solidFill>
                        </a:rPr>
                        <a:t> Daniel </a:t>
                      </a:r>
                      <a:r>
                        <a:rPr lang="es-ES" sz="2400" b="1" dirty="0" err="1">
                          <a:solidFill>
                            <a:srgbClr val="203864"/>
                          </a:solidFill>
                        </a:rPr>
                        <a:t>does</a:t>
                      </a:r>
                      <a:r>
                        <a:rPr lang="es-ES" sz="2400" b="1" dirty="0">
                          <a:solidFill>
                            <a:srgbClr val="203864"/>
                          </a:solidFill>
                        </a:rPr>
                        <a:t> to Lucía</a:t>
                      </a:r>
                      <a:endParaRPr lang="es-GB" sz="2400" b="1" dirty="0">
                        <a:solidFill>
                          <a:srgbClr val="203864"/>
                        </a:solidFill>
                      </a:endParaRPr>
                    </a:p>
                  </a:txBody>
                  <a:tcPr anchor="ctr"/>
                </a:tc>
                <a:extLst>
                  <a:ext uri="{0D108BD9-81ED-4DB2-BD59-A6C34878D82A}">
                    <a16:rowId xmlns:a16="http://schemas.microsoft.com/office/drawing/2014/main" val="1548896538"/>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3869398" y="2545845"/>
            <a:ext cx="2540000" cy="1531898"/>
          </a:xfrm>
          <a:prstGeom prst="wedgeRoundRectCallout">
            <a:avLst>
              <a:gd name="adj1" fmla="val -73938"/>
              <a:gd name="adj2" fmla="val 4811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Lucía le envía fotos a Daniel. </a:t>
            </a: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176" y="3088831"/>
            <a:ext cx="2222500" cy="445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b="1" dirty="0"/>
              <a:t>Estudiante 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6657218" y="3336206"/>
            <a:ext cx="2222500" cy="445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b="1" dirty="0"/>
              <a:t>Estudiante B</a:t>
            </a:r>
          </a:p>
        </p:txBody>
      </p:sp>
      <p:pic>
        <p:nvPicPr>
          <p:cNvPr id="8" name="Imagen 7" descr="Imagen que contiene dibujo&#10;&#10;Descripción generada automáticamente">
            <a:extLst>
              <a:ext uri="{FF2B5EF4-FFF2-40B4-BE49-F238E27FC236}">
                <a16:creationId xmlns:a16="http://schemas.microsoft.com/office/drawing/2014/main" id="{78D0E734-6D6B-BF4C-8018-A8F8C9B7E84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185" b="92593" l="12031" r="59375">
                        <a14:foregroundMark x1="48125" y1="15926" x2="44844" y2="38241"/>
                        <a14:foregroundMark x1="44844" y1="38241" x2="49375" y2="53611"/>
                        <a14:foregroundMark x1="49375" y1="53611" x2="49167" y2="54444"/>
                        <a14:foregroundMark x1="49896" y1="11667" x2="53542" y2="33704"/>
                        <a14:foregroundMark x1="53542" y1="33704" x2="53958" y2="43611"/>
                        <a14:foregroundMark x1="53958" y1="43611" x2="52083" y2="63796"/>
                        <a14:foregroundMark x1="52083" y1="63796" x2="53333" y2="69630"/>
                        <a14:foregroundMark x1="53438" y1="25741" x2="53333" y2="31667"/>
                        <a14:foregroundMark x1="48854" y1="26111" x2="48854" y2="37222"/>
                        <a14:foregroundMark x1="50000" y1="24444" x2="47760" y2="31759"/>
                        <a14:foregroundMark x1="47760" y1="31759" x2="47604" y2="33333"/>
                        <a14:foregroundMark x1="48333" y1="25000" x2="46667" y2="33333"/>
                        <a14:foregroundMark x1="53750" y1="25556" x2="54375" y2="29815"/>
                        <a14:foregroundMark x1="50208" y1="39259" x2="52917" y2="76389"/>
                        <a14:foregroundMark x1="52917" y1="76389" x2="53021" y2="76667"/>
                        <a14:foregroundMark x1="51458" y1="40741" x2="51563" y2="47407"/>
                        <a14:foregroundMark x1="46771" y1="32037" x2="46563" y2="39074"/>
                        <a14:foregroundMark x1="46563" y1="39074" x2="43021" y2="30741"/>
                        <a14:foregroundMark x1="51354" y1="47222" x2="45677" y2="46111"/>
                        <a14:foregroundMark x1="45677" y1="46111" x2="43021" y2="47778"/>
                        <a14:foregroundMark x1="54479" y1="47407" x2="56979" y2="61111"/>
                        <a14:foregroundMark x1="57708" y1="65370" x2="59479" y2="71667"/>
                        <a14:foregroundMark x1="59479" y1="71667" x2="58958" y2="73704"/>
                        <a14:foregroundMark x1="46875" y1="87407" x2="47083" y2="92593"/>
                        <a14:foregroundMark x1="53125" y1="88519" x2="54583" y2="92593"/>
                        <a14:foregroundMark x1="56667" y1="55000" x2="55625" y2="48519"/>
                        <a14:foregroundMark x1="56458" y1="50370" x2="54271" y2="44259"/>
                        <a14:foregroundMark x1="54271" y1="44259" x2="54271" y2="44259"/>
                        <a14:foregroundMark x1="55833" y1="48889" x2="54583" y2="44444"/>
                        <a14:foregroundMark x1="54792" y1="44630" x2="56875" y2="51111"/>
                        <a14:foregroundMark x1="56875" y1="51111" x2="56875" y2="51852"/>
                        <a14:foregroundMark x1="46563" y1="52778" x2="46042" y2="47037"/>
                        <a14:foregroundMark x1="45938" y1="52037" x2="46042" y2="45000"/>
                        <a14:foregroundMark x1="46042" y1="45000" x2="46042" y2="45000"/>
                        <a14:foregroundMark x1="12284" y1="26118" x2="12083" y2="26852"/>
                        <a14:foregroundMark x1="13854" y1="20370" x2="13575" y2="21389"/>
                        <a14:foregroundMark x1="12083" y1="26852" x2="12093" y2="27814"/>
                        <a14:foregroundMark x1="24413" y1="10295" x2="24063" y2="10185"/>
                        <a14:foregroundMark x1="27604" y1="11296" x2="24788" y2="10413"/>
                        <a14:foregroundMark x1="53438" y1="81111" x2="54063" y2="91296"/>
                        <a14:foregroundMark x1="56042" y1="47593" x2="54896" y2="44630"/>
                        <a14:foregroundMark x1="55937" y1="47963" x2="55313" y2="44074"/>
                        <a14:foregroundMark x1="54792" y1="25370" x2="56250" y2="33519"/>
                        <a14:foregroundMark x1="36302" y1="28333" x2="35729" y2="27315"/>
                        <a14:backgroundMark x1="32367" y1="33097" x2="23750" y2="27037"/>
                        <a14:backgroundMark x1="31718" y1="37660" x2="20000" y2="32778"/>
                        <a14:backgroundMark x1="24688" y1="43889" x2="24688" y2="50741"/>
                        <a14:backgroundMark x1="18229" y1="36852" x2="16042" y2="36481"/>
                        <a14:backgroundMark x1="31146" y1="32593" x2="31667" y2="35926"/>
                        <a14:backgroundMark x1="35833" y1="31852" x2="33333" y2="31574"/>
                        <a14:backgroundMark x1="20938" y1="13148" x2="14844" y2="26389"/>
                        <a14:backgroundMark x1="14844" y1="26389" x2="16719" y2="44259"/>
                        <a14:backgroundMark x1="16719" y1="44259" x2="17135" y2="45093"/>
                        <a14:backgroundMark x1="16979" y1="46852" x2="13802" y2="30000"/>
                        <a14:backgroundMark x1="13802" y1="30000" x2="15313" y2="23056"/>
                        <a14:backgroundMark x1="32500" y1="21111" x2="33385" y2="37963"/>
                        <a14:backgroundMark x1="33385" y1="37963" x2="30938" y2="44167"/>
                        <a14:backgroundMark x1="37552" y1="32407" x2="32500" y2="40926"/>
                        <a14:backgroundMark x1="37656" y1="31852" x2="31250" y2="18426"/>
                        <a14:backgroundMark x1="31250" y1="18426" x2="20313" y2="13148"/>
                        <a14:backgroundMark x1="20313" y1="13148" x2="15521" y2="30926"/>
                        <a14:backgroundMark x1="15521" y1="30926" x2="15885" y2="38148"/>
                        <a14:backgroundMark x1="33229" y1="33148" x2="32656" y2="32685"/>
                        <a14:backgroundMark x1="39063" y1="32130" x2="28646" y2="28519"/>
                        <a14:backgroundMark x1="28646" y1="28519" x2="25000" y2="11481"/>
                        <a14:backgroundMark x1="25000" y1="11481" x2="15677" y2="18611"/>
                        <a14:backgroundMark x1="15677" y1="18611" x2="12396" y2="35463"/>
                        <a14:backgroundMark x1="12396" y1="35463" x2="15833" y2="43889"/>
                        <a14:backgroundMark x1="32656" y1="28796" x2="15104" y2="32500"/>
                        <a14:backgroundMark x1="15104" y1="32500" x2="14583" y2="37407"/>
                        <a14:backgroundMark x1="20052" y1="12407" x2="13281" y2="25833"/>
                        <a14:backgroundMark x1="13281" y1="25833" x2="33802" y2="39259"/>
                        <a14:backgroundMark x1="33802" y1="39259" x2="32865" y2="31667"/>
                        <a14:backgroundMark x1="34844" y1="32130" x2="34844" y2="32130"/>
                        <a14:backgroundMark x1="37865" y1="33056" x2="32083" y2="33056"/>
                        <a14:backgroundMark x1="13594" y1="21389" x2="13802" y2="33426"/>
                        <a14:backgroundMark x1="13646" y1="33333" x2="13750" y2="35185"/>
                        <a14:backgroundMark x1="14219" y1="37130" x2="14844" y2="40093"/>
                        <a14:backgroundMark x1="13750" y1="21111" x2="12396" y2="33148"/>
                        <a14:backgroundMark x1="38229" y1="33611" x2="37813" y2="33704"/>
                        <a14:backgroundMark x1="32344" y1="30926" x2="32240" y2="41852"/>
                        <a14:backgroundMark x1="29844" y1="47870" x2="21510" y2="50370"/>
                      </a14:backgroundRemoval>
                    </a14:imgEffect>
                  </a14:imgLayer>
                </a14:imgProps>
              </a:ext>
              <a:ext uri="{28A0092B-C50C-407E-A947-70E740481C1C}">
                <a14:useLocalDpi xmlns:a14="http://schemas.microsoft.com/office/drawing/2010/main" val="0"/>
              </a:ext>
            </a:extLst>
          </a:blip>
          <a:srcRect l="10000" t="6296" r="39479" b="4281"/>
          <a:stretch/>
        </p:blipFill>
        <p:spPr>
          <a:xfrm>
            <a:off x="10322723" y="2486859"/>
            <a:ext cx="1324447" cy="1318666"/>
          </a:xfrm>
          <a:prstGeom prst="rect">
            <a:avLst/>
          </a:prstGeom>
        </p:spPr>
      </p:pic>
      <p:pic>
        <p:nvPicPr>
          <p:cNvPr id="10" name="Imagen 9" descr="Forma, Círculo&#10;&#10;Descripción generada automáticamente">
            <a:extLst>
              <a:ext uri="{FF2B5EF4-FFF2-40B4-BE49-F238E27FC236}">
                <a16:creationId xmlns:a16="http://schemas.microsoft.com/office/drawing/2014/main" id="{B3134688-9582-F44D-9A07-37ED06FB6F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7017" y="2571880"/>
            <a:ext cx="573958" cy="588957"/>
          </a:xfrm>
          <a:prstGeom prst="rect">
            <a:avLst/>
          </a:prstGeom>
        </p:spPr>
      </p:pic>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8427567" y="4497061"/>
            <a:ext cx="1136700" cy="909360"/>
          </a:xfrm>
          <a:prstGeom prst="rect">
            <a:avLst/>
          </a:prstGeom>
        </p:spPr>
      </p:pic>
      <p:sp>
        <p:nvSpPr>
          <p:cNvPr id="11" name="CuadroTexto 10">
            <a:extLst>
              <a:ext uri="{FF2B5EF4-FFF2-40B4-BE49-F238E27FC236}">
                <a16:creationId xmlns:a16="http://schemas.microsoft.com/office/drawing/2014/main" id="{5F1F9295-8C12-4B4F-B183-D3FDFA38100D}"/>
              </a:ext>
            </a:extLst>
          </p:cNvPr>
          <p:cNvSpPr txBox="1"/>
          <p:nvPr/>
        </p:nvSpPr>
        <p:spPr>
          <a:xfrm>
            <a:off x="6436932" y="4953721"/>
            <a:ext cx="2781299" cy="830997"/>
          </a:xfrm>
          <a:prstGeom prst="rect">
            <a:avLst/>
          </a:prstGeom>
          <a:noFill/>
        </p:spPr>
        <p:txBody>
          <a:bodyPr wrap="square" rtlCol="0">
            <a:spAutoFit/>
          </a:bodyPr>
          <a:lstStyle/>
          <a:p>
            <a:pPr algn="l"/>
            <a:r>
              <a:rPr lang="es-GB" sz="2400" dirty="0">
                <a:solidFill>
                  <a:schemeClr val="accent5">
                    <a:lumMod val="50000"/>
                  </a:schemeClr>
                </a:solidFill>
              </a:rPr>
              <a:t>Lucía sends photos to Daniel</a:t>
            </a:r>
          </a:p>
        </p:txBody>
      </p:sp>
      <p:sp>
        <p:nvSpPr>
          <p:cNvPr id="12" name="Proceso 11">
            <a:extLst>
              <a:ext uri="{FF2B5EF4-FFF2-40B4-BE49-F238E27FC236}">
                <a16:creationId xmlns:a16="http://schemas.microsoft.com/office/drawing/2014/main" id="{FC48DEFD-BD94-3941-A8E9-5076F13F99C6}"/>
              </a:ext>
            </a:extLst>
          </p:cNvPr>
          <p:cNvSpPr/>
          <p:nvPr/>
        </p:nvSpPr>
        <p:spPr>
          <a:xfrm>
            <a:off x="2627733" y="5189056"/>
            <a:ext cx="3544634" cy="1033460"/>
          </a:xfrm>
          <a:prstGeom prst="flowChartProcess">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rPr>
              <a:t>¿Cómo empiezas la frase: ‘</a:t>
            </a:r>
            <a:r>
              <a:rPr lang="es-GB" sz="2400" b="1" dirty="0">
                <a:solidFill>
                  <a:srgbClr val="203864"/>
                </a:solidFill>
              </a:rPr>
              <a:t>Lucía...’ </a:t>
            </a:r>
            <a:r>
              <a:rPr lang="es-GB" sz="2400" dirty="0">
                <a:solidFill>
                  <a:srgbClr val="203864"/>
                </a:solidFill>
              </a:rPr>
              <a:t>o ‘</a:t>
            </a:r>
            <a:r>
              <a:rPr lang="es-GB" sz="2400" b="1" dirty="0">
                <a:solidFill>
                  <a:srgbClr val="203864"/>
                </a:solidFill>
              </a:rPr>
              <a:t>a Lucía...</a:t>
            </a:r>
            <a:r>
              <a:rPr lang="es-GB" sz="2400" dirty="0">
                <a:solidFill>
                  <a:srgbClr val="203864"/>
                </a:solidFill>
              </a:rPr>
              <a:t>’?</a:t>
            </a:r>
          </a:p>
        </p:txBody>
      </p:sp>
      <p:sp>
        <p:nvSpPr>
          <p:cNvPr id="6" name="Rounded Rectangular Callout 5"/>
          <p:cNvSpPr/>
          <p:nvPr/>
        </p:nvSpPr>
        <p:spPr>
          <a:xfrm>
            <a:off x="8956325" y="1025769"/>
            <a:ext cx="3084834" cy="1240171"/>
          </a:xfrm>
          <a:prstGeom prst="wedgeRoundRectCallout">
            <a:avLst>
              <a:gd name="adj1" fmla="val -75139"/>
              <a:gd name="adj2" fmla="val -740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Use ‘</a:t>
            </a:r>
            <a:r>
              <a:rPr lang="en-GB" sz="2000" b="1" dirty="0">
                <a:solidFill>
                  <a:schemeClr val="accent1">
                    <a:lumMod val="50000"/>
                  </a:schemeClr>
                </a:solidFill>
              </a:rPr>
              <a:t>Lucía…</a:t>
            </a:r>
            <a:r>
              <a:rPr lang="en-GB" sz="2000" dirty="0">
                <a:solidFill>
                  <a:schemeClr val="accent1">
                    <a:lumMod val="50000"/>
                  </a:schemeClr>
                </a:solidFill>
              </a:rPr>
              <a:t>’ if she is the ‘doer’.</a:t>
            </a:r>
          </a:p>
          <a:p>
            <a:pPr algn="ctr"/>
            <a:r>
              <a:rPr lang="en-GB" sz="2000" dirty="0">
                <a:solidFill>
                  <a:schemeClr val="accent1">
                    <a:lumMod val="50000"/>
                  </a:schemeClr>
                </a:solidFill>
              </a:rPr>
              <a:t>Use ‘</a:t>
            </a:r>
            <a:r>
              <a:rPr lang="en-GB" sz="2000" b="1" dirty="0">
                <a:solidFill>
                  <a:schemeClr val="accent1">
                    <a:lumMod val="50000"/>
                  </a:schemeClr>
                </a:solidFill>
              </a:rPr>
              <a:t>a Lucía…</a:t>
            </a:r>
            <a:r>
              <a:rPr lang="en-GB" sz="2000" dirty="0">
                <a:solidFill>
                  <a:schemeClr val="accent1">
                    <a:lumMod val="50000"/>
                  </a:schemeClr>
                </a:solidFill>
              </a:rPr>
              <a:t>’ if she is the ‘receiver’. </a:t>
            </a:r>
          </a:p>
        </p:txBody>
      </p:sp>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0" grpId="0"/>
      <p:bldP spid="21" grpId="0" animBg="1"/>
      <p:bldP spid="5" grpId="0" animBg="1"/>
      <p:bldP spid="26" grpId="0"/>
      <p:bldP spid="27" grpId="0"/>
      <p:bldP spid="11" grpId="0"/>
      <p:bldP spid="12"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70A7F72A-9537-471C-A3A5-D3D186AF53E2}"/>
              </a:ext>
            </a:extLst>
          </p:cNvPr>
          <p:cNvSpPr txBox="1"/>
          <p:nvPr/>
        </p:nvSpPr>
        <p:spPr>
          <a:xfrm>
            <a:off x="237159" y="1168466"/>
            <a:ext cx="1061700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Escribe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¿Cuál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una vocal y cuál tiene [silent h] + vocal?</a:t>
            </a:r>
          </a:p>
        </p:txBody>
      </p:sp>
      <p:sp>
        <p:nvSpPr>
          <p:cNvPr id="7" name="TextBox 6">
            <a:extLst>
              <a:ext uri="{FF2B5EF4-FFF2-40B4-BE49-F238E27FC236}">
                <a16:creationId xmlns:a16="http://schemas.microsoft.com/office/drawing/2014/main" id="{464BD7E7-5860-4CF3-A65D-AEEE511D5AAF}"/>
              </a:ext>
            </a:extLst>
          </p:cNvPr>
          <p:cNvSpPr txBox="1"/>
          <p:nvPr/>
        </p:nvSpPr>
        <p:spPr>
          <a:xfrm>
            <a:off x="1071550" y="4591933"/>
            <a:ext cx="4338660"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[to listen, listening]</a:t>
            </a:r>
          </a:p>
        </p:txBody>
      </p:sp>
      <p:sp>
        <p:nvSpPr>
          <p:cNvPr id="8" name="TextBox 7">
            <a:extLst>
              <a:ext uri="{FF2B5EF4-FFF2-40B4-BE49-F238E27FC236}">
                <a16:creationId xmlns:a16="http://schemas.microsoft.com/office/drawing/2014/main" id="{6CDDF374-8F62-4121-9284-C396EAEBD84D}"/>
              </a:ext>
            </a:extLst>
          </p:cNvPr>
          <p:cNvSpPr txBox="1"/>
          <p:nvPr/>
        </p:nvSpPr>
        <p:spPr>
          <a:xfrm>
            <a:off x="7139511" y="4591932"/>
            <a:ext cx="2119491"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[brother]</a:t>
            </a:r>
          </a:p>
        </p:txBody>
      </p:sp>
      <p:sp>
        <p:nvSpPr>
          <p:cNvPr id="9" name="TextBox 8">
            <a:extLst>
              <a:ext uri="{FF2B5EF4-FFF2-40B4-BE49-F238E27FC236}">
                <a16:creationId xmlns:a16="http://schemas.microsoft.com/office/drawing/2014/main" id="{8FF24C99-CBA7-4755-81A0-97653070186D}"/>
              </a:ext>
            </a:extLst>
          </p:cNvPr>
          <p:cNvSpPr txBox="1"/>
          <p:nvPr/>
        </p:nvSpPr>
        <p:spPr>
          <a:xfrm>
            <a:off x="7275462" y="5198278"/>
            <a:ext cx="21194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rmano</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7EFBBC5E-6BC3-4587-92CE-E758B16A90E3}"/>
              </a:ext>
            </a:extLst>
          </p:cNvPr>
          <p:cNvSpPr txBox="1"/>
          <p:nvPr/>
        </p:nvSpPr>
        <p:spPr>
          <a:xfrm>
            <a:off x="1723473" y="5198278"/>
            <a:ext cx="24465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scuchar</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E59851AA-2767-4EA2-B954-6A00C7E0197E}"/>
              </a:ext>
            </a:extLst>
          </p:cNvPr>
          <p:cNvSpPr txBox="1"/>
          <p:nvPr/>
        </p:nvSpPr>
        <p:spPr>
          <a:xfrm>
            <a:off x="1837589" y="5198277"/>
            <a:ext cx="448411"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e</a:t>
            </a:r>
            <a:endParaRPr lang="en-GB" sz="3600" b="1"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9F1547C9-6E19-489C-A2AA-9FEEC5413A5B}"/>
              </a:ext>
            </a:extLst>
          </p:cNvPr>
          <p:cNvSpPr txBox="1"/>
          <p:nvPr/>
        </p:nvSpPr>
        <p:spPr>
          <a:xfrm>
            <a:off x="7139511" y="5198278"/>
            <a:ext cx="798095"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he</a:t>
            </a:r>
            <a:endParaRPr lang="en-GB" sz="3600" b="1" dirty="0">
              <a:solidFill>
                <a:schemeClr val="accent2"/>
              </a:solidFill>
              <a:latin typeface="Century Gothic" panose="020B0502020202020204" pitchFamily="34" charset="0"/>
            </a:endParaRPr>
          </a:p>
        </p:txBody>
      </p:sp>
      <p:pic>
        <p:nvPicPr>
          <p:cNvPr id="3" name="Picture 2">
            <a:extLst>
              <a:ext uri="{FF2B5EF4-FFF2-40B4-BE49-F238E27FC236}">
                <a16:creationId xmlns:a16="http://schemas.microsoft.com/office/drawing/2014/main" id="{4DBF14EE-EC56-46EB-A153-32178F9FFE12}"/>
              </a:ext>
            </a:extLst>
          </p:cNvPr>
          <p:cNvPicPr>
            <a:picLocks noChangeAspect="1"/>
          </p:cNvPicPr>
          <p:nvPr/>
        </p:nvPicPr>
        <p:blipFill>
          <a:blip r:embed="rId4"/>
          <a:stretch>
            <a:fillRect/>
          </a:stretch>
        </p:blipFill>
        <p:spPr>
          <a:xfrm>
            <a:off x="1723473" y="2560614"/>
            <a:ext cx="2514600" cy="1819275"/>
          </a:xfrm>
          <a:prstGeom prst="rect">
            <a:avLst/>
          </a:prstGeom>
        </p:spPr>
      </p:pic>
      <p:pic>
        <p:nvPicPr>
          <p:cNvPr id="13" name="Picture 12">
            <a:extLst>
              <a:ext uri="{FF2B5EF4-FFF2-40B4-BE49-F238E27FC236}">
                <a16:creationId xmlns:a16="http://schemas.microsoft.com/office/drawing/2014/main" id="{33A8503F-A31E-4D3B-B00C-C8DD87FB3293}"/>
              </a:ext>
            </a:extLst>
          </p:cNvPr>
          <p:cNvPicPr>
            <a:picLocks noChangeAspect="1"/>
          </p:cNvPicPr>
          <p:nvPr/>
        </p:nvPicPr>
        <p:blipFill>
          <a:blip r:embed="rId5"/>
          <a:stretch>
            <a:fillRect/>
          </a:stretch>
        </p:blipFill>
        <p:spPr>
          <a:xfrm>
            <a:off x="7139511" y="2608841"/>
            <a:ext cx="2362200" cy="1943100"/>
          </a:xfrm>
          <a:prstGeom prst="rect">
            <a:avLst/>
          </a:prstGeom>
        </p:spPr>
      </p:pic>
      <p:sp>
        <p:nvSpPr>
          <p:cNvPr id="14" name="Rounded Rectangle 11">
            <a:extLst>
              <a:ext uri="{FF2B5EF4-FFF2-40B4-BE49-F238E27FC236}">
                <a16:creationId xmlns:a16="http://schemas.microsoft.com/office/drawing/2014/main" id="{29CE085B-4F05-714A-BADE-B5DEBA7E1C27}"/>
              </a:ext>
            </a:extLst>
          </p:cNvPr>
          <p:cNvSpPr/>
          <p:nvPr/>
        </p:nvSpPr>
        <p:spPr>
          <a:xfrm>
            <a:off x="10436087" y="258166"/>
            <a:ext cx="149205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429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266700" y="234235"/>
            <a:ext cx="2222500" cy="445927"/>
          </a:xfrm>
        </p:spPr>
        <p:txBody>
          <a:bodyPr>
            <a:normAutofit/>
          </a:bodyPr>
          <a:lstStyle/>
          <a:p>
            <a:r>
              <a:rPr lang="es-GB" sz="2400" b="1" dirty="0"/>
              <a:t>Estudiante A</a:t>
            </a:r>
          </a:p>
        </p:txBody>
      </p:sp>
      <p:graphicFrame>
        <p:nvGraphicFramePr>
          <p:cNvPr id="7" name="Tabla 7">
            <a:extLst>
              <a:ext uri="{FF2B5EF4-FFF2-40B4-BE49-F238E27FC236}">
                <a16:creationId xmlns:a16="http://schemas.microsoft.com/office/drawing/2014/main" id="{BB018234-66A3-5346-8BC8-EA644BF2CC2F}"/>
              </a:ext>
            </a:extLst>
          </p:cNvPr>
          <p:cNvGraphicFramePr>
            <a:graphicFrameLocks noGrp="1"/>
          </p:cNvGraphicFramePr>
          <p:nvPr>
            <p:extLst>
              <p:ext uri="{D42A27DB-BD31-4B8C-83A1-F6EECF244321}">
                <p14:modId xmlns:p14="http://schemas.microsoft.com/office/powerpoint/2010/main" val="462769518"/>
              </p:ext>
            </p:extLst>
          </p:nvPr>
        </p:nvGraphicFramePr>
        <p:xfrm>
          <a:off x="7162800" y="680162"/>
          <a:ext cx="4762500" cy="5390440"/>
        </p:xfrm>
        <a:graphic>
          <a:graphicData uri="http://schemas.openxmlformats.org/drawingml/2006/table">
            <a:tbl>
              <a:tblPr firstRow="1" bandRow="1">
                <a:tableStyleId>{5DA37D80-6434-44D0-A028-1B22A696006F}</a:tableStyleId>
              </a:tblPr>
              <a:tblGrid>
                <a:gridCol w="2381250">
                  <a:extLst>
                    <a:ext uri="{9D8B030D-6E8A-4147-A177-3AD203B41FA5}">
                      <a16:colId xmlns:a16="http://schemas.microsoft.com/office/drawing/2014/main" val="4061325925"/>
                    </a:ext>
                  </a:extLst>
                </a:gridCol>
                <a:gridCol w="2381250">
                  <a:extLst>
                    <a:ext uri="{9D8B030D-6E8A-4147-A177-3AD203B41FA5}">
                      <a16:colId xmlns:a16="http://schemas.microsoft.com/office/drawing/2014/main" val="2614744808"/>
                    </a:ext>
                  </a:extLst>
                </a:gridCol>
              </a:tblGrid>
              <a:tr h="851412">
                <a:tc>
                  <a:txBody>
                    <a:bodyPr/>
                    <a:lstStyle/>
                    <a:p>
                      <a:pPr algn="ctr"/>
                      <a:r>
                        <a:rPr lang="es-ES" sz="2000" b="1" dirty="0" err="1">
                          <a:solidFill>
                            <a:srgbClr val="203864"/>
                          </a:solidFill>
                        </a:rPr>
                        <a:t>What</a:t>
                      </a:r>
                      <a:r>
                        <a:rPr lang="es-ES" sz="2000" b="1" dirty="0">
                          <a:solidFill>
                            <a:srgbClr val="203864"/>
                          </a:solidFill>
                        </a:rPr>
                        <a:t> Lucía </a:t>
                      </a:r>
                      <a:r>
                        <a:rPr lang="es-ES" sz="2000" b="1" dirty="0" err="1">
                          <a:solidFill>
                            <a:srgbClr val="203864"/>
                          </a:solidFill>
                        </a:rPr>
                        <a:t>does</a:t>
                      </a:r>
                      <a:r>
                        <a:rPr lang="es-ES" sz="2000" b="1" dirty="0">
                          <a:solidFill>
                            <a:srgbClr val="203864"/>
                          </a:solidFill>
                        </a:rPr>
                        <a:t> to Daniel</a:t>
                      </a:r>
                      <a:endParaRPr lang="es-GB" sz="2000" b="1" dirty="0">
                        <a:solidFill>
                          <a:srgbClr val="203864"/>
                        </a:solidFill>
                      </a:endParaRPr>
                    </a:p>
                  </a:txBody>
                  <a:tcPr anchor="ctr"/>
                </a:tc>
                <a:tc>
                  <a:txBody>
                    <a:bodyPr/>
                    <a:lstStyle/>
                    <a:p>
                      <a:pPr algn="ctr"/>
                      <a:r>
                        <a:rPr lang="es-ES" sz="2000" b="1" dirty="0" err="1">
                          <a:solidFill>
                            <a:srgbClr val="203864"/>
                          </a:solidFill>
                        </a:rPr>
                        <a:t>What</a:t>
                      </a:r>
                      <a:r>
                        <a:rPr lang="es-ES" sz="2000" b="1" dirty="0">
                          <a:solidFill>
                            <a:srgbClr val="203864"/>
                          </a:solidFill>
                        </a:rPr>
                        <a:t> Daniel </a:t>
                      </a:r>
                      <a:r>
                        <a:rPr lang="es-ES" sz="2000" b="1" dirty="0" err="1">
                          <a:solidFill>
                            <a:srgbClr val="203864"/>
                          </a:solidFill>
                        </a:rPr>
                        <a:t>does</a:t>
                      </a:r>
                      <a:r>
                        <a:rPr lang="es-ES" sz="2000" b="1" dirty="0">
                          <a:solidFill>
                            <a:srgbClr val="203864"/>
                          </a:solidFill>
                        </a:rPr>
                        <a:t> to Lucía</a:t>
                      </a:r>
                      <a:endParaRPr lang="es-GB" sz="2000" b="1" dirty="0">
                        <a:solidFill>
                          <a:srgbClr val="203864"/>
                        </a:solidFill>
                      </a:endParaRPr>
                    </a:p>
                  </a:txBody>
                  <a:tcPr anchor="ctr"/>
                </a:tc>
                <a:extLst>
                  <a:ext uri="{0D108BD9-81ED-4DB2-BD59-A6C34878D82A}">
                    <a16:rowId xmlns:a16="http://schemas.microsoft.com/office/drawing/2014/main" val="3359901702"/>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80403399"/>
                  </a:ext>
                </a:extLst>
              </a:tr>
              <a:tr h="1134757">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1595136927"/>
                  </a:ext>
                </a:extLst>
              </a:tr>
              <a:tr h="1134757">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747273128"/>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633188705"/>
                  </a:ext>
                </a:extLst>
              </a:tr>
            </a:tbl>
          </a:graphicData>
        </a:graphic>
      </p:graphicFrame>
      <p:sp>
        <p:nvSpPr>
          <p:cNvPr id="16" name="CuadroTexto 15">
            <a:extLst>
              <a:ext uri="{FF2B5EF4-FFF2-40B4-BE49-F238E27FC236}">
                <a16:creationId xmlns:a16="http://schemas.microsoft.com/office/drawing/2014/main" id="{C9CB2A8B-B863-7F4C-B801-4432BCAD21E7}"/>
              </a:ext>
            </a:extLst>
          </p:cNvPr>
          <p:cNvSpPr txBox="1"/>
          <p:nvPr/>
        </p:nvSpPr>
        <p:spPr>
          <a:xfrm>
            <a:off x="2394201" y="312937"/>
            <a:ext cx="3701799" cy="769441"/>
          </a:xfrm>
          <a:prstGeom prst="rect">
            <a:avLst/>
          </a:prstGeom>
          <a:noFill/>
          <a:ln>
            <a:solidFill>
              <a:srgbClr val="203864"/>
            </a:solidFill>
          </a:ln>
        </p:spPr>
        <p:txBody>
          <a:bodyPr wrap="square" rtlCol="0">
            <a:spAutoFit/>
          </a:bodyPr>
          <a:lstStyle/>
          <a:p>
            <a:pPr algn="ctr"/>
            <a:r>
              <a:rPr lang="es-ES" sz="2200" dirty="0">
                <a:solidFill>
                  <a:schemeClr val="accent5">
                    <a:lumMod val="50000"/>
                  </a:schemeClr>
                </a:solidFill>
              </a:rPr>
              <a:t>¿Cómo empiezas la frase: ‘</a:t>
            </a:r>
            <a:r>
              <a:rPr lang="es-ES" sz="2200" b="1" dirty="0">
                <a:solidFill>
                  <a:schemeClr val="accent5">
                    <a:lumMod val="50000"/>
                  </a:schemeClr>
                </a:solidFill>
              </a:rPr>
              <a:t>Lucía...’ </a:t>
            </a:r>
            <a:r>
              <a:rPr lang="es-ES" sz="2200" dirty="0">
                <a:solidFill>
                  <a:schemeClr val="accent5">
                    <a:lumMod val="50000"/>
                  </a:schemeClr>
                </a:solidFill>
              </a:rPr>
              <a:t>o ‘</a:t>
            </a:r>
            <a:r>
              <a:rPr lang="es-ES" sz="2200" b="1" dirty="0">
                <a:solidFill>
                  <a:schemeClr val="accent5">
                    <a:lumMod val="50000"/>
                  </a:schemeClr>
                </a:solidFill>
              </a:rPr>
              <a:t>a Lucía...</a:t>
            </a:r>
            <a:r>
              <a:rPr lang="es-ES" sz="2200" dirty="0">
                <a:solidFill>
                  <a:schemeClr val="accent5">
                    <a:lumMod val="50000"/>
                  </a:schemeClr>
                </a:solidFill>
              </a:rPr>
              <a:t>’?</a:t>
            </a:r>
          </a:p>
        </p:txBody>
      </p:sp>
      <p:sp>
        <p:nvSpPr>
          <p:cNvPr id="24" name="Rectángulo 3">
            <a:extLst>
              <a:ext uri="{FF2B5EF4-FFF2-40B4-BE49-F238E27FC236}">
                <a16:creationId xmlns:a16="http://schemas.microsoft.com/office/drawing/2014/main" id="{5BB848F4-1CD9-814A-9A48-5EC7597D48A9}"/>
              </a:ext>
            </a:extLst>
          </p:cNvPr>
          <p:cNvSpPr/>
          <p:nvPr/>
        </p:nvSpPr>
        <p:spPr>
          <a:xfrm>
            <a:off x="2952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1) </a:t>
            </a:r>
            <a:r>
              <a:rPr lang="es-GB" sz="2000" dirty="0">
                <a:solidFill>
                  <a:srgbClr val="203864"/>
                </a:solidFill>
              </a:rPr>
              <a:t>Lucía sends photos to Daniel.</a:t>
            </a:r>
          </a:p>
        </p:txBody>
      </p:sp>
      <p:sp>
        <p:nvSpPr>
          <p:cNvPr id="25" name="Rectángulo 7">
            <a:extLst>
              <a:ext uri="{FF2B5EF4-FFF2-40B4-BE49-F238E27FC236}">
                <a16:creationId xmlns:a16="http://schemas.microsoft.com/office/drawing/2014/main" id="{33764266-47EC-C744-8B87-200D6262B647}"/>
              </a:ext>
            </a:extLst>
          </p:cNvPr>
          <p:cNvSpPr/>
          <p:nvPr/>
        </p:nvSpPr>
        <p:spPr>
          <a:xfrm>
            <a:off x="25939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2) </a:t>
            </a:r>
            <a:r>
              <a:rPr lang="es-GB" sz="2000" dirty="0">
                <a:solidFill>
                  <a:srgbClr val="203864"/>
                </a:solidFill>
              </a:rPr>
              <a:t>Daniel writes to Lucía.</a:t>
            </a:r>
          </a:p>
        </p:txBody>
      </p:sp>
      <p:sp>
        <p:nvSpPr>
          <p:cNvPr id="26" name="Rectángulo 8">
            <a:extLst>
              <a:ext uri="{FF2B5EF4-FFF2-40B4-BE49-F238E27FC236}">
                <a16:creationId xmlns:a16="http://schemas.microsoft.com/office/drawing/2014/main" id="{E960EEBC-F6DC-4D4B-A4B8-2FA7985974BA}"/>
              </a:ext>
            </a:extLst>
          </p:cNvPr>
          <p:cNvSpPr/>
          <p:nvPr/>
        </p:nvSpPr>
        <p:spPr>
          <a:xfrm>
            <a:off x="48926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3) </a:t>
            </a:r>
            <a:r>
              <a:rPr lang="es-GB" sz="2000" dirty="0">
                <a:solidFill>
                  <a:srgbClr val="203864"/>
                </a:solidFill>
              </a:rPr>
              <a:t>Lucía buys gifts </a:t>
            </a:r>
            <a:r>
              <a:rPr lang="en-GB" sz="2000" dirty="0">
                <a:solidFill>
                  <a:srgbClr val="203864"/>
                </a:solidFill>
              </a:rPr>
              <a:t>for</a:t>
            </a:r>
            <a:r>
              <a:rPr lang="es-GB" sz="2000" dirty="0">
                <a:solidFill>
                  <a:srgbClr val="203864"/>
                </a:solidFill>
              </a:rPr>
              <a:t> Daniel.</a:t>
            </a:r>
          </a:p>
        </p:txBody>
      </p:sp>
      <p:sp>
        <p:nvSpPr>
          <p:cNvPr id="27" name="Rectángulo 9">
            <a:extLst>
              <a:ext uri="{FF2B5EF4-FFF2-40B4-BE49-F238E27FC236}">
                <a16:creationId xmlns:a16="http://schemas.microsoft.com/office/drawing/2014/main" id="{3E266351-73A5-254A-9B52-C808BD863591}"/>
              </a:ext>
            </a:extLst>
          </p:cNvPr>
          <p:cNvSpPr/>
          <p:nvPr/>
        </p:nvSpPr>
        <p:spPr>
          <a:xfrm>
            <a:off x="2952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4) </a:t>
            </a:r>
            <a:r>
              <a:rPr lang="es-GB" sz="2000" dirty="0">
                <a:solidFill>
                  <a:srgbClr val="203864"/>
                </a:solidFill>
              </a:rPr>
              <a:t>Daniel looks after the cat for Lucía.</a:t>
            </a:r>
          </a:p>
        </p:txBody>
      </p:sp>
      <p:sp>
        <p:nvSpPr>
          <p:cNvPr id="28" name="Rectángulo 10">
            <a:extLst>
              <a:ext uri="{FF2B5EF4-FFF2-40B4-BE49-F238E27FC236}">
                <a16:creationId xmlns:a16="http://schemas.microsoft.com/office/drawing/2014/main" id="{EB463ADD-3DC5-284D-B072-A0417C51277A}"/>
              </a:ext>
            </a:extLst>
          </p:cNvPr>
          <p:cNvSpPr/>
          <p:nvPr/>
        </p:nvSpPr>
        <p:spPr>
          <a:xfrm>
            <a:off x="25939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5) </a:t>
            </a:r>
            <a:r>
              <a:rPr lang="es-GB" sz="2000" dirty="0">
                <a:solidFill>
                  <a:srgbClr val="203864"/>
                </a:solidFill>
              </a:rPr>
              <a:t>Lucía </a:t>
            </a:r>
            <a:r>
              <a:rPr lang="en-GB" sz="2000" dirty="0">
                <a:solidFill>
                  <a:srgbClr val="203864"/>
                </a:solidFill>
              </a:rPr>
              <a:t>annoys</a:t>
            </a:r>
            <a:r>
              <a:rPr lang="es-GB" sz="2000" dirty="0">
                <a:solidFill>
                  <a:srgbClr val="203864"/>
                </a:solidFill>
              </a:rPr>
              <a:t> Daniel</a:t>
            </a:r>
            <a:r>
              <a:rPr lang="en-GB" sz="2000" dirty="0">
                <a:solidFill>
                  <a:srgbClr val="203864"/>
                </a:solidFill>
              </a:rPr>
              <a:t> a lot</a:t>
            </a:r>
            <a:r>
              <a:rPr lang="es-GB" sz="2000" dirty="0">
                <a:solidFill>
                  <a:srgbClr val="203864"/>
                </a:solidFill>
              </a:rPr>
              <a:t>.</a:t>
            </a:r>
          </a:p>
        </p:txBody>
      </p:sp>
      <p:sp>
        <p:nvSpPr>
          <p:cNvPr id="29" name="Rectángulo 11">
            <a:extLst>
              <a:ext uri="{FF2B5EF4-FFF2-40B4-BE49-F238E27FC236}">
                <a16:creationId xmlns:a16="http://schemas.microsoft.com/office/drawing/2014/main" id="{23B454E3-3B6B-084C-B2B9-706DC51645BE}"/>
              </a:ext>
            </a:extLst>
          </p:cNvPr>
          <p:cNvSpPr/>
          <p:nvPr/>
        </p:nvSpPr>
        <p:spPr>
          <a:xfrm>
            <a:off x="4864100"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6) </a:t>
            </a:r>
            <a:r>
              <a:rPr lang="es-GB" sz="2000" dirty="0">
                <a:solidFill>
                  <a:srgbClr val="203864"/>
                </a:solidFill>
              </a:rPr>
              <a:t>Daniel gives Lucía ideas for the trip.</a:t>
            </a:r>
          </a:p>
        </p:txBody>
      </p:sp>
      <p:sp>
        <p:nvSpPr>
          <p:cNvPr id="30" name="Rectángulo 12">
            <a:extLst>
              <a:ext uri="{FF2B5EF4-FFF2-40B4-BE49-F238E27FC236}">
                <a16:creationId xmlns:a16="http://schemas.microsoft.com/office/drawing/2014/main" id="{3DDEC066-B882-7146-9E2B-6BEB529183A4}"/>
              </a:ext>
            </a:extLst>
          </p:cNvPr>
          <p:cNvSpPr/>
          <p:nvPr/>
        </p:nvSpPr>
        <p:spPr>
          <a:xfrm>
            <a:off x="3813175"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8) </a:t>
            </a:r>
            <a:r>
              <a:rPr lang="es-GB" sz="2000" dirty="0">
                <a:solidFill>
                  <a:srgbClr val="203864"/>
                </a:solidFill>
              </a:rPr>
              <a:t>Lucía brings </a:t>
            </a:r>
            <a:r>
              <a:rPr lang="en-GB" sz="2000" dirty="0">
                <a:solidFill>
                  <a:srgbClr val="203864"/>
                </a:solidFill>
              </a:rPr>
              <a:t>back</a:t>
            </a:r>
            <a:r>
              <a:rPr lang="es-GB" sz="2000" dirty="0">
                <a:solidFill>
                  <a:srgbClr val="203864"/>
                </a:solidFill>
              </a:rPr>
              <a:t> a shirt</a:t>
            </a:r>
            <a:r>
              <a:rPr lang="en-GB" sz="2000" dirty="0">
                <a:solidFill>
                  <a:srgbClr val="203864"/>
                </a:solidFill>
              </a:rPr>
              <a:t> for Daniel</a:t>
            </a:r>
            <a:r>
              <a:rPr lang="es-GB" sz="2000" dirty="0">
                <a:solidFill>
                  <a:srgbClr val="203864"/>
                </a:solidFill>
              </a:rPr>
              <a:t>.</a:t>
            </a:r>
          </a:p>
        </p:txBody>
      </p:sp>
      <p:sp>
        <p:nvSpPr>
          <p:cNvPr id="31" name="Rectángulo 13">
            <a:extLst>
              <a:ext uri="{FF2B5EF4-FFF2-40B4-BE49-F238E27FC236}">
                <a16:creationId xmlns:a16="http://schemas.microsoft.com/office/drawing/2014/main" id="{AA0EDE63-6D0B-9941-ADF3-A6CCDFD80C8D}"/>
              </a:ext>
            </a:extLst>
          </p:cNvPr>
          <p:cNvSpPr/>
          <p:nvPr/>
        </p:nvSpPr>
        <p:spPr>
          <a:xfrm>
            <a:off x="1511300"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7) </a:t>
            </a:r>
            <a:r>
              <a:rPr lang="es-GB" sz="2000" dirty="0">
                <a:solidFill>
                  <a:srgbClr val="203864"/>
                </a:solidFill>
              </a:rPr>
              <a:t>Daniel organi</a:t>
            </a:r>
            <a:r>
              <a:rPr lang="en-GB" sz="2000" dirty="0">
                <a:solidFill>
                  <a:srgbClr val="203864"/>
                </a:solidFill>
              </a:rPr>
              <a:t>s</a:t>
            </a:r>
            <a:r>
              <a:rPr lang="es-GB" sz="2000" dirty="0">
                <a:solidFill>
                  <a:srgbClr val="203864"/>
                </a:solidFill>
              </a:rPr>
              <a:t>es a party for Lucía.</a:t>
            </a:r>
          </a:p>
        </p:txBody>
      </p:sp>
    </p:spTree>
    <p:extLst>
      <p:ext uri="{BB962C8B-B14F-4D97-AF65-F5344CB8AC3E}">
        <p14:creationId xmlns:p14="http://schemas.microsoft.com/office/powerpoint/2010/main" val="3795276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266700" y="234235"/>
            <a:ext cx="2222500" cy="445927"/>
          </a:xfrm>
        </p:spPr>
        <p:txBody>
          <a:bodyPr>
            <a:normAutofit/>
          </a:bodyPr>
          <a:lstStyle/>
          <a:p>
            <a:r>
              <a:rPr lang="es-GB" sz="2400" b="1" dirty="0"/>
              <a:t>Estudiante B</a:t>
            </a:r>
          </a:p>
        </p:txBody>
      </p:sp>
      <p:graphicFrame>
        <p:nvGraphicFramePr>
          <p:cNvPr id="7" name="Tabla 7">
            <a:extLst>
              <a:ext uri="{FF2B5EF4-FFF2-40B4-BE49-F238E27FC236}">
                <a16:creationId xmlns:a16="http://schemas.microsoft.com/office/drawing/2014/main" id="{BB018234-66A3-5346-8BC8-EA644BF2CC2F}"/>
              </a:ext>
            </a:extLst>
          </p:cNvPr>
          <p:cNvGraphicFramePr>
            <a:graphicFrameLocks noGrp="1"/>
          </p:cNvGraphicFramePr>
          <p:nvPr/>
        </p:nvGraphicFramePr>
        <p:xfrm>
          <a:off x="7162800" y="680162"/>
          <a:ext cx="4762500" cy="5390440"/>
        </p:xfrm>
        <a:graphic>
          <a:graphicData uri="http://schemas.openxmlformats.org/drawingml/2006/table">
            <a:tbl>
              <a:tblPr firstRow="1" bandRow="1">
                <a:tableStyleId>{5DA37D80-6434-44D0-A028-1B22A696006F}</a:tableStyleId>
              </a:tblPr>
              <a:tblGrid>
                <a:gridCol w="2381250">
                  <a:extLst>
                    <a:ext uri="{9D8B030D-6E8A-4147-A177-3AD203B41FA5}">
                      <a16:colId xmlns:a16="http://schemas.microsoft.com/office/drawing/2014/main" val="4061325925"/>
                    </a:ext>
                  </a:extLst>
                </a:gridCol>
                <a:gridCol w="2381250">
                  <a:extLst>
                    <a:ext uri="{9D8B030D-6E8A-4147-A177-3AD203B41FA5}">
                      <a16:colId xmlns:a16="http://schemas.microsoft.com/office/drawing/2014/main" val="2614744808"/>
                    </a:ext>
                  </a:extLst>
                </a:gridCol>
              </a:tblGrid>
              <a:tr h="851412">
                <a:tc>
                  <a:txBody>
                    <a:bodyPr/>
                    <a:lstStyle/>
                    <a:p>
                      <a:pPr algn="ctr"/>
                      <a:r>
                        <a:rPr lang="es-ES" sz="2000" b="1" dirty="0" err="1">
                          <a:solidFill>
                            <a:srgbClr val="203864"/>
                          </a:solidFill>
                        </a:rPr>
                        <a:t>What</a:t>
                      </a:r>
                      <a:r>
                        <a:rPr lang="es-ES" sz="2000" b="1" dirty="0">
                          <a:solidFill>
                            <a:srgbClr val="203864"/>
                          </a:solidFill>
                        </a:rPr>
                        <a:t> Lucía </a:t>
                      </a:r>
                      <a:r>
                        <a:rPr lang="es-ES" sz="2000" b="1" dirty="0" err="1">
                          <a:solidFill>
                            <a:srgbClr val="203864"/>
                          </a:solidFill>
                        </a:rPr>
                        <a:t>does</a:t>
                      </a:r>
                      <a:r>
                        <a:rPr lang="es-ES" sz="2000" b="1" dirty="0">
                          <a:solidFill>
                            <a:srgbClr val="203864"/>
                          </a:solidFill>
                        </a:rPr>
                        <a:t> to Daniel</a:t>
                      </a:r>
                      <a:endParaRPr lang="es-GB" sz="2000" b="1" dirty="0">
                        <a:solidFill>
                          <a:srgbClr val="203864"/>
                        </a:solidFill>
                      </a:endParaRPr>
                    </a:p>
                  </a:txBody>
                  <a:tcPr anchor="ctr"/>
                </a:tc>
                <a:tc>
                  <a:txBody>
                    <a:bodyPr/>
                    <a:lstStyle/>
                    <a:p>
                      <a:pPr algn="ctr"/>
                      <a:r>
                        <a:rPr lang="es-ES" sz="2000" b="1" dirty="0" err="1">
                          <a:solidFill>
                            <a:srgbClr val="203864"/>
                          </a:solidFill>
                        </a:rPr>
                        <a:t>What</a:t>
                      </a:r>
                      <a:r>
                        <a:rPr lang="es-ES" sz="2000" b="1" dirty="0">
                          <a:solidFill>
                            <a:srgbClr val="203864"/>
                          </a:solidFill>
                        </a:rPr>
                        <a:t> Daniel </a:t>
                      </a:r>
                      <a:r>
                        <a:rPr lang="es-ES" sz="2000" b="1" dirty="0" err="1">
                          <a:solidFill>
                            <a:srgbClr val="203864"/>
                          </a:solidFill>
                        </a:rPr>
                        <a:t>does</a:t>
                      </a:r>
                      <a:r>
                        <a:rPr lang="es-ES" sz="2000" b="1" dirty="0">
                          <a:solidFill>
                            <a:srgbClr val="203864"/>
                          </a:solidFill>
                        </a:rPr>
                        <a:t> to Lucía</a:t>
                      </a:r>
                      <a:endParaRPr lang="es-GB" sz="2000" b="1" dirty="0">
                        <a:solidFill>
                          <a:srgbClr val="203864"/>
                        </a:solidFill>
                      </a:endParaRPr>
                    </a:p>
                  </a:txBody>
                  <a:tcPr anchor="ctr"/>
                </a:tc>
                <a:extLst>
                  <a:ext uri="{0D108BD9-81ED-4DB2-BD59-A6C34878D82A}">
                    <a16:rowId xmlns:a16="http://schemas.microsoft.com/office/drawing/2014/main" val="3359901702"/>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80403399"/>
                  </a:ext>
                </a:extLst>
              </a:tr>
              <a:tr h="1134757">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1595136927"/>
                  </a:ext>
                </a:extLst>
              </a:tr>
              <a:tr h="1134757">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747273128"/>
                  </a:ext>
                </a:extLst>
              </a:tr>
              <a:tr h="1134757">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633188705"/>
                  </a:ext>
                </a:extLst>
              </a:tr>
            </a:tbl>
          </a:graphicData>
        </a:graphic>
      </p:graphicFrame>
      <p:sp>
        <p:nvSpPr>
          <p:cNvPr id="16" name="CuadroTexto 15">
            <a:extLst>
              <a:ext uri="{FF2B5EF4-FFF2-40B4-BE49-F238E27FC236}">
                <a16:creationId xmlns:a16="http://schemas.microsoft.com/office/drawing/2014/main" id="{C9CB2A8B-B863-7F4C-B801-4432BCAD21E7}"/>
              </a:ext>
            </a:extLst>
          </p:cNvPr>
          <p:cNvSpPr txBox="1"/>
          <p:nvPr/>
        </p:nvSpPr>
        <p:spPr>
          <a:xfrm>
            <a:off x="2394201" y="312937"/>
            <a:ext cx="3701799" cy="769441"/>
          </a:xfrm>
          <a:prstGeom prst="rect">
            <a:avLst/>
          </a:prstGeom>
          <a:noFill/>
          <a:ln>
            <a:solidFill>
              <a:srgbClr val="203864"/>
            </a:solidFill>
          </a:ln>
        </p:spPr>
        <p:txBody>
          <a:bodyPr wrap="square" rtlCol="0">
            <a:spAutoFit/>
          </a:bodyPr>
          <a:lstStyle/>
          <a:p>
            <a:pPr algn="ctr"/>
            <a:r>
              <a:rPr lang="es-ES" sz="2200" dirty="0">
                <a:solidFill>
                  <a:schemeClr val="accent5">
                    <a:lumMod val="50000"/>
                  </a:schemeClr>
                </a:solidFill>
              </a:rPr>
              <a:t>¿Cómo empiezas la frase: ‘</a:t>
            </a:r>
            <a:r>
              <a:rPr lang="es-ES" sz="2200" b="1" dirty="0">
                <a:solidFill>
                  <a:schemeClr val="accent5">
                    <a:lumMod val="50000"/>
                  </a:schemeClr>
                </a:solidFill>
              </a:rPr>
              <a:t>Daniel...’ </a:t>
            </a:r>
            <a:r>
              <a:rPr lang="es-ES" sz="2200" dirty="0">
                <a:solidFill>
                  <a:schemeClr val="accent5">
                    <a:lumMod val="50000"/>
                  </a:schemeClr>
                </a:solidFill>
              </a:rPr>
              <a:t>o ‘</a:t>
            </a:r>
            <a:r>
              <a:rPr lang="es-ES" sz="2200" b="1" dirty="0">
                <a:solidFill>
                  <a:schemeClr val="accent5">
                    <a:lumMod val="50000"/>
                  </a:schemeClr>
                </a:solidFill>
              </a:rPr>
              <a:t>a Daniel...</a:t>
            </a:r>
            <a:r>
              <a:rPr lang="es-ES" sz="2200" dirty="0">
                <a:solidFill>
                  <a:schemeClr val="accent5">
                    <a:lumMod val="50000"/>
                  </a:schemeClr>
                </a:solidFill>
              </a:rPr>
              <a:t>’?</a:t>
            </a:r>
          </a:p>
        </p:txBody>
      </p:sp>
      <p:sp>
        <p:nvSpPr>
          <p:cNvPr id="15" name="Rectángulo 3">
            <a:extLst>
              <a:ext uri="{FF2B5EF4-FFF2-40B4-BE49-F238E27FC236}">
                <a16:creationId xmlns:a16="http://schemas.microsoft.com/office/drawing/2014/main" id="{5BB848F4-1CD9-814A-9A48-5EC7597D48A9}"/>
              </a:ext>
            </a:extLst>
          </p:cNvPr>
          <p:cNvSpPr/>
          <p:nvPr/>
        </p:nvSpPr>
        <p:spPr>
          <a:xfrm>
            <a:off x="2952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1) </a:t>
            </a:r>
            <a:r>
              <a:rPr lang="es-GB" sz="2000" dirty="0">
                <a:solidFill>
                  <a:srgbClr val="203864"/>
                </a:solidFill>
              </a:rPr>
              <a:t>Daniel sends photos to Lucía.</a:t>
            </a:r>
          </a:p>
        </p:txBody>
      </p:sp>
      <p:sp>
        <p:nvSpPr>
          <p:cNvPr id="17" name="Rectángulo 7">
            <a:extLst>
              <a:ext uri="{FF2B5EF4-FFF2-40B4-BE49-F238E27FC236}">
                <a16:creationId xmlns:a16="http://schemas.microsoft.com/office/drawing/2014/main" id="{33764266-47EC-C744-8B87-200D6262B647}"/>
              </a:ext>
            </a:extLst>
          </p:cNvPr>
          <p:cNvSpPr/>
          <p:nvPr/>
        </p:nvSpPr>
        <p:spPr>
          <a:xfrm>
            <a:off x="25939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2) </a:t>
            </a:r>
            <a:r>
              <a:rPr lang="en-GB" sz="2000" dirty="0">
                <a:solidFill>
                  <a:srgbClr val="203864"/>
                </a:solidFill>
              </a:rPr>
              <a:t>Lucía</a:t>
            </a:r>
            <a:r>
              <a:rPr lang="es-GB" sz="2000" dirty="0">
                <a:solidFill>
                  <a:srgbClr val="203864"/>
                </a:solidFill>
              </a:rPr>
              <a:t> writes to </a:t>
            </a:r>
            <a:r>
              <a:rPr lang="en-GB" sz="2000" dirty="0">
                <a:solidFill>
                  <a:srgbClr val="203864"/>
                </a:solidFill>
              </a:rPr>
              <a:t>Daniel</a:t>
            </a:r>
            <a:r>
              <a:rPr lang="es-GB" sz="2000" dirty="0">
                <a:solidFill>
                  <a:srgbClr val="203864"/>
                </a:solidFill>
              </a:rPr>
              <a:t>.</a:t>
            </a:r>
          </a:p>
        </p:txBody>
      </p:sp>
      <p:sp>
        <p:nvSpPr>
          <p:cNvPr id="18" name="Rectángulo 8">
            <a:extLst>
              <a:ext uri="{FF2B5EF4-FFF2-40B4-BE49-F238E27FC236}">
                <a16:creationId xmlns:a16="http://schemas.microsoft.com/office/drawing/2014/main" id="{E960EEBC-F6DC-4D4B-A4B8-2FA7985974BA}"/>
              </a:ext>
            </a:extLst>
          </p:cNvPr>
          <p:cNvSpPr/>
          <p:nvPr/>
        </p:nvSpPr>
        <p:spPr>
          <a:xfrm>
            <a:off x="4892675" y="1261224"/>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3) </a:t>
            </a:r>
            <a:r>
              <a:rPr lang="es-GB" sz="2000" dirty="0">
                <a:solidFill>
                  <a:srgbClr val="203864"/>
                </a:solidFill>
              </a:rPr>
              <a:t>Daniel buys gifts </a:t>
            </a:r>
            <a:r>
              <a:rPr lang="en-GB" sz="2000" dirty="0">
                <a:solidFill>
                  <a:srgbClr val="203864"/>
                </a:solidFill>
              </a:rPr>
              <a:t>for</a:t>
            </a:r>
            <a:r>
              <a:rPr lang="es-GB" sz="2000" dirty="0">
                <a:solidFill>
                  <a:srgbClr val="203864"/>
                </a:solidFill>
              </a:rPr>
              <a:t> Lucía.</a:t>
            </a:r>
          </a:p>
        </p:txBody>
      </p:sp>
      <p:sp>
        <p:nvSpPr>
          <p:cNvPr id="19" name="Rectángulo 9">
            <a:extLst>
              <a:ext uri="{FF2B5EF4-FFF2-40B4-BE49-F238E27FC236}">
                <a16:creationId xmlns:a16="http://schemas.microsoft.com/office/drawing/2014/main" id="{3E266351-73A5-254A-9B52-C808BD863591}"/>
              </a:ext>
            </a:extLst>
          </p:cNvPr>
          <p:cNvSpPr/>
          <p:nvPr/>
        </p:nvSpPr>
        <p:spPr>
          <a:xfrm>
            <a:off x="2952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4) </a:t>
            </a:r>
            <a:r>
              <a:rPr lang="es-GB" sz="2000" dirty="0">
                <a:solidFill>
                  <a:srgbClr val="203864"/>
                </a:solidFill>
              </a:rPr>
              <a:t>Lucía looks after the cat for Daniel.</a:t>
            </a:r>
          </a:p>
        </p:txBody>
      </p:sp>
      <p:sp>
        <p:nvSpPr>
          <p:cNvPr id="20" name="Rectángulo 10">
            <a:extLst>
              <a:ext uri="{FF2B5EF4-FFF2-40B4-BE49-F238E27FC236}">
                <a16:creationId xmlns:a16="http://schemas.microsoft.com/office/drawing/2014/main" id="{EB463ADD-3DC5-284D-B072-A0417C51277A}"/>
              </a:ext>
            </a:extLst>
          </p:cNvPr>
          <p:cNvSpPr/>
          <p:nvPr/>
        </p:nvSpPr>
        <p:spPr>
          <a:xfrm>
            <a:off x="2593975"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5) </a:t>
            </a:r>
            <a:r>
              <a:rPr lang="en-GB" sz="2000" dirty="0">
                <a:solidFill>
                  <a:srgbClr val="203864"/>
                </a:solidFill>
              </a:rPr>
              <a:t>Daniel annoys Lucía a lot</a:t>
            </a:r>
            <a:r>
              <a:rPr lang="es-GB" sz="2000" dirty="0">
                <a:solidFill>
                  <a:srgbClr val="203864"/>
                </a:solidFill>
              </a:rPr>
              <a:t>.</a:t>
            </a:r>
          </a:p>
        </p:txBody>
      </p:sp>
      <p:sp>
        <p:nvSpPr>
          <p:cNvPr id="21" name="Rectángulo 11">
            <a:extLst>
              <a:ext uri="{FF2B5EF4-FFF2-40B4-BE49-F238E27FC236}">
                <a16:creationId xmlns:a16="http://schemas.microsoft.com/office/drawing/2014/main" id="{23B454E3-3B6B-084C-B2B9-706DC51645BE}"/>
              </a:ext>
            </a:extLst>
          </p:cNvPr>
          <p:cNvSpPr/>
          <p:nvPr/>
        </p:nvSpPr>
        <p:spPr>
          <a:xfrm>
            <a:off x="4864100" y="3014870"/>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6) </a:t>
            </a:r>
            <a:r>
              <a:rPr lang="es-GB" sz="2000" dirty="0">
                <a:solidFill>
                  <a:srgbClr val="203864"/>
                </a:solidFill>
              </a:rPr>
              <a:t>Lucía gives Daniel ideas for the trip.</a:t>
            </a:r>
          </a:p>
        </p:txBody>
      </p:sp>
      <p:sp>
        <p:nvSpPr>
          <p:cNvPr id="22" name="Rectángulo 12">
            <a:extLst>
              <a:ext uri="{FF2B5EF4-FFF2-40B4-BE49-F238E27FC236}">
                <a16:creationId xmlns:a16="http://schemas.microsoft.com/office/drawing/2014/main" id="{3DDEC066-B882-7146-9E2B-6BEB529183A4}"/>
              </a:ext>
            </a:extLst>
          </p:cNvPr>
          <p:cNvSpPr/>
          <p:nvPr/>
        </p:nvSpPr>
        <p:spPr>
          <a:xfrm>
            <a:off x="3813175"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8) </a:t>
            </a:r>
            <a:r>
              <a:rPr lang="es-GB" sz="2000" dirty="0">
                <a:solidFill>
                  <a:srgbClr val="203864"/>
                </a:solidFill>
              </a:rPr>
              <a:t>Daniel brings </a:t>
            </a:r>
            <a:r>
              <a:rPr lang="en-GB" sz="2000" dirty="0">
                <a:solidFill>
                  <a:srgbClr val="203864"/>
                </a:solidFill>
              </a:rPr>
              <a:t>back</a:t>
            </a:r>
            <a:r>
              <a:rPr lang="es-GB" sz="2000" dirty="0">
                <a:solidFill>
                  <a:srgbClr val="203864"/>
                </a:solidFill>
              </a:rPr>
              <a:t> </a:t>
            </a:r>
            <a:r>
              <a:rPr lang="en-GB" sz="2000" dirty="0">
                <a:solidFill>
                  <a:srgbClr val="203864"/>
                </a:solidFill>
              </a:rPr>
              <a:t>clothes for Lucía</a:t>
            </a:r>
            <a:r>
              <a:rPr lang="es-GB" sz="2000" dirty="0">
                <a:solidFill>
                  <a:srgbClr val="203864"/>
                </a:solidFill>
              </a:rPr>
              <a:t>.</a:t>
            </a:r>
          </a:p>
        </p:txBody>
      </p:sp>
      <p:sp>
        <p:nvSpPr>
          <p:cNvPr id="23" name="Rectángulo 13">
            <a:extLst>
              <a:ext uri="{FF2B5EF4-FFF2-40B4-BE49-F238E27FC236}">
                <a16:creationId xmlns:a16="http://schemas.microsoft.com/office/drawing/2014/main" id="{AA0EDE63-6D0B-9941-ADF3-A6CCDFD80C8D}"/>
              </a:ext>
            </a:extLst>
          </p:cNvPr>
          <p:cNvSpPr/>
          <p:nvPr/>
        </p:nvSpPr>
        <p:spPr>
          <a:xfrm>
            <a:off x="1511300" y="4768516"/>
            <a:ext cx="1993900" cy="1574800"/>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7) </a:t>
            </a:r>
            <a:r>
              <a:rPr lang="es-GB" sz="2000" dirty="0">
                <a:solidFill>
                  <a:srgbClr val="203864"/>
                </a:solidFill>
              </a:rPr>
              <a:t>Lucía organizes a party for Daniel.</a:t>
            </a:r>
          </a:p>
        </p:txBody>
      </p:sp>
    </p:spTree>
    <p:extLst>
      <p:ext uri="{BB962C8B-B14F-4D97-AF65-F5344CB8AC3E}">
        <p14:creationId xmlns:p14="http://schemas.microsoft.com/office/powerpoint/2010/main" val="2381807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849F5-6DA5-934C-ACB8-9385A330D582}"/>
              </a:ext>
            </a:extLst>
          </p:cNvPr>
          <p:cNvSpPr>
            <a:spLocks noGrp="1"/>
          </p:cNvSpPr>
          <p:nvPr>
            <p:ph type="title"/>
          </p:nvPr>
        </p:nvSpPr>
        <p:spPr>
          <a:xfrm>
            <a:off x="555625" y="199088"/>
            <a:ext cx="2222500" cy="445927"/>
          </a:xfrm>
        </p:spPr>
        <p:txBody>
          <a:bodyPr>
            <a:normAutofit fontScale="90000"/>
          </a:bodyPr>
          <a:lstStyle/>
          <a:p>
            <a:r>
              <a:rPr lang="es-GB" sz="2400" b="1" dirty="0"/>
              <a:t>Estudiante A</a:t>
            </a:r>
            <a:br>
              <a:rPr lang="es-GB" sz="2400" b="1" dirty="0"/>
            </a:br>
            <a:r>
              <a:rPr lang="es-GB" sz="2400" b="1" dirty="0"/>
              <a:t>Solución</a:t>
            </a:r>
          </a:p>
        </p:txBody>
      </p:sp>
      <p:graphicFrame>
        <p:nvGraphicFramePr>
          <p:cNvPr id="24" name="Tabla 7">
            <a:extLst>
              <a:ext uri="{FF2B5EF4-FFF2-40B4-BE49-F238E27FC236}">
                <a16:creationId xmlns:a16="http://schemas.microsoft.com/office/drawing/2014/main" id="{BB018234-66A3-5346-8BC8-EA644BF2CC2F}"/>
              </a:ext>
            </a:extLst>
          </p:cNvPr>
          <p:cNvGraphicFramePr>
            <a:graphicFrameLocks noGrp="1"/>
          </p:cNvGraphicFramePr>
          <p:nvPr>
            <p:extLst>
              <p:ext uri="{D42A27DB-BD31-4B8C-83A1-F6EECF244321}">
                <p14:modId xmlns:p14="http://schemas.microsoft.com/office/powerpoint/2010/main" val="1613859531"/>
              </p:ext>
            </p:extLst>
          </p:nvPr>
        </p:nvGraphicFramePr>
        <p:xfrm>
          <a:off x="584200" y="787399"/>
          <a:ext cx="10845800" cy="5458906"/>
        </p:xfrm>
        <a:graphic>
          <a:graphicData uri="http://schemas.openxmlformats.org/drawingml/2006/table">
            <a:tbl>
              <a:tblPr firstRow="1" bandRow="1">
                <a:tableStyleId>{5DA37D80-6434-44D0-A028-1B22A696006F}</a:tableStyleId>
              </a:tblPr>
              <a:tblGrid>
                <a:gridCol w="5500741">
                  <a:extLst>
                    <a:ext uri="{9D8B030D-6E8A-4147-A177-3AD203B41FA5}">
                      <a16:colId xmlns:a16="http://schemas.microsoft.com/office/drawing/2014/main" val="4061325925"/>
                    </a:ext>
                  </a:extLst>
                </a:gridCol>
                <a:gridCol w="5345059">
                  <a:extLst>
                    <a:ext uri="{9D8B030D-6E8A-4147-A177-3AD203B41FA5}">
                      <a16:colId xmlns:a16="http://schemas.microsoft.com/office/drawing/2014/main" val="2614744808"/>
                    </a:ext>
                  </a:extLst>
                </a:gridCol>
              </a:tblGrid>
              <a:tr h="862226">
                <a:tc>
                  <a:txBody>
                    <a:bodyPr/>
                    <a:lstStyle/>
                    <a:p>
                      <a:pPr algn="ctr"/>
                      <a:r>
                        <a:rPr lang="es-ES" sz="2000" b="1" dirty="0" err="1">
                          <a:solidFill>
                            <a:srgbClr val="203864"/>
                          </a:solidFill>
                        </a:rPr>
                        <a:t>What</a:t>
                      </a:r>
                      <a:r>
                        <a:rPr lang="es-ES" sz="2000" b="1" dirty="0">
                          <a:solidFill>
                            <a:srgbClr val="203864"/>
                          </a:solidFill>
                        </a:rPr>
                        <a:t> Lucía </a:t>
                      </a:r>
                      <a:r>
                        <a:rPr lang="es-ES" sz="2000" b="1" dirty="0" err="1">
                          <a:solidFill>
                            <a:srgbClr val="203864"/>
                          </a:solidFill>
                        </a:rPr>
                        <a:t>does</a:t>
                      </a:r>
                      <a:r>
                        <a:rPr lang="es-ES" sz="2000" b="1" dirty="0">
                          <a:solidFill>
                            <a:srgbClr val="203864"/>
                          </a:solidFill>
                        </a:rPr>
                        <a:t> to Daniel</a:t>
                      </a:r>
                      <a:endParaRPr lang="es-GB" sz="2000" b="1" dirty="0">
                        <a:solidFill>
                          <a:srgbClr val="203864"/>
                        </a:solidFill>
                      </a:endParaRPr>
                    </a:p>
                  </a:txBody>
                  <a:tcPr anchor="ctr"/>
                </a:tc>
                <a:tc>
                  <a:txBody>
                    <a:bodyPr/>
                    <a:lstStyle/>
                    <a:p>
                      <a:pPr algn="ctr"/>
                      <a:r>
                        <a:rPr lang="es-ES" sz="2000" b="1" dirty="0" err="1">
                          <a:solidFill>
                            <a:srgbClr val="203864"/>
                          </a:solidFill>
                        </a:rPr>
                        <a:t>What</a:t>
                      </a:r>
                      <a:r>
                        <a:rPr lang="es-ES" sz="2000" b="1" dirty="0">
                          <a:solidFill>
                            <a:srgbClr val="203864"/>
                          </a:solidFill>
                        </a:rPr>
                        <a:t> Daniel </a:t>
                      </a:r>
                      <a:r>
                        <a:rPr lang="es-ES" sz="2000" b="1" dirty="0" err="1">
                          <a:solidFill>
                            <a:srgbClr val="203864"/>
                          </a:solidFill>
                        </a:rPr>
                        <a:t>does</a:t>
                      </a:r>
                      <a:r>
                        <a:rPr lang="es-ES" sz="2000" b="1" dirty="0">
                          <a:solidFill>
                            <a:srgbClr val="203864"/>
                          </a:solidFill>
                        </a:rPr>
                        <a:t> to Lucía</a:t>
                      </a:r>
                      <a:endParaRPr lang="es-GB" sz="2000" b="1" dirty="0">
                        <a:solidFill>
                          <a:srgbClr val="203864"/>
                        </a:solidFill>
                      </a:endParaRPr>
                    </a:p>
                  </a:txBody>
                  <a:tcPr anchor="ctr"/>
                </a:tc>
                <a:extLst>
                  <a:ext uri="{0D108BD9-81ED-4DB2-BD59-A6C34878D82A}">
                    <a16:rowId xmlns:a16="http://schemas.microsoft.com/office/drawing/2014/main" val="3359901702"/>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80403399"/>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595136927"/>
                  </a:ext>
                </a:extLst>
              </a:tr>
              <a:tr h="1149170">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747273128"/>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633188705"/>
                  </a:ext>
                </a:extLst>
              </a:tr>
            </a:tbl>
          </a:graphicData>
        </a:graphic>
      </p:graphicFrame>
      <p:sp>
        <p:nvSpPr>
          <p:cNvPr id="25" name="CuadroTexto 2">
            <a:extLst>
              <a:ext uri="{FF2B5EF4-FFF2-40B4-BE49-F238E27FC236}">
                <a16:creationId xmlns:a16="http://schemas.microsoft.com/office/drawing/2014/main" id="{8BB09921-8A8C-3549-AA19-09E08ADD6784}"/>
              </a:ext>
            </a:extLst>
          </p:cNvPr>
          <p:cNvSpPr txBox="1"/>
          <p:nvPr/>
        </p:nvSpPr>
        <p:spPr>
          <a:xfrm>
            <a:off x="6108700" y="1724184"/>
            <a:ext cx="4102100" cy="400110"/>
          </a:xfrm>
          <a:prstGeom prst="rect">
            <a:avLst/>
          </a:prstGeom>
          <a:noFill/>
        </p:spPr>
        <p:txBody>
          <a:bodyPr wrap="square" rtlCol="0">
            <a:spAutoFit/>
          </a:bodyPr>
          <a:lstStyle/>
          <a:p>
            <a:pPr algn="l"/>
            <a:r>
              <a:rPr lang="es-GB" sz="2000" dirty="0">
                <a:solidFill>
                  <a:schemeClr val="accent5">
                    <a:lumMod val="50000"/>
                  </a:schemeClr>
                </a:solidFill>
              </a:rPr>
              <a:t>Daniel sends photos to Lucía.</a:t>
            </a:r>
          </a:p>
        </p:txBody>
      </p:sp>
      <p:sp>
        <p:nvSpPr>
          <p:cNvPr id="26" name="CuadroTexto 14">
            <a:extLst>
              <a:ext uri="{FF2B5EF4-FFF2-40B4-BE49-F238E27FC236}">
                <a16:creationId xmlns:a16="http://schemas.microsoft.com/office/drawing/2014/main" id="{697844EA-05CF-2B44-B810-3363C55D0A52}"/>
              </a:ext>
            </a:extLst>
          </p:cNvPr>
          <p:cNvSpPr txBox="1"/>
          <p:nvPr/>
        </p:nvSpPr>
        <p:spPr>
          <a:xfrm>
            <a:off x="6134101" y="2901424"/>
            <a:ext cx="3571082" cy="400110"/>
          </a:xfrm>
          <a:prstGeom prst="rect">
            <a:avLst/>
          </a:prstGeom>
          <a:noFill/>
        </p:spPr>
        <p:txBody>
          <a:bodyPr wrap="square" rtlCol="0">
            <a:spAutoFit/>
          </a:bodyPr>
          <a:lstStyle/>
          <a:p>
            <a:r>
              <a:rPr lang="es-GB" sz="2000" dirty="0">
                <a:solidFill>
                  <a:srgbClr val="203864"/>
                </a:solidFill>
              </a:rPr>
              <a:t>Daniel </a:t>
            </a:r>
            <a:r>
              <a:rPr lang="en-GB" sz="2000" dirty="0">
                <a:solidFill>
                  <a:srgbClr val="203864"/>
                </a:solidFill>
              </a:rPr>
              <a:t>buys gifts for Lucía.</a:t>
            </a:r>
            <a:endParaRPr lang="es-GB" sz="2000" dirty="0">
              <a:solidFill>
                <a:schemeClr val="accent5">
                  <a:lumMod val="50000"/>
                </a:schemeClr>
              </a:solidFill>
            </a:endParaRPr>
          </a:p>
        </p:txBody>
      </p:sp>
      <p:sp>
        <p:nvSpPr>
          <p:cNvPr id="27" name="CuadroTexto 16">
            <a:extLst>
              <a:ext uri="{FF2B5EF4-FFF2-40B4-BE49-F238E27FC236}">
                <a16:creationId xmlns:a16="http://schemas.microsoft.com/office/drawing/2014/main" id="{C9165E2D-FA0E-3447-9CD5-189E17BDB560}"/>
              </a:ext>
            </a:extLst>
          </p:cNvPr>
          <p:cNvSpPr txBox="1"/>
          <p:nvPr/>
        </p:nvSpPr>
        <p:spPr>
          <a:xfrm>
            <a:off x="6134101" y="4084093"/>
            <a:ext cx="4813299" cy="400110"/>
          </a:xfrm>
          <a:prstGeom prst="rect">
            <a:avLst/>
          </a:prstGeom>
          <a:noFill/>
        </p:spPr>
        <p:txBody>
          <a:bodyPr wrap="square" rtlCol="0">
            <a:spAutoFit/>
          </a:bodyPr>
          <a:lstStyle/>
          <a:p>
            <a:r>
              <a:rPr lang="en-GB" sz="2000" dirty="0">
                <a:solidFill>
                  <a:srgbClr val="203864"/>
                </a:solidFill>
              </a:rPr>
              <a:t>Daniel annoys Lucía a lot.</a:t>
            </a:r>
            <a:endParaRPr lang="es-GB" sz="2000" dirty="0">
              <a:solidFill>
                <a:schemeClr val="accent5">
                  <a:lumMod val="50000"/>
                </a:schemeClr>
              </a:solidFill>
            </a:endParaRPr>
          </a:p>
        </p:txBody>
      </p:sp>
      <p:sp>
        <p:nvSpPr>
          <p:cNvPr id="28" name="CuadroTexto 17">
            <a:extLst>
              <a:ext uri="{FF2B5EF4-FFF2-40B4-BE49-F238E27FC236}">
                <a16:creationId xmlns:a16="http://schemas.microsoft.com/office/drawing/2014/main" id="{C21DEC4B-01F3-9E4F-8D20-5BF371CC9EDB}"/>
              </a:ext>
            </a:extLst>
          </p:cNvPr>
          <p:cNvSpPr txBox="1"/>
          <p:nvPr/>
        </p:nvSpPr>
        <p:spPr>
          <a:xfrm>
            <a:off x="6108700" y="5221541"/>
            <a:ext cx="4800600" cy="400110"/>
          </a:xfrm>
          <a:prstGeom prst="rect">
            <a:avLst/>
          </a:prstGeom>
          <a:noFill/>
        </p:spPr>
        <p:txBody>
          <a:bodyPr wrap="square" rtlCol="0">
            <a:spAutoFit/>
          </a:bodyPr>
          <a:lstStyle/>
          <a:p>
            <a:r>
              <a:rPr lang="es-GB" sz="2000" dirty="0">
                <a:solidFill>
                  <a:srgbClr val="203864"/>
                </a:solidFill>
              </a:rPr>
              <a:t>Daniel brings </a:t>
            </a:r>
            <a:r>
              <a:rPr lang="en-GB" sz="2000" dirty="0">
                <a:solidFill>
                  <a:srgbClr val="203864"/>
                </a:solidFill>
              </a:rPr>
              <a:t>back clothes for Lucía.</a:t>
            </a:r>
            <a:endParaRPr lang="es-GB" sz="2000" dirty="0">
              <a:solidFill>
                <a:schemeClr val="accent5">
                  <a:lumMod val="50000"/>
                </a:schemeClr>
              </a:solidFill>
            </a:endParaRPr>
          </a:p>
        </p:txBody>
      </p:sp>
      <p:sp>
        <p:nvSpPr>
          <p:cNvPr id="29" name="CuadroTexto 18">
            <a:extLst>
              <a:ext uri="{FF2B5EF4-FFF2-40B4-BE49-F238E27FC236}">
                <a16:creationId xmlns:a16="http://schemas.microsoft.com/office/drawing/2014/main" id="{5C23ED95-8EF6-F045-B86C-EF627A2A3F4C}"/>
              </a:ext>
            </a:extLst>
          </p:cNvPr>
          <p:cNvSpPr txBox="1"/>
          <p:nvPr/>
        </p:nvSpPr>
        <p:spPr>
          <a:xfrm>
            <a:off x="584200" y="1724184"/>
            <a:ext cx="4657725" cy="400110"/>
          </a:xfrm>
          <a:prstGeom prst="rect">
            <a:avLst/>
          </a:prstGeom>
          <a:noFill/>
        </p:spPr>
        <p:txBody>
          <a:bodyPr wrap="square" rtlCol="0">
            <a:spAutoFit/>
          </a:bodyPr>
          <a:lstStyle/>
          <a:p>
            <a:pPr algn="l"/>
            <a:r>
              <a:rPr lang="es-GB" sz="2000" dirty="0">
                <a:solidFill>
                  <a:schemeClr val="accent5">
                    <a:lumMod val="50000"/>
                  </a:schemeClr>
                </a:solidFill>
              </a:rPr>
              <a:t>Lucía </a:t>
            </a:r>
            <a:r>
              <a:rPr lang="en-GB" sz="2000" dirty="0">
                <a:solidFill>
                  <a:schemeClr val="accent5">
                    <a:lumMod val="50000"/>
                  </a:schemeClr>
                </a:solidFill>
              </a:rPr>
              <a:t>writes to Daniel.</a:t>
            </a:r>
            <a:endParaRPr lang="es-GB" sz="2000" dirty="0">
              <a:solidFill>
                <a:schemeClr val="accent5">
                  <a:lumMod val="50000"/>
                </a:schemeClr>
              </a:solidFill>
            </a:endParaRPr>
          </a:p>
        </p:txBody>
      </p:sp>
      <p:sp>
        <p:nvSpPr>
          <p:cNvPr id="30" name="CuadroTexto 19">
            <a:extLst>
              <a:ext uri="{FF2B5EF4-FFF2-40B4-BE49-F238E27FC236}">
                <a16:creationId xmlns:a16="http://schemas.microsoft.com/office/drawing/2014/main" id="{2E7C5616-5E57-3944-93EB-D54F38A2B38A}"/>
              </a:ext>
            </a:extLst>
          </p:cNvPr>
          <p:cNvSpPr txBox="1"/>
          <p:nvPr/>
        </p:nvSpPr>
        <p:spPr>
          <a:xfrm>
            <a:off x="561974" y="2920106"/>
            <a:ext cx="4679951" cy="400110"/>
          </a:xfrm>
          <a:prstGeom prst="rect">
            <a:avLst/>
          </a:prstGeom>
          <a:noFill/>
        </p:spPr>
        <p:txBody>
          <a:bodyPr wrap="square" rtlCol="0">
            <a:spAutoFit/>
          </a:bodyPr>
          <a:lstStyle/>
          <a:p>
            <a:pPr algn="l"/>
            <a:r>
              <a:rPr lang="es-GB" sz="2000" dirty="0">
                <a:solidFill>
                  <a:schemeClr val="accent5">
                    <a:lumMod val="50000"/>
                  </a:schemeClr>
                </a:solidFill>
              </a:rPr>
              <a:t>Lucía </a:t>
            </a:r>
            <a:r>
              <a:rPr lang="en-GB" sz="2000" dirty="0">
                <a:solidFill>
                  <a:schemeClr val="accent5">
                    <a:lumMod val="50000"/>
                  </a:schemeClr>
                </a:solidFill>
              </a:rPr>
              <a:t>looks after the cat for Daniel.</a:t>
            </a:r>
            <a:endParaRPr lang="es-GB" sz="2000" dirty="0">
              <a:solidFill>
                <a:schemeClr val="accent5">
                  <a:lumMod val="50000"/>
                </a:schemeClr>
              </a:solidFill>
            </a:endParaRPr>
          </a:p>
        </p:txBody>
      </p:sp>
      <p:sp>
        <p:nvSpPr>
          <p:cNvPr id="31" name="CuadroTexto 20">
            <a:extLst>
              <a:ext uri="{FF2B5EF4-FFF2-40B4-BE49-F238E27FC236}">
                <a16:creationId xmlns:a16="http://schemas.microsoft.com/office/drawing/2014/main" id="{41461A6F-D029-1E41-B8C4-0C603FC07223}"/>
              </a:ext>
            </a:extLst>
          </p:cNvPr>
          <p:cNvSpPr txBox="1"/>
          <p:nvPr/>
        </p:nvSpPr>
        <p:spPr>
          <a:xfrm>
            <a:off x="649828" y="4084093"/>
            <a:ext cx="5127625" cy="400110"/>
          </a:xfrm>
          <a:prstGeom prst="rect">
            <a:avLst/>
          </a:prstGeom>
          <a:noFill/>
        </p:spPr>
        <p:txBody>
          <a:bodyPr wrap="square" rtlCol="0">
            <a:spAutoFit/>
          </a:bodyPr>
          <a:lstStyle/>
          <a:p>
            <a:pPr algn="l"/>
            <a:r>
              <a:rPr lang="es-GB" sz="2000" dirty="0">
                <a:solidFill>
                  <a:schemeClr val="accent5">
                    <a:lumMod val="50000"/>
                  </a:schemeClr>
                </a:solidFill>
              </a:rPr>
              <a:t>Lucía gives Daniel ideas </a:t>
            </a:r>
            <a:r>
              <a:rPr lang="en-GB" sz="2000" dirty="0">
                <a:solidFill>
                  <a:schemeClr val="accent5">
                    <a:lumMod val="50000"/>
                  </a:schemeClr>
                </a:solidFill>
              </a:rPr>
              <a:t>for</a:t>
            </a:r>
            <a:r>
              <a:rPr lang="es-GB" sz="2000" dirty="0">
                <a:solidFill>
                  <a:schemeClr val="accent5">
                    <a:lumMod val="50000"/>
                  </a:schemeClr>
                </a:solidFill>
              </a:rPr>
              <a:t> the trip.</a:t>
            </a:r>
          </a:p>
        </p:txBody>
      </p:sp>
      <p:sp>
        <p:nvSpPr>
          <p:cNvPr id="32" name="CuadroTexto 21">
            <a:extLst>
              <a:ext uri="{FF2B5EF4-FFF2-40B4-BE49-F238E27FC236}">
                <a16:creationId xmlns:a16="http://schemas.microsoft.com/office/drawing/2014/main" id="{022DB570-A69D-C948-9582-E015256A521E}"/>
              </a:ext>
            </a:extLst>
          </p:cNvPr>
          <p:cNvSpPr txBox="1"/>
          <p:nvPr/>
        </p:nvSpPr>
        <p:spPr>
          <a:xfrm>
            <a:off x="649828" y="5219492"/>
            <a:ext cx="5217571" cy="400110"/>
          </a:xfrm>
          <a:prstGeom prst="rect">
            <a:avLst/>
          </a:prstGeom>
          <a:noFill/>
        </p:spPr>
        <p:txBody>
          <a:bodyPr wrap="square" rtlCol="0">
            <a:spAutoFit/>
          </a:bodyPr>
          <a:lstStyle/>
          <a:p>
            <a:pPr algn="l"/>
            <a:r>
              <a:rPr lang="es-GB" sz="2000" dirty="0">
                <a:solidFill>
                  <a:schemeClr val="accent5">
                    <a:lumMod val="50000"/>
                  </a:schemeClr>
                </a:solidFill>
              </a:rPr>
              <a:t>Lucía organi</a:t>
            </a:r>
            <a:r>
              <a:rPr lang="en-GB" sz="2000" dirty="0">
                <a:solidFill>
                  <a:schemeClr val="accent5">
                    <a:lumMod val="50000"/>
                  </a:schemeClr>
                </a:solidFill>
              </a:rPr>
              <a:t>s</a:t>
            </a:r>
            <a:r>
              <a:rPr lang="es-GB" sz="2000" dirty="0">
                <a:solidFill>
                  <a:schemeClr val="accent5">
                    <a:lumMod val="50000"/>
                  </a:schemeClr>
                </a:solidFill>
              </a:rPr>
              <a:t>es a party for Daniel.</a:t>
            </a:r>
          </a:p>
        </p:txBody>
      </p:sp>
      <p:sp>
        <p:nvSpPr>
          <p:cNvPr id="22" name="CuadroTexto 2">
            <a:extLst>
              <a:ext uri="{FF2B5EF4-FFF2-40B4-BE49-F238E27FC236}">
                <a16:creationId xmlns:a16="http://schemas.microsoft.com/office/drawing/2014/main" id="{8BB09921-8A8C-3549-AA19-09E08ADD6784}"/>
              </a:ext>
            </a:extLst>
          </p:cNvPr>
          <p:cNvSpPr txBox="1"/>
          <p:nvPr/>
        </p:nvSpPr>
        <p:spPr>
          <a:xfrm>
            <a:off x="6134101" y="2209204"/>
            <a:ext cx="4102100" cy="400110"/>
          </a:xfrm>
          <a:prstGeom prst="rect">
            <a:avLst/>
          </a:prstGeom>
          <a:noFill/>
        </p:spPr>
        <p:txBody>
          <a:bodyPr wrap="square" rtlCol="0">
            <a:spAutoFit/>
          </a:bodyPr>
          <a:lstStyle/>
          <a:p>
            <a:pPr algn="l"/>
            <a:r>
              <a:rPr lang="en-GB" sz="2000" i="1" dirty="0">
                <a:solidFill>
                  <a:schemeClr val="accent5">
                    <a:lumMod val="50000"/>
                  </a:schemeClr>
                </a:solidFill>
              </a:rPr>
              <a:t>Daniel le </a:t>
            </a:r>
            <a:r>
              <a:rPr lang="en-GB" sz="2000" i="1" dirty="0" err="1">
                <a:solidFill>
                  <a:schemeClr val="accent5">
                    <a:lumMod val="50000"/>
                  </a:schemeClr>
                </a:solidFill>
              </a:rPr>
              <a:t>envía</a:t>
            </a:r>
            <a:r>
              <a:rPr lang="en-GB" sz="2000" i="1" dirty="0">
                <a:solidFill>
                  <a:schemeClr val="accent5">
                    <a:lumMod val="50000"/>
                  </a:schemeClr>
                </a:solidFill>
              </a:rPr>
              <a:t> </a:t>
            </a:r>
            <a:r>
              <a:rPr lang="en-GB" sz="2000" i="1" dirty="0" err="1">
                <a:solidFill>
                  <a:schemeClr val="accent5">
                    <a:lumMod val="50000"/>
                  </a:schemeClr>
                </a:solidFill>
              </a:rPr>
              <a:t>fotos</a:t>
            </a:r>
            <a:r>
              <a:rPr lang="en-GB" sz="2000" i="1" dirty="0">
                <a:solidFill>
                  <a:schemeClr val="accent5">
                    <a:lumMod val="50000"/>
                  </a:schemeClr>
                </a:solidFill>
              </a:rPr>
              <a:t> a Lucía.</a:t>
            </a:r>
            <a:endParaRPr lang="es-GB" sz="2000" i="1" dirty="0">
              <a:solidFill>
                <a:schemeClr val="accent5">
                  <a:lumMod val="50000"/>
                </a:schemeClr>
              </a:solidFill>
            </a:endParaRPr>
          </a:p>
        </p:txBody>
      </p:sp>
      <p:sp>
        <p:nvSpPr>
          <p:cNvPr id="42" name="CuadroTexto 2">
            <a:extLst>
              <a:ext uri="{FF2B5EF4-FFF2-40B4-BE49-F238E27FC236}">
                <a16:creationId xmlns:a16="http://schemas.microsoft.com/office/drawing/2014/main" id="{8BB09921-8A8C-3549-AA19-09E08ADD6784}"/>
              </a:ext>
            </a:extLst>
          </p:cNvPr>
          <p:cNvSpPr txBox="1"/>
          <p:nvPr/>
        </p:nvSpPr>
        <p:spPr>
          <a:xfrm>
            <a:off x="584200" y="2209204"/>
            <a:ext cx="4102100" cy="400110"/>
          </a:xfrm>
          <a:prstGeom prst="rect">
            <a:avLst/>
          </a:prstGeom>
          <a:noFill/>
        </p:spPr>
        <p:txBody>
          <a:bodyPr wrap="square" rtlCol="0">
            <a:spAutoFit/>
          </a:bodyPr>
          <a:lstStyle/>
          <a:p>
            <a:pPr algn="l"/>
            <a:r>
              <a:rPr lang="en-GB" sz="2000" i="1" dirty="0">
                <a:solidFill>
                  <a:schemeClr val="accent5">
                    <a:lumMod val="50000"/>
                  </a:schemeClr>
                </a:solidFill>
              </a:rPr>
              <a:t>A Daniel le escribe Lucía.</a:t>
            </a:r>
            <a:endParaRPr lang="es-GB" sz="2000" i="1" dirty="0">
              <a:solidFill>
                <a:schemeClr val="accent5">
                  <a:lumMod val="50000"/>
                </a:schemeClr>
              </a:solidFill>
            </a:endParaRPr>
          </a:p>
        </p:txBody>
      </p:sp>
      <p:sp>
        <p:nvSpPr>
          <p:cNvPr id="43" name="CuadroTexto 2">
            <a:extLst>
              <a:ext uri="{FF2B5EF4-FFF2-40B4-BE49-F238E27FC236}">
                <a16:creationId xmlns:a16="http://schemas.microsoft.com/office/drawing/2014/main" id="{8BB09921-8A8C-3549-AA19-09E08ADD6784}"/>
              </a:ext>
            </a:extLst>
          </p:cNvPr>
          <p:cNvSpPr txBox="1"/>
          <p:nvPr/>
        </p:nvSpPr>
        <p:spPr>
          <a:xfrm>
            <a:off x="6134101" y="3388454"/>
            <a:ext cx="4533900" cy="400110"/>
          </a:xfrm>
          <a:prstGeom prst="rect">
            <a:avLst/>
          </a:prstGeom>
          <a:noFill/>
        </p:spPr>
        <p:txBody>
          <a:bodyPr wrap="square" rtlCol="0">
            <a:spAutoFit/>
          </a:bodyPr>
          <a:lstStyle/>
          <a:p>
            <a:pPr algn="l"/>
            <a:r>
              <a:rPr lang="en-GB" sz="2000" i="1" dirty="0">
                <a:solidFill>
                  <a:schemeClr val="accent5">
                    <a:lumMod val="50000"/>
                  </a:schemeClr>
                </a:solidFill>
              </a:rPr>
              <a:t>Daniel le compra </a:t>
            </a:r>
            <a:r>
              <a:rPr lang="en-GB" sz="2000" i="1" dirty="0" err="1">
                <a:solidFill>
                  <a:schemeClr val="accent5">
                    <a:lumMod val="50000"/>
                  </a:schemeClr>
                </a:solidFill>
              </a:rPr>
              <a:t>regalos</a:t>
            </a:r>
            <a:r>
              <a:rPr lang="en-GB" sz="2000" i="1" dirty="0">
                <a:solidFill>
                  <a:schemeClr val="accent5">
                    <a:lumMod val="50000"/>
                  </a:schemeClr>
                </a:solidFill>
              </a:rPr>
              <a:t> a Lucía.</a:t>
            </a:r>
            <a:endParaRPr lang="es-GB" sz="2000" i="1" dirty="0">
              <a:solidFill>
                <a:schemeClr val="accent5">
                  <a:lumMod val="50000"/>
                </a:schemeClr>
              </a:solidFill>
            </a:endParaRPr>
          </a:p>
        </p:txBody>
      </p:sp>
      <p:sp>
        <p:nvSpPr>
          <p:cNvPr id="44" name="CuadroTexto 2">
            <a:extLst>
              <a:ext uri="{FF2B5EF4-FFF2-40B4-BE49-F238E27FC236}">
                <a16:creationId xmlns:a16="http://schemas.microsoft.com/office/drawing/2014/main" id="{8BB09921-8A8C-3549-AA19-09E08ADD6784}"/>
              </a:ext>
            </a:extLst>
          </p:cNvPr>
          <p:cNvSpPr txBox="1"/>
          <p:nvPr/>
        </p:nvSpPr>
        <p:spPr>
          <a:xfrm>
            <a:off x="584200" y="3388454"/>
            <a:ext cx="4533900" cy="400110"/>
          </a:xfrm>
          <a:prstGeom prst="rect">
            <a:avLst/>
          </a:prstGeom>
          <a:noFill/>
        </p:spPr>
        <p:txBody>
          <a:bodyPr wrap="square" rtlCol="0">
            <a:spAutoFit/>
          </a:bodyPr>
          <a:lstStyle/>
          <a:p>
            <a:pPr algn="l"/>
            <a:r>
              <a:rPr lang="en-GB" sz="2000" i="1" dirty="0">
                <a:solidFill>
                  <a:schemeClr val="accent5">
                    <a:lumMod val="50000"/>
                  </a:schemeClr>
                </a:solidFill>
              </a:rPr>
              <a:t>A Daniel le </a:t>
            </a:r>
            <a:r>
              <a:rPr lang="en-GB" sz="2000" i="1" dirty="0" err="1">
                <a:solidFill>
                  <a:schemeClr val="accent5">
                    <a:lumMod val="50000"/>
                  </a:schemeClr>
                </a:solidFill>
              </a:rPr>
              <a:t>cuida</a:t>
            </a:r>
            <a:r>
              <a:rPr lang="en-GB" sz="2000" i="1" dirty="0">
                <a:solidFill>
                  <a:schemeClr val="accent5">
                    <a:lumMod val="50000"/>
                  </a:schemeClr>
                </a:solidFill>
              </a:rPr>
              <a:t> el </a:t>
            </a:r>
            <a:r>
              <a:rPr lang="en-GB" sz="2000" i="1" dirty="0" err="1">
                <a:solidFill>
                  <a:schemeClr val="accent5">
                    <a:lumMod val="50000"/>
                  </a:schemeClr>
                </a:solidFill>
              </a:rPr>
              <a:t>gato</a:t>
            </a:r>
            <a:r>
              <a:rPr lang="en-GB" sz="2000" i="1" dirty="0">
                <a:solidFill>
                  <a:schemeClr val="accent5">
                    <a:lumMod val="50000"/>
                  </a:schemeClr>
                </a:solidFill>
              </a:rPr>
              <a:t> Lucía.</a:t>
            </a:r>
            <a:endParaRPr lang="es-GB" sz="2000" i="1" dirty="0">
              <a:solidFill>
                <a:schemeClr val="accent5">
                  <a:lumMod val="50000"/>
                </a:schemeClr>
              </a:solidFill>
            </a:endParaRPr>
          </a:p>
        </p:txBody>
      </p:sp>
      <p:sp>
        <p:nvSpPr>
          <p:cNvPr id="45" name="CuadroTexto 2">
            <a:extLst>
              <a:ext uri="{FF2B5EF4-FFF2-40B4-BE49-F238E27FC236}">
                <a16:creationId xmlns:a16="http://schemas.microsoft.com/office/drawing/2014/main" id="{8BB09921-8A8C-3549-AA19-09E08ADD6784}"/>
              </a:ext>
            </a:extLst>
          </p:cNvPr>
          <p:cNvSpPr txBox="1"/>
          <p:nvPr/>
        </p:nvSpPr>
        <p:spPr>
          <a:xfrm>
            <a:off x="6134101" y="4579677"/>
            <a:ext cx="5410201" cy="400110"/>
          </a:xfrm>
          <a:prstGeom prst="rect">
            <a:avLst/>
          </a:prstGeom>
          <a:noFill/>
        </p:spPr>
        <p:txBody>
          <a:bodyPr wrap="square" rtlCol="0">
            <a:spAutoFit/>
          </a:bodyPr>
          <a:lstStyle/>
          <a:p>
            <a:pPr algn="l"/>
            <a:r>
              <a:rPr lang="en-GB" sz="2000" i="1" dirty="0">
                <a:solidFill>
                  <a:schemeClr val="accent5">
                    <a:lumMod val="50000"/>
                  </a:schemeClr>
                </a:solidFill>
              </a:rPr>
              <a:t>Daniel le molesta mucho a Lucía.</a:t>
            </a:r>
            <a:endParaRPr lang="es-GB" sz="2000" i="1" dirty="0">
              <a:solidFill>
                <a:schemeClr val="accent5">
                  <a:lumMod val="50000"/>
                </a:schemeClr>
              </a:solidFill>
            </a:endParaRPr>
          </a:p>
        </p:txBody>
      </p:sp>
      <p:sp>
        <p:nvSpPr>
          <p:cNvPr id="46" name="CuadroTexto 2">
            <a:extLst>
              <a:ext uri="{FF2B5EF4-FFF2-40B4-BE49-F238E27FC236}">
                <a16:creationId xmlns:a16="http://schemas.microsoft.com/office/drawing/2014/main" id="{8BB09921-8A8C-3549-AA19-09E08ADD6784}"/>
              </a:ext>
            </a:extLst>
          </p:cNvPr>
          <p:cNvSpPr txBox="1"/>
          <p:nvPr/>
        </p:nvSpPr>
        <p:spPr>
          <a:xfrm>
            <a:off x="649828" y="4579677"/>
            <a:ext cx="5568952" cy="400110"/>
          </a:xfrm>
          <a:prstGeom prst="rect">
            <a:avLst/>
          </a:prstGeom>
          <a:noFill/>
        </p:spPr>
        <p:txBody>
          <a:bodyPr wrap="square" rtlCol="0">
            <a:spAutoFit/>
          </a:bodyPr>
          <a:lstStyle/>
          <a:p>
            <a:pPr algn="l"/>
            <a:r>
              <a:rPr lang="en-GB" sz="2000" i="1" dirty="0">
                <a:solidFill>
                  <a:schemeClr val="accent5">
                    <a:lumMod val="50000"/>
                  </a:schemeClr>
                </a:solidFill>
              </a:rPr>
              <a:t>A Daniel le da ideas para el </a:t>
            </a:r>
            <a:r>
              <a:rPr lang="en-GB" sz="2000" i="1" dirty="0" err="1">
                <a:solidFill>
                  <a:schemeClr val="accent5">
                    <a:lumMod val="50000"/>
                  </a:schemeClr>
                </a:solidFill>
              </a:rPr>
              <a:t>viaje</a:t>
            </a:r>
            <a:r>
              <a:rPr lang="en-GB" sz="2000" i="1" dirty="0">
                <a:solidFill>
                  <a:schemeClr val="accent5">
                    <a:lumMod val="50000"/>
                  </a:schemeClr>
                </a:solidFill>
              </a:rPr>
              <a:t> Lucía.</a:t>
            </a:r>
            <a:endParaRPr lang="es-GB" sz="2000" i="1" dirty="0">
              <a:solidFill>
                <a:schemeClr val="accent5">
                  <a:lumMod val="50000"/>
                </a:schemeClr>
              </a:solidFill>
            </a:endParaRPr>
          </a:p>
        </p:txBody>
      </p:sp>
      <p:sp>
        <p:nvSpPr>
          <p:cNvPr id="47" name="CuadroTexto 2">
            <a:extLst>
              <a:ext uri="{FF2B5EF4-FFF2-40B4-BE49-F238E27FC236}">
                <a16:creationId xmlns:a16="http://schemas.microsoft.com/office/drawing/2014/main" id="{8BB09921-8A8C-3549-AA19-09E08ADD6784}"/>
              </a:ext>
            </a:extLst>
          </p:cNvPr>
          <p:cNvSpPr txBox="1"/>
          <p:nvPr/>
        </p:nvSpPr>
        <p:spPr>
          <a:xfrm>
            <a:off x="649828" y="5680259"/>
            <a:ext cx="5568952" cy="400110"/>
          </a:xfrm>
          <a:prstGeom prst="rect">
            <a:avLst/>
          </a:prstGeom>
          <a:noFill/>
        </p:spPr>
        <p:txBody>
          <a:bodyPr wrap="square" rtlCol="0">
            <a:spAutoFit/>
          </a:bodyPr>
          <a:lstStyle/>
          <a:p>
            <a:pPr algn="l"/>
            <a:r>
              <a:rPr lang="en-GB" sz="2000" i="1" dirty="0">
                <a:solidFill>
                  <a:schemeClr val="accent5">
                    <a:lumMod val="50000"/>
                  </a:schemeClr>
                </a:solidFill>
              </a:rPr>
              <a:t>A Daniel le </a:t>
            </a:r>
            <a:r>
              <a:rPr lang="en-GB" sz="2000" i="1" dirty="0" err="1">
                <a:solidFill>
                  <a:schemeClr val="accent5">
                    <a:lumMod val="50000"/>
                  </a:schemeClr>
                </a:solidFill>
              </a:rPr>
              <a:t>organiza</a:t>
            </a:r>
            <a:r>
              <a:rPr lang="en-GB" sz="2000" i="1" dirty="0">
                <a:solidFill>
                  <a:schemeClr val="accent5">
                    <a:lumMod val="50000"/>
                  </a:schemeClr>
                </a:solidFill>
              </a:rPr>
              <a:t> una fiesta Lucía.</a:t>
            </a:r>
            <a:endParaRPr lang="es-GB" sz="2000" i="1" dirty="0">
              <a:solidFill>
                <a:schemeClr val="accent5">
                  <a:lumMod val="50000"/>
                </a:schemeClr>
              </a:solidFill>
            </a:endParaRPr>
          </a:p>
        </p:txBody>
      </p:sp>
      <p:sp>
        <p:nvSpPr>
          <p:cNvPr id="48" name="CuadroTexto 2">
            <a:extLst>
              <a:ext uri="{FF2B5EF4-FFF2-40B4-BE49-F238E27FC236}">
                <a16:creationId xmlns:a16="http://schemas.microsoft.com/office/drawing/2014/main" id="{8BB09921-8A8C-3549-AA19-09E08ADD6784}"/>
              </a:ext>
            </a:extLst>
          </p:cNvPr>
          <p:cNvSpPr txBox="1"/>
          <p:nvPr/>
        </p:nvSpPr>
        <p:spPr>
          <a:xfrm>
            <a:off x="6134101" y="5680259"/>
            <a:ext cx="5568952" cy="400110"/>
          </a:xfrm>
          <a:prstGeom prst="rect">
            <a:avLst/>
          </a:prstGeom>
          <a:noFill/>
        </p:spPr>
        <p:txBody>
          <a:bodyPr wrap="square" rtlCol="0">
            <a:spAutoFit/>
          </a:bodyPr>
          <a:lstStyle/>
          <a:p>
            <a:pPr algn="l"/>
            <a:r>
              <a:rPr lang="en-GB" sz="2000" i="1" dirty="0">
                <a:solidFill>
                  <a:schemeClr val="accent5">
                    <a:lumMod val="50000"/>
                  </a:schemeClr>
                </a:solidFill>
              </a:rPr>
              <a:t>Daniel le </a:t>
            </a:r>
            <a:r>
              <a:rPr lang="en-GB" sz="2000" i="1" dirty="0" err="1">
                <a:solidFill>
                  <a:schemeClr val="accent5">
                    <a:lumMod val="50000"/>
                  </a:schemeClr>
                </a:solidFill>
              </a:rPr>
              <a:t>trae</a:t>
            </a:r>
            <a:r>
              <a:rPr lang="en-GB" sz="2000" i="1" dirty="0">
                <a:solidFill>
                  <a:schemeClr val="accent5">
                    <a:lumMod val="50000"/>
                  </a:schemeClr>
                </a:solidFill>
              </a:rPr>
              <a:t> ropa a Lucía.</a:t>
            </a:r>
            <a:endParaRPr lang="es-GB" sz="2000" i="1" dirty="0">
              <a:solidFill>
                <a:schemeClr val="accent5">
                  <a:lumMod val="50000"/>
                </a:schemeClr>
              </a:solidFill>
            </a:endParaRPr>
          </a:p>
        </p:txBody>
      </p:sp>
    </p:spTree>
    <p:extLst>
      <p:ext uri="{BB962C8B-B14F-4D97-AF65-F5344CB8AC3E}">
        <p14:creationId xmlns:p14="http://schemas.microsoft.com/office/powerpoint/2010/main" val="250949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049" y="112900"/>
            <a:ext cx="3657851" cy="776101"/>
          </a:xfrm>
        </p:spPr>
        <p:txBody>
          <a:bodyPr>
            <a:normAutofit/>
          </a:bodyPr>
          <a:lstStyle/>
          <a:p>
            <a:r>
              <a:rPr lang="es-GB" sz="2200" b="1" dirty="0"/>
              <a:t>Estudiante B</a:t>
            </a:r>
            <a:br>
              <a:rPr lang="es-GB" sz="2200" b="1" dirty="0"/>
            </a:br>
            <a:r>
              <a:rPr lang="es-GB" sz="2200" b="1" dirty="0"/>
              <a:t>Solución</a:t>
            </a:r>
            <a:endParaRPr lang="en-GB" sz="2200" dirty="0"/>
          </a:p>
        </p:txBody>
      </p:sp>
      <p:graphicFrame>
        <p:nvGraphicFramePr>
          <p:cNvPr id="5" name="Tabla 7">
            <a:extLst>
              <a:ext uri="{FF2B5EF4-FFF2-40B4-BE49-F238E27FC236}">
                <a16:creationId xmlns:a16="http://schemas.microsoft.com/office/drawing/2014/main" id="{BB018234-66A3-5346-8BC8-EA644BF2CC2F}"/>
              </a:ext>
            </a:extLst>
          </p:cNvPr>
          <p:cNvGraphicFramePr>
            <a:graphicFrameLocks noGrp="1"/>
          </p:cNvGraphicFramePr>
          <p:nvPr>
            <p:extLst>
              <p:ext uri="{D42A27DB-BD31-4B8C-83A1-F6EECF244321}">
                <p14:modId xmlns:p14="http://schemas.microsoft.com/office/powerpoint/2010/main" val="1566814435"/>
              </p:ext>
            </p:extLst>
          </p:nvPr>
        </p:nvGraphicFramePr>
        <p:xfrm>
          <a:off x="485086" y="811069"/>
          <a:ext cx="11036300" cy="5458906"/>
        </p:xfrm>
        <a:graphic>
          <a:graphicData uri="http://schemas.openxmlformats.org/drawingml/2006/table">
            <a:tbl>
              <a:tblPr firstRow="1" bandRow="1">
                <a:tableStyleId>{5DA37D80-6434-44D0-A028-1B22A696006F}</a:tableStyleId>
              </a:tblPr>
              <a:tblGrid>
                <a:gridCol w="5518150">
                  <a:extLst>
                    <a:ext uri="{9D8B030D-6E8A-4147-A177-3AD203B41FA5}">
                      <a16:colId xmlns:a16="http://schemas.microsoft.com/office/drawing/2014/main" val="4061325925"/>
                    </a:ext>
                  </a:extLst>
                </a:gridCol>
                <a:gridCol w="5518150">
                  <a:extLst>
                    <a:ext uri="{9D8B030D-6E8A-4147-A177-3AD203B41FA5}">
                      <a16:colId xmlns:a16="http://schemas.microsoft.com/office/drawing/2014/main" val="2614744808"/>
                    </a:ext>
                  </a:extLst>
                </a:gridCol>
              </a:tblGrid>
              <a:tr h="862226">
                <a:tc>
                  <a:txBody>
                    <a:bodyPr/>
                    <a:lstStyle/>
                    <a:p>
                      <a:pPr algn="ctr"/>
                      <a:r>
                        <a:rPr lang="es-ES" sz="2000" b="1" dirty="0" err="1">
                          <a:solidFill>
                            <a:srgbClr val="203864"/>
                          </a:solidFill>
                        </a:rPr>
                        <a:t>What</a:t>
                      </a:r>
                      <a:r>
                        <a:rPr lang="es-ES" sz="2000" b="1" dirty="0">
                          <a:solidFill>
                            <a:srgbClr val="203864"/>
                          </a:solidFill>
                        </a:rPr>
                        <a:t> Lucía </a:t>
                      </a:r>
                      <a:r>
                        <a:rPr lang="es-ES" sz="2000" b="1" dirty="0" err="1">
                          <a:solidFill>
                            <a:srgbClr val="203864"/>
                          </a:solidFill>
                        </a:rPr>
                        <a:t>does</a:t>
                      </a:r>
                      <a:r>
                        <a:rPr lang="es-ES" sz="2000" b="1" dirty="0">
                          <a:solidFill>
                            <a:srgbClr val="203864"/>
                          </a:solidFill>
                        </a:rPr>
                        <a:t> to Daniel</a:t>
                      </a:r>
                      <a:endParaRPr lang="es-GB" sz="2000" b="1" dirty="0">
                        <a:solidFill>
                          <a:srgbClr val="203864"/>
                        </a:solidFill>
                      </a:endParaRPr>
                    </a:p>
                  </a:txBody>
                  <a:tcPr anchor="ctr"/>
                </a:tc>
                <a:tc>
                  <a:txBody>
                    <a:bodyPr/>
                    <a:lstStyle/>
                    <a:p>
                      <a:pPr algn="ctr"/>
                      <a:r>
                        <a:rPr lang="es-ES" sz="2000" b="1" dirty="0" err="1">
                          <a:solidFill>
                            <a:srgbClr val="203864"/>
                          </a:solidFill>
                        </a:rPr>
                        <a:t>What</a:t>
                      </a:r>
                      <a:r>
                        <a:rPr lang="es-ES" sz="2000" b="1" dirty="0">
                          <a:solidFill>
                            <a:srgbClr val="203864"/>
                          </a:solidFill>
                        </a:rPr>
                        <a:t> Daniel </a:t>
                      </a:r>
                      <a:r>
                        <a:rPr lang="es-ES" sz="2000" b="1" dirty="0" err="1">
                          <a:solidFill>
                            <a:srgbClr val="203864"/>
                          </a:solidFill>
                        </a:rPr>
                        <a:t>does</a:t>
                      </a:r>
                      <a:r>
                        <a:rPr lang="es-ES" sz="2000" b="1" dirty="0">
                          <a:solidFill>
                            <a:srgbClr val="203864"/>
                          </a:solidFill>
                        </a:rPr>
                        <a:t> to Lucía</a:t>
                      </a:r>
                      <a:endParaRPr lang="es-GB" sz="2000" b="1" dirty="0">
                        <a:solidFill>
                          <a:srgbClr val="203864"/>
                        </a:solidFill>
                      </a:endParaRPr>
                    </a:p>
                  </a:txBody>
                  <a:tcPr anchor="ctr"/>
                </a:tc>
                <a:extLst>
                  <a:ext uri="{0D108BD9-81ED-4DB2-BD59-A6C34878D82A}">
                    <a16:rowId xmlns:a16="http://schemas.microsoft.com/office/drawing/2014/main" val="3359901702"/>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80403399"/>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595136927"/>
                  </a:ext>
                </a:extLst>
              </a:tr>
              <a:tr h="1149170">
                <a:tc>
                  <a:txBody>
                    <a:bodyPr/>
                    <a:lstStyle/>
                    <a:p>
                      <a:pPr algn="ctr"/>
                      <a:endParaRPr lang="es-GB" sz="2000" b="1" dirty="0">
                        <a:solidFill>
                          <a:srgbClr val="203864"/>
                        </a:solidFill>
                      </a:endParaRPr>
                    </a:p>
                  </a:txBody>
                  <a:tcPr anchor="ctr"/>
                </a:tc>
                <a:tc>
                  <a:txBody>
                    <a:bodyPr/>
                    <a:lstStyle/>
                    <a:p>
                      <a:pPr algn="ctr"/>
                      <a:endParaRPr lang="es-GB" sz="2000" b="1">
                        <a:solidFill>
                          <a:srgbClr val="203864"/>
                        </a:solidFill>
                      </a:endParaRPr>
                    </a:p>
                  </a:txBody>
                  <a:tcPr anchor="ctr"/>
                </a:tc>
                <a:extLst>
                  <a:ext uri="{0D108BD9-81ED-4DB2-BD59-A6C34878D82A}">
                    <a16:rowId xmlns:a16="http://schemas.microsoft.com/office/drawing/2014/main" val="747273128"/>
                  </a:ext>
                </a:extLst>
              </a:tr>
              <a:tr h="1149170">
                <a:tc>
                  <a:txBody>
                    <a:bodyPr/>
                    <a:lstStyle/>
                    <a:p>
                      <a:pPr algn="ctr"/>
                      <a:endParaRPr lang="es-GB" sz="2000" b="1" dirty="0">
                        <a:solidFill>
                          <a:srgbClr val="203864"/>
                        </a:solidFill>
                      </a:endParaRP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1633188705"/>
                  </a:ext>
                </a:extLst>
              </a:tr>
            </a:tbl>
          </a:graphicData>
        </a:graphic>
      </p:graphicFrame>
      <p:sp>
        <p:nvSpPr>
          <p:cNvPr id="6" name="CuadroTexto 14">
            <a:extLst>
              <a:ext uri="{FF2B5EF4-FFF2-40B4-BE49-F238E27FC236}">
                <a16:creationId xmlns:a16="http://schemas.microsoft.com/office/drawing/2014/main" id="{71FDD0A4-A62E-1F44-AC98-94E3D7834CBE}"/>
              </a:ext>
            </a:extLst>
          </p:cNvPr>
          <p:cNvSpPr txBox="1"/>
          <p:nvPr/>
        </p:nvSpPr>
        <p:spPr>
          <a:xfrm>
            <a:off x="6081702" y="1825677"/>
            <a:ext cx="4173759" cy="400110"/>
          </a:xfrm>
          <a:prstGeom prst="rect">
            <a:avLst/>
          </a:prstGeom>
          <a:noFill/>
        </p:spPr>
        <p:txBody>
          <a:bodyPr wrap="square" rtlCol="0">
            <a:spAutoFit/>
          </a:bodyPr>
          <a:lstStyle/>
          <a:p>
            <a:pPr algn="l"/>
            <a:r>
              <a:rPr lang="es-GB" sz="2000" dirty="0">
                <a:solidFill>
                  <a:schemeClr val="accent5">
                    <a:lumMod val="50000"/>
                  </a:schemeClr>
                </a:solidFill>
              </a:rPr>
              <a:t>Daniel writes to Lucía.</a:t>
            </a:r>
          </a:p>
        </p:txBody>
      </p:sp>
      <p:sp>
        <p:nvSpPr>
          <p:cNvPr id="7" name="CuadroTexto 16">
            <a:extLst>
              <a:ext uri="{FF2B5EF4-FFF2-40B4-BE49-F238E27FC236}">
                <a16:creationId xmlns:a16="http://schemas.microsoft.com/office/drawing/2014/main" id="{B6BF4828-7B16-F943-BFAA-28D5A3CA6C45}"/>
              </a:ext>
            </a:extLst>
          </p:cNvPr>
          <p:cNvSpPr txBox="1"/>
          <p:nvPr/>
        </p:nvSpPr>
        <p:spPr>
          <a:xfrm>
            <a:off x="6087842" y="3001757"/>
            <a:ext cx="4745258" cy="400110"/>
          </a:xfrm>
          <a:prstGeom prst="rect">
            <a:avLst/>
          </a:prstGeom>
          <a:noFill/>
        </p:spPr>
        <p:txBody>
          <a:bodyPr wrap="square" rtlCol="0">
            <a:spAutoFit/>
          </a:bodyPr>
          <a:lstStyle/>
          <a:p>
            <a:r>
              <a:rPr lang="es-GB" sz="2000" dirty="0">
                <a:solidFill>
                  <a:srgbClr val="203864"/>
                </a:solidFill>
              </a:rPr>
              <a:t>Daniel looks after the </a:t>
            </a:r>
            <a:r>
              <a:rPr lang="en-GB" sz="2000" dirty="0">
                <a:solidFill>
                  <a:srgbClr val="203864"/>
                </a:solidFill>
              </a:rPr>
              <a:t>cat</a:t>
            </a:r>
            <a:r>
              <a:rPr lang="es-GB" sz="2000" dirty="0">
                <a:solidFill>
                  <a:srgbClr val="203864"/>
                </a:solidFill>
              </a:rPr>
              <a:t> for </a:t>
            </a:r>
            <a:r>
              <a:rPr lang="en-GB" sz="2000" dirty="0">
                <a:solidFill>
                  <a:srgbClr val="203864"/>
                </a:solidFill>
              </a:rPr>
              <a:t>Lucía</a:t>
            </a:r>
            <a:r>
              <a:rPr lang="es-GB" sz="2000" dirty="0">
                <a:solidFill>
                  <a:srgbClr val="203864"/>
                </a:solidFill>
              </a:rPr>
              <a:t>.</a:t>
            </a:r>
            <a:endParaRPr lang="es-GB" sz="2000" dirty="0">
              <a:solidFill>
                <a:schemeClr val="accent5">
                  <a:lumMod val="50000"/>
                </a:schemeClr>
              </a:solidFill>
            </a:endParaRPr>
          </a:p>
        </p:txBody>
      </p:sp>
      <p:sp>
        <p:nvSpPr>
          <p:cNvPr id="8" name="CuadroTexto 17">
            <a:extLst>
              <a:ext uri="{FF2B5EF4-FFF2-40B4-BE49-F238E27FC236}">
                <a16:creationId xmlns:a16="http://schemas.microsoft.com/office/drawing/2014/main" id="{DDF5D777-D73E-CA4A-8FD8-F14AD6DF6123}"/>
              </a:ext>
            </a:extLst>
          </p:cNvPr>
          <p:cNvSpPr txBox="1"/>
          <p:nvPr/>
        </p:nvSpPr>
        <p:spPr>
          <a:xfrm>
            <a:off x="6084772" y="4100036"/>
            <a:ext cx="4751398" cy="400110"/>
          </a:xfrm>
          <a:prstGeom prst="rect">
            <a:avLst/>
          </a:prstGeom>
          <a:noFill/>
        </p:spPr>
        <p:txBody>
          <a:bodyPr wrap="square" rtlCol="0">
            <a:spAutoFit/>
          </a:bodyPr>
          <a:lstStyle/>
          <a:p>
            <a:r>
              <a:rPr lang="es-GB" sz="2000" dirty="0">
                <a:solidFill>
                  <a:srgbClr val="203864"/>
                </a:solidFill>
              </a:rPr>
              <a:t>Daniel gives Lucía ideas for the trip.</a:t>
            </a:r>
            <a:endParaRPr lang="es-GB" sz="2000" dirty="0">
              <a:solidFill>
                <a:schemeClr val="accent5">
                  <a:lumMod val="50000"/>
                </a:schemeClr>
              </a:solidFill>
            </a:endParaRPr>
          </a:p>
        </p:txBody>
      </p:sp>
      <p:sp>
        <p:nvSpPr>
          <p:cNvPr id="9" name="CuadroTexto 18">
            <a:extLst>
              <a:ext uri="{FF2B5EF4-FFF2-40B4-BE49-F238E27FC236}">
                <a16:creationId xmlns:a16="http://schemas.microsoft.com/office/drawing/2014/main" id="{4D118FA6-F3D4-FF4F-9806-79C504BBF264}"/>
              </a:ext>
            </a:extLst>
          </p:cNvPr>
          <p:cNvSpPr txBox="1"/>
          <p:nvPr/>
        </p:nvSpPr>
        <p:spPr>
          <a:xfrm>
            <a:off x="6081702" y="5277251"/>
            <a:ext cx="4516657" cy="400110"/>
          </a:xfrm>
          <a:prstGeom prst="rect">
            <a:avLst/>
          </a:prstGeom>
          <a:noFill/>
        </p:spPr>
        <p:txBody>
          <a:bodyPr wrap="square" rtlCol="0">
            <a:spAutoFit/>
          </a:bodyPr>
          <a:lstStyle/>
          <a:p>
            <a:r>
              <a:rPr lang="es-GB" sz="2000" dirty="0">
                <a:solidFill>
                  <a:srgbClr val="203864"/>
                </a:solidFill>
              </a:rPr>
              <a:t>Daniel organizes a party for Lucía.</a:t>
            </a:r>
            <a:endParaRPr lang="es-GB" sz="2000" dirty="0">
              <a:solidFill>
                <a:schemeClr val="accent5">
                  <a:lumMod val="50000"/>
                </a:schemeClr>
              </a:solidFill>
            </a:endParaRPr>
          </a:p>
        </p:txBody>
      </p:sp>
      <p:sp>
        <p:nvSpPr>
          <p:cNvPr id="10" name="CuadroTexto 19">
            <a:extLst>
              <a:ext uri="{FF2B5EF4-FFF2-40B4-BE49-F238E27FC236}">
                <a16:creationId xmlns:a16="http://schemas.microsoft.com/office/drawing/2014/main" id="{B6248951-7D7B-F548-982A-AAEB3CAFA16D}"/>
              </a:ext>
            </a:extLst>
          </p:cNvPr>
          <p:cNvSpPr txBox="1"/>
          <p:nvPr/>
        </p:nvSpPr>
        <p:spPr>
          <a:xfrm>
            <a:off x="485086" y="1825677"/>
            <a:ext cx="5035320" cy="400110"/>
          </a:xfrm>
          <a:prstGeom prst="rect">
            <a:avLst/>
          </a:prstGeom>
          <a:noFill/>
        </p:spPr>
        <p:txBody>
          <a:bodyPr wrap="square" rtlCol="0">
            <a:spAutoFit/>
          </a:bodyPr>
          <a:lstStyle/>
          <a:p>
            <a:pPr algn="l"/>
            <a:r>
              <a:rPr lang="es-GB" sz="2000" dirty="0">
                <a:solidFill>
                  <a:schemeClr val="accent5">
                    <a:lumMod val="50000"/>
                  </a:schemeClr>
                </a:solidFill>
              </a:rPr>
              <a:t>Lucía sends photos to Daniel.</a:t>
            </a:r>
          </a:p>
        </p:txBody>
      </p:sp>
      <p:sp>
        <p:nvSpPr>
          <p:cNvPr id="11" name="CuadroTexto 20">
            <a:extLst>
              <a:ext uri="{FF2B5EF4-FFF2-40B4-BE49-F238E27FC236}">
                <a16:creationId xmlns:a16="http://schemas.microsoft.com/office/drawing/2014/main" id="{3834B072-5FB6-8E47-8EB6-45B1092326D1}"/>
              </a:ext>
            </a:extLst>
          </p:cNvPr>
          <p:cNvSpPr txBox="1"/>
          <p:nvPr/>
        </p:nvSpPr>
        <p:spPr>
          <a:xfrm>
            <a:off x="485086" y="3001757"/>
            <a:ext cx="4610100" cy="400110"/>
          </a:xfrm>
          <a:prstGeom prst="rect">
            <a:avLst/>
          </a:prstGeom>
          <a:noFill/>
        </p:spPr>
        <p:txBody>
          <a:bodyPr wrap="square" rtlCol="0">
            <a:spAutoFit/>
          </a:bodyPr>
          <a:lstStyle/>
          <a:p>
            <a:pPr algn="l"/>
            <a:r>
              <a:rPr lang="es-GB" sz="2000" dirty="0">
                <a:solidFill>
                  <a:schemeClr val="accent5">
                    <a:lumMod val="50000"/>
                  </a:schemeClr>
                </a:solidFill>
              </a:rPr>
              <a:t>Lucía buys gifts </a:t>
            </a:r>
            <a:r>
              <a:rPr lang="en-GB" sz="2000" dirty="0">
                <a:solidFill>
                  <a:schemeClr val="accent5">
                    <a:lumMod val="50000"/>
                  </a:schemeClr>
                </a:solidFill>
              </a:rPr>
              <a:t>for</a:t>
            </a:r>
            <a:r>
              <a:rPr lang="es-GB" sz="2000" dirty="0">
                <a:solidFill>
                  <a:schemeClr val="accent5">
                    <a:lumMod val="50000"/>
                  </a:schemeClr>
                </a:solidFill>
              </a:rPr>
              <a:t> Daniel</a:t>
            </a:r>
          </a:p>
        </p:txBody>
      </p:sp>
      <p:sp>
        <p:nvSpPr>
          <p:cNvPr id="12" name="CuadroTexto 21">
            <a:extLst>
              <a:ext uri="{FF2B5EF4-FFF2-40B4-BE49-F238E27FC236}">
                <a16:creationId xmlns:a16="http://schemas.microsoft.com/office/drawing/2014/main" id="{C1F66A3C-2339-7547-9F5D-738C3AA83145}"/>
              </a:ext>
            </a:extLst>
          </p:cNvPr>
          <p:cNvSpPr txBox="1"/>
          <p:nvPr/>
        </p:nvSpPr>
        <p:spPr>
          <a:xfrm>
            <a:off x="493692" y="4102656"/>
            <a:ext cx="5026714" cy="400110"/>
          </a:xfrm>
          <a:prstGeom prst="rect">
            <a:avLst/>
          </a:prstGeom>
          <a:noFill/>
        </p:spPr>
        <p:txBody>
          <a:bodyPr wrap="square" rtlCol="0">
            <a:spAutoFit/>
          </a:bodyPr>
          <a:lstStyle/>
          <a:p>
            <a:pPr algn="l"/>
            <a:r>
              <a:rPr lang="en-GB" sz="2000" dirty="0">
                <a:solidFill>
                  <a:schemeClr val="accent5">
                    <a:lumMod val="50000"/>
                  </a:schemeClr>
                </a:solidFill>
              </a:rPr>
              <a:t>Lucía annoys Daniel a lot.</a:t>
            </a:r>
            <a:endParaRPr lang="es-GB" sz="2000" dirty="0">
              <a:solidFill>
                <a:schemeClr val="accent5">
                  <a:lumMod val="50000"/>
                </a:schemeClr>
              </a:solidFill>
            </a:endParaRPr>
          </a:p>
        </p:txBody>
      </p:sp>
      <p:sp>
        <p:nvSpPr>
          <p:cNvPr id="13" name="CuadroTexto 22">
            <a:extLst>
              <a:ext uri="{FF2B5EF4-FFF2-40B4-BE49-F238E27FC236}">
                <a16:creationId xmlns:a16="http://schemas.microsoft.com/office/drawing/2014/main" id="{CE33417D-2534-1C43-9283-58971D8EBB6E}"/>
              </a:ext>
            </a:extLst>
          </p:cNvPr>
          <p:cNvSpPr txBox="1"/>
          <p:nvPr/>
        </p:nvSpPr>
        <p:spPr>
          <a:xfrm>
            <a:off x="493692" y="5277251"/>
            <a:ext cx="5026714" cy="400110"/>
          </a:xfrm>
          <a:prstGeom prst="rect">
            <a:avLst/>
          </a:prstGeom>
          <a:noFill/>
        </p:spPr>
        <p:txBody>
          <a:bodyPr wrap="square" rtlCol="0">
            <a:spAutoFit/>
          </a:bodyPr>
          <a:lstStyle/>
          <a:p>
            <a:pPr algn="l"/>
            <a:r>
              <a:rPr lang="en-GB" sz="2000" dirty="0">
                <a:solidFill>
                  <a:schemeClr val="accent5">
                    <a:lumMod val="50000"/>
                  </a:schemeClr>
                </a:solidFill>
              </a:rPr>
              <a:t>Lucía brings back a shirt for Daniel.</a:t>
            </a:r>
            <a:endParaRPr lang="es-GB" sz="2000" dirty="0">
              <a:solidFill>
                <a:schemeClr val="accent5">
                  <a:lumMod val="50000"/>
                </a:schemeClr>
              </a:solidFill>
            </a:endParaRPr>
          </a:p>
        </p:txBody>
      </p:sp>
      <p:sp>
        <p:nvSpPr>
          <p:cNvPr id="14" name="CuadroTexto 19">
            <a:extLst>
              <a:ext uri="{FF2B5EF4-FFF2-40B4-BE49-F238E27FC236}">
                <a16:creationId xmlns:a16="http://schemas.microsoft.com/office/drawing/2014/main" id="{B6248951-7D7B-F548-982A-AAEB3CAFA16D}"/>
              </a:ext>
            </a:extLst>
          </p:cNvPr>
          <p:cNvSpPr txBox="1"/>
          <p:nvPr/>
        </p:nvSpPr>
        <p:spPr>
          <a:xfrm>
            <a:off x="493692" y="2322039"/>
            <a:ext cx="5035320" cy="400110"/>
          </a:xfrm>
          <a:prstGeom prst="rect">
            <a:avLst/>
          </a:prstGeom>
          <a:noFill/>
        </p:spPr>
        <p:txBody>
          <a:bodyPr wrap="square" rtlCol="0">
            <a:spAutoFit/>
          </a:bodyPr>
          <a:lstStyle/>
          <a:p>
            <a:pPr algn="l"/>
            <a:r>
              <a:rPr lang="en-GB" sz="2000" i="1" dirty="0">
                <a:solidFill>
                  <a:schemeClr val="accent5">
                    <a:lumMod val="50000"/>
                  </a:schemeClr>
                </a:solidFill>
              </a:rPr>
              <a:t>Lucía le </a:t>
            </a:r>
            <a:r>
              <a:rPr lang="en-GB" sz="2000" i="1" dirty="0" err="1">
                <a:solidFill>
                  <a:schemeClr val="accent5">
                    <a:lumMod val="50000"/>
                  </a:schemeClr>
                </a:solidFill>
              </a:rPr>
              <a:t>envía</a:t>
            </a:r>
            <a:r>
              <a:rPr lang="en-GB" sz="2000" i="1" dirty="0">
                <a:solidFill>
                  <a:schemeClr val="accent5">
                    <a:lumMod val="50000"/>
                  </a:schemeClr>
                </a:solidFill>
              </a:rPr>
              <a:t> </a:t>
            </a:r>
            <a:r>
              <a:rPr lang="en-GB" sz="2000" i="1" dirty="0" err="1">
                <a:solidFill>
                  <a:schemeClr val="accent5">
                    <a:lumMod val="50000"/>
                  </a:schemeClr>
                </a:solidFill>
              </a:rPr>
              <a:t>fotos</a:t>
            </a:r>
            <a:r>
              <a:rPr lang="en-GB" sz="2000" i="1" dirty="0">
                <a:solidFill>
                  <a:schemeClr val="accent5">
                    <a:lumMod val="50000"/>
                  </a:schemeClr>
                </a:solidFill>
              </a:rPr>
              <a:t> a Daniel.</a:t>
            </a:r>
            <a:endParaRPr lang="es-GB" sz="2000" i="1" dirty="0">
              <a:solidFill>
                <a:schemeClr val="accent5">
                  <a:lumMod val="50000"/>
                </a:schemeClr>
              </a:solidFill>
            </a:endParaRPr>
          </a:p>
        </p:txBody>
      </p:sp>
      <p:sp>
        <p:nvSpPr>
          <p:cNvPr id="15" name="CuadroTexto 19">
            <a:extLst>
              <a:ext uri="{FF2B5EF4-FFF2-40B4-BE49-F238E27FC236}">
                <a16:creationId xmlns:a16="http://schemas.microsoft.com/office/drawing/2014/main" id="{B6248951-7D7B-F548-982A-AAEB3CAFA16D}"/>
              </a:ext>
            </a:extLst>
          </p:cNvPr>
          <p:cNvSpPr txBox="1"/>
          <p:nvPr/>
        </p:nvSpPr>
        <p:spPr>
          <a:xfrm>
            <a:off x="6081702" y="2322039"/>
            <a:ext cx="5035320" cy="400110"/>
          </a:xfrm>
          <a:prstGeom prst="rect">
            <a:avLst/>
          </a:prstGeom>
          <a:noFill/>
        </p:spPr>
        <p:txBody>
          <a:bodyPr wrap="square" rtlCol="0">
            <a:spAutoFit/>
          </a:bodyPr>
          <a:lstStyle/>
          <a:p>
            <a:pPr algn="l"/>
            <a:r>
              <a:rPr lang="en-GB" sz="2000" i="1" dirty="0">
                <a:solidFill>
                  <a:schemeClr val="accent5">
                    <a:lumMod val="50000"/>
                  </a:schemeClr>
                </a:solidFill>
              </a:rPr>
              <a:t>A Lucía le escribe Daniel.</a:t>
            </a:r>
            <a:endParaRPr lang="es-GB" sz="2000" i="1" dirty="0">
              <a:solidFill>
                <a:schemeClr val="accent5">
                  <a:lumMod val="50000"/>
                </a:schemeClr>
              </a:solidFill>
            </a:endParaRPr>
          </a:p>
        </p:txBody>
      </p:sp>
      <p:sp>
        <p:nvSpPr>
          <p:cNvPr id="16" name="CuadroTexto 19">
            <a:extLst>
              <a:ext uri="{FF2B5EF4-FFF2-40B4-BE49-F238E27FC236}">
                <a16:creationId xmlns:a16="http://schemas.microsoft.com/office/drawing/2014/main" id="{B6248951-7D7B-F548-982A-AAEB3CAFA16D}"/>
              </a:ext>
            </a:extLst>
          </p:cNvPr>
          <p:cNvSpPr txBox="1"/>
          <p:nvPr/>
        </p:nvSpPr>
        <p:spPr>
          <a:xfrm>
            <a:off x="485086" y="3448064"/>
            <a:ext cx="5035320" cy="400110"/>
          </a:xfrm>
          <a:prstGeom prst="rect">
            <a:avLst/>
          </a:prstGeom>
          <a:noFill/>
        </p:spPr>
        <p:txBody>
          <a:bodyPr wrap="square" rtlCol="0">
            <a:spAutoFit/>
          </a:bodyPr>
          <a:lstStyle/>
          <a:p>
            <a:pPr algn="l"/>
            <a:r>
              <a:rPr lang="en-GB" sz="2000" i="1" dirty="0">
                <a:solidFill>
                  <a:schemeClr val="accent5">
                    <a:lumMod val="50000"/>
                  </a:schemeClr>
                </a:solidFill>
              </a:rPr>
              <a:t>Lucía le compra </a:t>
            </a:r>
            <a:r>
              <a:rPr lang="en-GB" sz="2000" i="1" dirty="0" err="1">
                <a:solidFill>
                  <a:schemeClr val="accent5">
                    <a:lumMod val="50000"/>
                  </a:schemeClr>
                </a:solidFill>
              </a:rPr>
              <a:t>regalos</a:t>
            </a:r>
            <a:r>
              <a:rPr lang="en-GB" sz="2000" i="1" dirty="0">
                <a:solidFill>
                  <a:schemeClr val="accent5">
                    <a:lumMod val="50000"/>
                  </a:schemeClr>
                </a:solidFill>
              </a:rPr>
              <a:t> a Daniel.</a:t>
            </a:r>
            <a:endParaRPr lang="es-GB" sz="2000" i="1" dirty="0">
              <a:solidFill>
                <a:schemeClr val="accent5">
                  <a:lumMod val="50000"/>
                </a:schemeClr>
              </a:solidFill>
            </a:endParaRPr>
          </a:p>
        </p:txBody>
      </p:sp>
      <p:sp>
        <p:nvSpPr>
          <p:cNvPr id="18" name="CuadroTexto 19">
            <a:extLst>
              <a:ext uri="{FF2B5EF4-FFF2-40B4-BE49-F238E27FC236}">
                <a16:creationId xmlns:a16="http://schemas.microsoft.com/office/drawing/2014/main" id="{B6248951-7D7B-F548-982A-AAEB3CAFA16D}"/>
              </a:ext>
            </a:extLst>
          </p:cNvPr>
          <p:cNvSpPr txBox="1"/>
          <p:nvPr/>
        </p:nvSpPr>
        <p:spPr>
          <a:xfrm>
            <a:off x="6081702" y="3420318"/>
            <a:ext cx="5035320" cy="400110"/>
          </a:xfrm>
          <a:prstGeom prst="rect">
            <a:avLst/>
          </a:prstGeom>
          <a:noFill/>
        </p:spPr>
        <p:txBody>
          <a:bodyPr wrap="square" rtlCol="0">
            <a:spAutoFit/>
          </a:bodyPr>
          <a:lstStyle/>
          <a:p>
            <a:pPr algn="l"/>
            <a:r>
              <a:rPr lang="en-GB" sz="2000" i="1" dirty="0">
                <a:solidFill>
                  <a:schemeClr val="accent5">
                    <a:lumMod val="50000"/>
                  </a:schemeClr>
                </a:solidFill>
              </a:rPr>
              <a:t>A Lucía le </a:t>
            </a:r>
            <a:r>
              <a:rPr lang="en-GB" sz="2000" i="1" dirty="0" err="1">
                <a:solidFill>
                  <a:schemeClr val="accent5">
                    <a:lumMod val="50000"/>
                  </a:schemeClr>
                </a:solidFill>
              </a:rPr>
              <a:t>cuida</a:t>
            </a:r>
            <a:r>
              <a:rPr lang="en-GB" sz="2000" i="1" dirty="0">
                <a:solidFill>
                  <a:schemeClr val="accent5">
                    <a:lumMod val="50000"/>
                  </a:schemeClr>
                </a:solidFill>
              </a:rPr>
              <a:t> el </a:t>
            </a:r>
            <a:r>
              <a:rPr lang="en-GB" sz="2000" i="1" dirty="0" err="1">
                <a:solidFill>
                  <a:schemeClr val="accent5">
                    <a:lumMod val="50000"/>
                  </a:schemeClr>
                </a:solidFill>
              </a:rPr>
              <a:t>gato</a:t>
            </a:r>
            <a:r>
              <a:rPr lang="en-GB" sz="2000" i="1" dirty="0">
                <a:solidFill>
                  <a:schemeClr val="accent5">
                    <a:lumMod val="50000"/>
                  </a:schemeClr>
                </a:solidFill>
              </a:rPr>
              <a:t> Daniel.</a:t>
            </a:r>
            <a:endParaRPr lang="es-GB" sz="2000" i="1" dirty="0">
              <a:solidFill>
                <a:schemeClr val="accent5">
                  <a:lumMod val="50000"/>
                </a:schemeClr>
              </a:solidFill>
            </a:endParaRPr>
          </a:p>
        </p:txBody>
      </p:sp>
      <p:sp>
        <p:nvSpPr>
          <p:cNvPr id="19" name="CuadroTexto 19">
            <a:extLst>
              <a:ext uri="{FF2B5EF4-FFF2-40B4-BE49-F238E27FC236}">
                <a16:creationId xmlns:a16="http://schemas.microsoft.com/office/drawing/2014/main" id="{B6248951-7D7B-F548-982A-AAEB3CAFA16D}"/>
              </a:ext>
            </a:extLst>
          </p:cNvPr>
          <p:cNvSpPr txBox="1"/>
          <p:nvPr/>
        </p:nvSpPr>
        <p:spPr>
          <a:xfrm>
            <a:off x="532022" y="4581044"/>
            <a:ext cx="5449678" cy="400110"/>
          </a:xfrm>
          <a:prstGeom prst="rect">
            <a:avLst/>
          </a:prstGeom>
          <a:noFill/>
        </p:spPr>
        <p:txBody>
          <a:bodyPr wrap="square" rtlCol="0">
            <a:spAutoFit/>
          </a:bodyPr>
          <a:lstStyle/>
          <a:p>
            <a:pPr algn="l"/>
            <a:r>
              <a:rPr lang="en-GB" sz="2000" i="1" dirty="0">
                <a:solidFill>
                  <a:schemeClr val="accent5">
                    <a:lumMod val="50000"/>
                  </a:schemeClr>
                </a:solidFill>
              </a:rPr>
              <a:t>Lucía le molesta mucho a Daniel.</a:t>
            </a:r>
            <a:endParaRPr lang="es-GB" sz="2000" i="1" dirty="0">
              <a:solidFill>
                <a:schemeClr val="accent5">
                  <a:lumMod val="50000"/>
                </a:schemeClr>
              </a:solidFill>
            </a:endParaRPr>
          </a:p>
        </p:txBody>
      </p:sp>
      <p:sp>
        <p:nvSpPr>
          <p:cNvPr id="20" name="CuadroTexto 19">
            <a:extLst>
              <a:ext uri="{FF2B5EF4-FFF2-40B4-BE49-F238E27FC236}">
                <a16:creationId xmlns:a16="http://schemas.microsoft.com/office/drawing/2014/main" id="{B6248951-7D7B-F548-982A-AAEB3CAFA16D}"/>
              </a:ext>
            </a:extLst>
          </p:cNvPr>
          <p:cNvSpPr txBox="1"/>
          <p:nvPr/>
        </p:nvSpPr>
        <p:spPr>
          <a:xfrm>
            <a:off x="6081702" y="4579699"/>
            <a:ext cx="5449678" cy="400110"/>
          </a:xfrm>
          <a:prstGeom prst="rect">
            <a:avLst/>
          </a:prstGeom>
          <a:noFill/>
        </p:spPr>
        <p:txBody>
          <a:bodyPr wrap="square" rtlCol="0">
            <a:spAutoFit/>
          </a:bodyPr>
          <a:lstStyle/>
          <a:p>
            <a:r>
              <a:rPr lang="en-GB" sz="2000" i="1" dirty="0">
                <a:solidFill>
                  <a:schemeClr val="accent5">
                    <a:lumMod val="50000"/>
                  </a:schemeClr>
                </a:solidFill>
              </a:rPr>
              <a:t>A Lucía le da ideas para el </a:t>
            </a:r>
            <a:r>
              <a:rPr lang="en-GB" sz="2000" i="1" dirty="0" err="1">
                <a:solidFill>
                  <a:schemeClr val="accent5">
                    <a:lumMod val="50000"/>
                  </a:schemeClr>
                </a:solidFill>
              </a:rPr>
              <a:t>viaje</a:t>
            </a:r>
            <a:r>
              <a:rPr lang="en-GB" sz="2000" i="1" dirty="0">
                <a:solidFill>
                  <a:schemeClr val="accent5">
                    <a:lumMod val="50000"/>
                  </a:schemeClr>
                </a:solidFill>
              </a:rPr>
              <a:t> Daniel. </a:t>
            </a:r>
            <a:endParaRPr lang="es-GB" sz="2000" i="1" dirty="0">
              <a:solidFill>
                <a:schemeClr val="accent5">
                  <a:lumMod val="50000"/>
                </a:schemeClr>
              </a:solidFill>
            </a:endParaRPr>
          </a:p>
        </p:txBody>
      </p:sp>
      <p:sp>
        <p:nvSpPr>
          <p:cNvPr id="21" name="CuadroTexto 19">
            <a:extLst>
              <a:ext uri="{FF2B5EF4-FFF2-40B4-BE49-F238E27FC236}">
                <a16:creationId xmlns:a16="http://schemas.microsoft.com/office/drawing/2014/main" id="{B6248951-7D7B-F548-982A-AAEB3CAFA16D}"/>
              </a:ext>
            </a:extLst>
          </p:cNvPr>
          <p:cNvSpPr txBox="1"/>
          <p:nvPr/>
        </p:nvSpPr>
        <p:spPr>
          <a:xfrm>
            <a:off x="485086" y="5744274"/>
            <a:ext cx="5449678" cy="400110"/>
          </a:xfrm>
          <a:prstGeom prst="rect">
            <a:avLst/>
          </a:prstGeom>
          <a:noFill/>
        </p:spPr>
        <p:txBody>
          <a:bodyPr wrap="square" rtlCol="0">
            <a:spAutoFit/>
          </a:bodyPr>
          <a:lstStyle/>
          <a:p>
            <a:pPr algn="l"/>
            <a:r>
              <a:rPr lang="en-GB" sz="2000" i="1" dirty="0">
                <a:solidFill>
                  <a:schemeClr val="accent5">
                    <a:lumMod val="50000"/>
                  </a:schemeClr>
                </a:solidFill>
              </a:rPr>
              <a:t>Lucía le </a:t>
            </a:r>
            <a:r>
              <a:rPr lang="en-GB" sz="2000" i="1" dirty="0" err="1">
                <a:solidFill>
                  <a:schemeClr val="accent5">
                    <a:lumMod val="50000"/>
                  </a:schemeClr>
                </a:solidFill>
              </a:rPr>
              <a:t>trae</a:t>
            </a:r>
            <a:r>
              <a:rPr lang="en-GB" sz="2000" i="1" dirty="0">
                <a:solidFill>
                  <a:schemeClr val="accent5">
                    <a:lumMod val="50000"/>
                  </a:schemeClr>
                </a:solidFill>
              </a:rPr>
              <a:t> una </a:t>
            </a:r>
            <a:r>
              <a:rPr lang="en-GB" sz="2000" i="1" dirty="0" err="1">
                <a:solidFill>
                  <a:schemeClr val="accent5">
                    <a:lumMod val="50000"/>
                  </a:schemeClr>
                </a:solidFill>
              </a:rPr>
              <a:t>camisa</a:t>
            </a:r>
            <a:r>
              <a:rPr lang="en-GB" sz="2000" i="1" dirty="0">
                <a:solidFill>
                  <a:schemeClr val="accent5">
                    <a:lumMod val="50000"/>
                  </a:schemeClr>
                </a:solidFill>
              </a:rPr>
              <a:t> a Daniel.</a:t>
            </a:r>
            <a:endParaRPr lang="es-GB" sz="2000" i="1" dirty="0">
              <a:solidFill>
                <a:schemeClr val="accent5">
                  <a:lumMod val="50000"/>
                </a:schemeClr>
              </a:solidFill>
            </a:endParaRPr>
          </a:p>
        </p:txBody>
      </p:sp>
      <p:sp>
        <p:nvSpPr>
          <p:cNvPr id="22" name="CuadroTexto 19">
            <a:extLst>
              <a:ext uri="{FF2B5EF4-FFF2-40B4-BE49-F238E27FC236}">
                <a16:creationId xmlns:a16="http://schemas.microsoft.com/office/drawing/2014/main" id="{B6248951-7D7B-F548-982A-AAEB3CAFA16D}"/>
              </a:ext>
            </a:extLst>
          </p:cNvPr>
          <p:cNvSpPr txBox="1"/>
          <p:nvPr/>
        </p:nvSpPr>
        <p:spPr>
          <a:xfrm>
            <a:off x="6043602" y="5717936"/>
            <a:ext cx="5449678" cy="400110"/>
          </a:xfrm>
          <a:prstGeom prst="rect">
            <a:avLst/>
          </a:prstGeom>
          <a:noFill/>
        </p:spPr>
        <p:txBody>
          <a:bodyPr wrap="square" rtlCol="0">
            <a:spAutoFit/>
          </a:bodyPr>
          <a:lstStyle/>
          <a:p>
            <a:pPr algn="l"/>
            <a:r>
              <a:rPr lang="en-GB" sz="2000" i="1" dirty="0">
                <a:solidFill>
                  <a:schemeClr val="accent5">
                    <a:lumMod val="50000"/>
                  </a:schemeClr>
                </a:solidFill>
              </a:rPr>
              <a:t>A Lucía le </a:t>
            </a:r>
            <a:r>
              <a:rPr lang="en-GB" sz="2000" i="1" dirty="0" err="1">
                <a:solidFill>
                  <a:schemeClr val="accent5">
                    <a:lumMod val="50000"/>
                  </a:schemeClr>
                </a:solidFill>
              </a:rPr>
              <a:t>organiza</a:t>
            </a:r>
            <a:r>
              <a:rPr lang="en-GB" sz="2000" i="1" dirty="0">
                <a:solidFill>
                  <a:schemeClr val="accent5">
                    <a:lumMod val="50000"/>
                  </a:schemeClr>
                </a:solidFill>
              </a:rPr>
              <a:t> una fiesta Daniel.</a:t>
            </a:r>
            <a:endParaRPr lang="es-GB" sz="2000" i="1" dirty="0">
              <a:solidFill>
                <a:schemeClr val="accent5">
                  <a:lumMod val="50000"/>
                </a:schemeClr>
              </a:solidFill>
            </a:endParaRPr>
          </a:p>
        </p:txBody>
      </p:sp>
    </p:spTree>
    <p:extLst>
      <p:ext uri="{BB962C8B-B14F-4D97-AF65-F5344CB8AC3E}">
        <p14:creationId xmlns:p14="http://schemas.microsoft.com/office/powerpoint/2010/main" val="364951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2.2, 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741360"/>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6474007" cy="830997"/>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		</a:t>
            </a:r>
            <a:r>
              <a:rPr lang="en-GB" sz="2400" dirty="0">
                <a:solidFill>
                  <a:srgbClr val="5B9BD5">
                    <a:lumMod val="50000"/>
                  </a:srgbClr>
                </a:solidFill>
                <a:latin typeface="Century Gothic" panose="020B0502020202020204" pitchFamily="34" charset="0"/>
                <a:hlinkClick r:id="rId8"/>
              </a:rPr>
              <a:t>Term 2.1 Week 2</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2.2 Week 1 </a:t>
            </a:r>
            <a:endParaRPr lang="en-GB" sz="2400" dirty="0">
              <a:solidFill>
                <a:srgbClr val="5B9BD5">
                  <a:lumMod val="50000"/>
                </a:srgbClr>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3B5A9D96-66E4-E64F-BF68-B61E429AB12A}"/>
              </a:ext>
            </a:extLst>
          </p:cNvPr>
          <p:cNvPicPr/>
          <p:nvPr/>
        </p:nvPicPr>
        <p:blipFill>
          <a:blip r:embed="rId11"/>
          <a:stretch>
            <a:fillRect/>
          </a:stretch>
        </p:blipFill>
        <p:spPr>
          <a:xfrm>
            <a:off x="3324578" y="2628104"/>
            <a:ext cx="1152611" cy="1167408"/>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70A7F72A-9537-471C-A3A5-D3D186AF53E2}"/>
              </a:ext>
            </a:extLst>
          </p:cNvPr>
          <p:cNvSpPr txBox="1"/>
          <p:nvPr/>
        </p:nvSpPr>
        <p:spPr>
          <a:xfrm>
            <a:off x="237159" y="1168466"/>
            <a:ext cx="1061700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Escribe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¿Cuál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una vocal y cuál tiene [silent h] + vocal?</a:t>
            </a:r>
          </a:p>
        </p:txBody>
      </p:sp>
      <p:sp>
        <p:nvSpPr>
          <p:cNvPr id="7" name="TextBox 6">
            <a:extLst>
              <a:ext uri="{FF2B5EF4-FFF2-40B4-BE49-F238E27FC236}">
                <a16:creationId xmlns:a16="http://schemas.microsoft.com/office/drawing/2014/main" id="{464BD7E7-5860-4CF3-A65D-AEEE511D5AAF}"/>
              </a:ext>
            </a:extLst>
          </p:cNvPr>
          <p:cNvSpPr txBox="1"/>
          <p:nvPr/>
        </p:nvSpPr>
        <p:spPr>
          <a:xfrm>
            <a:off x="1035770" y="4551942"/>
            <a:ext cx="5095016"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[to forget, forgetting]</a:t>
            </a:r>
          </a:p>
        </p:txBody>
      </p:sp>
      <p:sp>
        <p:nvSpPr>
          <p:cNvPr id="8" name="TextBox 7">
            <a:extLst>
              <a:ext uri="{FF2B5EF4-FFF2-40B4-BE49-F238E27FC236}">
                <a16:creationId xmlns:a16="http://schemas.microsoft.com/office/drawing/2014/main" id="{6CDDF374-8F62-4121-9284-C396EAEBD84D}"/>
              </a:ext>
            </a:extLst>
          </p:cNvPr>
          <p:cNvSpPr txBox="1"/>
          <p:nvPr/>
        </p:nvSpPr>
        <p:spPr>
          <a:xfrm>
            <a:off x="7130367" y="4551942"/>
            <a:ext cx="4722312"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[man]</a:t>
            </a:r>
          </a:p>
        </p:txBody>
      </p:sp>
      <p:sp>
        <p:nvSpPr>
          <p:cNvPr id="9" name="TextBox 8">
            <a:extLst>
              <a:ext uri="{FF2B5EF4-FFF2-40B4-BE49-F238E27FC236}">
                <a16:creationId xmlns:a16="http://schemas.microsoft.com/office/drawing/2014/main" id="{8FF24C99-CBA7-4755-81A0-97653070186D}"/>
              </a:ext>
            </a:extLst>
          </p:cNvPr>
          <p:cNvSpPr txBox="1"/>
          <p:nvPr/>
        </p:nvSpPr>
        <p:spPr>
          <a:xfrm>
            <a:off x="7275462" y="5198278"/>
            <a:ext cx="18325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mbre</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7EFBBC5E-6BC3-4587-92CE-E758B16A90E3}"/>
              </a:ext>
            </a:extLst>
          </p:cNvPr>
          <p:cNvSpPr txBox="1"/>
          <p:nvPr/>
        </p:nvSpPr>
        <p:spPr>
          <a:xfrm>
            <a:off x="1723473" y="5198278"/>
            <a:ext cx="18598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lvidar</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E59851AA-2767-4EA2-B954-6A00C7E0197E}"/>
              </a:ext>
            </a:extLst>
          </p:cNvPr>
          <p:cNvSpPr txBox="1"/>
          <p:nvPr/>
        </p:nvSpPr>
        <p:spPr>
          <a:xfrm>
            <a:off x="1819301" y="5198276"/>
            <a:ext cx="466699"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o</a:t>
            </a:r>
            <a:endParaRPr lang="en-GB" sz="3600" b="1"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9F1547C9-6E19-489C-A2AA-9FEEC5413A5B}"/>
              </a:ext>
            </a:extLst>
          </p:cNvPr>
          <p:cNvSpPr txBox="1"/>
          <p:nvPr/>
        </p:nvSpPr>
        <p:spPr>
          <a:xfrm>
            <a:off x="7130367" y="5198277"/>
            <a:ext cx="798095" cy="646331"/>
          </a:xfrm>
          <a:prstGeom prst="rect">
            <a:avLst/>
          </a:prstGeom>
          <a:noFill/>
        </p:spPr>
        <p:txBody>
          <a:bodyPr wrap="square" rtlCol="0">
            <a:spAutoFit/>
          </a:bodyPr>
          <a:lstStyle/>
          <a:p>
            <a:r>
              <a:rPr lang="en-GB" sz="3600" b="1" dirty="0">
                <a:solidFill>
                  <a:schemeClr val="accent2"/>
                </a:solidFill>
                <a:latin typeface="Century Gothic" panose="020B0502020202020204" pitchFamily="34" charset="0"/>
              </a:rPr>
              <a:t>ho</a:t>
            </a:r>
          </a:p>
        </p:txBody>
      </p:sp>
      <p:pic>
        <p:nvPicPr>
          <p:cNvPr id="3" name="Picture 2">
            <a:extLst>
              <a:ext uri="{FF2B5EF4-FFF2-40B4-BE49-F238E27FC236}">
                <a16:creationId xmlns:a16="http://schemas.microsoft.com/office/drawing/2014/main" id="{0A90CED0-9685-484C-9CBF-C605531866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19301" y="2499732"/>
            <a:ext cx="2117133" cy="2052207"/>
          </a:xfrm>
          <a:prstGeom prst="rect">
            <a:avLst/>
          </a:prstGeom>
        </p:spPr>
      </p:pic>
      <p:pic>
        <p:nvPicPr>
          <p:cNvPr id="14" name="Picture 13">
            <a:extLst>
              <a:ext uri="{FF2B5EF4-FFF2-40B4-BE49-F238E27FC236}">
                <a16:creationId xmlns:a16="http://schemas.microsoft.com/office/drawing/2014/main" id="{DE62586C-4EC0-4A23-82CB-B71A1F006463}"/>
              </a:ext>
            </a:extLst>
          </p:cNvPr>
          <p:cNvPicPr>
            <a:picLocks noChangeAspect="1"/>
          </p:cNvPicPr>
          <p:nvPr/>
        </p:nvPicPr>
        <p:blipFill>
          <a:blip r:embed="rId5"/>
          <a:stretch>
            <a:fillRect/>
          </a:stretch>
        </p:blipFill>
        <p:spPr>
          <a:xfrm>
            <a:off x="7264562" y="2439354"/>
            <a:ext cx="1056293" cy="2112585"/>
          </a:xfrm>
          <a:prstGeom prst="rect">
            <a:avLst/>
          </a:prstGeom>
        </p:spPr>
      </p:pic>
      <p:sp>
        <p:nvSpPr>
          <p:cNvPr id="15" name="Rounded Rectangle 11">
            <a:extLst>
              <a:ext uri="{FF2B5EF4-FFF2-40B4-BE49-F238E27FC236}">
                <a16:creationId xmlns:a16="http://schemas.microsoft.com/office/drawing/2014/main" id="{B2441513-9F16-BF45-9EDF-3230A8980DD2}"/>
              </a:ext>
            </a:extLst>
          </p:cNvPr>
          <p:cNvSpPr/>
          <p:nvPr/>
        </p:nvSpPr>
        <p:spPr>
          <a:xfrm>
            <a:off x="10436087" y="258166"/>
            <a:ext cx="149205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2658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70A7F72A-9537-471C-A3A5-D3D186AF53E2}"/>
              </a:ext>
            </a:extLst>
          </p:cNvPr>
          <p:cNvSpPr txBox="1"/>
          <p:nvPr/>
        </p:nvSpPr>
        <p:spPr>
          <a:xfrm>
            <a:off x="237159" y="1168466"/>
            <a:ext cx="1061700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Escribe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¿Cuál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una vocal y cuál tiene [silent h] + vocal?</a:t>
            </a:r>
          </a:p>
        </p:txBody>
      </p:sp>
      <p:sp>
        <p:nvSpPr>
          <p:cNvPr id="7" name="TextBox 6">
            <a:extLst>
              <a:ext uri="{FF2B5EF4-FFF2-40B4-BE49-F238E27FC236}">
                <a16:creationId xmlns:a16="http://schemas.microsoft.com/office/drawing/2014/main" id="{464BD7E7-5860-4CF3-A65D-AEEE511D5AAF}"/>
              </a:ext>
            </a:extLst>
          </p:cNvPr>
          <p:cNvSpPr txBox="1"/>
          <p:nvPr/>
        </p:nvSpPr>
        <p:spPr>
          <a:xfrm>
            <a:off x="1554125" y="4551947"/>
            <a:ext cx="3893963"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[to do, to make]</a:t>
            </a:r>
          </a:p>
        </p:txBody>
      </p:sp>
      <p:sp>
        <p:nvSpPr>
          <p:cNvPr id="8" name="TextBox 7">
            <a:extLst>
              <a:ext uri="{FF2B5EF4-FFF2-40B4-BE49-F238E27FC236}">
                <a16:creationId xmlns:a16="http://schemas.microsoft.com/office/drawing/2014/main" id="{6CDDF374-8F62-4121-9284-C396EAEBD84D}"/>
              </a:ext>
            </a:extLst>
          </p:cNvPr>
          <p:cNvSpPr txBox="1"/>
          <p:nvPr/>
        </p:nvSpPr>
        <p:spPr>
          <a:xfrm>
            <a:off x="7386399" y="4551946"/>
            <a:ext cx="4722312"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[friend]</a:t>
            </a:r>
          </a:p>
        </p:txBody>
      </p:sp>
      <p:sp>
        <p:nvSpPr>
          <p:cNvPr id="9" name="TextBox 8">
            <a:extLst>
              <a:ext uri="{FF2B5EF4-FFF2-40B4-BE49-F238E27FC236}">
                <a16:creationId xmlns:a16="http://schemas.microsoft.com/office/drawing/2014/main" id="{8FF24C99-CBA7-4755-81A0-97653070186D}"/>
              </a:ext>
            </a:extLst>
          </p:cNvPr>
          <p:cNvSpPr txBox="1"/>
          <p:nvPr/>
        </p:nvSpPr>
        <p:spPr>
          <a:xfrm>
            <a:off x="7275462" y="5198278"/>
            <a:ext cx="17860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migo</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7EFBBC5E-6BC3-4587-92CE-E758B16A90E3}"/>
              </a:ext>
            </a:extLst>
          </p:cNvPr>
          <p:cNvSpPr txBox="1"/>
          <p:nvPr/>
        </p:nvSpPr>
        <p:spPr>
          <a:xfrm>
            <a:off x="1723473" y="5198278"/>
            <a:ext cx="13837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lang="en-GB" sz="3600" kern="0" dirty="0" err="1">
                <a:solidFill>
                  <a:srgbClr val="EE6000"/>
                </a:solidFill>
                <a:latin typeface="Century Gothic" panose="020F0302020204030204"/>
                <a:cs typeface="Arial"/>
                <a:sym typeface="Arial"/>
              </a:rPr>
              <a:t>cer</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E59851AA-2767-4EA2-B954-6A00C7E0197E}"/>
              </a:ext>
            </a:extLst>
          </p:cNvPr>
          <p:cNvSpPr txBox="1"/>
          <p:nvPr/>
        </p:nvSpPr>
        <p:spPr>
          <a:xfrm>
            <a:off x="1554125" y="5198278"/>
            <a:ext cx="889348"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ha</a:t>
            </a:r>
            <a:endParaRPr lang="en-GB" sz="3600" b="1"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9F1547C9-6E19-489C-A2AA-9FEEC5413A5B}"/>
              </a:ext>
            </a:extLst>
          </p:cNvPr>
          <p:cNvSpPr txBox="1"/>
          <p:nvPr/>
        </p:nvSpPr>
        <p:spPr>
          <a:xfrm>
            <a:off x="7386399" y="5198278"/>
            <a:ext cx="798095" cy="646331"/>
          </a:xfrm>
          <a:prstGeom prst="rect">
            <a:avLst/>
          </a:prstGeom>
          <a:noFill/>
        </p:spPr>
        <p:txBody>
          <a:bodyPr wrap="square" rtlCol="0">
            <a:spAutoFit/>
          </a:bodyPr>
          <a:lstStyle/>
          <a:p>
            <a:r>
              <a:rPr lang="es-ES" sz="3600" b="1" dirty="0">
                <a:solidFill>
                  <a:schemeClr val="accent2"/>
                </a:solidFill>
                <a:latin typeface="Century Gothic" panose="020B0502020202020204" pitchFamily="34" charset="0"/>
              </a:rPr>
              <a:t>a</a:t>
            </a:r>
            <a:endParaRPr lang="en-GB" sz="3600" b="1" dirty="0">
              <a:solidFill>
                <a:schemeClr val="accent2"/>
              </a:solidFill>
              <a:latin typeface="Century Gothic" panose="020B0502020202020204" pitchFamily="34" charset="0"/>
            </a:endParaRPr>
          </a:p>
        </p:txBody>
      </p:sp>
      <p:pic>
        <p:nvPicPr>
          <p:cNvPr id="13" name="Picture 12">
            <a:extLst>
              <a:ext uri="{FF2B5EF4-FFF2-40B4-BE49-F238E27FC236}">
                <a16:creationId xmlns:a16="http://schemas.microsoft.com/office/drawing/2014/main" id="{81AB070E-1F5A-45A5-96F1-0E5F4FEC9F76}"/>
              </a:ext>
            </a:extLst>
          </p:cNvPr>
          <p:cNvPicPr>
            <a:picLocks noChangeAspect="1"/>
          </p:cNvPicPr>
          <p:nvPr/>
        </p:nvPicPr>
        <p:blipFill>
          <a:blip r:embed="rId4"/>
          <a:stretch>
            <a:fillRect/>
          </a:stretch>
        </p:blipFill>
        <p:spPr>
          <a:xfrm>
            <a:off x="2132403" y="2446921"/>
            <a:ext cx="2171700" cy="2105025"/>
          </a:xfrm>
          <a:prstGeom prst="rect">
            <a:avLst/>
          </a:prstGeom>
        </p:spPr>
      </p:pic>
      <p:pic>
        <p:nvPicPr>
          <p:cNvPr id="14" name="Picture 13">
            <a:extLst>
              <a:ext uri="{FF2B5EF4-FFF2-40B4-BE49-F238E27FC236}">
                <a16:creationId xmlns:a16="http://schemas.microsoft.com/office/drawing/2014/main" id="{4B60A516-7E7D-4C61-ADE3-2FF97E1408A9}"/>
              </a:ext>
            </a:extLst>
          </p:cNvPr>
          <p:cNvPicPr>
            <a:picLocks noChangeAspect="1"/>
          </p:cNvPicPr>
          <p:nvPr/>
        </p:nvPicPr>
        <p:blipFill>
          <a:blip r:embed="rId5"/>
          <a:stretch>
            <a:fillRect/>
          </a:stretch>
        </p:blipFill>
        <p:spPr>
          <a:xfrm>
            <a:off x="7275462" y="2532646"/>
            <a:ext cx="2266950" cy="2019300"/>
          </a:xfrm>
          <a:prstGeom prst="rect">
            <a:avLst/>
          </a:prstGeom>
        </p:spPr>
      </p:pic>
      <p:sp>
        <p:nvSpPr>
          <p:cNvPr id="15" name="Rounded Rectangle 11">
            <a:extLst>
              <a:ext uri="{FF2B5EF4-FFF2-40B4-BE49-F238E27FC236}">
                <a16:creationId xmlns:a16="http://schemas.microsoft.com/office/drawing/2014/main" id="{1F3B8F4E-C364-CB41-9CDB-EA9BEDDF2F32}"/>
              </a:ext>
            </a:extLst>
          </p:cNvPr>
          <p:cNvSpPr/>
          <p:nvPr/>
        </p:nvSpPr>
        <p:spPr>
          <a:xfrm>
            <a:off x="10436087" y="258166"/>
            <a:ext cx="149205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3434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70A7F72A-9537-471C-A3A5-D3D186AF53E2}"/>
              </a:ext>
            </a:extLst>
          </p:cNvPr>
          <p:cNvSpPr txBox="1"/>
          <p:nvPr/>
        </p:nvSpPr>
        <p:spPr>
          <a:xfrm>
            <a:off x="237159" y="1168466"/>
            <a:ext cx="1061700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Escribe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¿Cuál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una vocal y cuál tiene [silent h] + vocal?</a:t>
            </a:r>
          </a:p>
        </p:txBody>
      </p:sp>
      <p:sp>
        <p:nvSpPr>
          <p:cNvPr id="7" name="TextBox 6">
            <a:extLst>
              <a:ext uri="{FF2B5EF4-FFF2-40B4-BE49-F238E27FC236}">
                <a16:creationId xmlns:a16="http://schemas.microsoft.com/office/drawing/2014/main" id="{464BD7E7-5860-4CF3-A65D-AEEE511D5AAF}"/>
              </a:ext>
            </a:extLst>
          </p:cNvPr>
          <p:cNvSpPr txBox="1"/>
          <p:nvPr/>
        </p:nvSpPr>
        <p:spPr>
          <a:xfrm>
            <a:off x="1554125" y="4551947"/>
            <a:ext cx="2952179"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[beautiful]</a:t>
            </a:r>
          </a:p>
        </p:txBody>
      </p:sp>
      <p:sp>
        <p:nvSpPr>
          <p:cNvPr id="8" name="TextBox 7">
            <a:extLst>
              <a:ext uri="{FF2B5EF4-FFF2-40B4-BE49-F238E27FC236}">
                <a16:creationId xmlns:a16="http://schemas.microsoft.com/office/drawing/2014/main" id="{6CDDF374-8F62-4121-9284-C396EAEBD84D}"/>
              </a:ext>
            </a:extLst>
          </p:cNvPr>
          <p:cNvSpPr txBox="1"/>
          <p:nvPr/>
        </p:nvSpPr>
        <p:spPr>
          <a:xfrm>
            <a:off x="6566870" y="4551947"/>
            <a:ext cx="4722312"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[to start, starting]</a:t>
            </a:r>
          </a:p>
        </p:txBody>
      </p:sp>
      <p:sp>
        <p:nvSpPr>
          <p:cNvPr id="9" name="TextBox 8">
            <a:extLst>
              <a:ext uri="{FF2B5EF4-FFF2-40B4-BE49-F238E27FC236}">
                <a16:creationId xmlns:a16="http://schemas.microsoft.com/office/drawing/2014/main" id="{8FF24C99-CBA7-4755-81A0-97653070186D}"/>
              </a:ext>
            </a:extLst>
          </p:cNvPr>
          <p:cNvSpPr txBox="1"/>
          <p:nvPr/>
        </p:nvSpPr>
        <p:spPr>
          <a:xfrm>
            <a:off x="7275462" y="5198278"/>
            <a:ext cx="23439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mpezar</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7EFBBC5E-6BC3-4587-92CE-E758B16A90E3}"/>
              </a:ext>
            </a:extLst>
          </p:cNvPr>
          <p:cNvSpPr txBox="1"/>
          <p:nvPr/>
        </p:nvSpPr>
        <p:spPr>
          <a:xfrm>
            <a:off x="1723473" y="5198278"/>
            <a:ext cx="20040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rmoso</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E59851AA-2767-4EA2-B954-6A00C7E0197E}"/>
              </a:ext>
            </a:extLst>
          </p:cNvPr>
          <p:cNvSpPr txBox="1"/>
          <p:nvPr/>
        </p:nvSpPr>
        <p:spPr>
          <a:xfrm>
            <a:off x="1554125" y="5198278"/>
            <a:ext cx="889348"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he</a:t>
            </a:r>
            <a:endParaRPr lang="en-GB" sz="3600" b="1"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9F1547C9-6E19-489C-A2AA-9FEEC5413A5B}"/>
              </a:ext>
            </a:extLst>
          </p:cNvPr>
          <p:cNvSpPr txBox="1"/>
          <p:nvPr/>
        </p:nvSpPr>
        <p:spPr>
          <a:xfrm>
            <a:off x="7386399" y="5198278"/>
            <a:ext cx="798095"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e</a:t>
            </a:r>
            <a:endParaRPr lang="en-GB" sz="3600" b="1" dirty="0">
              <a:solidFill>
                <a:schemeClr val="accent2"/>
              </a:solidFill>
              <a:latin typeface="Century Gothic" panose="020B0502020202020204" pitchFamily="34" charset="0"/>
            </a:endParaRPr>
          </a:p>
        </p:txBody>
      </p:sp>
      <p:pic>
        <p:nvPicPr>
          <p:cNvPr id="3" name="Picture 2">
            <a:extLst>
              <a:ext uri="{FF2B5EF4-FFF2-40B4-BE49-F238E27FC236}">
                <a16:creationId xmlns:a16="http://schemas.microsoft.com/office/drawing/2014/main" id="{0C12CA8A-A0D5-4EB8-B1E6-DCC9A1D7F680}"/>
              </a:ext>
            </a:extLst>
          </p:cNvPr>
          <p:cNvPicPr>
            <a:picLocks noChangeAspect="1"/>
          </p:cNvPicPr>
          <p:nvPr/>
        </p:nvPicPr>
        <p:blipFill>
          <a:blip r:embed="rId4"/>
          <a:stretch>
            <a:fillRect/>
          </a:stretch>
        </p:blipFill>
        <p:spPr>
          <a:xfrm>
            <a:off x="1607972" y="2409825"/>
            <a:ext cx="2247900" cy="2038350"/>
          </a:xfrm>
          <a:prstGeom prst="rect">
            <a:avLst/>
          </a:prstGeom>
        </p:spPr>
      </p:pic>
      <p:pic>
        <p:nvPicPr>
          <p:cNvPr id="13" name="Picture 12">
            <a:extLst>
              <a:ext uri="{FF2B5EF4-FFF2-40B4-BE49-F238E27FC236}">
                <a16:creationId xmlns:a16="http://schemas.microsoft.com/office/drawing/2014/main" id="{67DDFED9-26A2-4F13-8952-DBD2E6E91F48}"/>
              </a:ext>
            </a:extLst>
          </p:cNvPr>
          <p:cNvPicPr>
            <a:picLocks noChangeAspect="1"/>
          </p:cNvPicPr>
          <p:nvPr/>
        </p:nvPicPr>
        <p:blipFill>
          <a:blip r:embed="rId5"/>
          <a:stretch>
            <a:fillRect/>
          </a:stretch>
        </p:blipFill>
        <p:spPr>
          <a:xfrm>
            <a:off x="7275462" y="2356226"/>
            <a:ext cx="2130221" cy="2142122"/>
          </a:xfrm>
          <a:prstGeom prst="rect">
            <a:avLst/>
          </a:prstGeom>
        </p:spPr>
      </p:pic>
      <p:sp>
        <p:nvSpPr>
          <p:cNvPr id="14" name="Rounded Rectangle 11">
            <a:extLst>
              <a:ext uri="{FF2B5EF4-FFF2-40B4-BE49-F238E27FC236}">
                <a16:creationId xmlns:a16="http://schemas.microsoft.com/office/drawing/2014/main" id="{58D0F9CE-DF6D-1D42-9C46-B2F76B0A4D73}"/>
              </a:ext>
            </a:extLst>
          </p:cNvPr>
          <p:cNvSpPr/>
          <p:nvPr/>
        </p:nvSpPr>
        <p:spPr>
          <a:xfrm>
            <a:off x="10436087" y="258166"/>
            <a:ext cx="149205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9253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70A7F72A-9537-471C-A3A5-D3D186AF53E2}"/>
              </a:ext>
            </a:extLst>
          </p:cNvPr>
          <p:cNvSpPr txBox="1"/>
          <p:nvPr/>
        </p:nvSpPr>
        <p:spPr>
          <a:xfrm>
            <a:off x="237159" y="1168466"/>
            <a:ext cx="1061700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Escribe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¿Cuál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una vocal y cuál tiene [silent h] + vocal?</a:t>
            </a:r>
          </a:p>
        </p:txBody>
      </p:sp>
      <p:sp>
        <p:nvSpPr>
          <p:cNvPr id="7" name="TextBox 6">
            <a:extLst>
              <a:ext uri="{FF2B5EF4-FFF2-40B4-BE49-F238E27FC236}">
                <a16:creationId xmlns:a16="http://schemas.microsoft.com/office/drawing/2014/main" id="{464BD7E7-5860-4CF3-A65D-AEEE511D5AAF}"/>
              </a:ext>
            </a:extLst>
          </p:cNvPr>
          <p:cNvSpPr txBox="1"/>
          <p:nvPr/>
        </p:nvSpPr>
        <p:spPr>
          <a:xfrm>
            <a:off x="1723473" y="4551945"/>
            <a:ext cx="2952179"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[opinion]</a:t>
            </a:r>
          </a:p>
        </p:txBody>
      </p:sp>
      <p:sp>
        <p:nvSpPr>
          <p:cNvPr id="8" name="TextBox 7">
            <a:extLst>
              <a:ext uri="{FF2B5EF4-FFF2-40B4-BE49-F238E27FC236}">
                <a16:creationId xmlns:a16="http://schemas.microsoft.com/office/drawing/2014/main" id="{6CDDF374-8F62-4121-9284-C396EAEBD84D}"/>
              </a:ext>
            </a:extLst>
          </p:cNvPr>
          <p:cNvSpPr txBox="1"/>
          <p:nvPr/>
        </p:nvSpPr>
        <p:spPr>
          <a:xfrm>
            <a:off x="7110977" y="4551944"/>
            <a:ext cx="4722312"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[today]</a:t>
            </a:r>
          </a:p>
        </p:txBody>
      </p:sp>
      <p:sp>
        <p:nvSpPr>
          <p:cNvPr id="9" name="TextBox 8">
            <a:extLst>
              <a:ext uri="{FF2B5EF4-FFF2-40B4-BE49-F238E27FC236}">
                <a16:creationId xmlns:a16="http://schemas.microsoft.com/office/drawing/2014/main" id="{8FF24C99-CBA7-4755-81A0-97653070186D}"/>
              </a:ext>
            </a:extLst>
          </p:cNvPr>
          <p:cNvSpPr txBox="1"/>
          <p:nvPr/>
        </p:nvSpPr>
        <p:spPr>
          <a:xfrm>
            <a:off x="7275462" y="5198278"/>
            <a:ext cx="8931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y</a:t>
            </a:r>
          </a:p>
        </p:txBody>
      </p:sp>
      <p:sp>
        <p:nvSpPr>
          <p:cNvPr id="10" name="TextBox 9">
            <a:extLst>
              <a:ext uri="{FF2B5EF4-FFF2-40B4-BE49-F238E27FC236}">
                <a16:creationId xmlns:a16="http://schemas.microsoft.com/office/drawing/2014/main" id="{7EFBBC5E-6BC3-4587-92CE-E758B16A90E3}"/>
              </a:ext>
            </a:extLst>
          </p:cNvPr>
          <p:cNvSpPr txBox="1"/>
          <p:nvPr/>
        </p:nvSpPr>
        <p:spPr>
          <a:xfrm>
            <a:off x="1723473" y="5198278"/>
            <a:ext cx="202170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lang="en-GB" sz="3600" kern="0" dirty="0" err="1">
                <a:solidFill>
                  <a:srgbClr val="EE6000"/>
                </a:solidFill>
                <a:latin typeface="Century Gothic" panose="020F0302020204030204"/>
                <a:cs typeface="Arial"/>
                <a:sym typeface="Arial"/>
              </a:rPr>
              <a:t>pinión</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E59851AA-2767-4EA2-B954-6A00C7E0197E}"/>
              </a:ext>
            </a:extLst>
          </p:cNvPr>
          <p:cNvSpPr txBox="1"/>
          <p:nvPr/>
        </p:nvSpPr>
        <p:spPr>
          <a:xfrm>
            <a:off x="1791869" y="5198277"/>
            <a:ext cx="411835"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o</a:t>
            </a:r>
            <a:endParaRPr lang="en-GB" sz="3600" b="1"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9F1547C9-6E19-489C-A2AA-9FEEC5413A5B}"/>
              </a:ext>
            </a:extLst>
          </p:cNvPr>
          <p:cNvSpPr txBox="1"/>
          <p:nvPr/>
        </p:nvSpPr>
        <p:spPr>
          <a:xfrm>
            <a:off x="7112079" y="5198278"/>
            <a:ext cx="798095" cy="646331"/>
          </a:xfrm>
          <a:prstGeom prst="rect">
            <a:avLst/>
          </a:prstGeom>
          <a:noFill/>
        </p:spPr>
        <p:txBody>
          <a:bodyPr wrap="square" rtlCol="0">
            <a:spAutoFit/>
          </a:bodyPr>
          <a:lstStyle/>
          <a:p>
            <a:r>
              <a:rPr lang="en-GB" sz="3600" b="1" dirty="0">
                <a:solidFill>
                  <a:schemeClr val="accent2"/>
                </a:solidFill>
                <a:latin typeface="Century Gothic" panose="020B0502020202020204" pitchFamily="34" charset="0"/>
              </a:rPr>
              <a:t>ho</a:t>
            </a:r>
          </a:p>
        </p:txBody>
      </p:sp>
      <p:pic>
        <p:nvPicPr>
          <p:cNvPr id="3" name="Picture 2">
            <a:extLst>
              <a:ext uri="{FF2B5EF4-FFF2-40B4-BE49-F238E27FC236}">
                <a16:creationId xmlns:a16="http://schemas.microsoft.com/office/drawing/2014/main" id="{E538B059-1499-40F0-B464-7EC7F44B32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1869" y="2299795"/>
            <a:ext cx="2693924" cy="2225416"/>
          </a:xfrm>
          <a:prstGeom prst="rect">
            <a:avLst/>
          </a:prstGeom>
        </p:spPr>
      </p:pic>
      <p:pic>
        <p:nvPicPr>
          <p:cNvPr id="14" name="Picture 13">
            <a:extLst>
              <a:ext uri="{FF2B5EF4-FFF2-40B4-BE49-F238E27FC236}">
                <a16:creationId xmlns:a16="http://schemas.microsoft.com/office/drawing/2014/main" id="{2D65D535-5EBE-4074-AF7F-64E3F2066B50}"/>
              </a:ext>
            </a:extLst>
          </p:cNvPr>
          <p:cNvPicPr>
            <a:picLocks noChangeAspect="1"/>
          </p:cNvPicPr>
          <p:nvPr/>
        </p:nvPicPr>
        <p:blipFill>
          <a:blip r:embed="rId5"/>
          <a:stretch>
            <a:fillRect/>
          </a:stretch>
        </p:blipFill>
        <p:spPr>
          <a:xfrm>
            <a:off x="7157558" y="2412976"/>
            <a:ext cx="2510959" cy="2138965"/>
          </a:xfrm>
          <a:prstGeom prst="rect">
            <a:avLst/>
          </a:prstGeom>
        </p:spPr>
      </p:pic>
      <p:sp>
        <p:nvSpPr>
          <p:cNvPr id="15" name="Rounded Rectangle 11">
            <a:extLst>
              <a:ext uri="{FF2B5EF4-FFF2-40B4-BE49-F238E27FC236}">
                <a16:creationId xmlns:a16="http://schemas.microsoft.com/office/drawing/2014/main" id="{00878248-A1FF-A749-B947-E56E43F11E54}"/>
              </a:ext>
            </a:extLst>
          </p:cNvPr>
          <p:cNvSpPr/>
          <p:nvPr/>
        </p:nvSpPr>
        <p:spPr>
          <a:xfrm>
            <a:off x="10436087" y="258166"/>
            <a:ext cx="149205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8295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70A7F72A-9537-471C-A3A5-D3D186AF53E2}"/>
              </a:ext>
            </a:extLst>
          </p:cNvPr>
          <p:cNvSpPr txBox="1"/>
          <p:nvPr/>
        </p:nvSpPr>
        <p:spPr>
          <a:xfrm>
            <a:off x="237159" y="1168466"/>
            <a:ext cx="1061700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latin typeface="Century Gothic" panose="020F0302020204030204"/>
              </a:rPr>
              <a:t>Escribe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¿Cuál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una vocal y cuál tiene [silent h] + vocal?</a:t>
            </a:r>
          </a:p>
        </p:txBody>
      </p:sp>
      <p:sp>
        <p:nvSpPr>
          <p:cNvPr id="7" name="TextBox 6">
            <a:extLst>
              <a:ext uri="{FF2B5EF4-FFF2-40B4-BE49-F238E27FC236}">
                <a16:creationId xmlns:a16="http://schemas.microsoft.com/office/drawing/2014/main" id="{464BD7E7-5860-4CF3-A65D-AEEE511D5AAF}"/>
              </a:ext>
            </a:extLst>
          </p:cNvPr>
          <p:cNvSpPr txBox="1"/>
          <p:nvPr/>
        </p:nvSpPr>
        <p:spPr>
          <a:xfrm>
            <a:off x="1554125" y="4551947"/>
            <a:ext cx="4722312"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[to speak, to talk]</a:t>
            </a:r>
          </a:p>
        </p:txBody>
      </p:sp>
      <p:sp>
        <p:nvSpPr>
          <p:cNvPr id="8" name="TextBox 7">
            <a:extLst>
              <a:ext uri="{FF2B5EF4-FFF2-40B4-BE49-F238E27FC236}">
                <a16:creationId xmlns:a16="http://schemas.microsoft.com/office/drawing/2014/main" id="{6CDDF374-8F62-4121-9284-C396EAEBD84D}"/>
              </a:ext>
            </a:extLst>
          </p:cNvPr>
          <p:cNvSpPr txBox="1"/>
          <p:nvPr/>
        </p:nvSpPr>
        <p:spPr>
          <a:xfrm>
            <a:off x="7275462" y="4551947"/>
            <a:ext cx="4722312" cy="646331"/>
          </a:xfrm>
          <a:prstGeom prst="rect">
            <a:avLst/>
          </a:prstGeom>
          <a:noFill/>
        </p:spPr>
        <p:txBody>
          <a:bodyPr wrap="square" rtlCol="0">
            <a:spAutoFit/>
          </a:bodyPr>
          <a:lstStyle/>
          <a:p>
            <a:r>
              <a:rPr lang="en-GB" sz="3600" b="1" dirty="0">
                <a:solidFill>
                  <a:srgbClr val="104F75"/>
                </a:solidFill>
                <a:latin typeface="Century Gothic" panose="020B0502020202020204" pitchFamily="34" charset="0"/>
              </a:rPr>
              <a:t>[open]</a:t>
            </a:r>
          </a:p>
        </p:txBody>
      </p:sp>
      <p:sp>
        <p:nvSpPr>
          <p:cNvPr id="9" name="TextBox 8">
            <a:extLst>
              <a:ext uri="{FF2B5EF4-FFF2-40B4-BE49-F238E27FC236}">
                <a16:creationId xmlns:a16="http://schemas.microsoft.com/office/drawing/2014/main" id="{8FF24C99-CBA7-4755-81A0-97653070186D}"/>
              </a:ext>
            </a:extLst>
          </p:cNvPr>
          <p:cNvSpPr txBox="1"/>
          <p:nvPr/>
        </p:nvSpPr>
        <p:spPr>
          <a:xfrm>
            <a:off x="7275462" y="5198278"/>
            <a:ext cx="195277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bierto</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7EFBBC5E-6BC3-4587-92CE-E758B16A90E3}"/>
              </a:ext>
            </a:extLst>
          </p:cNvPr>
          <p:cNvSpPr txBox="1"/>
          <p:nvPr/>
        </p:nvSpPr>
        <p:spPr>
          <a:xfrm>
            <a:off x="1723473" y="5198278"/>
            <a:ext cx="15087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blar</a:t>
            </a:r>
            <a:endPar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E59851AA-2767-4EA2-B954-6A00C7E0197E}"/>
              </a:ext>
            </a:extLst>
          </p:cNvPr>
          <p:cNvSpPr txBox="1"/>
          <p:nvPr/>
        </p:nvSpPr>
        <p:spPr>
          <a:xfrm>
            <a:off x="1554125" y="5198278"/>
            <a:ext cx="889348" cy="646331"/>
          </a:xfrm>
          <a:prstGeom prst="rect">
            <a:avLst/>
          </a:prstGeom>
          <a:noFill/>
        </p:spPr>
        <p:txBody>
          <a:bodyPr wrap="square" rtlCol="0">
            <a:spAutoFit/>
          </a:bodyPr>
          <a:lstStyle/>
          <a:p>
            <a:r>
              <a:rPr lang="en-GB" sz="3600" b="1" kern="0" dirty="0">
                <a:solidFill>
                  <a:srgbClr val="EE6000"/>
                </a:solidFill>
                <a:latin typeface="Century Gothic" panose="020F0302020204030204"/>
                <a:cs typeface="Arial"/>
                <a:sym typeface="Arial"/>
              </a:rPr>
              <a:t>ha</a:t>
            </a:r>
            <a:endParaRPr lang="en-GB" sz="3600" b="1"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9F1547C9-6E19-489C-A2AA-9FEEC5413A5B}"/>
              </a:ext>
            </a:extLst>
          </p:cNvPr>
          <p:cNvSpPr txBox="1"/>
          <p:nvPr/>
        </p:nvSpPr>
        <p:spPr>
          <a:xfrm>
            <a:off x="7386399" y="5198278"/>
            <a:ext cx="798095" cy="646331"/>
          </a:xfrm>
          <a:prstGeom prst="rect">
            <a:avLst/>
          </a:prstGeom>
          <a:noFill/>
        </p:spPr>
        <p:txBody>
          <a:bodyPr wrap="square" rtlCol="0">
            <a:spAutoFit/>
          </a:bodyPr>
          <a:lstStyle/>
          <a:p>
            <a:r>
              <a:rPr lang="es-ES" sz="3600" b="1" kern="0" dirty="0">
                <a:solidFill>
                  <a:srgbClr val="EE6000"/>
                </a:solidFill>
                <a:latin typeface="Century Gothic" panose="020F0302020204030204"/>
                <a:cs typeface="Arial"/>
                <a:sym typeface="Arial"/>
              </a:rPr>
              <a:t>a</a:t>
            </a:r>
            <a:endParaRPr lang="en-GB" sz="3600" b="1" dirty="0">
              <a:solidFill>
                <a:schemeClr val="accent2"/>
              </a:solidFill>
              <a:latin typeface="Century Gothic" panose="020B0502020202020204" pitchFamily="34" charset="0"/>
            </a:endParaRPr>
          </a:p>
        </p:txBody>
      </p:sp>
      <p:pic>
        <p:nvPicPr>
          <p:cNvPr id="3" name="Picture 2">
            <a:extLst>
              <a:ext uri="{FF2B5EF4-FFF2-40B4-BE49-F238E27FC236}">
                <a16:creationId xmlns:a16="http://schemas.microsoft.com/office/drawing/2014/main" id="{98D319BC-E5E9-4696-BB5B-645C8AE28556}"/>
              </a:ext>
            </a:extLst>
          </p:cNvPr>
          <p:cNvPicPr>
            <a:picLocks noChangeAspect="1"/>
          </p:cNvPicPr>
          <p:nvPr/>
        </p:nvPicPr>
        <p:blipFill rotWithShape="1">
          <a:blip r:embed="rId4" cstate="screen">
            <a:clrChange>
              <a:clrFrom>
                <a:srgbClr val="F7F7F7"/>
              </a:clrFrom>
              <a:clrTo>
                <a:srgbClr val="F7F7F7">
                  <a:alpha val="0"/>
                </a:srgbClr>
              </a:clrTo>
            </a:clrChange>
            <a:extLst>
              <a:ext uri="{28A0092B-C50C-407E-A947-70E740481C1C}">
                <a14:useLocalDpi xmlns:a14="http://schemas.microsoft.com/office/drawing/2010/main"/>
              </a:ext>
            </a:extLst>
          </a:blip>
          <a:srcRect/>
          <a:stretch/>
        </p:blipFill>
        <p:spPr>
          <a:xfrm>
            <a:off x="1723473" y="2370599"/>
            <a:ext cx="3236886" cy="2181348"/>
          </a:xfrm>
          <a:prstGeom prst="rect">
            <a:avLst/>
          </a:prstGeom>
        </p:spPr>
      </p:pic>
      <p:pic>
        <p:nvPicPr>
          <p:cNvPr id="13" name="Picture 12">
            <a:extLst>
              <a:ext uri="{FF2B5EF4-FFF2-40B4-BE49-F238E27FC236}">
                <a16:creationId xmlns:a16="http://schemas.microsoft.com/office/drawing/2014/main" id="{E2746413-AF4F-41B2-81E2-1441D249A0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9653" y="2245683"/>
            <a:ext cx="1449682" cy="2366633"/>
          </a:xfrm>
          <a:prstGeom prst="rect">
            <a:avLst/>
          </a:prstGeom>
        </p:spPr>
      </p:pic>
      <p:sp>
        <p:nvSpPr>
          <p:cNvPr id="14" name="Rounded Rectangle 11">
            <a:extLst>
              <a:ext uri="{FF2B5EF4-FFF2-40B4-BE49-F238E27FC236}">
                <a16:creationId xmlns:a16="http://schemas.microsoft.com/office/drawing/2014/main" id="{EC6438A7-EBDC-D042-AFDF-B373F65E11BF}"/>
              </a:ext>
            </a:extLst>
          </p:cNvPr>
          <p:cNvSpPr/>
          <p:nvPr/>
        </p:nvSpPr>
        <p:spPr>
          <a:xfrm>
            <a:off x="10436087" y="258166"/>
            <a:ext cx="1492056" cy="53699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5366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30489</TotalTime>
  <Words>7731</Words>
  <Application>Microsoft Macintosh PowerPoint</Application>
  <PresentationFormat>Widescreen</PresentationFormat>
  <Paragraphs>1112</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Century Gothic</vt:lpstr>
      <vt:lpstr>Tw Cen MT</vt:lpstr>
      <vt:lpstr>1_Office Theme</vt:lpstr>
      <vt:lpstr>Giving opinions about school</vt:lpstr>
      <vt:lpstr>Fonética</vt:lpstr>
      <vt:lpstr>Fonética</vt:lpstr>
      <vt:lpstr>Fonética</vt:lpstr>
      <vt:lpstr>Fonética</vt:lpstr>
      <vt:lpstr>Fonética</vt:lpstr>
      <vt:lpstr>Fonética</vt:lpstr>
      <vt:lpstr>Fonética</vt:lpstr>
      <vt:lpstr>Fonética</vt:lpstr>
      <vt:lpstr>Vocabulario</vt:lpstr>
      <vt:lpstr>leer</vt:lpstr>
      <vt:lpstr>Vocabulario</vt:lpstr>
      <vt:lpstr>Saying who is affected by the verb:  Indirect object pronouns ‘me’, ‘te’, ‘le’</vt:lpstr>
      <vt:lpstr>Describing one vs more than one thing -AR verbs in 3rd person [revisited]</vt:lpstr>
      <vt:lpstr>Daniel da su opinión sobre cosas en la escuela. Nadia también.</vt:lpstr>
      <vt:lpstr>Las traducciones de las frases</vt:lpstr>
      <vt:lpstr>Las traducciones de las frases</vt:lpstr>
      <vt:lpstr>Nadia habla sobre la escuela</vt:lpstr>
      <vt:lpstr>Nadia da la opinión de Daniel</vt:lpstr>
      <vt:lpstr>Subject and object-first sentences</vt:lpstr>
      <vt:lpstr>leer</vt:lpstr>
      <vt:lpstr>escribir</vt:lpstr>
      <vt:lpstr>hablar</vt:lpstr>
      <vt:lpstr>hablar</vt:lpstr>
      <vt:lpstr>hablar</vt:lpstr>
      <vt:lpstr>Solución</vt:lpstr>
      <vt:lpstr>Saying who does what to whom</vt:lpstr>
      <vt:lpstr>Un mensaje</vt:lpstr>
      <vt:lpstr>Solución</vt:lpstr>
      <vt:lpstr>¿Cómo se dice en español? </vt:lpstr>
      <vt:lpstr>Vocabulario</vt:lpstr>
      <vt:lpstr>Saying who is affected by the verb Indirect object pronoun ‘le’</vt:lpstr>
      <vt:lpstr>Object-first word order and personal ‘a’ [revisited]</vt:lpstr>
      <vt:lpstr>Cosas de hermanos</vt:lpstr>
      <vt:lpstr>Cosas de hermanos</vt:lpstr>
      <vt:lpstr>escuchar / leer</vt:lpstr>
      <vt:lpstr>escuchar / leer</vt:lpstr>
      <vt:lpstr>¿Cómo se dice en español?</vt:lpstr>
      <vt:lpstr>hablar</vt:lpstr>
      <vt:lpstr>Estudiante A</vt:lpstr>
      <vt:lpstr>Estudiante B</vt:lpstr>
      <vt:lpstr>Estudiante A Solución</vt:lpstr>
      <vt:lpstr>Estudiante B Solución</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Grant</cp:lastModifiedBy>
  <cp:revision>1646</cp:revision>
  <dcterms:created xsi:type="dcterms:W3CDTF">2020-06-12T19:18:08Z</dcterms:created>
  <dcterms:modified xsi:type="dcterms:W3CDTF">2021-03-24T16:38:12Z</dcterms:modified>
</cp:coreProperties>
</file>