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10" r:id="rId3"/>
  </p:sldMasterIdLst>
  <p:notesMasterIdLst>
    <p:notesMasterId r:id="rId48"/>
  </p:notesMasterIdLst>
  <p:sldIdLst>
    <p:sldId id="313" r:id="rId4"/>
    <p:sldId id="624" r:id="rId5"/>
    <p:sldId id="625" r:id="rId6"/>
    <p:sldId id="626" r:id="rId7"/>
    <p:sldId id="627" r:id="rId8"/>
    <p:sldId id="628" r:id="rId9"/>
    <p:sldId id="629" r:id="rId10"/>
    <p:sldId id="630" r:id="rId11"/>
    <p:sldId id="631" r:id="rId12"/>
    <p:sldId id="632" r:id="rId13"/>
    <p:sldId id="633" r:id="rId14"/>
    <p:sldId id="634" r:id="rId15"/>
    <p:sldId id="635" r:id="rId16"/>
    <p:sldId id="601" r:id="rId17"/>
    <p:sldId id="274" r:id="rId18"/>
    <p:sldId id="273" r:id="rId19"/>
    <p:sldId id="282" r:id="rId20"/>
    <p:sldId id="602" r:id="rId21"/>
    <p:sldId id="312" r:id="rId22"/>
    <p:sldId id="279" r:id="rId23"/>
    <p:sldId id="616" r:id="rId24"/>
    <p:sldId id="281" r:id="rId25"/>
    <p:sldId id="605" r:id="rId26"/>
    <p:sldId id="606" r:id="rId27"/>
    <p:sldId id="603" r:id="rId28"/>
    <p:sldId id="636" r:id="rId29"/>
    <p:sldId id="637" r:id="rId30"/>
    <p:sldId id="638" r:id="rId31"/>
    <p:sldId id="639" r:id="rId32"/>
    <p:sldId id="640" r:id="rId33"/>
    <p:sldId id="641" r:id="rId34"/>
    <p:sldId id="261" r:id="rId35"/>
    <p:sldId id="617" r:id="rId36"/>
    <p:sldId id="610" r:id="rId37"/>
    <p:sldId id="619" r:id="rId38"/>
    <p:sldId id="622" r:id="rId39"/>
    <p:sldId id="276" r:id="rId40"/>
    <p:sldId id="320" r:id="rId41"/>
    <p:sldId id="620" r:id="rId42"/>
    <p:sldId id="280" r:id="rId43"/>
    <p:sldId id="615" r:id="rId44"/>
    <p:sldId id="614" r:id="rId45"/>
    <p:sldId id="621" r:id="rId46"/>
    <p:sldId id="62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10" clrIdx="0">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5D00"/>
    <a:srgbClr val="DAA520"/>
    <a:srgbClr val="115076"/>
    <a:srgbClr val="E87D1E"/>
    <a:srgbClr val="FDEEB9"/>
    <a:srgbClr val="FFE8CB"/>
    <a:srgbClr val="FFF4E7"/>
    <a:srgbClr val="D1DFEF"/>
    <a:srgbClr val="EBEFF7"/>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51" autoAdjust="0"/>
    <p:restoredTop sz="50529" autoAdjust="0"/>
  </p:normalViewPr>
  <p:slideViewPr>
    <p:cSldViewPr snapToGrid="0">
      <p:cViewPr varScale="1">
        <p:scale>
          <a:sx n="64" d="100"/>
          <a:sy n="64" d="100"/>
        </p:scale>
        <p:origin x="1848" y="6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1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21/07/2021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short and long </a:t>
            </a:r>
            <a:r>
              <a:rPr lang="en-GB" sz="1200" b="1" dirty="0"/>
              <a:t>[</a:t>
            </a:r>
            <a:r>
              <a:rPr lang="en-GB" sz="1200" b="1" dirty="0" err="1"/>
              <a:t>i</a:t>
            </a:r>
            <a:r>
              <a:rPr lang="en-GB" sz="1200" b="1" dirty="0"/>
              <a:t>] </a:t>
            </a:r>
            <a:r>
              <a:rPr lang="en-GB" sz="1200" b="0" dirty="0"/>
              <a:t>and</a:t>
            </a:r>
            <a:r>
              <a:rPr lang="en-GB" sz="1200" b="1" dirty="0"/>
              <a:t> [</a:t>
            </a:r>
            <a:r>
              <a:rPr lang="en-GB" sz="1200" b="1" dirty="0" err="1"/>
              <a:t>ie</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verbs that take indirect objects (e.g. helfen, </a:t>
            </a:r>
            <a:r>
              <a:rPr lang="en-GB" sz="1200" b="0" baseline="0" dirty="0" err="1"/>
              <a:t>glauben</a:t>
            </a:r>
            <a:r>
              <a:rPr lang="en-GB" sz="1200" b="0" baseline="0" dirty="0"/>
              <a:t>, </a:t>
            </a:r>
            <a:r>
              <a:rPr lang="en-GB" sz="1200" b="0" baseline="0" dirty="0" err="1"/>
              <a:t>antworten</a:t>
            </a:r>
            <a:r>
              <a:rPr lang="en-GB" sz="1200" b="0" baseline="0" dirty="0"/>
              <a:t>, </a:t>
            </a:r>
            <a:r>
              <a:rPr lang="en-GB" sz="1200" b="0" baseline="0" dirty="0" err="1"/>
              <a:t>danken</a:t>
            </a:r>
            <a:r>
              <a:rPr lang="en-GB" sz="1200" b="0" baseline="0" dirty="0"/>
              <a:t>)</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antworten [826] danken [1276] kriegen [724]  schenken [1614] dir [244] ihm [91] ihr [27] Uhr</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[348] eigen [166] für [17]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8.1.2.4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erfahren [690] geblieben [113] geschwommen [1863] gestiegen [325] klettern [2601] küssen [2644] steigen [325] wandern [1803] Berg [934] Erfahrung [619] Fahrt [1569] Luft [487] Wald [1028] frisch [1260] durch [55] ach [587]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8.1.1.5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begreifen [1346] duschen [&gt;5009] Blick [306] Dezember [1527] Jahreszeit [4818] Mal [82] März [987] Pflanze [1667] Schuh [1678] Wechsel [2525]  bequem [3369] freundlich [1566]  wieder [74]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a:solidFill>
                <a:schemeClr val="tx1"/>
              </a:solidFill>
              <a:effectLst/>
              <a:latin typeface="+mn-lt"/>
              <a:ea typeface="+mn-ea"/>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479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814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err="1"/>
              <a:t>finden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1" baseline="0" dirty="0" err="1"/>
              <a:t>finden</a:t>
            </a:r>
            <a:r>
              <a:rPr lang="en-GB" b="1" baseline="0" dirty="0"/>
              <a:t> </a:t>
            </a:r>
            <a:r>
              <a:rPr lang="en-GB" baseline="0" dirty="0"/>
              <a:t>[110]; </a:t>
            </a:r>
            <a:r>
              <a:rPr lang="en-GB" b="1" baseline="0" dirty="0" err="1"/>
              <a:t>mit</a:t>
            </a:r>
            <a:r>
              <a:rPr lang="en-GB" b="0" baseline="0" dirty="0"/>
              <a:t> [13]</a:t>
            </a:r>
            <a:r>
              <a:rPr lang="en-GB" baseline="0" dirty="0"/>
              <a:t> </a:t>
            </a:r>
            <a:r>
              <a:rPr lang="en-GB" b="1" baseline="0" dirty="0" err="1"/>
              <a:t>bitte</a:t>
            </a:r>
            <a:r>
              <a:rPr lang="en-GB" baseline="0" dirty="0"/>
              <a:t> [547]; </a:t>
            </a:r>
            <a:r>
              <a:rPr lang="en-GB" b="1" baseline="0" dirty="0" err="1"/>
              <a:t>wissen</a:t>
            </a:r>
            <a:r>
              <a:rPr lang="en-GB" b="1" baseline="0" dirty="0"/>
              <a:t> </a:t>
            </a:r>
            <a:r>
              <a:rPr lang="en-GB" baseline="0" dirty="0"/>
              <a:t>[79]; </a:t>
            </a:r>
            <a:r>
              <a:rPr lang="en-GB" b="1" baseline="0" dirty="0" err="1"/>
              <a:t>interessant</a:t>
            </a:r>
            <a:r>
              <a:rPr lang="en-GB" b="1" baseline="0" dirty="0"/>
              <a:t> </a:t>
            </a:r>
            <a:r>
              <a:rPr lang="en-GB" baseline="0" dirty="0"/>
              <a:t>[531]; </a:t>
            </a:r>
            <a:r>
              <a:rPr lang="en-GB" b="1" baseline="0" dirty="0" err="1"/>
              <a:t>Hilfe</a:t>
            </a:r>
            <a:r>
              <a:rPr lang="en-GB" b="1" baseline="0" dirty="0"/>
              <a:t> </a:t>
            </a:r>
            <a:r>
              <a:rPr lang="en-GB" baseline="0" dirty="0"/>
              <a:t>[737].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305282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3704725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572425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2 minutes</a:t>
            </a:r>
            <a:br>
              <a:rPr lang="en-GB" dirty="0"/>
            </a:br>
            <a:r>
              <a:rPr lang="en-GB" b="1" dirty="0"/>
              <a:t/>
            </a:r>
            <a:br>
              <a:rPr lang="en-GB" b="1" dirty="0"/>
            </a:br>
            <a:r>
              <a:rPr lang="en-GB" b="1" dirty="0"/>
              <a:t>Aim: </a:t>
            </a:r>
            <a:r>
              <a:rPr lang="en-GB" dirty="0"/>
              <a:t>This activity highlights similarities and differences in the English and German pronunciation of the SSC [</a:t>
            </a:r>
            <a:r>
              <a:rPr lang="en-GB" dirty="0" err="1"/>
              <a:t>i</a:t>
            </a:r>
            <a:r>
              <a:rPr lang="en-GB" dirty="0"/>
              <a:t>], using cognates and near-cognates (most of which have not been previously taught). </a:t>
            </a:r>
            <a:br>
              <a:rPr lang="en-GB" dirty="0"/>
            </a:br>
            <a:r>
              <a:rPr lang="en-GB" dirty="0"/>
              <a:t>Students apply the rule about long and short [</a:t>
            </a:r>
            <a:r>
              <a:rPr lang="en-GB" dirty="0" err="1"/>
              <a:t>i</a:t>
            </a:r>
            <a:r>
              <a:rPr lang="en-GB" dirty="0"/>
              <a:t>] to recognise when the German and English pronunciations of [</a:t>
            </a:r>
            <a:r>
              <a:rPr lang="en-GB" dirty="0" err="1"/>
              <a:t>i</a:t>
            </a:r>
            <a:r>
              <a:rPr lang="en-GB" dirty="0"/>
              <a:t>] are the same and different.</a:t>
            </a:r>
            <a:br>
              <a:rPr lang="en-GB" dirty="0"/>
            </a:br>
            <a:r>
              <a:rPr lang="en-GB" dirty="0"/>
              <a:t/>
            </a:r>
            <a:br>
              <a:rPr lang="en-GB" dirty="0"/>
            </a:br>
            <a:r>
              <a:rPr lang="en-GB" b="1" dirty="0"/>
              <a:t>Procedure:</a:t>
            </a:r>
            <a:r>
              <a:rPr lang="en-GB" dirty="0"/>
              <a:t/>
            </a:r>
            <a:br>
              <a:rPr lang="en-GB" dirty="0"/>
            </a:br>
            <a:r>
              <a:rPr lang="en-GB" dirty="0"/>
              <a:t>1. Students say the words aloud in German, (following the rule that German v</a:t>
            </a:r>
            <a:r>
              <a:rPr lang="en-GB" sz="1200" dirty="0">
                <a:solidFill>
                  <a:srgbClr val="115076"/>
                </a:solidFill>
                <a:latin typeface="Century Gothic" panose="020B0502020202020204" pitchFamily="34" charset="0"/>
              </a:rPr>
              <a:t>owels followed by </a:t>
            </a:r>
            <a:r>
              <a:rPr lang="en-GB" sz="1200" b="1" dirty="0">
                <a:solidFill>
                  <a:srgbClr val="115076"/>
                </a:solidFill>
                <a:latin typeface="Century Gothic" panose="020B0502020202020204" pitchFamily="34" charset="0"/>
              </a:rPr>
              <a:t>more than one consonant </a:t>
            </a:r>
            <a:r>
              <a:rPr lang="en-GB" sz="1200" dirty="0">
                <a:solidFill>
                  <a:srgbClr val="115076"/>
                </a:solidFill>
                <a:latin typeface="Century Gothic" panose="020B0502020202020204" pitchFamily="34" charset="0"/>
              </a:rPr>
              <a:t>are </a:t>
            </a:r>
            <a:r>
              <a:rPr lang="en-GB" sz="1200" b="1" dirty="0">
                <a:solidFill>
                  <a:srgbClr val="115076"/>
                </a:solidFill>
                <a:latin typeface="Century Gothic" panose="020B0502020202020204" pitchFamily="34" charset="0"/>
              </a:rPr>
              <a:t>short. </a:t>
            </a:r>
            <a:r>
              <a:rPr lang="en-GB" sz="1200" dirty="0">
                <a:solidFill>
                  <a:srgbClr val="115076"/>
                </a:solidFill>
                <a:latin typeface="Century Gothic" panose="020B0502020202020204" pitchFamily="34" charset="0"/>
              </a:rPr>
              <a:t>Other vowels are </a:t>
            </a:r>
            <a:r>
              <a:rPr lang="en-GB" sz="1200" b="1" dirty="0">
                <a:solidFill>
                  <a:srgbClr val="115076"/>
                </a:solidFill>
                <a:latin typeface="Century Gothic" panose="020B0502020202020204" pitchFamily="34" charset="0"/>
              </a:rPr>
              <a:t>long.</a:t>
            </a:r>
            <a:r>
              <a:rPr lang="en-GB" sz="1200" b="0" dirty="0">
                <a:solidFill>
                  <a:srgbClr val="115076"/>
                </a:solidFill>
                <a:latin typeface="Century Gothic" panose="020B0502020202020204" pitchFamily="34" charset="0"/>
              </a:rPr>
              <a:t>)</a:t>
            </a:r>
          </a:p>
          <a:p>
            <a:r>
              <a:rPr lang="en-GB" dirty="0"/>
              <a:t>2. They compare how the words sound with the pronunciation of their English equivalents.</a:t>
            </a:r>
          </a:p>
          <a:p>
            <a:r>
              <a:rPr lang="en-GB" dirty="0"/>
              <a:t>3. They note down for each whether the [</a:t>
            </a:r>
            <a:r>
              <a:rPr lang="en-GB" dirty="0" err="1"/>
              <a:t>i</a:t>
            </a:r>
            <a:r>
              <a:rPr lang="en-GB" dirty="0"/>
              <a:t>] sound is the same as in English or different.</a:t>
            </a:r>
          </a:p>
          <a:p>
            <a:r>
              <a:rPr lang="en-GB" dirty="0"/>
              <a:t>4. Click to listen and check the German pronunciation.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1. Finger</a:t>
            </a:r>
            <a:br>
              <a:rPr lang="en-GB" dirty="0"/>
            </a:br>
            <a:r>
              <a:rPr lang="en-GB" dirty="0"/>
              <a:t>2. </a:t>
            </a:r>
            <a:r>
              <a:rPr lang="en-GB" dirty="0" err="1"/>
              <a:t>britisch</a:t>
            </a:r>
            <a:r>
              <a:rPr lang="en-GB" dirty="0"/>
              <a:t/>
            </a:r>
            <a:br>
              <a:rPr lang="en-GB" dirty="0"/>
            </a:br>
            <a:r>
              <a:rPr lang="en-GB" dirty="0"/>
              <a:t>3. </a:t>
            </a:r>
            <a:r>
              <a:rPr lang="en-GB" dirty="0" err="1"/>
              <a:t>Kilogramm</a:t>
            </a:r>
            <a:r>
              <a:rPr lang="en-GB" dirty="0"/>
              <a:t/>
            </a:r>
            <a:br>
              <a:rPr lang="en-GB" dirty="0"/>
            </a:br>
            <a:r>
              <a:rPr lang="en-GB" dirty="0"/>
              <a:t>4. Ticket</a:t>
            </a:r>
            <a:br>
              <a:rPr lang="en-GB" dirty="0"/>
            </a:br>
            <a:r>
              <a:rPr lang="en-GB" dirty="0"/>
              <a:t>5. </a:t>
            </a:r>
            <a:r>
              <a:rPr lang="en-GB" dirty="0" err="1"/>
              <a:t>Familie</a:t>
            </a:r>
            <a:r>
              <a:rPr lang="en-GB" dirty="0"/>
              <a:t/>
            </a:r>
            <a:br>
              <a:rPr lang="en-GB" dirty="0"/>
            </a:br>
            <a:r>
              <a:rPr lang="en-GB" dirty="0"/>
              <a:t>6. Instrument</a:t>
            </a:r>
            <a:br>
              <a:rPr lang="en-GB" dirty="0"/>
            </a:br>
            <a:r>
              <a:rPr lang="en-GB" dirty="0"/>
              <a:t>7. </a:t>
            </a:r>
            <a:r>
              <a:rPr lang="en-GB" dirty="0" err="1"/>
              <a:t>Musik</a:t>
            </a:r>
            <a:r>
              <a:rPr lang="en-GB" dirty="0"/>
              <a:t/>
            </a:r>
            <a:br>
              <a:rPr lang="en-GB" dirty="0"/>
            </a:br>
            <a:r>
              <a:rPr lang="en-GB" dirty="0"/>
              <a:t>8. </a:t>
            </a:r>
            <a:r>
              <a:rPr lang="en-GB" dirty="0" err="1"/>
              <a:t>Maschine</a:t>
            </a:r>
            <a:r>
              <a:rPr lang="en-GB" dirty="0"/>
              <a:t/>
            </a:r>
            <a:br>
              <a:rPr lang="en-GB" dirty="0"/>
            </a:br>
            <a:r>
              <a:rPr lang="en-GB" dirty="0"/>
              <a:t/>
            </a:r>
            <a:br>
              <a:rPr lang="en-GB" dirty="0"/>
            </a:br>
            <a:r>
              <a:rPr lang="en-GB" b="1" baseline="0" dirty="0"/>
              <a:t>Word frequency (1 is the most frequent word in German): </a:t>
            </a:r>
            <a:br>
              <a:rPr lang="en-GB" b="1" baseline="0" dirty="0"/>
            </a:br>
            <a:r>
              <a:rPr lang="en-GB" b="0" baseline="0" dirty="0"/>
              <a:t>Finger [1019] </a:t>
            </a:r>
            <a:r>
              <a:rPr lang="en-GB" b="0" baseline="0" dirty="0" err="1"/>
              <a:t>britisch</a:t>
            </a:r>
            <a:r>
              <a:rPr lang="en-GB" b="0" baseline="0" dirty="0"/>
              <a:t> [1419] </a:t>
            </a:r>
            <a:r>
              <a:rPr lang="en-GB" b="0" baseline="0" dirty="0" err="1"/>
              <a:t>Kilogramm</a:t>
            </a:r>
            <a:r>
              <a:rPr lang="en-GB" b="0" baseline="0" dirty="0"/>
              <a:t> [1280] Ticket [4769] </a:t>
            </a:r>
            <a:r>
              <a:rPr lang="en-GB" b="0" baseline="0" dirty="0" err="1"/>
              <a:t>Familie</a:t>
            </a:r>
            <a:r>
              <a:rPr lang="en-GB" b="0" baseline="0" dirty="0"/>
              <a:t> [329] Instrument [1572] </a:t>
            </a:r>
            <a:r>
              <a:rPr lang="en-GB" b="0" baseline="0" dirty="0" err="1"/>
              <a:t>Musik</a:t>
            </a:r>
            <a:r>
              <a:rPr lang="en-GB" b="0" baseline="0" dirty="0"/>
              <a:t> [509] Radio [2575]</a:t>
            </a:r>
            <a:r>
              <a:rPr lang="en-GB" baseline="0" dirty="0"/>
              <a:t/>
            </a:r>
            <a:br>
              <a:rPr lang="en-GB" baseline="0" dirty="0"/>
            </a:b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
            </a:r>
            <a:br>
              <a:rPr lang="en-GB" b="1" dirty="0"/>
            </a:br>
            <a:r>
              <a:rPr lang="en-GB" b="1" dirty="0"/>
              <a:t>Aim: </a:t>
            </a:r>
            <a:r>
              <a:rPr lang="en-GB" b="0" dirty="0"/>
              <a:t>To practise receptive recall of some of this week’s vocabulary in the written modality.</a:t>
            </a:r>
            <a:r>
              <a:rPr lang="en-GB" dirty="0"/>
              <a:t/>
            </a:r>
            <a:br>
              <a:rPr lang="en-GB" dirty="0"/>
            </a:br>
            <a:r>
              <a:rPr lang="en-GB" dirty="0"/>
              <a:t/>
            </a:r>
            <a:br>
              <a:rPr lang="en-GB" dirty="0"/>
            </a:br>
            <a:r>
              <a:rPr lang="en-GB" b="1" dirty="0"/>
              <a:t>Procedure:</a:t>
            </a:r>
            <a:r>
              <a:rPr lang="en-GB" dirty="0"/>
              <a:t/>
            </a:r>
            <a:br>
              <a:rPr lang="en-GB" dirty="0"/>
            </a:br>
            <a:r>
              <a:rPr lang="en-GB" dirty="0"/>
              <a:t>1. Elicit meaning of the title MeineErlebnisgeschenke.de – clarify that it is a website and -.de stands for Deutschland. ‘</a:t>
            </a:r>
            <a:r>
              <a:rPr lang="en-GB" dirty="0" err="1"/>
              <a:t>Erlebnis</a:t>
            </a:r>
            <a:r>
              <a:rPr lang="en-GB" dirty="0"/>
              <a:t>’</a:t>
            </a:r>
            <a:r>
              <a:rPr lang="en-GB" baseline="0" dirty="0"/>
              <a:t> </a:t>
            </a:r>
            <a:r>
              <a:rPr lang="en-GB" dirty="0"/>
              <a:t>– they have previously learnt ‘</a:t>
            </a:r>
            <a:r>
              <a:rPr lang="en-GB" dirty="0" err="1"/>
              <a:t>erleben</a:t>
            </a:r>
            <a:r>
              <a:rPr lang="en-GB" dirty="0"/>
              <a:t>’ so encourage them to make the link.  </a:t>
            </a:r>
            <a:r>
              <a:rPr lang="en-GB" dirty="0" err="1"/>
              <a:t>Erlebnisgeschenke</a:t>
            </a:r>
            <a:r>
              <a:rPr lang="en-GB" dirty="0"/>
              <a:t>  - concept of ‘gift experiences’ may or may not be familiar to them, so ensure it is understood.</a:t>
            </a:r>
          </a:p>
          <a:p>
            <a:r>
              <a:rPr lang="en-GB" dirty="0"/>
              <a:t>2.</a:t>
            </a:r>
            <a:r>
              <a:rPr lang="en-GB" baseline="0" dirty="0"/>
              <a:t> Students read A-H and match to pictures 1-8.</a:t>
            </a:r>
            <a:endParaRPr lang="en-GB" dirty="0"/>
          </a:p>
          <a:p>
            <a:r>
              <a:rPr lang="en-GB" dirty="0"/>
              <a:t>3. Click to reveal</a:t>
            </a:r>
            <a:r>
              <a:rPr lang="en-GB" baseline="0" dirty="0"/>
              <a:t> answers in numerical order.</a:t>
            </a:r>
            <a:endParaRPr lang="en-GB" dirty="0"/>
          </a:p>
          <a:p>
            <a:r>
              <a:rPr lang="en-GB" dirty="0"/>
              <a:t/>
            </a:r>
            <a:br>
              <a:rPr lang="en-GB" dirty="0"/>
            </a:br>
            <a:r>
              <a:rPr lang="en-GB" b="1" baseline="0" dirty="0"/>
              <a:t>Word frequency (1 is the most frequent word in German): </a:t>
            </a:r>
            <a:br>
              <a:rPr lang="en-GB" b="1" baseline="0" dirty="0"/>
            </a:br>
            <a:r>
              <a:rPr lang="en-GB" sz="1200" b="1" i="0" u="none" strike="noStrike" kern="1200" cap="none" dirty="0">
                <a:solidFill>
                  <a:schemeClr val="tx1"/>
                </a:solidFill>
                <a:effectLst/>
                <a:latin typeface="+mn-lt"/>
                <a:ea typeface="Calibri"/>
                <a:cs typeface="Calibri"/>
                <a:sym typeface="Calibri"/>
              </a:rPr>
              <a:t>8.2.1.1</a:t>
            </a:r>
            <a:r>
              <a:rPr lang="en-GB" sz="1200" b="1" i="0" u="none" strike="noStrike" kern="1200" cap="none" baseline="0" dirty="0">
                <a:solidFill>
                  <a:schemeClr val="tx1"/>
                </a:solidFill>
                <a:effectLst/>
                <a:latin typeface="+mn-lt"/>
                <a:ea typeface="Calibri"/>
                <a:cs typeface="Calibri"/>
                <a:sym typeface="Calibri"/>
              </a:rPr>
              <a:t> (introduce) </a:t>
            </a:r>
            <a:r>
              <a:rPr lang="de-DE" sz="1200" b="0" i="0" u="none" strike="noStrike" kern="1200" cap="none" dirty="0">
                <a:solidFill>
                  <a:schemeClr val="tx1"/>
                </a:solidFill>
                <a:effectLst/>
                <a:latin typeface="+mn-lt"/>
                <a:ea typeface="Calibri"/>
                <a:cs typeface="Calibri"/>
                <a:sym typeface="Calibri"/>
              </a:rPr>
              <a:t>schenken [1614]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8.1.2.4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klettern [2601] steigen [325] wandern [1803] Berg [934] Fahrt [1569] Luft [487] Wald [1028] Erfahrung [619] (NB: verb ‚erfahren‘ used but students have also previously learnt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8.1.1.5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Pflanze [1667] Schuh [1678] bequem [3369] </a:t>
            </a:r>
            <a:r>
              <a:rPr lang="en-GB" b="0" baseline="0" dirty="0"/>
              <a:t/>
            </a:r>
            <a:br>
              <a:rPr lang="en-GB" b="0" baseline="0" dirty="0"/>
            </a:b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r>
              <a:rPr lang="en-GB" dirty="0"/>
              <a:t/>
            </a:r>
            <a:br>
              <a:rPr lang="en-GB" dirty="0"/>
            </a:br>
            <a:r>
              <a:rPr lang="en-GB" b="1" dirty="0"/>
              <a:t/>
            </a:r>
            <a:br>
              <a:rPr lang="en-GB" b="1" dirty="0"/>
            </a:br>
            <a:r>
              <a:rPr lang="en-GB" b="1" dirty="0"/>
              <a:t>Aim: To practise</a:t>
            </a:r>
            <a:r>
              <a:rPr lang="en-GB" b="1" baseline="0" dirty="0"/>
              <a:t> transcribing and recalling the meaning of this week’s new vocabulary</a:t>
            </a:r>
            <a:r>
              <a:rPr lang="en-GB" dirty="0"/>
              <a:t/>
            </a:r>
            <a:br>
              <a:rPr lang="en-GB" dirty="0"/>
            </a:br>
            <a:r>
              <a:rPr lang="en-GB" dirty="0"/>
              <a:t/>
            </a:r>
            <a:br>
              <a:rPr lang="en-GB" dirty="0"/>
            </a:br>
            <a:r>
              <a:rPr lang="en-GB" b="1" dirty="0"/>
              <a:t>Procedure:</a:t>
            </a:r>
            <a:r>
              <a:rPr lang="en-GB" dirty="0"/>
              <a:t/>
            </a:r>
            <a:br>
              <a:rPr lang="en-GB" dirty="0"/>
            </a:br>
            <a:r>
              <a:rPr lang="en-GB" dirty="0"/>
              <a:t>1. Click on the numbered buttons to play</a:t>
            </a:r>
            <a:r>
              <a:rPr lang="en-GB" baseline="0" dirty="0"/>
              <a:t> the audio.</a:t>
            </a:r>
            <a:endParaRPr lang="en-GB" dirty="0"/>
          </a:p>
          <a:p>
            <a:r>
              <a:rPr lang="en-GB" dirty="0"/>
              <a:t>2. Students listen and transcribe the German words.</a:t>
            </a:r>
          </a:p>
          <a:p>
            <a:r>
              <a:rPr lang="en-GB" dirty="0"/>
              <a:t>3. They then</a:t>
            </a:r>
            <a:r>
              <a:rPr lang="en-GB" baseline="0" dirty="0"/>
              <a:t> write the English meaning next to each.</a:t>
            </a:r>
            <a:endParaRPr lang="en-GB" dirty="0"/>
          </a:p>
          <a:p>
            <a:r>
              <a:rPr lang="en-GB" dirty="0"/>
              <a:t>4. Click to reveal</a:t>
            </a:r>
            <a:r>
              <a:rPr lang="en-GB" baseline="0" dirty="0"/>
              <a:t> the spelling of the German words in one block, and again to reveal the English meanings.</a:t>
            </a:r>
            <a:endParaRPr lang="en-GB" dirty="0"/>
          </a:p>
          <a:p>
            <a:endParaRPr lang="en-GB" dirty="0"/>
          </a:p>
          <a:p>
            <a:pPr rtl="0" eaLnBrk="1" fontAlgn="ctr" latinLnBrk="0" hangingPunct="1"/>
            <a:r>
              <a:rPr lang="en-GB" b="1" dirty="0"/>
              <a:t>Transcript:</a:t>
            </a:r>
            <a:r>
              <a:rPr lang="en-GB" dirty="0"/>
              <a:t/>
            </a:r>
            <a:br>
              <a:rPr lang="en-GB" dirty="0"/>
            </a:br>
            <a:r>
              <a:rPr lang="en-GB" dirty="0"/>
              <a:t>1. </a:t>
            </a:r>
            <a:r>
              <a:rPr lang="en-GB" sz="1200" b="0" i="0" u="none" strike="noStrike" kern="1200" dirty="0" err="1">
                <a:solidFill>
                  <a:schemeClr val="tx1"/>
                </a:solidFill>
                <a:effectLst/>
                <a:latin typeface="+mn-lt"/>
                <a:ea typeface="+mn-ea"/>
                <a:cs typeface="+mn-cs"/>
              </a:rPr>
              <a:t>danken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dir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a:t>
            </a:r>
            <a:r>
              <a:rPr lang="en-GB" sz="1200" b="0" i="0" u="none" strike="noStrike" kern="1200" dirty="0" err="1">
                <a:solidFill>
                  <a:schemeClr val="tx1"/>
                </a:solidFill>
                <a:effectLst/>
                <a:latin typeface="+mn-lt"/>
                <a:ea typeface="+mn-ea"/>
                <a:cs typeface="+mn-cs"/>
              </a:rPr>
              <a:t>schenken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4. </a:t>
            </a:r>
            <a:r>
              <a:rPr lang="en-GB" sz="1200" b="0" i="0" u="none" strike="noStrike" kern="1200" dirty="0" err="1">
                <a:solidFill>
                  <a:schemeClr val="tx1"/>
                </a:solidFill>
                <a:effectLst/>
                <a:latin typeface="+mn-lt"/>
                <a:ea typeface="+mn-ea"/>
                <a:cs typeface="+mn-cs"/>
              </a:rPr>
              <a:t>ihm</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5. </a:t>
            </a:r>
            <a:r>
              <a:rPr lang="en-GB" sz="1200" b="0" i="0" u="none" strike="noStrike" kern="1200" dirty="0" err="1">
                <a:solidFill>
                  <a:schemeClr val="tx1"/>
                </a:solidFill>
                <a:effectLst/>
                <a:latin typeface="+mn-lt"/>
                <a:ea typeface="+mn-ea"/>
                <a:cs typeface="+mn-cs"/>
              </a:rPr>
              <a:t>eigen</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6. </a:t>
            </a:r>
            <a:r>
              <a:rPr lang="en-GB" sz="1200" b="0" i="0" u="none" strike="noStrike" kern="1200" dirty="0" err="1">
                <a:solidFill>
                  <a:schemeClr val="tx1"/>
                </a:solidFill>
                <a:effectLst/>
                <a:latin typeface="+mn-lt"/>
                <a:ea typeface="+mn-ea"/>
                <a:cs typeface="+mn-cs"/>
              </a:rPr>
              <a:t>ihr</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7. </a:t>
            </a:r>
            <a:r>
              <a:rPr lang="en-GB" sz="1200" b="0" i="0" u="none" strike="noStrike" kern="1200" dirty="0" err="1">
                <a:solidFill>
                  <a:schemeClr val="tx1"/>
                </a:solidFill>
                <a:effectLst/>
                <a:latin typeface="+mn-lt"/>
                <a:ea typeface="+mn-ea"/>
                <a:cs typeface="+mn-cs"/>
              </a:rPr>
              <a:t>antworten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a:t>
            </a:r>
            <a:r>
              <a:rPr lang="en-GB" sz="1200" b="0" i="0" u="none" strike="noStrike" kern="1200" dirty="0" err="1">
                <a:solidFill>
                  <a:schemeClr val="tx1"/>
                </a:solidFill>
                <a:effectLst/>
                <a:latin typeface="+mn-lt"/>
                <a:ea typeface="+mn-ea"/>
                <a:cs typeface="+mn-cs"/>
              </a:rPr>
              <a:t>kriegen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9. </a:t>
            </a:r>
            <a:r>
              <a:rPr lang="en-GB" sz="1200" b="0" i="0" u="none" strike="noStrike" kern="1200" dirty="0" err="1">
                <a:solidFill>
                  <a:schemeClr val="tx1"/>
                </a:solidFill>
                <a:effectLst/>
                <a:latin typeface="+mn-lt"/>
                <a:ea typeface="+mn-ea"/>
                <a:cs typeface="+mn-cs"/>
              </a:rPr>
              <a:t>für</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(1 is the most frequent word in German): </a:t>
            </a:r>
            <a:br>
              <a:rPr lang="en-GB" b="1" baseline="0" dirty="0"/>
            </a:br>
            <a:r>
              <a:rPr lang="en-GB" sz="1200" b="1" i="0" u="none" strike="noStrike" kern="1200" cap="none" dirty="0">
                <a:solidFill>
                  <a:schemeClr val="tx1"/>
                </a:solidFill>
                <a:effectLst/>
                <a:latin typeface="+mn-lt"/>
                <a:ea typeface="Calibri"/>
                <a:cs typeface="Calibri"/>
                <a:sym typeface="Calibri"/>
              </a:rPr>
              <a:t>8.2.1.1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antworten [826] danken [1276] kriegen [724] schenken [1614] dir [244] ihm [91] ihr [27] eigen [166] für [17]</a:t>
            </a:r>
            <a:r>
              <a:rPr lang="en-GB" baseline="0" dirty="0"/>
              <a:t/>
            </a:r>
            <a:br>
              <a:rPr lang="en-GB" baseline="0" dirty="0"/>
            </a:b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To revisit grammar knowledge previously taught, in preparation for the introduction of Row 3 (dative) pronouns</a:t>
            </a:r>
            <a:r>
              <a:rPr lang="en-GB" dirty="0"/>
              <a:t/>
            </a:r>
            <a:br>
              <a:rPr lang="en-GB" dirty="0"/>
            </a:br>
            <a:r>
              <a:rPr lang="en-GB" dirty="0"/>
              <a:t/>
            </a:r>
            <a:br>
              <a:rPr lang="en-GB" dirty="0"/>
            </a:br>
            <a:r>
              <a:rPr lang="en-GB" b="1" dirty="0"/>
              <a:t>Procedure:</a:t>
            </a:r>
            <a:r>
              <a:rPr lang="en-GB" dirty="0"/>
              <a:t/>
            </a:r>
            <a:br>
              <a:rPr lang="en-GB" dirty="0"/>
            </a:br>
            <a:r>
              <a:rPr lang="en-GB" dirty="0"/>
              <a:t>1. Click to animate</a:t>
            </a:r>
            <a:r>
              <a:rPr lang="en-GB" baseline="0" dirty="0"/>
              <a:t> the explanation.</a:t>
            </a:r>
            <a:endParaRPr lang="en-GB" dirty="0"/>
          </a:p>
          <a:p>
            <a:r>
              <a:rPr lang="en-GB" dirty="0"/>
              <a:t>2. Ensure students’ understanding at each stage.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To introduce the Row 3 (dative) pronouns </a:t>
            </a:r>
            <a:r>
              <a:rPr lang="en-GB" b="1" i="1" dirty="0" err="1"/>
              <a:t>dir</a:t>
            </a:r>
            <a:r>
              <a:rPr lang="en-GB" b="1" i="0" dirty="0"/>
              <a:t>,</a:t>
            </a:r>
            <a:r>
              <a:rPr lang="en-GB" b="1" i="0" baseline="0" dirty="0"/>
              <a:t> </a:t>
            </a:r>
            <a:r>
              <a:rPr lang="en-GB" b="1" i="1" baseline="0" dirty="0" err="1"/>
              <a:t>ihm</a:t>
            </a:r>
            <a:r>
              <a:rPr lang="en-GB" b="1" i="0" baseline="0" dirty="0"/>
              <a:t>, and </a:t>
            </a:r>
            <a:r>
              <a:rPr lang="en-GB" b="1" i="1" baseline="0" dirty="0" err="1"/>
              <a:t>ihr</a:t>
            </a:r>
            <a:r>
              <a:rPr lang="en-GB" b="1" i="0" baseline="0" dirty="0"/>
              <a:t>.</a:t>
            </a:r>
            <a:r>
              <a:rPr lang="en-GB" dirty="0"/>
              <a:t/>
            </a:r>
            <a:br>
              <a:rPr lang="en-GB" dirty="0"/>
            </a:br>
            <a:r>
              <a:rPr lang="en-GB" dirty="0"/>
              <a:t/>
            </a:r>
            <a:br>
              <a:rPr lang="en-GB" dirty="0"/>
            </a:br>
            <a:r>
              <a:rPr lang="en-GB" b="1" dirty="0"/>
              <a:t>Procedure:</a:t>
            </a:r>
            <a:r>
              <a:rPr lang="en-GB" dirty="0"/>
              <a:t/>
            </a:r>
            <a:br>
              <a:rPr lang="en-GB" dirty="0"/>
            </a:br>
            <a:r>
              <a:rPr lang="en-GB" dirty="0"/>
              <a:t>1. Click to animate</a:t>
            </a:r>
            <a:r>
              <a:rPr lang="en-GB" baseline="0" dirty="0"/>
              <a:t> the explanation. First draw out the difference between the first two examples.</a:t>
            </a:r>
            <a:endParaRPr lang="en-GB" dirty="0"/>
          </a:p>
          <a:p>
            <a:r>
              <a:rPr lang="en-GB" dirty="0"/>
              <a:t>2. Ensure students’ understanding at each stage.</a:t>
            </a:r>
          </a:p>
          <a:p>
            <a:endParaRPr lang="en-GB" dirty="0"/>
          </a:p>
          <a:p>
            <a:r>
              <a:rPr lang="en-GB" b="1" dirty="0"/>
              <a:t>Transcript:</a:t>
            </a:r>
          </a:p>
          <a:p>
            <a:r>
              <a:rPr lang="en-GB" dirty="0"/>
              <a:t>-Mia,</a:t>
            </a:r>
            <a:r>
              <a:rPr lang="en-GB" baseline="0" dirty="0"/>
              <a:t> </a:t>
            </a:r>
            <a:r>
              <a:rPr lang="en-GB" baseline="0" dirty="0" err="1"/>
              <a:t>ich</a:t>
            </a:r>
            <a:r>
              <a:rPr lang="en-GB" baseline="0" dirty="0"/>
              <a:t> </a:t>
            </a:r>
            <a:r>
              <a:rPr lang="en-GB" baseline="0" dirty="0" err="1"/>
              <a:t>frage</a:t>
            </a:r>
            <a:r>
              <a:rPr lang="en-GB" baseline="0" dirty="0"/>
              <a:t> dich!</a:t>
            </a:r>
          </a:p>
          <a:p>
            <a:r>
              <a:rPr lang="en-GB" baseline="0" dirty="0"/>
              <a:t>-</a:t>
            </a:r>
            <a:r>
              <a:rPr lang="en-GB" baseline="0" dirty="0" err="1"/>
              <a:t>Ja</a:t>
            </a:r>
            <a:r>
              <a:rPr lang="en-GB" baseline="0" dirty="0"/>
              <a:t> Wolfgang, und </a:t>
            </a:r>
            <a:r>
              <a:rPr lang="en-GB" baseline="0" dirty="0" err="1"/>
              <a:t>ich</a:t>
            </a:r>
            <a:r>
              <a:rPr lang="en-GB" baseline="0" dirty="0"/>
              <a:t> </a:t>
            </a:r>
            <a:r>
              <a:rPr lang="en-GB" baseline="0" dirty="0" err="1"/>
              <a:t>anworte</a:t>
            </a:r>
            <a:r>
              <a:rPr lang="en-GB" baseline="0" dirty="0"/>
              <a:t> </a:t>
            </a:r>
            <a:r>
              <a:rPr lang="en-GB" baseline="0" dirty="0" err="1"/>
              <a:t>dir</a:t>
            </a:r>
            <a:r>
              <a:rPr lang="en-GB" baseline="0" dirty="0"/>
              <a:t>!</a:t>
            </a:r>
          </a:p>
          <a:p>
            <a:r>
              <a:rPr lang="en-GB" baseline="0" dirty="0"/>
              <a:t>-</a:t>
            </a:r>
            <a:r>
              <a:rPr lang="en-GB" baseline="0" dirty="0" err="1"/>
              <a:t>Mutti</a:t>
            </a:r>
            <a:r>
              <a:rPr lang="en-GB" baseline="0" dirty="0"/>
              <a:t>, </a:t>
            </a:r>
            <a:r>
              <a:rPr lang="en-GB" baseline="0" dirty="0" err="1"/>
              <a:t>ich</a:t>
            </a:r>
            <a:r>
              <a:rPr lang="en-GB" baseline="0" dirty="0"/>
              <a:t> </a:t>
            </a:r>
            <a:r>
              <a:rPr lang="en-GB" baseline="0" dirty="0" err="1"/>
              <a:t>frage</a:t>
            </a:r>
            <a:r>
              <a:rPr lang="en-GB" baseline="0" dirty="0"/>
              <a:t> </a:t>
            </a:r>
            <a:r>
              <a:rPr lang="en-GB" baseline="0" dirty="0" err="1"/>
              <a:t>sie</a:t>
            </a:r>
            <a:r>
              <a:rPr lang="en-GB" baseline="0" dirty="0"/>
              <a:t>!</a:t>
            </a:r>
          </a:p>
          <a:p>
            <a:r>
              <a:rPr lang="en-GB" baseline="0" dirty="0"/>
              <a:t>-</a:t>
            </a:r>
            <a:r>
              <a:rPr lang="en-GB" baseline="0" dirty="0" err="1"/>
              <a:t>Mutti</a:t>
            </a:r>
            <a:r>
              <a:rPr lang="en-GB" baseline="0" dirty="0"/>
              <a:t>, </a:t>
            </a:r>
            <a:r>
              <a:rPr lang="en-GB" baseline="0" dirty="0" err="1"/>
              <a:t>ich</a:t>
            </a:r>
            <a:r>
              <a:rPr lang="en-GB" baseline="0" dirty="0"/>
              <a:t> </a:t>
            </a:r>
            <a:r>
              <a:rPr lang="en-GB" baseline="0" dirty="0" err="1"/>
              <a:t>antworte</a:t>
            </a:r>
            <a:r>
              <a:rPr lang="en-GB" baseline="0" dirty="0"/>
              <a:t> </a:t>
            </a:r>
            <a:r>
              <a:rPr lang="en-GB" baseline="0" dirty="0" err="1"/>
              <a:t>ihm</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471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To practise recognition of the Row 3 pronoun, as opposed</a:t>
            </a:r>
            <a:r>
              <a:rPr lang="en-GB" b="1" baseline="0" dirty="0"/>
              <a:t> to Row 2</a:t>
            </a:r>
            <a:r>
              <a:rPr lang="en-GB" dirty="0"/>
              <a:t/>
            </a:r>
            <a:br>
              <a:rPr lang="en-GB" dirty="0"/>
            </a:br>
            <a:r>
              <a:rPr lang="en-GB" dirty="0"/>
              <a:t/>
            </a:r>
            <a:br>
              <a:rPr lang="en-GB" dirty="0"/>
            </a:br>
            <a:r>
              <a:rPr lang="en-GB" b="1" dirty="0"/>
              <a:t>Procedure:</a:t>
            </a:r>
            <a:r>
              <a:rPr lang="en-GB" dirty="0"/>
              <a:t/>
            </a:r>
            <a:br>
              <a:rPr lang="en-GB" dirty="0"/>
            </a:br>
            <a:r>
              <a:rPr lang="en-GB" dirty="0"/>
              <a:t>1. Click on the numbered buttons to play the audio</a:t>
            </a:r>
            <a:r>
              <a:rPr lang="en-GB" baseline="0" dirty="0"/>
              <a:t> (the verb in each sentence is obscured).</a:t>
            </a:r>
            <a:endParaRPr lang="en-GB" dirty="0"/>
          </a:p>
          <a:p>
            <a:r>
              <a:rPr lang="en-GB" dirty="0"/>
              <a:t>2. Students listen and</a:t>
            </a:r>
            <a:r>
              <a:rPr lang="en-GB" baseline="0" dirty="0"/>
              <a:t> determine the correct verb, ‘</a:t>
            </a:r>
            <a:r>
              <a:rPr lang="en-GB" baseline="0" dirty="0" err="1"/>
              <a:t>fragen</a:t>
            </a:r>
            <a:r>
              <a:rPr lang="en-GB" baseline="0" dirty="0"/>
              <a:t>’ or ‘</a:t>
            </a:r>
            <a:r>
              <a:rPr lang="en-GB" baseline="0" dirty="0" err="1"/>
              <a:t>antworten</a:t>
            </a:r>
            <a:r>
              <a:rPr lang="en-GB" baseline="0" dirty="0"/>
              <a:t>’, based upon the object pronoun heard, ticking the appropriate column.</a:t>
            </a:r>
            <a:endParaRPr lang="en-GB" dirty="0"/>
          </a:p>
          <a:p>
            <a:r>
              <a:rPr lang="en-GB" dirty="0"/>
              <a:t>3. Students additionally write</a:t>
            </a:r>
            <a:r>
              <a:rPr lang="en-GB" baseline="0" dirty="0"/>
              <a:t> the correct form of the verb, based upon the subject pronoun heard.</a:t>
            </a:r>
            <a:endParaRPr lang="en-GB" dirty="0"/>
          </a:p>
          <a:p>
            <a:r>
              <a:rPr lang="en-GB" dirty="0"/>
              <a:t>4. Click to reveal first the correct tick, then</a:t>
            </a:r>
            <a:r>
              <a:rPr lang="en-GB" baseline="0" dirty="0"/>
              <a:t> the correct spelling of the verb, for each item.</a:t>
            </a:r>
            <a:br>
              <a:rPr lang="en-GB" baseline="0" dirty="0"/>
            </a:br>
            <a:r>
              <a:rPr lang="en-GB" baseline="0" dirty="0"/>
              <a:t>5. Finally, click for a 2</a:t>
            </a:r>
            <a:r>
              <a:rPr lang="en-GB" baseline="30000" dirty="0"/>
              <a:t>nd</a:t>
            </a:r>
            <a:r>
              <a:rPr lang="en-GB" baseline="0" dirty="0"/>
              <a:t> set of action buttons, which has the full audio for each utterance, for additional reinforcement.</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b="0" dirty="0"/>
              <a:t>1. Du [</a:t>
            </a:r>
            <a:r>
              <a:rPr lang="en-GB" b="0" dirty="0" err="1"/>
              <a:t>fragst</a:t>
            </a:r>
            <a:r>
              <a:rPr lang="en-GB" b="0" dirty="0"/>
              <a:t>] </a:t>
            </a:r>
            <a:r>
              <a:rPr lang="en-GB" b="0" dirty="0" err="1"/>
              <a:t>mich.</a:t>
            </a:r>
            <a:r>
              <a:rPr lang="en-GB" b="0" dirty="0"/>
              <a:t/>
            </a:r>
            <a:br>
              <a:rPr lang="en-GB" b="0" dirty="0"/>
            </a:br>
            <a:r>
              <a:rPr lang="en-GB" b="0" dirty="0"/>
              <a:t>2. </a:t>
            </a:r>
            <a:r>
              <a:rPr lang="en-GB" b="0" dirty="0" err="1"/>
              <a:t>Er</a:t>
            </a:r>
            <a:r>
              <a:rPr lang="en-GB" b="0" dirty="0"/>
              <a:t> [</a:t>
            </a:r>
            <a:r>
              <a:rPr lang="en-GB" b="0" dirty="0" err="1"/>
              <a:t>fragt</a:t>
            </a:r>
            <a:r>
              <a:rPr lang="en-GB" b="0" dirty="0"/>
              <a:t>] </a:t>
            </a:r>
            <a:r>
              <a:rPr lang="en-GB" b="0" dirty="0" err="1"/>
              <a:t>ihn</a:t>
            </a:r>
            <a:r>
              <a:rPr lang="en-GB" b="0" dirty="0"/>
              <a:t>.</a:t>
            </a:r>
            <a:br>
              <a:rPr lang="en-GB" b="0" dirty="0"/>
            </a:br>
            <a:r>
              <a:rPr lang="en-GB" b="0" dirty="0"/>
              <a:t>3. Ich [</a:t>
            </a:r>
            <a:r>
              <a:rPr lang="en-GB" b="0" dirty="0" err="1"/>
              <a:t>frage</a:t>
            </a:r>
            <a:r>
              <a:rPr lang="en-GB" b="0" dirty="0"/>
              <a:t>] </a:t>
            </a:r>
            <a:r>
              <a:rPr lang="en-GB" b="0" dirty="0" err="1"/>
              <a:t>sie</a:t>
            </a:r>
            <a:r>
              <a:rPr lang="en-GB" b="0" dirty="0"/>
              <a:t>.</a:t>
            </a:r>
            <a:br>
              <a:rPr lang="en-GB" b="0" dirty="0"/>
            </a:br>
            <a:r>
              <a:rPr lang="en-GB" b="0" dirty="0"/>
              <a:t>4. Sie [</a:t>
            </a:r>
            <a:r>
              <a:rPr lang="en-GB" b="0" dirty="0" err="1"/>
              <a:t>antwortet</a:t>
            </a:r>
            <a:r>
              <a:rPr lang="en-GB" b="0" dirty="0"/>
              <a:t>] </a:t>
            </a:r>
            <a:r>
              <a:rPr lang="en-GB" b="0" dirty="0" err="1"/>
              <a:t>mir</a:t>
            </a:r>
            <a:r>
              <a:rPr lang="en-GB" b="0" dirty="0"/>
              <a:t>.</a:t>
            </a:r>
            <a:br>
              <a:rPr lang="en-GB" b="0" dirty="0"/>
            </a:br>
            <a:r>
              <a:rPr lang="en-GB" b="0" dirty="0"/>
              <a:t>5. Man [</a:t>
            </a:r>
            <a:r>
              <a:rPr lang="en-GB" b="0" dirty="0" err="1"/>
              <a:t>fragt</a:t>
            </a:r>
            <a:r>
              <a:rPr lang="en-GB" b="0" dirty="0"/>
              <a:t>] dich.</a:t>
            </a:r>
            <a:br>
              <a:rPr lang="en-GB" b="0" dirty="0"/>
            </a:br>
            <a:r>
              <a:rPr lang="en-GB" b="0" dirty="0"/>
              <a:t>6. </a:t>
            </a:r>
            <a:r>
              <a:rPr lang="en-GB" b="0" dirty="0" err="1"/>
              <a:t>Er</a:t>
            </a:r>
            <a:r>
              <a:rPr lang="en-GB" b="0" dirty="0"/>
              <a:t> [</a:t>
            </a:r>
            <a:r>
              <a:rPr lang="en-GB" b="0" dirty="0" err="1"/>
              <a:t>antwortet</a:t>
            </a:r>
            <a:r>
              <a:rPr lang="en-GB" b="0" dirty="0"/>
              <a:t>] </a:t>
            </a:r>
            <a:r>
              <a:rPr lang="en-GB" b="0" dirty="0" err="1"/>
              <a:t>ihr</a:t>
            </a:r>
            <a:r>
              <a:rPr lang="en-GB" b="0" dirty="0"/>
              <a:t>.</a:t>
            </a:r>
            <a:br>
              <a:rPr lang="en-GB" b="0" dirty="0"/>
            </a:br>
            <a:r>
              <a:rPr lang="en-GB" b="0" dirty="0"/>
              <a:t>7. Du [</a:t>
            </a:r>
            <a:r>
              <a:rPr lang="en-GB" b="0" dirty="0" err="1"/>
              <a:t>antwortest</a:t>
            </a:r>
            <a:r>
              <a:rPr lang="en-GB" b="0" dirty="0"/>
              <a:t>] </a:t>
            </a:r>
            <a:r>
              <a:rPr lang="en-GB" b="0" dirty="0" err="1"/>
              <a:t>ihm</a:t>
            </a:r>
            <a:r>
              <a:rPr lang="en-GB" b="0" dirty="0"/>
              <a:t>.</a:t>
            </a:r>
            <a:br>
              <a:rPr lang="en-GB" b="0" dirty="0"/>
            </a:br>
            <a:r>
              <a:rPr lang="en-GB" b="0" dirty="0"/>
              <a:t>8. Sie [</a:t>
            </a:r>
            <a:r>
              <a:rPr lang="en-GB" b="0" dirty="0" err="1"/>
              <a:t>antwortet</a:t>
            </a:r>
            <a:r>
              <a:rPr lang="en-GB" b="0" dirty="0"/>
              <a:t>] dir.</a:t>
            </a: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sz="1200" b="1" i="0" u="none" strike="noStrike" kern="1200" cap="none" dirty="0">
                <a:solidFill>
                  <a:schemeClr val="tx1"/>
                </a:solidFill>
                <a:effectLst/>
                <a:latin typeface="+mn-lt"/>
                <a:ea typeface="Calibri"/>
                <a:cs typeface="Calibri"/>
                <a:sym typeface="Calibri"/>
              </a:rPr>
              <a:t>8.2.1.1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antworten [826] dir [244] ihm [91] ihr [27]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baseline="0" dirty="0">
                <a:solidFill>
                  <a:schemeClr val="tx1"/>
                </a:solidFill>
                <a:effectLst/>
                <a:latin typeface="+mn-lt"/>
                <a:cs typeface="Calibri"/>
                <a:sym typeface="Calibri"/>
              </a:rPr>
              <a:t>fragen [153] mir [63] man [32] mich [65] dich [217] ihn [92] sie [7]</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wir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putting your arms around two people, one on either side.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err="1"/>
              <a:t>wir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b="1" baseline="0" dirty="0" err="1"/>
              <a:t>wir</a:t>
            </a:r>
            <a:r>
              <a:rPr lang="en-GB" b="1" baseline="0" dirty="0"/>
              <a:t> </a:t>
            </a:r>
            <a:r>
              <a:rPr lang="en-GB" baseline="0" dirty="0"/>
              <a:t>[31]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2541774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To practise</a:t>
            </a:r>
            <a:r>
              <a:rPr lang="en-GB" b="1" baseline="0" dirty="0"/>
              <a:t> recognising the use of the Row 3 pronoun, as opposed to Row 2</a:t>
            </a:r>
            <a:endParaRPr lang="en-GB" sz="1200" dirty="0">
              <a:solidFill>
                <a:srgbClr val="115076"/>
              </a:solidFill>
              <a:latin typeface="Century Gothic" panose="020B0502020202020204" pitchFamily="34" charset="0"/>
            </a:endParaRPr>
          </a:p>
          <a:p>
            <a:r>
              <a:rPr lang="en-GB" dirty="0"/>
              <a:t/>
            </a:r>
            <a:br>
              <a:rPr lang="en-GB" dirty="0"/>
            </a:br>
            <a:r>
              <a:rPr lang="en-GB" b="1" dirty="0"/>
              <a:t>Procedure:</a:t>
            </a:r>
            <a:r>
              <a:rPr lang="en-GB" dirty="0"/>
              <a:t/>
            </a:r>
            <a:br>
              <a:rPr lang="en-GB" dirty="0"/>
            </a:br>
            <a:r>
              <a:rPr lang="en-GB" dirty="0"/>
              <a:t>1. Students read the sentences.</a:t>
            </a:r>
          </a:p>
          <a:p>
            <a:r>
              <a:rPr lang="en-GB" dirty="0"/>
              <a:t>2. For each, they decide whether the Row 2</a:t>
            </a:r>
            <a:r>
              <a:rPr lang="en-GB" baseline="0" dirty="0"/>
              <a:t> or the Row 3 pronoun is used, ticking the appropriate column.</a:t>
            </a:r>
            <a:endParaRPr lang="en-GB" dirty="0"/>
          </a:p>
          <a:p>
            <a:r>
              <a:rPr lang="en-GB" dirty="0"/>
              <a:t>3. Click to animate</a:t>
            </a:r>
            <a:r>
              <a:rPr lang="en-GB" baseline="0" dirty="0"/>
              <a:t> the answers.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
            </a:r>
            <a:br>
              <a:rPr lang="en-GB" b="1" dirty="0"/>
            </a:br>
            <a:r>
              <a:rPr lang="en-GB" b="1" baseline="0" dirty="0"/>
              <a:t>Word frequency (1 is the most frequent word in German): </a:t>
            </a:r>
            <a:r>
              <a:rPr lang="en-GB" baseline="0" dirty="0"/>
              <a:t/>
            </a:r>
            <a:br>
              <a:rPr lang="en-GB" baseline="0" dirty="0"/>
            </a:br>
            <a:r>
              <a:rPr lang="en-GB" sz="1200" b="0" i="0" u="none" strike="noStrike" kern="1200" cap="none" dirty="0">
                <a:solidFill>
                  <a:schemeClr val="tx1"/>
                </a:solidFill>
                <a:effectLst/>
                <a:latin typeface="+mn-lt"/>
                <a:ea typeface="Calibri"/>
                <a:cs typeface="Calibri"/>
                <a:sym typeface="Calibri"/>
              </a:rPr>
              <a:t>8.2.1.1</a:t>
            </a:r>
            <a:r>
              <a:rPr lang="en-GB" sz="1200" b="0" i="0" u="none" strike="noStrike" kern="1200" cap="none" baseline="0" dirty="0">
                <a:solidFill>
                  <a:schemeClr val="tx1"/>
                </a:solidFill>
                <a:effectLst/>
                <a:latin typeface="+mn-lt"/>
                <a:ea typeface="Calibri"/>
                <a:cs typeface="Calibri"/>
                <a:sym typeface="Calibri"/>
              </a:rPr>
              <a:t> (introduce) </a:t>
            </a:r>
            <a:r>
              <a:rPr lang="de-DE" sz="1200" b="1" i="0" u="none" strike="noStrike" kern="1200" cap="none" dirty="0">
                <a:solidFill>
                  <a:schemeClr val="tx1"/>
                </a:solidFill>
                <a:effectLst/>
                <a:latin typeface="+mn-lt"/>
                <a:ea typeface="Calibri"/>
                <a:cs typeface="Calibri"/>
                <a:sym typeface="Calibri"/>
              </a:rPr>
              <a:t>schenken</a:t>
            </a:r>
            <a:r>
              <a:rPr lang="de-DE" sz="1200" b="0" i="0" u="none" strike="noStrike" kern="1200" cap="none" dirty="0">
                <a:solidFill>
                  <a:schemeClr val="tx1"/>
                </a:solidFill>
                <a:effectLst/>
                <a:latin typeface="+mn-lt"/>
                <a:ea typeface="Calibri"/>
                <a:cs typeface="Calibri"/>
                <a:sym typeface="Calibri"/>
              </a:rPr>
              <a:t> [1614] </a:t>
            </a:r>
            <a:r>
              <a:rPr lang="de-DE" sz="1200" b="1" i="0" u="none" strike="noStrike" kern="1200" cap="none" dirty="0">
                <a:solidFill>
                  <a:schemeClr val="tx1"/>
                </a:solidFill>
                <a:effectLst/>
                <a:latin typeface="+mn-lt"/>
                <a:ea typeface="Calibri"/>
                <a:cs typeface="Calibri"/>
                <a:sym typeface="Calibri"/>
              </a:rPr>
              <a:t>dir</a:t>
            </a:r>
            <a:r>
              <a:rPr lang="de-DE" sz="1200" b="0" i="0" u="none" strike="noStrike" kern="1200" cap="none" dirty="0">
                <a:solidFill>
                  <a:schemeClr val="tx1"/>
                </a:solidFill>
                <a:effectLst/>
                <a:latin typeface="+mn-lt"/>
                <a:ea typeface="Calibri"/>
                <a:cs typeface="Calibri"/>
                <a:sym typeface="Calibri"/>
              </a:rPr>
              <a:t> [244] </a:t>
            </a:r>
            <a:r>
              <a:rPr lang="de-DE" sz="1200" b="1" i="0" u="none" strike="noStrike" kern="1200" cap="none" dirty="0">
                <a:solidFill>
                  <a:schemeClr val="tx1"/>
                </a:solidFill>
                <a:effectLst/>
                <a:latin typeface="+mn-lt"/>
                <a:ea typeface="Calibri"/>
                <a:cs typeface="Calibri"/>
                <a:sym typeface="Calibri"/>
              </a:rPr>
              <a:t>ihm</a:t>
            </a:r>
            <a:r>
              <a:rPr lang="de-DE" sz="1200" b="0" i="0" u="none" strike="noStrike" kern="1200" cap="none" dirty="0">
                <a:solidFill>
                  <a:schemeClr val="tx1"/>
                </a:solidFill>
                <a:effectLst/>
                <a:latin typeface="+mn-lt"/>
                <a:ea typeface="Calibri"/>
                <a:cs typeface="Calibri"/>
                <a:sym typeface="Calibri"/>
              </a:rPr>
              <a:t> [91] </a:t>
            </a:r>
            <a:r>
              <a:rPr lang="de-DE" sz="1200" b="1" i="0" u="none" strike="noStrike" kern="1200" cap="none" dirty="0">
                <a:solidFill>
                  <a:schemeClr val="tx1"/>
                </a:solidFill>
                <a:effectLst/>
                <a:latin typeface="+mn-lt"/>
                <a:ea typeface="Calibri"/>
                <a:cs typeface="Calibri"/>
                <a:sym typeface="Calibri"/>
              </a:rPr>
              <a:t>ihr</a:t>
            </a:r>
            <a:r>
              <a:rPr lang="de-DE" sz="1200" b="0" i="0" u="none" strike="noStrike" kern="1200" cap="none" dirty="0">
                <a:solidFill>
                  <a:schemeClr val="tx1"/>
                </a:solidFill>
                <a:effectLst/>
                <a:latin typeface="+mn-lt"/>
                <a:ea typeface="Calibri"/>
                <a:cs typeface="Calibri"/>
                <a:sym typeface="Calibri"/>
              </a:rPr>
              <a:t> [27]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8.1.2.4 (revisit)</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baseline="0" dirty="0">
                <a:solidFill>
                  <a:schemeClr val="tx1"/>
                </a:solidFill>
                <a:effectLst/>
                <a:latin typeface="+mn-lt"/>
                <a:ea typeface="Calibri"/>
                <a:cs typeface="Calibri"/>
                <a:sym typeface="Calibri"/>
              </a:rPr>
              <a:t>küssen </a:t>
            </a:r>
            <a:r>
              <a:rPr lang="de-DE" sz="1200" b="0" i="0" u="none" strike="noStrike" kern="1200" cap="none" baseline="0" dirty="0">
                <a:solidFill>
                  <a:schemeClr val="tx1"/>
                </a:solidFill>
                <a:effectLst/>
                <a:latin typeface="+mn-lt"/>
                <a:ea typeface="Calibri"/>
                <a:cs typeface="Calibri"/>
                <a:sym typeface="Calibri"/>
              </a:rPr>
              <a:t>[2644] </a:t>
            </a:r>
            <a:r>
              <a:rPr lang="de-DE" sz="1200" b="1" i="0" u="none" strike="noStrike" kern="1200" cap="none" baseline="0" dirty="0">
                <a:solidFill>
                  <a:schemeClr val="tx1"/>
                </a:solidFill>
                <a:effectLst/>
                <a:latin typeface="+mn-lt"/>
                <a:ea typeface="Calibri"/>
                <a:cs typeface="Calibri"/>
                <a:sym typeface="Calibri"/>
              </a:rPr>
              <a:t>ach</a:t>
            </a:r>
            <a:r>
              <a:rPr lang="de-DE" sz="1200" b="0" i="0" u="none" strike="noStrike" kern="1200" cap="none" baseline="0" dirty="0">
                <a:solidFill>
                  <a:schemeClr val="tx1"/>
                </a:solidFill>
                <a:effectLst/>
                <a:latin typeface="+mn-lt"/>
                <a:ea typeface="Calibri"/>
                <a:cs typeface="Calibri"/>
                <a:sym typeface="Calibri"/>
              </a:rPr>
              <a:t> [587]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0" dirty="0">
                <a:solidFill>
                  <a:schemeClr val="tx1"/>
                </a:solidFill>
                <a:effectLst/>
                <a:latin typeface="+mn-lt"/>
                <a:ea typeface="Calibri"/>
                <a:cs typeface="Calibri"/>
                <a:sym typeface="Calibri"/>
              </a:rPr>
              <a:t>8.1.1.5 </a:t>
            </a:r>
            <a:r>
              <a:rPr lang="de-DE" sz="1200" b="1" i="0" u="none" strike="noStrike" kern="1200" cap="none" baseline="0" dirty="0">
                <a:solidFill>
                  <a:schemeClr val="tx1"/>
                </a:solidFill>
                <a:effectLst/>
                <a:latin typeface="+mn-lt"/>
                <a:ea typeface="Calibri"/>
                <a:cs typeface="Calibri"/>
                <a:sym typeface="Calibri"/>
              </a:rPr>
              <a:t>freundlich</a:t>
            </a:r>
            <a:r>
              <a:rPr lang="de-DE" sz="1200" b="0" i="0" u="none" strike="noStrike" kern="1200" cap="none" baseline="0" dirty="0">
                <a:solidFill>
                  <a:schemeClr val="tx1"/>
                </a:solidFill>
                <a:effectLst/>
                <a:latin typeface="+mn-lt"/>
                <a:ea typeface="Calibri"/>
                <a:cs typeface="Calibri"/>
                <a:sym typeface="Calibri"/>
              </a:rPr>
              <a:t> [1566]  </a:t>
            </a:r>
            <a:r>
              <a:rPr lang="de-DE" sz="1200" b="1" i="0" u="none" strike="noStrike" kern="1200" cap="none" baseline="0" dirty="0">
                <a:solidFill>
                  <a:schemeClr val="tx1"/>
                </a:solidFill>
                <a:effectLst/>
                <a:latin typeface="+mn-lt"/>
                <a:ea typeface="Calibri"/>
                <a:cs typeface="Calibri"/>
                <a:sym typeface="Calibri"/>
              </a:rPr>
              <a:t>wieder</a:t>
            </a:r>
            <a:r>
              <a:rPr lang="de-DE" sz="1200" b="0" i="0" u="none" strike="noStrike" kern="1200" cap="none" baseline="0" dirty="0">
                <a:solidFill>
                  <a:schemeClr val="tx1"/>
                </a:solidFill>
                <a:effectLst/>
                <a:latin typeface="+mn-lt"/>
                <a:ea typeface="Calibri"/>
                <a:cs typeface="Calibri"/>
                <a:sym typeface="Calibri"/>
              </a:rPr>
              <a:t> [74]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r>
              <a:rPr lang="en-GB" dirty="0"/>
              <a:t/>
            </a:r>
            <a:br>
              <a:rPr lang="en-GB" dirty="0"/>
            </a:br>
            <a:r>
              <a:rPr lang="en-GB" b="1" dirty="0"/>
              <a:t/>
            </a:r>
            <a:br>
              <a:rPr lang="en-GB" b="1" dirty="0"/>
            </a:br>
            <a:r>
              <a:rPr lang="en-GB" b="1" dirty="0"/>
              <a:t>Aim: To practise</a:t>
            </a:r>
            <a:r>
              <a:rPr lang="en-GB" b="1" baseline="0" dirty="0"/>
              <a:t> translating from the German into English</a:t>
            </a:r>
            <a:endParaRPr lang="en-GB" sz="1200" dirty="0">
              <a:solidFill>
                <a:srgbClr val="115076"/>
              </a:solidFill>
              <a:latin typeface="Century Gothic" panose="020B0502020202020204" pitchFamily="34" charset="0"/>
            </a:endParaRPr>
          </a:p>
          <a:p>
            <a:r>
              <a:rPr lang="en-GB" dirty="0"/>
              <a:t/>
            </a:r>
            <a:br>
              <a:rPr lang="en-GB" dirty="0"/>
            </a:br>
            <a:r>
              <a:rPr lang="en-GB" b="1" dirty="0"/>
              <a:t>Procedure:</a:t>
            </a:r>
            <a:r>
              <a:rPr lang="en-GB" dirty="0"/>
              <a:t/>
            </a:r>
            <a:br>
              <a:rPr lang="en-GB" dirty="0"/>
            </a:br>
            <a:r>
              <a:rPr lang="en-GB" dirty="0"/>
              <a:t>1. Students translate the sentences</a:t>
            </a:r>
            <a:r>
              <a:rPr lang="en-GB" baseline="0" dirty="0"/>
              <a:t> into English.</a:t>
            </a:r>
            <a:endParaRPr lang="en-GB" dirty="0"/>
          </a:p>
          <a:p>
            <a:r>
              <a:rPr lang="en-GB" dirty="0"/>
              <a:t>2. Click to bring up</a:t>
            </a:r>
            <a:r>
              <a:rPr lang="en-GB" baseline="0" dirty="0"/>
              <a:t> the English sentences, one/two at a time, for checking.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
            </a:r>
            <a:br>
              <a:rPr lang="en-GB" b="1" dirty="0"/>
            </a:br>
            <a:r>
              <a:rPr lang="en-GB" b="1" baseline="0" dirty="0"/>
              <a:t>Word frequency (1 is the most frequent word in German): </a:t>
            </a:r>
            <a:r>
              <a:rPr lang="en-GB" baseline="0" dirty="0"/>
              <a:t/>
            </a:r>
            <a:br>
              <a:rPr lang="en-GB" baseline="0" dirty="0"/>
            </a:br>
            <a:r>
              <a:rPr lang="en-GB" sz="1200" b="0" i="0" u="none" strike="noStrike" kern="1200" cap="none" dirty="0">
                <a:solidFill>
                  <a:schemeClr val="tx1"/>
                </a:solidFill>
                <a:effectLst/>
                <a:latin typeface="+mn-lt"/>
                <a:ea typeface="Calibri"/>
                <a:cs typeface="Calibri"/>
                <a:sym typeface="Calibri"/>
              </a:rPr>
              <a:t>8.2.1.1</a:t>
            </a:r>
            <a:r>
              <a:rPr lang="en-GB" sz="1200" b="0" i="0" u="none" strike="noStrike" kern="1200" cap="none" baseline="0" dirty="0">
                <a:solidFill>
                  <a:schemeClr val="tx1"/>
                </a:solidFill>
                <a:effectLst/>
                <a:latin typeface="+mn-lt"/>
                <a:ea typeface="Calibri"/>
                <a:cs typeface="Calibri"/>
                <a:sym typeface="Calibri"/>
              </a:rPr>
              <a:t> (introduce) </a:t>
            </a:r>
            <a:r>
              <a:rPr lang="de-DE" sz="1200" b="1" i="0" u="none" strike="noStrike" kern="1200" cap="none" dirty="0">
                <a:solidFill>
                  <a:schemeClr val="tx1"/>
                </a:solidFill>
                <a:effectLst/>
                <a:latin typeface="+mn-lt"/>
                <a:ea typeface="Calibri"/>
                <a:cs typeface="Calibri"/>
                <a:sym typeface="Calibri"/>
              </a:rPr>
              <a:t>schenken</a:t>
            </a:r>
            <a:r>
              <a:rPr lang="de-DE" sz="1200" b="0" i="0" u="none" strike="noStrike" kern="1200" cap="none" dirty="0">
                <a:solidFill>
                  <a:schemeClr val="tx1"/>
                </a:solidFill>
                <a:effectLst/>
                <a:latin typeface="+mn-lt"/>
                <a:ea typeface="Calibri"/>
                <a:cs typeface="Calibri"/>
                <a:sym typeface="Calibri"/>
              </a:rPr>
              <a:t> [1614] </a:t>
            </a:r>
            <a:r>
              <a:rPr lang="de-DE" sz="1200" b="1" i="0" u="none" strike="noStrike" kern="1200" cap="none" dirty="0">
                <a:solidFill>
                  <a:schemeClr val="tx1"/>
                </a:solidFill>
                <a:effectLst/>
                <a:latin typeface="+mn-lt"/>
                <a:ea typeface="Calibri"/>
                <a:cs typeface="Calibri"/>
                <a:sym typeface="Calibri"/>
              </a:rPr>
              <a:t>dir</a:t>
            </a:r>
            <a:r>
              <a:rPr lang="de-DE" sz="1200" b="0" i="0" u="none" strike="noStrike" kern="1200" cap="none" dirty="0">
                <a:solidFill>
                  <a:schemeClr val="tx1"/>
                </a:solidFill>
                <a:effectLst/>
                <a:latin typeface="+mn-lt"/>
                <a:ea typeface="Calibri"/>
                <a:cs typeface="Calibri"/>
                <a:sym typeface="Calibri"/>
              </a:rPr>
              <a:t> [244] </a:t>
            </a:r>
            <a:r>
              <a:rPr lang="de-DE" sz="1200" b="1" i="0" u="none" strike="noStrike" kern="1200" cap="none" dirty="0">
                <a:solidFill>
                  <a:schemeClr val="tx1"/>
                </a:solidFill>
                <a:effectLst/>
                <a:latin typeface="+mn-lt"/>
                <a:ea typeface="Calibri"/>
                <a:cs typeface="Calibri"/>
                <a:sym typeface="Calibri"/>
              </a:rPr>
              <a:t>ihm</a:t>
            </a:r>
            <a:r>
              <a:rPr lang="de-DE" sz="1200" b="0" i="0" u="none" strike="noStrike" kern="1200" cap="none" dirty="0">
                <a:solidFill>
                  <a:schemeClr val="tx1"/>
                </a:solidFill>
                <a:effectLst/>
                <a:latin typeface="+mn-lt"/>
                <a:ea typeface="Calibri"/>
                <a:cs typeface="Calibri"/>
                <a:sym typeface="Calibri"/>
              </a:rPr>
              <a:t> [91] </a:t>
            </a:r>
            <a:r>
              <a:rPr lang="de-DE" sz="1200" b="1" i="0" u="none" strike="noStrike" kern="1200" cap="none" dirty="0">
                <a:solidFill>
                  <a:schemeClr val="tx1"/>
                </a:solidFill>
                <a:effectLst/>
                <a:latin typeface="+mn-lt"/>
                <a:ea typeface="Calibri"/>
                <a:cs typeface="Calibri"/>
                <a:sym typeface="Calibri"/>
              </a:rPr>
              <a:t>ihr</a:t>
            </a:r>
            <a:r>
              <a:rPr lang="de-DE" sz="1200" b="0" i="0" u="none" strike="noStrike" kern="1200" cap="none" dirty="0">
                <a:solidFill>
                  <a:schemeClr val="tx1"/>
                </a:solidFill>
                <a:effectLst/>
                <a:latin typeface="+mn-lt"/>
                <a:ea typeface="Calibri"/>
                <a:cs typeface="Calibri"/>
                <a:sym typeface="Calibri"/>
              </a:rPr>
              <a:t> [27]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8.1.2.4 (revisit)</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baseline="0" dirty="0">
                <a:solidFill>
                  <a:schemeClr val="tx1"/>
                </a:solidFill>
                <a:effectLst/>
                <a:latin typeface="+mn-lt"/>
                <a:ea typeface="Calibri"/>
                <a:cs typeface="Calibri"/>
                <a:sym typeface="Calibri"/>
              </a:rPr>
              <a:t>küssen </a:t>
            </a:r>
            <a:r>
              <a:rPr lang="de-DE" sz="1200" b="0" i="0" u="none" strike="noStrike" kern="1200" cap="none" baseline="0" dirty="0">
                <a:solidFill>
                  <a:schemeClr val="tx1"/>
                </a:solidFill>
                <a:effectLst/>
                <a:latin typeface="+mn-lt"/>
                <a:ea typeface="Calibri"/>
                <a:cs typeface="Calibri"/>
                <a:sym typeface="Calibri"/>
              </a:rPr>
              <a:t>[2644] </a:t>
            </a:r>
            <a:r>
              <a:rPr lang="de-DE" sz="1200" b="1" i="0" u="none" strike="noStrike" kern="1200" cap="none" baseline="0" dirty="0">
                <a:solidFill>
                  <a:schemeClr val="tx1"/>
                </a:solidFill>
                <a:effectLst/>
                <a:latin typeface="+mn-lt"/>
                <a:ea typeface="Calibri"/>
                <a:cs typeface="Calibri"/>
                <a:sym typeface="Calibri"/>
              </a:rPr>
              <a:t>ach</a:t>
            </a:r>
            <a:r>
              <a:rPr lang="de-DE" sz="1200" b="0" i="0" u="none" strike="noStrike" kern="1200" cap="none" baseline="0" dirty="0">
                <a:solidFill>
                  <a:schemeClr val="tx1"/>
                </a:solidFill>
                <a:effectLst/>
                <a:latin typeface="+mn-lt"/>
                <a:ea typeface="Calibri"/>
                <a:cs typeface="Calibri"/>
                <a:sym typeface="Calibri"/>
              </a:rPr>
              <a:t> [587]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0" dirty="0">
                <a:solidFill>
                  <a:schemeClr val="tx1"/>
                </a:solidFill>
                <a:effectLst/>
                <a:latin typeface="+mn-lt"/>
                <a:ea typeface="Calibri"/>
                <a:cs typeface="Calibri"/>
                <a:sym typeface="Calibri"/>
              </a:rPr>
              <a:t>8.1.1.5 </a:t>
            </a:r>
            <a:r>
              <a:rPr lang="de-DE" sz="1200" b="1" i="0" u="none" strike="noStrike" kern="1200" cap="none" baseline="0" dirty="0">
                <a:solidFill>
                  <a:schemeClr val="tx1"/>
                </a:solidFill>
                <a:effectLst/>
                <a:latin typeface="+mn-lt"/>
                <a:ea typeface="Calibri"/>
                <a:cs typeface="Calibri"/>
                <a:sym typeface="Calibri"/>
              </a:rPr>
              <a:t>freundlich</a:t>
            </a:r>
            <a:r>
              <a:rPr lang="de-DE" sz="1200" b="0" i="0" u="none" strike="noStrike" kern="1200" cap="none" baseline="0" dirty="0">
                <a:solidFill>
                  <a:schemeClr val="tx1"/>
                </a:solidFill>
                <a:effectLst/>
                <a:latin typeface="+mn-lt"/>
                <a:ea typeface="Calibri"/>
                <a:cs typeface="Calibri"/>
                <a:sym typeface="Calibri"/>
              </a:rPr>
              <a:t> [1566]  </a:t>
            </a:r>
            <a:r>
              <a:rPr lang="de-DE" sz="1200" b="1" i="0" u="none" strike="noStrike" kern="1200" cap="none" baseline="0" dirty="0">
                <a:solidFill>
                  <a:schemeClr val="tx1"/>
                </a:solidFill>
                <a:effectLst/>
                <a:latin typeface="+mn-lt"/>
                <a:ea typeface="Calibri"/>
                <a:cs typeface="Calibri"/>
                <a:sym typeface="Calibri"/>
              </a:rPr>
              <a:t>wieder</a:t>
            </a:r>
            <a:r>
              <a:rPr lang="de-DE" sz="1200" b="0" i="0" u="none" strike="noStrike" kern="1200" cap="none" baseline="0" dirty="0">
                <a:solidFill>
                  <a:schemeClr val="tx1"/>
                </a:solidFill>
                <a:effectLst/>
                <a:latin typeface="+mn-lt"/>
                <a:ea typeface="Calibri"/>
                <a:cs typeface="Calibri"/>
                <a:sym typeface="Calibri"/>
              </a:rPr>
              <a:t> [74]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854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TO MODEL THE ACTIVITY</a:t>
            </a:r>
            <a:br>
              <a:rPr lang="en-GB" b="1" dirty="0"/>
            </a:br>
            <a:r>
              <a:rPr lang="en-GB" b="1" dirty="0"/>
              <a:t>STUDENTS WILL NEED THE SEPARATE HANDOUT TO COMPLETE THE TASK.  ANSWERS FOLLOW ON THE NEXT SLIDE.</a:t>
            </a:r>
          </a:p>
          <a:p>
            <a:r>
              <a:rPr lang="en-GB" b="1" dirty="0"/>
              <a:t>Timing: 5 minutes</a:t>
            </a:r>
            <a:r>
              <a:rPr lang="en-GB" dirty="0"/>
              <a:t/>
            </a:r>
            <a:br>
              <a:rPr lang="en-GB" dirty="0"/>
            </a:br>
            <a:r>
              <a:rPr lang="en-GB" b="1" dirty="0"/>
              <a:t/>
            </a:r>
            <a:br>
              <a:rPr lang="en-GB" b="1" dirty="0"/>
            </a:br>
            <a:r>
              <a:rPr lang="en-GB" b="1" dirty="0"/>
              <a:t>Aim: To practise using verbs with correct R2 (accusative) and R3 (dative) pronouns in spoken and written modalities.</a:t>
            </a:r>
            <a:r>
              <a:rPr lang="en-GB" dirty="0"/>
              <a:t/>
            </a:r>
            <a:br>
              <a:rPr lang="en-GB" dirty="0"/>
            </a:br>
            <a:r>
              <a:rPr lang="en-GB" dirty="0"/>
              <a:t/>
            </a:r>
            <a:br>
              <a:rPr lang="en-GB" dirty="0"/>
            </a:br>
            <a:r>
              <a:rPr lang="en-GB" b="1" dirty="0"/>
              <a:t>Procedure:</a:t>
            </a:r>
            <a:r>
              <a:rPr lang="en-GB" dirty="0"/>
              <a:t/>
            </a:r>
            <a:br>
              <a:rPr lang="en-GB" dirty="0"/>
            </a:br>
            <a:r>
              <a:rPr lang="en-GB" dirty="0"/>
              <a:t>1. Partner A has four sentence starters.  She/he says the first part of his first sentence.  Partner B listens and completes the sentence with the correct verb.</a:t>
            </a:r>
          </a:p>
          <a:p>
            <a:r>
              <a:rPr lang="en-GB" dirty="0"/>
              <a:t>2. Partner A writes the missing verb and the full sentence in English.</a:t>
            </a:r>
          </a:p>
          <a:p>
            <a:r>
              <a:rPr lang="en-GB" dirty="0"/>
              <a:t>3. Partner A then says the sentence in English. Partner B says it (translates it orally) into German.</a:t>
            </a:r>
          </a:p>
          <a:p>
            <a:r>
              <a:rPr lang="en-GB" dirty="0"/>
              <a:t>4. Repeat for items 2-4.</a:t>
            </a:r>
          </a:p>
          <a:p>
            <a:r>
              <a:rPr lang="en-GB" dirty="0"/>
              <a:t>5. Then swap roles for Partner B’s four sentences.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UNTIL CLASS FEEDBACK STAGE</a:t>
            </a:r>
          </a:p>
          <a:p>
            <a:r>
              <a:rPr lang="en-GB" b="1" dirty="0"/>
              <a:t>Timing: 5 minutes (both</a:t>
            </a:r>
            <a:r>
              <a:rPr lang="en-GB" b="1" baseline="0" dirty="0"/>
              <a:t> slides)</a:t>
            </a:r>
            <a:r>
              <a:rPr lang="en-GB" dirty="0"/>
              <a:t/>
            </a:r>
            <a:br>
              <a:rPr lang="en-GB" dirty="0"/>
            </a:br>
            <a:r>
              <a:rPr lang="en-GB" b="1" dirty="0"/>
              <a:t/>
            </a:r>
            <a:br>
              <a:rPr lang="en-GB" b="1" dirty="0"/>
            </a:br>
            <a:r>
              <a:rPr lang="en-GB" b="1" dirty="0"/>
              <a:t>Aim: To practise using verbs with correct R2 (accusative) and R3 (dative) pronouns in spoken and written modalities.</a:t>
            </a:r>
            <a:r>
              <a:rPr lang="en-GB" dirty="0"/>
              <a:t/>
            </a:r>
            <a:br>
              <a:rPr lang="en-GB" dirty="0"/>
            </a:br>
            <a:r>
              <a:rPr lang="en-GB" dirty="0"/>
              <a:t/>
            </a:r>
            <a:br>
              <a:rPr lang="en-GB" dirty="0"/>
            </a:br>
            <a:r>
              <a:rPr lang="en-GB" b="1" dirty="0"/>
              <a:t>Procedure:</a:t>
            </a:r>
            <a:r>
              <a:rPr lang="en-GB" dirty="0"/>
              <a:t/>
            </a:r>
            <a:br>
              <a:rPr lang="en-GB" dirty="0"/>
            </a:br>
            <a:r>
              <a:rPr lang="en-GB" dirty="0"/>
              <a:t>1. Partner A has four sentence starters.  S/he says the first part of his/her first sentence. Partner B listens and completes the sentence with the correct verb.</a:t>
            </a:r>
          </a:p>
          <a:p>
            <a:r>
              <a:rPr lang="en-GB" dirty="0"/>
              <a:t>2. Partner A writes the missing verb and the full sentence in English.</a:t>
            </a:r>
          </a:p>
          <a:p>
            <a:r>
              <a:rPr lang="en-GB" dirty="0"/>
              <a:t>3. Partner A then says the sentence in English. Partner B says it (translates it orally) into German.</a:t>
            </a:r>
          </a:p>
          <a:p>
            <a:r>
              <a:rPr lang="en-GB" dirty="0"/>
              <a:t>4. Repeat for items 2-4.</a:t>
            </a:r>
          </a:p>
          <a:p>
            <a:r>
              <a:rPr lang="en-GB" dirty="0"/>
              <a:t>5. Then swap roles for Partner B’s four sentences.</a:t>
            </a:r>
          </a:p>
          <a:p>
            <a:pPr lvl="0"/>
            <a:endParaRPr lang="en-GB" sz="1200" dirty="0">
              <a:solidFill>
                <a:srgbClr val="115076"/>
              </a:solidFill>
              <a:latin typeface="Century Gothic" panose="020B0502020202020204" pitchFamily="34" charset="0"/>
            </a:endParaRPr>
          </a:p>
          <a:p>
            <a:pPr lvl="0"/>
            <a:r>
              <a:rPr lang="en-GB" b="1" baseline="0" dirty="0"/>
              <a:t>Word frequency (1 is the most frequent word in German): </a:t>
            </a:r>
            <a:r>
              <a:rPr lang="en-GB" baseline="0" dirty="0"/>
              <a:t/>
            </a:r>
            <a:br>
              <a:rPr lang="en-GB" baseline="0" dirty="0"/>
            </a:br>
            <a:r>
              <a:rPr lang="en-GB" baseline="0" dirty="0" err="1"/>
              <a:t>orgaisieren</a:t>
            </a:r>
            <a:r>
              <a:rPr lang="en-GB" baseline="0" dirty="0"/>
              <a:t> [1295] </a:t>
            </a:r>
            <a:r>
              <a:rPr lang="en-GB" baseline="0" dirty="0" err="1"/>
              <a:t>wünschen</a:t>
            </a:r>
            <a:r>
              <a:rPr lang="en-GB" baseline="0" dirty="0"/>
              <a:t> [630]</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184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UNTIL CLASS FEEDBACK STAGE</a:t>
            </a:r>
            <a:br>
              <a:rPr lang="en-GB" b="1" dirty="0"/>
            </a:br>
            <a:r>
              <a:rPr lang="en-GB" b="1" dirty="0"/>
              <a:t>This is the continuation of the activity</a:t>
            </a:r>
            <a:r>
              <a:rPr lang="en-GB" b="1" baseline="0" dirty="0"/>
              <a:t> of the previous slide, students now having swapped roles.</a:t>
            </a: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397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short and long </a:t>
            </a:r>
            <a:r>
              <a:rPr lang="en-GB" sz="1200" b="1" dirty="0"/>
              <a:t>[</a:t>
            </a:r>
            <a:r>
              <a:rPr lang="en-GB" sz="1200" b="1" dirty="0" err="1"/>
              <a:t>i</a:t>
            </a:r>
            <a:r>
              <a:rPr lang="en-GB" sz="1200" b="1" dirty="0"/>
              <a:t>] </a:t>
            </a:r>
            <a:r>
              <a:rPr lang="en-GB" sz="1200" b="0" dirty="0"/>
              <a:t>and</a:t>
            </a:r>
            <a:r>
              <a:rPr lang="en-GB" sz="1200" b="1" dirty="0"/>
              <a:t> [</a:t>
            </a:r>
            <a:r>
              <a:rPr lang="en-GB" sz="1200" b="1" dirty="0" err="1"/>
              <a:t>ie</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prepositions </a:t>
            </a:r>
            <a:r>
              <a:rPr lang="en-GB" sz="1200" b="1" baseline="0" dirty="0"/>
              <a:t>von</a:t>
            </a:r>
            <a:r>
              <a:rPr lang="en-GB" sz="1200" b="0" baseline="0" dirty="0"/>
              <a:t> and </a:t>
            </a:r>
            <a:r>
              <a:rPr lang="en-GB" sz="1200" b="1" baseline="0" dirty="0" err="1"/>
              <a:t>für</a:t>
            </a:r>
            <a:r>
              <a:rPr lang="en-GB" sz="1200" b="0" baseline="0" dirty="0"/>
              <a:t> with possessive adjectives (</a:t>
            </a:r>
            <a:r>
              <a:rPr lang="en-GB" sz="1200" b="0" baseline="0" dirty="0" err="1"/>
              <a:t>mein</a:t>
            </a:r>
            <a:r>
              <a:rPr lang="en-GB" sz="1200" b="0" baseline="0" dirty="0"/>
              <a:t>, </a:t>
            </a:r>
            <a:r>
              <a:rPr lang="en-GB" sz="1200" b="0" baseline="0" dirty="0" err="1"/>
              <a:t>dein</a:t>
            </a:r>
            <a:r>
              <a:rPr lang="en-GB" sz="1200" b="0" baseline="0" dirty="0"/>
              <a:t>, sein, </a:t>
            </a:r>
            <a:r>
              <a:rPr lang="en-GB" sz="1200" b="0" baseline="0" dirty="0" err="1"/>
              <a:t>ihr</a:t>
            </a:r>
            <a:r>
              <a:rPr lang="en-GB" sz="1200" b="0" baseline="0" dirty="0"/>
              <a:t>) and with pronouns (</a:t>
            </a:r>
            <a:r>
              <a:rPr lang="en-GB" sz="1200" b="0" baseline="0" dirty="0" err="1"/>
              <a:t>mich</a:t>
            </a:r>
            <a:r>
              <a:rPr lang="en-GB" sz="1200" b="0" baseline="0" dirty="0"/>
              <a:t>, dich, </a:t>
            </a:r>
            <a:r>
              <a:rPr lang="en-GB" sz="1200" b="0" baseline="0" dirty="0" err="1"/>
              <a:t>ihn</a:t>
            </a:r>
            <a:r>
              <a:rPr lang="en-GB" sz="1200" b="0" baseline="0" dirty="0"/>
              <a:t>, </a:t>
            </a:r>
            <a:r>
              <a:rPr lang="en-GB" sz="1200" b="0" baseline="0" dirty="0" err="1"/>
              <a:t>sie</a:t>
            </a:r>
            <a:r>
              <a:rPr lang="en-GB" sz="1200" b="0" baseline="0" dirty="0"/>
              <a:t> vs </a:t>
            </a:r>
            <a:r>
              <a:rPr lang="en-GB" sz="1200" b="0" baseline="0" dirty="0" err="1"/>
              <a:t>mir</a:t>
            </a:r>
            <a:r>
              <a:rPr lang="en-GB" sz="1200" b="0" baseline="0" dirty="0"/>
              <a:t>, </a:t>
            </a:r>
            <a:r>
              <a:rPr lang="en-GB" sz="1200" b="0" baseline="0" dirty="0" err="1"/>
              <a:t>dir</a:t>
            </a:r>
            <a:r>
              <a:rPr lang="en-GB" sz="1200" b="0" baseline="0" dirty="0"/>
              <a:t>, </a:t>
            </a:r>
            <a:r>
              <a:rPr lang="en-GB" sz="1200" b="0" baseline="0" dirty="0" err="1"/>
              <a:t>ihm</a:t>
            </a:r>
            <a:r>
              <a:rPr lang="en-GB" sz="1200" b="0" baseline="0" dirty="0"/>
              <a:t>, </a:t>
            </a:r>
            <a:r>
              <a:rPr lang="en-GB" sz="1200" b="0" baseline="0" dirty="0" err="1"/>
              <a:t>ihr</a:t>
            </a:r>
            <a:r>
              <a:rPr lang="en-GB" sz="1200" b="0" baseline="0" dirty="0"/>
              <a:t>)</a:t>
            </a:r>
            <a:br>
              <a:rPr lang="en-GB" sz="1200" b="0" baseline="0" dirty="0"/>
            </a:br>
            <a:r>
              <a:rPr lang="en-GB" sz="1200" b="0" baseline="0" dirty="0"/>
              <a:t>Introduction to variants of </a:t>
            </a:r>
            <a:r>
              <a:rPr lang="en-GB" sz="1200" b="1" baseline="0" dirty="0" err="1"/>
              <a:t>wer</a:t>
            </a:r>
            <a:r>
              <a:rPr lang="en-GB" sz="1200" b="0" baseline="0" dirty="0"/>
              <a:t> (</a:t>
            </a:r>
            <a:r>
              <a:rPr lang="en-GB" sz="1200" b="0" baseline="0" dirty="0" err="1"/>
              <a:t>für</a:t>
            </a:r>
            <a:r>
              <a:rPr lang="en-GB" sz="1200" b="0" baseline="0" dirty="0"/>
              <a:t> wen, von </a:t>
            </a:r>
            <a:r>
              <a:rPr lang="en-GB" sz="1200" b="0" baseline="0" dirty="0" err="1"/>
              <a:t>wem</a:t>
            </a:r>
            <a:r>
              <a:rPr lang="en-GB" sz="1200" b="0" baseline="0" dirty="0"/>
              <a:t>)</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antworten [826] danken [1276] kriegen [724]  schenken [1614] dir [244] ihm [91] ihr [27</a:t>
            </a:r>
            <a:r>
              <a:rPr lang="de-DE" sz="1200" b="0" i="0" u="none" strike="noStrike" kern="1200" cap="none">
                <a:solidFill>
                  <a:schemeClr val="tx1"/>
                </a:solidFill>
                <a:effectLst/>
                <a:latin typeface="+mn-lt"/>
                <a:ea typeface="Calibri"/>
                <a:cs typeface="Calibri"/>
                <a:sym typeface="Calibri"/>
              </a:rPr>
              <a:t>] Uhr</a:t>
            </a:r>
            <a:r>
              <a:rPr lang="de-DE" sz="1200" b="0" i="0" u="none" strike="noStrike" kern="1200" cap="none" baseline="30000">
                <a:solidFill>
                  <a:schemeClr val="tx1"/>
                </a:solidFill>
                <a:effectLst/>
                <a:latin typeface="+mn-lt"/>
                <a:ea typeface="Calibri"/>
                <a:cs typeface="Calibri"/>
                <a:sym typeface="Calibri"/>
              </a:rPr>
              <a:t>2</a:t>
            </a:r>
            <a:r>
              <a:rPr lang="de-DE" sz="1200" b="0" i="0" u="none" strike="noStrike" kern="1200" cap="none">
                <a:solidFill>
                  <a:schemeClr val="tx1"/>
                </a:solidFill>
                <a:effectLst/>
                <a:latin typeface="+mn-lt"/>
                <a:ea typeface="Calibri"/>
                <a:cs typeface="Calibri"/>
                <a:sym typeface="Calibri"/>
              </a:rPr>
              <a:t> [348] eigen </a:t>
            </a:r>
            <a:r>
              <a:rPr lang="de-DE" sz="1200" b="0" i="0" u="none" strike="noStrike" kern="1200" cap="none" dirty="0">
                <a:solidFill>
                  <a:schemeClr val="tx1"/>
                </a:solidFill>
                <a:effectLst/>
                <a:latin typeface="+mn-lt"/>
                <a:ea typeface="Calibri"/>
                <a:cs typeface="Calibri"/>
                <a:sym typeface="Calibri"/>
              </a:rPr>
              <a:t>[166] für [17]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8.1.2.4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erfahren [690] geblieben [113] geschwommen [1863] gestiegen [325] klettern [2601] küssen [2644] steigen [325] wandern [1803] Berg [934] die Erfahrung [619] Fahrt [1569] Luft [487] Wald [1028] frisch [1260] durch [55] ach [587]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8.1.1.5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begreifen [1346] duschen [&gt;5009] Blick [306] Dezember [1527] Jahreszeit [4818] Mal [82] März [987] Pflanze [1667] Schuh [1678] Wechsel [2525]  bequem [3369] freundlich [1566]  wieder [74]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a:solidFill>
                <a:schemeClr val="tx1"/>
              </a:solidFill>
              <a:effectLst/>
              <a:latin typeface="+mn-lt"/>
              <a:ea typeface="+mn-ea"/>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043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a:t>
            </a:r>
            <a:r>
              <a:rPr lang="en-GB" b="1" dirty="0" err="1"/>
              <a:t>ie</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Liebe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fold both hands over your heart, and smile!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ie</a:t>
            </a:r>
            <a:r>
              <a:rPr lang="en-GB" b="1" dirty="0"/>
              <a:t>] </a:t>
            </a:r>
            <a:r>
              <a:rPr lang="en-GB" baseline="0" dirty="0"/>
              <a:t>sound, pronouncing </a:t>
            </a:r>
            <a:r>
              <a:rPr lang="en-GB" b="0" baseline="0" dirty="0"/>
              <a:t>”</a:t>
            </a:r>
            <a:r>
              <a:rPr lang="en-GB" b="1" baseline="0" dirty="0"/>
              <a:t>Liebe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b="1" baseline="0" dirty="0"/>
              <a:t>Liebe </a:t>
            </a:r>
            <a:r>
              <a:rPr lang="en-GB" baseline="0" dirty="0"/>
              <a:t>[843]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2059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357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216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ie</a:t>
            </a:r>
            <a:r>
              <a:rPr lang="en-GB" b="1" baseline="0" dirty="0"/>
              <a:t>] </a:t>
            </a:r>
            <a:r>
              <a:rPr lang="en-GB" baseline="0" dirty="0"/>
              <a:t>and then the </a:t>
            </a:r>
            <a:r>
              <a:rPr lang="en-GB" b="1" baseline="0" dirty="0"/>
              <a:t>source</a:t>
            </a:r>
            <a:r>
              <a:rPr lang="en-GB" baseline="0" dirty="0"/>
              <a:t> word again ‘</a:t>
            </a:r>
            <a:r>
              <a:rPr lang="en-GB" b="1" baseline="0" dirty="0"/>
              <a:t>Liebe</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1" baseline="0" dirty="0"/>
              <a:t>Liebe </a:t>
            </a:r>
            <a:r>
              <a:rPr lang="en-GB" baseline="0" dirty="0"/>
              <a:t>[843]; </a:t>
            </a:r>
            <a:r>
              <a:rPr lang="en-GB" b="1" baseline="0" dirty="0" err="1"/>
              <a:t>ziehen</a:t>
            </a:r>
            <a:r>
              <a:rPr lang="en-GB" b="0" baseline="0" dirty="0"/>
              <a:t>[266]</a:t>
            </a:r>
            <a:r>
              <a:rPr lang="en-GB" baseline="0" dirty="0"/>
              <a:t> </a:t>
            </a:r>
            <a:r>
              <a:rPr lang="en-GB" b="1" baseline="0" dirty="0" err="1"/>
              <a:t>sie</a:t>
            </a:r>
            <a:r>
              <a:rPr lang="en-GB" baseline="0" dirty="0"/>
              <a:t> [10]; </a:t>
            </a:r>
            <a:r>
              <a:rPr lang="en-GB" b="1" baseline="0" dirty="0" err="1"/>
              <a:t>tief</a:t>
            </a:r>
            <a:r>
              <a:rPr lang="en-GB" b="1" baseline="0" dirty="0"/>
              <a:t> </a:t>
            </a:r>
            <a:r>
              <a:rPr lang="en-GB" baseline="0" dirty="0"/>
              <a:t>[506]; </a:t>
            </a:r>
            <a:r>
              <a:rPr lang="en-GB" b="1" baseline="0" dirty="0" err="1"/>
              <a:t>liegen</a:t>
            </a:r>
            <a:r>
              <a:rPr lang="en-GB" b="1" baseline="0" dirty="0"/>
              <a:t> </a:t>
            </a:r>
            <a:r>
              <a:rPr lang="en-GB" baseline="0" dirty="0"/>
              <a:t>[118]; </a:t>
            </a:r>
            <a:r>
              <a:rPr lang="en-GB" b="1" baseline="0" dirty="0"/>
              <a:t>Brief </a:t>
            </a:r>
            <a:r>
              <a:rPr lang="en-GB" baseline="0" dirty="0"/>
              <a:t>[813].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29</a:t>
            </a:fld>
            <a:endParaRPr lang="en-GB"/>
          </a:p>
        </p:txBody>
      </p:sp>
    </p:spTree>
    <p:extLst>
      <p:ext uri="{BB962C8B-B14F-4D97-AF65-F5344CB8AC3E}">
        <p14:creationId xmlns:p14="http://schemas.microsoft.com/office/powerpoint/2010/main" val="3318542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2160961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2160696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35478862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two slides)</a:t>
            </a:r>
            <a:endParaRPr lang="en-US" b="1" dirty="0"/>
          </a:p>
          <a:p>
            <a:endParaRPr lang="en-US" b="1" dirty="0"/>
          </a:p>
          <a:p>
            <a:r>
              <a:rPr lang="en-US" b="1" dirty="0"/>
              <a:t>Aim: </a:t>
            </a:r>
            <a:r>
              <a:rPr lang="en-US" b="0" dirty="0"/>
              <a:t>Aural differentiation between SSC [</a:t>
            </a:r>
            <a:r>
              <a:rPr lang="en-US" b="0" dirty="0" err="1"/>
              <a:t>ie</a:t>
            </a:r>
            <a:r>
              <a:rPr lang="en-US" b="0" dirty="0"/>
              <a:t>] and short [</a:t>
            </a:r>
            <a:r>
              <a:rPr lang="en-US" b="0" dirty="0" err="1"/>
              <a:t>i</a:t>
            </a:r>
            <a:r>
              <a:rPr lang="en-US" b="0" dirty="0"/>
              <a:t>] in minimal pairs. </a:t>
            </a:r>
            <a:br>
              <a:rPr lang="en-US" b="0" dirty="0"/>
            </a:br>
            <a:endParaRPr lang="en-US" b="1" dirty="0"/>
          </a:p>
          <a:p>
            <a:r>
              <a:rPr lang="en-US" b="1" dirty="0"/>
              <a:t>Procedure:</a:t>
            </a:r>
          </a:p>
          <a:p>
            <a:r>
              <a:rPr lang="en-US" b="0" dirty="0"/>
              <a:t>1. Click</a:t>
            </a:r>
            <a:r>
              <a:rPr lang="en-US" b="0" baseline="0" dirty="0"/>
              <a:t> the numbers to play the audio.</a:t>
            </a:r>
            <a:endParaRPr lang="en-US" b="0" dirty="0"/>
          </a:p>
          <a:p>
            <a:r>
              <a:rPr lang="en-US" b="0" dirty="0"/>
              <a:t>2. Students write 1-8 and decide which word contains [</a:t>
            </a:r>
            <a:r>
              <a:rPr lang="en-US" b="0" dirty="0" err="1"/>
              <a:t>ie</a:t>
            </a:r>
            <a:r>
              <a:rPr lang="en-US" b="0" dirty="0"/>
              <a:t>],</a:t>
            </a:r>
            <a:r>
              <a:rPr lang="en-US" b="0" baseline="0" dirty="0"/>
              <a:t> and write down a) or b).  If they wish, they can write down both words in full.</a:t>
            </a:r>
            <a:endParaRPr lang="en-US" b="0" dirty="0"/>
          </a:p>
          <a:p>
            <a:r>
              <a:rPr lang="en-US" b="0" dirty="0"/>
              <a:t>3. Click to reveal the answers. </a:t>
            </a:r>
          </a:p>
          <a:p>
            <a:r>
              <a:rPr lang="en-US" b="0" dirty="0"/>
              <a:t>4. Students sound out the pairs of words.</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 bitten b) </a:t>
            </a:r>
            <a:r>
              <a:rPr lang="en-GB" sz="1200" b="0" i="0" u="none" strike="noStrike" kern="1200" dirty="0" err="1">
                <a:solidFill>
                  <a:schemeClr val="tx1"/>
                </a:solidFill>
                <a:effectLst/>
                <a:latin typeface="+mn-lt"/>
                <a:ea typeface="+mn-ea"/>
                <a:cs typeface="+mn-cs"/>
              </a:rPr>
              <a:t>bieten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 </a:t>
            </a:r>
            <a:r>
              <a:rPr lang="en-GB" sz="1200" b="0" i="0" u="none" strike="noStrike" kern="1200" dirty="0" err="1">
                <a:solidFill>
                  <a:schemeClr val="tx1"/>
                </a:solidFill>
                <a:effectLst/>
                <a:latin typeface="+mn-lt"/>
                <a:ea typeface="+mn-ea"/>
                <a:cs typeface="+mn-cs"/>
              </a:rPr>
              <a:t>schief</a:t>
            </a:r>
            <a:r>
              <a:rPr lang="en-GB" sz="1200" b="0" i="0" u="none" strike="noStrike" kern="1200" dirty="0">
                <a:solidFill>
                  <a:schemeClr val="tx1"/>
                </a:solidFill>
                <a:effectLst/>
                <a:latin typeface="+mn-lt"/>
                <a:ea typeface="+mn-ea"/>
                <a:cs typeface="+mn-cs"/>
              </a:rPr>
              <a:t>  b) Schiff</a:t>
            </a:r>
          </a:p>
          <a:p>
            <a:pPr rtl="0" eaLnBrk="1" fontAlgn="ctr" latinLnBrk="0" hangingPunct="1"/>
            <a:r>
              <a:rPr lang="en-GB" sz="1200" b="0" i="0" u="none" strike="noStrike" kern="1200" dirty="0">
                <a:solidFill>
                  <a:schemeClr val="tx1"/>
                </a:solidFill>
                <a:effectLst/>
                <a:latin typeface="+mn-lt"/>
                <a:ea typeface="+mn-ea"/>
                <a:cs typeface="+mn-cs"/>
              </a:rPr>
              <a:t>3. a) </a:t>
            </a:r>
            <a:r>
              <a:rPr lang="en-GB" sz="1200" b="0" i="0" u="none" strike="noStrike" kern="1200" dirty="0" err="1">
                <a:solidFill>
                  <a:schemeClr val="tx1"/>
                </a:solidFill>
                <a:effectLst/>
                <a:latin typeface="+mn-lt"/>
                <a:ea typeface="+mn-ea"/>
                <a:cs typeface="+mn-cs"/>
              </a:rPr>
              <a:t>Miete</a:t>
            </a:r>
            <a:r>
              <a:rPr lang="en-GB" sz="1200" b="0" i="0" u="none" strike="noStrike" kern="1200" dirty="0">
                <a:solidFill>
                  <a:schemeClr val="tx1"/>
                </a:solidFill>
                <a:effectLst/>
                <a:latin typeface="+mn-lt"/>
                <a:ea typeface="+mn-ea"/>
                <a:cs typeface="+mn-cs"/>
              </a:rPr>
              <a:t>  b) Mitte</a:t>
            </a:r>
          </a:p>
          <a:p>
            <a:pPr rtl="0" eaLnBrk="1" fontAlgn="ctr" latinLnBrk="0" hangingPunct="1"/>
            <a:r>
              <a:rPr lang="en-GB" sz="1200" b="0" i="0" u="none" strike="noStrike" kern="1200" dirty="0">
                <a:solidFill>
                  <a:schemeClr val="tx1"/>
                </a:solidFill>
                <a:effectLst/>
                <a:latin typeface="+mn-lt"/>
                <a:ea typeface="+mn-ea"/>
                <a:cs typeface="+mn-cs"/>
              </a:rPr>
              <a:t>4. a) </a:t>
            </a:r>
            <a:r>
              <a:rPr lang="en-GB" sz="1200" b="0" i="0" u="none" strike="noStrike" kern="1200" dirty="0" err="1">
                <a:solidFill>
                  <a:schemeClr val="tx1"/>
                </a:solidFill>
                <a:effectLst/>
                <a:latin typeface="+mn-lt"/>
                <a:ea typeface="+mn-ea"/>
                <a:cs typeface="+mn-cs"/>
              </a:rPr>
              <a:t>Stille</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Stiele</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(1 is the most frequent word in German): </a:t>
            </a:r>
            <a:r>
              <a:rPr lang="en-GB" baseline="0" dirty="0"/>
              <a:t/>
            </a:r>
            <a:br>
              <a:rPr lang="en-GB" baseline="0" dirty="0"/>
            </a:br>
            <a:r>
              <a:rPr lang="en-GB" baseline="0" dirty="0"/>
              <a:t>bitten [491] </a:t>
            </a:r>
            <a:r>
              <a:rPr lang="en-GB" baseline="0" dirty="0" err="1"/>
              <a:t>bieten</a:t>
            </a:r>
            <a:r>
              <a:rPr lang="en-GB" baseline="0" dirty="0"/>
              <a:t> [531] </a:t>
            </a:r>
            <a:r>
              <a:rPr lang="en-GB" baseline="0" dirty="0" err="1"/>
              <a:t>schief</a:t>
            </a:r>
            <a:r>
              <a:rPr lang="en-GB" baseline="0" dirty="0"/>
              <a:t> [3021] Schiff [1176] </a:t>
            </a:r>
            <a:r>
              <a:rPr lang="en-GB" baseline="0" dirty="0" err="1"/>
              <a:t>Miete</a:t>
            </a:r>
            <a:r>
              <a:rPr lang="en-GB" baseline="0" dirty="0"/>
              <a:t> [3488] </a:t>
            </a:r>
            <a:r>
              <a:rPr lang="en-GB" baseline="0" dirty="0" err="1"/>
              <a:t>Mitte</a:t>
            </a:r>
            <a:r>
              <a:rPr lang="en-GB" baseline="0" dirty="0"/>
              <a:t> [711] </a:t>
            </a:r>
            <a:r>
              <a:rPr lang="en-GB" baseline="0" dirty="0" err="1"/>
              <a:t>Stille</a:t>
            </a:r>
            <a:r>
              <a:rPr lang="en-GB" baseline="0" dirty="0"/>
              <a:t> [2753] </a:t>
            </a:r>
            <a:r>
              <a:rPr lang="en-GB" baseline="0" dirty="0" err="1"/>
              <a:t>Stiele</a:t>
            </a:r>
            <a:r>
              <a:rPr lang="en-GB" baseline="0" dirty="0"/>
              <a:t> [&gt;5000]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32</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NB: No 7 audio is currently wrong – we are changing to match the transcript below!</a:t>
            </a:r>
            <a:br>
              <a:rPr lang="en-US" b="1" dirty="0"/>
            </a:br>
            <a:endParaRPr lang="en-US" b="1" dirty="0"/>
          </a:p>
          <a:p>
            <a:r>
              <a:rPr lang="en-US" b="1" dirty="0"/>
              <a:t>This is the continuation of the activity on the previous slide but note that students now listen out for the short [</a:t>
            </a:r>
            <a:r>
              <a:rPr lang="en-US" b="1" dirty="0" err="1"/>
              <a:t>i</a:t>
            </a:r>
            <a:r>
              <a:rPr lang="en-US" b="1" dirty="0"/>
              <a:t>].</a:t>
            </a:r>
            <a:endParaRPr lang="en-US" b="0" dirty="0"/>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5. a) </a:t>
            </a:r>
            <a:r>
              <a:rPr lang="en-GB" sz="1200" b="0" i="0" u="none" strike="noStrike" kern="1200" dirty="0" err="1">
                <a:solidFill>
                  <a:schemeClr val="tx1"/>
                </a:solidFill>
                <a:effectLst/>
                <a:latin typeface="+mn-lt"/>
                <a:ea typeface="+mn-ea"/>
                <a:cs typeface="+mn-cs"/>
              </a:rPr>
              <a:t>Risse</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Riese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6. a) </a:t>
            </a:r>
            <a:r>
              <a:rPr lang="en-GB" sz="1200" b="0" i="0" u="none" strike="noStrike" kern="1200" dirty="0" err="1">
                <a:solidFill>
                  <a:schemeClr val="tx1"/>
                </a:solidFill>
                <a:effectLst/>
                <a:latin typeface="+mn-lt"/>
                <a:ea typeface="+mn-ea"/>
                <a:cs typeface="+mn-cs"/>
              </a:rPr>
              <a:t>sitzen</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siezen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7. a) </a:t>
            </a:r>
            <a:r>
              <a:rPr lang="en-GB" sz="1200" b="0" i="0" u="none" strike="noStrike" kern="1200" dirty="0" err="1">
                <a:solidFill>
                  <a:schemeClr val="tx1"/>
                </a:solidFill>
                <a:effectLst/>
                <a:latin typeface="+mn-lt"/>
                <a:ea typeface="+mn-ea"/>
                <a:cs typeface="+mn-cs"/>
              </a:rPr>
              <a:t>binnen</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Bienen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a) </a:t>
            </a:r>
            <a:r>
              <a:rPr lang="en-GB" sz="1200" b="0" i="0" u="none" strike="noStrike" kern="1200" dirty="0" err="1">
                <a:solidFill>
                  <a:schemeClr val="tx1"/>
                </a:solidFill>
                <a:effectLst/>
                <a:latin typeface="+mn-lt"/>
                <a:ea typeface="+mn-ea"/>
                <a:cs typeface="+mn-cs"/>
              </a:rPr>
              <a:t>Diele</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Dille</a:t>
            </a: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err="1"/>
              <a:t>Riss</a:t>
            </a:r>
            <a:r>
              <a:rPr lang="en-GB" baseline="0" dirty="0"/>
              <a:t> [&gt;5000] </a:t>
            </a:r>
            <a:r>
              <a:rPr lang="en-GB" baseline="0" dirty="0" err="1"/>
              <a:t>Riese</a:t>
            </a:r>
            <a:r>
              <a:rPr lang="en-GB" baseline="0" dirty="0"/>
              <a:t> [4585] </a:t>
            </a:r>
            <a:r>
              <a:rPr lang="en-GB" baseline="0" dirty="0" err="1"/>
              <a:t>sitzen</a:t>
            </a:r>
            <a:r>
              <a:rPr lang="en-GB" baseline="0" dirty="0"/>
              <a:t> [231] </a:t>
            </a:r>
            <a:r>
              <a:rPr lang="en-GB" baseline="0" dirty="0" err="1"/>
              <a:t>siezen</a:t>
            </a:r>
            <a:r>
              <a:rPr lang="en-GB" baseline="0" dirty="0"/>
              <a:t> [&gt;50000] </a:t>
            </a:r>
            <a:r>
              <a:rPr lang="en-GB" baseline="0" dirty="0" err="1"/>
              <a:t>binnen</a:t>
            </a:r>
            <a:r>
              <a:rPr lang="en-GB" baseline="0" dirty="0"/>
              <a:t> [&gt;4171] </a:t>
            </a:r>
            <a:r>
              <a:rPr lang="en-GB" baseline="0" dirty="0" err="1"/>
              <a:t>Biene</a:t>
            </a:r>
            <a:r>
              <a:rPr lang="en-GB" baseline="0" dirty="0"/>
              <a:t> [&gt;5000] </a:t>
            </a:r>
            <a:r>
              <a:rPr lang="en-GB" baseline="0" dirty="0" err="1"/>
              <a:t>Diele</a:t>
            </a:r>
            <a:r>
              <a:rPr lang="en-GB" baseline="0" dirty="0"/>
              <a:t> [&gt;5000] </a:t>
            </a:r>
            <a:r>
              <a:rPr lang="en-GB" baseline="0" dirty="0" err="1"/>
              <a:t>Dille</a:t>
            </a:r>
            <a:r>
              <a:rPr lang="en-GB" baseline="0" dirty="0"/>
              <a:t> [&gt;5000]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33</a:t>
            </a:fld>
            <a:endParaRPr lang="en-GB"/>
          </a:p>
        </p:txBody>
      </p:sp>
    </p:spTree>
    <p:extLst>
      <p:ext uri="{BB962C8B-B14F-4D97-AF65-F5344CB8AC3E}">
        <p14:creationId xmlns:p14="http://schemas.microsoft.com/office/powerpoint/2010/main" val="2144644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(two slides)</a:t>
            </a:r>
            <a:r>
              <a:rPr lang="en-GB" dirty="0"/>
              <a:t/>
            </a:r>
            <a:br>
              <a:rPr lang="en-GB" dirty="0"/>
            </a:br>
            <a:r>
              <a:rPr lang="en-GB" b="1" dirty="0"/>
              <a:t/>
            </a:r>
            <a:br>
              <a:rPr lang="en-GB" b="1" dirty="0"/>
            </a:br>
            <a:r>
              <a:rPr lang="en-GB" b="1" dirty="0"/>
              <a:t>Aim: To practise productive recall of some of this week’s new and revisited vocabulary in the spoken modality</a:t>
            </a:r>
            <a:r>
              <a:rPr lang="en-GB" b="0" dirty="0"/>
              <a:t/>
            </a:r>
            <a:br>
              <a:rPr lang="en-GB" b="0" dirty="0"/>
            </a:br>
            <a:r>
              <a:rPr lang="en-GB" b="0" dirty="0"/>
              <a:t/>
            </a:r>
            <a:br>
              <a:rPr lang="en-GB" b="0" dirty="0"/>
            </a:br>
            <a:r>
              <a:rPr lang="en-GB" b="1" dirty="0"/>
              <a:t>Procedure:</a:t>
            </a:r>
            <a:r>
              <a:rPr lang="en-GB" dirty="0"/>
              <a:t/>
            </a:r>
            <a:br>
              <a:rPr lang="en-GB" dirty="0"/>
            </a:br>
            <a:r>
              <a:rPr lang="en-GB" dirty="0"/>
              <a:t>1. Click to animate the slide. </a:t>
            </a:r>
            <a:r>
              <a:rPr lang="en-US" dirty="0">
                <a:solidFill>
                  <a:srgbClr val="4472C4">
                    <a:lumMod val="50000"/>
                  </a:srgbClr>
                </a:solidFill>
              </a:rPr>
              <a:t>One by one, English words flash on the screen.</a:t>
            </a:r>
          </a:p>
          <a:p>
            <a:r>
              <a:rPr lang="en-US" dirty="0">
                <a:solidFill>
                  <a:srgbClr val="4472C4">
                    <a:lumMod val="50000"/>
                  </a:srgbClr>
                </a:solidFill>
              </a:rPr>
              <a:t>2. Partner A faces the screen and says each word aloud </a:t>
            </a:r>
            <a:r>
              <a:rPr lang="en-US" b="1" dirty="0">
                <a:solidFill>
                  <a:srgbClr val="4472C4">
                    <a:lumMod val="50000"/>
                  </a:srgbClr>
                </a:solidFill>
              </a:rPr>
              <a:t>in German</a:t>
            </a:r>
            <a:r>
              <a:rPr lang="en-US" dirty="0">
                <a:solidFill>
                  <a:srgbClr val="4472C4">
                    <a:lumMod val="50000"/>
                  </a:srgbClr>
                </a:solidFill>
              </a:rPr>
              <a:t>.</a:t>
            </a:r>
          </a:p>
          <a:p>
            <a:r>
              <a:rPr lang="en-US" dirty="0">
                <a:solidFill>
                  <a:srgbClr val="4472C4">
                    <a:lumMod val="50000"/>
                  </a:srgbClr>
                </a:solidFill>
              </a:rPr>
              <a:t>3. Partner B writes down what they hear. </a:t>
            </a:r>
          </a:p>
          <a:p>
            <a:r>
              <a:rPr lang="en-US" dirty="0">
                <a:solidFill>
                  <a:srgbClr val="4472C4">
                    <a:lumMod val="50000"/>
                  </a:srgbClr>
                </a:solidFill>
              </a:rPr>
              <a:t>4. Click to reveal the German so they can check answers.</a:t>
            </a:r>
          </a:p>
          <a:p>
            <a:r>
              <a:rPr lang="en-US" dirty="0">
                <a:solidFill>
                  <a:srgbClr val="4472C4">
                    <a:lumMod val="50000"/>
                  </a:srgbClr>
                </a:solidFill>
              </a:rPr>
              <a:t>5. Swap roles</a:t>
            </a:r>
            <a:r>
              <a:rPr lang="en-US" baseline="0" dirty="0">
                <a:solidFill>
                  <a:srgbClr val="4472C4">
                    <a:lumMod val="50000"/>
                  </a:srgbClr>
                </a:solidFill>
              </a:rPr>
              <a:t> using the next slide.</a:t>
            </a:r>
            <a:endParaRPr lang="en-US" dirty="0">
              <a:solidFill>
                <a:srgbClr val="4472C4">
                  <a:lumMod val="50000"/>
                </a:srgbClr>
              </a:solidFill>
            </a:endParaRPr>
          </a:p>
          <a:p>
            <a:endParaRPr lang="en-US" dirty="0">
              <a:solidFill>
                <a:srgbClr val="4472C4">
                  <a:lumMod val="50000"/>
                </a:srgbClr>
              </a:solidFill>
            </a:endParaRPr>
          </a:p>
          <a:p>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kriegen [724] eigen [166] für [17]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8.1.2.4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erfahren [690] geblieben [113] geschwommen [1863] gestiegen [325] steigen [325] die Erfahrung [619] frisch [1260]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533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This is the continuation of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
            </a:r>
            <a:br>
              <a:rPr lang="en-GB"/>
            </a:b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8.1.2.4 (revisit)</a:t>
            </a:r>
            <a:r>
              <a:rPr lang="en-GB" sz="1200" b="1" i="0" u="none" strike="noStrike" kern="1200" cap="none" baseline="0">
                <a:solidFill>
                  <a:schemeClr val="tx1"/>
                </a:solidFill>
                <a:effectLst/>
                <a:latin typeface="+mn-lt"/>
                <a:ea typeface="Calibri"/>
                <a:cs typeface="Calibri"/>
                <a:sym typeface="Calibri"/>
              </a:rPr>
              <a:t> </a:t>
            </a:r>
            <a:r>
              <a:rPr lang="de-DE" sz="1200" b="0" i="0" u="none" strike="noStrike" kern="1200" cap="none" baseline="0">
                <a:solidFill>
                  <a:schemeClr val="tx1"/>
                </a:solidFill>
                <a:effectLst/>
                <a:latin typeface="+mn-lt"/>
                <a:ea typeface="Calibri"/>
                <a:cs typeface="Calibri"/>
                <a:sym typeface="Calibri"/>
              </a:rPr>
              <a:t>durch [55]</a:t>
            </a:r>
            <a:endParaRPr lang="en-GB" sz="1200" b="0" i="0" u="none" strike="noStrike" kern="1200" cap="none" baseline="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a:solidFill>
                  <a:schemeClr val="tx1"/>
                </a:solidFill>
                <a:effectLst/>
                <a:latin typeface="+mn-lt"/>
                <a:ea typeface="Calibri"/>
                <a:cs typeface="Calibri"/>
                <a:sym typeface="Calibri"/>
              </a:rPr>
              <a:t>8.1.1.5 (revisit)</a:t>
            </a:r>
            <a:r>
              <a:rPr lang="en-GB" sz="1200" b="0" i="0" u="none" strike="noStrike" kern="1200" cap="none" baseline="0">
                <a:solidFill>
                  <a:schemeClr val="tx1"/>
                </a:solidFill>
                <a:effectLst/>
                <a:latin typeface="+mn-lt"/>
                <a:ea typeface="Calibri"/>
                <a:cs typeface="Calibri"/>
                <a:sym typeface="Calibri"/>
              </a:rPr>
              <a:t> </a:t>
            </a:r>
            <a:r>
              <a:rPr lang="de-DE" sz="1200" b="0" i="0" u="none" strike="noStrike" kern="1200" cap="none" baseline="0">
                <a:solidFill>
                  <a:schemeClr val="tx1"/>
                </a:solidFill>
                <a:effectLst/>
                <a:latin typeface="+mn-lt"/>
                <a:ea typeface="Calibri"/>
                <a:cs typeface="Calibri"/>
                <a:sym typeface="Calibri"/>
              </a:rPr>
              <a:t>begreifen [1346] duschen [&gt;5009] Blick [306] Dezember [1527] Jahreszeit [4818] Mal [82] März [987] Wechsel [2525] wieder [74]</a:t>
            </a:r>
            <a:endParaRPr lang="en-GB" sz="1200" b="0" i="0" u="none" strike="noStrike" kern="1200" cap="none" baseline="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934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 (2 slides)</a:t>
            </a:r>
            <a:r>
              <a:rPr lang="en-GB" dirty="0"/>
              <a:t/>
            </a:r>
            <a:br>
              <a:rPr lang="en-GB" dirty="0"/>
            </a:br>
            <a:r>
              <a:rPr lang="en-GB" b="1" dirty="0"/>
              <a:t/>
            </a:r>
            <a:br>
              <a:rPr lang="en-GB" b="1" dirty="0"/>
            </a:br>
            <a:r>
              <a:rPr lang="en-GB" b="1" dirty="0"/>
              <a:t>Aim: </a:t>
            </a:r>
            <a:r>
              <a:rPr lang="en-GB" b="0" dirty="0"/>
              <a:t>to practise productive recall of all of this week’s new and revisited vocabulary in the written modality.</a:t>
            </a:r>
            <a:br>
              <a:rPr lang="en-GB" b="0" dirty="0"/>
            </a:br>
            <a:r>
              <a:rPr lang="en-GB" dirty="0"/>
              <a:t/>
            </a:r>
            <a:br>
              <a:rPr lang="en-GB" dirty="0"/>
            </a:br>
            <a:r>
              <a:rPr lang="en-GB" b="1" dirty="0"/>
              <a:t>Procedure:</a:t>
            </a:r>
            <a:r>
              <a:rPr lang="en-GB" dirty="0"/>
              <a:t/>
            </a:r>
            <a:br>
              <a:rPr lang="en-GB" dirty="0"/>
            </a:br>
            <a:r>
              <a:rPr lang="en-GB" dirty="0"/>
              <a:t>1. Click for the first word to appear and then disappear.  Repeat for 2</a:t>
            </a:r>
            <a:r>
              <a:rPr lang="en-GB" baseline="30000" dirty="0"/>
              <a:t>nd</a:t>
            </a:r>
            <a:r>
              <a:rPr lang="en-GB" dirty="0"/>
              <a:t> and 3</a:t>
            </a:r>
            <a:r>
              <a:rPr lang="en-GB" baseline="30000" dirty="0"/>
              <a:t>rd</a:t>
            </a:r>
            <a:r>
              <a:rPr lang="en-GB" dirty="0"/>
              <a:t> words for number 1.</a:t>
            </a:r>
          </a:p>
          <a:p>
            <a:r>
              <a:rPr lang="en-GB" dirty="0"/>
              <a:t>2. Students write down their answer for number 1.</a:t>
            </a:r>
          </a:p>
          <a:p>
            <a:r>
              <a:rPr lang="en-GB" dirty="0"/>
              <a:t>3. Click again for the answer to number 1.</a:t>
            </a:r>
          </a:p>
          <a:p>
            <a:r>
              <a:rPr lang="en-GB" dirty="0"/>
              <a:t>4. Continue with the remainder of the questions on this slide, providing item-by-item feedback.</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kriegen </a:t>
            </a:r>
            <a:r>
              <a:rPr lang="de-DE" sz="1200" b="0" i="0" u="none" strike="noStrike" kern="1200" cap="none" dirty="0">
                <a:solidFill>
                  <a:schemeClr val="tx1"/>
                </a:solidFill>
                <a:effectLst/>
                <a:latin typeface="+mn-lt"/>
                <a:ea typeface="Calibri"/>
                <a:cs typeface="Calibri"/>
                <a:sym typeface="Calibri"/>
              </a:rPr>
              <a:t>[724] </a:t>
            </a:r>
            <a:r>
              <a:rPr lang="de-DE" sz="1200" b="1" i="0" u="none" strike="noStrike" kern="1200" cap="none" dirty="0">
                <a:solidFill>
                  <a:schemeClr val="tx1"/>
                </a:solidFill>
                <a:effectLst/>
                <a:latin typeface="+mn-lt"/>
                <a:ea typeface="Calibri"/>
                <a:cs typeface="Calibri"/>
                <a:sym typeface="Calibri"/>
              </a:rPr>
              <a:t>eigen</a:t>
            </a:r>
            <a:r>
              <a:rPr lang="de-DE" sz="1200" b="0" i="0" u="none" strike="noStrike" kern="1200" cap="none" dirty="0">
                <a:solidFill>
                  <a:schemeClr val="tx1"/>
                </a:solidFill>
                <a:effectLst/>
                <a:latin typeface="+mn-lt"/>
                <a:ea typeface="Calibri"/>
                <a:cs typeface="Calibri"/>
                <a:sym typeface="Calibri"/>
              </a:rPr>
              <a:t> [166] </a:t>
            </a:r>
            <a:r>
              <a:rPr lang="de-DE" sz="1200" b="1" i="0" u="none" strike="noStrike" kern="1200" cap="none" dirty="0">
                <a:solidFill>
                  <a:schemeClr val="tx1"/>
                </a:solidFill>
                <a:effectLst/>
                <a:latin typeface="+mn-lt"/>
                <a:ea typeface="Calibri"/>
                <a:cs typeface="Calibri"/>
                <a:sym typeface="Calibri"/>
              </a:rPr>
              <a:t>für</a:t>
            </a:r>
            <a:r>
              <a:rPr lang="de-DE" sz="1200" b="0" i="0" u="none" strike="noStrike" kern="1200" cap="none" dirty="0">
                <a:solidFill>
                  <a:schemeClr val="tx1"/>
                </a:solidFill>
                <a:effectLst/>
                <a:latin typeface="+mn-lt"/>
                <a:ea typeface="Calibri"/>
                <a:cs typeface="Calibri"/>
                <a:sym typeface="Calibri"/>
              </a:rPr>
              <a:t> [17]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8.1.2.4 (revisit)</a:t>
            </a:r>
            <a:r>
              <a:rPr lang="en-GB" sz="1200" b="1" i="0" u="none" strike="noStrike" kern="1200" cap="none" baseline="0" dirty="0">
                <a:solidFill>
                  <a:schemeClr val="tx1"/>
                </a:solidFill>
                <a:effectLst/>
                <a:latin typeface="+mn-lt"/>
                <a:ea typeface="Calibri"/>
                <a:cs typeface="Calibri"/>
                <a:sym typeface="Calibri"/>
              </a:rPr>
              <a:t> </a:t>
            </a:r>
            <a:r>
              <a:rPr lang="de-DE" sz="1200" b="1" i="0" u="none" strike="noStrike" kern="1200" cap="none" baseline="0" dirty="0">
                <a:solidFill>
                  <a:schemeClr val="tx1"/>
                </a:solidFill>
                <a:effectLst/>
                <a:latin typeface="+mn-lt"/>
                <a:ea typeface="Calibri"/>
                <a:cs typeface="Calibri"/>
                <a:sym typeface="Calibri"/>
              </a:rPr>
              <a:t>erfahren</a:t>
            </a:r>
            <a:r>
              <a:rPr lang="de-DE" sz="1200" b="0" i="0" u="none" strike="noStrike" kern="1200" cap="none" baseline="0" dirty="0">
                <a:solidFill>
                  <a:schemeClr val="tx1"/>
                </a:solidFill>
                <a:effectLst/>
                <a:latin typeface="+mn-lt"/>
                <a:ea typeface="Calibri"/>
                <a:cs typeface="Calibri"/>
                <a:sym typeface="Calibri"/>
              </a:rPr>
              <a:t> [690] </a:t>
            </a:r>
            <a:r>
              <a:rPr lang="de-DE" sz="1200" b="1" i="0" u="none" strike="noStrike" kern="1200" cap="none" baseline="0" dirty="0">
                <a:solidFill>
                  <a:schemeClr val="tx1"/>
                </a:solidFill>
                <a:effectLst/>
                <a:latin typeface="+mn-lt"/>
                <a:ea typeface="Calibri"/>
                <a:cs typeface="Calibri"/>
                <a:sym typeface="Calibri"/>
              </a:rPr>
              <a:t>geblieben</a:t>
            </a:r>
            <a:r>
              <a:rPr lang="de-DE" sz="1200" b="0" i="0" u="none" strike="noStrike" kern="1200" cap="none" baseline="0" dirty="0">
                <a:solidFill>
                  <a:schemeClr val="tx1"/>
                </a:solidFill>
                <a:effectLst/>
                <a:latin typeface="+mn-lt"/>
                <a:ea typeface="Calibri"/>
                <a:cs typeface="Calibri"/>
                <a:sym typeface="Calibri"/>
              </a:rPr>
              <a:t> [113] </a:t>
            </a:r>
            <a:r>
              <a:rPr lang="de-DE" sz="1200" b="1" i="0" u="none" strike="noStrike" kern="1200" cap="none" baseline="0" dirty="0">
                <a:solidFill>
                  <a:schemeClr val="tx1"/>
                </a:solidFill>
                <a:effectLst/>
                <a:latin typeface="+mn-lt"/>
                <a:ea typeface="Calibri"/>
                <a:cs typeface="Calibri"/>
                <a:sym typeface="Calibri"/>
              </a:rPr>
              <a:t>geschwommen</a:t>
            </a:r>
            <a:r>
              <a:rPr lang="de-DE" sz="1200" b="0" i="0" u="none" strike="noStrike" kern="1200" cap="none" baseline="0" dirty="0">
                <a:solidFill>
                  <a:schemeClr val="tx1"/>
                </a:solidFill>
                <a:effectLst/>
                <a:latin typeface="+mn-lt"/>
                <a:ea typeface="Calibri"/>
                <a:cs typeface="Calibri"/>
                <a:sym typeface="Calibri"/>
              </a:rPr>
              <a:t> [1863] </a:t>
            </a:r>
            <a:r>
              <a:rPr lang="de-DE" sz="1200" b="1" i="0" u="none" strike="noStrike" kern="1200" cap="none" baseline="0" dirty="0">
                <a:solidFill>
                  <a:schemeClr val="tx1"/>
                </a:solidFill>
                <a:effectLst/>
                <a:latin typeface="+mn-lt"/>
                <a:ea typeface="Calibri"/>
                <a:cs typeface="Calibri"/>
                <a:sym typeface="Calibri"/>
              </a:rPr>
              <a:t>gestiegen </a:t>
            </a:r>
            <a:r>
              <a:rPr lang="de-DE" sz="1200" b="0" i="0" u="none" strike="noStrike" kern="1200" cap="none" baseline="0" dirty="0">
                <a:solidFill>
                  <a:schemeClr val="tx1"/>
                </a:solidFill>
                <a:effectLst/>
                <a:latin typeface="+mn-lt"/>
                <a:ea typeface="Calibri"/>
                <a:cs typeface="Calibri"/>
                <a:sym typeface="Calibri"/>
              </a:rPr>
              <a:t>[325] </a:t>
            </a:r>
            <a:r>
              <a:rPr lang="de-DE" sz="1200" b="1" i="0" u="none" strike="noStrike" kern="1200" cap="none" baseline="0" dirty="0">
                <a:solidFill>
                  <a:schemeClr val="tx1"/>
                </a:solidFill>
                <a:effectLst/>
                <a:latin typeface="+mn-lt"/>
                <a:ea typeface="Calibri"/>
                <a:cs typeface="Calibri"/>
                <a:sym typeface="Calibri"/>
              </a:rPr>
              <a:t>steigen</a:t>
            </a:r>
            <a:r>
              <a:rPr lang="de-DE" sz="1200" b="0" i="0" u="none" strike="noStrike" kern="1200" cap="none" baseline="0" dirty="0">
                <a:solidFill>
                  <a:schemeClr val="tx1"/>
                </a:solidFill>
                <a:effectLst/>
                <a:latin typeface="+mn-lt"/>
                <a:ea typeface="Calibri"/>
                <a:cs typeface="Calibri"/>
                <a:sym typeface="Calibri"/>
              </a:rPr>
              <a:t> [325] </a:t>
            </a:r>
            <a:r>
              <a:rPr lang="de-DE" sz="1200" b="1" i="0" u="none" strike="noStrike" kern="1200" cap="none" baseline="0" dirty="0">
                <a:solidFill>
                  <a:schemeClr val="tx1"/>
                </a:solidFill>
                <a:effectLst/>
                <a:latin typeface="+mn-lt"/>
                <a:ea typeface="Calibri"/>
                <a:cs typeface="Calibri"/>
                <a:sym typeface="Calibri"/>
              </a:rPr>
              <a:t>Berg</a:t>
            </a:r>
            <a:r>
              <a:rPr lang="de-DE" sz="1200" b="0" i="0" u="none" strike="noStrike" kern="1200" cap="none" baseline="0" dirty="0">
                <a:solidFill>
                  <a:schemeClr val="tx1"/>
                </a:solidFill>
                <a:effectLst/>
                <a:latin typeface="+mn-lt"/>
                <a:ea typeface="Calibri"/>
                <a:cs typeface="Calibri"/>
                <a:sym typeface="Calibri"/>
              </a:rPr>
              <a:t> [934] </a:t>
            </a:r>
            <a:r>
              <a:rPr lang="de-DE" sz="1200" b="1" i="0" u="none" strike="noStrike" kern="1200" cap="none" baseline="0" dirty="0">
                <a:solidFill>
                  <a:schemeClr val="tx1"/>
                </a:solidFill>
                <a:effectLst/>
                <a:latin typeface="+mn-lt"/>
                <a:ea typeface="Calibri"/>
                <a:cs typeface="Calibri"/>
                <a:sym typeface="Calibri"/>
              </a:rPr>
              <a:t>die Erfahrung </a:t>
            </a:r>
            <a:r>
              <a:rPr lang="de-DE" sz="1200" b="0" i="0" u="none" strike="noStrike" kern="1200" cap="none" baseline="0" dirty="0">
                <a:solidFill>
                  <a:schemeClr val="tx1"/>
                </a:solidFill>
                <a:effectLst/>
                <a:latin typeface="+mn-lt"/>
                <a:ea typeface="Calibri"/>
                <a:cs typeface="Calibri"/>
                <a:sym typeface="Calibri"/>
              </a:rPr>
              <a:t>[619] </a:t>
            </a:r>
            <a:r>
              <a:rPr lang="de-DE" sz="1200" b="1" i="0" u="none" strike="noStrike" kern="1200" cap="none" baseline="0" dirty="0">
                <a:solidFill>
                  <a:schemeClr val="tx1"/>
                </a:solidFill>
                <a:effectLst/>
                <a:latin typeface="+mn-lt"/>
                <a:ea typeface="Calibri"/>
                <a:cs typeface="Calibri"/>
                <a:sym typeface="Calibri"/>
              </a:rPr>
              <a:t>Fahrt </a:t>
            </a:r>
            <a:r>
              <a:rPr lang="de-DE" sz="1200" b="0" i="0" u="none" strike="noStrike" kern="1200" cap="none" baseline="0" dirty="0">
                <a:solidFill>
                  <a:schemeClr val="tx1"/>
                </a:solidFill>
                <a:effectLst/>
                <a:latin typeface="+mn-lt"/>
                <a:ea typeface="Calibri"/>
                <a:cs typeface="Calibri"/>
                <a:sym typeface="Calibri"/>
              </a:rPr>
              <a:t>[1569] </a:t>
            </a:r>
            <a:r>
              <a:rPr lang="de-DE" sz="1200" b="1" i="0" u="none" strike="noStrike" kern="1200" cap="none" baseline="0" dirty="0">
                <a:solidFill>
                  <a:schemeClr val="tx1"/>
                </a:solidFill>
                <a:effectLst/>
                <a:latin typeface="+mn-lt"/>
                <a:ea typeface="Calibri"/>
                <a:cs typeface="Calibri"/>
                <a:sym typeface="Calibri"/>
              </a:rPr>
              <a:t>Luft </a:t>
            </a:r>
            <a:r>
              <a:rPr lang="de-DE" sz="1200" b="0" i="0" u="none" strike="noStrike" kern="1200" cap="none" baseline="0" dirty="0">
                <a:solidFill>
                  <a:schemeClr val="tx1"/>
                </a:solidFill>
                <a:effectLst/>
                <a:latin typeface="+mn-lt"/>
                <a:ea typeface="Calibri"/>
                <a:cs typeface="Calibri"/>
                <a:sym typeface="Calibri"/>
              </a:rPr>
              <a:t>[487] </a:t>
            </a:r>
            <a:r>
              <a:rPr lang="de-DE" sz="1200" b="1" i="0" u="none" strike="noStrike" kern="1200" cap="none" baseline="0" dirty="0">
                <a:solidFill>
                  <a:schemeClr val="tx1"/>
                </a:solidFill>
                <a:effectLst/>
                <a:latin typeface="+mn-lt"/>
                <a:ea typeface="Calibri"/>
                <a:cs typeface="Calibri"/>
                <a:sym typeface="Calibri"/>
              </a:rPr>
              <a:t>Wald</a:t>
            </a:r>
            <a:r>
              <a:rPr lang="de-DE" sz="1200" b="0" i="0" u="none" strike="noStrike" kern="1200" cap="none" baseline="0" dirty="0">
                <a:solidFill>
                  <a:schemeClr val="tx1"/>
                </a:solidFill>
                <a:effectLst/>
                <a:latin typeface="+mn-lt"/>
                <a:ea typeface="Calibri"/>
                <a:cs typeface="Calibri"/>
                <a:sym typeface="Calibri"/>
              </a:rPr>
              <a:t> [1028]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8.1.1.5 (revisit)</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baseline="0" dirty="0">
                <a:solidFill>
                  <a:schemeClr val="tx1"/>
                </a:solidFill>
                <a:effectLst/>
                <a:latin typeface="+mn-lt"/>
                <a:ea typeface="Calibri"/>
                <a:cs typeface="Calibri"/>
                <a:sym typeface="Calibri"/>
              </a:rPr>
              <a:t>begreifen</a:t>
            </a:r>
            <a:r>
              <a:rPr lang="de-DE" sz="1200" b="0" i="0" u="none" strike="noStrike" kern="1200" cap="none" baseline="0" dirty="0">
                <a:solidFill>
                  <a:schemeClr val="tx1"/>
                </a:solidFill>
                <a:effectLst/>
                <a:latin typeface="+mn-lt"/>
                <a:ea typeface="Calibri"/>
                <a:cs typeface="Calibri"/>
                <a:sym typeface="Calibri"/>
              </a:rPr>
              <a:t> [1346] </a:t>
            </a:r>
            <a:r>
              <a:rPr lang="de-DE" sz="1200" b="1" i="0" u="none" strike="noStrike" kern="1200" cap="none" baseline="0" dirty="0">
                <a:solidFill>
                  <a:schemeClr val="tx1"/>
                </a:solidFill>
                <a:effectLst/>
                <a:latin typeface="+mn-lt"/>
                <a:ea typeface="Calibri"/>
                <a:cs typeface="Calibri"/>
                <a:sym typeface="Calibri"/>
              </a:rPr>
              <a:t>Dezember </a:t>
            </a:r>
            <a:r>
              <a:rPr lang="de-DE" sz="1200" b="0" i="0" u="none" strike="noStrike" kern="1200" cap="none" baseline="0" dirty="0">
                <a:solidFill>
                  <a:schemeClr val="tx1"/>
                </a:solidFill>
                <a:effectLst/>
                <a:latin typeface="+mn-lt"/>
                <a:ea typeface="Calibri"/>
                <a:cs typeface="Calibri"/>
                <a:sym typeface="Calibri"/>
              </a:rPr>
              <a:t>[1527] </a:t>
            </a:r>
            <a:r>
              <a:rPr lang="de-DE" sz="1200" b="1" i="0" u="none" strike="noStrike" kern="1200" cap="none" baseline="0" dirty="0">
                <a:solidFill>
                  <a:schemeClr val="tx1"/>
                </a:solidFill>
                <a:effectLst/>
                <a:latin typeface="+mn-lt"/>
                <a:ea typeface="Calibri"/>
                <a:cs typeface="Calibri"/>
                <a:sym typeface="Calibri"/>
              </a:rPr>
              <a:t>Jahreszeit </a:t>
            </a:r>
            <a:r>
              <a:rPr lang="de-DE" sz="1200" b="0" i="0" u="none" strike="noStrike" kern="1200" cap="none" baseline="0" dirty="0">
                <a:solidFill>
                  <a:schemeClr val="tx1"/>
                </a:solidFill>
                <a:effectLst/>
                <a:latin typeface="+mn-lt"/>
                <a:ea typeface="Calibri"/>
                <a:cs typeface="Calibri"/>
                <a:sym typeface="Calibri"/>
              </a:rPr>
              <a:t>[4818] </a:t>
            </a:r>
            <a:r>
              <a:rPr lang="de-DE" sz="1200" b="1" i="0" u="none" strike="noStrike" kern="1200" cap="none" baseline="0" dirty="0">
                <a:solidFill>
                  <a:schemeClr val="tx1"/>
                </a:solidFill>
                <a:effectLst/>
                <a:latin typeface="+mn-lt"/>
                <a:ea typeface="Calibri"/>
                <a:cs typeface="Calibri"/>
                <a:sym typeface="Calibri"/>
              </a:rPr>
              <a:t>Mal </a:t>
            </a:r>
            <a:r>
              <a:rPr lang="de-DE" sz="1200" b="0" i="0" u="none" strike="noStrike" kern="1200" cap="none" baseline="0" dirty="0">
                <a:solidFill>
                  <a:schemeClr val="tx1"/>
                </a:solidFill>
                <a:effectLst/>
                <a:latin typeface="+mn-lt"/>
                <a:ea typeface="Calibri"/>
                <a:cs typeface="Calibri"/>
                <a:sym typeface="Calibri"/>
              </a:rPr>
              <a:t>[82] </a:t>
            </a:r>
            <a:r>
              <a:rPr lang="de-DE" sz="1200" b="1" i="0" u="none" strike="noStrike" kern="1200" cap="none" baseline="0" dirty="0">
                <a:solidFill>
                  <a:schemeClr val="tx1"/>
                </a:solidFill>
                <a:effectLst/>
                <a:latin typeface="+mn-lt"/>
                <a:ea typeface="Calibri"/>
                <a:cs typeface="Calibri"/>
                <a:sym typeface="Calibri"/>
              </a:rPr>
              <a:t>März</a:t>
            </a:r>
            <a:r>
              <a:rPr lang="de-DE" sz="1200" b="0" i="0" u="none" strike="noStrike" kern="1200" cap="none" baseline="0" dirty="0">
                <a:solidFill>
                  <a:schemeClr val="tx1"/>
                </a:solidFill>
                <a:effectLst/>
                <a:latin typeface="+mn-lt"/>
                <a:ea typeface="Calibri"/>
                <a:cs typeface="Calibri"/>
                <a:sym typeface="Calibri"/>
              </a:rPr>
              <a:t> [987] </a:t>
            </a:r>
            <a:r>
              <a:rPr lang="de-DE" sz="1200" b="1" i="0" u="none" strike="noStrike" kern="1200" cap="none" baseline="0" dirty="0">
                <a:solidFill>
                  <a:schemeClr val="tx1"/>
                </a:solidFill>
                <a:effectLst/>
                <a:latin typeface="+mn-lt"/>
                <a:ea typeface="Calibri"/>
                <a:cs typeface="Calibri"/>
                <a:sym typeface="Calibri"/>
              </a:rPr>
              <a:t>Pflanze</a:t>
            </a:r>
            <a:r>
              <a:rPr lang="de-DE" sz="1200" b="0" i="0" u="none" strike="noStrike" kern="1200" cap="none" baseline="0" dirty="0">
                <a:solidFill>
                  <a:schemeClr val="tx1"/>
                </a:solidFill>
                <a:effectLst/>
                <a:latin typeface="+mn-lt"/>
                <a:ea typeface="Calibri"/>
                <a:cs typeface="Calibri"/>
                <a:sym typeface="Calibri"/>
              </a:rPr>
              <a:t> [1667] </a:t>
            </a:r>
            <a:r>
              <a:rPr lang="de-DE" sz="1200" b="1" i="0" u="none" strike="noStrike" kern="1200" cap="none" baseline="0" dirty="0">
                <a:solidFill>
                  <a:schemeClr val="tx1"/>
                </a:solidFill>
                <a:effectLst/>
                <a:latin typeface="+mn-lt"/>
                <a:ea typeface="Calibri"/>
                <a:cs typeface="Calibri"/>
                <a:sym typeface="Calibri"/>
              </a:rPr>
              <a:t>Schuh</a:t>
            </a:r>
            <a:r>
              <a:rPr lang="de-DE" sz="1200" b="0" i="0" u="none" strike="noStrike" kern="1200" cap="none" baseline="0" dirty="0">
                <a:solidFill>
                  <a:schemeClr val="tx1"/>
                </a:solidFill>
                <a:effectLst/>
                <a:latin typeface="+mn-lt"/>
                <a:ea typeface="Calibri"/>
                <a:cs typeface="Calibri"/>
                <a:sym typeface="Calibri"/>
              </a:rPr>
              <a:t> [1678]</a:t>
            </a:r>
            <a:r>
              <a:rPr lang="de-DE" sz="1200" b="1" i="0" u="none" strike="noStrike" kern="1200" cap="none" baseline="0" dirty="0">
                <a:solidFill>
                  <a:schemeClr val="tx1"/>
                </a:solidFill>
                <a:effectLst/>
                <a:latin typeface="+mn-lt"/>
                <a:ea typeface="Calibri"/>
                <a:cs typeface="Calibri"/>
                <a:sym typeface="Calibri"/>
              </a:rPr>
              <a:t> Wechsel </a:t>
            </a:r>
            <a:r>
              <a:rPr lang="de-DE" sz="1200" b="0" i="0" u="none" strike="noStrike" kern="1200" cap="none" baseline="0" dirty="0">
                <a:solidFill>
                  <a:schemeClr val="tx1"/>
                </a:solidFill>
                <a:effectLst/>
                <a:latin typeface="+mn-lt"/>
                <a:ea typeface="Calibri"/>
                <a:cs typeface="Calibri"/>
                <a:sym typeface="Calibri"/>
              </a:rPr>
              <a:t>[2525] </a:t>
            </a:r>
            <a:r>
              <a:rPr lang="de-DE" sz="1200" b="1" i="0" u="none" strike="noStrike" kern="1200" cap="none" baseline="0" dirty="0">
                <a:solidFill>
                  <a:schemeClr val="tx1"/>
                </a:solidFill>
                <a:effectLst/>
                <a:latin typeface="+mn-lt"/>
                <a:ea typeface="Calibri"/>
                <a:cs typeface="Calibri"/>
                <a:sym typeface="Calibri"/>
              </a:rPr>
              <a:t>wieder </a:t>
            </a:r>
            <a:r>
              <a:rPr lang="de-DE" sz="1200" b="0" i="0" u="none" strike="noStrike" kern="1200" cap="none" baseline="0" dirty="0">
                <a:solidFill>
                  <a:schemeClr val="tx1"/>
                </a:solidFill>
                <a:effectLst/>
                <a:latin typeface="+mn-lt"/>
                <a:ea typeface="Calibri"/>
                <a:cs typeface="Calibri"/>
                <a:sym typeface="Calibri"/>
              </a:rPr>
              <a:t>[74]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57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Continuation of the previous activity.</a:t>
            </a:r>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8.2.1.1</a:t>
            </a:r>
            <a:r>
              <a:rPr lang="en-GB" sz="1200" b="0" i="0" u="none" strike="noStrike" kern="1200" cap="none" baseline="0" dirty="0">
                <a:solidFill>
                  <a:schemeClr val="tx1"/>
                </a:solidFill>
                <a:effectLst/>
                <a:latin typeface="+mn-lt"/>
                <a:ea typeface="Calibri"/>
                <a:cs typeface="Calibri"/>
                <a:sym typeface="Calibri"/>
              </a:rPr>
              <a:t> (introduce) </a:t>
            </a:r>
            <a:r>
              <a:rPr lang="de-DE" sz="1200" b="0" i="0" u="none" strike="noStrike" kern="1200" cap="none" dirty="0">
                <a:solidFill>
                  <a:schemeClr val="tx1"/>
                </a:solidFill>
                <a:effectLst/>
                <a:latin typeface="+mn-lt"/>
                <a:ea typeface="Calibri"/>
                <a:cs typeface="Calibri"/>
                <a:sym typeface="Calibri"/>
              </a:rPr>
              <a:t>antworten [826] danken [1276] kriegen [724]  schenken [1614] dir [244] ihm [91] ihr [27] für [17]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8.1.2.4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klettern [2601] küssen [2644] steigen [325] wandern [1803] frisch [1260] durch [55] ach [587]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0" dirty="0">
                <a:solidFill>
                  <a:schemeClr val="tx1"/>
                </a:solidFill>
                <a:effectLst/>
                <a:latin typeface="+mn-lt"/>
                <a:ea typeface="Calibri"/>
                <a:cs typeface="Calibri"/>
                <a:sym typeface="Calibri"/>
              </a:rPr>
              <a:t>8.1.1.5 (revisit) </a:t>
            </a:r>
            <a:r>
              <a:rPr lang="de-DE" sz="1200" b="0" i="0" u="none" strike="noStrike" kern="1200" cap="none" baseline="0" dirty="0">
                <a:solidFill>
                  <a:schemeClr val="tx1"/>
                </a:solidFill>
                <a:effectLst/>
                <a:latin typeface="+mn-lt"/>
                <a:ea typeface="Calibri"/>
                <a:cs typeface="Calibri"/>
                <a:sym typeface="Calibri"/>
              </a:rPr>
              <a:t>duschen [&gt;5009] Blick [306] Jahreszeit [4818] Wechsel [2525]  bequem [3369] freundlich [1566]</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To introduce the Row 2 (accusative) </a:t>
            </a:r>
            <a:r>
              <a:rPr lang="en-GB" b="1" dirty="0" err="1"/>
              <a:t>possesive</a:t>
            </a:r>
            <a:r>
              <a:rPr lang="en-GB" b="1" dirty="0"/>
              <a:t> adjective forms</a:t>
            </a:r>
            <a:r>
              <a:rPr lang="en-GB" b="1" baseline="0" dirty="0"/>
              <a:t> (using </a:t>
            </a:r>
            <a:r>
              <a:rPr lang="en-GB" b="1" i="1" baseline="0" dirty="0" err="1"/>
              <a:t>mein</a:t>
            </a:r>
            <a:r>
              <a:rPr lang="en-GB" b="1" i="0" baseline="0" dirty="0"/>
              <a:t> as an example)</a:t>
            </a:r>
            <a:r>
              <a:rPr lang="en-GB" dirty="0"/>
              <a:t/>
            </a:r>
            <a:br>
              <a:rPr lang="en-GB" dirty="0"/>
            </a:br>
            <a:endParaRPr lang="en-GB" dirty="0"/>
          </a:p>
          <a:p>
            <a:r>
              <a:rPr lang="en-GB" b="1" dirty="0"/>
              <a:t>Procedure:</a:t>
            </a:r>
            <a:r>
              <a:rPr lang="en-GB" dirty="0"/>
              <a:t/>
            </a:r>
            <a:br>
              <a:rPr lang="en-GB" dirty="0"/>
            </a:br>
            <a:r>
              <a:rPr lang="en-GB" dirty="0"/>
              <a:t>1. Click to animate</a:t>
            </a:r>
            <a:r>
              <a:rPr lang="en-GB" baseline="0" dirty="0"/>
              <a:t> the explanation. Remind students that they have already learnt this pattern with </a:t>
            </a:r>
            <a:r>
              <a:rPr lang="en-GB" i="1" baseline="0" dirty="0" err="1"/>
              <a:t>ein</a:t>
            </a:r>
            <a:r>
              <a:rPr lang="en-GB" i="1" baseline="0" dirty="0"/>
              <a:t>.</a:t>
            </a:r>
            <a:endParaRPr lang="en-GB" dirty="0"/>
          </a:p>
          <a:p>
            <a:r>
              <a:rPr lang="en-GB" dirty="0"/>
              <a:t>2. Ensure students’ understanding at each stage.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4079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3 minutes</a:t>
            </a:r>
            <a:r>
              <a:rPr lang="en-GB"/>
              <a:t/>
            </a:r>
            <a:br>
              <a:rPr lang="en-GB"/>
            </a:br>
            <a:r>
              <a:rPr lang="en-GB" b="1"/>
              <a:t/>
            </a:r>
            <a:br>
              <a:rPr lang="en-GB" b="1"/>
            </a:br>
            <a:r>
              <a:rPr lang="en-GB" b="1"/>
              <a:t>Aim: To introduce the Row 3 (dative) possessive</a:t>
            </a:r>
            <a:r>
              <a:rPr lang="en-GB" b="1" baseline="0"/>
              <a:t> adjective forms, using </a:t>
            </a:r>
            <a:r>
              <a:rPr lang="en-GB" b="1" i="1" baseline="0"/>
              <a:t>mein</a:t>
            </a:r>
            <a:r>
              <a:rPr lang="en-GB" b="1" i="0" baseline="0"/>
              <a:t> as an example</a:t>
            </a:r>
          </a:p>
          <a:p>
            <a:r>
              <a:rPr lang="en-GB"/>
              <a:t/>
            </a:r>
            <a:br>
              <a:rPr lang="en-GB"/>
            </a:br>
            <a:r>
              <a:rPr lang="en-GB" b="1"/>
              <a:t>Procedure:</a:t>
            </a:r>
            <a:r>
              <a:rPr lang="en-GB"/>
              <a:t/>
            </a:r>
            <a:br>
              <a:rPr lang="en-GB"/>
            </a:br>
            <a:r>
              <a:rPr lang="en-GB"/>
              <a:t>1. Click to animate</a:t>
            </a:r>
            <a:r>
              <a:rPr lang="en-GB" baseline="0"/>
              <a:t> the explanation. First draw out the difference between the first two examples.</a:t>
            </a:r>
            <a:endParaRPr lang="en-GB"/>
          </a:p>
          <a:p>
            <a:r>
              <a:rPr lang="en-GB"/>
              <a:t>2. Ensure students’ understanding at each stage.</a:t>
            </a:r>
            <a:r>
              <a:rPr lang="en-GB" sz="1200">
                <a:solidFill>
                  <a:srgbClr val="115076"/>
                </a:solidFill>
                <a:latin typeface="Century Gothic" panose="020B0502020202020204" pitchFamily="34" charset="0"/>
              </a:rPr>
              <a:t/>
            </a:r>
            <a:br>
              <a:rPr lang="en-GB" sz="1200">
                <a:solidFill>
                  <a:srgbClr val="115076"/>
                </a:solidFill>
                <a:latin typeface="Century Gothic" panose="020B0502020202020204" pitchFamily="34" charset="0"/>
              </a:rPr>
            </a:br>
            <a:r>
              <a:rPr lang="en-GB" sz="1200">
                <a:solidFill>
                  <a:srgbClr val="115076"/>
                </a:solidFill>
                <a:latin typeface="Century Gothic" panose="020B0502020202020204" pitchFamily="34" charset="0"/>
              </a:rPr>
              <a:t/>
            </a:r>
            <a:br>
              <a:rPr lang="en-GB" sz="1200">
                <a:solidFill>
                  <a:srgbClr val="115076"/>
                </a:solidFill>
                <a:latin typeface="Century Gothic" panose="020B0502020202020204" pitchFamily="34" charset="0"/>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402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6623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To practise recognition of the Row</a:t>
            </a:r>
            <a:r>
              <a:rPr lang="en-GB" b="1" baseline="0" dirty="0"/>
              <a:t> 2 and Row 3 pronouns and possessive adjective forms (reading)</a:t>
            </a:r>
            <a:r>
              <a:rPr lang="en-GB" dirty="0"/>
              <a:t/>
            </a:r>
            <a:br>
              <a:rPr lang="en-GB" dirty="0"/>
            </a:br>
            <a:r>
              <a:rPr lang="en-GB" dirty="0"/>
              <a:t/>
            </a:r>
            <a:br>
              <a:rPr lang="en-GB" dirty="0"/>
            </a:br>
            <a:r>
              <a:rPr lang="en-GB" b="1" dirty="0"/>
              <a:t>Procedure:</a:t>
            </a:r>
            <a:r>
              <a:rPr lang="en-GB" dirty="0"/>
              <a:t/>
            </a:r>
            <a:br>
              <a:rPr lang="en-GB" dirty="0"/>
            </a:br>
            <a:r>
              <a:rPr lang="en-GB" dirty="0"/>
              <a:t>1. Elicit the meanings of the two</a:t>
            </a:r>
            <a:r>
              <a:rPr lang="en-GB" baseline="0" dirty="0"/>
              <a:t> questions in the title of this slide from students</a:t>
            </a:r>
            <a:r>
              <a:rPr lang="en-GB" b="0" i="0" baseline="0" dirty="0"/>
              <a:t>, </a:t>
            </a:r>
            <a:r>
              <a:rPr lang="en-GB" sz="1200" b="0" i="0" dirty="0">
                <a:solidFill>
                  <a:srgbClr val="115076"/>
                </a:solidFill>
                <a:latin typeface="Century Gothic" panose="020B0502020202020204" pitchFamily="34" charset="0"/>
              </a:rPr>
              <a:t>to consolidate their understanding of R2 and R3 versions of </a:t>
            </a:r>
            <a:r>
              <a:rPr lang="en-GB" sz="1200" b="1" i="0" dirty="0" err="1">
                <a:solidFill>
                  <a:srgbClr val="115076"/>
                </a:solidFill>
                <a:latin typeface="Century Gothic" panose="020B0502020202020204" pitchFamily="34" charset="0"/>
              </a:rPr>
              <a:t>wer</a:t>
            </a:r>
            <a:r>
              <a:rPr lang="en-GB" sz="1200" b="0" i="0" dirty="0">
                <a:solidFill>
                  <a:srgbClr val="115076"/>
                </a:solidFill>
                <a:latin typeface="Century Gothic" panose="020B0502020202020204" pitchFamily="34" charset="0"/>
              </a:rPr>
              <a:t>.</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read the sentences and decide </a:t>
            </a:r>
            <a:r>
              <a:rPr lang="en-GB"/>
              <a:t>from the </a:t>
            </a:r>
            <a:r>
              <a:rPr lang="en-GB" dirty="0"/>
              <a:t>pronoun/possessive</a:t>
            </a:r>
            <a:r>
              <a:rPr lang="en-GB" baseline="0" dirty="0"/>
              <a:t> which word must be missing, </a:t>
            </a:r>
            <a:r>
              <a:rPr lang="en-GB" sz="1200" b="1" dirty="0" err="1"/>
              <a:t>für</a:t>
            </a:r>
            <a:r>
              <a:rPr lang="en-GB" sz="1200" dirty="0"/>
              <a:t> or </a:t>
            </a:r>
            <a:r>
              <a:rPr lang="en-GB" sz="1200" b="1" dirty="0"/>
              <a:t>von</a:t>
            </a:r>
            <a:r>
              <a:rPr lang="en-GB" sz="1200" dirty="0"/>
              <a:t>.</a:t>
            </a:r>
            <a:endParaRPr lang="en-GB" dirty="0"/>
          </a:p>
          <a:p>
            <a:r>
              <a:rPr lang="en-GB" dirty="0"/>
              <a:t>3.</a:t>
            </a:r>
            <a:r>
              <a:rPr lang="en-GB" baseline="0" dirty="0"/>
              <a:t> </a:t>
            </a:r>
            <a:r>
              <a:rPr lang="en-GB" dirty="0"/>
              <a:t>To practise vocabulary recall, students that write</a:t>
            </a:r>
            <a:r>
              <a:rPr lang="en-GB" baseline="0" dirty="0"/>
              <a:t> down what was given, and to/from whom.</a:t>
            </a:r>
            <a:endParaRPr lang="en-GB" dirty="0"/>
          </a:p>
          <a:p>
            <a:r>
              <a:rPr lang="en-GB" dirty="0"/>
              <a:t>4. Click to reveal the answers one by one.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To practise recognition of the Row 2 and Row 3 forms of possessive</a:t>
            </a:r>
            <a:r>
              <a:rPr lang="en-GB" b="1" baseline="0" dirty="0"/>
              <a:t> adjectives and object pronouns (listening)</a:t>
            </a:r>
            <a:r>
              <a:rPr lang="en-GB" dirty="0"/>
              <a:t/>
            </a:r>
            <a:br>
              <a:rPr lang="en-GB" dirty="0"/>
            </a:br>
            <a:r>
              <a:rPr lang="en-GB" dirty="0"/>
              <a:t/>
            </a:r>
            <a:br>
              <a:rPr lang="en-GB" dirty="0"/>
            </a:br>
            <a:r>
              <a:rPr lang="en-GB" b="1" dirty="0"/>
              <a:t>Procedure:</a:t>
            </a:r>
            <a:r>
              <a:rPr lang="en-GB" dirty="0"/>
              <a:t/>
            </a:r>
            <a:br>
              <a:rPr lang="en-GB" dirty="0"/>
            </a:br>
            <a:r>
              <a:rPr lang="en-GB" dirty="0"/>
              <a:t>1. Students read the sentences and decide from the pronoun/possessive</a:t>
            </a:r>
            <a:r>
              <a:rPr lang="en-GB" baseline="0" dirty="0"/>
              <a:t> form heard which verb must be missing from the choice presented</a:t>
            </a:r>
            <a:r>
              <a:rPr lang="en-GB" sz="1200" dirty="0"/>
              <a:t>.</a:t>
            </a:r>
            <a:endParaRPr lang="en-GB" dirty="0"/>
          </a:p>
          <a:p>
            <a:r>
              <a:rPr lang="en-GB" dirty="0"/>
              <a:t>2. Click to reveal the answers, followed by the written form of the sentences, one by one.</a:t>
            </a:r>
            <a:br>
              <a:rPr lang="en-GB" dirty="0"/>
            </a:br>
            <a:r>
              <a:rPr lang="en-GB" dirty="0"/>
              <a:t>3. Finally, click for a 2</a:t>
            </a:r>
            <a:r>
              <a:rPr lang="en-GB" baseline="30000" dirty="0"/>
              <a:t>nd</a:t>
            </a:r>
            <a:r>
              <a:rPr lang="en-GB" dirty="0"/>
              <a:t> set of audio buttons, which contain the full sentence audio, for reinforcement, as desired.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(words in brackets are obscured):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Ich [</a:t>
            </a:r>
            <a:r>
              <a:rPr lang="en-GB" dirty="0" err="1"/>
              <a:t>besuche</a:t>
            </a:r>
            <a:r>
              <a:rPr lang="en-GB" dirty="0"/>
              <a:t>] </a:t>
            </a:r>
            <a:r>
              <a:rPr lang="en-GB" dirty="0" err="1"/>
              <a:t>meine</a:t>
            </a:r>
            <a:r>
              <a:rPr lang="en-GB" dirty="0"/>
              <a:t> Mutter</a:t>
            </a:r>
            <a:br>
              <a:rPr lang="en-GB" dirty="0"/>
            </a:br>
            <a:r>
              <a:rPr lang="en-GB" dirty="0"/>
              <a:t>2. Du [</a:t>
            </a:r>
            <a:r>
              <a:rPr lang="en-GB" dirty="0" err="1"/>
              <a:t>gratulierst</a:t>
            </a:r>
            <a:r>
              <a:rPr lang="en-GB" dirty="0"/>
              <a:t>] </a:t>
            </a:r>
            <a:r>
              <a:rPr lang="en-GB" dirty="0" err="1"/>
              <a:t>deinem</a:t>
            </a:r>
            <a:r>
              <a:rPr lang="en-GB" dirty="0"/>
              <a:t> </a:t>
            </a:r>
            <a:r>
              <a:rPr lang="en-GB" dirty="0" err="1"/>
              <a:t>Vater</a:t>
            </a:r>
            <a:r>
              <a:rPr lang="en-GB" dirty="0"/>
              <a:t>.</a:t>
            </a:r>
            <a:br>
              <a:rPr lang="en-GB" dirty="0"/>
            </a:br>
            <a:r>
              <a:rPr lang="en-GB" dirty="0"/>
              <a:t>3. </a:t>
            </a:r>
            <a:r>
              <a:rPr lang="en-GB" dirty="0" err="1"/>
              <a:t>Er</a:t>
            </a:r>
            <a:r>
              <a:rPr lang="en-GB" dirty="0"/>
              <a:t> [</a:t>
            </a:r>
            <a:r>
              <a:rPr lang="en-GB" dirty="0" err="1"/>
              <a:t>antwortet</a:t>
            </a:r>
            <a:r>
              <a:rPr lang="en-GB" dirty="0"/>
              <a:t>] </a:t>
            </a:r>
            <a:r>
              <a:rPr lang="en-GB" dirty="0" err="1"/>
              <a:t>seinem</a:t>
            </a:r>
            <a:r>
              <a:rPr lang="en-GB" dirty="0"/>
              <a:t> </a:t>
            </a:r>
            <a:r>
              <a:rPr lang="en-GB" dirty="0" err="1"/>
              <a:t>Bruder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Sie</a:t>
            </a:r>
            <a:r>
              <a:rPr lang="en-GB" baseline="0" dirty="0"/>
              <a:t> [</a:t>
            </a:r>
            <a:r>
              <a:rPr lang="en-GB" baseline="0" dirty="0" err="1"/>
              <a:t>fragt</a:t>
            </a:r>
            <a:r>
              <a:rPr lang="en-GB" baseline="0" dirty="0"/>
              <a:t>] </a:t>
            </a:r>
            <a:r>
              <a:rPr lang="en-GB" baseline="0" dirty="0" err="1"/>
              <a:t>ihre</a:t>
            </a:r>
            <a:r>
              <a:rPr lang="en-GB" baseline="0" dirty="0"/>
              <a:t> Mutter.</a:t>
            </a:r>
            <a:r>
              <a:rPr lang="en-GB" dirty="0"/>
              <a:t/>
            </a:r>
            <a:br>
              <a:rPr lang="en-GB" dirty="0"/>
            </a:br>
            <a:r>
              <a:rPr lang="en-GB" dirty="0"/>
              <a:t>5. Ich [</a:t>
            </a:r>
            <a:r>
              <a:rPr lang="en-GB" dirty="0" err="1"/>
              <a:t>helfe</a:t>
            </a:r>
            <a:r>
              <a:rPr lang="en-GB" dirty="0"/>
              <a:t>] </a:t>
            </a:r>
            <a:r>
              <a:rPr lang="en-GB" dirty="0" err="1"/>
              <a:t>meinem</a:t>
            </a:r>
            <a:r>
              <a:rPr lang="en-GB" dirty="0"/>
              <a:t> Freund.</a:t>
            </a:r>
            <a:br>
              <a:rPr lang="en-GB" dirty="0"/>
            </a:br>
            <a:r>
              <a:rPr lang="en-GB" dirty="0"/>
              <a:t>6. Du [</a:t>
            </a:r>
            <a:r>
              <a:rPr lang="en-GB" dirty="0" err="1"/>
              <a:t>magst</a:t>
            </a:r>
            <a:r>
              <a:rPr lang="en-GB" dirty="0"/>
              <a:t>] </a:t>
            </a:r>
            <a:r>
              <a:rPr lang="en-GB" dirty="0" err="1"/>
              <a:t>meinen</a:t>
            </a:r>
            <a:r>
              <a:rPr lang="en-GB" dirty="0"/>
              <a:t> Hund.</a:t>
            </a:r>
            <a:br>
              <a:rPr lang="en-GB" dirty="0"/>
            </a:br>
            <a:r>
              <a:rPr lang="en-GB" dirty="0"/>
              <a:t>7. </a:t>
            </a:r>
            <a:r>
              <a:rPr lang="en-GB" dirty="0" err="1"/>
              <a:t>Er</a:t>
            </a:r>
            <a:r>
              <a:rPr lang="en-GB" dirty="0"/>
              <a:t> [hat] </a:t>
            </a:r>
            <a:r>
              <a:rPr lang="en-GB" dirty="0" err="1"/>
              <a:t>meine</a:t>
            </a:r>
            <a:r>
              <a:rPr lang="en-GB" dirty="0"/>
              <a:t> </a:t>
            </a:r>
            <a:r>
              <a:rPr lang="en-GB" dirty="0" err="1"/>
              <a:t>Flasche</a:t>
            </a:r>
            <a:r>
              <a:rPr lang="en-GB" dirty="0"/>
              <a:t>.</a:t>
            </a:r>
            <a:br>
              <a:rPr lang="en-GB" dirty="0"/>
            </a:br>
            <a:r>
              <a:rPr lang="en-GB" dirty="0"/>
              <a:t>8. Sie [</a:t>
            </a:r>
            <a:r>
              <a:rPr lang="en-GB" dirty="0" err="1"/>
              <a:t>dankt</a:t>
            </a:r>
            <a:r>
              <a:rPr lang="en-GB" dirty="0"/>
              <a:t>] </a:t>
            </a:r>
            <a:r>
              <a:rPr lang="en-GB" dirty="0" err="1"/>
              <a:t>mir</a:t>
            </a:r>
            <a:r>
              <a:rPr lang="en-GB" dirty="0"/>
              <a:t>.</a:t>
            </a:r>
            <a:endParaRPr lang="en-GB" sz="1050" b="1" i="1" dirty="0">
              <a:solidFill>
                <a:srgbClr val="115076"/>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8001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r>
              <a:rPr lang="en-GB" dirty="0"/>
              <a:t/>
            </a:r>
            <a:br>
              <a:rPr lang="en-GB" dirty="0"/>
            </a:br>
            <a:r>
              <a:rPr lang="en-GB" b="1" dirty="0"/>
              <a:t/>
            </a:r>
            <a:br>
              <a:rPr lang="en-GB" b="1" dirty="0"/>
            </a:br>
            <a:r>
              <a:rPr lang="en-GB" b="1" dirty="0"/>
              <a:t>Aim: To practise written production of the Row 2 and Row 3 pronoun and possessive adjective forms in sentences as required</a:t>
            </a:r>
            <a:r>
              <a:rPr lang="en-GB" dirty="0"/>
              <a:t/>
            </a:r>
            <a:br>
              <a:rPr lang="en-GB" dirty="0"/>
            </a:br>
            <a:r>
              <a:rPr lang="en-GB" dirty="0"/>
              <a:t/>
            </a:r>
            <a:br>
              <a:rPr lang="en-GB" dirty="0"/>
            </a:br>
            <a:r>
              <a:rPr lang="en-GB" b="1" dirty="0"/>
              <a:t>Procedure:</a:t>
            </a:r>
            <a:r>
              <a:rPr lang="en-GB" dirty="0"/>
              <a:t/>
            </a:r>
            <a:br>
              <a:rPr lang="en-GB" dirty="0"/>
            </a:br>
            <a:r>
              <a:rPr lang="en-GB" dirty="0"/>
              <a:t>1. Students translate sentences 1-6 into German. Click</a:t>
            </a:r>
            <a:r>
              <a:rPr lang="en-GB" baseline="0" dirty="0"/>
              <a:t> to bring up the four reminder bubbles, and go through these before they start, leaving them on the screen during the exercise.</a:t>
            </a:r>
            <a:endParaRPr lang="en-GB" dirty="0"/>
          </a:p>
          <a:p>
            <a:r>
              <a:rPr lang="en-GB" dirty="0"/>
              <a:t>2. The answers are animated on the next slide.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808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r>
              <a:rPr lang="en-GB" dirty="0"/>
              <a:t/>
            </a:r>
            <a:br>
              <a:rPr lang="en-GB" dirty="0"/>
            </a:br>
            <a:r>
              <a:rPr lang="en-GB" b="1" dirty="0"/>
              <a:t/>
            </a:r>
            <a:br>
              <a:rPr lang="en-GB" b="1" dirty="0"/>
            </a:br>
            <a:r>
              <a:rPr lang="en-GB" b="1" dirty="0"/>
              <a:t>Aim</a:t>
            </a:r>
            <a:r>
              <a:rPr lang="en-GB" b="1"/>
              <a:t>: To provide the answers to the activity on the previous slide</a:t>
            </a:r>
            <a:r>
              <a:rPr lang="en-GB" dirty="0"/>
              <a:t/>
            </a:r>
            <a:br>
              <a:rPr lang="en-GB" dirty="0"/>
            </a:br>
            <a:r>
              <a:rPr lang="en-GB" dirty="0"/>
              <a:t/>
            </a:r>
            <a:br>
              <a:rPr lang="en-GB" dirty="0"/>
            </a:br>
            <a:r>
              <a:rPr lang="en-GB" b="1" dirty="0"/>
              <a:t>Procedure:</a:t>
            </a:r>
            <a:r>
              <a:rPr lang="en-GB" dirty="0"/>
              <a:t/>
            </a:r>
            <a:br>
              <a:rPr lang="en-GB" dirty="0"/>
            </a:br>
            <a:r>
              <a:rPr lang="en-GB"/>
              <a:t>1. Click to bring up the suggested answers one by one.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471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Link to Student Worksheet answers</a:t>
            </a:r>
            <a:r>
              <a:rPr lang="en-GB" sz="1200" b="0" i="0">
                <a:latin typeface="+mn-lt"/>
                <a:ea typeface="Calibri"/>
                <a:cs typeface="Calibri"/>
                <a:sym typeface="Calibri"/>
              </a:rPr>
              <a:t>: https://resources.ncelp.org/concern/resources/s7526c966?locale=en</a:t>
            </a:r>
            <a:endParaRPr lang="en-GB" sz="1200" b="0" i="0" dirty="0">
              <a:latin typeface="+mn-lt"/>
              <a:ea typeface="Calibri"/>
              <a:cs typeface="Calibri"/>
              <a:sym typeface="Calibri"/>
            </a:endParaRPr>
          </a:p>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2147671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err="1"/>
              <a:t>wir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1" baseline="0" dirty="0" err="1"/>
              <a:t>wir</a:t>
            </a:r>
            <a:r>
              <a:rPr lang="en-GB" b="1" baseline="0" dirty="0"/>
              <a:t> </a:t>
            </a:r>
            <a:r>
              <a:rPr lang="en-GB" baseline="0" dirty="0"/>
              <a:t>[31]; </a:t>
            </a:r>
            <a:r>
              <a:rPr lang="en-GB" b="1" baseline="0" dirty="0" err="1"/>
              <a:t>Kirche</a:t>
            </a:r>
            <a:r>
              <a:rPr lang="en-GB" b="0" baseline="0" dirty="0"/>
              <a:t> [519]</a:t>
            </a:r>
            <a:r>
              <a:rPr lang="en-GB" baseline="0" dirty="0"/>
              <a:t> </a:t>
            </a:r>
            <a:r>
              <a:rPr lang="en-GB" b="1" baseline="0" dirty="0" err="1"/>
              <a:t>Familie</a:t>
            </a:r>
            <a:r>
              <a:rPr lang="en-GB" baseline="0" dirty="0"/>
              <a:t> [310]; </a:t>
            </a:r>
            <a:r>
              <a:rPr lang="en-GB" b="1" baseline="0" dirty="0" err="1"/>
              <a:t>Linie</a:t>
            </a:r>
            <a:r>
              <a:rPr lang="en-GB" b="1" baseline="0" dirty="0"/>
              <a:t> </a:t>
            </a:r>
            <a:r>
              <a:rPr lang="en-GB" baseline="0" dirty="0"/>
              <a:t>[897]; </a:t>
            </a:r>
            <a:r>
              <a:rPr lang="en-GB" b="1" baseline="0" dirty="0" err="1"/>
              <a:t>privat</a:t>
            </a:r>
            <a:r>
              <a:rPr lang="en-GB" b="1" baseline="0" dirty="0"/>
              <a:t> </a:t>
            </a:r>
            <a:r>
              <a:rPr lang="en-GB" baseline="0" dirty="0"/>
              <a:t>[665]; </a:t>
            </a:r>
            <a:r>
              <a:rPr lang="en-GB" b="1" baseline="0" dirty="0" err="1"/>
              <a:t>ihr</a:t>
            </a:r>
            <a:r>
              <a:rPr lang="en-GB" b="1" baseline="0" dirty="0"/>
              <a:t> </a:t>
            </a:r>
            <a:r>
              <a:rPr lang="en-GB" baseline="0" dirty="0"/>
              <a:t>[26].</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2453753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172207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674034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finden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looking by holding a magnifying glass in your left hand, and pointing to what you’ve found with your right hand.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err="1"/>
              <a:t>finden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b="1" baseline="0" dirty="0" err="1"/>
              <a:t>finden</a:t>
            </a:r>
            <a:r>
              <a:rPr lang="en-GB" b="1" baseline="0" dirty="0"/>
              <a:t> </a:t>
            </a:r>
            <a:r>
              <a:rPr lang="en-GB" baseline="0" dirty="0"/>
              <a:t>[110]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98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658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933017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6087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02548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3918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2710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09976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857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5781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522826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6013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8616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6375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759662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83806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68515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2277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1186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639979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1198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484008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239646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09172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2595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5638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085803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967825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4.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3.png"/><Relationship Id="rId2" Type="http://schemas.openxmlformats.org/officeDocument/2006/relationships/notesSlide" Target="../notesSlides/notesSlide11.xml"/><Relationship Id="rId16"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12.png"/><Relationship Id="rId5" Type="http://schemas.openxmlformats.org/officeDocument/2006/relationships/audio" Target="../media/audio10.wav"/><Relationship Id="rId15" Type="http://schemas.openxmlformats.org/officeDocument/2006/relationships/image" Target="../media/image16.png"/><Relationship Id="rId10" Type="http://schemas.openxmlformats.org/officeDocument/2006/relationships/image" Target="../media/image11.jpe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1.jpeg"/><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3" Type="http://schemas.openxmlformats.org/officeDocument/2006/relationships/image" Target="../media/image1.jpg"/><Relationship Id="rId7" Type="http://schemas.openxmlformats.org/officeDocument/2006/relationships/audio" Target="../media/audio16.wav"/><Relationship Id="rId12" Type="http://schemas.openxmlformats.org/officeDocument/2006/relationships/audio" Target="../media/audio21.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image" Target="../media/image19.png"/><Relationship Id="rId10" Type="http://schemas.openxmlformats.org/officeDocument/2006/relationships/audio" Target="../media/audio19.wav"/><Relationship Id="rId4" Type="http://schemas.openxmlformats.org/officeDocument/2006/relationships/image" Target="../media/image18.png"/><Relationship Id="rId9" Type="http://schemas.openxmlformats.org/officeDocument/2006/relationships/audio" Target="../media/audio18.wav"/><Relationship Id="rId1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jp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gif"/><Relationship Id="rId11" Type="http://schemas.openxmlformats.org/officeDocument/2006/relationships/image" Target="../media/image27.jpeg"/><Relationship Id="rId5" Type="http://schemas.openxmlformats.org/officeDocument/2006/relationships/image" Target="../media/image18.png"/><Relationship Id="rId10" Type="http://schemas.openxmlformats.org/officeDocument/2006/relationships/image" Target="../media/image26.jpeg"/><Relationship Id="rId4" Type="http://schemas.openxmlformats.org/officeDocument/2006/relationships/image" Target="../media/image21.jpeg"/><Relationship Id="rId9" Type="http://schemas.openxmlformats.org/officeDocument/2006/relationships/image" Target="../media/image25.jpeg"/></Relationships>
</file>

<file path=ppt/slides/_rels/slide16.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3" Type="http://schemas.openxmlformats.org/officeDocument/2006/relationships/image" Target="../media/image1.jpg"/><Relationship Id="rId7" Type="http://schemas.openxmlformats.org/officeDocument/2006/relationships/audio" Target="../media/audio25.wav"/><Relationship Id="rId12" Type="http://schemas.openxmlformats.org/officeDocument/2006/relationships/audio" Target="../media/audio30.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audio" Target="../media/audio23.wav"/><Relationship Id="rId10" Type="http://schemas.openxmlformats.org/officeDocument/2006/relationships/audio" Target="../media/audio28.wav"/><Relationship Id="rId4" Type="http://schemas.openxmlformats.org/officeDocument/2006/relationships/image" Target="../media/image18.png"/><Relationship Id="rId9" Type="http://schemas.openxmlformats.org/officeDocument/2006/relationships/audio" Target="../media/audio27.wav"/></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2.wav"/><Relationship Id="rId7"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35.wav"/><Relationship Id="rId11" Type="http://schemas.openxmlformats.org/officeDocument/2006/relationships/image" Target="../media/image32.gif"/><Relationship Id="rId5" Type="http://schemas.openxmlformats.org/officeDocument/2006/relationships/audio" Target="../media/audio34.wav"/><Relationship Id="rId10" Type="http://schemas.openxmlformats.org/officeDocument/2006/relationships/image" Target="../media/image31.gif"/><Relationship Id="rId4" Type="http://schemas.openxmlformats.org/officeDocument/2006/relationships/audio" Target="../media/audio33.wav"/><Relationship Id="rId9" Type="http://schemas.openxmlformats.org/officeDocument/2006/relationships/image" Target="../media/image30.gif"/></Relationships>
</file>

<file path=ppt/slides/_rels/slide19.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4.wav"/><Relationship Id="rId18" Type="http://schemas.openxmlformats.org/officeDocument/2006/relationships/audio" Target="../media/audio49.wav"/><Relationship Id="rId3" Type="http://schemas.openxmlformats.org/officeDocument/2006/relationships/image" Target="../media/image18.png"/><Relationship Id="rId21" Type="http://schemas.openxmlformats.org/officeDocument/2006/relationships/image" Target="../media/image30.gif"/><Relationship Id="rId7" Type="http://schemas.openxmlformats.org/officeDocument/2006/relationships/audio" Target="../media/audio38.wav"/><Relationship Id="rId12" Type="http://schemas.openxmlformats.org/officeDocument/2006/relationships/audio" Target="../media/audio43.wav"/><Relationship Id="rId17" Type="http://schemas.openxmlformats.org/officeDocument/2006/relationships/audio" Target="../media/audio48.wav"/><Relationship Id="rId2" Type="http://schemas.openxmlformats.org/officeDocument/2006/relationships/notesSlide" Target="../notesSlides/notesSlide19.xml"/><Relationship Id="rId16" Type="http://schemas.openxmlformats.org/officeDocument/2006/relationships/audio" Target="../media/audio47.wav"/><Relationship Id="rId20" Type="http://schemas.openxmlformats.org/officeDocument/2006/relationships/audio" Target="../media/audio51.wav"/><Relationship Id="rId1" Type="http://schemas.openxmlformats.org/officeDocument/2006/relationships/slideLayout" Target="../slideLayouts/slideLayout2.xml"/><Relationship Id="rId6" Type="http://schemas.openxmlformats.org/officeDocument/2006/relationships/audio" Target="../media/audio37.wav"/><Relationship Id="rId11" Type="http://schemas.openxmlformats.org/officeDocument/2006/relationships/audio" Target="../media/audio42.wav"/><Relationship Id="rId5" Type="http://schemas.openxmlformats.org/officeDocument/2006/relationships/image" Target="../media/image20.png"/><Relationship Id="rId15" Type="http://schemas.openxmlformats.org/officeDocument/2006/relationships/audio" Target="../media/audio46.wav"/><Relationship Id="rId23" Type="http://schemas.openxmlformats.org/officeDocument/2006/relationships/image" Target="../media/image32.gif"/><Relationship Id="rId10" Type="http://schemas.openxmlformats.org/officeDocument/2006/relationships/audio" Target="../media/audio41.wav"/><Relationship Id="rId19" Type="http://schemas.openxmlformats.org/officeDocument/2006/relationships/audio" Target="../media/audio50.wav"/><Relationship Id="rId4" Type="http://schemas.openxmlformats.org/officeDocument/2006/relationships/audio" Target="../media/audio36.wav"/><Relationship Id="rId9" Type="http://schemas.openxmlformats.org/officeDocument/2006/relationships/audio" Target="../media/audio40.wav"/><Relationship Id="rId14" Type="http://schemas.openxmlformats.org/officeDocument/2006/relationships/audio" Target="../media/audio45.wav"/><Relationship Id="rId22" Type="http://schemas.openxmlformats.org/officeDocument/2006/relationships/image" Target="../media/image31.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8.jpg"/><Relationship Id="rId4" Type="http://schemas.openxmlformats.org/officeDocument/2006/relationships/audio" Target="../media/audio53.wav"/></Relationships>
</file>

<file path=ppt/slides/_rels/slide27.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audio" Target="../media/audio53.wav"/></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image" Target="../media/image42.png"/><Relationship Id="rId3" Type="http://schemas.openxmlformats.org/officeDocument/2006/relationships/audio" Target="../media/audio52.wav"/><Relationship Id="rId7" Type="http://schemas.openxmlformats.org/officeDocument/2006/relationships/audio" Target="../media/audio56.wav"/><Relationship Id="rId12"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audio" Target="../media/audio55.wav"/><Relationship Id="rId11" Type="http://schemas.openxmlformats.org/officeDocument/2006/relationships/image" Target="../media/image40.PNG"/><Relationship Id="rId5" Type="http://schemas.openxmlformats.org/officeDocument/2006/relationships/audio" Target="../media/audio54.wav"/><Relationship Id="rId15" Type="http://schemas.openxmlformats.org/officeDocument/2006/relationships/image" Target="../media/image44.png"/><Relationship Id="rId10" Type="http://schemas.openxmlformats.org/officeDocument/2006/relationships/image" Target="../media/image39.jpeg"/><Relationship Id="rId4" Type="http://schemas.openxmlformats.org/officeDocument/2006/relationships/audio" Target="../media/audio53.wav"/><Relationship Id="rId9" Type="http://schemas.openxmlformats.org/officeDocument/2006/relationships/audio" Target="../media/audio58.wav"/><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57.wav"/><Relationship Id="rId3" Type="http://schemas.openxmlformats.org/officeDocument/2006/relationships/audio" Target="../media/audio52.wav"/><Relationship Id="rId7" Type="http://schemas.openxmlformats.org/officeDocument/2006/relationships/audio" Target="../media/audio56.wav"/><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audio" Target="../media/audio55.wav"/><Relationship Id="rId5" Type="http://schemas.openxmlformats.org/officeDocument/2006/relationships/audio" Target="../media/audio54.wav"/><Relationship Id="rId10" Type="http://schemas.openxmlformats.org/officeDocument/2006/relationships/image" Target="../media/image39.jpeg"/><Relationship Id="rId4" Type="http://schemas.openxmlformats.org/officeDocument/2006/relationships/audio" Target="../media/audio53.wav"/><Relationship Id="rId9" Type="http://schemas.openxmlformats.org/officeDocument/2006/relationships/audio" Target="../media/audio58.wav"/></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audio" Target="../media/audio62.wav"/><Relationship Id="rId3" Type="http://schemas.openxmlformats.org/officeDocument/2006/relationships/image" Target="../media/image1.jpg"/><Relationship Id="rId7" Type="http://schemas.openxmlformats.org/officeDocument/2006/relationships/audio" Target="../media/audio61.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audio" Target="../media/audio60.wav"/><Relationship Id="rId5" Type="http://schemas.openxmlformats.org/officeDocument/2006/relationships/audio" Target="../media/audio59.wav"/><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8" Type="http://schemas.openxmlformats.org/officeDocument/2006/relationships/audio" Target="../media/audio66.wav"/><Relationship Id="rId3" Type="http://schemas.openxmlformats.org/officeDocument/2006/relationships/image" Target="../media/image1.jpg"/><Relationship Id="rId7" Type="http://schemas.openxmlformats.org/officeDocument/2006/relationships/audio" Target="../media/audio65.wav"/><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64.wav"/><Relationship Id="rId5" Type="http://schemas.openxmlformats.org/officeDocument/2006/relationships/audio" Target="../media/audio63.wav"/><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9.gi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8.gif"/><Relationship Id="rId5" Type="http://schemas.openxmlformats.org/officeDocument/2006/relationships/image" Target="../media/image20.pn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8" Type="http://schemas.openxmlformats.org/officeDocument/2006/relationships/audio" Target="../media/audio70.wav"/><Relationship Id="rId13" Type="http://schemas.openxmlformats.org/officeDocument/2006/relationships/audio" Target="../media/audio75.wav"/><Relationship Id="rId18" Type="http://schemas.openxmlformats.org/officeDocument/2006/relationships/audio" Target="../media/audio80.wav"/><Relationship Id="rId3" Type="http://schemas.openxmlformats.org/officeDocument/2006/relationships/image" Target="../media/image1.jpg"/><Relationship Id="rId7" Type="http://schemas.openxmlformats.org/officeDocument/2006/relationships/audio" Target="../media/audio69.wav"/><Relationship Id="rId12" Type="http://schemas.openxmlformats.org/officeDocument/2006/relationships/audio" Target="../media/audio74.wav"/><Relationship Id="rId17" Type="http://schemas.openxmlformats.org/officeDocument/2006/relationships/audio" Target="../media/audio79.wav"/><Relationship Id="rId2" Type="http://schemas.openxmlformats.org/officeDocument/2006/relationships/notesSlide" Target="../notesSlides/notesSlide41.xml"/><Relationship Id="rId16" Type="http://schemas.openxmlformats.org/officeDocument/2006/relationships/audio" Target="../media/audio78.wav"/><Relationship Id="rId20" Type="http://schemas.openxmlformats.org/officeDocument/2006/relationships/audio" Target="../media/audio82.wav"/><Relationship Id="rId1" Type="http://schemas.openxmlformats.org/officeDocument/2006/relationships/slideLayout" Target="../slideLayouts/slideLayout2.xml"/><Relationship Id="rId6" Type="http://schemas.openxmlformats.org/officeDocument/2006/relationships/audio" Target="../media/audio68.wav"/><Relationship Id="rId11" Type="http://schemas.openxmlformats.org/officeDocument/2006/relationships/audio" Target="../media/audio73.wav"/><Relationship Id="rId5" Type="http://schemas.openxmlformats.org/officeDocument/2006/relationships/audio" Target="../media/audio67.wav"/><Relationship Id="rId15" Type="http://schemas.openxmlformats.org/officeDocument/2006/relationships/audio" Target="../media/audio77.wav"/><Relationship Id="rId10" Type="http://schemas.openxmlformats.org/officeDocument/2006/relationships/audio" Target="../media/audio72.wav"/><Relationship Id="rId19" Type="http://schemas.openxmlformats.org/officeDocument/2006/relationships/audio" Target="../media/audio81.wav"/><Relationship Id="rId4" Type="http://schemas.openxmlformats.org/officeDocument/2006/relationships/image" Target="../media/image18.png"/><Relationship Id="rId9" Type="http://schemas.openxmlformats.org/officeDocument/2006/relationships/audio" Target="../media/audio71.wav"/><Relationship Id="rId14" Type="http://schemas.openxmlformats.org/officeDocument/2006/relationships/audio" Target="../media/audio76.wav"/></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8" Type="http://schemas.openxmlformats.org/officeDocument/2006/relationships/hyperlink" Target="https://quizlet.com/gb/517363090/year-8-german-term-12-week-4-flash-cards/" TargetMode="External"/><Relationship Id="rId3" Type="http://schemas.openxmlformats.org/officeDocument/2006/relationships/image" Target="../media/image18.png"/><Relationship Id="rId7" Type="http://schemas.openxmlformats.org/officeDocument/2006/relationships/hyperlink" Target="https://quizlet.com/gb/522983500/year-8-german-term-21-week-2-flash-card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resources.ncelp.org/concern/resources/3n203z64g?locale=en" TargetMode="External"/><Relationship Id="rId11" Type="http://schemas.openxmlformats.org/officeDocument/2006/relationships/image" Target="../media/image52.png"/><Relationship Id="rId5" Type="http://schemas.openxmlformats.org/officeDocument/2006/relationships/hyperlink" Target="https://drive.google.com/file/d/1xdHnRpKy-VY4pkKN2Q6bIY3MxhErEKFw/view?usp=sharing" TargetMode="External"/><Relationship Id="rId10"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hyperlink" Target="https://quizlet.com/gb/515019039/year-8-german-term-11-week-5-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5" Type="http://schemas.openxmlformats.org/officeDocument/2006/relationships/image" Target="../media/image9.png"/><Relationship Id="rId10" Type="http://schemas.openxmlformats.org/officeDocument/2006/relationships/image" Target="../media/image4.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4.jpe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7566" y="2479072"/>
            <a:ext cx="7653870" cy="1485422"/>
          </a:xfrm>
        </p:spPr>
        <p:txBody>
          <a:bodyPr>
            <a:normAutofit fontScale="90000"/>
          </a:bodyPr>
          <a:lstStyle/>
          <a:p>
            <a:pPr algn="l"/>
            <a:r>
              <a:rPr lang="en-GB" sz="4000" b="1" dirty="0">
                <a:solidFill>
                  <a:prstClr val="white"/>
                </a:solidFill>
              </a:rPr>
              <a:t>Talking about exchanging gifts</a:t>
            </a:r>
            <a:r>
              <a:rPr lang="en-GB" b="1" dirty="0">
                <a:solidFill>
                  <a:prstClr val="white"/>
                </a:solidFill>
              </a:rPr>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67566" y="3266433"/>
            <a:ext cx="7382608" cy="571756"/>
          </a:xfrm>
        </p:spPr>
        <p:txBody>
          <a:bodyPr/>
          <a:lstStyle/>
          <a:p>
            <a:pPr algn="l"/>
            <a:r>
              <a:rPr lang="en-GB" sz="3000" dirty="0">
                <a:solidFill>
                  <a:prstClr val="white"/>
                </a:solidFill>
              </a:rPr>
              <a:t>Using verbs with indirect objects</a:t>
            </a:r>
            <a:endParaRPr lang="en-GB" sz="3000" b="1"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04256" y="3943334"/>
            <a:ext cx="6604437" cy="571756"/>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Short and long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ie</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revisited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88837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Y8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1 - Lesson 29</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47952"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Stephen Owen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Date </a:t>
            </a:r>
            <a:r>
              <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j-ea"/>
                <a:cs typeface="+mj-cs"/>
              </a:rPr>
              <a:t>updated: 21/07/21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36187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0002" y="1134167"/>
            <a:ext cx="10515600" cy="1325563"/>
          </a:xfrm>
        </p:spPr>
        <p:txBody>
          <a:bodyPr>
            <a:normAutofit fontScale="90000"/>
          </a:bodyPr>
          <a:lstStyle/>
          <a:p>
            <a:r>
              <a:rPr lang="en-GB" sz="26700" b="1" dirty="0" err="1">
                <a:solidFill>
                  <a:srgbClr val="FFCC00"/>
                </a:solidFill>
              </a:rPr>
              <a:t>i</a:t>
            </a:r>
            <a:r>
              <a:rPr lang="en-GB" sz="1400" b="1" dirty="0"/>
              <a:t/>
            </a:r>
            <a:br>
              <a:rPr lang="en-GB" sz="1400" b="1" dirty="0"/>
            </a:br>
            <a:endParaRPr lang="en-GB" dirty="0"/>
          </a:p>
        </p:txBody>
      </p:sp>
      <p:pic>
        <p:nvPicPr>
          <p:cNvPr id="4" name="Picture 3" descr="person with a magnifying glass looking through it to see a key"/>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3506" y="516675"/>
            <a:ext cx="2922161" cy="3886110"/>
          </a:xfrm>
          <a:prstGeom prst="rect">
            <a:avLst/>
          </a:prstGeom>
        </p:spPr>
      </p:pic>
      <p:sp>
        <p:nvSpPr>
          <p:cNvPr id="2" name="Rectangle 1"/>
          <p:cNvSpPr/>
          <p:nvPr/>
        </p:nvSpPr>
        <p:spPr>
          <a:xfrm>
            <a:off x="3643245" y="4303950"/>
            <a:ext cx="490550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381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EA15D3-1203-D84D-AAC1-9A1B24B1C038}"/>
              </a:ext>
            </a:extLst>
          </p:cNvPr>
          <p:cNvSpPr>
            <a:spLocks noGrp="1"/>
          </p:cNvSpPr>
          <p:nvPr>
            <p:ph type="title"/>
          </p:nvPr>
        </p:nvSpPr>
        <p:spPr>
          <a:xfrm>
            <a:off x="4894846" y="-26032"/>
            <a:ext cx="2402305" cy="1791915"/>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3711914" y="1684973"/>
            <a:ext cx="4754247" cy="295099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f</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nden</a:t>
            </a:r>
            <a:endParaRPr lang="en-GB" sz="8800" dirty="0">
              <a:solidFill>
                <a:srgbClr val="002060"/>
              </a:solidFill>
              <a:latin typeface="Century Gothic" panose="020B0502020202020204" pitchFamily="34" charset="0"/>
            </a:endParaRPr>
          </a:p>
        </p:txBody>
      </p:sp>
      <p:sp>
        <p:nvSpPr>
          <p:cNvPr id="5" name="Rectangle 4"/>
          <p:cNvSpPr/>
          <p:nvPr/>
        </p:nvSpPr>
        <p:spPr>
          <a:xfrm>
            <a:off x="607673" y="3944486"/>
            <a:ext cx="230864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sp>
        <p:nvSpPr>
          <p:cNvPr id="6" name="Rectangle 5"/>
          <p:cNvSpPr/>
          <p:nvPr/>
        </p:nvSpPr>
        <p:spPr>
          <a:xfrm>
            <a:off x="9582968" y="3559783"/>
            <a:ext cx="160172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lfe</a:t>
            </a:r>
            <a:endParaRPr lang="en-GB" sz="5400" dirty="0">
              <a:solidFill>
                <a:srgbClr val="002060"/>
              </a:solidFill>
              <a:latin typeface="Century Gothic" panose="020B0502020202020204" pitchFamily="34" charset="0"/>
            </a:endParaRPr>
          </a:p>
        </p:txBody>
      </p:sp>
      <p:sp>
        <p:nvSpPr>
          <p:cNvPr id="7" name="Rectangle 6"/>
          <p:cNvSpPr/>
          <p:nvPr/>
        </p:nvSpPr>
        <p:spPr>
          <a:xfrm>
            <a:off x="9526864" y="458578"/>
            <a:ext cx="171393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tte</a:t>
            </a:r>
            <a:endParaRPr lang="en-GB" sz="5400" i="1" dirty="0">
              <a:solidFill>
                <a:srgbClr val="002060"/>
              </a:solidFill>
              <a:latin typeface="Century Gothic" panose="020B0502020202020204" pitchFamily="34" charset="0"/>
            </a:endParaRPr>
          </a:p>
        </p:txBody>
      </p:sp>
      <p:sp>
        <p:nvSpPr>
          <p:cNvPr id="8" name="Rectangle 7"/>
          <p:cNvSpPr/>
          <p:nvPr/>
        </p:nvSpPr>
        <p:spPr>
          <a:xfrm>
            <a:off x="4218723" y="4729602"/>
            <a:ext cx="3754554"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nteressant</a:t>
            </a:r>
            <a:endParaRPr lang="en-GB" sz="5400" dirty="0">
              <a:solidFill>
                <a:srgbClr val="FFCC00"/>
              </a:solidFill>
              <a:latin typeface="Century Gothic" panose="020B0502020202020204" pitchFamily="34" charset="0"/>
            </a:endParaRPr>
          </a:p>
        </p:txBody>
      </p:sp>
      <p:sp>
        <p:nvSpPr>
          <p:cNvPr id="9" name="Rectangle 8"/>
          <p:cNvSpPr/>
          <p:nvPr/>
        </p:nvSpPr>
        <p:spPr>
          <a:xfrm>
            <a:off x="1254728" y="265171"/>
            <a:ext cx="12057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person with a magnifying glass looking through it to see a key"/>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0380" y="1721335"/>
            <a:ext cx="1244920" cy="1655588"/>
          </a:xfrm>
          <a:prstGeom prst="rect">
            <a:avLst/>
          </a:prstGeom>
        </p:spPr>
      </p:pic>
      <p:pic>
        <p:nvPicPr>
          <p:cNvPr id="11" name="Picture 10" descr="please"/>
          <p:cNvPicPr>
            <a:picLocks noChangeAspect="1"/>
          </p:cNvPicPr>
          <p:nvPr/>
        </p:nvPicPr>
        <p:blipFill>
          <a:blip r:embed="rId11">
            <a:clrChange>
              <a:clrFrom>
                <a:srgbClr val="FFFFFF"/>
              </a:clrFrom>
              <a:clrTo>
                <a:srgbClr val="FFFFFF">
                  <a:alpha val="0"/>
                </a:srgbClr>
              </a:clrTo>
            </a:clrChange>
          </a:blip>
          <a:stretch>
            <a:fillRect/>
          </a:stretch>
        </p:blipFill>
        <p:spPr>
          <a:xfrm>
            <a:off x="9455506" y="1350406"/>
            <a:ext cx="1839750" cy="1687417"/>
          </a:xfrm>
          <a:prstGeom prst="rect">
            <a:avLst/>
          </a:prstGeom>
        </p:spPr>
      </p:pic>
      <p:grpSp>
        <p:nvGrpSpPr>
          <p:cNvPr id="2" name="Group 1" descr="fries with ketchup next to a green check mark, fries without ketchip next to a red cross"/>
          <p:cNvGrpSpPr/>
          <p:nvPr/>
        </p:nvGrpSpPr>
        <p:grpSpPr>
          <a:xfrm>
            <a:off x="1201576" y="1282403"/>
            <a:ext cx="1520993" cy="1615594"/>
            <a:chOff x="1201576" y="1282403"/>
            <a:chExt cx="1520993" cy="1615594"/>
          </a:xfrm>
        </p:grpSpPr>
        <p:pic>
          <p:nvPicPr>
            <p:cNvPr id="13" name="Picture 12" descr="http://www.clker.com/cliparts/4/8/a/6/1194984081402633375french_fries_juliane_kr_r.svg.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01576" y="1381908"/>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http://www.clker.com/cliparts/f/f/2/e/11954289431054409758ketchup_bottle_alexandre_01.svg.hi.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18787" y="1282403"/>
              <a:ext cx="455299" cy="8778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ttp://www.clker.com/cliparts/4/8/a/6/1194984081402633375french_fries_juliane_kr_r.svg.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5145" y="2194115"/>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http://www.clker.com/cliparts/0/f/7/0/11954234311954389563ok_mark_h_kon_l_vdal_02.svg.me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74083" y="1517297"/>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http://www.clker.com/cliparts/V/S/1/q/m/Q/red-x-small-md.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19452" y="2411553"/>
              <a:ext cx="509733" cy="44644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192708" y="4635971"/>
            <a:ext cx="32541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 know]</a:t>
            </a:r>
          </a:p>
        </p:txBody>
      </p:sp>
      <p:pic>
        <p:nvPicPr>
          <p:cNvPr id="19" name="Picture 18" descr="the message 'help' in a bottle"/>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94532" y="4508885"/>
            <a:ext cx="1259431" cy="1405657"/>
          </a:xfrm>
          <a:prstGeom prst="rect">
            <a:avLst/>
          </a:prstGeom>
        </p:spPr>
      </p:pic>
      <p:sp>
        <p:nvSpPr>
          <p:cNvPr id="20" name="TextBox 19"/>
          <p:cNvSpPr txBox="1"/>
          <p:nvPr/>
        </p:nvSpPr>
        <p:spPr>
          <a:xfrm>
            <a:off x="4468906" y="5391322"/>
            <a:ext cx="32541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[interesting]</a:t>
            </a:r>
          </a:p>
        </p:txBody>
      </p:sp>
    </p:spTree>
    <p:extLst>
      <p:ext uri="{BB962C8B-B14F-4D97-AF65-F5344CB8AC3E}">
        <p14:creationId xmlns:p14="http://schemas.microsoft.com/office/powerpoint/2010/main" val="231136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i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finden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mi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mit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bitt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6" name="bitt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7" name="wiss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subTnLst>
                                    <p:audio>
                                      <p:cMediaNode>
                                        <p:cTn display="0" masterRel="sameClick">
                                          <p:stCondLst>
                                            <p:cond evt="begin" delay="0">
                                              <p:tn val="43"/>
                                            </p:cond>
                                          </p:stCondLst>
                                          <p:endCondLst>
                                            <p:cond evt="onStopAudio" delay="0">
                                              <p:tgtEl>
                                                <p:sldTgt/>
                                              </p:tgtEl>
                                            </p:cond>
                                          </p:endCondLst>
                                        </p:cTn>
                                        <p:tgtEl>
                                          <p:sndTgt r:embed="rId7" name="wiss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subTnLst>
                                    <p:audio>
                                      <p:cMediaNode>
                                        <p:cTn display="0" masterRel="sameClick">
                                          <p:stCondLst>
                                            <p:cond evt="begin" delay="0">
                                              <p:tn val="48"/>
                                            </p:cond>
                                          </p:stCondLst>
                                          <p:endCondLst>
                                            <p:cond evt="onStopAudio" delay="0">
                                              <p:tgtEl>
                                                <p:sldTgt/>
                                              </p:tgtEl>
                                            </p:cond>
                                          </p:endCondLst>
                                        </p:cTn>
                                        <p:tgtEl>
                                          <p:sndTgt r:embed="rId8" name="interessan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subTnLst>
                                    <p:audio>
                                      <p:cMediaNode>
                                        <p:cTn display="0" masterRel="sameClick">
                                          <p:stCondLst>
                                            <p:cond evt="begin" delay="0">
                                              <p:tn val="53"/>
                                            </p:cond>
                                          </p:stCondLst>
                                          <p:endCondLst>
                                            <p:cond evt="onStopAudio" delay="0">
                                              <p:tgtEl>
                                                <p:sldTgt/>
                                              </p:tgtEl>
                                            </p:cond>
                                          </p:endCondLst>
                                        </p:cTn>
                                        <p:tgtEl>
                                          <p:sndTgt r:embed="rId8" name="interessan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Hilfe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9" name="Hilf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56F3F-9BA7-3C45-A83B-CAB7AA24B4BF}"/>
              </a:ext>
            </a:extLst>
          </p:cNvPr>
          <p:cNvSpPr>
            <a:spLocks noGrp="1"/>
          </p:cNvSpPr>
          <p:nvPr>
            <p:ph type="title"/>
          </p:nvPr>
        </p:nvSpPr>
        <p:spPr>
          <a:xfrm>
            <a:off x="5400381" y="200478"/>
            <a:ext cx="1391653" cy="1322808"/>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3711914" y="1684973"/>
            <a:ext cx="4754247" cy="295099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f</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nden</a:t>
            </a:r>
            <a:endParaRPr lang="en-GB" sz="8800" dirty="0">
              <a:solidFill>
                <a:srgbClr val="002060"/>
              </a:solidFill>
              <a:latin typeface="Century Gothic" panose="020B0502020202020204" pitchFamily="34" charset="0"/>
            </a:endParaRPr>
          </a:p>
        </p:txBody>
      </p:sp>
      <p:sp>
        <p:nvSpPr>
          <p:cNvPr id="5" name="Rectangle 4"/>
          <p:cNvSpPr/>
          <p:nvPr/>
        </p:nvSpPr>
        <p:spPr>
          <a:xfrm>
            <a:off x="607673" y="3944486"/>
            <a:ext cx="230864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sp>
        <p:nvSpPr>
          <p:cNvPr id="6" name="Rectangle 5"/>
          <p:cNvSpPr/>
          <p:nvPr/>
        </p:nvSpPr>
        <p:spPr>
          <a:xfrm>
            <a:off x="9582968" y="3559783"/>
            <a:ext cx="160172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lfe</a:t>
            </a:r>
            <a:endParaRPr lang="en-GB" sz="5400" dirty="0">
              <a:solidFill>
                <a:srgbClr val="002060"/>
              </a:solidFill>
              <a:latin typeface="Century Gothic" panose="020B0502020202020204" pitchFamily="34" charset="0"/>
            </a:endParaRPr>
          </a:p>
        </p:txBody>
      </p:sp>
      <p:sp>
        <p:nvSpPr>
          <p:cNvPr id="7" name="Rectangle 6"/>
          <p:cNvSpPr/>
          <p:nvPr/>
        </p:nvSpPr>
        <p:spPr>
          <a:xfrm>
            <a:off x="9526864" y="458578"/>
            <a:ext cx="171393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tte</a:t>
            </a:r>
            <a:endParaRPr lang="en-GB" sz="5400" i="1" dirty="0">
              <a:solidFill>
                <a:srgbClr val="002060"/>
              </a:solidFill>
              <a:latin typeface="Century Gothic" panose="020B0502020202020204" pitchFamily="34" charset="0"/>
            </a:endParaRPr>
          </a:p>
        </p:txBody>
      </p:sp>
      <p:sp>
        <p:nvSpPr>
          <p:cNvPr id="8" name="Rectangle 7"/>
          <p:cNvSpPr/>
          <p:nvPr/>
        </p:nvSpPr>
        <p:spPr>
          <a:xfrm>
            <a:off x="4218723" y="4729602"/>
            <a:ext cx="3754554"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nteressant</a:t>
            </a:r>
            <a:endParaRPr lang="en-GB" sz="5400" dirty="0">
              <a:solidFill>
                <a:srgbClr val="FFCC00"/>
              </a:solidFill>
              <a:latin typeface="Century Gothic" panose="020B0502020202020204" pitchFamily="34" charset="0"/>
            </a:endParaRPr>
          </a:p>
        </p:txBody>
      </p:sp>
      <p:sp>
        <p:nvSpPr>
          <p:cNvPr id="9" name="Rectangle 8"/>
          <p:cNvSpPr/>
          <p:nvPr/>
        </p:nvSpPr>
        <p:spPr>
          <a:xfrm>
            <a:off x="1254728" y="265171"/>
            <a:ext cx="12057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person with a magnifying glass looking through it to see a key"/>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0380" y="1721335"/>
            <a:ext cx="1244920" cy="1655588"/>
          </a:xfrm>
          <a:prstGeom prst="rect">
            <a:avLst/>
          </a:prstGeom>
        </p:spPr>
      </p:pic>
    </p:spTree>
    <p:extLst>
      <p:ext uri="{BB962C8B-B14F-4D97-AF65-F5344CB8AC3E}">
        <p14:creationId xmlns:p14="http://schemas.microsoft.com/office/powerpoint/2010/main" val="275815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finden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mi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bitt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wiss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8" name="interessan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Hilf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B7A8E-A26E-D84E-BC1D-A987E7DD741A}"/>
              </a:ext>
            </a:extLst>
          </p:cNvPr>
          <p:cNvSpPr>
            <a:spLocks noGrp="1"/>
          </p:cNvSpPr>
          <p:nvPr>
            <p:ph type="title"/>
          </p:nvPr>
        </p:nvSpPr>
        <p:spPr>
          <a:xfrm>
            <a:off x="4652180" y="-70618"/>
            <a:ext cx="2887638" cy="1866988"/>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3711914" y="1684973"/>
            <a:ext cx="4754247" cy="295099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f</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nden</a:t>
            </a:r>
            <a:endParaRPr lang="en-GB" sz="8800" dirty="0">
              <a:solidFill>
                <a:srgbClr val="002060"/>
              </a:solidFill>
              <a:latin typeface="Century Gothic" panose="020B0502020202020204" pitchFamily="34" charset="0"/>
            </a:endParaRPr>
          </a:p>
        </p:txBody>
      </p:sp>
      <p:sp>
        <p:nvSpPr>
          <p:cNvPr id="5" name="Rectangle 4"/>
          <p:cNvSpPr/>
          <p:nvPr/>
        </p:nvSpPr>
        <p:spPr>
          <a:xfrm>
            <a:off x="607673" y="3944486"/>
            <a:ext cx="230864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sp>
        <p:nvSpPr>
          <p:cNvPr id="6" name="Rectangle 5"/>
          <p:cNvSpPr/>
          <p:nvPr/>
        </p:nvSpPr>
        <p:spPr>
          <a:xfrm>
            <a:off x="9582968" y="3559783"/>
            <a:ext cx="160172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lfe</a:t>
            </a:r>
            <a:endParaRPr lang="en-GB" sz="5400" dirty="0">
              <a:solidFill>
                <a:srgbClr val="002060"/>
              </a:solidFill>
              <a:latin typeface="Century Gothic" panose="020B0502020202020204" pitchFamily="34" charset="0"/>
            </a:endParaRPr>
          </a:p>
        </p:txBody>
      </p:sp>
      <p:sp>
        <p:nvSpPr>
          <p:cNvPr id="7" name="Rectangle 6"/>
          <p:cNvSpPr/>
          <p:nvPr/>
        </p:nvSpPr>
        <p:spPr>
          <a:xfrm>
            <a:off x="9526864" y="458578"/>
            <a:ext cx="171393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tte</a:t>
            </a:r>
            <a:endParaRPr lang="en-GB" sz="5400" i="1" dirty="0">
              <a:solidFill>
                <a:srgbClr val="002060"/>
              </a:solidFill>
              <a:latin typeface="Century Gothic" panose="020B0502020202020204" pitchFamily="34" charset="0"/>
            </a:endParaRPr>
          </a:p>
        </p:txBody>
      </p:sp>
      <p:sp>
        <p:nvSpPr>
          <p:cNvPr id="8" name="Rectangle 7"/>
          <p:cNvSpPr/>
          <p:nvPr/>
        </p:nvSpPr>
        <p:spPr>
          <a:xfrm>
            <a:off x="4218723" y="4729602"/>
            <a:ext cx="3754554" cy="923330"/>
          </a:xfrm>
          <a:prstGeom prst="rect">
            <a:avLst/>
          </a:prstGeom>
        </p:spPr>
        <p:txBody>
          <a:bodyPr wrap="none">
            <a:spAutoFit/>
          </a:bodyPr>
          <a:lstStyle/>
          <a:p>
            <a:pPr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nteressant</a:t>
            </a:r>
            <a:endParaRPr lang="en-GB" sz="5400" dirty="0">
              <a:solidFill>
                <a:srgbClr val="FFCC00"/>
              </a:solidFill>
              <a:latin typeface="Century Gothic" panose="020B0502020202020204" pitchFamily="34" charset="0"/>
            </a:endParaRPr>
          </a:p>
        </p:txBody>
      </p:sp>
      <p:sp>
        <p:nvSpPr>
          <p:cNvPr id="9" name="Rectangle 8"/>
          <p:cNvSpPr/>
          <p:nvPr/>
        </p:nvSpPr>
        <p:spPr>
          <a:xfrm>
            <a:off x="1254728" y="265171"/>
            <a:ext cx="12057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person with a magnifying glass looking through it to see a key"/>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0380" y="1721335"/>
            <a:ext cx="1244920" cy="1655588"/>
          </a:xfrm>
          <a:prstGeom prst="rect">
            <a:avLst/>
          </a:prstGeom>
        </p:spPr>
      </p:pic>
    </p:spTree>
    <p:extLst>
      <p:ext uri="{BB962C8B-B14F-4D97-AF65-F5344CB8AC3E}">
        <p14:creationId xmlns:p14="http://schemas.microsoft.com/office/powerpoint/2010/main" val="34929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73032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3A062E8-6DB9-46F6-984E-CA8880F3F1DD}"/>
              </a:ext>
            </a:extLst>
          </p:cNvPr>
          <p:cNvSpPr txBox="1"/>
          <p:nvPr/>
        </p:nvSpPr>
        <p:spPr>
          <a:xfrm>
            <a:off x="102726" y="1397400"/>
            <a:ext cx="118832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Sag 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deutschen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Wörter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das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wie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Englischen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oder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graphicFrame>
        <p:nvGraphicFramePr>
          <p:cNvPr id="7" name="Table 7">
            <a:extLst>
              <a:ext uri="{FF2B5EF4-FFF2-40B4-BE49-F238E27FC236}">
                <a16:creationId xmlns:a16="http://schemas.microsoft.com/office/drawing/2014/main" id="{DED8A97B-1C04-492F-B7B3-F205AFD22CA8}"/>
              </a:ext>
            </a:extLst>
          </p:cNvPr>
          <p:cNvGraphicFramePr>
            <a:graphicFrameLocks noGrp="1"/>
          </p:cNvGraphicFramePr>
          <p:nvPr>
            <p:extLst>
              <p:ext uri="{D42A27DB-BD31-4B8C-83A1-F6EECF244321}">
                <p14:modId xmlns:p14="http://schemas.microsoft.com/office/powerpoint/2010/main" val="1204619467"/>
              </p:ext>
            </p:extLst>
          </p:nvPr>
        </p:nvGraphicFramePr>
        <p:xfrm>
          <a:off x="206062" y="2365806"/>
          <a:ext cx="5756857" cy="3415582"/>
        </p:xfrm>
        <a:graphic>
          <a:graphicData uri="http://schemas.openxmlformats.org/drawingml/2006/table">
            <a:tbl>
              <a:tblPr firstRow="1" bandRow="1">
                <a:tableStyleId>{ED083AE6-46FA-4A59-8FB0-9F97EB10719F}</a:tableStyleId>
              </a:tblPr>
              <a:tblGrid>
                <a:gridCol w="953037">
                  <a:extLst>
                    <a:ext uri="{9D8B030D-6E8A-4147-A177-3AD203B41FA5}">
                      <a16:colId xmlns:a16="http://schemas.microsoft.com/office/drawing/2014/main" val="830909093"/>
                    </a:ext>
                  </a:extLst>
                </a:gridCol>
                <a:gridCol w="2846231">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dirty="0">
                          <a:solidFill>
                            <a:srgbClr val="115076"/>
                          </a:solidFill>
                        </a:rPr>
                        <a:t>F</a:t>
                      </a:r>
                      <a:r>
                        <a:rPr lang="en-GB" sz="2800" b="1" dirty="0">
                          <a:solidFill>
                            <a:srgbClr val="115076"/>
                          </a:solidFill>
                        </a:rPr>
                        <a:t>i</a:t>
                      </a:r>
                      <a:r>
                        <a:rPr lang="en-GB" sz="2800" dirty="0">
                          <a:solidFill>
                            <a:srgbClr val="115076"/>
                          </a:solidFill>
                        </a:rPr>
                        <a:t>nger</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rPr>
                        <a:t>br</a:t>
                      </a:r>
                      <a:r>
                        <a:rPr lang="en-GB" sz="2800" b="1" dirty="0" err="1">
                          <a:solidFill>
                            <a:srgbClr val="115076"/>
                          </a:solidFill>
                        </a:rPr>
                        <a:t>i</a:t>
                      </a:r>
                      <a:r>
                        <a:rPr lang="en-GB" sz="2800" dirty="0" err="1">
                          <a:solidFill>
                            <a:srgbClr val="115076"/>
                          </a:solidFill>
                        </a:rPr>
                        <a:t>tisch</a:t>
                      </a:r>
                      <a:endParaRPr lang="en-GB" sz="280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K</a:t>
                      </a:r>
                      <a:r>
                        <a:rPr lang="en-GB" sz="2800" b="1" dirty="0" err="1">
                          <a:solidFill>
                            <a:srgbClr val="115076"/>
                          </a:solidFill>
                        </a:rPr>
                        <a:t>i</a:t>
                      </a:r>
                      <a:r>
                        <a:rPr lang="en-GB" sz="2800" dirty="0" err="1">
                          <a:solidFill>
                            <a:srgbClr val="115076"/>
                          </a:solidFill>
                        </a:rPr>
                        <a:t>logramm</a:t>
                      </a:r>
                      <a:endParaRPr lang="en-GB" sz="280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b="0" dirty="0">
                          <a:solidFill>
                            <a:srgbClr val="115076"/>
                          </a:solidFill>
                        </a:rPr>
                        <a:t>T</a:t>
                      </a:r>
                      <a:r>
                        <a:rPr lang="en-GB" sz="2800" b="1" dirty="0">
                          <a:solidFill>
                            <a:srgbClr val="115076"/>
                          </a:solidFill>
                        </a:rPr>
                        <a:t>i</a:t>
                      </a:r>
                      <a:r>
                        <a:rPr lang="en-GB" sz="2800" b="0" dirty="0">
                          <a:solidFill>
                            <a:srgbClr val="115076"/>
                          </a:solidFill>
                        </a:rPr>
                        <a:t>cket</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bl>
          </a:graphicData>
        </a:graphic>
      </p:graphicFrame>
      <p:pic>
        <p:nvPicPr>
          <p:cNvPr id="10" name="Picture 9" descr="A close up of a sign&#10;&#10;Description automatically generated">
            <a:extLst>
              <a:ext uri="{FF2B5EF4-FFF2-40B4-BE49-F238E27FC236}">
                <a16:creationId xmlns:a16="http://schemas.microsoft.com/office/drawing/2014/main" id="{975ACACD-8D4D-443D-A026-A71872ECDD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5258" y="1997830"/>
            <a:ext cx="517045" cy="307642"/>
          </a:xfrm>
          <a:prstGeom prst="rect">
            <a:avLst/>
          </a:prstGeom>
        </p:spPr>
      </p:pic>
      <p:graphicFrame>
        <p:nvGraphicFramePr>
          <p:cNvPr id="11" name="Table 7">
            <a:extLst>
              <a:ext uri="{FF2B5EF4-FFF2-40B4-BE49-F238E27FC236}">
                <a16:creationId xmlns:a16="http://schemas.microsoft.com/office/drawing/2014/main" id="{4F563FE5-F9C0-43A8-9F90-8E9640365F75}"/>
              </a:ext>
            </a:extLst>
          </p:cNvPr>
          <p:cNvGraphicFramePr>
            <a:graphicFrameLocks noGrp="1"/>
          </p:cNvGraphicFramePr>
          <p:nvPr>
            <p:extLst>
              <p:ext uri="{D42A27DB-BD31-4B8C-83A1-F6EECF244321}">
                <p14:modId xmlns:p14="http://schemas.microsoft.com/office/powerpoint/2010/main" val="617987993"/>
              </p:ext>
            </p:extLst>
          </p:nvPr>
        </p:nvGraphicFramePr>
        <p:xfrm>
          <a:off x="6246100" y="2365806"/>
          <a:ext cx="5756857" cy="3415582"/>
        </p:xfrm>
        <a:graphic>
          <a:graphicData uri="http://schemas.openxmlformats.org/drawingml/2006/table">
            <a:tbl>
              <a:tblPr firstRow="1" bandRow="1">
                <a:tableStyleId>{ED083AE6-46FA-4A59-8FB0-9F97EB10719F}</a:tableStyleId>
              </a:tblPr>
              <a:tblGrid>
                <a:gridCol w="1004706">
                  <a:extLst>
                    <a:ext uri="{9D8B030D-6E8A-4147-A177-3AD203B41FA5}">
                      <a16:colId xmlns:a16="http://schemas.microsoft.com/office/drawing/2014/main" val="830909093"/>
                    </a:ext>
                  </a:extLst>
                </a:gridCol>
                <a:gridCol w="2871988">
                  <a:extLst>
                    <a:ext uri="{9D8B030D-6E8A-4147-A177-3AD203B41FA5}">
                      <a16:colId xmlns:a16="http://schemas.microsoft.com/office/drawing/2014/main" val="2538017803"/>
                    </a:ext>
                  </a:extLst>
                </a:gridCol>
                <a:gridCol w="914400">
                  <a:extLst>
                    <a:ext uri="{9D8B030D-6E8A-4147-A177-3AD203B41FA5}">
                      <a16:colId xmlns:a16="http://schemas.microsoft.com/office/drawing/2014/main" val="3087565859"/>
                    </a:ext>
                  </a:extLst>
                </a:gridCol>
                <a:gridCol w="965763">
                  <a:extLst>
                    <a:ext uri="{9D8B030D-6E8A-4147-A177-3AD203B41FA5}">
                      <a16:colId xmlns:a16="http://schemas.microsoft.com/office/drawing/2014/main" val="3609695107"/>
                    </a:ext>
                  </a:extLst>
                </a:gridCol>
              </a:tblGrid>
              <a:tr h="64763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Fam</a:t>
                      </a:r>
                      <a:r>
                        <a:rPr lang="en-GB" sz="2800" b="1" dirty="0" err="1">
                          <a:solidFill>
                            <a:srgbClr val="115076"/>
                          </a:solidFill>
                        </a:rPr>
                        <a:t>i</a:t>
                      </a:r>
                      <a:r>
                        <a:rPr lang="en-GB" sz="2800" dirty="0" err="1">
                          <a:solidFill>
                            <a:srgbClr val="115076"/>
                          </a:solidFill>
                        </a:rPr>
                        <a:t>lie</a:t>
                      </a:r>
                      <a:endParaRPr lang="en-GB" sz="280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115076"/>
                          </a:solidFill>
                        </a:rPr>
                        <a:t>I</a:t>
                      </a:r>
                      <a:r>
                        <a:rPr lang="en-GB" sz="2800" b="0" dirty="0">
                          <a:solidFill>
                            <a:srgbClr val="115076"/>
                          </a:solidFill>
                        </a:rPr>
                        <a:t>nstrument</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Mus</a:t>
                      </a:r>
                      <a:r>
                        <a:rPr lang="en-GB" sz="2800" b="1" dirty="0" err="1">
                          <a:solidFill>
                            <a:srgbClr val="115076"/>
                          </a:solidFill>
                        </a:rPr>
                        <a:t>i</a:t>
                      </a:r>
                      <a:r>
                        <a:rPr lang="en-GB" sz="2800" dirty="0" err="1">
                          <a:solidFill>
                            <a:srgbClr val="115076"/>
                          </a:solidFill>
                        </a:rPr>
                        <a:t>k</a:t>
                      </a:r>
                      <a:endParaRPr lang="en-GB" sz="280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b="0" dirty="0" err="1">
                          <a:solidFill>
                            <a:srgbClr val="115076"/>
                          </a:solidFill>
                        </a:rPr>
                        <a:t>Masch</a:t>
                      </a:r>
                      <a:r>
                        <a:rPr lang="en-GB" sz="2800" b="1" i="0" dirty="0" err="1">
                          <a:solidFill>
                            <a:srgbClr val="115076"/>
                          </a:solidFill>
                        </a:rPr>
                        <a:t>i</a:t>
                      </a:r>
                      <a:r>
                        <a:rPr lang="en-GB" sz="2800" b="0" dirty="0" err="1">
                          <a:solidFill>
                            <a:srgbClr val="115076"/>
                          </a:solidFill>
                        </a:rPr>
                        <a:t>ne</a:t>
                      </a:r>
                      <a:endParaRPr lang="en-GB" sz="2800" b="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bl>
          </a:graphicData>
        </a:graphic>
      </p:graphicFrame>
      <p:sp>
        <p:nvSpPr>
          <p:cNvPr id="12" name="Rectangle 11">
            <a:extLst>
              <a:ext uri="{FF2B5EF4-FFF2-40B4-BE49-F238E27FC236}">
                <a16:creationId xmlns:a16="http://schemas.microsoft.com/office/drawing/2014/main" id="{5E5DA81E-92C0-45D3-A87D-960784487242}"/>
              </a:ext>
            </a:extLst>
          </p:cNvPr>
          <p:cNvSpPr/>
          <p:nvPr/>
        </p:nvSpPr>
        <p:spPr>
          <a:xfrm>
            <a:off x="5008471" y="1981763"/>
            <a:ext cx="10358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27261872-B428-4F11-B9C3-80076FCC594B}"/>
              </a:ext>
            </a:extLst>
          </p:cNvPr>
          <p:cNvSpPr/>
          <p:nvPr/>
        </p:nvSpPr>
        <p:spPr>
          <a:xfrm>
            <a:off x="11050961" y="1981763"/>
            <a:ext cx="10358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4" name="Picture 13" descr="A close up of a sign&#10;&#10;Description automatically generated">
            <a:extLst>
              <a:ext uri="{FF2B5EF4-FFF2-40B4-BE49-F238E27FC236}">
                <a16:creationId xmlns:a16="http://schemas.microsoft.com/office/drawing/2014/main" id="{B33B48AA-88A3-4896-8E70-A7D7015965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5165" y="2004904"/>
            <a:ext cx="517045" cy="307642"/>
          </a:xfrm>
          <a:prstGeom prst="rect">
            <a:avLst/>
          </a:prstGeom>
        </p:spPr>
      </p:pic>
      <p:sp>
        <p:nvSpPr>
          <p:cNvPr id="15" name="Action Button: Custom 16">
            <a:hlinkClick r:id="" action="ppaction://noaction" highlightClick="1">
              <a:snd r:embed="rId6" name="14. 1. finger.wav"/>
            </a:hlinkClick>
            <a:extLst>
              <a:ext uri="{FF2B5EF4-FFF2-40B4-BE49-F238E27FC236}">
                <a16:creationId xmlns:a16="http://schemas.microsoft.com/office/drawing/2014/main" id="{C648CC6D-222B-4705-9484-938C15700194}"/>
              </a:ext>
            </a:extLst>
          </p:cNvPr>
          <p:cNvSpPr/>
          <p:nvPr/>
        </p:nvSpPr>
        <p:spPr>
          <a:xfrm>
            <a:off x="493109" y="314931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7" name="14. 2. britisch.wav"/>
            </a:hlinkClick>
            <a:extLst>
              <a:ext uri="{FF2B5EF4-FFF2-40B4-BE49-F238E27FC236}">
                <a16:creationId xmlns:a16="http://schemas.microsoft.com/office/drawing/2014/main" id="{49D1E242-9E40-4F7E-8722-24C0FA025177}"/>
              </a:ext>
            </a:extLst>
          </p:cNvPr>
          <p:cNvSpPr/>
          <p:nvPr/>
        </p:nvSpPr>
        <p:spPr>
          <a:xfrm>
            <a:off x="491031" y="382583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Action Button: Custom 16">
            <a:hlinkClick r:id="" action="ppaction://noaction" highlightClick="1">
              <a:snd r:embed="rId8" name="14. 3. kilogram.wav"/>
            </a:hlinkClick>
            <a:extLst>
              <a:ext uri="{FF2B5EF4-FFF2-40B4-BE49-F238E27FC236}">
                <a16:creationId xmlns:a16="http://schemas.microsoft.com/office/drawing/2014/main" id="{D76A0062-823B-4866-AEB3-3868D2F16D31}"/>
              </a:ext>
            </a:extLst>
          </p:cNvPr>
          <p:cNvSpPr/>
          <p:nvPr/>
        </p:nvSpPr>
        <p:spPr>
          <a:xfrm>
            <a:off x="491031" y="454040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8" name="Action Button: Custom 16">
            <a:hlinkClick r:id="" action="ppaction://noaction" highlightClick="1">
              <a:snd r:embed="rId9" name="14. 4. ticket.wav"/>
            </a:hlinkClick>
            <a:extLst>
              <a:ext uri="{FF2B5EF4-FFF2-40B4-BE49-F238E27FC236}">
                <a16:creationId xmlns:a16="http://schemas.microsoft.com/office/drawing/2014/main" id="{7D810F59-2C47-457C-9E8A-A507B4B64D9E}"/>
              </a:ext>
            </a:extLst>
          </p:cNvPr>
          <p:cNvSpPr/>
          <p:nvPr/>
        </p:nvSpPr>
        <p:spPr>
          <a:xfrm>
            <a:off x="491031" y="527364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Action Button: Custom 16">
            <a:hlinkClick r:id="" action="ppaction://noaction" highlightClick="1">
              <a:snd r:embed="rId10" name="14. 5. Familie.wav"/>
            </a:hlinkClick>
            <a:extLst>
              <a:ext uri="{FF2B5EF4-FFF2-40B4-BE49-F238E27FC236}">
                <a16:creationId xmlns:a16="http://schemas.microsoft.com/office/drawing/2014/main" id="{69FDF964-76F4-40AB-BDEC-B7A28ACC5200}"/>
              </a:ext>
            </a:extLst>
          </p:cNvPr>
          <p:cNvSpPr/>
          <p:nvPr/>
        </p:nvSpPr>
        <p:spPr>
          <a:xfrm>
            <a:off x="6544101" y="313028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0" name="Action Button: Custom 16">
            <a:hlinkClick r:id="" action="ppaction://noaction" highlightClick="1">
              <a:snd r:embed="rId11" name="14. 6. Instrument.wav"/>
            </a:hlinkClick>
            <a:extLst>
              <a:ext uri="{FF2B5EF4-FFF2-40B4-BE49-F238E27FC236}">
                <a16:creationId xmlns:a16="http://schemas.microsoft.com/office/drawing/2014/main" id="{F8CD38A3-F4BF-4826-85E0-47719A32200A}"/>
              </a:ext>
            </a:extLst>
          </p:cNvPr>
          <p:cNvSpPr/>
          <p:nvPr/>
        </p:nvSpPr>
        <p:spPr>
          <a:xfrm>
            <a:off x="6544101" y="381403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1" name="Action Button: Custom 16">
            <a:hlinkClick r:id="" action="ppaction://noaction" highlightClick="1">
              <a:snd r:embed="rId12" name="14. 7. Musik.wav"/>
            </a:hlinkClick>
            <a:extLst>
              <a:ext uri="{FF2B5EF4-FFF2-40B4-BE49-F238E27FC236}">
                <a16:creationId xmlns:a16="http://schemas.microsoft.com/office/drawing/2014/main" id="{DCE462D0-301B-4300-91C3-A4E0E2B12B83}"/>
              </a:ext>
            </a:extLst>
          </p:cNvPr>
          <p:cNvSpPr/>
          <p:nvPr/>
        </p:nvSpPr>
        <p:spPr>
          <a:xfrm>
            <a:off x="6544101" y="453715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2" name="Action Button: Custom 16">
            <a:hlinkClick r:id="" action="ppaction://noaction" highlightClick="1">
              <a:snd r:embed="rId13" name="14. 8. Maschine.wav"/>
            </a:hlinkClick>
            <a:extLst>
              <a:ext uri="{FF2B5EF4-FFF2-40B4-BE49-F238E27FC236}">
                <a16:creationId xmlns:a16="http://schemas.microsoft.com/office/drawing/2014/main" id="{339D33B3-014E-438D-873F-082477E27812}"/>
              </a:ext>
            </a:extLst>
          </p:cNvPr>
          <p:cNvSpPr/>
          <p:nvPr/>
        </p:nvSpPr>
        <p:spPr>
          <a:xfrm>
            <a:off x="6542489" y="526026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3" name="Picture 22" descr="green checkmark">
            <a:extLst>
              <a:ext uri="{FF2B5EF4-FFF2-40B4-BE49-F238E27FC236}">
                <a16:creationId xmlns:a16="http://schemas.microsoft.com/office/drawing/2014/main" id="{B92FD027-6682-45E0-A1C1-077794B9F7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30172" y="3104659"/>
            <a:ext cx="422131" cy="439720"/>
          </a:xfrm>
          <a:prstGeom prst="rect">
            <a:avLst/>
          </a:prstGeom>
        </p:spPr>
      </p:pic>
      <p:pic>
        <p:nvPicPr>
          <p:cNvPr id="24" name="Picture 23" descr="green checkmark">
            <a:extLst>
              <a:ext uri="{FF2B5EF4-FFF2-40B4-BE49-F238E27FC236}">
                <a16:creationId xmlns:a16="http://schemas.microsoft.com/office/drawing/2014/main" id="{9931499D-CBD1-4001-B51D-1557D7F822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75749" y="3814037"/>
            <a:ext cx="422131" cy="439720"/>
          </a:xfrm>
          <a:prstGeom prst="rect">
            <a:avLst/>
          </a:prstGeom>
        </p:spPr>
      </p:pic>
      <p:pic>
        <p:nvPicPr>
          <p:cNvPr id="26" name="Picture 25" descr="green checkmark">
            <a:extLst>
              <a:ext uri="{FF2B5EF4-FFF2-40B4-BE49-F238E27FC236}">
                <a16:creationId xmlns:a16="http://schemas.microsoft.com/office/drawing/2014/main" id="{E59611C8-9D51-4140-9837-2776C9E47F9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70428" y="4537151"/>
            <a:ext cx="422131" cy="439720"/>
          </a:xfrm>
          <a:prstGeom prst="rect">
            <a:avLst/>
          </a:prstGeom>
        </p:spPr>
      </p:pic>
      <p:pic>
        <p:nvPicPr>
          <p:cNvPr id="27" name="Picture 26" descr="green checkmark">
            <a:extLst>
              <a:ext uri="{FF2B5EF4-FFF2-40B4-BE49-F238E27FC236}">
                <a16:creationId xmlns:a16="http://schemas.microsoft.com/office/drawing/2014/main" id="{3608CC5B-D51D-42BF-9A90-3FA48008011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97447" y="5238405"/>
            <a:ext cx="422131" cy="439720"/>
          </a:xfrm>
          <a:prstGeom prst="rect">
            <a:avLst/>
          </a:prstGeom>
        </p:spPr>
      </p:pic>
      <p:pic>
        <p:nvPicPr>
          <p:cNvPr id="28" name="Picture 27" descr="green checkmark">
            <a:extLst>
              <a:ext uri="{FF2B5EF4-FFF2-40B4-BE49-F238E27FC236}">
                <a16:creationId xmlns:a16="http://schemas.microsoft.com/office/drawing/2014/main" id="{F6925C5A-B33D-49A7-94A2-E884CF830A9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57825" y="3149317"/>
            <a:ext cx="422131" cy="439720"/>
          </a:xfrm>
          <a:prstGeom prst="rect">
            <a:avLst/>
          </a:prstGeom>
        </p:spPr>
      </p:pic>
      <p:pic>
        <p:nvPicPr>
          <p:cNvPr id="29" name="Picture 28" descr="green checkmark">
            <a:extLst>
              <a:ext uri="{FF2B5EF4-FFF2-40B4-BE49-F238E27FC236}">
                <a16:creationId xmlns:a16="http://schemas.microsoft.com/office/drawing/2014/main" id="{87A97C2E-5846-4A20-B27B-5F6FB7F7999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1637" y="3770317"/>
            <a:ext cx="422131" cy="439720"/>
          </a:xfrm>
          <a:prstGeom prst="rect">
            <a:avLst/>
          </a:prstGeom>
        </p:spPr>
      </p:pic>
      <p:pic>
        <p:nvPicPr>
          <p:cNvPr id="30" name="Picture 29" descr="green checkmark">
            <a:extLst>
              <a:ext uri="{FF2B5EF4-FFF2-40B4-BE49-F238E27FC236}">
                <a16:creationId xmlns:a16="http://schemas.microsoft.com/office/drawing/2014/main" id="{7E280914-9076-4DB5-93A5-52F0CB81E9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57825" y="4476128"/>
            <a:ext cx="422131" cy="439720"/>
          </a:xfrm>
          <a:prstGeom prst="rect">
            <a:avLst/>
          </a:prstGeom>
        </p:spPr>
      </p:pic>
      <p:pic>
        <p:nvPicPr>
          <p:cNvPr id="31" name="Picture 30" descr="green checkmark">
            <a:extLst>
              <a:ext uri="{FF2B5EF4-FFF2-40B4-BE49-F238E27FC236}">
                <a16:creationId xmlns:a16="http://schemas.microsoft.com/office/drawing/2014/main" id="{7064B674-F831-41F5-A39E-1E028293A18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67624" y="5186022"/>
            <a:ext cx="422131" cy="439720"/>
          </a:xfrm>
          <a:prstGeom prst="rect">
            <a:avLst/>
          </a:prstGeom>
        </p:spPr>
      </p:pic>
      <p:sp>
        <p:nvSpPr>
          <p:cNvPr id="32" name="TextBox 31">
            <a:extLst>
              <a:ext uri="{FF2B5EF4-FFF2-40B4-BE49-F238E27FC236}">
                <a16:creationId xmlns:a16="http://schemas.microsoft.com/office/drawing/2014/main" id="{FAE35B93-DCFA-4F5B-AD61-40D240E258CB}"/>
              </a:ext>
            </a:extLst>
          </p:cNvPr>
          <p:cNvSpPr txBox="1"/>
          <p:nvPr/>
        </p:nvSpPr>
        <p:spPr>
          <a:xfrm>
            <a:off x="2656833" y="294041"/>
            <a:ext cx="7143750" cy="1015663"/>
          </a:xfrm>
          <a:prstGeom prst="rect">
            <a:avLst/>
          </a:prstGeom>
          <a:noFill/>
        </p:spPr>
        <p:txBody>
          <a:bodyPr wrap="square" rtlCol="0">
            <a:spAutoFit/>
          </a:bodyPr>
          <a:lstStyle/>
          <a:p>
            <a:r>
              <a:rPr lang="en-US" sz="2000" dirty="0">
                <a:solidFill>
                  <a:srgbClr val="115076"/>
                </a:solidFill>
                <a:latin typeface="Century Gothic" panose="020F0302020204030204"/>
              </a:rPr>
              <a:t>As you know, German vowels </a:t>
            </a:r>
            <a:r>
              <a:rPr lang="en-GB" sz="2000" dirty="0">
                <a:solidFill>
                  <a:srgbClr val="115076"/>
                </a:solidFill>
                <a:latin typeface="Century Gothic" panose="020B0502020202020204" pitchFamily="34" charset="0"/>
              </a:rPr>
              <a:t>can be </a:t>
            </a:r>
            <a:r>
              <a:rPr lang="en-GB" sz="2000" b="1" dirty="0">
                <a:solidFill>
                  <a:srgbClr val="115076"/>
                </a:solidFill>
                <a:latin typeface="Century Gothic" panose="020B0502020202020204" pitchFamily="34" charset="0"/>
              </a:rPr>
              <a:t>long </a:t>
            </a:r>
            <a:r>
              <a:rPr lang="en-GB" sz="2000" dirty="0">
                <a:solidFill>
                  <a:srgbClr val="115076"/>
                </a:solidFill>
                <a:latin typeface="Century Gothic" panose="020B0502020202020204" pitchFamily="34" charset="0"/>
              </a:rPr>
              <a:t>or </a:t>
            </a:r>
            <a:r>
              <a:rPr lang="en-GB" sz="2000" b="1" dirty="0">
                <a:solidFill>
                  <a:srgbClr val="115076"/>
                </a:solidFill>
                <a:latin typeface="Century Gothic" panose="020B0502020202020204" pitchFamily="34" charset="0"/>
              </a:rPr>
              <a:t>short.</a:t>
            </a:r>
            <a:endParaRPr lang="en-GB" sz="2000" dirty="0">
              <a:solidFill>
                <a:srgbClr val="115076"/>
              </a:solidFill>
              <a:latin typeface="Century Gothic" panose="020B0502020202020204" pitchFamily="34" charset="0"/>
            </a:endParaRPr>
          </a:p>
          <a:p>
            <a:r>
              <a:rPr lang="en-GB" sz="2000" dirty="0">
                <a:solidFill>
                  <a:srgbClr val="115076"/>
                </a:solidFill>
                <a:latin typeface="Century Gothic" panose="020B0502020202020204" pitchFamily="34" charset="0"/>
              </a:rPr>
              <a:t>Vowels followed by </a:t>
            </a:r>
            <a:r>
              <a:rPr lang="en-GB" sz="2000" b="1" dirty="0">
                <a:solidFill>
                  <a:srgbClr val="115076"/>
                </a:solidFill>
                <a:latin typeface="Century Gothic" panose="020B0502020202020204" pitchFamily="34" charset="0"/>
              </a:rPr>
              <a:t>more than one consonant </a:t>
            </a:r>
            <a:r>
              <a:rPr lang="en-GB" sz="2000" dirty="0">
                <a:solidFill>
                  <a:srgbClr val="115076"/>
                </a:solidFill>
                <a:latin typeface="Century Gothic" panose="020B0502020202020204" pitchFamily="34" charset="0"/>
              </a:rPr>
              <a:t>are </a:t>
            </a:r>
            <a:r>
              <a:rPr lang="en-GB" sz="2000" b="1" dirty="0">
                <a:solidFill>
                  <a:srgbClr val="115076"/>
                </a:solidFill>
                <a:latin typeface="Century Gothic" panose="020B0502020202020204" pitchFamily="34" charset="0"/>
              </a:rPr>
              <a:t>short.</a:t>
            </a:r>
            <a:endParaRPr lang="en-GB" sz="2000" dirty="0">
              <a:solidFill>
                <a:srgbClr val="115076"/>
              </a:solidFill>
              <a:latin typeface="Century Gothic" panose="020B0502020202020204" pitchFamily="34" charset="0"/>
            </a:endParaRPr>
          </a:p>
          <a:p>
            <a:r>
              <a:rPr lang="en-GB" sz="2000" dirty="0">
                <a:solidFill>
                  <a:srgbClr val="115076"/>
                </a:solidFill>
                <a:latin typeface="Century Gothic" panose="020B0502020202020204" pitchFamily="34" charset="0"/>
              </a:rPr>
              <a:t>Other vowels are </a:t>
            </a:r>
            <a:r>
              <a:rPr lang="en-GB" sz="2000" b="1" dirty="0">
                <a:solidFill>
                  <a:srgbClr val="115076"/>
                </a:solidFill>
                <a:latin typeface="Century Gothic" panose="020B0502020202020204" pitchFamily="34" charset="0"/>
              </a:rPr>
              <a:t>long.</a:t>
            </a:r>
          </a:p>
        </p:txBody>
      </p:sp>
    </p:spTree>
    <p:extLst>
      <p:ext uri="{BB962C8B-B14F-4D97-AF65-F5344CB8AC3E}">
        <p14:creationId xmlns:p14="http://schemas.microsoft.com/office/powerpoint/2010/main" val="234418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7"/>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30"/>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5" grpId="0" animBg="1"/>
      <p:bldP spid="16" grpId="0" animBg="1"/>
      <p:bldP spid="17" grpId="0" animBg="1"/>
      <p:bldP spid="18" grpId="0" animBg="1"/>
      <p:bldP spid="19" grpId="0" animBg="1"/>
      <p:bldP spid="20"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AE8F4D2-F25A-4376-B7A7-9D097C7CD4B4}"/>
              </a:ext>
            </a:extLst>
          </p:cNvPr>
          <p:cNvSpPr/>
          <p:nvPr/>
        </p:nvSpPr>
        <p:spPr>
          <a:xfrm>
            <a:off x="2304624" y="1904741"/>
            <a:ext cx="1652954" cy="1907102"/>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21711" r="30840"/>
          <a:stretch/>
        </p:blipFill>
        <p:spPr>
          <a:xfrm>
            <a:off x="2317173" y="1898227"/>
            <a:ext cx="1641763" cy="1946292"/>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2743200" cy="869950"/>
          </a:xfrm>
          <a:prstGeom prst="rect">
            <a:avLst/>
          </a:prstGeom>
        </p:spPr>
      </p:pic>
      <p:sp>
        <p:nvSpPr>
          <p:cNvPr id="4" name="Title 3"/>
          <p:cNvSpPr>
            <a:spLocks noGrp="1"/>
          </p:cNvSpPr>
          <p:nvPr>
            <p:ph type="title"/>
          </p:nvPr>
        </p:nvSpPr>
        <p:spPr>
          <a:xfrm>
            <a:off x="0" y="33901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07999" y="1060178"/>
            <a:ext cx="11286832" cy="830997"/>
          </a:xfrm>
          <a:prstGeom prst="rect">
            <a:avLst/>
          </a:prstGeom>
          <a:noFill/>
        </p:spPr>
        <p:txBody>
          <a:bodyPr wrap="square" rtlCol="0">
            <a:spAutoFit/>
          </a:bodyPr>
          <a:lstStyle/>
          <a:p>
            <a:r>
              <a:rPr lang="en-US" sz="2400" dirty="0">
                <a:solidFill>
                  <a:schemeClr val="accent5">
                    <a:lumMod val="50000"/>
                  </a:schemeClr>
                </a:solidFill>
              </a:rPr>
              <a:t>Wolfgang </a:t>
            </a:r>
            <a:r>
              <a:rPr lang="en-US" sz="2400" dirty="0" err="1">
                <a:solidFill>
                  <a:schemeClr val="accent5">
                    <a:lumMod val="50000"/>
                  </a:schemeClr>
                </a:solidFill>
              </a:rPr>
              <a:t>sucht</a:t>
            </a:r>
            <a:r>
              <a:rPr lang="en-US" sz="2400" dirty="0">
                <a:solidFill>
                  <a:schemeClr val="accent5">
                    <a:lumMod val="50000"/>
                  </a:schemeClr>
                </a:solidFill>
              </a:rPr>
              <a:t> </a:t>
            </a:r>
            <a:r>
              <a:rPr lang="en-US" sz="2400" dirty="0" err="1">
                <a:solidFill>
                  <a:schemeClr val="accent5">
                    <a:lumMod val="50000"/>
                  </a:schemeClr>
                </a:solidFill>
              </a:rPr>
              <a:t>Ideen</a:t>
            </a:r>
            <a:r>
              <a:rPr lang="en-US" sz="2400" dirty="0">
                <a:solidFill>
                  <a:schemeClr val="accent5">
                    <a:lumMod val="50000"/>
                  </a:schemeClr>
                </a:solidFill>
              </a:rPr>
              <a:t> </a:t>
            </a:r>
            <a:r>
              <a:rPr lang="en-US" sz="2400" dirty="0" err="1">
                <a:solidFill>
                  <a:schemeClr val="accent5">
                    <a:lumMod val="50000"/>
                  </a:schemeClr>
                </a:solidFill>
              </a:rPr>
              <a:t>im</a:t>
            </a:r>
            <a:r>
              <a:rPr lang="en-US" sz="2400" dirty="0">
                <a:solidFill>
                  <a:schemeClr val="accent5">
                    <a:lumMod val="50000"/>
                  </a:schemeClr>
                </a:solidFill>
              </a:rPr>
              <a:t> Internet.  Welches </a:t>
            </a:r>
            <a:r>
              <a:rPr lang="en-US" sz="2400" dirty="0" err="1">
                <a:solidFill>
                  <a:schemeClr val="accent5">
                    <a:lumMod val="50000"/>
                  </a:schemeClr>
                </a:solidFill>
              </a:rPr>
              <a:t>Geschenk</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das?</a:t>
            </a:r>
            <a:br>
              <a:rPr lang="en-US" sz="2400" dirty="0">
                <a:solidFill>
                  <a:schemeClr val="accent5">
                    <a:lumMod val="50000"/>
                  </a:schemeClr>
                </a:solidFill>
              </a:rPr>
            </a:br>
            <a:r>
              <a:rPr lang="en-US" sz="2400" dirty="0" err="1">
                <a:solidFill>
                  <a:schemeClr val="accent5">
                    <a:lumMod val="50000"/>
                  </a:schemeClr>
                </a:solidFill>
              </a:rPr>
              <a:t>Schreibt</a:t>
            </a:r>
            <a:r>
              <a:rPr lang="en-US" sz="2400" dirty="0">
                <a:solidFill>
                  <a:schemeClr val="accent5">
                    <a:lumMod val="50000"/>
                  </a:schemeClr>
                </a:solidFill>
              </a:rPr>
              <a:t> 1-8 und A-H.</a:t>
            </a:r>
          </a:p>
        </p:txBody>
      </p:sp>
      <p:sp>
        <p:nvSpPr>
          <p:cNvPr id="7" name="TextBox 6">
            <a:extLst>
              <a:ext uri="{FF2B5EF4-FFF2-40B4-BE49-F238E27FC236}">
                <a16:creationId xmlns:a16="http://schemas.microsoft.com/office/drawing/2014/main" id="{C2E8AA58-74CB-47A0-86C8-3473FD5A4B66}"/>
              </a:ext>
            </a:extLst>
          </p:cNvPr>
          <p:cNvSpPr txBox="1"/>
          <p:nvPr/>
        </p:nvSpPr>
        <p:spPr>
          <a:xfrm>
            <a:off x="2743200" y="464338"/>
            <a:ext cx="5563891" cy="461665"/>
          </a:xfrm>
          <a:prstGeom prst="rect">
            <a:avLst/>
          </a:prstGeom>
          <a:noFill/>
        </p:spPr>
        <p:txBody>
          <a:bodyPr wrap="square" rtlCol="0">
            <a:spAutoFit/>
          </a:bodyPr>
          <a:lstStyle/>
          <a:p>
            <a:r>
              <a:rPr lang="en-US" sz="2400" b="1">
                <a:solidFill>
                  <a:schemeClr val="accent5">
                    <a:lumMod val="50000"/>
                  </a:schemeClr>
                </a:solidFill>
              </a:rPr>
              <a:t>MeineErlebnisgeschenke.de* </a:t>
            </a:r>
            <a:endParaRPr lang="en-US" sz="2400" b="1" dirty="0">
              <a:solidFill>
                <a:schemeClr val="accent5">
                  <a:lumMod val="50000"/>
                </a:schemeClr>
              </a:solidFill>
            </a:endParaRPr>
          </a:p>
        </p:txBody>
      </p:sp>
      <p:pic>
        <p:nvPicPr>
          <p:cNvPr id="9" name="Picture 8" descr="A picture containing graffiti&#10;&#10;Description automatically generated">
            <a:extLst>
              <a:ext uri="{FF2B5EF4-FFF2-40B4-BE49-F238E27FC236}">
                <a16:creationId xmlns:a16="http://schemas.microsoft.com/office/drawing/2014/main" id="{D4DC04C0-1D46-4B9A-80FC-2947FCD670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40971" y="-5866"/>
            <a:ext cx="935029" cy="1263498"/>
          </a:xfrm>
          <a:prstGeom prst="rect">
            <a:avLst/>
          </a:prstGeom>
        </p:spPr>
      </p:pic>
      <p:sp>
        <p:nvSpPr>
          <p:cNvPr id="10" name="Rectangle 9">
            <a:extLst>
              <a:ext uri="{FF2B5EF4-FFF2-40B4-BE49-F238E27FC236}">
                <a16:creationId xmlns:a16="http://schemas.microsoft.com/office/drawing/2014/main" id="{26EDB98F-7E0C-425D-A3E1-3903FB5F28E8}"/>
              </a:ext>
            </a:extLst>
          </p:cNvPr>
          <p:cNvSpPr/>
          <p:nvPr/>
        </p:nvSpPr>
        <p:spPr>
          <a:xfrm>
            <a:off x="442985" y="1891175"/>
            <a:ext cx="1652954" cy="1907102"/>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balloon in the air&#10;&#10;Description automatically generated">
            <a:extLst>
              <a:ext uri="{FF2B5EF4-FFF2-40B4-BE49-F238E27FC236}">
                <a16:creationId xmlns:a16="http://schemas.microsoft.com/office/drawing/2014/main" id="{5D5FAB65-6249-4523-A195-D8CADBEA02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061" r="23758" b="10644"/>
          <a:stretch/>
        </p:blipFill>
        <p:spPr>
          <a:xfrm>
            <a:off x="442985" y="1888709"/>
            <a:ext cx="1652954" cy="1965328"/>
          </a:xfrm>
          <a:prstGeom prst="rect">
            <a:avLst/>
          </a:prstGeom>
        </p:spPr>
      </p:pic>
      <p:sp>
        <p:nvSpPr>
          <p:cNvPr id="13" name="Rectangle 12">
            <a:extLst>
              <a:ext uri="{FF2B5EF4-FFF2-40B4-BE49-F238E27FC236}">
                <a16:creationId xmlns:a16="http://schemas.microsoft.com/office/drawing/2014/main" id="{38E140BB-A2C2-4A92-BD01-CBDF7AC284F8}"/>
              </a:ext>
            </a:extLst>
          </p:cNvPr>
          <p:cNvSpPr/>
          <p:nvPr/>
        </p:nvSpPr>
        <p:spPr>
          <a:xfrm>
            <a:off x="442985" y="3968922"/>
            <a:ext cx="1652954" cy="1907102"/>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FC04F01-49CB-4396-AFED-A738721653AB}"/>
              </a:ext>
            </a:extLst>
          </p:cNvPr>
          <p:cNvSpPr/>
          <p:nvPr/>
        </p:nvSpPr>
        <p:spPr>
          <a:xfrm>
            <a:off x="2304624" y="3982488"/>
            <a:ext cx="1652954" cy="1907102"/>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7DC7B0E-6C21-457F-B69E-2A76CDBF6ADD}"/>
              </a:ext>
            </a:extLst>
          </p:cNvPr>
          <p:cNvSpPr/>
          <p:nvPr/>
        </p:nvSpPr>
        <p:spPr>
          <a:xfrm>
            <a:off x="4164721" y="1887769"/>
            <a:ext cx="1652954" cy="1907102"/>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0E7CF76-021C-4E00-8C7D-919BA9274E93}"/>
              </a:ext>
            </a:extLst>
          </p:cNvPr>
          <p:cNvSpPr/>
          <p:nvPr/>
        </p:nvSpPr>
        <p:spPr>
          <a:xfrm>
            <a:off x="4164721" y="3965516"/>
            <a:ext cx="1652954" cy="1907102"/>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689919B-7558-4089-8842-3E87BC4B5E71}"/>
              </a:ext>
            </a:extLst>
          </p:cNvPr>
          <p:cNvSpPr/>
          <p:nvPr/>
        </p:nvSpPr>
        <p:spPr>
          <a:xfrm>
            <a:off x="5989881" y="1904741"/>
            <a:ext cx="1652954" cy="1907334"/>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C2FAC2A-BDA0-4311-BECA-0BA073AF57AF}"/>
              </a:ext>
            </a:extLst>
          </p:cNvPr>
          <p:cNvSpPr/>
          <p:nvPr/>
        </p:nvSpPr>
        <p:spPr>
          <a:xfrm>
            <a:off x="5989881" y="3982488"/>
            <a:ext cx="1652954" cy="1907102"/>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0" name="Table 20">
            <a:extLst>
              <a:ext uri="{FF2B5EF4-FFF2-40B4-BE49-F238E27FC236}">
                <a16:creationId xmlns:a16="http://schemas.microsoft.com/office/drawing/2014/main" id="{8989FD43-4AE6-4DFB-B569-9AA669DBDDAC}"/>
              </a:ext>
            </a:extLst>
          </p:cNvPr>
          <p:cNvGraphicFramePr>
            <a:graphicFrameLocks noGrp="1"/>
          </p:cNvGraphicFramePr>
          <p:nvPr>
            <p:extLst>
              <p:ext uri="{D42A27DB-BD31-4B8C-83A1-F6EECF244321}">
                <p14:modId xmlns:p14="http://schemas.microsoft.com/office/powerpoint/2010/main" val="1506452567"/>
              </p:ext>
            </p:extLst>
          </p:nvPr>
        </p:nvGraphicFramePr>
        <p:xfrm>
          <a:off x="7906295" y="1809270"/>
          <a:ext cx="4032276" cy="4173828"/>
        </p:xfrm>
        <a:graphic>
          <a:graphicData uri="http://schemas.openxmlformats.org/drawingml/2006/table">
            <a:tbl>
              <a:tblPr firstRow="1" bandRow="1">
                <a:tableStyleId>{5940675A-B579-460E-94D1-54222C63F5DA}</a:tableStyleId>
              </a:tblPr>
              <a:tblGrid>
                <a:gridCol w="4032276">
                  <a:extLst>
                    <a:ext uri="{9D8B030D-6E8A-4147-A177-3AD203B41FA5}">
                      <a16:colId xmlns:a16="http://schemas.microsoft.com/office/drawing/2014/main" val="2187159582"/>
                    </a:ext>
                  </a:extLst>
                </a:gridCol>
              </a:tblGrid>
              <a:tr h="483795">
                <a:tc>
                  <a:txBody>
                    <a:bodyPr/>
                    <a:lstStyle/>
                    <a:p>
                      <a:pPr algn="l"/>
                      <a:r>
                        <a:rPr lang="en-GB" sz="2000" b="1" dirty="0">
                          <a:solidFill>
                            <a:srgbClr val="115076"/>
                          </a:solidFill>
                        </a:rPr>
                        <a:t>A </a:t>
                      </a:r>
                      <a:r>
                        <a:rPr lang="en-GB" sz="2000" b="1" dirty="0" err="1">
                          <a:solidFill>
                            <a:srgbClr val="115076"/>
                          </a:solidFill>
                        </a:rPr>
                        <a:t>klettern</a:t>
                      </a:r>
                      <a:endParaRPr lang="en-GB" sz="2000" b="1" dirty="0">
                        <a:solidFill>
                          <a:srgbClr val="115076"/>
                        </a:solidFill>
                      </a:endParaRPr>
                    </a:p>
                  </a:txBody>
                  <a:tcPr anchor="ctr"/>
                </a:tc>
                <a:extLst>
                  <a:ext uri="{0D108BD9-81ED-4DB2-BD59-A6C34878D82A}">
                    <a16:rowId xmlns:a16="http://schemas.microsoft.com/office/drawing/2014/main" val="1479923580"/>
                  </a:ext>
                </a:extLst>
              </a:tr>
              <a:tr h="483795">
                <a:tc>
                  <a:txBody>
                    <a:bodyPr/>
                    <a:lstStyle/>
                    <a:p>
                      <a:pPr algn="l"/>
                      <a:r>
                        <a:rPr lang="en-GB" sz="2000" b="1" dirty="0">
                          <a:solidFill>
                            <a:srgbClr val="115076"/>
                          </a:solidFill>
                        </a:rPr>
                        <a:t>B </a:t>
                      </a:r>
                      <a:r>
                        <a:rPr lang="en-GB" sz="2000" b="1" dirty="0" err="1">
                          <a:solidFill>
                            <a:srgbClr val="115076"/>
                          </a:solidFill>
                        </a:rPr>
                        <a:t>bequem</a:t>
                      </a:r>
                      <a:r>
                        <a:rPr lang="en-GB" sz="2000" b="1" dirty="0">
                          <a:solidFill>
                            <a:srgbClr val="115076"/>
                          </a:solidFill>
                        </a:rPr>
                        <a:t> </a:t>
                      </a:r>
                      <a:r>
                        <a:rPr lang="en-GB" sz="2000" b="1" dirty="0" err="1">
                          <a:solidFill>
                            <a:srgbClr val="115076"/>
                          </a:solidFill>
                        </a:rPr>
                        <a:t>essen</a:t>
                      </a:r>
                      <a:endParaRPr lang="en-GB" sz="2000" b="1" dirty="0">
                        <a:solidFill>
                          <a:srgbClr val="115076"/>
                        </a:solidFill>
                      </a:endParaRPr>
                    </a:p>
                  </a:txBody>
                  <a:tcPr anchor="ctr"/>
                </a:tc>
                <a:extLst>
                  <a:ext uri="{0D108BD9-81ED-4DB2-BD59-A6C34878D82A}">
                    <a16:rowId xmlns:a16="http://schemas.microsoft.com/office/drawing/2014/main" val="1273959950"/>
                  </a:ext>
                </a:extLst>
              </a:tr>
              <a:tr h="483795">
                <a:tc>
                  <a:txBody>
                    <a:bodyPr/>
                    <a:lstStyle/>
                    <a:p>
                      <a:pPr algn="l"/>
                      <a:r>
                        <a:rPr lang="en-GB" sz="2000" b="1" dirty="0">
                          <a:solidFill>
                            <a:srgbClr val="115076"/>
                          </a:solidFill>
                        </a:rPr>
                        <a:t>C den Wald </a:t>
                      </a:r>
                      <a:r>
                        <a:rPr lang="en-GB" sz="2000" b="1" dirty="0" err="1">
                          <a:solidFill>
                            <a:srgbClr val="115076"/>
                          </a:solidFill>
                        </a:rPr>
                        <a:t>erfahren</a:t>
                      </a:r>
                      <a:endParaRPr lang="en-GB" sz="2000" b="1" dirty="0">
                        <a:solidFill>
                          <a:srgbClr val="115076"/>
                        </a:solidFill>
                      </a:endParaRPr>
                    </a:p>
                  </a:txBody>
                  <a:tcPr anchor="ctr"/>
                </a:tc>
                <a:extLst>
                  <a:ext uri="{0D108BD9-81ED-4DB2-BD59-A6C34878D82A}">
                    <a16:rowId xmlns:a16="http://schemas.microsoft.com/office/drawing/2014/main" val="925168604"/>
                  </a:ext>
                </a:extLst>
              </a:tr>
              <a:tr h="483795">
                <a:tc>
                  <a:txBody>
                    <a:bodyPr/>
                    <a:lstStyle/>
                    <a:p>
                      <a:pPr algn="l"/>
                      <a:r>
                        <a:rPr lang="en-GB" sz="2000" b="1" dirty="0">
                          <a:solidFill>
                            <a:srgbClr val="115076"/>
                          </a:solidFill>
                        </a:rPr>
                        <a:t>D </a:t>
                      </a:r>
                      <a:r>
                        <a:rPr lang="en-GB" sz="2000" b="1" dirty="0" err="1">
                          <a:solidFill>
                            <a:srgbClr val="115076"/>
                          </a:solidFill>
                        </a:rPr>
                        <a:t>eine</a:t>
                      </a:r>
                      <a:r>
                        <a:rPr lang="en-GB" sz="2000" b="1" dirty="0">
                          <a:solidFill>
                            <a:srgbClr val="115076"/>
                          </a:solidFill>
                        </a:rPr>
                        <a:t> </a:t>
                      </a:r>
                      <a:r>
                        <a:rPr lang="en-GB" sz="2000" b="1" dirty="0" err="1">
                          <a:solidFill>
                            <a:srgbClr val="115076"/>
                          </a:solidFill>
                        </a:rPr>
                        <a:t>Luftballonfahrt</a:t>
                      </a:r>
                      <a:r>
                        <a:rPr lang="en-GB" sz="2000" b="1" dirty="0">
                          <a:solidFill>
                            <a:srgbClr val="115076"/>
                          </a:solidFill>
                        </a:rPr>
                        <a:t> </a:t>
                      </a:r>
                      <a:r>
                        <a:rPr lang="en-GB" sz="2000" b="1" dirty="0" err="1">
                          <a:solidFill>
                            <a:srgbClr val="115076"/>
                          </a:solidFill>
                        </a:rPr>
                        <a:t>machen</a:t>
                      </a:r>
                      <a:endParaRPr lang="en-GB" sz="2000" b="1" dirty="0">
                        <a:solidFill>
                          <a:srgbClr val="115076"/>
                        </a:solidFill>
                      </a:endParaRPr>
                    </a:p>
                  </a:txBody>
                  <a:tcPr anchor="ctr"/>
                </a:tc>
                <a:extLst>
                  <a:ext uri="{0D108BD9-81ED-4DB2-BD59-A6C34878D82A}">
                    <a16:rowId xmlns:a16="http://schemas.microsoft.com/office/drawing/2014/main" val="820785754"/>
                  </a:ext>
                </a:extLst>
              </a:tr>
              <a:tr h="584951">
                <a:tc>
                  <a:txBody>
                    <a:bodyPr/>
                    <a:lstStyle/>
                    <a:p>
                      <a:pPr algn="l"/>
                      <a:r>
                        <a:rPr lang="en-GB" sz="2000" b="1" dirty="0">
                          <a:solidFill>
                            <a:srgbClr val="115076"/>
                          </a:solidFill>
                        </a:rPr>
                        <a:t>E </a:t>
                      </a:r>
                      <a:r>
                        <a:rPr lang="en-GB" sz="2000" b="1" dirty="0" err="1">
                          <a:solidFill>
                            <a:srgbClr val="115076"/>
                          </a:solidFill>
                        </a:rPr>
                        <a:t>Schneeschuh</a:t>
                      </a:r>
                      <a:r>
                        <a:rPr lang="en-GB" sz="2000" b="1" dirty="0">
                          <a:solidFill>
                            <a:srgbClr val="115076"/>
                          </a:solidFill>
                        </a:rPr>
                        <a:t> </a:t>
                      </a:r>
                      <a:r>
                        <a:rPr lang="en-GB" sz="2000" b="1" dirty="0" err="1">
                          <a:solidFill>
                            <a:srgbClr val="115076"/>
                          </a:solidFill>
                        </a:rPr>
                        <a:t>wandern</a:t>
                      </a:r>
                      <a:endParaRPr lang="en-GB" sz="2000" b="1" dirty="0">
                        <a:solidFill>
                          <a:srgbClr val="115076"/>
                        </a:solidFill>
                      </a:endParaRPr>
                    </a:p>
                  </a:txBody>
                  <a:tcPr anchor="ctr"/>
                </a:tc>
                <a:extLst>
                  <a:ext uri="{0D108BD9-81ED-4DB2-BD59-A6C34878D82A}">
                    <a16:rowId xmlns:a16="http://schemas.microsoft.com/office/drawing/2014/main" val="398599060"/>
                  </a:ext>
                </a:extLst>
              </a:tr>
              <a:tr h="483795">
                <a:tc>
                  <a:txBody>
                    <a:bodyPr/>
                    <a:lstStyle/>
                    <a:p>
                      <a:pPr algn="l"/>
                      <a:r>
                        <a:rPr lang="en-GB" sz="2000" b="1" dirty="0">
                          <a:solidFill>
                            <a:srgbClr val="115076"/>
                          </a:solidFill>
                        </a:rPr>
                        <a:t>F </a:t>
                      </a:r>
                      <a:r>
                        <a:rPr lang="en-GB" sz="2000" b="1" dirty="0" err="1">
                          <a:solidFill>
                            <a:srgbClr val="115076"/>
                          </a:solidFill>
                        </a:rPr>
                        <a:t>bergsteigen</a:t>
                      </a:r>
                      <a:endParaRPr lang="en-GB" sz="2000" b="1" dirty="0">
                        <a:solidFill>
                          <a:srgbClr val="115076"/>
                        </a:solidFill>
                      </a:endParaRPr>
                    </a:p>
                  </a:txBody>
                  <a:tcPr anchor="ctr"/>
                </a:tc>
                <a:extLst>
                  <a:ext uri="{0D108BD9-81ED-4DB2-BD59-A6C34878D82A}">
                    <a16:rowId xmlns:a16="http://schemas.microsoft.com/office/drawing/2014/main" val="1770973046"/>
                  </a:ext>
                </a:extLst>
              </a:tr>
              <a:tr h="584951">
                <a:tc>
                  <a:txBody>
                    <a:bodyPr/>
                    <a:lstStyle/>
                    <a:p>
                      <a:pPr algn="l"/>
                      <a:r>
                        <a:rPr lang="en-GB" sz="2000" b="1" dirty="0">
                          <a:solidFill>
                            <a:srgbClr val="115076"/>
                          </a:solidFill>
                        </a:rPr>
                        <a:t>G </a:t>
                      </a:r>
                      <a:r>
                        <a:rPr lang="en-GB" sz="2000" b="1" dirty="0" err="1">
                          <a:solidFill>
                            <a:srgbClr val="115076"/>
                          </a:solidFill>
                        </a:rPr>
                        <a:t>mit</a:t>
                      </a:r>
                      <a:r>
                        <a:rPr lang="en-GB" sz="2000" b="1" dirty="0">
                          <a:solidFill>
                            <a:srgbClr val="115076"/>
                          </a:solidFill>
                        </a:rPr>
                        <a:t> </a:t>
                      </a:r>
                      <a:r>
                        <a:rPr lang="en-GB" sz="2000" b="1" dirty="0" err="1">
                          <a:solidFill>
                            <a:srgbClr val="115076"/>
                          </a:solidFill>
                        </a:rPr>
                        <a:t>Pinguinen</a:t>
                      </a:r>
                      <a:r>
                        <a:rPr lang="en-GB" sz="2000" b="1" dirty="0">
                          <a:solidFill>
                            <a:srgbClr val="115076"/>
                          </a:solidFill>
                        </a:rPr>
                        <a:t> </a:t>
                      </a:r>
                      <a:r>
                        <a:rPr lang="en-GB" sz="2000" b="1" dirty="0" err="1">
                          <a:solidFill>
                            <a:srgbClr val="115076"/>
                          </a:solidFill>
                        </a:rPr>
                        <a:t>schwimmen</a:t>
                      </a:r>
                      <a:endParaRPr lang="en-GB" sz="2000" b="1" dirty="0">
                        <a:solidFill>
                          <a:srgbClr val="115076"/>
                        </a:solidFill>
                      </a:endParaRPr>
                    </a:p>
                  </a:txBody>
                  <a:tcPr anchor="ctr"/>
                </a:tc>
                <a:extLst>
                  <a:ext uri="{0D108BD9-81ED-4DB2-BD59-A6C34878D82A}">
                    <a16:rowId xmlns:a16="http://schemas.microsoft.com/office/drawing/2014/main" val="2017550966"/>
                  </a:ext>
                </a:extLst>
              </a:tr>
              <a:tr h="584951">
                <a:tc>
                  <a:txBody>
                    <a:bodyPr/>
                    <a:lstStyle/>
                    <a:p>
                      <a:pPr algn="l"/>
                      <a:r>
                        <a:rPr lang="en-GB" sz="2000" b="1" dirty="0">
                          <a:solidFill>
                            <a:srgbClr val="115076"/>
                          </a:solidFill>
                        </a:rPr>
                        <a:t>H </a:t>
                      </a:r>
                      <a:r>
                        <a:rPr lang="en-GB" sz="2000" b="1" dirty="0" err="1">
                          <a:solidFill>
                            <a:srgbClr val="115076"/>
                          </a:solidFill>
                        </a:rPr>
                        <a:t>alles</a:t>
                      </a:r>
                      <a:r>
                        <a:rPr lang="en-GB" sz="2000" b="1" dirty="0">
                          <a:solidFill>
                            <a:srgbClr val="115076"/>
                          </a:solidFill>
                        </a:rPr>
                        <a:t> </a:t>
                      </a:r>
                      <a:r>
                        <a:rPr lang="en-GB" sz="2000" b="1" dirty="0" err="1">
                          <a:solidFill>
                            <a:srgbClr val="115076"/>
                          </a:solidFill>
                        </a:rPr>
                        <a:t>über</a:t>
                      </a:r>
                      <a:r>
                        <a:rPr lang="en-GB" sz="2000" b="1" dirty="0">
                          <a:solidFill>
                            <a:srgbClr val="115076"/>
                          </a:solidFill>
                        </a:rPr>
                        <a:t> </a:t>
                      </a:r>
                      <a:r>
                        <a:rPr lang="en-GB" sz="2000" b="1" dirty="0" err="1">
                          <a:solidFill>
                            <a:srgbClr val="115076"/>
                          </a:solidFill>
                        </a:rPr>
                        <a:t>Pflanzen</a:t>
                      </a:r>
                      <a:r>
                        <a:rPr lang="en-GB" sz="2000" b="1" dirty="0">
                          <a:solidFill>
                            <a:srgbClr val="115076"/>
                          </a:solidFill>
                        </a:rPr>
                        <a:t> </a:t>
                      </a:r>
                      <a:r>
                        <a:rPr lang="en-GB" sz="2000" b="1" dirty="0" err="1">
                          <a:solidFill>
                            <a:srgbClr val="115076"/>
                          </a:solidFill>
                        </a:rPr>
                        <a:t>lernen</a:t>
                      </a:r>
                      <a:endParaRPr lang="en-GB" sz="2000" b="1" dirty="0">
                        <a:solidFill>
                          <a:srgbClr val="115076"/>
                        </a:solidFill>
                      </a:endParaRPr>
                    </a:p>
                  </a:txBody>
                  <a:tcPr anchor="ctr"/>
                </a:tc>
                <a:extLst>
                  <a:ext uri="{0D108BD9-81ED-4DB2-BD59-A6C34878D82A}">
                    <a16:rowId xmlns:a16="http://schemas.microsoft.com/office/drawing/2014/main" val="113676530"/>
                  </a:ext>
                </a:extLst>
              </a:tr>
            </a:tbl>
          </a:graphicData>
        </a:graphic>
      </p:graphicFrame>
      <p:sp>
        <p:nvSpPr>
          <p:cNvPr id="23" name="TextBox 22">
            <a:extLst>
              <a:ext uri="{FF2B5EF4-FFF2-40B4-BE49-F238E27FC236}">
                <a16:creationId xmlns:a16="http://schemas.microsoft.com/office/drawing/2014/main" id="{9594CACD-138C-4772-83A5-A880A7AB3339}"/>
              </a:ext>
            </a:extLst>
          </p:cNvPr>
          <p:cNvSpPr txBox="1"/>
          <p:nvPr/>
        </p:nvSpPr>
        <p:spPr>
          <a:xfrm>
            <a:off x="442985" y="3429000"/>
            <a:ext cx="489000" cy="461665"/>
          </a:xfrm>
          <a:prstGeom prst="rect">
            <a:avLst/>
          </a:prstGeom>
          <a:noFill/>
        </p:spPr>
        <p:txBody>
          <a:bodyPr wrap="square" rtlCol="0">
            <a:spAutoFit/>
          </a:bodyPr>
          <a:lstStyle/>
          <a:p>
            <a:pPr algn="ctr"/>
            <a:r>
              <a:rPr lang="en-GB" sz="2400" b="1" dirty="0">
                <a:solidFill>
                  <a:srgbClr val="FDEEB9"/>
                </a:solidFill>
              </a:rPr>
              <a:t>1</a:t>
            </a:r>
          </a:p>
        </p:txBody>
      </p:sp>
      <p:sp>
        <p:nvSpPr>
          <p:cNvPr id="24" name="TextBox 23">
            <a:extLst>
              <a:ext uri="{FF2B5EF4-FFF2-40B4-BE49-F238E27FC236}">
                <a16:creationId xmlns:a16="http://schemas.microsoft.com/office/drawing/2014/main" id="{A8250041-9736-4132-9C1C-5D6C70A69D07}"/>
              </a:ext>
            </a:extLst>
          </p:cNvPr>
          <p:cNvSpPr txBox="1"/>
          <p:nvPr/>
        </p:nvSpPr>
        <p:spPr>
          <a:xfrm>
            <a:off x="1571169" y="3383835"/>
            <a:ext cx="524169" cy="461665"/>
          </a:xfrm>
          <a:prstGeom prst="rect">
            <a:avLst/>
          </a:prstGeom>
          <a:solidFill>
            <a:schemeClr val="bg1"/>
          </a:solidFill>
          <a:ln>
            <a:solidFill>
              <a:srgbClr val="115076"/>
            </a:solidFill>
          </a:ln>
        </p:spPr>
        <p:txBody>
          <a:bodyPr wrap="square" rtlCol="0">
            <a:spAutoFit/>
          </a:bodyPr>
          <a:lstStyle/>
          <a:p>
            <a:pPr algn="ctr"/>
            <a:r>
              <a:rPr lang="en-GB" sz="2400" b="1" dirty="0">
                <a:solidFill>
                  <a:srgbClr val="115076"/>
                </a:solidFill>
              </a:rPr>
              <a:t>D</a:t>
            </a:r>
          </a:p>
        </p:txBody>
      </p:sp>
      <p:sp>
        <p:nvSpPr>
          <p:cNvPr id="2" name="TextBox 1"/>
          <p:cNvSpPr txBox="1"/>
          <p:nvPr/>
        </p:nvSpPr>
        <p:spPr>
          <a:xfrm>
            <a:off x="107999" y="6020866"/>
            <a:ext cx="6131169" cy="400110"/>
          </a:xfrm>
          <a:prstGeom prst="rect">
            <a:avLst/>
          </a:prstGeom>
          <a:noFill/>
        </p:spPr>
        <p:txBody>
          <a:bodyPr wrap="square" rtlCol="0">
            <a:spAutoFit/>
          </a:bodyPr>
          <a:lstStyle/>
          <a:p>
            <a:pPr algn="l"/>
            <a:r>
              <a:rPr lang="en-GB" sz="2000" i="1">
                <a:solidFill>
                  <a:schemeClr val="accent5">
                    <a:lumMod val="50000"/>
                  </a:schemeClr>
                </a:solidFill>
              </a:rPr>
              <a:t>*das Erlebnis = experience, adventure</a:t>
            </a:r>
            <a:endParaRPr lang="en-GB" sz="2000" i="1" dirty="0">
              <a:solidFill>
                <a:schemeClr val="accent5">
                  <a:lumMod val="50000"/>
                </a:schemeClr>
              </a:solidFill>
            </a:endParaRPr>
          </a:p>
        </p:txBody>
      </p:sp>
      <p:sp>
        <p:nvSpPr>
          <p:cNvPr id="11" name="Cloud Callout 10"/>
          <p:cNvSpPr/>
          <p:nvPr/>
        </p:nvSpPr>
        <p:spPr>
          <a:xfrm>
            <a:off x="7556233" y="0"/>
            <a:ext cx="2140998" cy="1066938"/>
          </a:xfrm>
          <a:prstGeom prst="cloudCallout">
            <a:avLst>
              <a:gd name="adj1" fmla="val 69680"/>
              <a:gd name="adj2" fmla="val -15954"/>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solidFill>
                  <a:srgbClr val="115076"/>
                </a:solidFill>
                <a:latin typeface="Century Gothic" panose="020B0502020202020204" pitchFamily="34" charset="0"/>
              </a:rPr>
              <a:t>Was </a:t>
            </a:r>
            <a:r>
              <a:rPr lang="en-GB" dirty="0" err="1">
                <a:solidFill>
                  <a:srgbClr val="115076"/>
                </a:solidFill>
                <a:latin typeface="Century Gothic" panose="020B0502020202020204" pitchFamily="34" charset="0"/>
              </a:rPr>
              <a:t>schenke</a:t>
            </a:r>
            <a:r>
              <a:rPr lang="en-GB" dirty="0">
                <a:solidFill>
                  <a:srgbClr val="115076"/>
                </a:solidFill>
                <a:latin typeface="Century Gothic" panose="020B0502020202020204" pitchFamily="34" charset="0"/>
              </a:rPr>
              <a:t> </a:t>
            </a:r>
            <a:r>
              <a:rPr lang="en-GB" dirty="0" err="1">
                <a:solidFill>
                  <a:srgbClr val="115076"/>
                </a:solidFill>
                <a:latin typeface="Century Gothic" panose="020B0502020202020204" pitchFamily="34" charset="0"/>
              </a:rPr>
              <a:t>ich</a:t>
            </a:r>
            <a:r>
              <a:rPr lang="en-GB" dirty="0">
                <a:solidFill>
                  <a:srgbClr val="115076"/>
                </a:solidFill>
                <a:latin typeface="Century Gothic" panose="020B0502020202020204" pitchFamily="34" charset="0"/>
              </a:rPr>
              <a:t>…?</a:t>
            </a:r>
            <a:endParaRPr lang="en-GB" b="1" dirty="0">
              <a:solidFill>
                <a:srgbClr val="115076"/>
              </a:solidFill>
              <a:latin typeface="Century Gothic" panose="020B0502020202020204" pitchFamily="34" charset="0"/>
            </a:endParaRPr>
          </a:p>
        </p:txBody>
      </p:sp>
      <p:pic>
        <p:nvPicPr>
          <p:cNvPr id="1028" name="Picture 4" descr="mountaineer, glacier, mountains, alpine, mountaineering, high mountains,  switzerland, high-altitude mountain tour, dream day, nature, icy | Pikis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038" y="3950677"/>
            <a:ext cx="1651300" cy="19286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port, Rock Climbing Wall, Clim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64120" y="1904183"/>
            <a:ext cx="1653554" cy="18993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a, water, bird, ocean, beach, penguin, african penguin, south africa, sand, anima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91745" y="3988968"/>
            <a:ext cx="1651090" cy="19006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ern, forest, green, nature, leaves, plants, botany, environment, wild, natura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9881" y="1900533"/>
            <a:ext cx="1652954" cy="19113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taurant cafe restaurant interior free phot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04624" y="3971591"/>
            <a:ext cx="1652954" cy="192511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ath, hiking, summer, finland, lapland, forest, nature, trail, pathway, tree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44065" y="3965516"/>
            <a:ext cx="1691195" cy="192806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A8250041-9736-4132-9C1C-5D6C70A69D07}"/>
              </a:ext>
            </a:extLst>
          </p:cNvPr>
          <p:cNvSpPr txBox="1"/>
          <p:nvPr/>
        </p:nvSpPr>
        <p:spPr>
          <a:xfrm>
            <a:off x="1576584" y="5419738"/>
            <a:ext cx="524169" cy="461665"/>
          </a:xfrm>
          <a:prstGeom prst="rect">
            <a:avLst/>
          </a:prstGeom>
          <a:solidFill>
            <a:schemeClr val="bg1"/>
          </a:solidFill>
          <a:ln>
            <a:solidFill>
              <a:srgbClr val="115076"/>
            </a:solidFill>
          </a:ln>
        </p:spPr>
        <p:txBody>
          <a:bodyPr wrap="square" rtlCol="0">
            <a:spAutoFit/>
          </a:bodyPr>
          <a:lstStyle/>
          <a:p>
            <a:pPr algn="ctr"/>
            <a:r>
              <a:rPr lang="en-GB" sz="2400" b="1" dirty="0">
                <a:solidFill>
                  <a:srgbClr val="115076"/>
                </a:solidFill>
              </a:rPr>
              <a:t>F</a:t>
            </a:r>
          </a:p>
        </p:txBody>
      </p:sp>
      <p:sp>
        <p:nvSpPr>
          <p:cNvPr id="33" name="TextBox 32">
            <a:extLst>
              <a:ext uri="{FF2B5EF4-FFF2-40B4-BE49-F238E27FC236}">
                <a16:creationId xmlns:a16="http://schemas.microsoft.com/office/drawing/2014/main" id="{A8250041-9736-4132-9C1C-5D6C70A69D07}"/>
              </a:ext>
            </a:extLst>
          </p:cNvPr>
          <p:cNvSpPr txBox="1"/>
          <p:nvPr/>
        </p:nvSpPr>
        <p:spPr>
          <a:xfrm>
            <a:off x="3433409" y="3359451"/>
            <a:ext cx="524169" cy="461665"/>
          </a:xfrm>
          <a:prstGeom prst="rect">
            <a:avLst/>
          </a:prstGeom>
          <a:solidFill>
            <a:schemeClr val="bg1"/>
          </a:solidFill>
          <a:ln>
            <a:solidFill>
              <a:srgbClr val="115076"/>
            </a:solidFill>
          </a:ln>
        </p:spPr>
        <p:txBody>
          <a:bodyPr wrap="square" rtlCol="0">
            <a:spAutoFit/>
          </a:bodyPr>
          <a:lstStyle/>
          <a:p>
            <a:pPr algn="ctr"/>
            <a:r>
              <a:rPr lang="en-GB" sz="2400" b="1" dirty="0">
                <a:solidFill>
                  <a:srgbClr val="115076"/>
                </a:solidFill>
              </a:rPr>
              <a:t>E</a:t>
            </a:r>
          </a:p>
        </p:txBody>
      </p:sp>
      <p:sp>
        <p:nvSpPr>
          <p:cNvPr id="34" name="TextBox 33">
            <a:extLst>
              <a:ext uri="{FF2B5EF4-FFF2-40B4-BE49-F238E27FC236}">
                <a16:creationId xmlns:a16="http://schemas.microsoft.com/office/drawing/2014/main" id="{A8250041-9736-4132-9C1C-5D6C70A69D07}"/>
              </a:ext>
            </a:extLst>
          </p:cNvPr>
          <p:cNvSpPr txBox="1"/>
          <p:nvPr/>
        </p:nvSpPr>
        <p:spPr>
          <a:xfrm>
            <a:off x="3437020" y="5447696"/>
            <a:ext cx="524169" cy="461665"/>
          </a:xfrm>
          <a:prstGeom prst="rect">
            <a:avLst/>
          </a:prstGeom>
          <a:solidFill>
            <a:schemeClr val="bg1"/>
          </a:solidFill>
          <a:ln>
            <a:solidFill>
              <a:srgbClr val="115076"/>
            </a:solidFill>
          </a:ln>
        </p:spPr>
        <p:txBody>
          <a:bodyPr wrap="square" rtlCol="0">
            <a:spAutoFit/>
          </a:bodyPr>
          <a:lstStyle/>
          <a:p>
            <a:pPr algn="ctr"/>
            <a:r>
              <a:rPr lang="en-GB" sz="2400" b="1" dirty="0">
                <a:solidFill>
                  <a:srgbClr val="115076"/>
                </a:solidFill>
              </a:rPr>
              <a:t>B</a:t>
            </a:r>
          </a:p>
        </p:txBody>
      </p:sp>
      <p:sp>
        <p:nvSpPr>
          <p:cNvPr id="35" name="TextBox 34">
            <a:extLst>
              <a:ext uri="{FF2B5EF4-FFF2-40B4-BE49-F238E27FC236}">
                <a16:creationId xmlns:a16="http://schemas.microsoft.com/office/drawing/2014/main" id="{A8250041-9736-4132-9C1C-5D6C70A69D07}"/>
              </a:ext>
            </a:extLst>
          </p:cNvPr>
          <p:cNvSpPr txBox="1"/>
          <p:nvPr/>
        </p:nvSpPr>
        <p:spPr>
          <a:xfrm>
            <a:off x="5295868" y="5431462"/>
            <a:ext cx="524169" cy="461665"/>
          </a:xfrm>
          <a:prstGeom prst="rect">
            <a:avLst/>
          </a:prstGeom>
          <a:solidFill>
            <a:schemeClr val="bg1"/>
          </a:solidFill>
          <a:ln>
            <a:solidFill>
              <a:srgbClr val="115076"/>
            </a:solidFill>
          </a:ln>
        </p:spPr>
        <p:txBody>
          <a:bodyPr wrap="square" rtlCol="0">
            <a:spAutoFit/>
          </a:bodyPr>
          <a:lstStyle/>
          <a:p>
            <a:pPr algn="ctr"/>
            <a:r>
              <a:rPr lang="en-GB" sz="2400" b="1" dirty="0">
                <a:solidFill>
                  <a:srgbClr val="115076"/>
                </a:solidFill>
              </a:rPr>
              <a:t>C</a:t>
            </a:r>
          </a:p>
        </p:txBody>
      </p:sp>
      <p:sp>
        <p:nvSpPr>
          <p:cNvPr id="36" name="TextBox 35">
            <a:extLst>
              <a:ext uri="{FF2B5EF4-FFF2-40B4-BE49-F238E27FC236}">
                <a16:creationId xmlns:a16="http://schemas.microsoft.com/office/drawing/2014/main" id="{A8250041-9736-4132-9C1C-5D6C70A69D07}"/>
              </a:ext>
            </a:extLst>
          </p:cNvPr>
          <p:cNvSpPr txBox="1"/>
          <p:nvPr/>
        </p:nvSpPr>
        <p:spPr>
          <a:xfrm>
            <a:off x="5293864" y="3345407"/>
            <a:ext cx="524169" cy="461665"/>
          </a:xfrm>
          <a:prstGeom prst="rect">
            <a:avLst/>
          </a:prstGeom>
          <a:solidFill>
            <a:schemeClr val="bg1"/>
          </a:solidFill>
          <a:ln>
            <a:solidFill>
              <a:srgbClr val="115076"/>
            </a:solidFill>
          </a:ln>
        </p:spPr>
        <p:txBody>
          <a:bodyPr wrap="square" rtlCol="0">
            <a:spAutoFit/>
          </a:bodyPr>
          <a:lstStyle/>
          <a:p>
            <a:pPr algn="ctr"/>
            <a:r>
              <a:rPr lang="en-GB" sz="2400" b="1" dirty="0">
                <a:solidFill>
                  <a:srgbClr val="115076"/>
                </a:solidFill>
              </a:rPr>
              <a:t>A</a:t>
            </a:r>
          </a:p>
        </p:txBody>
      </p:sp>
      <p:sp>
        <p:nvSpPr>
          <p:cNvPr id="37" name="TextBox 36">
            <a:extLst>
              <a:ext uri="{FF2B5EF4-FFF2-40B4-BE49-F238E27FC236}">
                <a16:creationId xmlns:a16="http://schemas.microsoft.com/office/drawing/2014/main" id="{A8250041-9736-4132-9C1C-5D6C70A69D07}"/>
              </a:ext>
            </a:extLst>
          </p:cNvPr>
          <p:cNvSpPr txBox="1"/>
          <p:nvPr/>
        </p:nvSpPr>
        <p:spPr>
          <a:xfrm>
            <a:off x="7115485" y="3359451"/>
            <a:ext cx="524169" cy="461665"/>
          </a:xfrm>
          <a:prstGeom prst="rect">
            <a:avLst/>
          </a:prstGeom>
          <a:solidFill>
            <a:schemeClr val="bg1"/>
          </a:solidFill>
          <a:ln>
            <a:solidFill>
              <a:srgbClr val="115076"/>
            </a:solidFill>
          </a:ln>
        </p:spPr>
        <p:txBody>
          <a:bodyPr wrap="square" rtlCol="0">
            <a:spAutoFit/>
          </a:bodyPr>
          <a:lstStyle/>
          <a:p>
            <a:pPr algn="ctr"/>
            <a:r>
              <a:rPr lang="en-GB" sz="2400" b="1" dirty="0">
                <a:solidFill>
                  <a:srgbClr val="115076"/>
                </a:solidFill>
              </a:rPr>
              <a:t>H</a:t>
            </a:r>
          </a:p>
        </p:txBody>
      </p:sp>
      <p:sp>
        <p:nvSpPr>
          <p:cNvPr id="38" name="TextBox 37">
            <a:extLst>
              <a:ext uri="{FF2B5EF4-FFF2-40B4-BE49-F238E27FC236}">
                <a16:creationId xmlns:a16="http://schemas.microsoft.com/office/drawing/2014/main" id="{A8250041-9736-4132-9C1C-5D6C70A69D07}"/>
              </a:ext>
            </a:extLst>
          </p:cNvPr>
          <p:cNvSpPr txBox="1"/>
          <p:nvPr/>
        </p:nvSpPr>
        <p:spPr>
          <a:xfrm>
            <a:off x="7115486" y="5441880"/>
            <a:ext cx="524169" cy="461665"/>
          </a:xfrm>
          <a:prstGeom prst="rect">
            <a:avLst/>
          </a:prstGeom>
          <a:solidFill>
            <a:schemeClr val="bg1"/>
          </a:solidFill>
          <a:ln>
            <a:solidFill>
              <a:srgbClr val="115076"/>
            </a:solidFill>
          </a:ln>
        </p:spPr>
        <p:txBody>
          <a:bodyPr wrap="square" rtlCol="0">
            <a:spAutoFit/>
          </a:bodyPr>
          <a:lstStyle/>
          <a:p>
            <a:pPr algn="ctr"/>
            <a:r>
              <a:rPr lang="en-GB" sz="2400" b="1" dirty="0">
                <a:solidFill>
                  <a:srgbClr val="115076"/>
                </a:solidFill>
              </a:rPr>
              <a:t>G</a:t>
            </a:r>
          </a:p>
        </p:txBody>
      </p:sp>
      <p:sp>
        <p:nvSpPr>
          <p:cNvPr id="39" name="TextBox 38">
            <a:extLst>
              <a:ext uri="{FF2B5EF4-FFF2-40B4-BE49-F238E27FC236}">
                <a16:creationId xmlns:a16="http://schemas.microsoft.com/office/drawing/2014/main" id="{9594CACD-138C-4772-83A5-A880A7AB3339}"/>
              </a:ext>
            </a:extLst>
          </p:cNvPr>
          <p:cNvSpPr txBox="1"/>
          <p:nvPr/>
        </p:nvSpPr>
        <p:spPr>
          <a:xfrm>
            <a:off x="2269455" y="3381303"/>
            <a:ext cx="489000" cy="461665"/>
          </a:xfrm>
          <a:prstGeom prst="rect">
            <a:avLst/>
          </a:prstGeom>
          <a:noFill/>
        </p:spPr>
        <p:txBody>
          <a:bodyPr wrap="square" rtlCol="0">
            <a:spAutoFit/>
          </a:bodyPr>
          <a:lstStyle/>
          <a:p>
            <a:pPr algn="ctr"/>
            <a:r>
              <a:rPr lang="en-GB" sz="2400" b="1">
                <a:solidFill>
                  <a:srgbClr val="115076"/>
                </a:solidFill>
              </a:rPr>
              <a:t>2</a:t>
            </a:r>
            <a:endParaRPr lang="en-GB" sz="2400" b="1" dirty="0">
              <a:solidFill>
                <a:srgbClr val="115076"/>
              </a:solidFill>
            </a:endParaRPr>
          </a:p>
        </p:txBody>
      </p:sp>
      <p:sp>
        <p:nvSpPr>
          <p:cNvPr id="40" name="TextBox 39">
            <a:extLst>
              <a:ext uri="{FF2B5EF4-FFF2-40B4-BE49-F238E27FC236}">
                <a16:creationId xmlns:a16="http://schemas.microsoft.com/office/drawing/2014/main" id="{9594CACD-138C-4772-83A5-A880A7AB3339}"/>
              </a:ext>
            </a:extLst>
          </p:cNvPr>
          <p:cNvSpPr txBox="1"/>
          <p:nvPr/>
        </p:nvSpPr>
        <p:spPr>
          <a:xfrm>
            <a:off x="4082003" y="3393298"/>
            <a:ext cx="489000" cy="461665"/>
          </a:xfrm>
          <a:prstGeom prst="rect">
            <a:avLst/>
          </a:prstGeom>
          <a:noFill/>
        </p:spPr>
        <p:txBody>
          <a:bodyPr wrap="square" rtlCol="0">
            <a:spAutoFit/>
          </a:bodyPr>
          <a:lstStyle/>
          <a:p>
            <a:pPr algn="ctr"/>
            <a:r>
              <a:rPr lang="en-GB" sz="2400" b="1">
                <a:solidFill>
                  <a:srgbClr val="FDEEB9"/>
                </a:solidFill>
              </a:rPr>
              <a:t>3</a:t>
            </a:r>
            <a:endParaRPr lang="en-GB" sz="2400" b="1" dirty="0">
              <a:solidFill>
                <a:srgbClr val="FDEEB9"/>
              </a:solidFill>
            </a:endParaRPr>
          </a:p>
        </p:txBody>
      </p:sp>
      <p:sp>
        <p:nvSpPr>
          <p:cNvPr id="41" name="TextBox 40">
            <a:extLst>
              <a:ext uri="{FF2B5EF4-FFF2-40B4-BE49-F238E27FC236}">
                <a16:creationId xmlns:a16="http://schemas.microsoft.com/office/drawing/2014/main" id="{9594CACD-138C-4772-83A5-A880A7AB3339}"/>
              </a:ext>
            </a:extLst>
          </p:cNvPr>
          <p:cNvSpPr txBox="1"/>
          <p:nvPr/>
        </p:nvSpPr>
        <p:spPr>
          <a:xfrm>
            <a:off x="5953256" y="3404908"/>
            <a:ext cx="489000" cy="461665"/>
          </a:xfrm>
          <a:prstGeom prst="rect">
            <a:avLst/>
          </a:prstGeom>
          <a:noFill/>
        </p:spPr>
        <p:txBody>
          <a:bodyPr wrap="square" rtlCol="0">
            <a:spAutoFit/>
          </a:bodyPr>
          <a:lstStyle/>
          <a:p>
            <a:pPr algn="ctr"/>
            <a:r>
              <a:rPr lang="en-GB" sz="2400" b="1">
                <a:solidFill>
                  <a:srgbClr val="FDEEB9"/>
                </a:solidFill>
              </a:rPr>
              <a:t>4</a:t>
            </a:r>
            <a:endParaRPr lang="en-GB" sz="2400" b="1" dirty="0">
              <a:solidFill>
                <a:srgbClr val="FDEEB9"/>
              </a:solidFill>
            </a:endParaRPr>
          </a:p>
        </p:txBody>
      </p:sp>
      <p:sp>
        <p:nvSpPr>
          <p:cNvPr id="42" name="TextBox 41">
            <a:extLst>
              <a:ext uri="{FF2B5EF4-FFF2-40B4-BE49-F238E27FC236}">
                <a16:creationId xmlns:a16="http://schemas.microsoft.com/office/drawing/2014/main" id="{9594CACD-138C-4772-83A5-A880A7AB3339}"/>
              </a:ext>
            </a:extLst>
          </p:cNvPr>
          <p:cNvSpPr txBox="1"/>
          <p:nvPr/>
        </p:nvSpPr>
        <p:spPr>
          <a:xfrm>
            <a:off x="421645" y="5444733"/>
            <a:ext cx="489000" cy="461665"/>
          </a:xfrm>
          <a:prstGeom prst="rect">
            <a:avLst/>
          </a:prstGeom>
          <a:noFill/>
        </p:spPr>
        <p:txBody>
          <a:bodyPr wrap="square" rtlCol="0">
            <a:spAutoFit/>
          </a:bodyPr>
          <a:lstStyle/>
          <a:p>
            <a:pPr algn="ctr"/>
            <a:r>
              <a:rPr lang="en-GB" sz="2400" b="1">
                <a:solidFill>
                  <a:srgbClr val="115076"/>
                </a:solidFill>
              </a:rPr>
              <a:t>5</a:t>
            </a:r>
            <a:endParaRPr lang="en-GB" sz="2400" b="1" dirty="0">
              <a:solidFill>
                <a:srgbClr val="115076"/>
              </a:solidFill>
            </a:endParaRPr>
          </a:p>
        </p:txBody>
      </p:sp>
      <p:sp>
        <p:nvSpPr>
          <p:cNvPr id="43" name="TextBox 42">
            <a:extLst>
              <a:ext uri="{FF2B5EF4-FFF2-40B4-BE49-F238E27FC236}">
                <a16:creationId xmlns:a16="http://schemas.microsoft.com/office/drawing/2014/main" id="{9594CACD-138C-4772-83A5-A880A7AB3339}"/>
              </a:ext>
            </a:extLst>
          </p:cNvPr>
          <p:cNvSpPr txBox="1"/>
          <p:nvPr/>
        </p:nvSpPr>
        <p:spPr>
          <a:xfrm>
            <a:off x="2276453" y="5470483"/>
            <a:ext cx="412800" cy="461665"/>
          </a:xfrm>
          <a:prstGeom prst="rect">
            <a:avLst/>
          </a:prstGeom>
          <a:noFill/>
        </p:spPr>
        <p:txBody>
          <a:bodyPr wrap="square" rtlCol="0">
            <a:spAutoFit/>
          </a:bodyPr>
          <a:lstStyle/>
          <a:p>
            <a:pPr algn="ctr"/>
            <a:r>
              <a:rPr lang="en-GB" sz="2400" b="1">
                <a:solidFill>
                  <a:srgbClr val="FDEEB9"/>
                </a:solidFill>
              </a:rPr>
              <a:t>6</a:t>
            </a:r>
            <a:endParaRPr lang="en-GB" sz="2400" b="1" dirty="0">
              <a:solidFill>
                <a:srgbClr val="FDEEB9"/>
              </a:solidFill>
            </a:endParaRPr>
          </a:p>
        </p:txBody>
      </p:sp>
      <p:sp>
        <p:nvSpPr>
          <p:cNvPr id="44" name="TextBox 43">
            <a:extLst>
              <a:ext uri="{FF2B5EF4-FFF2-40B4-BE49-F238E27FC236}">
                <a16:creationId xmlns:a16="http://schemas.microsoft.com/office/drawing/2014/main" id="{9594CACD-138C-4772-83A5-A880A7AB3339}"/>
              </a:ext>
            </a:extLst>
          </p:cNvPr>
          <p:cNvSpPr txBox="1"/>
          <p:nvPr/>
        </p:nvSpPr>
        <p:spPr>
          <a:xfrm>
            <a:off x="4095067" y="5470484"/>
            <a:ext cx="489000" cy="461665"/>
          </a:xfrm>
          <a:prstGeom prst="rect">
            <a:avLst/>
          </a:prstGeom>
          <a:noFill/>
        </p:spPr>
        <p:txBody>
          <a:bodyPr wrap="square" rtlCol="0">
            <a:spAutoFit/>
          </a:bodyPr>
          <a:lstStyle/>
          <a:p>
            <a:pPr algn="ctr"/>
            <a:r>
              <a:rPr lang="en-GB" sz="2400" b="1">
                <a:solidFill>
                  <a:srgbClr val="FDEEB9"/>
                </a:solidFill>
              </a:rPr>
              <a:t>7</a:t>
            </a:r>
            <a:endParaRPr lang="en-GB" sz="2400" b="1" dirty="0">
              <a:solidFill>
                <a:srgbClr val="FDEEB9"/>
              </a:solidFill>
            </a:endParaRPr>
          </a:p>
        </p:txBody>
      </p:sp>
      <p:sp>
        <p:nvSpPr>
          <p:cNvPr id="45" name="TextBox 44">
            <a:extLst>
              <a:ext uri="{FF2B5EF4-FFF2-40B4-BE49-F238E27FC236}">
                <a16:creationId xmlns:a16="http://schemas.microsoft.com/office/drawing/2014/main" id="{9594CACD-138C-4772-83A5-A880A7AB3339}"/>
              </a:ext>
            </a:extLst>
          </p:cNvPr>
          <p:cNvSpPr txBox="1"/>
          <p:nvPr/>
        </p:nvSpPr>
        <p:spPr>
          <a:xfrm>
            <a:off x="5972296" y="5441880"/>
            <a:ext cx="489000" cy="461665"/>
          </a:xfrm>
          <a:prstGeom prst="rect">
            <a:avLst/>
          </a:prstGeom>
          <a:noFill/>
        </p:spPr>
        <p:txBody>
          <a:bodyPr wrap="square" rtlCol="0">
            <a:spAutoFit/>
          </a:bodyPr>
          <a:lstStyle/>
          <a:p>
            <a:pPr algn="ctr"/>
            <a:r>
              <a:rPr lang="en-GB" sz="2400" b="1">
                <a:solidFill>
                  <a:srgbClr val="FDEEB9"/>
                </a:solidFill>
              </a:rPr>
              <a:t>8</a:t>
            </a:r>
            <a:endParaRPr lang="en-GB" sz="2400" b="1" dirty="0">
              <a:solidFill>
                <a:srgbClr val="FDEEB9"/>
              </a:solidFill>
            </a:endParaRP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2" grpId="0" animBg="1"/>
      <p:bldP spid="33" grpId="0" animBg="1"/>
      <p:bldP spid="34" grpId="0" animBg="1"/>
      <p:bldP spid="35" grpId="0" animBg="1"/>
      <p:bldP spid="36" grpId="0" animBg="1"/>
      <p:bldP spid="3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8" name="Table 6">
            <a:extLst>
              <a:ext uri="{FF2B5EF4-FFF2-40B4-BE49-F238E27FC236}">
                <a16:creationId xmlns:a16="http://schemas.microsoft.com/office/drawing/2014/main" id="{BDD8541F-2EAD-42CA-A1C1-AE32916C1164}"/>
              </a:ext>
            </a:extLst>
          </p:cNvPr>
          <p:cNvGraphicFramePr>
            <a:graphicFrameLocks noGrp="1"/>
          </p:cNvGraphicFramePr>
          <p:nvPr>
            <p:extLst>
              <p:ext uri="{D42A27DB-BD31-4B8C-83A1-F6EECF244321}">
                <p14:modId xmlns:p14="http://schemas.microsoft.com/office/powerpoint/2010/main" val="936375797"/>
              </p:ext>
            </p:extLst>
          </p:nvPr>
        </p:nvGraphicFramePr>
        <p:xfrm>
          <a:off x="1720780" y="1326148"/>
          <a:ext cx="8947218" cy="4970670"/>
        </p:xfrm>
        <a:graphic>
          <a:graphicData uri="http://schemas.openxmlformats.org/drawingml/2006/table">
            <a:tbl>
              <a:tblPr firstRow="1" bandRow="1">
                <a:tableStyleId>{00A15C55-8517-42AA-B614-E9B94910E393}</a:tableStyleId>
              </a:tblPr>
              <a:tblGrid>
                <a:gridCol w="717620">
                  <a:extLst>
                    <a:ext uri="{9D8B030D-6E8A-4147-A177-3AD203B41FA5}">
                      <a16:colId xmlns:a16="http://schemas.microsoft.com/office/drawing/2014/main" val="2607353726"/>
                    </a:ext>
                  </a:extLst>
                </a:gridCol>
                <a:gridCol w="4367162">
                  <a:extLst>
                    <a:ext uri="{9D8B030D-6E8A-4147-A177-3AD203B41FA5}">
                      <a16:colId xmlns:a16="http://schemas.microsoft.com/office/drawing/2014/main" val="1600817978"/>
                    </a:ext>
                  </a:extLst>
                </a:gridCol>
                <a:gridCol w="3862436">
                  <a:extLst>
                    <a:ext uri="{9D8B030D-6E8A-4147-A177-3AD203B41FA5}">
                      <a16:colId xmlns:a16="http://schemas.microsoft.com/office/drawing/2014/main" val="1564252015"/>
                    </a:ext>
                  </a:extLst>
                </a:gridCol>
              </a:tblGrid>
              <a:tr h="497067">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rPr>
                        <a:t>danken</a:t>
                      </a:r>
                      <a:endParaRPr lang="en-GB" sz="2000" dirty="0">
                        <a:solidFill>
                          <a:srgbClr val="115076"/>
                        </a:solidFill>
                      </a:endParaRPr>
                    </a:p>
                  </a:txBody>
                  <a:tcPr anchor="ctr"/>
                </a:tc>
                <a:tc>
                  <a:txBody>
                    <a:bodyPr/>
                    <a:lstStyle/>
                    <a:p>
                      <a:r>
                        <a:rPr lang="en-GB" sz="2000">
                          <a:solidFill>
                            <a:srgbClr val="115076"/>
                          </a:solidFill>
                        </a:rPr>
                        <a:t>to thank, thanking</a:t>
                      </a:r>
                      <a:endParaRPr lang="en-GB" sz="2000" dirty="0">
                        <a:solidFill>
                          <a:srgbClr val="115076"/>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rPr>
                        <a:t>dir</a:t>
                      </a:r>
                      <a:endParaRPr lang="en-GB" sz="2000" dirty="0">
                        <a:solidFill>
                          <a:srgbClr val="115076"/>
                        </a:solidFill>
                      </a:endParaRPr>
                    </a:p>
                  </a:txBody>
                  <a:tcPr anchor="ctr"/>
                </a:tc>
                <a:tc>
                  <a:txBody>
                    <a:bodyPr/>
                    <a:lstStyle/>
                    <a:p>
                      <a:r>
                        <a:rPr lang="en-GB" sz="2000">
                          <a:solidFill>
                            <a:srgbClr val="115076"/>
                          </a:solidFill>
                        </a:rPr>
                        <a:t>(to) you</a:t>
                      </a:r>
                      <a:endParaRPr lang="en-GB" sz="2000" dirty="0">
                        <a:solidFill>
                          <a:srgbClr val="115076"/>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rPr>
                        <a:t>schenken</a:t>
                      </a:r>
                      <a:endParaRPr lang="en-GB" sz="2000" dirty="0">
                        <a:solidFill>
                          <a:srgbClr val="115076"/>
                        </a:solidFill>
                      </a:endParaRPr>
                    </a:p>
                  </a:txBody>
                  <a:tcPr anchor="ctr"/>
                </a:tc>
                <a:tc>
                  <a:txBody>
                    <a:bodyPr/>
                    <a:lstStyle/>
                    <a:p>
                      <a:r>
                        <a:rPr lang="en-GB" sz="2000">
                          <a:solidFill>
                            <a:srgbClr val="115076"/>
                          </a:solidFill>
                        </a:rPr>
                        <a:t>to give, giving (as a present)</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rPr>
                        <a:t>ihm</a:t>
                      </a:r>
                      <a:endParaRPr lang="en-GB" sz="2000" dirty="0">
                        <a:solidFill>
                          <a:srgbClr val="115076"/>
                        </a:solidFill>
                      </a:endParaRPr>
                    </a:p>
                  </a:txBody>
                  <a:tcPr anchor="ctr"/>
                </a:tc>
                <a:tc>
                  <a:txBody>
                    <a:bodyPr/>
                    <a:lstStyle/>
                    <a:p>
                      <a:r>
                        <a:rPr lang="en-GB" sz="2000">
                          <a:solidFill>
                            <a:srgbClr val="115076"/>
                          </a:solidFill>
                        </a:rPr>
                        <a:t>(to)</a:t>
                      </a:r>
                      <a:r>
                        <a:rPr lang="en-GB" sz="2000" baseline="0">
                          <a:solidFill>
                            <a:srgbClr val="115076"/>
                          </a:solidFill>
                        </a:rPr>
                        <a:t> him</a:t>
                      </a:r>
                      <a:endParaRPr lang="en-GB" sz="2000" dirty="0">
                        <a:solidFill>
                          <a:srgbClr val="115076"/>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rPr>
                        <a:t>eigen</a:t>
                      </a:r>
                      <a:endParaRPr lang="en-GB" sz="2000" dirty="0">
                        <a:solidFill>
                          <a:srgbClr val="115076"/>
                        </a:solidFill>
                      </a:endParaRPr>
                    </a:p>
                  </a:txBody>
                  <a:tcPr anchor="ctr"/>
                </a:tc>
                <a:tc>
                  <a:txBody>
                    <a:bodyPr/>
                    <a:lstStyle/>
                    <a:p>
                      <a:r>
                        <a:rPr lang="en-GB" sz="2000">
                          <a:solidFill>
                            <a:srgbClr val="115076"/>
                          </a:solidFill>
                        </a:rPr>
                        <a:t>own</a:t>
                      </a:r>
                      <a:endParaRPr lang="en-GB" sz="2000" dirty="0">
                        <a:solidFill>
                          <a:srgbClr val="115076"/>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115076"/>
                          </a:solidFill>
                        </a:rPr>
                        <a:t>ihr</a:t>
                      </a:r>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115076"/>
                          </a:solidFill>
                        </a:rPr>
                        <a:t>(to)</a:t>
                      </a:r>
                      <a:r>
                        <a:rPr lang="en-GB" sz="2000" baseline="0">
                          <a:solidFill>
                            <a:srgbClr val="115076"/>
                          </a:solidFill>
                        </a:rPr>
                        <a:t> her</a:t>
                      </a:r>
                      <a:endParaRPr lang="en-GB" sz="2000" dirty="0">
                        <a:solidFill>
                          <a:srgbClr val="115076"/>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115076"/>
                          </a:solidFill>
                        </a:rPr>
                        <a:t>antworten</a:t>
                      </a:r>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115076"/>
                          </a:solidFill>
                        </a:rPr>
                        <a:t>to answer, answering</a:t>
                      </a:r>
                      <a:endParaRPr lang="en-GB" sz="2000" dirty="0">
                        <a:solidFill>
                          <a:srgbClr val="115076"/>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rPr>
                        <a:t>kriegen</a:t>
                      </a:r>
                      <a:endParaRPr lang="en-GB" sz="2000" dirty="0">
                        <a:solidFill>
                          <a:srgbClr val="115076"/>
                        </a:solidFill>
                      </a:endParaRPr>
                    </a:p>
                  </a:txBody>
                  <a:tcPr anchor="ctr"/>
                </a:tc>
                <a:tc>
                  <a:txBody>
                    <a:bodyPr/>
                    <a:lstStyle/>
                    <a:p>
                      <a:r>
                        <a:rPr lang="en-GB" sz="2000">
                          <a:solidFill>
                            <a:srgbClr val="115076"/>
                          </a:solidFill>
                        </a:rPr>
                        <a:t>to get, getting</a:t>
                      </a:r>
                      <a:endParaRPr lang="en-GB" sz="2000" dirty="0">
                        <a:solidFill>
                          <a:srgbClr val="115076"/>
                        </a:solidFill>
                      </a:endParaRPr>
                    </a:p>
                  </a:txBody>
                  <a:tcPr anchor="ct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rPr>
                        <a:t>für</a:t>
                      </a:r>
                      <a:endParaRPr lang="en-GB" sz="2000" dirty="0">
                        <a:solidFill>
                          <a:srgbClr val="115076"/>
                        </a:solidFill>
                      </a:endParaRPr>
                    </a:p>
                  </a:txBody>
                  <a:tcPr anchor="ctr"/>
                </a:tc>
                <a:tc>
                  <a:txBody>
                    <a:bodyPr/>
                    <a:lstStyle/>
                    <a:p>
                      <a:r>
                        <a:rPr lang="en-GB" sz="2000" dirty="0">
                          <a:solidFill>
                            <a:srgbClr val="115076"/>
                          </a:solidFill>
                        </a:rPr>
                        <a:t>for</a:t>
                      </a:r>
                    </a:p>
                  </a:txBody>
                  <a:tcPr anchor="ctr"/>
                </a:tc>
                <a:extLst>
                  <a:ext uri="{0D108BD9-81ED-4DB2-BD59-A6C34878D82A}">
                    <a16:rowId xmlns:a16="http://schemas.microsoft.com/office/drawing/2014/main" val="3272620578"/>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16">
            <a:hlinkClick r:id="" action="ppaction://noaction" highlightClick="1">
              <a:snd r:embed="rId5" name="16. 1. danken.wav"/>
            </a:hlinkClick>
            <a:extLst>
              <a:ext uri="{FF2B5EF4-FFF2-40B4-BE49-F238E27FC236}">
                <a16:creationId xmlns:a16="http://schemas.microsoft.com/office/drawing/2014/main" id="{4BC07E81-2982-4C75-AD68-B7266CFF2778}"/>
              </a:ext>
            </a:extLst>
          </p:cNvPr>
          <p:cNvSpPr/>
          <p:nvPr/>
        </p:nvSpPr>
        <p:spPr>
          <a:xfrm>
            <a:off x="1892158" y="18877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descr="text box hiding answer">
            <a:extLst>
              <a:ext uri="{FF2B5EF4-FFF2-40B4-BE49-F238E27FC236}">
                <a16:creationId xmlns:a16="http://schemas.microsoft.com/office/drawing/2014/main" id="{1C031EA0-710B-4320-8623-29EC7F835886}"/>
              </a:ext>
            </a:extLst>
          </p:cNvPr>
          <p:cNvSpPr txBox="1"/>
          <p:nvPr/>
        </p:nvSpPr>
        <p:spPr>
          <a:xfrm>
            <a:off x="2480904" y="1887735"/>
            <a:ext cx="4201249" cy="38183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Action Button: Custom 16">
            <a:hlinkClick r:id="" action="ppaction://noaction" highlightClick="1">
              <a:snd r:embed="rId6" name="16. 2. dir.wav"/>
            </a:hlinkClick>
            <a:extLst>
              <a:ext uri="{FF2B5EF4-FFF2-40B4-BE49-F238E27FC236}">
                <a16:creationId xmlns:a16="http://schemas.microsoft.com/office/drawing/2014/main" id="{15928033-7EB3-43FA-94C4-65238A094553}"/>
              </a:ext>
            </a:extLst>
          </p:cNvPr>
          <p:cNvSpPr/>
          <p:nvPr/>
        </p:nvSpPr>
        <p:spPr>
          <a:xfrm>
            <a:off x="1892158" y="237209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TextBox 12" descr="text box hiding answer">
            <a:extLst>
              <a:ext uri="{FF2B5EF4-FFF2-40B4-BE49-F238E27FC236}">
                <a16:creationId xmlns:a16="http://schemas.microsoft.com/office/drawing/2014/main" id="{8C0F8341-094B-4FF6-A5A8-69A20430623A}"/>
              </a:ext>
            </a:extLst>
          </p:cNvPr>
          <p:cNvSpPr txBox="1"/>
          <p:nvPr/>
        </p:nvSpPr>
        <p:spPr>
          <a:xfrm>
            <a:off x="2487305" y="2446753"/>
            <a:ext cx="4194849" cy="27259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Action Button: Custom 16">
            <a:hlinkClick r:id="" action="ppaction://noaction" highlightClick="1">
              <a:snd r:embed="rId7" name="16. 3. schenken.wav"/>
            </a:hlinkClick>
            <a:extLst>
              <a:ext uri="{FF2B5EF4-FFF2-40B4-BE49-F238E27FC236}">
                <a16:creationId xmlns:a16="http://schemas.microsoft.com/office/drawing/2014/main" id="{0CBBA4D5-301A-4F76-80A5-75766FA2211B}"/>
              </a:ext>
            </a:extLst>
          </p:cNvPr>
          <p:cNvSpPr/>
          <p:nvPr/>
        </p:nvSpPr>
        <p:spPr>
          <a:xfrm>
            <a:off x="1890080" y="288278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TextBox 15" descr="text box hiding answer">
            <a:extLst>
              <a:ext uri="{FF2B5EF4-FFF2-40B4-BE49-F238E27FC236}">
                <a16:creationId xmlns:a16="http://schemas.microsoft.com/office/drawing/2014/main" id="{7FCD16DC-2F4F-4D92-8CBF-1027D1DB0000}"/>
              </a:ext>
            </a:extLst>
          </p:cNvPr>
          <p:cNvSpPr txBox="1"/>
          <p:nvPr/>
        </p:nvSpPr>
        <p:spPr>
          <a:xfrm>
            <a:off x="2487305" y="2955498"/>
            <a:ext cx="4194849" cy="27539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Action Button: Custom 16">
            <a:hlinkClick r:id="" action="ppaction://noaction" highlightClick="1">
              <a:snd r:embed="rId8" name="16. 4. ihm.wav"/>
            </a:hlinkClick>
            <a:extLst>
              <a:ext uri="{FF2B5EF4-FFF2-40B4-BE49-F238E27FC236}">
                <a16:creationId xmlns:a16="http://schemas.microsoft.com/office/drawing/2014/main" id="{7B97ECB0-136C-4A17-B5D7-9997653C1F4B}"/>
              </a:ext>
            </a:extLst>
          </p:cNvPr>
          <p:cNvSpPr/>
          <p:nvPr/>
        </p:nvSpPr>
        <p:spPr>
          <a:xfrm>
            <a:off x="1890080" y="336495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TextBox 18" descr="text box hiding answer">
            <a:extLst>
              <a:ext uri="{FF2B5EF4-FFF2-40B4-BE49-F238E27FC236}">
                <a16:creationId xmlns:a16="http://schemas.microsoft.com/office/drawing/2014/main" id="{DA6F824C-D052-4377-BFBF-F86EA957D41F}"/>
              </a:ext>
            </a:extLst>
          </p:cNvPr>
          <p:cNvSpPr txBox="1"/>
          <p:nvPr/>
        </p:nvSpPr>
        <p:spPr>
          <a:xfrm>
            <a:off x="2461007" y="3430966"/>
            <a:ext cx="4221147" cy="29026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Action Button: Custom 16">
            <a:hlinkClick r:id="" action="ppaction://noaction" highlightClick="1">
              <a:snd r:embed="rId9" name="16. 5. eigen.wav"/>
            </a:hlinkClick>
            <a:extLst>
              <a:ext uri="{FF2B5EF4-FFF2-40B4-BE49-F238E27FC236}">
                <a16:creationId xmlns:a16="http://schemas.microsoft.com/office/drawing/2014/main" id="{BCFEF17F-4E6B-47F8-BD0B-A910DCF5F916}"/>
              </a:ext>
            </a:extLst>
          </p:cNvPr>
          <p:cNvSpPr/>
          <p:nvPr/>
        </p:nvSpPr>
        <p:spPr>
          <a:xfrm>
            <a:off x="1901803" y="38824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2" name="TextBox 21" descr="text box hiding answer">
            <a:extLst>
              <a:ext uri="{FF2B5EF4-FFF2-40B4-BE49-F238E27FC236}">
                <a16:creationId xmlns:a16="http://schemas.microsoft.com/office/drawing/2014/main" id="{609ED456-6170-4F24-B01C-2AE763CEDBCC}"/>
              </a:ext>
            </a:extLst>
          </p:cNvPr>
          <p:cNvSpPr txBox="1"/>
          <p:nvPr/>
        </p:nvSpPr>
        <p:spPr>
          <a:xfrm>
            <a:off x="2462080" y="3957388"/>
            <a:ext cx="4220074" cy="25771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Action Button: Custom 16">
            <a:hlinkClick r:id="" action="ppaction://noaction" highlightClick="1">
              <a:snd r:embed="rId10" name="16. 6. ihr.wav"/>
            </a:hlinkClick>
            <a:extLst>
              <a:ext uri="{FF2B5EF4-FFF2-40B4-BE49-F238E27FC236}">
                <a16:creationId xmlns:a16="http://schemas.microsoft.com/office/drawing/2014/main" id="{CD246447-8D45-4A35-948E-079A0E6D4FEF}"/>
              </a:ext>
            </a:extLst>
          </p:cNvPr>
          <p:cNvSpPr/>
          <p:nvPr/>
        </p:nvSpPr>
        <p:spPr>
          <a:xfrm>
            <a:off x="1918320" y="436841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5" name="TextBox 24" descr="text box hiding answer">
            <a:extLst>
              <a:ext uri="{FF2B5EF4-FFF2-40B4-BE49-F238E27FC236}">
                <a16:creationId xmlns:a16="http://schemas.microsoft.com/office/drawing/2014/main" id="{1EBD2177-A96C-4FBD-B3D8-59C9E8591EBC}"/>
              </a:ext>
            </a:extLst>
          </p:cNvPr>
          <p:cNvSpPr txBox="1"/>
          <p:nvPr/>
        </p:nvSpPr>
        <p:spPr>
          <a:xfrm>
            <a:off x="2531162" y="4451258"/>
            <a:ext cx="4150992" cy="313156"/>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Action Button: Custom 16">
            <a:hlinkClick r:id="" action="ppaction://noaction" highlightClick="1">
              <a:snd r:embed="rId11" name="16. 7. antworten.wav"/>
            </a:hlinkClick>
            <a:extLst>
              <a:ext uri="{FF2B5EF4-FFF2-40B4-BE49-F238E27FC236}">
                <a16:creationId xmlns:a16="http://schemas.microsoft.com/office/drawing/2014/main" id="{AA23AE66-7DE0-41FF-B4C9-C3FA2313E055}"/>
              </a:ext>
            </a:extLst>
          </p:cNvPr>
          <p:cNvSpPr/>
          <p:nvPr/>
        </p:nvSpPr>
        <p:spPr>
          <a:xfrm>
            <a:off x="1911997" y="486305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8" name="TextBox 27" descr="text box hiding answer">
            <a:extLst>
              <a:ext uri="{FF2B5EF4-FFF2-40B4-BE49-F238E27FC236}">
                <a16:creationId xmlns:a16="http://schemas.microsoft.com/office/drawing/2014/main" id="{C37F35A8-EB23-46C4-A7C8-602B5150AABD}"/>
              </a:ext>
            </a:extLst>
          </p:cNvPr>
          <p:cNvSpPr txBox="1"/>
          <p:nvPr/>
        </p:nvSpPr>
        <p:spPr>
          <a:xfrm>
            <a:off x="2465836" y="4941600"/>
            <a:ext cx="4087364" cy="2282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Action Button: Custom 16">
            <a:hlinkClick r:id="" action="ppaction://noaction" highlightClick="1">
              <a:snd r:embed="rId12" name="16. 8. kriegen.wav"/>
            </a:hlinkClick>
            <a:extLst>
              <a:ext uri="{FF2B5EF4-FFF2-40B4-BE49-F238E27FC236}">
                <a16:creationId xmlns:a16="http://schemas.microsoft.com/office/drawing/2014/main" id="{0A19153C-8058-4576-9103-AB096C6BC753}"/>
              </a:ext>
            </a:extLst>
          </p:cNvPr>
          <p:cNvSpPr/>
          <p:nvPr/>
        </p:nvSpPr>
        <p:spPr>
          <a:xfrm>
            <a:off x="1925249" y="536192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1" name="TextBox 30" descr="text box hiding answer">
            <a:extLst>
              <a:ext uri="{FF2B5EF4-FFF2-40B4-BE49-F238E27FC236}">
                <a16:creationId xmlns:a16="http://schemas.microsoft.com/office/drawing/2014/main" id="{F38E6AEE-EB48-469C-8A06-094D891DD6A1}"/>
              </a:ext>
            </a:extLst>
          </p:cNvPr>
          <p:cNvSpPr txBox="1"/>
          <p:nvPr/>
        </p:nvSpPr>
        <p:spPr>
          <a:xfrm>
            <a:off x="2461006" y="5406032"/>
            <a:ext cx="4221147" cy="35188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Action Button: Custom 16">
            <a:hlinkClick r:id="" action="ppaction://noaction" highlightClick="1">
              <a:snd r:embed="rId13" name="16. 9. für.wav"/>
            </a:hlinkClick>
            <a:extLst>
              <a:ext uri="{FF2B5EF4-FFF2-40B4-BE49-F238E27FC236}">
                <a16:creationId xmlns:a16="http://schemas.microsoft.com/office/drawing/2014/main" id="{0A19153C-8058-4576-9103-AB096C6BC753}"/>
              </a:ext>
            </a:extLst>
          </p:cNvPr>
          <p:cNvSpPr/>
          <p:nvPr/>
        </p:nvSpPr>
        <p:spPr>
          <a:xfrm>
            <a:off x="1930596" y="584101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descr="text box hiding answer">
            <a:extLst>
              <a:ext uri="{FF2B5EF4-FFF2-40B4-BE49-F238E27FC236}">
                <a16:creationId xmlns:a16="http://schemas.microsoft.com/office/drawing/2014/main" id="{C37F35A8-EB23-46C4-A7C8-602B5150AABD}"/>
              </a:ext>
            </a:extLst>
          </p:cNvPr>
          <p:cNvSpPr txBox="1"/>
          <p:nvPr/>
        </p:nvSpPr>
        <p:spPr>
          <a:xfrm>
            <a:off x="2480904" y="5899902"/>
            <a:ext cx="4201250" cy="33711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Box 25" descr="text box hiding answer">
            <a:extLst>
              <a:ext uri="{FF2B5EF4-FFF2-40B4-BE49-F238E27FC236}">
                <a16:creationId xmlns:a16="http://schemas.microsoft.com/office/drawing/2014/main" id="{1C031EA0-710B-4320-8623-29EC7F835886}"/>
              </a:ext>
            </a:extLst>
          </p:cNvPr>
          <p:cNvSpPr txBox="1"/>
          <p:nvPr/>
        </p:nvSpPr>
        <p:spPr>
          <a:xfrm>
            <a:off x="6906826" y="1876011"/>
            <a:ext cx="3643943" cy="44899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descr="text box hiding answer">
            <a:extLst>
              <a:ext uri="{FF2B5EF4-FFF2-40B4-BE49-F238E27FC236}">
                <a16:creationId xmlns:a16="http://schemas.microsoft.com/office/drawing/2014/main" id="{8C0F8341-094B-4FF6-A5A8-69A20430623A}"/>
              </a:ext>
            </a:extLst>
          </p:cNvPr>
          <p:cNvSpPr txBox="1"/>
          <p:nvPr/>
        </p:nvSpPr>
        <p:spPr>
          <a:xfrm>
            <a:off x="6878057" y="2435029"/>
            <a:ext cx="3719603" cy="37908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descr="text box hiding answer">
            <a:extLst>
              <a:ext uri="{FF2B5EF4-FFF2-40B4-BE49-F238E27FC236}">
                <a16:creationId xmlns:a16="http://schemas.microsoft.com/office/drawing/2014/main" id="{7FCD16DC-2F4F-4D92-8CBF-1027D1DB0000}"/>
              </a:ext>
            </a:extLst>
          </p:cNvPr>
          <p:cNvSpPr txBox="1"/>
          <p:nvPr/>
        </p:nvSpPr>
        <p:spPr>
          <a:xfrm>
            <a:off x="6878058" y="2861714"/>
            <a:ext cx="3649266" cy="38298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DA6F824C-D052-4377-BFBF-F86EA957D41F}"/>
              </a:ext>
            </a:extLst>
          </p:cNvPr>
          <p:cNvSpPr txBox="1"/>
          <p:nvPr/>
        </p:nvSpPr>
        <p:spPr>
          <a:xfrm>
            <a:off x="6851760" y="3419243"/>
            <a:ext cx="3675564" cy="34170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Box 34" descr="text box hiding answer">
            <a:extLst>
              <a:ext uri="{FF2B5EF4-FFF2-40B4-BE49-F238E27FC236}">
                <a16:creationId xmlns:a16="http://schemas.microsoft.com/office/drawing/2014/main" id="{609ED456-6170-4F24-B01C-2AE763CEDBCC}"/>
              </a:ext>
            </a:extLst>
          </p:cNvPr>
          <p:cNvSpPr txBox="1"/>
          <p:nvPr/>
        </p:nvSpPr>
        <p:spPr>
          <a:xfrm>
            <a:off x="6852832" y="3945666"/>
            <a:ext cx="3744828" cy="30217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1EBD2177-A96C-4FBD-B3D8-59C9E8591EBC}"/>
              </a:ext>
            </a:extLst>
          </p:cNvPr>
          <p:cNvSpPr txBox="1"/>
          <p:nvPr/>
        </p:nvSpPr>
        <p:spPr>
          <a:xfrm>
            <a:off x="6851576" y="4357473"/>
            <a:ext cx="3746084" cy="4158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C37F35A8-EB23-46C4-A7C8-602B5150AABD}"/>
              </a:ext>
            </a:extLst>
          </p:cNvPr>
          <p:cNvSpPr txBox="1"/>
          <p:nvPr/>
        </p:nvSpPr>
        <p:spPr>
          <a:xfrm>
            <a:off x="6856588" y="4882984"/>
            <a:ext cx="3670735" cy="32918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F38E6AEE-EB48-469C-8A06-094D891DD6A1}"/>
              </a:ext>
            </a:extLst>
          </p:cNvPr>
          <p:cNvSpPr txBox="1"/>
          <p:nvPr/>
        </p:nvSpPr>
        <p:spPr>
          <a:xfrm>
            <a:off x="6851759" y="5394309"/>
            <a:ext cx="3675564" cy="36361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C37F35A8-EB23-46C4-A7C8-602B5150AABD}"/>
              </a:ext>
            </a:extLst>
          </p:cNvPr>
          <p:cNvSpPr txBox="1"/>
          <p:nvPr/>
        </p:nvSpPr>
        <p:spPr>
          <a:xfrm>
            <a:off x="6818922" y="5896631"/>
            <a:ext cx="3720124" cy="33010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 name="TextBox 1"/>
          <p:cNvSpPr txBox="1"/>
          <p:nvPr/>
        </p:nvSpPr>
        <p:spPr>
          <a:xfrm>
            <a:off x="375644" y="1229328"/>
            <a:ext cx="10292353" cy="461665"/>
          </a:xfrm>
          <a:prstGeom prst="rect">
            <a:avLst/>
          </a:prstGeom>
          <a:noFill/>
        </p:spPr>
        <p:txBody>
          <a:bodyPr wrap="square" rtlCol="0">
            <a:spAutoFit/>
          </a:bodyPr>
          <a:lstStyle/>
          <a:p>
            <a:pPr algn="l"/>
            <a:r>
              <a:rPr lang="en-GB" sz="2400">
                <a:solidFill>
                  <a:schemeClr val="accent5">
                    <a:lumMod val="50000"/>
                  </a:schemeClr>
                </a:solidFill>
              </a:rPr>
              <a:t>Schreib die Wörter auf Deutsch und auf Englisch!</a:t>
            </a:r>
            <a:endParaRPr lang="en-GB" sz="2400" dirty="0">
              <a:solidFill>
                <a:schemeClr val="accent5">
                  <a:lumMod val="50000"/>
                </a:schemeClr>
              </a:solidFill>
            </a:endParaRPr>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6" grpId="0" animBg="1"/>
      <p:bldP spid="19" grpId="0" animBg="1"/>
      <p:bldP spid="22" grpId="0" animBg="1"/>
      <p:bldP spid="25" grpId="0" animBg="1"/>
      <p:bldP spid="28" grpId="0" animBg="1"/>
      <p:bldP spid="31" grpId="0" animBg="1"/>
      <p:bldP spid="23" grpId="0" animBg="1"/>
      <p:bldP spid="26" grpId="0" animBg="1"/>
      <p:bldP spid="29" grpId="0" animBg="1"/>
      <p:bldP spid="32" grpId="0" animBg="1"/>
      <p:bldP spid="34" grpId="0" animBg="1"/>
      <p:bldP spid="35" grpId="0" animBg="1"/>
      <p:bldP spid="36" grpId="0" animBg="1"/>
      <p:bldP spid="37" grpId="0" animBg="1"/>
      <p:bldP spid="38" grpId="0" animBg="1"/>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96805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Pronomen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1647239" cy="400110"/>
          </a:xfrm>
          <a:prstGeom prst="rect">
            <a:avLst/>
          </a:prstGeom>
          <a:noFill/>
        </p:spPr>
        <p:txBody>
          <a:bodyPr wrap="square" rtlCol="0">
            <a:spAutoFit/>
          </a:bodyPr>
          <a:lstStyle/>
          <a:p>
            <a:r>
              <a:rPr lang="en-US" sz="2000" dirty="0">
                <a:solidFill>
                  <a:schemeClr val="accent5">
                    <a:lumMod val="50000"/>
                  </a:schemeClr>
                </a:solidFill>
              </a:rPr>
              <a:t>As you know, we use pronouns to replace nouns that we do not need to repeat.</a:t>
            </a:r>
          </a:p>
        </p:txBody>
      </p:sp>
      <p:sp>
        <p:nvSpPr>
          <p:cNvPr id="6" name="TextBox 5">
            <a:extLst>
              <a:ext uri="{FF2B5EF4-FFF2-40B4-BE49-F238E27FC236}">
                <a16:creationId xmlns:a16="http://schemas.microsoft.com/office/drawing/2014/main" id="{C19970E2-530F-48B8-ADD0-82B7DDB9F36A}"/>
              </a:ext>
            </a:extLst>
          </p:cNvPr>
          <p:cNvSpPr txBox="1"/>
          <p:nvPr/>
        </p:nvSpPr>
        <p:spPr>
          <a:xfrm>
            <a:off x="179998" y="1747465"/>
            <a:ext cx="11647239" cy="400110"/>
          </a:xfrm>
          <a:prstGeom prst="rect">
            <a:avLst/>
          </a:prstGeom>
          <a:noFill/>
        </p:spPr>
        <p:txBody>
          <a:bodyPr wrap="square" rtlCol="0">
            <a:spAutoFit/>
          </a:bodyPr>
          <a:lstStyle/>
          <a:p>
            <a:r>
              <a:rPr lang="en-US" sz="2000" dirty="0">
                <a:solidFill>
                  <a:schemeClr val="accent5">
                    <a:lumMod val="50000"/>
                  </a:schemeClr>
                </a:solidFill>
              </a:rPr>
              <a:t>When the pronoun refers to a person it is also called a personal pronoun.</a:t>
            </a:r>
          </a:p>
        </p:txBody>
      </p:sp>
      <p:sp>
        <p:nvSpPr>
          <p:cNvPr id="8" name="TextBox 7">
            <a:extLst>
              <a:ext uri="{FF2B5EF4-FFF2-40B4-BE49-F238E27FC236}">
                <a16:creationId xmlns:a16="http://schemas.microsoft.com/office/drawing/2014/main" id="{A0F5E04B-80A8-46CB-8071-0D8981AC2626}"/>
              </a:ext>
            </a:extLst>
          </p:cNvPr>
          <p:cNvSpPr txBox="1"/>
          <p:nvPr/>
        </p:nvSpPr>
        <p:spPr>
          <a:xfrm>
            <a:off x="179998" y="2246740"/>
            <a:ext cx="11647239" cy="707886"/>
          </a:xfrm>
          <a:prstGeom prst="rect">
            <a:avLst/>
          </a:prstGeom>
          <a:noFill/>
        </p:spPr>
        <p:txBody>
          <a:bodyPr wrap="square" rtlCol="0">
            <a:spAutoFit/>
          </a:bodyPr>
          <a:lstStyle/>
          <a:p>
            <a:r>
              <a:rPr lang="en-US" sz="2000" dirty="0">
                <a:solidFill>
                  <a:schemeClr val="accent5">
                    <a:lumMod val="50000"/>
                  </a:schemeClr>
                </a:solidFill>
              </a:rPr>
              <a:t>Remember that a pronoun may change, depending on whether it is the </a:t>
            </a:r>
            <a:r>
              <a:rPr lang="en-US" sz="2000" u="sng" dirty="0">
                <a:solidFill>
                  <a:schemeClr val="accent5">
                    <a:lumMod val="50000"/>
                  </a:schemeClr>
                </a:solidFill>
              </a:rPr>
              <a:t>subject</a:t>
            </a:r>
            <a:r>
              <a:rPr lang="en-US" sz="2000" dirty="0">
                <a:solidFill>
                  <a:schemeClr val="accent5">
                    <a:lumMod val="50000"/>
                  </a:schemeClr>
                </a:solidFill>
              </a:rPr>
              <a:t> or </a:t>
            </a:r>
            <a:r>
              <a:rPr lang="en-US" sz="2000" u="sng" dirty="0">
                <a:solidFill>
                  <a:schemeClr val="accent5">
                    <a:lumMod val="50000"/>
                  </a:schemeClr>
                </a:solidFill>
              </a:rPr>
              <a:t>object</a:t>
            </a:r>
            <a:r>
              <a:rPr lang="en-US" sz="2000" dirty="0">
                <a:solidFill>
                  <a:schemeClr val="accent5">
                    <a:lumMod val="50000"/>
                  </a:schemeClr>
                </a:solidFill>
              </a:rPr>
              <a:t> of the sentence: </a:t>
            </a:r>
          </a:p>
        </p:txBody>
      </p:sp>
      <p:sp>
        <p:nvSpPr>
          <p:cNvPr id="9" name="Rectangle 8">
            <a:extLst>
              <a:ext uri="{FF2B5EF4-FFF2-40B4-BE49-F238E27FC236}">
                <a16:creationId xmlns:a16="http://schemas.microsoft.com/office/drawing/2014/main" id="{FD2F1299-C72E-43C9-9419-AF0EB8745FDA}"/>
              </a:ext>
            </a:extLst>
          </p:cNvPr>
          <p:cNvSpPr/>
          <p:nvPr/>
        </p:nvSpPr>
        <p:spPr>
          <a:xfrm>
            <a:off x="458185" y="3956106"/>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23B36BE-C4C6-4E4B-A1FF-AACAC17D379D}"/>
              </a:ext>
            </a:extLst>
          </p:cNvPr>
          <p:cNvSpPr txBox="1"/>
          <p:nvPr/>
        </p:nvSpPr>
        <p:spPr>
          <a:xfrm>
            <a:off x="500389" y="3503265"/>
            <a:ext cx="1851920" cy="400110"/>
          </a:xfrm>
          <a:prstGeom prst="rect">
            <a:avLst/>
          </a:prstGeom>
          <a:solidFill>
            <a:srgbClr val="DAA520"/>
          </a:solidFill>
          <a:ln w="19050">
            <a:solidFill>
              <a:schemeClr val="tx1"/>
            </a:solidFill>
          </a:ln>
        </p:spPr>
        <p:txBody>
          <a:bodyPr wrap="square" rtlCol="0">
            <a:spAutoFit/>
          </a:bodyPr>
          <a:lstStyle/>
          <a:p>
            <a:pPr algn="ctr"/>
            <a:r>
              <a:rPr lang="en-GB" sz="2000" b="1" dirty="0">
                <a:solidFill>
                  <a:schemeClr val="accent5">
                    <a:lumMod val="50000"/>
                  </a:schemeClr>
                </a:solidFill>
              </a:rPr>
              <a:t>SUBJECT</a:t>
            </a:r>
          </a:p>
        </p:txBody>
      </p:sp>
      <p:sp>
        <p:nvSpPr>
          <p:cNvPr id="11" name="TextBox 10">
            <a:extLst>
              <a:ext uri="{FF2B5EF4-FFF2-40B4-BE49-F238E27FC236}">
                <a16:creationId xmlns:a16="http://schemas.microsoft.com/office/drawing/2014/main" id="{146DE3C6-D787-4E27-83E8-6367E1683080}"/>
              </a:ext>
            </a:extLst>
          </p:cNvPr>
          <p:cNvSpPr txBox="1"/>
          <p:nvPr/>
        </p:nvSpPr>
        <p:spPr>
          <a:xfrm>
            <a:off x="2776215" y="350326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algn="ctr"/>
            <a:r>
              <a:rPr lang="en-GB" sz="2000" b="1" dirty="0">
                <a:solidFill>
                  <a:schemeClr val="accent5">
                    <a:lumMod val="50000"/>
                  </a:schemeClr>
                </a:solidFill>
              </a:rPr>
              <a:t>VERB</a:t>
            </a:r>
          </a:p>
        </p:txBody>
      </p:sp>
      <p:sp>
        <p:nvSpPr>
          <p:cNvPr id="12" name="TextBox 11">
            <a:extLst>
              <a:ext uri="{FF2B5EF4-FFF2-40B4-BE49-F238E27FC236}">
                <a16:creationId xmlns:a16="http://schemas.microsoft.com/office/drawing/2014/main" id="{9B903B1C-4C77-4415-B5E3-B2066113CEA0}"/>
              </a:ext>
            </a:extLst>
          </p:cNvPr>
          <p:cNvSpPr txBox="1"/>
          <p:nvPr/>
        </p:nvSpPr>
        <p:spPr>
          <a:xfrm>
            <a:off x="5052041" y="3503265"/>
            <a:ext cx="1851920" cy="400110"/>
          </a:xfrm>
          <a:prstGeom prst="rect">
            <a:avLst/>
          </a:prstGeom>
          <a:solidFill>
            <a:srgbClr val="FF66CC"/>
          </a:solidFill>
          <a:ln w="19050">
            <a:solidFill>
              <a:schemeClr val="tx1"/>
            </a:solidFill>
          </a:ln>
        </p:spPr>
        <p:txBody>
          <a:bodyPr wrap="square" rtlCol="0">
            <a:spAutoFit/>
          </a:bodyPr>
          <a:lstStyle/>
          <a:p>
            <a:pPr algn="ctr"/>
            <a:r>
              <a:rPr lang="en-GB" sz="2000" b="1" dirty="0">
                <a:solidFill>
                  <a:schemeClr val="accent5">
                    <a:lumMod val="50000"/>
                  </a:schemeClr>
                </a:solidFill>
              </a:rPr>
              <a:t>OBJECT</a:t>
            </a:r>
          </a:p>
        </p:txBody>
      </p:sp>
      <p:sp>
        <p:nvSpPr>
          <p:cNvPr id="13" name="TextBox 12">
            <a:extLst>
              <a:ext uri="{FF2B5EF4-FFF2-40B4-BE49-F238E27FC236}">
                <a16:creationId xmlns:a16="http://schemas.microsoft.com/office/drawing/2014/main" id="{895ECBE0-E538-4C25-BE14-494638A8E161}"/>
              </a:ext>
            </a:extLst>
          </p:cNvPr>
          <p:cNvSpPr txBox="1"/>
          <p:nvPr/>
        </p:nvSpPr>
        <p:spPr>
          <a:xfrm>
            <a:off x="443741" y="3945579"/>
            <a:ext cx="1866364" cy="400110"/>
          </a:xfrm>
          <a:prstGeom prst="rect">
            <a:avLst/>
          </a:prstGeom>
          <a:noFill/>
        </p:spPr>
        <p:txBody>
          <a:bodyPr wrap="square" rtlCol="0">
            <a:spAutoFit/>
          </a:bodyPr>
          <a:lstStyle/>
          <a:p>
            <a:pPr algn="ctr"/>
            <a:r>
              <a:rPr lang="en-GB" sz="2000" b="1" dirty="0">
                <a:solidFill>
                  <a:schemeClr val="accent5">
                    <a:lumMod val="50000"/>
                  </a:schemeClr>
                </a:solidFill>
              </a:rPr>
              <a:t>Ich</a:t>
            </a:r>
          </a:p>
        </p:txBody>
      </p:sp>
      <p:sp>
        <p:nvSpPr>
          <p:cNvPr id="14" name="TextBox 13">
            <a:extLst>
              <a:ext uri="{FF2B5EF4-FFF2-40B4-BE49-F238E27FC236}">
                <a16:creationId xmlns:a16="http://schemas.microsoft.com/office/drawing/2014/main" id="{3BBAE92B-CB89-449F-A9DC-052321CC0470}"/>
              </a:ext>
            </a:extLst>
          </p:cNvPr>
          <p:cNvSpPr txBox="1"/>
          <p:nvPr/>
        </p:nvSpPr>
        <p:spPr>
          <a:xfrm>
            <a:off x="2734011" y="3945179"/>
            <a:ext cx="1866364" cy="400110"/>
          </a:xfrm>
          <a:prstGeom prst="rect">
            <a:avLst/>
          </a:prstGeom>
          <a:noFill/>
        </p:spPr>
        <p:txBody>
          <a:bodyPr wrap="square" rtlCol="0">
            <a:spAutoFit/>
          </a:bodyPr>
          <a:lstStyle/>
          <a:p>
            <a:pPr algn="ctr"/>
            <a:r>
              <a:rPr lang="en-GB" sz="2000" dirty="0" err="1">
                <a:solidFill>
                  <a:schemeClr val="accent5">
                    <a:lumMod val="50000"/>
                  </a:schemeClr>
                </a:solidFill>
              </a:rPr>
              <a:t>suche</a:t>
            </a:r>
            <a:endParaRPr lang="en-GB" sz="2000" dirty="0">
              <a:solidFill>
                <a:schemeClr val="accent5">
                  <a:lumMod val="50000"/>
                </a:schemeClr>
              </a:solidFill>
            </a:endParaRPr>
          </a:p>
        </p:txBody>
      </p:sp>
      <p:sp>
        <p:nvSpPr>
          <p:cNvPr id="15" name="TextBox 14">
            <a:extLst>
              <a:ext uri="{FF2B5EF4-FFF2-40B4-BE49-F238E27FC236}">
                <a16:creationId xmlns:a16="http://schemas.microsoft.com/office/drawing/2014/main" id="{010378CE-28DF-4787-BE40-A8A8E42D21B9}"/>
              </a:ext>
            </a:extLst>
          </p:cNvPr>
          <p:cNvSpPr txBox="1"/>
          <p:nvPr/>
        </p:nvSpPr>
        <p:spPr>
          <a:xfrm>
            <a:off x="4797884" y="3956106"/>
            <a:ext cx="2275826" cy="400110"/>
          </a:xfrm>
          <a:prstGeom prst="rect">
            <a:avLst/>
          </a:prstGeom>
          <a:noFill/>
        </p:spPr>
        <p:txBody>
          <a:bodyPr wrap="square" rtlCol="0">
            <a:spAutoFit/>
          </a:bodyPr>
          <a:lstStyle/>
          <a:p>
            <a:pPr algn="ctr"/>
            <a:r>
              <a:rPr lang="en-GB" sz="2000" b="1" dirty="0">
                <a:solidFill>
                  <a:schemeClr val="accent5">
                    <a:lumMod val="50000"/>
                  </a:schemeClr>
                </a:solidFill>
              </a:rPr>
              <a:t>dich.</a:t>
            </a:r>
          </a:p>
        </p:txBody>
      </p:sp>
      <p:sp>
        <p:nvSpPr>
          <p:cNvPr id="16" name="Rectangle 15">
            <a:extLst>
              <a:ext uri="{FF2B5EF4-FFF2-40B4-BE49-F238E27FC236}">
                <a16:creationId xmlns:a16="http://schemas.microsoft.com/office/drawing/2014/main" id="{8DF0B373-E96B-4CF6-BADB-BA5855E95F3D}"/>
              </a:ext>
            </a:extLst>
          </p:cNvPr>
          <p:cNvSpPr/>
          <p:nvPr/>
        </p:nvSpPr>
        <p:spPr>
          <a:xfrm>
            <a:off x="458181" y="4430080"/>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FF88389-50DB-4374-AEE2-634484FF9A26}"/>
              </a:ext>
            </a:extLst>
          </p:cNvPr>
          <p:cNvSpPr txBox="1"/>
          <p:nvPr/>
        </p:nvSpPr>
        <p:spPr>
          <a:xfrm>
            <a:off x="443737" y="4419553"/>
            <a:ext cx="1866364" cy="400110"/>
          </a:xfrm>
          <a:prstGeom prst="rect">
            <a:avLst/>
          </a:prstGeom>
          <a:noFill/>
        </p:spPr>
        <p:txBody>
          <a:bodyPr wrap="square" rtlCol="0">
            <a:spAutoFit/>
          </a:bodyPr>
          <a:lstStyle/>
          <a:p>
            <a:pPr algn="ctr"/>
            <a:r>
              <a:rPr lang="en-GB" sz="2000" b="1" dirty="0">
                <a:solidFill>
                  <a:schemeClr val="accent5">
                    <a:lumMod val="50000"/>
                  </a:schemeClr>
                </a:solidFill>
              </a:rPr>
              <a:t>Du</a:t>
            </a:r>
          </a:p>
        </p:txBody>
      </p:sp>
      <p:sp>
        <p:nvSpPr>
          <p:cNvPr id="18" name="TextBox 17">
            <a:extLst>
              <a:ext uri="{FF2B5EF4-FFF2-40B4-BE49-F238E27FC236}">
                <a16:creationId xmlns:a16="http://schemas.microsoft.com/office/drawing/2014/main" id="{A0E53584-7D80-4965-9B9B-ABAB7EEB5AB6}"/>
              </a:ext>
            </a:extLst>
          </p:cNvPr>
          <p:cNvSpPr txBox="1"/>
          <p:nvPr/>
        </p:nvSpPr>
        <p:spPr>
          <a:xfrm>
            <a:off x="2734007" y="4419153"/>
            <a:ext cx="1866364" cy="400110"/>
          </a:xfrm>
          <a:prstGeom prst="rect">
            <a:avLst/>
          </a:prstGeom>
          <a:noFill/>
        </p:spPr>
        <p:txBody>
          <a:bodyPr wrap="square" rtlCol="0">
            <a:spAutoFit/>
          </a:bodyPr>
          <a:lstStyle/>
          <a:p>
            <a:pPr algn="ctr"/>
            <a:r>
              <a:rPr lang="en-GB" sz="2000" dirty="0" err="1">
                <a:solidFill>
                  <a:schemeClr val="accent5">
                    <a:lumMod val="50000"/>
                  </a:schemeClr>
                </a:solidFill>
              </a:rPr>
              <a:t>suchst</a:t>
            </a:r>
            <a:endParaRPr lang="en-GB" sz="2000" dirty="0">
              <a:solidFill>
                <a:schemeClr val="accent5">
                  <a:lumMod val="50000"/>
                </a:schemeClr>
              </a:solidFill>
            </a:endParaRPr>
          </a:p>
        </p:txBody>
      </p:sp>
      <p:sp>
        <p:nvSpPr>
          <p:cNvPr id="19" name="TextBox 18">
            <a:extLst>
              <a:ext uri="{FF2B5EF4-FFF2-40B4-BE49-F238E27FC236}">
                <a16:creationId xmlns:a16="http://schemas.microsoft.com/office/drawing/2014/main" id="{22A808DD-C522-4799-80CA-BCE99961C68F}"/>
              </a:ext>
            </a:extLst>
          </p:cNvPr>
          <p:cNvSpPr txBox="1"/>
          <p:nvPr/>
        </p:nvSpPr>
        <p:spPr>
          <a:xfrm>
            <a:off x="4797880" y="4430080"/>
            <a:ext cx="2275826" cy="400110"/>
          </a:xfrm>
          <a:prstGeom prst="rect">
            <a:avLst/>
          </a:prstGeom>
          <a:noFill/>
        </p:spPr>
        <p:txBody>
          <a:bodyPr wrap="square" rtlCol="0">
            <a:spAutoFit/>
          </a:bodyPr>
          <a:lstStyle/>
          <a:p>
            <a:pPr algn="ctr"/>
            <a:r>
              <a:rPr lang="en-GB" sz="2000" b="1" dirty="0" err="1">
                <a:solidFill>
                  <a:schemeClr val="accent5">
                    <a:lumMod val="50000"/>
                  </a:schemeClr>
                </a:solidFill>
              </a:rPr>
              <a:t>mich.</a:t>
            </a:r>
            <a:endParaRPr lang="en-GB" sz="2000" b="1" dirty="0">
              <a:solidFill>
                <a:schemeClr val="accent5">
                  <a:lumMod val="50000"/>
                </a:schemeClr>
              </a:solidFill>
            </a:endParaRPr>
          </a:p>
        </p:txBody>
      </p:sp>
      <p:sp>
        <p:nvSpPr>
          <p:cNvPr id="21" name="TextBox 20">
            <a:extLst>
              <a:ext uri="{FF2B5EF4-FFF2-40B4-BE49-F238E27FC236}">
                <a16:creationId xmlns:a16="http://schemas.microsoft.com/office/drawing/2014/main" id="{24FE0846-F270-4AA3-B991-D1A79FFBFF50}"/>
              </a:ext>
            </a:extLst>
          </p:cNvPr>
          <p:cNvSpPr txBox="1"/>
          <p:nvPr/>
        </p:nvSpPr>
        <p:spPr>
          <a:xfrm>
            <a:off x="7088154" y="3951036"/>
            <a:ext cx="4625190" cy="400110"/>
          </a:xfrm>
          <a:prstGeom prst="rect">
            <a:avLst/>
          </a:prstGeom>
          <a:noFill/>
        </p:spPr>
        <p:txBody>
          <a:bodyPr wrap="square" rtlCol="0">
            <a:spAutoFit/>
          </a:bodyPr>
          <a:lstStyle/>
          <a:p>
            <a:r>
              <a:rPr lang="en-GB" sz="2000" b="1" i="1" dirty="0">
                <a:solidFill>
                  <a:schemeClr val="accent5">
                    <a:lumMod val="50000"/>
                  </a:schemeClr>
                </a:solidFill>
              </a:rPr>
              <a:t>I</a:t>
            </a:r>
            <a:r>
              <a:rPr lang="en-GB" sz="2000" i="1" dirty="0">
                <a:solidFill>
                  <a:schemeClr val="accent5">
                    <a:lumMod val="50000"/>
                  </a:schemeClr>
                </a:solidFill>
              </a:rPr>
              <a:t> look </a:t>
            </a:r>
            <a:r>
              <a:rPr lang="en-GB" sz="2000" i="1">
                <a:solidFill>
                  <a:schemeClr val="accent5">
                    <a:lumMod val="50000"/>
                  </a:schemeClr>
                </a:solidFill>
              </a:rPr>
              <a:t>/ am </a:t>
            </a:r>
            <a:r>
              <a:rPr lang="en-GB" sz="2000" i="1" dirty="0">
                <a:solidFill>
                  <a:schemeClr val="accent5">
                    <a:lumMod val="50000"/>
                  </a:schemeClr>
                </a:solidFill>
              </a:rPr>
              <a:t>looking for </a:t>
            </a:r>
            <a:r>
              <a:rPr lang="en-GB" sz="2000" b="1" i="1" dirty="0">
                <a:solidFill>
                  <a:schemeClr val="accent5">
                    <a:lumMod val="50000"/>
                  </a:schemeClr>
                </a:solidFill>
              </a:rPr>
              <a:t>you</a:t>
            </a:r>
            <a:r>
              <a:rPr lang="en-GB" sz="2000" i="1" dirty="0">
                <a:solidFill>
                  <a:schemeClr val="accent5">
                    <a:lumMod val="50000"/>
                  </a:schemeClr>
                </a:solidFill>
              </a:rPr>
              <a:t>.</a:t>
            </a:r>
          </a:p>
        </p:txBody>
      </p:sp>
      <p:sp>
        <p:nvSpPr>
          <p:cNvPr id="28" name="Rectangle 27">
            <a:extLst>
              <a:ext uri="{FF2B5EF4-FFF2-40B4-BE49-F238E27FC236}">
                <a16:creationId xmlns:a16="http://schemas.microsoft.com/office/drawing/2014/main" id="{87D3862B-D704-4B55-83CA-5772D97EF654}"/>
              </a:ext>
            </a:extLst>
          </p:cNvPr>
          <p:cNvSpPr/>
          <p:nvPr/>
        </p:nvSpPr>
        <p:spPr>
          <a:xfrm>
            <a:off x="458180" y="4946658"/>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DA6169C8-D488-4387-8684-E961AA459773}"/>
              </a:ext>
            </a:extLst>
          </p:cNvPr>
          <p:cNvSpPr txBox="1"/>
          <p:nvPr/>
        </p:nvSpPr>
        <p:spPr>
          <a:xfrm>
            <a:off x="443736" y="4936131"/>
            <a:ext cx="1866364" cy="400110"/>
          </a:xfrm>
          <a:prstGeom prst="rect">
            <a:avLst/>
          </a:prstGeom>
          <a:noFill/>
        </p:spPr>
        <p:txBody>
          <a:bodyPr wrap="square" rtlCol="0">
            <a:spAutoFit/>
          </a:bodyPr>
          <a:lstStyle/>
          <a:p>
            <a:pPr algn="ctr"/>
            <a:r>
              <a:rPr lang="en-GB" sz="2000" b="1" dirty="0" err="1">
                <a:solidFill>
                  <a:schemeClr val="accent5">
                    <a:lumMod val="50000"/>
                  </a:schemeClr>
                </a:solidFill>
              </a:rPr>
              <a:t>Er</a:t>
            </a:r>
            <a:endParaRPr lang="en-GB" sz="2000" b="1" dirty="0">
              <a:solidFill>
                <a:schemeClr val="accent5">
                  <a:lumMod val="50000"/>
                </a:schemeClr>
              </a:solidFill>
            </a:endParaRPr>
          </a:p>
        </p:txBody>
      </p:sp>
      <p:sp>
        <p:nvSpPr>
          <p:cNvPr id="30" name="TextBox 29">
            <a:extLst>
              <a:ext uri="{FF2B5EF4-FFF2-40B4-BE49-F238E27FC236}">
                <a16:creationId xmlns:a16="http://schemas.microsoft.com/office/drawing/2014/main" id="{677415E1-09FE-49F5-90CF-3029E0067AEC}"/>
              </a:ext>
            </a:extLst>
          </p:cNvPr>
          <p:cNvSpPr txBox="1"/>
          <p:nvPr/>
        </p:nvSpPr>
        <p:spPr>
          <a:xfrm>
            <a:off x="2734006" y="4935731"/>
            <a:ext cx="1866364" cy="400110"/>
          </a:xfrm>
          <a:prstGeom prst="rect">
            <a:avLst/>
          </a:prstGeom>
          <a:noFill/>
        </p:spPr>
        <p:txBody>
          <a:bodyPr wrap="square" rtlCol="0">
            <a:spAutoFit/>
          </a:bodyPr>
          <a:lstStyle/>
          <a:p>
            <a:pPr algn="ctr"/>
            <a:r>
              <a:rPr lang="en-GB" sz="2000" dirty="0" err="1">
                <a:solidFill>
                  <a:schemeClr val="accent5">
                    <a:lumMod val="50000"/>
                  </a:schemeClr>
                </a:solidFill>
              </a:rPr>
              <a:t>sucht</a:t>
            </a:r>
            <a:endParaRPr lang="en-GB" sz="2000" dirty="0">
              <a:solidFill>
                <a:schemeClr val="accent5">
                  <a:lumMod val="50000"/>
                </a:schemeClr>
              </a:solidFill>
            </a:endParaRPr>
          </a:p>
        </p:txBody>
      </p:sp>
      <p:sp>
        <p:nvSpPr>
          <p:cNvPr id="31" name="TextBox 30">
            <a:extLst>
              <a:ext uri="{FF2B5EF4-FFF2-40B4-BE49-F238E27FC236}">
                <a16:creationId xmlns:a16="http://schemas.microsoft.com/office/drawing/2014/main" id="{11FC723A-B5BA-4CAC-A88E-62D66A7A13AE}"/>
              </a:ext>
            </a:extLst>
          </p:cNvPr>
          <p:cNvSpPr txBox="1"/>
          <p:nvPr/>
        </p:nvSpPr>
        <p:spPr>
          <a:xfrm>
            <a:off x="4797879" y="4946658"/>
            <a:ext cx="2275826" cy="400110"/>
          </a:xfrm>
          <a:prstGeom prst="rect">
            <a:avLst/>
          </a:prstGeom>
          <a:noFill/>
        </p:spPr>
        <p:txBody>
          <a:bodyPr wrap="square" rtlCol="0">
            <a:spAutoFit/>
          </a:bodyPr>
          <a:lstStyle/>
          <a:p>
            <a:pPr algn="ctr"/>
            <a:r>
              <a:rPr lang="en-GB" sz="2000" b="1" dirty="0" err="1">
                <a:solidFill>
                  <a:schemeClr val="accent5">
                    <a:lumMod val="50000"/>
                  </a:schemeClr>
                </a:solidFill>
              </a:rPr>
              <a:t>sie</a:t>
            </a:r>
            <a:r>
              <a:rPr lang="en-GB" sz="2000" b="1" dirty="0">
                <a:solidFill>
                  <a:schemeClr val="accent5">
                    <a:lumMod val="50000"/>
                  </a:schemeClr>
                </a:solidFill>
              </a:rPr>
              <a:t>.</a:t>
            </a:r>
          </a:p>
        </p:txBody>
      </p:sp>
      <p:sp>
        <p:nvSpPr>
          <p:cNvPr id="32" name="Rectangle 31">
            <a:extLst>
              <a:ext uri="{FF2B5EF4-FFF2-40B4-BE49-F238E27FC236}">
                <a16:creationId xmlns:a16="http://schemas.microsoft.com/office/drawing/2014/main" id="{0DA91D46-9E96-43A9-9685-D29E3E6985B5}"/>
              </a:ext>
            </a:extLst>
          </p:cNvPr>
          <p:cNvSpPr/>
          <p:nvPr/>
        </p:nvSpPr>
        <p:spPr>
          <a:xfrm>
            <a:off x="458176" y="5420632"/>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0539149C-BCC2-475D-9C23-C1B4D81C76DD}"/>
              </a:ext>
            </a:extLst>
          </p:cNvPr>
          <p:cNvSpPr txBox="1"/>
          <p:nvPr/>
        </p:nvSpPr>
        <p:spPr>
          <a:xfrm>
            <a:off x="443732" y="5410105"/>
            <a:ext cx="1866364" cy="400110"/>
          </a:xfrm>
          <a:prstGeom prst="rect">
            <a:avLst/>
          </a:prstGeom>
          <a:noFill/>
        </p:spPr>
        <p:txBody>
          <a:bodyPr wrap="square" rtlCol="0">
            <a:spAutoFit/>
          </a:bodyPr>
          <a:lstStyle/>
          <a:p>
            <a:pPr algn="ctr"/>
            <a:r>
              <a:rPr lang="en-GB" sz="2000" b="1" dirty="0">
                <a:solidFill>
                  <a:schemeClr val="accent5">
                    <a:lumMod val="50000"/>
                  </a:schemeClr>
                </a:solidFill>
              </a:rPr>
              <a:t>Sie</a:t>
            </a:r>
          </a:p>
        </p:txBody>
      </p:sp>
      <p:sp>
        <p:nvSpPr>
          <p:cNvPr id="34" name="TextBox 33">
            <a:extLst>
              <a:ext uri="{FF2B5EF4-FFF2-40B4-BE49-F238E27FC236}">
                <a16:creationId xmlns:a16="http://schemas.microsoft.com/office/drawing/2014/main" id="{728E73BA-96FE-4737-A6F7-1B98064BC8F7}"/>
              </a:ext>
            </a:extLst>
          </p:cNvPr>
          <p:cNvSpPr txBox="1"/>
          <p:nvPr/>
        </p:nvSpPr>
        <p:spPr>
          <a:xfrm>
            <a:off x="2734002" y="5409705"/>
            <a:ext cx="1866364" cy="400110"/>
          </a:xfrm>
          <a:prstGeom prst="rect">
            <a:avLst/>
          </a:prstGeom>
          <a:noFill/>
        </p:spPr>
        <p:txBody>
          <a:bodyPr wrap="square" rtlCol="0">
            <a:spAutoFit/>
          </a:bodyPr>
          <a:lstStyle/>
          <a:p>
            <a:pPr algn="ctr"/>
            <a:r>
              <a:rPr lang="en-GB" sz="2000" dirty="0" err="1">
                <a:solidFill>
                  <a:schemeClr val="accent5">
                    <a:lumMod val="50000"/>
                  </a:schemeClr>
                </a:solidFill>
              </a:rPr>
              <a:t>sucht</a:t>
            </a:r>
            <a:endParaRPr lang="en-GB" sz="2000" dirty="0">
              <a:solidFill>
                <a:schemeClr val="accent5">
                  <a:lumMod val="50000"/>
                </a:schemeClr>
              </a:solidFill>
            </a:endParaRPr>
          </a:p>
        </p:txBody>
      </p:sp>
      <p:sp>
        <p:nvSpPr>
          <p:cNvPr id="35" name="TextBox 34">
            <a:extLst>
              <a:ext uri="{FF2B5EF4-FFF2-40B4-BE49-F238E27FC236}">
                <a16:creationId xmlns:a16="http://schemas.microsoft.com/office/drawing/2014/main" id="{5265ABEF-9C7A-42B0-8E9C-CA423DEEAC08}"/>
              </a:ext>
            </a:extLst>
          </p:cNvPr>
          <p:cNvSpPr txBox="1"/>
          <p:nvPr/>
        </p:nvSpPr>
        <p:spPr>
          <a:xfrm>
            <a:off x="4797875" y="5420632"/>
            <a:ext cx="2275826" cy="400110"/>
          </a:xfrm>
          <a:prstGeom prst="rect">
            <a:avLst/>
          </a:prstGeom>
          <a:noFill/>
        </p:spPr>
        <p:txBody>
          <a:bodyPr wrap="square" rtlCol="0">
            <a:spAutoFit/>
          </a:bodyPr>
          <a:lstStyle/>
          <a:p>
            <a:pPr algn="ctr"/>
            <a:r>
              <a:rPr lang="en-GB" sz="2000" b="1" dirty="0" err="1">
                <a:solidFill>
                  <a:schemeClr val="accent5">
                    <a:lumMod val="50000"/>
                  </a:schemeClr>
                </a:solidFill>
              </a:rPr>
              <a:t>ihn</a:t>
            </a:r>
            <a:r>
              <a:rPr lang="en-GB" sz="2000" b="1" dirty="0">
                <a:solidFill>
                  <a:schemeClr val="accent5">
                    <a:lumMod val="50000"/>
                  </a:schemeClr>
                </a:solidFill>
              </a:rPr>
              <a:t>.</a:t>
            </a:r>
          </a:p>
        </p:txBody>
      </p:sp>
      <p:sp>
        <p:nvSpPr>
          <p:cNvPr id="36" name="TextBox 35">
            <a:extLst>
              <a:ext uri="{FF2B5EF4-FFF2-40B4-BE49-F238E27FC236}">
                <a16:creationId xmlns:a16="http://schemas.microsoft.com/office/drawing/2014/main" id="{A45A1655-3AB5-4459-B0F0-8F5B34D73911}"/>
              </a:ext>
            </a:extLst>
          </p:cNvPr>
          <p:cNvSpPr txBox="1"/>
          <p:nvPr/>
        </p:nvSpPr>
        <p:spPr>
          <a:xfrm>
            <a:off x="7088153" y="4448594"/>
            <a:ext cx="4755281" cy="400110"/>
          </a:xfrm>
          <a:prstGeom prst="rect">
            <a:avLst/>
          </a:prstGeom>
          <a:noFill/>
        </p:spPr>
        <p:txBody>
          <a:bodyPr wrap="square" rtlCol="0">
            <a:spAutoFit/>
          </a:bodyPr>
          <a:lstStyle/>
          <a:p>
            <a:r>
              <a:rPr lang="en-GB" sz="2000" b="1" i="1" dirty="0">
                <a:solidFill>
                  <a:schemeClr val="accent5">
                    <a:lumMod val="50000"/>
                  </a:schemeClr>
                </a:solidFill>
              </a:rPr>
              <a:t>You</a:t>
            </a:r>
            <a:r>
              <a:rPr lang="en-GB" sz="2000" i="1" dirty="0">
                <a:solidFill>
                  <a:schemeClr val="accent5">
                    <a:lumMod val="50000"/>
                  </a:schemeClr>
                </a:solidFill>
              </a:rPr>
              <a:t> look / are looking for</a:t>
            </a:r>
            <a:r>
              <a:rPr lang="en-GB" sz="2000" b="1" i="1" dirty="0">
                <a:solidFill>
                  <a:schemeClr val="accent5">
                    <a:lumMod val="50000"/>
                  </a:schemeClr>
                </a:solidFill>
              </a:rPr>
              <a:t> me</a:t>
            </a:r>
            <a:r>
              <a:rPr lang="en-GB" sz="2000" i="1" dirty="0">
                <a:solidFill>
                  <a:schemeClr val="accent5">
                    <a:lumMod val="50000"/>
                  </a:schemeClr>
                </a:solidFill>
              </a:rPr>
              <a:t>.</a:t>
            </a:r>
          </a:p>
        </p:txBody>
      </p:sp>
      <p:sp>
        <p:nvSpPr>
          <p:cNvPr id="37" name="TextBox 36">
            <a:extLst>
              <a:ext uri="{FF2B5EF4-FFF2-40B4-BE49-F238E27FC236}">
                <a16:creationId xmlns:a16="http://schemas.microsoft.com/office/drawing/2014/main" id="{F8CEBAD4-3C92-4AB6-8ED3-1255442259ED}"/>
              </a:ext>
            </a:extLst>
          </p:cNvPr>
          <p:cNvSpPr txBox="1"/>
          <p:nvPr/>
        </p:nvSpPr>
        <p:spPr>
          <a:xfrm>
            <a:off x="7088153" y="4910459"/>
            <a:ext cx="4755281" cy="400110"/>
          </a:xfrm>
          <a:prstGeom prst="rect">
            <a:avLst/>
          </a:prstGeom>
          <a:noFill/>
        </p:spPr>
        <p:txBody>
          <a:bodyPr wrap="square" rtlCol="0">
            <a:spAutoFit/>
          </a:bodyPr>
          <a:lstStyle/>
          <a:p>
            <a:r>
              <a:rPr lang="en-GB" sz="2000" b="1" i="1" dirty="0">
                <a:solidFill>
                  <a:schemeClr val="accent5">
                    <a:lumMod val="50000"/>
                  </a:schemeClr>
                </a:solidFill>
              </a:rPr>
              <a:t>He</a:t>
            </a:r>
            <a:r>
              <a:rPr lang="en-GB" sz="2000" i="1" dirty="0">
                <a:solidFill>
                  <a:schemeClr val="accent5">
                    <a:lumMod val="50000"/>
                  </a:schemeClr>
                </a:solidFill>
              </a:rPr>
              <a:t> looks / is looking for </a:t>
            </a:r>
            <a:r>
              <a:rPr lang="en-GB" sz="2000" b="1" i="1" dirty="0">
                <a:solidFill>
                  <a:schemeClr val="accent5">
                    <a:lumMod val="50000"/>
                  </a:schemeClr>
                </a:solidFill>
              </a:rPr>
              <a:t>her</a:t>
            </a:r>
            <a:r>
              <a:rPr lang="en-GB" sz="2000" i="1" dirty="0">
                <a:solidFill>
                  <a:schemeClr val="accent5">
                    <a:lumMod val="50000"/>
                  </a:schemeClr>
                </a:solidFill>
              </a:rPr>
              <a:t>.</a:t>
            </a:r>
          </a:p>
        </p:txBody>
      </p:sp>
      <p:sp>
        <p:nvSpPr>
          <p:cNvPr id="38" name="TextBox 37">
            <a:extLst>
              <a:ext uri="{FF2B5EF4-FFF2-40B4-BE49-F238E27FC236}">
                <a16:creationId xmlns:a16="http://schemas.microsoft.com/office/drawing/2014/main" id="{F6739E0F-861F-4522-B8AF-4EF8201F9888}"/>
              </a:ext>
            </a:extLst>
          </p:cNvPr>
          <p:cNvSpPr txBox="1"/>
          <p:nvPr/>
        </p:nvSpPr>
        <p:spPr>
          <a:xfrm>
            <a:off x="7105693" y="5383766"/>
            <a:ext cx="4737742" cy="400110"/>
          </a:xfrm>
          <a:prstGeom prst="rect">
            <a:avLst/>
          </a:prstGeom>
          <a:noFill/>
        </p:spPr>
        <p:txBody>
          <a:bodyPr wrap="square" rtlCol="0">
            <a:spAutoFit/>
          </a:bodyPr>
          <a:lstStyle/>
          <a:p>
            <a:r>
              <a:rPr lang="en-GB" sz="2000" b="1" i="1" dirty="0">
                <a:solidFill>
                  <a:schemeClr val="accent5">
                    <a:lumMod val="50000"/>
                  </a:schemeClr>
                </a:solidFill>
              </a:rPr>
              <a:t>She</a:t>
            </a:r>
            <a:r>
              <a:rPr lang="en-GB" sz="2000" i="1" dirty="0">
                <a:solidFill>
                  <a:schemeClr val="accent5">
                    <a:lumMod val="50000"/>
                  </a:schemeClr>
                </a:solidFill>
              </a:rPr>
              <a:t> looks / is looking for </a:t>
            </a:r>
            <a:r>
              <a:rPr lang="en-GB" sz="2000" b="1" i="1" dirty="0">
                <a:solidFill>
                  <a:schemeClr val="accent5">
                    <a:lumMod val="50000"/>
                  </a:schemeClr>
                </a:solidFill>
              </a:rPr>
              <a:t>him</a:t>
            </a:r>
            <a:r>
              <a:rPr lang="en-GB" sz="2000" i="1" dirty="0">
                <a:solidFill>
                  <a:schemeClr val="accent5">
                    <a:lumMod val="50000"/>
                  </a:schemeClr>
                </a:solidFill>
              </a:rPr>
              <a:t>.</a:t>
            </a:r>
          </a:p>
        </p:txBody>
      </p:sp>
      <p:sp>
        <p:nvSpPr>
          <p:cNvPr id="2" name="Speech Bubble: Rectangle with Corners Rounded 1">
            <a:extLst>
              <a:ext uri="{FF2B5EF4-FFF2-40B4-BE49-F238E27FC236}">
                <a16:creationId xmlns:a16="http://schemas.microsoft.com/office/drawing/2014/main" id="{EFCC29E0-8A9A-49A3-B4E1-DB292A1E74D2}"/>
              </a:ext>
            </a:extLst>
          </p:cNvPr>
          <p:cNvSpPr/>
          <p:nvPr/>
        </p:nvSpPr>
        <p:spPr>
          <a:xfrm>
            <a:off x="7563867" y="2967345"/>
            <a:ext cx="3986667" cy="883353"/>
          </a:xfrm>
          <a:prstGeom prst="wedgeRoundRectCallout">
            <a:avLst>
              <a:gd name="adj1" fmla="val -59562"/>
              <a:gd name="adj2" fmla="val 27691"/>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Remember: The </a:t>
            </a:r>
            <a:r>
              <a:rPr lang="en-GB" u="sng" dirty="0">
                <a:solidFill>
                  <a:schemeClr val="bg1"/>
                </a:solidFill>
              </a:rPr>
              <a:t>object</a:t>
            </a:r>
            <a:r>
              <a:rPr lang="en-GB" dirty="0">
                <a:solidFill>
                  <a:schemeClr val="bg1"/>
                </a:solidFill>
              </a:rPr>
              <a:t> case is also called </a:t>
            </a:r>
            <a:r>
              <a:rPr lang="en-GB" b="1" dirty="0">
                <a:solidFill>
                  <a:schemeClr val="bg1"/>
                </a:solidFill>
              </a:rPr>
              <a:t>Row 2</a:t>
            </a:r>
            <a:r>
              <a:rPr lang="en-GB" dirty="0">
                <a:solidFill>
                  <a:schemeClr val="bg1"/>
                </a:solidFill>
              </a:rPr>
              <a:t> or </a:t>
            </a:r>
            <a:r>
              <a:rPr lang="en-GB" b="1" dirty="0">
                <a:solidFill>
                  <a:schemeClr val="bg1"/>
                </a:solidFill>
              </a:rPr>
              <a:t>accusative</a:t>
            </a:r>
            <a:r>
              <a:rPr lang="en-GB" dirty="0">
                <a:solidFill>
                  <a:schemeClr val="bg1"/>
                </a:solidFill>
              </a:rPr>
              <a:t>.</a:t>
            </a:r>
          </a:p>
        </p:txBody>
      </p:sp>
      <p:sp>
        <p:nvSpPr>
          <p:cNvPr id="39" name="Speech Bubble: Rectangle with Corners Rounded 38">
            <a:extLst>
              <a:ext uri="{FF2B5EF4-FFF2-40B4-BE49-F238E27FC236}">
                <a16:creationId xmlns:a16="http://schemas.microsoft.com/office/drawing/2014/main" id="{FEDC786C-B1D3-4B70-88F5-A35D56A4D8C1}"/>
              </a:ext>
            </a:extLst>
          </p:cNvPr>
          <p:cNvSpPr/>
          <p:nvPr/>
        </p:nvSpPr>
        <p:spPr>
          <a:xfrm>
            <a:off x="2117497" y="2745039"/>
            <a:ext cx="3986667" cy="642747"/>
          </a:xfrm>
          <a:prstGeom prst="wedgeRoundRectCallout">
            <a:avLst>
              <a:gd name="adj1" fmla="val -56178"/>
              <a:gd name="adj2" fmla="val 48681"/>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The </a:t>
            </a:r>
            <a:r>
              <a:rPr lang="en-GB" u="sng" dirty="0">
                <a:solidFill>
                  <a:schemeClr val="bg1"/>
                </a:solidFill>
              </a:rPr>
              <a:t>subject</a:t>
            </a:r>
            <a:r>
              <a:rPr lang="en-GB" dirty="0">
                <a:solidFill>
                  <a:schemeClr val="bg1"/>
                </a:solidFill>
              </a:rPr>
              <a:t> case is also called </a:t>
            </a:r>
            <a:r>
              <a:rPr lang="en-GB" b="1" dirty="0">
                <a:solidFill>
                  <a:schemeClr val="bg1"/>
                </a:solidFill>
              </a:rPr>
              <a:t>Row 1</a:t>
            </a:r>
            <a:r>
              <a:rPr lang="en-GB" dirty="0">
                <a:solidFill>
                  <a:schemeClr val="bg1"/>
                </a:solidFill>
              </a:rPr>
              <a:t> or </a:t>
            </a:r>
            <a:r>
              <a:rPr lang="en-GB" b="1" dirty="0">
                <a:solidFill>
                  <a:schemeClr val="bg1"/>
                </a:solidFill>
              </a:rPr>
              <a:t>nominative</a:t>
            </a:r>
            <a:r>
              <a:rPr lang="en-GB" dirty="0">
                <a:solidFill>
                  <a:schemeClr val="bg1"/>
                </a:solidFill>
              </a:rPr>
              <a:t>.</a:t>
            </a: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9" grpId="0" animBg="1"/>
      <p:bldP spid="10" grpId="0" animBg="1"/>
      <p:bldP spid="11" grpId="0" animBg="1"/>
      <p:bldP spid="12" grpId="0" animBg="1"/>
      <p:bldP spid="13" grpId="0"/>
      <p:bldP spid="14" grpId="0"/>
      <p:bldP spid="15" grpId="0"/>
      <p:bldP spid="16" grpId="0" animBg="1"/>
      <p:bldP spid="17" grpId="0"/>
      <p:bldP spid="18" grpId="0"/>
      <p:bldP spid="19" grpId="0"/>
      <p:bldP spid="21" grpId="0"/>
      <p:bldP spid="28" grpId="0" animBg="1"/>
      <p:bldP spid="29" grpId="0"/>
      <p:bldP spid="30" grpId="0"/>
      <p:bldP spid="31" grpId="0"/>
      <p:bldP spid="32" grpId="0" animBg="1"/>
      <p:bldP spid="33" grpId="0"/>
      <p:bldP spid="34" grpId="0"/>
      <p:bldP spid="35" grpId="0"/>
      <p:bldP spid="36" grpId="0"/>
      <p:bldP spid="37" grpId="0"/>
      <p:bldP spid="38" grpId="0"/>
      <p:bldP spid="2" grpId="0" animBg="1"/>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328097"/>
            <a:ext cx="5951095" cy="869950"/>
          </a:xfrm>
          <a:prstGeom prst="rect">
            <a:avLst/>
          </a:prstGeom>
        </p:spPr>
      </p:pic>
      <p:sp>
        <p:nvSpPr>
          <p:cNvPr id="4" name="Title 3"/>
          <p:cNvSpPr>
            <a:spLocks noGrp="1"/>
          </p:cNvSpPr>
          <p:nvPr>
            <p:ph type="title"/>
          </p:nvPr>
        </p:nvSpPr>
        <p:spPr>
          <a:xfrm>
            <a:off x="0" y="294041"/>
            <a:ext cx="5426438" cy="707849"/>
          </a:xfrm>
        </p:spPr>
        <p:txBody>
          <a:bodyPr>
            <a:normAutofit/>
          </a:bodyPr>
          <a:lstStyle/>
          <a:p>
            <a:r>
              <a:rPr lang="en-GB" sz="3600" b="1" dirty="0" err="1">
                <a:solidFill>
                  <a:schemeClr val="bg1"/>
                </a:solidFill>
              </a:rPr>
              <a:t>Pronomen</a:t>
            </a:r>
            <a:r>
              <a:rPr lang="en-GB" sz="3600" b="1" dirty="0">
                <a:solidFill>
                  <a:schemeClr val="bg1"/>
                </a:solidFill>
              </a:rPr>
              <a:t> [R3 – </a:t>
            </a:r>
            <a:r>
              <a:rPr lang="en-GB" sz="3600" b="1" dirty="0" err="1">
                <a:solidFill>
                  <a:schemeClr val="bg1"/>
                </a:solidFill>
              </a:rPr>
              <a:t>Dativ</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1647239" cy="400110"/>
          </a:xfrm>
          <a:prstGeom prst="rect">
            <a:avLst/>
          </a:prstGeom>
          <a:noFill/>
        </p:spPr>
        <p:txBody>
          <a:bodyPr wrap="square" rtlCol="0">
            <a:spAutoFit/>
          </a:bodyPr>
          <a:lstStyle/>
          <a:p>
            <a:r>
              <a:rPr lang="en-US" sz="2000" dirty="0">
                <a:solidFill>
                  <a:schemeClr val="accent5">
                    <a:lumMod val="50000"/>
                  </a:schemeClr>
                </a:solidFill>
              </a:rPr>
              <a:t>After certain verbs, use </a:t>
            </a:r>
            <a:r>
              <a:rPr lang="en-US" sz="2000" b="1" u="sng" dirty="0">
                <a:solidFill>
                  <a:schemeClr val="accent5">
                    <a:lumMod val="50000"/>
                  </a:schemeClr>
                </a:solidFill>
              </a:rPr>
              <a:t>indirect</a:t>
            </a:r>
            <a:r>
              <a:rPr lang="en-US" sz="2000" dirty="0">
                <a:solidFill>
                  <a:schemeClr val="accent5">
                    <a:lumMod val="50000"/>
                  </a:schemeClr>
                </a:solidFill>
              </a:rPr>
              <a:t> object pronouns instead:</a:t>
            </a:r>
          </a:p>
        </p:txBody>
      </p:sp>
      <p:sp>
        <p:nvSpPr>
          <p:cNvPr id="6" name="TextBox 5">
            <a:extLst>
              <a:ext uri="{FF2B5EF4-FFF2-40B4-BE49-F238E27FC236}">
                <a16:creationId xmlns:a16="http://schemas.microsoft.com/office/drawing/2014/main" id="{C19970E2-530F-48B8-ADD0-82B7DDB9F36A}"/>
              </a:ext>
            </a:extLst>
          </p:cNvPr>
          <p:cNvSpPr txBox="1"/>
          <p:nvPr/>
        </p:nvSpPr>
        <p:spPr>
          <a:xfrm>
            <a:off x="420201" y="1667073"/>
            <a:ext cx="11647239" cy="400110"/>
          </a:xfrm>
          <a:prstGeom prst="rect">
            <a:avLst/>
          </a:prstGeom>
          <a:noFill/>
        </p:spPr>
        <p:txBody>
          <a:bodyPr wrap="square" rtlCol="0">
            <a:spAutoFit/>
          </a:bodyPr>
          <a:lstStyle/>
          <a:p>
            <a:r>
              <a:rPr lang="en-US" sz="2000" dirty="0">
                <a:solidFill>
                  <a:schemeClr val="accent5">
                    <a:lumMod val="50000"/>
                  </a:schemeClr>
                </a:solidFill>
              </a:rPr>
              <a:t>Compare:</a:t>
            </a:r>
          </a:p>
        </p:txBody>
      </p:sp>
      <p:sp>
        <p:nvSpPr>
          <p:cNvPr id="42" name="TextBox 41">
            <a:extLst>
              <a:ext uri="{FF2B5EF4-FFF2-40B4-BE49-F238E27FC236}">
                <a16:creationId xmlns:a16="http://schemas.microsoft.com/office/drawing/2014/main" id="{79B00710-EF2D-4265-A522-1E543BEDBA5C}"/>
              </a:ext>
            </a:extLst>
          </p:cNvPr>
          <p:cNvSpPr txBox="1"/>
          <p:nvPr/>
        </p:nvSpPr>
        <p:spPr>
          <a:xfrm>
            <a:off x="518648" y="2238435"/>
            <a:ext cx="1851920" cy="400110"/>
          </a:xfrm>
          <a:prstGeom prst="rect">
            <a:avLst/>
          </a:prstGeom>
          <a:solidFill>
            <a:srgbClr val="DAA520"/>
          </a:solidFill>
          <a:ln w="19050">
            <a:solidFill>
              <a:schemeClr val="tx1"/>
            </a:solidFill>
          </a:ln>
        </p:spPr>
        <p:txBody>
          <a:bodyPr wrap="square" rtlCol="0">
            <a:spAutoFit/>
          </a:bodyPr>
          <a:lstStyle/>
          <a:p>
            <a:pPr algn="ctr"/>
            <a:r>
              <a:rPr lang="en-GB" sz="2000" b="1" dirty="0">
                <a:solidFill>
                  <a:schemeClr val="accent5">
                    <a:lumMod val="50000"/>
                  </a:schemeClr>
                </a:solidFill>
              </a:rPr>
              <a:t>SUBJECT</a:t>
            </a:r>
          </a:p>
        </p:txBody>
      </p:sp>
      <p:sp>
        <p:nvSpPr>
          <p:cNvPr id="43" name="TextBox 42">
            <a:extLst>
              <a:ext uri="{FF2B5EF4-FFF2-40B4-BE49-F238E27FC236}">
                <a16:creationId xmlns:a16="http://schemas.microsoft.com/office/drawing/2014/main" id="{EE4CDE66-6018-4968-865C-9F0471CAFC37}"/>
              </a:ext>
            </a:extLst>
          </p:cNvPr>
          <p:cNvSpPr txBox="1"/>
          <p:nvPr/>
        </p:nvSpPr>
        <p:spPr>
          <a:xfrm>
            <a:off x="2794474" y="223843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algn="ctr"/>
            <a:r>
              <a:rPr lang="en-GB" sz="2000" b="1" dirty="0">
                <a:solidFill>
                  <a:schemeClr val="accent5">
                    <a:lumMod val="50000"/>
                  </a:schemeClr>
                </a:solidFill>
              </a:rPr>
              <a:t>VERB</a:t>
            </a:r>
          </a:p>
        </p:txBody>
      </p:sp>
      <p:sp>
        <p:nvSpPr>
          <p:cNvPr id="44" name="TextBox 43">
            <a:extLst>
              <a:ext uri="{FF2B5EF4-FFF2-40B4-BE49-F238E27FC236}">
                <a16:creationId xmlns:a16="http://schemas.microsoft.com/office/drawing/2014/main" id="{2FD7BC92-5AE6-4408-AB64-80FC56F0C3DA}"/>
              </a:ext>
            </a:extLst>
          </p:cNvPr>
          <p:cNvSpPr txBox="1"/>
          <p:nvPr/>
        </p:nvSpPr>
        <p:spPr>
          <a:xfrm>
            <a:off x="5070300" y="2238435"/>
            <a:ext cx="1851920" cy="400110"/>
          </a:xfrm>
          <a:prstGeom prst="rect">
            <a:avLst/>
          </a:prstGeom>
          <a:solidFill>
            <a:srgbClr val="FF66CC"/>
          </a:solidFill>
          <a:ln w="19050">
            <a:solidFill>
              <a:schemeClr val="tx1"/>
            </a:solidFill>
          </a:ln>
        </p:spPr>
        <p:txBody>
          <a:bodyPr wrap="square" rtlCol="0">
            <a:spAutoFit/>
          </a:bodyPr>
          <a:lstStyle/>
          <a:p>
            <a:pPr algn="ctr"/>
            <a:r>
              <a:rPr lang="en-GB" sz="2000" b="1" dirty="0">
                <a:solidFill>
                  <a:schemeClr val="accent5">
                    <a:lumMod val="50000"/>
                  </a:schemeClr>
                </a:solidFill>
              </a:rPr>
              <a:t>OBJECT</a:t>
            </a:r>
          </a:p>
        </p:txBody>
      </p:sp>
      <p:sp>
        <p:nvSpPr>
          <p:cNvPr id="28" name="Rectangle 27">
            <a:extLst>
              <a:ext uri="{FF2B5EF4-FFF2-40B4-BE49-F238E27FC236}">
                <a16:creationId xmlns:a16="http://schemas.microsoft.com/office/drawing/2014/main" id="{FD2F1299-C72E-43C9-9419-AF0EB8745FDA}"/>
              </a:ext>
            </a:extLst>
          </p:cNvPr>
          <p:cNvSpPr/>
          <p:nvPr/>
        </p:nvSpPr>
        <p:spPr>
          <a:xfrm>
            <a:off x="458185" y="2678298"/>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895ECBE0-E538-4C25-BE14-494638A8E161}"/>
              </a:ext>
            </a:extLst>
          </p:cNvPr>
          <p:cNvSpPr txBox="1"/>
          <p:nvPr/>
        </p:nvSpPr>
        <p:spPr>
          <a:xfrm>
            <a:off x="443741" y="2667771"/>
            <a:ext cx="1866364" cy="400110"/>
          </a:xfrm>
          <a:prstGeom prst="rect">
            <a:avLst/>
          </a:prstGeom>
          <a:noFill/>
        </p:spPr>
        <p:txBody>
          <a:bodyPr wrap="square" rtlCol="0">
            <a:spAutoFit/>
          </a:bodyPr>
          <a:lstStyle/>
          <a:p>
            <a:pPr algn="ctr"/>
            <a:r>
              <a:rPr lang="en-GB" sz="2000" b="1" dirty="0">
                <a:solidFill>
                  <a:schemeClr val="accent5">
                    <a:lumMod val="50000"/>
                  </a:schemeClr>
                </a:solidFill>
              </a:rPr>
              <a:t>Ich</a:t>
            </a:r>
          </a:p>
        </p:txBody>
      </p:sp>
      <p:sp>
        <p:nvSpPr>
          <p:cNvPr id="30" name="TextBox 29">
            <a:extLst>
              <a:ext uri="{FF2B5EF4-FFF2-40B4-BE49-F238E27FC236}">
                <a16:creationId xmlns:a16="http://schemas.microsoft.com/office/drawing/2014/main" id="{3BBAE92B-CB89-449F-A9DC-052321CC0470}"/>
              </a:ext>
            </a:extLst>
          </p:cNvPr>
          <p:cNvSpPr txBox="1"/>
          <p:nvPr/>
        </p:nvSpPr>
        <p:spPr>
          <a:xfrm>
            <a:off x="2734011" y="2667371"/>
            <a:ext cx="1866364" cy="400110"/>
          </a:xfrm>
          <a:prstGeom prst="rect">
            <a:avLst/>
          </a:prstGeom>
          <a:noFill/>
        </p:spPr>
        <p:txBody>
          <a:bodyPr wrap="square" rtlCol="0">
            <a:spAutoFit/>
          </a:bodyPr>
          <a:lstStyle/>
          <a:p>
            <a:pPr algn="ctr"/>
            <a:r>
              <a:rPr lang="en-GB" sz="2000">
                <a:solidFill>
                  <a:schemeClr val="accent5">
                    <a:lumMod val="50000"/>
                  </a:schemeClr>
                </a:solidFill>
              </a:rPr>
              <a:t>frage</a:t>
            </a:r>
            <a:endParaRPr lang="en-GB" sz="2000" dirty="0">
              <a:solidFill>
                <a:schemeClr val="accent5">
                  <a:lumMod val="50000"/>
                </a:schemeClr>
              </a:solidFill>
            </a:endParaRPr>
          </a:p>
        </p:txBody>
      </p:sp>
      <p:sp>
        <p:nvSpPr>
          <p:cNvPr id="31" name="TextBox 30">
            <a:extLst>
              <a:ext uri="{FF2B5EF4-FFF2-40B4-BE49-F238E27FC236}">
                <a16:creationId xmlns:a16="http://schemas.microsoft.com/office/drawing/2014/main" id="{010378CE-28DF-4787-BE40-A8A8E42D21B9}"/>
              </a:ext>
            </a:extLst>
          </p:cNvPr>
          <p:cNvSpPr txBox="1"/>
          <p:nvPr/>
        </p:nvSpPr>
        <p:spPr>
          <a:xfrm>
            <a:off x="4797884" y="2678298"/>
            <a:ext cx="2275826" cy="400110"/>
          </a:xfrm>
          <a:prstGeom prst="rect">
            <a:avLst/>
          </a:prstGeom>
          <a:noFill/>
        </p:spPr>
        <p:txBody>
          <a:bodyPr wrap="square" rtlCol="0">
            <a:spAutoFit/>
          </a:bodyPr>
          <a:lstStyle/>
          <a:p>
            <a:pPr algn="ctr"/>
            <a:r>
              <a:rPr lang="en-GB" sz="2000" b="1" dirty="0">
                <a:solidFill>
                  <a:schemeClr val="accent5">
                    <a:lumMod val="50000"/>
                  </a:schemeClr>
                </a:solidFill>
              </a:rPr>
              <a:t>dich.</a:t>
            </a:r>
          </a:p>
        </p:txBody>
      </p:sp>
      <p:sp>
        <p:nvSpPr>
          <p:cNvPr id="32" name="Rectangle 31">
            <a:extLst>
              <a:ext uri="{FF2B5EF4-FFF2-40B4-BE49-F238E27FC236}">
                <a16:creationId xmlns:a16="http://schemas.microsoft.com/office/drawing/2014/main" id="{8DF0B373-E96B-4CF6-BADB-BA5855E95F3D}"/>
              </a:ext>
            </a:extLst>
          </p:cNvPr>
          <p:cNvSpPr/>
          <p:nvPr/>
        </p:nvSpPr>
        <p:spPr>
          <a:xfrm>
            <a:off x="458181" y="3152272"/>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CFF88389-50DB-4374-AEE2-634484FF9A26}"/>
              </a:ext>
            </a:extLst>
          </p:cNvPr>
          <p:cNvSpPr txBox="1"/>
          <p:nvPr/>
        </p:nvSpPr>
        <p:spPr>
          <a:xfrm>
            <a:off x="443737" y="3141745"/>
            <a:ext cx="1866364" cy="400110"/>
          </a:xfrm>
          <a:prstGeom prst="rect">
            <a:avLst/>
          </a:prstGeom>
          <a:noFill/>
        </p:spPr>
        <p:txBody>
          <a:bodyPr wrap="square" rtlCol="0">
            <a:spAutoFit/>
          </a:bodyPr>
          <a:lstStyle/>
          <a:p>
            <a:pPr algn="ctr"/>
            <a:r>
              <a:rPr lang="en-GB" sz="2000" b="1">
                <a:solidFill>
                  <a:schemeClr val="accent5">
                    <a:lumMod val="50000"/>
                  </a:schemeClr>
                </a:solidFill>
              </a:rPr>
              <a:t>Ich</a:t>
            </a:r>
            <a:endParaRPr lang="en-GB" sz="2000" b="1" dirty="0">
              <a:solidFill>
                <a:schemeClr val="accent5">
                  <a:lumMod val="50000"/>
                </a:schemeClr>
              </a:solidFill>
            </a:endParaRPr>
          </a:p>
        </p:txBody>
      </p:sp>
      <p:sp>
        <p:nvSpPr>
          <p:cNvPr id="34" name="TextBox 33">
            <a:extLst>
              <a:ext uri="{FF2B5EF4-FFF2-40B4-BE49-F238E27FC236}">
                <a16:creationId xmlns:a16="http://schemas.microsoft.com/office/drawing/2014/main" id="{A0E53584-7D80-4965-9B9B-ABAB7EEB5AB6}"/>
              </a:ext>
            </a:extLst>
          </p:cNvPr>
          <p:cNvSpPr txBox="1"/>
          <p:nvPr/>
        </p:nvSpPr>
        <p:spPr>
          <a:xfrm>
            <a:off x="2734007" y="3141345"/>
            <a:ext cx="1866364" cy="400110"/>
          </a:xfrm>
          <a:prstGeom prst="rect">
            <a:avLst/>
          </a:prstGeom>
          <a:noFill/>
        </p:spPr>
        <p:txBody>
          <a:bodyPr wrap="square" rtlCol="0">
            <a:spAutoFit/>
          </a:bodyPr>
          <a:lstStyle/>
          <a:p>
            <a:pPr algn="ctr"/>
            <a:r>
              <a:rPr lang="en-GB" sz="2000">
                <a:solidFill>
                  <a:schemeClr val="accent5">
                    <a:lumMod val="50000"/>
                  </a:schemeClr>
                </a:solidFill>
              </a:rPr>
              <a:t>antworte</a:t>
            </a:r>
            <a:endParaRPr lang="en-GB" sz="2000" dirty="0">
              <a:solidFill>
                <a:schemeClr val="accent5">
                  <a:lumMod val="50000"/>
                </a:schemeClr>
              </a:solidFill>
            </a:endParaRPr>
          </a:p>
        </p:txBody>
      </p:sp>
      <p:sp>
        <p:nvSpPr>
          <p:cNvPr id="35" name="TextBox 34">
            <a:extLst>
              <a:ext uri="{FF2B5EF4-FFF2-40B4-BE49-F238E27FC236}">
                <a16:creationId xmlns:a16="http://schemas.microsoft.com/office/drawing/2014/main" id="{22A808DD-C522-4799-80CA-BCE99961C68F}"/>
              </a:ext>
            </a:extLst>
          </p:cNvPr>
          <p:cNvSpPr txBox="1"/>
          <p:nvPr/>
        </p:nvSpPr>
        <p:spPr>
          <a:xfrm>
            <a:off x="4797880" y="3152272"/>
            <a:ext cx="2275826" cy="400110"/>
          </a:xfrm>
          <a:prstGeom prst="rect">
            <a:avLst/>
          </a:prstGeom>
          <a:noFill/>
        </p:spPr>
        <p:txBody>
          <a:bodyPr wrap="square" rtlCol="0">
            <a:spAutoFit/>
          </a:bodyPr>
          <a:lstStyle/>
          <a:p>
            <a:pPr algn="ctr"/>
            <a:r>
              <a:rPr lang="en-GB" sz="2000" b="1">
                <a:solidFill>
                  <a:srgbClr val="E87D1E"/>
                </a:solidFill>
              </a:rPr>
              <a:t>dir.</a:t>
            </a:r>
            <a:endParaRPr lang="en-GB" sz="2000" b="1" dirty="0">
              <a:solidFill>
                <a:srgbClr val="E87D1E"/>
              </a:solidFill>
            </a:endParaRPr>
          </a:p>
        </p:txBody>
      </p:sp>
      <p:sp>
        <p:nvSpPr>
          <p:cNvPr id="36" name="TextBox 35">
            <a:extLst>
              <a:ext uri="{FF2B5EF4-FFF2-40B4-BE49-F238E27FC236}">
                <a16:creationId xmlns:a16="http://schemas.microsoft.com/office/drawing/2014/main" id="{24FE0846-F270-4AA3-B991-D1A79FFBFF50}"/>
              </a:ext>
            </a:extLst>
          </p:cNvPr>
          <p:cNvSpPr txBox="1"/>
          <p:nvPr/>
        </p:nvSpPr>
        <p:spPr>
          <a:xfrm>
            <a:off x="7088154" y="2673228"/>
            <a:ext cx="4625190" cy="400110"/>
          </a:xfrm>
          <a:prstGeom prst="rect">
            <a:avLst/>
          </a:prstGeom>
          <a:noFill/>
        </p:spPr>
        <p:txBody>
          <a:bodyPr wrap="square" rtlCol="0">
            <a:spAutoFit/>
          </a:bodyPr>
          <a:lstStyle/>
          <a:p>
            <a:r>
              <a:rPr lang="en-GB" sz="2000" b="1" i="1">
                <a:solidFill>
                  <a:schemeClr val="accent5">
                    <a:lumMod val="50000"/>
                  </a:schemeClr>
                </a:solidFill>
              </a:rPr>
              <a:t>I</a:t>
            </a:r>
            <a:r>
              <a:rPr lang="en-GB" sz="2000" i="1">
                <a:solidFill>
                  <a:schemeClr val="accent5">
                    <a:lumMod val="50000"/>
                  </a:schemeClr>
                </a:solidFill>
              </a:rPr>
              <a:t> ask </a:t>
            </a:r>
            <a:r>
              <a:rPr lang="en-GB" sz="2000" i="1" dirty="0">
                <a:solidFill>
                  <a:schemeClr val="accent5">
                    <a:lumMod val="50000"/>
                  </a:schemeClr>
                </a:solidFill>
              </a:rPr>
              <a:t>/ </a:t>
            </a:r>
            <a:r>
              <a:rPr lang="en-GB" sz="2000" i="1">
                <a:solidFill>
                  <a:schemeClr val="accent5">
                    <a:lumMod val="50000"/>
                  </a:schemeClr>
                </a:solidFill>
              </a:rPr>
              <a:t>am asking </a:t>
            </a:r>
            <a:r>
              <a:rPr lang="en-GB" sz="2000" b="1" i="1" dirty="0">
                <a:solidFill>
                  <a:schemeClr val="accent5">
                    <a:lumMod val="50000"/>
                  </a:schemeClr>
                </a:solidFill>
              </a:rPr>
              <a:t>you</a:t>
            </a:r>
            <a:r>
              <a:rPr lang="en-GB" sz="2000" i="1" dirty="0">
                <a:solidFill>
                  <a:schemeClr val="accent5">
                    <a:lumMod val="50000"/>
                  </a:schemeClr>
                </a:solidFill>
              </a:rPr>
              <a:t>.</a:t>
            </a:r>
          </a:p>
        </p:txBody>
      </p:sp>
      <p:sp>
        <p:nvSpPr>
          <p:cNvPr id="37" name="Rectangle 36">
            <a:extLst>
              <a:ext uri="{FF2B5EF4-FFF2-40B4-BE49-F238E27FC236}">
                <a16:creationId xmlns:a16="http://schemas.microsoft.com/office/drawing/2014/main" id="{87D3862B-D704-4B55-83CA-5772D97EF654}"/>
              </a:ext>
            </a:extLst>
          </p:cNvPr>
          <p:cNvSpPr/>
          <p:nvPr/>
        </p:nvSpPr>
        <p:spPr>
          <a:xfrm>
            <a:off x="458180" y="3668850"/>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DA6169C8-D488-4387-8684-E961AA459773}"/>
              </a:ext>
            </a:extLst>
          </p:cNvPr>
          <p:cNvSpPr txBox="1"/>
          <p:nvPr/>
        </p:nvSpPr>
        <p:spPr>
          <a:xfrm>
            <a:off x="443736" y="3658323"/>
            <a:ext cx="1866364" cy="400110"/>
          </a:xfrm>
          <a:prstGeom prst="rect">
            <a:avLst/>
          </a:prstGeom>
          <a:noFill/>
        </p:spPr>
        <p:txBody>
          <a:bodyPr wrap="square" rtlCol="0">
            <a:spAutoFit/>
          </a:bodyPr>
          <a:lstStyle/>
          <a:p>
            <a:pPr algn="ctr"/>
            <a:r>
              <a:rPr lang="en-GB" sz="2000" b="1">
                <a:solidFill>
                  <a:schemeClr val="accent5">
                    <a:lumMod val="50000"/>
                  </a:schemeClr>
                </a:solidFill>
              </a:rPr>
              <a:t>Du</a:t>
            </a:r>
            <a:endParaRPr lang="en-GB" sz="2000" b="1" dirty="0">
              <a:solidFill>
                <a:schemeClr val="accent5">
                  <a:lumMod val="50000"/>
                </a:schemeClr>
              </a:solidFill>
            </a:endParaRPr>
          </a:p>
        </p:txBody>
      </p:sp>
      <p:sp>
        <p:nvSpPr>
          <p:cNvPr id="39" name="TextBox 38">
            <a:extLst>
              <a:ext uri="{FF2B5EF4-FFF2-40B4-BE49-F238E27FC236}">
                <a16:creationId xmlns:a16="http://schemas.microsoft.com/office/drawing/2014/main" id="{677415E1-09FE-49F5-90CF-3029E0067AEC}"/>
              </a:ext>
            </a:extLst>
          </p:cNvPr>
          <p:cNvSpPr txBox="1"/>
          <p:nvPr/>
        </p:nvSpPr>
        <p:spPr>
          <a:xfrm>
            <a:off x="2734006" y="3657923"/>
            <a:ext cx="1866364" cy="400110"/>
          </a:xfrm>
          <a:prstGeom prst="rect">
            <a:avLst/>
          </a:prstGeom>
          <a:noFill/>
        </p:spPr>
        <p:txBody>
          <a:bodyPr wrap="square" rtlCol="0">
            <a:spAutoFit/>
          </a:bodyPr>
          <a:lstStyle/>
          <a:p>
            <a:pPr algn="ctr"/>
            <a:r>
              <a:rPr lang="en-GB" sz="2000">
                <a:solidFill>
                  <a:schemeClr val="accent5">
                    <a:lumMod val="50000"/>
                  </a:schemeClr>
                </a:solidFill>
              </a:rPr>
              <a:t>antwortest</a:t>
            </a:r>
            <a:endParaRPr lang="en-GB" sz="2000" dirty="0">
              <a:solidFill>
                <a:schemeClr val="accent5">
                  <a:lumMod val="50000"/>
                </a:schemeClr>
              </a:solidFill>
            </a:endParaRPr>
          </a:p>
        </p:txBody>
      </p:sp>
      <p:sp>
        <p:nvSpPr>
          <p:cNvPr id="41" name="TextBox 40">
            <a:extLst>
              <a:ext uri="{FF2B5EF4-FFF2-40B4-BE49-F238E27FC236}">
                <a16:creationId xmlns:a16="http://schemas.microsoft.com/office/drawing/2014/main" id="{11FC723A-B5BA-4CAC-A88E-62D66A7A13AE}"/>
              </a:ext>
            </a:extLst>
          </p:cNvPr>
          <p:cNvSpPr txBox="1"/>
          <p:nvPr/>
        </p:nvSpPr>
        <p:spPr>
          <a:xfrm>
            <a:off x="4797879" y="3668850"/>
            <a:ext cx="2275826" cy="400110"/>
          </a:xfrm>
          <a:prstGeom prst="rect">
            <a:avLst/>
          </a:prstGeom>
          <a:noFill/>
        </p:spPr>
        <p:txBody>
          <a:bodyPr wrap="square" rtlCol="0">
            <a:spAutoFit/>
          </a:bodyPr>
          <a:lstStyle/>
          <a:p>
            <a:pPr algn="ctr"/>
            <a:r>
              <a:rPr lang="en-GB" sz="2000" b="1">
                <a:solidFill>
                  <a:srgbClr val="E87D1E"/>
                </a:solidFill>
              </a:rPr>
              <a:t>mir.</a:t>
            </a:r>
            <a:endParaRPr lang="en-GB" sz="2000" b="1" dirty="0">
              <a:solidFill>
                <a:srgbClr val="E87D1E"/>
              </a:solidFill>
            </a:endParaRPr>
          </a:p>
        </p:txBody>
      </p:sp>
      <p:sp>
        <p:nvSpPr>
          <p:cNvPr id="45" name="Rectangle 44">
            <a:extLst>
              <a:ext uri="{FF2B5EF4-FFF2-40B4-BE49-F238E27FC236}">
                <a16:creationId xmlns:a16="http://schemas.microsoft.com/office/drawing/2014/main" id="{0DA91D46-9E96-43A9-9685-D29E3E6985B5}"/>
              </a:ext>
            </a:extLst>
          </p:cNvPr>
          <p:cNvSpPr/>
          <p:nvPr/>
        </p:nvSpPr>
        <p:spPr>
          <a:xfrm>
            <a:off x="458176" y="4142824"/>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0539149C-BCC2-475D-9C23-C1B4D81C76DD}"/>
              </a:ext>
            </a:extLst>
          </p:cNvPr>
          <p:cNvSpPr txBox="1"/>
          <p:nvPr/>
        </p:nvSpPr>
        <p:spPr>
          <a:xfrm>
            <a:off x="443732" y="4132297"/>
            <a:ext cx="1866364" cy="400110"/>
          </a:xfrm>
          <a:prstGeom prst="rect">
            <a:avLst/>
          </a:prstGeom>
          <a:noFill/>
        </p:spPr>
        <p:txBody>
          <a:bodyPr wrap="square" rtlCol="0">
            <a:spAutoFit/>
          </a:bodyPr>
          <a:lstStyle/>
          <a:p>
            <a:pPr algn="ctr"/>
            <a:r>
              <a:rPr lang="en-GB" sz="2000" b="1">
                <a:solidFill>
                  <a:schemeClr val="accent5">
                    <a:lumMod val="50000"/>
                  </a:schemeClr>
                </a:solidFill>
              </a:rPr>
              <a:t>Ich</a:t>
            </a:r>
            <a:endParaRPr lang="en-GB" sz="2000" b="1" dirty="0">
              <a:solidFill>
                <a:schemeClr val="accent5">
                  <a:lumMod val="50000"/>
                </a:schemeClr>
              </a:solidFill>
            </a:endParaRPr>
          </a:p>
        </p:txBody>
      </p:sp>
      <p:sp>
        <p:nvSpPr>
          <p:cNvPr id="47" name="TextBox 46">
            <a:extLst>
              <a:ext uri="{FF2B5EF4-FFF2-40B4-BE49-F238E27FC236}">
                <a16:creationId xmlns:a16="http://schemas.microsoft.com/office/drawing/2014/main" id="{728E73BA-96FE-4737-A6F7-1B98064BC8F7}"/>
              </a:ext>
            </a:extLst>
          </p:cNvPr>
          <p:cNvSpPr txBox="1"/>
          <p:nvPr/>
        </p:nvSpPr>
        <p:spPr>
          <a:xfrm>
            <a:off x="2734002" y="4131897"/>
            <a:ext cx="1866364" cy="400110"/>
          </a:xfrm>
          <a:prstGeom prst="rect">
            <a:avLst/>
          </a:prstGeom>
          <a:noFill/>
        </p:spPr>
        <p:txBody>
          <a:bodyPr wrap="square" rtlCol="0">
            <a:spAutoFit/>
          </a:bodyPr>
          <a:lstStyle/>
          <a:p>
            <a:pPr algn="ctr"/>
            <a:r>
              <a:rPr lang="en-GB" sz="2000">
                <a:solidFill>
                  <a:schemeClr val="accent5">
                    <a:lumMod val="50000"/>
                  </a:schemeClr>
                </a:solidFill>
              </a:rPr>
              <a:t>antworte</a:t>
            </a:r>
            <a:endParaRPr lang="en-GB" sz="2000" dirty="0">
              <a:solidFill>
                <a:schemeClr val="accent5">
                  <a:lumMod val="50000"/>
                </a:schemeClr>
              </a:solidFill>
            </a:endParaRPr>
          </a:p>
        </p:txBody>
      </p:sp>
      <p:sp>
        <p:nvSpPr>
          <p:cNvPr id="48" name="TextBox 47">
            <a:extLst>
              <a:ext uri="{FF2B5EF4-FFF2-40B4-BE49-F238E27FC236}">
                <a16:creationId xmlns:a16="http://schemas.microsoft.com/office/drawing/2014/main" id="{5265ABEF-9C7A-42B0-8E9C-CA423DEEAC08}"/>
              </a:ext>
            </a:extLst>
          </p:cNvPr>
          <p:cNvSpPr txBox="1"/>
          <p:nvPr/>
        </p:nvSpPr>
        <p:spPr>
          <a:xfrm>
            <a:off x="4797875" y="4142824"/>
            <a:ext cx="2275826" cy="400110"/>
          </a:xfrm>
          <a:prstGeom prst="rect">
            <a:avLst/>
          </a:prstGeom>
          <a:noFill/>
        </p:spPr>
        <p:txBody>
          <a:bodyPr wrap="square" rtlCol="0">
            <a:spAutoFit/>
          </a:bodyPr>
          <a:lstStyle/>
          <a:p>
            <a:pPr algn="ctr"/>
            <a:r>
              <a:rPr lang="en-GB" sz="2000" b="1">
                <a:solidFill>
                  <a:srgbClr val="E87D1E"/>
                </a:solidFill>
              </a:rPr>
              <a:t>ihm.</a:t>
            </a:r>
            <a:endParaRPr lang="en-GB" sz="2000" b="1" dirty="0">
              <a:solidFill>
                <a:srgbClr val="E87D1E"/>
              </a:solidFill>
            </a:endParaRPr>
          </a:p>
        </p:txBody>
      </p:sp>
      <p:sp>
        <p:nvSpPr>
          <p:cNvPr id="49" name="TextBox 48">
            <a:extLst>
              <a:ext uri="{FF2B5EF4-FFF2-40B4-BE49-F238E27FC236}">
                <a16:creationId xmlns:a16="http://schemas.microsoft.com/office/drawing/2014/main" id="{A45A1655-3AB5-4459-B0F0-8F5B34D73911}"/>
              </a:ext>
            </a:extLst>
          </p:cNvPr>
          <p:cNvSpPr txBox="1"/>
          <p:nvPr/>
        </p:nvSpPr>
        <p:spPr>
          <a:xfrm>
            <a:off x="7088153" y="3170786"/>
            <a:ext cx="4755281" cy="400110"/>
          </a:xfrm>
          <a:prstGeom prst="rect">
            <a:avLst/>
          </a:prstGeom>
          <a:noFill/>
        </p:spPr>
        <p:txBody>
          <a:bodyPr wrap="square" rtlCol="0">
            <a:spAutoFit/>
          </a:bodyPr>
          <a:lstStyle/>
          <a:p>
            <a:r>
              <a:rPr lang="en-GB" sz="2000" b="1" i="1">
                <a:solidFill>
                  <a:schemeClr val="accent5">
                    <a:lumMod val="50000"/>
                  </a:schemeClr>
                </a:solidFill>
              </a:rPr>
              <a:t>I</a:t>
            </a:r>
            <a:r>
              <a:rPr lang="en-GB" sz="2000" i="1">
                <a:solidFill>
                  <a:schemeClr val="accent5">
                    <a:lumMod val="50000"/>
                  </a:schemeClr>
                </a:solidFill>
              </a:rPr>
              <a:t> answer / am answering</a:t>
            </a:r>
            <a:r>
              <a:rPr lang="en-GB" sz="2000" b="1" i="1">
                <a:solidFill>
                  <a:schemeClr val="accent5">
                    <a:lumMod val="50000"/>
                  </a:schemeClr>
                </a:solidFill>
              </a:rPr>
              <a:t> you.</a:t>
            </a:r>
            <a:endParaRPr lang="en-GB" sz="2000" i="1" dirty="0">
              <a:solidFill>
                <a:schemeClr val="accent5">
                  <a:lumMod val="50000"/>
                </a:schemeClr>
              </a:solidFill>
            </a:endParaRPr>
          </a:p>
        </p:txBody>
      </p:sp>
      <p:sp>
        <p:nvSpPr>
          <p:cNvPr id="50" name="TextBox 49">
            <a:extLst>
              <a:ext uri="{FF2B5EF4-FFF2-40B4-BE49-F238E27FC236}">
                <a16:creationId xmlns:a16="http://schemas.microsoft.com/office/drawing/2014/main" id="{F8CEBAD4-3C92-4AB6-8ED3-1255442259ED}"/>
              </a:ext>
            </a:extLst>
          </p:cNvPr>
          <p:cNvSpPr txBox="1"/>
          <p:nvPr/>
        </p:nvSpPr>
        <p:spPr>
          <a:xfrm>
            <a:off x="7088153" y="3679543"/>
            <a:ext cx="4755281" cy="400110"/>
          </a:xfrm>
          <a:prstGeom prst="rect">
            <a:avLst/>
          </a:prstGeom>
          <a:noFill/>
        </p:spPr>
        <p:txBody>
          <a:bodyPr wrap="square" rtlCol="0">
            <a:spAutoFit/>
          </a:bodyPr>
          <a:lstStyle/>
          <a:p>
            <a:r>
              <a:rPr lang="en-GB" sz="2000" b="1" i="1" dirty="0">
                <a:solidFill>
                  <a:schemeClr val="accent5">
                    <a:lumMod val="50000"/>
                  </a:schemeClr>
                </a:solidFill>
              </a:rPr>
              <a:t>You</a:t>
            </a:r>
            <a:r>
              <a:rPr lang="en-GB" sz="2000" i="1" dirty="0">
                <a:solidFill>
                  <a:schemeClr val="accent5">
                    <a:lumMod val="50000"/>
                  </a:schemeClr>
                </a:solidFill>
              </a:rPr>
              <a:t> answer / are answering</a:t>
            </a:r>
            <a:r>
              <a:rPr lang="en-GB" sz="2000" b="1" i="1" dirty="0">
                <a:solidFill>
                  <a:schemeClr val="accent5">
                    <a:lumMod val="50000"/>
                  </a:schemeClr>
                </a:solidFill>
              </a:rPr>
              <a:t> me</a:t>
            </a:r>
            <a:r>
              <a:rPr lang="en-GB" sz="2000" i="1" dirty="0">
                <a:solidFill>
                  <a:schemeClr val="accent5">
                    <a:lumMod val="50000"/>
                  </a:schemeClr>
                </a:solidFill>
              </a:rPr>
              <a:t>.</a:t>
            </a:r>
          </a:p>
        </p:txBody>
      </p:sp>
      <p:sp>
        <p:nvSpPr>
          <p:cNvPr id="52" name="Rectangle 51">
            <a:extLst>
              <a:ext uri="{FF2B5EF4-FFF2-40B4-BE49-F238E27FC236}">
                <a16:creationId xmlns:a16="http://schemas.microsoft.com/office/drawing/2014/main" id="{0DA91D46-9E96-43A9-9685-D29E3E6985B5}"/>
              </a:ext>
            </a:extLst>
          </p:cNvPr>
          <p:cNvSpPr/>
          <p:nvPr/>
        </p:nvSpPr>
        <p:spPr>
          <a:xfrm>
            <a:off x="458176" y="4634224"/>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0539149C-BCC2-475D-9C23-C1B4D81C76DD}"/>
              </a:ext>
            </a:extLst>
          </p:cNvPr>
          <p:cNvSpPr txBox="1"/>
          <p:nvPr/>
        </p:nvSpPr>
        <p:spPr>
          <a:xfrm>
            <a:off x="443732" y="4623697"/>
            <a:ext cx="1866364" cy="400110"/>
          </a:xfrm>
          <a:prstGeom prst="rect">
            <a:avLst/>
          </a:prstGeom>
          <a:noFill/>
        </p:spPr>
        <p:txBody>
          <a:bodyPr wrap="square" rtlCol="0">
            <a:spAutoFit/>
          </a:bodyPr>
          <a:lstStyle/>
          <a:p>
            <a:pPr algn="ctr"/>
            <a:r>
              <a:rPr lang="en-GB" sz="2000" b="1">
                <a:solidFill>
                  <a:schemeClr val="accent5">
                    <a:lumMod val="50000"/>
                  </a:schemeClr>
                </a:solidFill>
              </a:rPr>
              <a:t>Ich</a:t>
            </a:r>
            <a:endParaRPr lang="en-GB" sz="2000" b="1" dirty="0">
              <a:solidFill>
                <a:schemeClr val="accent5">
                  <a:lumMod val="50000"/>
                </a:schemeClr>
              </a:solidFill>
            </a:endParaRPr>
          </a:p>
        </p:txBody>
      </p:sp>
      <p:sp>
        <p:nvSpPr>
          <p:cNvPr id="54" name="TextBox 53">
            <a:extLst>
              <a:ext uri="{FF2B5EF4-FFF2-40B4-BE49-F238E27FC236}">
                <a16:creationId xmlns:a16="http://schemas.microsoft.com/office/drawing/2014/main" id="{728E73BA-96FE-4737-A6F7-1B98064BC8F7}"/>
              </a:ext>
            </a:extLst>
          </p:cNvPr>
          <p:cNvSpPr txBox="1"/>
          <p:nvPr/>
        </p:nvSpPr>
        <p:spPr>
          <a:xfrm>
            <a:off x="2734002" y="4623297"/>
            <a:ext cx="1866364" cy="400110"/>
          </a:xfrm>
          <a:prstGeom prst="rect">
            <a:avLst/>
          </a:prstGeom>
          <a:noFill/>
        </p:spPr>
        <p:txBody>
          <a:bodyPr wrap="square" rtlCol="0">
            <a:spAutoFit/>
          </a:bodyPr>
          <a:lstStyle/>
          <a:p>
            <a:pPr algn="ctr"/>
            <a:r>
              <a:rPr lang="en-GB" sz="2000">
                <a:solidFill>
                  <a:schemeClr val="accent5">
                    <a:lumMod val="50000"/>
                  </a:schemeClr>
                </a:solidFill>
              </a:rPr>
              <a:t>antworte</a:t>
            </a:r>
            <a:endParaRPr lang="en-GB" sz="2000" dirty="0">
              <a:solidFill>
                <a:schemeClr val="accent5">
                  <a:lumMod val="50000"/>
                </a:schemeClr>
              </a:solidFill>
            </a:endParaRPr>
          </a:p>
        </p:txBody>
      </p:sp>
      <p:sp>
        <p:nvSpPr>
          <p:cNvPr id="55" name="TextBox 54">
            <a:extLst>
              <a:ext uri="{FF2B5EF4-FFF2-40B4-BE49-F238E27FC236}">
                <a16:creationId xmlns:a16="http://schemas.microsoft.com/office/drawing/2014/main" id="{5265ABEF-9C7A-42B0-8E9C-CA423DEEAC08}"/>
              </a:ext>
            </a:extLst>
          </p:cNvPr>
          <p:cNvSpPr txBox="1"/>
          <p:nvPr/>
        </p:nvSpPr>
        <p:spPr>
          <a:xfrm>
            <a:off x="4797875" y="4634224"/>
            <a:ext cx="2275826" cy="400110"/>
          </a:xfrm>
          <a:prstGeom prst="rect">
            <a:avLst/>
          </a:prstGeom>
          <a:noFill/>
        </p:spPr>
        <p:txBody>
          <a:bodyPr wrap="square" rtlCol="0">
            <a:spAutoFit/>
          </a:bodyPr>
          <a:lstStyle/>
          <a:p>
            <a:pPr algn="ctr"/>
            <a:r>
              <a:rPr lang="en-GB" sz="2000" b="1">
                <a:solidFill>
                  <a:srgbClr val="E87D1E"/>
                </a:solidFill>
              </a:rPr>
              <a:t>ihr.</a:t>
            </a:r>
            <a:endParaRPr lang="en-GB" sz="2000" b="1" dirty="0">
              <a:solidFill>
                <a:srgbClr val="E87D1E"/>
              </a:solidFill>
            </a:endParaRPr>
          </a:p>
        </p:txBody>
      </p:sp>
      <p:sp>
        <p:nvSpPr>
          <p:cNvPr id="56" name="TextBox 55">
            <a:extLst>
              <a:ext uri="{FF2B5EF4-FFF2-40B4-BE49-F238E27FC236}">
                <a16:creationId xmlns:a16="http://schemas.microsoft.com/office/drawing/2014/main" id="{A45A1655-3AB5-4459-B0F0-8F5B34D73911}"/>
              </a:ext>
            </a:extLst>
          </p:cNvPr>
          <p:cNvSpPr txBox="1"/>
          <p:nvPr/>
        </p:nvSpPr>
        <p:spPr>
          <a:xfrm>
            <a:off x="7123323" y="4155520"/>
            <a:ext cx="4755281" cy="400110"/>
          </a:xfrm>
          <a:prstGeom prst="rect">
            <a:avLst/>
          </a:prstGeom>
          <a:noFill/>
        </p:spPr>
        <p:txBody>
          <a:bodyPr wrap="square" rtlCol="0">
            <a:spAutoFit/>
          </a:bodyPr>
          <a:lstStyle/>
          <a:p>
            <a:r>
              <a:rPr lang="en-GB" sz="2000" b="1" i="1" dirty="0">
                <a:solidFill>
                  <a:schemeClr val="accent5">
                    <a:lumMod val="50000"/>
                  </a:schemeClr>
                </a:solidFill>
              </a:rPr>
              <a:t>I</a:t>
            </a:r>
            <a:r>
              <a:rPr lang="en-GB" sz="2000" i="1" dirty="0">
                <a:solidFill>
                  <a:schemeClr val="accent5">
                    <a:lumMod val="50000"/>
                  </a:schemeClr>
                </a:solidFill>
              </a:rPr>
              <a:t> answer / am answering</a:t>
            </a:r>
            <a:r>
              <a:rPr lang="en-GB" sz="2000" b="1" i="1" dirty="0">
                <a:solidFill>
                  <a:schemeClr val="accent5">
                    <a:lumMod val="50000"/>
                  </a:schemeClr>
                </a:solidFill>
              </a:rPr>
              <a:t> him/it.</a:t>
            </a:r>
            <a:endParaRPr lang="en-GB" sz="2000" i="1" dirty="0">
              <a:solidFill>
                <a:schemeClr val="accent5">
                  <a:lumMod val="50000"/>
                </a:schemeClr>
              </a:solidFill>
            </a:endParaRPr>
          </a:p>
        </p:txBody>
      </p:sp>
      <p:sp>
        <p:nvSpPr>
          <p:cNvPr id="57" name="TextBox 56">
            <a:extLst>
              <a:ext uri="{FF2B5EF4-FFF2-40B4-BE49-F238E27FC236}">
                <a16:creationId xmlns:a16="http://schemas.microsoft.com/office/drawing/2014/main" id="{A45A1655-3AB5-4459-B0F0-8F5B34D73911}"/>
              </a:ext>
            </a:extLst>
          </p:cNvPr>
          <p:cNvSpPr txBox="1"/>
          <p:nvPr/>
        </p:nvSpPr>
        <p:spPr>
          <a:xfrm>
            <a:off x="7111601" y="4601001"/>
            <a:ext cx="4755281" cy="400110"/>
          </a:xfrm>
          <a:prstGeom prst="rect">
            <a:avLst/>
          </a:prstGeom>
          <a:noFill/>
        </p:spPr>
        <p:txBody>
          <a:bodyPr wrap="square" rtlCol="0">
            <a:spAutoFit/>
          </a:bodyPr>
          <a:lstStyle/>
          <a:p>
            <a:r>
              <a:rPr lang="en-GB" sz="2000" b="1" i="1" dirty="0">
                <a:solidFill>
                  <a:schemeClr val="accent5">
                    <a:lumMod val="50000"/>
                  </a:schemeClr>
                </a:solidFill>
              </a:rPr>
              <a:t>I</a:t>
            </a:r>
            <a:r>
              <a:rPr lang="en-GB" sz="2000" i="1" dirty="0">
                <a:solidFill>
                  <a:schemeClr val="accent5">
                    <a:lumMod val="50000"/>
                  </a:schemeClr>
                </a:solidFill>
              </a:rPr>
              <a:t> answer / am answering</a:t>
            </a:r>
            <a:r>
              <a:rPr lang="en-GB" sz="2000" b="1" i="1" dirty="0">
                <a:solidFill>
                  <a:schemeClr val="accent5">
                    <a:lumMod val="50000"/>
                  </a:schemeClr>
                </a:solidFill>
              </a:rPr>
              <a:t> her.</a:t>
            </a:r>
            <a:endParaRPr lang="en-GB" sz="2000" i="1" dirty="0">
              <a:solidFill>
                <a:schemeClr val="accent5">
                  <a:lumMod val="50000"/>
                </a:schemeClr>
              </a:solidFill>
            </a:endParaRPr>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35922" y="5140253"/>
            <a:ext cx="1200150" cy="1224915"/>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45751" y="5140253"/>
            <a:ext cx="1175861" cy="1188720"/>
          </a:xfrm>
          <a:prstGeom prst="rect">
            <a:avLst/>
          </a:prstGeom>
        </p:spPr>
      </p:pic>
      <p:sp>
        <p:nvSpPr>
          <p:cNvPr id="10" name="Oval Callout 9"/>
          <p:cNvSpPr/>
          <p:nvPr/>
        </p:nvSpPr>
        <p:spPr>
          <a:xfrm>
            <a:off x="9106543" y="5105260"/>
            <a:ext cx="2407298" cy="1024540"/>
          </a:xfrm>
          <a:prstGeom prst="wedgeEllipseCallout">
            <a:avLst>
              <a:gd name="adj1" fmla="val -70445"/>
              <a:gd name="adj2" fmla="val 18695"/>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Mutti, ich antworte </a:t>
            </a:r>
            <a:r>
              <a:rPr lang="en-GB" sz="2000" b="1">
                <a:solidFill>
                  <a:srgbClr val="E87D1E"/>
                </a:solidFill>
              </a:rPr>
              <a:t>ihm</a:t>
            </a:r>
            <a:r>
              <a:rPr lang="en-GB" sz="2000"/>
              <a:t>!</a:t>
            </a:r>
          </a:p>
        </p:txBody>
      </p:sp>
      <p:sp>
        <p:nvSpPr>
          <p:cNvPr id="62" name="Oval Callout 61"/>
          <p:cNvSpPr/>
          <p:nvPr/>
        </p:nvSpPr>
        <p:spPr>
          <a:xfrm>
            <a:off x="4722842" y="5752710"/>
            <a:ext cx="3027229" cy="1086112"/>
          </a:xfrm>
          <a:prstGeom prst="wedgeEllipseCallout">
            <a:avLst>
              <a:gd name="adj1" fmla="val 48038"/>
              <a:gd name="adj2" fmla="val -44408"/>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Ja</a:t>
            </a:r>
            <a:r>
              <a:rPr lang="en-GB" sz="2000" dirty="0"/>
              <a:t>, Wolfgang, und ich </a:t>
            </a:r>
            <a:r>
              <a:rPr lang="en-GB" sz="2000" dirty="0" err="1"/>
              <a:t>antworte</a:t>
            </a:r>
            <a:r>
              <a:rPr lang="en-GB" sz="2000" dirty="0"/>
              <a:t> </a:t>
            </a:r>
            <a:r>
              <a:rPr lang="en-GB" sz="2000" b="1" dirty="0" err="1">
                <a:solidFill>
                  <a:srgbClr val="E87D1E"/>
                </a:solidFill>
              </a:rPr>
              <a:t>dir</a:t>
            </a:r>
            <a:r>
              <a:rPr lang="en-GB" sz="2000" dirty="0"/>
              <a:t>!</a:t>
            </a:r>
          </a:p>
        </p:txBody>
      </p:sp>
      <p:sp>
        <p:nvSpPr>
          <p:cNvPr id="63" name="Oval Callout 62"/>
          <p:cNvSpPr/>
          <p:nvPr/>
        </p:nvSpPr>
        <p:spPr>
          <a:xfrm>
            <a:off x="3836522" y="4945190"/>
            <a:ext cx="2407298" cy="894614"/>
          </a:xfrm>
          <a:prstGeom prst="wedgeEllipseCallout">
            <a:avLst>
              <a:gd name="adj1" fmla="val -66535"/>
              <a:gd name="adj2" fmla="val 36732"/>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Mutti</a:t>
            </a:r>
            <a:r>
              <a:rPr lang="en-GB" sz="2000" dirty="0"/>
              <a:t>, </a:t>
            </a:r>
            <a:r>
              <a:rPr lang="en-GB" sz="2000" dirty="0" err="1"/>
              <a:t>ich</a:t>
            </a:r>
            <a:r>
              <a:rPr lang="en-GB" sz="2000" dirty="0"/>
              <a:t> </a:t>
            </a:r>
            <a:r>
              <a:rPr lang="en-GB" sz="2000" dirty="0" err="1"/>
              <a:t>frage</a:t>
            </a:r>
            <a:r>
              <a:rPr lang="en-GB" sz="2000" dirty="0"/>
              <a:t> </a:t>
            </a:r>
            <a:r>
              <a:rPr lang="en-GB" sz="2000" dirty="0" err="1"/>
              <a:t>sie</a:t>
            </a:r>
            <a:r>
              <a:rPr lang="en-GB" sz="2000" dirty="0"/>
              <a:t>!</a:t>
            </a:r>
          </a:p>
        </p:txBody>
      </p:sp>
      <p:sp>
        <p:nvSpPr>
          <p:cNvPr id="64" name="Oval Callout 63"/>
          <p:cNvSpPr/>
          <p:nvPr/>
        </p:nvSpPr>
        <p:spPr>
          <a:xfrm>
            <a:off x="86865" y="5235186"/>
            <a:ext cx="2407298" cy="894614"/>
          </a:xfrm>
          <a:prstGeom prst="wedgeEllipseCallout">
            <a:avLst>
              <a:gd name="adj1" fmla="val 58237"/>
              <a:gd name="adj2" fmla="val 37469"/>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Mia, ich frage dich!</a:t>
            </a:r>
          </a:p>
        </p:txBody>
      </p:sp>
      <p:sp>
        <p:nvSpPr>
          <p:cNvPr id="65" name="Rounded Rectangular Callout 64"/>
          <p:cNvSpPr/>
          <p:nvPr/>
        </p:nvSpPr>
        <p:spPr>
          <a:xfrm>
            <a:off x="7837714" y="795474"/>
            <a:ext cx="3989525" cy="1896662"/>
          </a:xfrm>
          <a:prstGeom prst="wedgeRoundRectCallout">
            <a:avLst>
              <a:gd name="adj1" fmla="val -59696"/>
              <a:gd name="adj2" fmla="val 34943"/>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verb </a:t>
            </a:r>
            <a:r>
              <a:rPr lang="en-GB" sz="2000" b="1" dirty="0" err="1"/>
              <a:t>fragen</a:t>
            </a:r>
            <a:r>
              <a:rPr lang="en-GB" sz="2000" dirty="0"/>
              <a:t> is always followed by Row 2 (accusative – or </a:t>
            </a:r>
            <a:r>
              <a:rPr lang="en-GB" sz="2000" b="1" dirty="0"/>
              <a:t>direct </a:t>
            </a:r>
            <a:r>
              <a:rPr lang="en-GB" sz="2000" dirty="0"/>
              <a:t>object); </a:t>
            </a:r>
            <a:r>
              <a:rPr lang="en-GB" sz="2000" b="1" dirty="0" err="1"/>
              <a:t>antworten</a:t>
            </a:r>
            <a:r>
              <a:rPr lang="en-GB" sz="2000" dirty="0"/>
              <a:t> is always followed by Row 3 (dative – or</a:t>
            </a:r>
            <a:r>
              <a:rPr lang="en-GB" sz="2000" b="1" dirty="0"/>
              <a:t> indirect </a:t>
            </a:r>
            <a:r>
              <a:rPr lang="en-GB" sz="2000" dirty="0"/>
              <a:t>object).</a:t>
            </a:r>
          </a:p>
        </p:txBody>
      </p:sp>
      <p:sp>
        <p:nvSpPr>
          <p:cNvPr id="68" name="Rounded Rectangular Callout 67"/>
          <p:cNvSpPr/>
          <p:nvPr/>
        </p:nvSpPr>
        <p:spPr>
          <a:xfrm>
            <a:off x="6922220" y="3632089"/>
            <a:ext cx="4349995" cy="1347680"/>
          </a:xfrm>
          <a:prstGeom prst="wedgeRoundRectCallout">
            <a:avLst>
              <a:gd name="adj1" fmla="val -27985"/>
              <a:gd name="adj2" fmla="val 66343"/>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S</a:t>
            </a:r>
            <a:r>
              <a:rPr lang="en-GB" sz="2000" dirty="0">
                <a:solidFill>
                  <a:schemeClr val="bg1"/>
                </a:solidFill>
                <a:latin typeface="Century Gothic" panose="020B0502020202020204" pitchFamily="34" charset="0"/>
              </a:rPr>
              <a:t>ometimes these R3 (dative) pronouns mean ‘</a:t>
            </a:r>
            <a:r>
              <a:rPr lang="en-GB" sz="2000" b="1" dirty="0">
                <a:solidFill>
                  <a:schemeClr val="bg1"/>
                </a:solidFill>
                <a:latin typeface="Century Gothic" panose="020B0502020202020204" pitchFamily="34" charset="0"/>
              </a:rPr>
              <a:t>to</a:t>
            </a:r>
            <a:r>
              <a:rPr lang="en-GB" sz="2000" dirty="0">
                <a:solidFill>
                  <a:schemeClr val="bg1"/>
                </a:solidFill>
                <a:latin typeface="Century Gothic" panose="020B0502020202020204" pitchFamily="34" charset="0"/>
              </a:rPr>
              <a:t> me’, ‘</a:t>
            </a:r>
            <a:r>
              <a:rPr lang="en-GB" sz="2000" b="1" dirty="0">
                <a:solidFill>
                  <a:schemeClr val="bg1"/>
                </a:solidFill>
                <a:latin typeface="Century Gothic" panose="020B0502020202020204" pitchFamily="34" charset="0"/>
              </a:rPr>
              <a:t>to</a:t>
            </a:r>
            <a:r>
              <a:rPr lang="en-GB" sz="2000" dirty="0">
                <a:solidFill>
                  <a:schemeClr val="bg1"/>
                </a:solidFill>
                <a:latin typeface="Century Gothic" panose="020B0502020202020204" pitchFamily="34" charset="0"/>
              </a:rPr>
              <a:t> you’ etc., but they can just mean ‘</a:t>
            </a:r>
            <a:r>
              <a:rPr lang="en-GB" sz="2000" b="1" dirty="0">
                <a:solidFill>
                  <a:schemeClr val="bg1"/>
                </a:solidFill>
                <a:latin typeface="Century Gothic" panose="020B0502020202020204" pitchFamily="34" charset="0"/>
              </a:rPr>
              <a:t>me</a:t>
            </a:r>
            <a:r>
              <a:rPr lang="en-GB" sz="2000" dirty="0">
                <a:solidFill>
                  <a:schemeClr val="bg1"/>
                </a:solidFill>
                <a:latin typeface="Century Gothic" panose="020B0502020202020204" pitchFamily="34" charset="0"/>
              </a:rPr>
              <a:t>’, ‘</a:t>
            </a:r>
            <a:r>
              <a:rPr lang="en-GB" sz="2000" b="1" dirty="0">
                <a:solidFill>
                  <a:schemeClr val="bg1"/>
                </a:solidFill>
                <a:latin typeface="Century Gothic" panose="020B0502020202020204" pitchFamily="34" charset="0"/>
              </a:rPr>
              <a:t>you</a:t>
            </a:r>
            <a:r>
              <a:rPr lang="en-GB" sz="2000" dirty="0">
                <a:solidFill>
                  <a:schemeClr val="bg1"/>
                </a:solidFill>
                <a:latin typeface="Century Gothic" panose="020B0502020202020204" pitchFamily="34" charset="0"/>
              </a:rPr>
              <a:t>’, ‘</a:t>
            </a:r>
            <a:r>
              <a:rPr lang="en-GB" sz="2000" b="1" dirty="0">
                <a:solidFill>
                  <a:schemeClr val="bg1"/>
                </a:solidFill>
                <a:latin typeface="Century Gothic" panose="020B0502020202020204" pitchFamily="34" charset="0"/>
              </a:rPr>
              <a:t>him</a:t>
            </a:r>
            <a:r>
              <a:rPr lang="en-GB" sz="2000" dirty="0">
                <a:solidFill>
                  <a:schemeClr val="bg1"/>
                </a:solidFill>
                <a:latin typeface="Century Gothic" panose="020B0502020202020204" pitchFamily="34" charset="0"/>
              </a:rPr>
              <a:t>’, ‘</a:t>
            </a:r>
            <a:r>
              <a:rPr lang="en-GB" sz="2000" b="1" dirty="0">
                <a:solidFill>
                  <a:schemeClr val="bg1"/>
                </a:solidFill>
                <a:latin typeface="Century Gothic" panose="020B0502020202020204" pitchFamily="34" charset="0"/>
              </a:rPr>
              <a:t>her</a:t>
            </a:r>
            <a:r>
              <a:rPr lang="en-GB" sz="2000" dirty="0">
                <a:solidFill>
                  <a:schemeClr val="bg1"/>
                </a:solidFill>
                <a:latin typeface="Century Gothic" panose="020B0502020202020204" pitchFamily="34" charset="0"/>
              </a:rPr>
              <a:t>’ ‘</a:t>
            </a:r>
            <a:r>
              <a:rPr lang="en-GB" sz="2000" b="1" dirty="0">
                <a:solidFill>
                  <a:schemeClr val="bg1"/>
                </a:solidFill>
                <a:latin typeface="Century Gothic" panose="020B0502020202020204" pitchFamily="34" charset="0"/>
              </a:rPr>
              <a:t>it</a:t>
            </a:r>
            <a:r>
              <a:rPr lang="en-GB" sz="2000" dirty="0">
                <a:solidFill>
                  <a:schemeClr val="bg1"/>
                </a:solidFill>
                <a:latin typeface="Century Gothic" panose="020B0502020202020204" pitchFamily="34" charset="0"/>
              </a:rPr>
              <a:t>’.</a:t>
            </a:r>
            <a:endParaRPr lang="en-GB" sz="2000" dirty="0">
              <a:solidFill>
                <a:schemeClr val="bg1"/>
              </a:solidFill>
            </a:endParaRPr>
          </a:p>
        </p:txBody>
      </p:sp>
      <p:pic>
        <p:nvPicPr>
          <p:cNvPr id="51" name="Picture 50" descr="A picture containing shirt&#10;&#10;Description automatically generated">
            <a:extLst>
              <a:ext uri="{FF2B5EF4-FFF2-40B4-BE49-F238E27FC236}">
                <a16:creationId xmlns:a16="http://schemas.microsoft.com/office/drawing/2014/main" id="{40521D72-2F5F-4B30-8424-93E88FBD1DD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93762" y="3632089"/>
            <a:ext cx="1039163" cy="1617975"/>
          </a:xfrm>
          <a:prstGeom prst="rect">
            <a:avLst/>
          </a:prstGeom>
        </p:spPr>
      </p:pic>
    </p:spTree>
    <p:extLst>
      <p:ext uri="{BB962C8B-B14F-4D97-AF65-F5344CB8AC3E}">
        <p14:creationId xmlns:p14="http://schemas.microsoft.com/office/powerpoint/2010/main" val="51946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18.WG.1.wav"/>
                                        </p:tgtEl>
                                      </p:cMediaNode>
                                    </p:audio>
                                  </p:sub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4" name="18.mia.1. ja Wolfgang.wav"/>
                                        </p:tgtEl>
                                      </p:cMediaNode>
                                    </p:audio>
                                  </p:sub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1" nodeType="clickEffect">
                                  <p:stCondLst>
                                    <p:cond delay="0"/>
                                  </p:stCondLst>
                                  <p:childTnLst>
                                    <p:set>
                                      <p:cBhvr>
                                        <p:cTn id="108" dur="1" fill="hold">
                                          <p:stCondLst>
                                            <p:cond delay="0"/>
                                          </p:stCondLst>
                                        </p:cTn>
                                        <p:tgtEl>
                                          <p:spTgt spid="64"/>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3" name="18.WG.1.wav"/>
                                        </p:tgtEl>
                                      </p:cMediaNode>
                                    </p:audio>
                                  </p:subTnLst>
                                </p:cTn>
                              </p:par>
                              <p:par>
                                <p:cTn id="109" presetID="1" presetClass="exit" presetSubtype="0" fill="hold" grpId="1" nodeType="withEffect">
                                  <p:stCondLst>
                                    <p:cond delay="0"/>
                                  </p:stCondLst>
                                  <p:childTnLst>
                                    <p:set>
                                      <p:cBhvr>
                                        <p:cTn id="110" dur="1" fill="hold">
                                          <p:stCondLst>
                                            <p:cond delay="0"/>
                                          </p:stCondLst>
                                        </p:cTn>
                                        <p:tgtEl>
                                          <p:spTgt spid="62"/>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4" name="18.mia.1. ja Wolfgang.wav"/>
                                        </p:tgtEl>
                                      </p:cMediaNode>
                                    </p:audio>
                                  </p:subTnLst>
                                </p:cTn>
                              </p:par>
                              <p:par>
                                <p:cTn id="111" presetID="1" presetClass="entr" presetSubtype="0" fill="hold" grpId="0" nodeType="withEffect">
                                  <p:stCondLst>
                                    <p:cond delay="0"/>
                                  </p:stCondLst>
                                  <p:childTnLst>
                                    <p:set>
                                      <p:cBhvr>
                                        <p:cTn id="11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5" name="18.WG.2.wav"/>
                                        </p:tgtEl>
                                      </p:cMediaNode>
                                    </p:audio>
                                  </p:subTnLst>
                                </p:cTn>
                              </p:par>
                              <p:par>
                                <p:cTn id="113" presetID="1" presetClass="entr" presetSubtype="0" fill="hold" nodeType="withEffect">
                                  <p:stCondLst>
                                    <p:cond delay="0"/>
                                  </p:stCondLst>
                                  <p:childTnLst>
                                    <p:set>
                                      <p:cBhvr>
                                        <p:cTn id="114" dur="1" fill="hold">
                                          <p:stCondLst>
                                            <p:cond delay="0"/>
                                          </p:stCondLst>
                                        </p:cTn>
                                        <p:tgtEl>
                                          <p:spTgt spid="5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18.mia.2. Mutti.wav"/>
                                        </p:tgtEl>
                                      </p:cMediaNode>
                                    </p:audio>
                                  </p:sub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42" grpId="0" animBg="1"/>
      <p:bldP spid="43" grpId="0" animBg="1"/>
      <p:bldP spid="44" grpId="0" animBg="1"/>
      <p:bldP spid="28" grpId="0" animBg="1"/>
      <p:bldP spid="29" grpId="0"/>
      <p:bldP spid="30" grpId="0"/>
      <p:bldP spid="31" grpId="0"/>
      <p:bldP spid="32" grpId="0" animBg="1"/>
      <p:bldP spid="33" grpId="0"/>
      <p:bldP spid="34" grpId="0"/>
      <p:bldP spid="35" grpId="0"/>
      <p:bldP spid="36" grpId="0"/>
      <p:bldP spid="37" grpId="0" animBg="1"/>
      <p:bldP spid="38" grpId="0"/>
      <p:bldP spid="39" grpId="0"/>
      <p:bldP spid="41" grpId="0"/>
      <p:bldP spid="45" grpId="0" animBg="1"/>
      <p:bldP spid="46" grpId="0"/>
      <p:bldP spid="47" grpId="0"/>
      <p:bldP spid="48" grpId="0"/>
      <p:bldP spid="49" grpId="0"/>
      <p:bldP spid="50" grpId="0"/>
      <p:bldP spid="52" grpId="0" animBg="1"/>
      <p:bldP spid="53" grpId="0"/>
      <p:bldP spid="54" grpId="0"/>
      <p:bldP spid="55" grpId="0"/>
      <p:bldP spid="56" grpId="0"/>
      <p:bldP spid="57" grpId="0"/>
      <p:bldP spid="10" grpId="0" animBg="1"/>
      <p:bldP spid="62" grpId="0" animBg="1"/>
      <p:bldP spid="62" grpId="1" animBg="1"/>
      <p:bldP spid="63" grpId="0" animBg="1"/>
      <p:bldP spid="64" grpId="0" animBg="1"/>
      <p:bldP spid="64" grpId="1" animBg="1"/>
      <p:bldP spid="65" grpId="0" animBg="1"/>
      <p:bldP spid="6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522026" cy="707849"/>
          </a:xfrm>
        </p:spPr>
        <p:txBody>
          <a:bodyPr>
            <a:normAutofit/>
          </a:bodyPr>
          <a:lstStyle/>
          <a:p>
            <a:r>
              <a:rPr lang="en-GB" sz="3600" b="1" dirty="0" err="1">
                <a:solidFill>
                  <a:schemeClr val="bg1"/>
                </a:solidFill>
              </a:rPr>
              <a:t>Fragen</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antworten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578311174"/>
              </p:ext>
            </p:extLst>
          </p:nvPr>
        </p:nvGraphicFramePr>
        <p:xfrm>
          <a:off x="4928312" y="1602341"/>
          <a:ext cx="6981608" cy="4473603"/>
        </p:xfrm>
        <a:graphic>
          <a:graphicData uri="http://schemas.openxmlformats.org/drawingml/2006/table">
            <a:tbl>
              <a:tblPr firstRow="1" bandRow="1">
                <a:tableStyleId>{00A15C55-8517-42AA-B614-E9B94910E393}</a:tableStyleId>
              </a:tblPr>
              <a:tblGrid>
                <a:gridCol w="767241">
                  <a:extLst>
                    <a:ext uri="{9D8B030D-6E8A-4147-A177-3AD203B41FA5}">
                      <a16:colId xmlns:a16="http://schemas.microsoft.com/office/drawing/2014/main" val="2607353726"/>
                    </a:ext>
                  </a:extLst>
                </a:gridCol>
                <a:gridCol w="2424369">
                  <a:extLst>
                    <a:ext uri="{9D8B030D-6E8A-4147-A177-3AD203B41FA5}">
                      <a16:colId xmlns:a16="http://schemas.microsoft.com/office/drawing/2014/main" val="1600817978"/>
                    </a:ext>
                  </a:extLst>
                </a:gridCol>
                <a:gridCol w="1894999">
                  <a:extLst>
                    <a:ext uri="{9D8B030D-6E8A-4147-A177-3AD203B41FA5}">
                      <a16:colId xmlns:a16="http://schemas.microsoft.com/office/drawing/2014/main" val="4128092149"/>
                    </a:ext>
                  </a:extLst>
                </a:gridCol>
                <a:gridCol w="1894999">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a:ln>
                            <a:noFill/>
                          </a:ln>
                          <a:effectLst/>
                          <a:uLnTx/>
                          <a:uFillTx/>
                        </a:rPr>
                        <a:t>fragen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t>antworten</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fragst</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rPr>
                        <a:t>fragt</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rPr>
                        <a:t>frage</a:t>
                      </a:r>
                      <a:endParaRPr lang="en-GB" sz="2000" dirty="0">
                        <a:solidFill>
                          <a:srgbClr val="115076"/>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rPr>
                        <a:t>antwortet</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rPr>
                        <a:t>fragt</a:t>
                      </a:r>
                      <a:endParaRPr lang="en-GB" sz="2000" dirty="0">
                        <a:solidFill>
                          <a:srgbClr val="115076"/>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115076"/>
                          </a:solidFill>
                        </a:rPr>
                        <a:t>antwortet</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115076"/>
                          </a:solidFill>
                        </a:rPr>
                        <a:t>antwortest</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rPr>
                        <a:t>antwortet</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19. 1. du.wav"/>
            </a:hlinkClick>
            <a:extLst>
              <a:ext uri="{FF2B5EF4-FFF2-40B4-BE49-F238E27FC236}">
                <a16:creationId xmlns:a16="http://schemas.microsoft.com/office/drawing/2014/main" id="{3B418770-1E72-B240-9307-3BBF955557C6}"/>
              </a:ext>
            </a:extLst>
          </p:cNvPr>
          <p:cNvSpPr/>
          <p:nvPr/>
        </p:nvSpPr>
        <p:spPr>
          <a:xfrm>
            <a:off x="5101234" y="214493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5736523" y="2220379"/>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0865" y="2181736"/>
            <a:ext cx="282522" cy="294294"/>
          </a:xfrm>
          <a:prstGeom prst="rect">
            <a:avLst/>
          </a:prstGeom>
        </p:spPr>
      </p:pic>
      <p:sp>
        <p:nvSpPr>
          <p:cNvPr id="11" name="Action Button: Custom 16">
            <a:hlinkClick r:id="" action="ppaction://noaction" highlightClick="1">
              <a:snd r:embed="rId6" name="19. 2. er.wav"/>
            </a:hlinkClick>
            <a:extLst>
              <a:ext uri="{FF2B5EF4-FFF2-40B4-BE49-F238E27FC236}">
                <a16:creationId xmlns:a16="http://schemas.microsoft.com/office/drawing/2014/main" id="{F18D09F0-0D24-5B4F-A26E-132DCCD8073A}"/>
              </a:ext>
            </a:extLst>
          </p:cNvPr>
          <p:cNvSpPr/>
          <p:nvPr/>
        </p:nvSpPr>
        <p:spPr>
          <a:xfrm>
            <a:off x="5101234" y="261757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5775897" y="2716789"/>
            <a:ext cx="1150706"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2687226"/>
            <a:ext cx="282522" cy="294294"/>
          </a:xfrm>
          <a:prstGeom prst="rect">
            <a:avLst/>
          </a:prstGeom>
        </p:spPr>
      </p:pic>
      <p:sp>
        <p:nvSpPr>
          <p:cNvPr id="14" name="Action Button: Custom 16">
            <a:hlinkClick r:id="" action="ppaction://noaction" highlightClick="1">
              <a:snd r:embed="rId7" name="19. 3. ich.wav"/>
            </a:hlinkClick>
            <a:extLst>
              <a:ext uri="{FF2B5EF4-FFF2-40B4-BE49-F238E27FC236}">
                <a16:creationId xmlns:a16="http://schemas.microsoft.com/office/drawing/2014/main" id="{747EFDEF-0DCF-DB44-BBF0-27990DDE521B}"/>
              </a:ext>
            </a:extLst>
          </p:cNvPr>
          <p:cNvSpPr/>
          <p:nvPr/>
        </p:nvSpPr>
        <p:spPr>
          <a:xfrm>
            <a:off x="5099156" y="312826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5736523" y="3181221"/>
            <a:ext cx="1083876"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3204521"/>
            <a:ext cx="282522" cy="294294"/>
          </a:xfrm>
          <a:prstGeom prst="rect">
            <a:avLst/>
          </a:prstGeom>
        </p:spPr>
      </p:pic>
      <p:sp>
        <p:nvSpPr>
          <p:cNvPr id="17" name="Action Button: Custom 16">
            <a:hlinkClick r:id="" action="ppaction://noaction" highlightClick="1">
              <a:snd r:embed="rId8" name="19. 4. sie.wav"/>
            </a:hlinkClick>
            <a:extLst>
              <a:ext uri="{FF2B5EF4-FFF2-40B4-BE49-F238E27FC236}">
                <a16:creationId xmlns:a16="http://schemas.microsoft.com/office/drawing/2014/main" id="{408DED6B-8D00-7843-820C-3A35CED50594}"/>
              </a:ext>
            </a:extLst>
          </p:cNvPr>
          <p:cNvSpPr/>
          <p:nvPr/>
        </p:nvSpPr>
        <p:spPr>
          <a:xfrm>
            <a:off x="5099156" y="361043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5669581" y="3656689"/>
            <a:ext cx="170102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4813" y="3696307"/>
            <a:ext cx="282522" cy="294294"/>
          </a:xfrm>
          <a:prstGeom prst="rect">
            <a:avLst/>
          </a:prstGeom>
        </p:spPr>
      </p:pic>
      <p:sp>
        <p:nvSpPr>
          <p:cNvPr id="20" name="Action Button: Custom 16">
            <a:hlinkClick r:id="" action="ppaction://noaction" highlightClick="1">
              <a:snd r:embed="rId9" name="19. 5. man.wav"/>
            </a:hlinkClick>
            <a:extLst>
              <a:ext uri="{FF2B5EF4-FFF2-40B4-BE49-F238E27FC236}">
                <a16:creationId xmlns:a16="http://schemas.microsoft.com/office/drawing/2014/main" id="{25121CCC-82F7-F14F-B30E-8A5AD31BE634}"/>
              </a:ext>
            </a:extLst>
          </p:cNvPr>
          <p:cNvSpPr/>
          <p:nvPr/>
        </p:nvSpPr>
        <p:spPr>
          <a:xfrm>
            <a:off x="5099156" y="412796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5711297" y="4183111"/>
            <a:ext cx="1192419"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0748" y="4206895"/>
            <a:ext cx="282522" cy="294294"/>
          </a:xfrm>
          <a:prstGeom prst="rect">
            <a:avLst/>
          </a:prstGeom>
        </p:spPr>
      </p:pic>
      <p:sp>
        <p:nvSpPr>
          <p:cNvPr id="23" name="Action Button: Custom 16">
            <a:hlinkClick r:id="" action="ppaction://noaction" highlightClick="1">
              <a:snd r:embed="rId10" name="19. 6. er.wav"/>
            </a:hlinkClick>
            <a:extLst>
              <a:ext uri="{FF2B5EF4-FFF2-40B4-BE49-F238E27FC236}">
                <a16:creationId xmlns:a16="http://schemas.microsoft.com/office/drawing/2014/main" id="{DA5FAA28-0FFE-FD44-82BD-8BEA8CA05A2D}"/>
              </a:ext>
            </a:extLst>
          </p:cNvPr>
          <p:cNvSpPr/>
          <p:nvPr/>
        </p:nvSpPr>
        <p:spPr>
          <a:xfrm>
            <a:off x="5103950" y="46138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5627980" y="4676981"/>
            <a:ext cx="144359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7278" y="4690170"/>
            <a:ext cx="282522" cy="294294"/>
          </a:xfrm>
          <a:prstGeom prst="rect">
            <a:avLst/>
          </a:prstGeom>
        </p:spPr>
      </p:pic>
      <p:sp>
        <p:nvSpPr>
          <p:cNvPr id="26" name="Action Button: Custom 16">
            <a:hlinkClick r:id="" action="ppaction://noaction" highlightClick="1">
              <a:snd r:embed="rId11" name="19. 7. du.wav"/>
            </a:hlinkClick>
            <a:extLst>
              <a:ext uri="{FF2B5EF4-FFF2-40B4-BE49-F238E27FC236}">
                <a16:creationId xmlns:a16="http://schemas.microsoft.com/office/drawing/2014/main" id="{B941CF18-9FF3-084E-9E12-F82721CE7509}"/>
              </a:ext>
            </a:extLst>
          </p:cNvPr>
          <p:cNvSpPr/>
          <p:nvPr/>
        </p:nvSpPr>
        <p:spPr>
          <a:xfrm>
            <a:off x="5109350" y="512026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5715053" y="5167323"/>
            <a:ext cx="1647605" cy="32918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4368" y="5200199"/>
            <a:ext cx="282522" cy="294294"/>
          </a:xfrm>
          <a:prstGeom prst="rect">
            <a:avLst/>
          </a:prstGeom>
        </p:spPr>
      </p:pic>
      <p:sp>
        <p:nvSpPr>
          <p:cNvPr id="29" name="Action Button: Custom 16">
            <a:hlinkClick r:id="" action="ppaction://noaction" highlightClick="1">
              <a:snd r:embed="rId12" name="19. 8. sie.wav"/>
            </a:hlinkClick>
            <a:extLst>
              <a:ext uri="{FF2B5EF4-FFF2-40B4-BE49-F238E27FC236}">
                <a16:creationId xmlns:a16="http://schemas.microsoft.com/office/drawing/2014/main" id="{13F9AB66-2DAB-A849-89C4-7AF59987F5A8}"/>
              </a:ext>
            </a:extLst>
          </p:cNvPr>
          <p:cNvSpPr/>
          <p:nvPr/>
        </p:nvSpPr>
        <p:spPr>
          <a:xfrm>
            <a:off x="5099156" y="560740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5708661" y="5632335"/>
            <a:ext cx="129331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0724" y="5683796"/>
            <a:ext cx="282522" cy="294294"/>
          </a:xfrm>
          <a:prstGeom prst="rect">
            <a:avLst/>
          </a:prstGeom>
        </p:spPr>
      </p:pic>
      <p:sp>
        <p:nvSpPr>
          <p:cNvPr id="32" name="Action Button: Custom 16">
            <a:hlinkClick r:id="" action="ppaction://noaction" highlightClick="1">
              <a:snd r:embed="rId13" name="19.ans.1. du fragst.wav"/>
            </a:hlinkClick>
            <a:extLst>
              <a:ext uri="{FF2B5EF4-FFF2-40B4-BE49-F238E27FC236}">
                <a16:creationId xmlns:a16="http://schemas.microsoft.com/office/drawing/2014/main" id="{3B418770-1E72-B240-9307-3BBF955557C6}"/>
              </a:ext>
            </a:extLst>
          </p:cNvPr>
          <p:cNvSpPr/>
          <p:nvPr/>
        </p:nvSpPr>
        <p:spPr>
          <a:xfrm>
            <a:off x="4415345" y="214493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14" name="19.ans.2. er fragt.wav"/>
            </a:hlinkClick>
            <a:extLst>
              <a:ext uri="{FF2B5EF4-FFF2-40B4-BE49-F238E27FC236}">
                <a16:creationId xmlns:a16="http://schemas.microsoft.com/office/drawing/2014/main" id="{F18D09F0-0D24-5B4F-A26E-132DCCD8073A}"/>
              </a:ext>
            </a:extLst>
          </p:cNvPr>
          <p:cNvSpPr/>
          <p:nvPr/>
        </p:nvSpPr>
        <p:spPr>
          <a:xfrm>
            <a:off x="4415345" y="261757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15" name="19.ans.3. ich frage.wav"/>
            </a:hlinkClick>
            <a:extLst>
              <a:ext uri="{FF2B5EF4-FFF2-40B4-BE49-F238E27FC236}">
                <a16:creationId xmlns:a16="http://schemas.microsoft.com/office/drawing/2014/main" id="{747EFDEF-0DCF-DB44-BBF0-27990DDE521B}"/>
              </a:ext>
            </a:extLst>
          </p:cNvPr>
          <p:cNvSpPr/>
          <p:nvPr/>
        </p:nvSpPr>
        <p:spPr>
          <a:xfrm>
            <a:off x="4413267" y="312826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34">
            <a:hlinkClick r:id="" action="ppaction://noaction" highlightClick="1">
              <a:snd r:embed="rId16" name="19.ans.4. sie antwortet.wav"/>
            </a:hlinkClick>
            <a:extLst>
              <a:ext uri="{FF2B5EF4-FFF2-40B4-BE49-F238E27FC236}">
                <a16:creationId xmlns:a16="http://schemas.microsoft.com/office/drawing/2014/main" id="{408DED6B-8D00-7843-820C-3A35CED50594}"/>
              </a:ext>
            </a:extLst>
          </p:cNvPr>
          <p:cNvSpPr/>
          <p:nvPr/>
        </p:nvSpPr>
        <p:spPr>
          <a:xfrm>
            <a:off x="4413267" y="361043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17" name="19.ans.5. man fragt.wav"/>
            </a:hlinkClick>
            <a:extLst>
              <a:ext uri="{FF2B5EF4-FFF2-40B4-BE49-F238E27FC236}">
                <a16:creationId xmlns:a16="http://schemas.microsoft.com/office/drawing/2014/main" id="{25121CCC-82F7-F14F-B30E-8A5AD31BE634}"/>
              </a:ext>
            </a:extLst>
          </p:cNvPr>
          <p:cNvSpPr/>
          <p:nvPr/>
        </p:nvSpPr>
        <p:spPr>
          <a:xfrm>
            <a:off x="4413267" y="412796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18" name="19.ans.6. er antwortet.wav"/>
            </a:hlinkClick>
            <a:extLst>
              <a:ext uri="{FF2B5EF4-FFF2-40B4-BE49-F238E27FC236}">
                <a16:creationId xmlns:a16="http://schemas.microsoft.com/office/drawing/2014/main" id="{DA5FAA28-0FFE-FD44-82BD-8BEA8CA05A2D}"/>
              </a:ext>
            </a:extLst>
          </p:cNvPr>
          <p:cNvSpPr/>
          <p:nvPr/>
        </p:nvSpPr>
        <p:spPr>
          <a:xfrm>
            <a:off x="4418061" y="46138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9" name="19.ans.7. du antwortest.wav"/>
            </a:hlinkClick>
            <a:extLst>
              <a:ext uri="{FF2B5EF4-FFF2-40B4-BE49-F238E27FC236}">
                <a16:creationId xmlns:a16="http://schemas.microsoft.com/office/drawing/2014/main" id="{B941CF18-9FF3-084E-9E12-F82721CE7509}"/>
              </a:ext>
            </a:extLst>
          </p:cNvPr>
          <p:cNvSpPr/>
          <p:nvPr/>
        </p:nvSpPr>
        <p:spPr>
          <a:xfrm>
            <a:off x="4423461" y="512026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20" name="19.ans.8. sie antwortet.wav"/>
            </a:hlinkClick>
            <a:extLst>
              <a:ext uri="{FF2B5EF4-FFF2-40B4-BE49-F238E27FC236}">
                <a16:creationId xmlns:a16="http://schemas.microsoft.com/office/drawing/2014/main" id="{13F9AB66-2DAB-A849-89C4-7AF59987F5A8}"/>
              </a:ext>
            </a:extLst>
          </p:cNvPr>
          <p:cNvSpPr/>
          <p:nvPr/>
        </p:nvSpPr>
        <p:spPr>
          <a:xfrm>
            <a:off x="4413267" y="560740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1" name="Picture 40">
            <a:extLst>
              <a:ext uri="{FF2B5EF4-FFF2-40B4-BE49-F238E27FC236}">
                <a16:creationId xmlns:a16="http://schemas.microsoft.com/office/drawing/2014/main" id="{91852CFA-BDFC-4878-8E90-01C230524F4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758233" y="4212370"/>
            <a:ext cx="1200150" cy="1224915"/>
          </a:xfrm>
          <a:prstGeom prst="rect">
            <a:avLst/>
          </a:prstGeom>
        </p:spPr>
      </p:pic>
      <p:pic>
        <p:nvPicPr>
          <p:cNvPr id="42" name="Picture 41">
            <a:extLst>
              <a:ext uri="{FF2B5EF4-FFF2-40B4-BE49-F238E27FC236}">
                <a16:creationId xmlns:a16="http://schemas.microsoft.com/office/drawing/2014/main" id="{922FA5D5-A5E9-4704-8911-247FB3E9303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00703" y="4265768"/>
            <a:ext cx="1175861" cy="1188720"/>
          </a:xfrm>
          <a:prstGeom prst="rect">
            <a:avLst/>
          </a:prstGeom>
        </p:spPr>
      </p:pic>
      <p:pic>
        <p:nvPicPr>
          <p:cNvPr id="43" name="Picture 42" descr="A picture containing shirt&#10;&#10;Description automatically generated">
            <a:extLst>
              <a:ext uri="{FF2B5EF4-FFF2-40B4-BE49-F238E27FC236}">
                <a16:creationId xmlns:a16="http://schemas.microsoft.com/office/drawing/2014/main" id="{3365EB89-C2C9-4FCD-A6A6-3F07E559498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619718" y="2154440"/>
            <a:ext cx="1220437" cy="1900219"/>
          </a:xfrm>
          <a:prstGeom prst="rect">
            <a:avLst/>
          </a:prstGeom>
        </p:spPr>
      </p:pic>
      <p:sp>
        <p:nvSpPr>
          <p:cNvPr id="45" name="Arrow: Up-Down 44">
            <a:extLst>
              <a:ext uri="{FF2B5EF4-FFF2-40B4-BE49-F238E27FC236}">
                <a16:creationId xmlns:a16="http://schemas.microsoft.com/office/drawing/2014/main" id="{9D640938-9CF3-4CEA-AA03-22BCE6AF794D}"/>
              </a:ext>
            </a:extLst>
          </p:cNvPr>
          <p:cNvSpPr/>
          <p:nvPr/>
        </p:nvSpPr>
        <p:spPr>
          <a:xfrm rot="2340172">
            <a:off x="812517" y="3209947"/>
            <a:ext cx="397098" cy="1097345"/>
          </a:xfrm>
          <a:prstGeom prst="upDownArrow">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rrow: Up-Down 45">
            <a:extLst>
              <a:ext uri="{FF2B5EF4-FFF2-40B4-BE49-F238E27FC236}">
                <a16:creationId xmlns:a16="http://schemas.microsoft.com/office/drawing/2014/main" id="{CCDCB252-C9AE-46C5-8E04-739D0D35F141}"/>
              </a:ext>
            </a:extLst>
          </p:cNvPr>
          <p:cNvSpPr/>
          <p:nvPr/>
        </p:nvSpPr>
        <p:spPr>
          <a:xfrm rot="7856851">
            <a:off x="2934243" y="3342133"/>
            <a:ext cx="397098" cy="952335"/>
          </a:xfrm>
          <a:prstGeom prst="upDownArrow">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Arrow: Up-Down 46">
            <a:extLst>
              <a:ext uri="{FF2B5EF4-FFF2-40B4-BE49-F238E27FC236}">
                <a16:creationId xmlns:a16="http://schemas.microsoft.com/office/drawing/2014/main" id="{99456811-CBF6-4012-8E32-D861EA8E1C07}"/>
              </a:ext>
            </a:extLst>
          </p:cNvPr>
          <p:cNvSpPr/>
          <p:nvPr/>
        </p:nvSpPr>
        <p:spPr>
          <a:xfrm rot="5400000">
            <a:off x="1870569" y="4584911"/>
            <a:ext cx="397098" cy="1306030"/>
          </a:xfrm>
          <a:prstGeom prst="upDownArrow">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BA66137-5BC6-B54C-AFA6-AC9618E70ADD}"/>
              </a:ext>
            </a:extLst>
          </p:cNvPr>
          <p:cNvSpPr txBox="1"/>
          <p:nvPr/>
        </p:nvSpPr>
        <p:spPr>
          <a:xfrm>
            <a:off x="180003" y="1100297"/>
            <a:ext cx="7128742" cy="830997"/>
          </a:xfrm>
          <a:prstGeom prst="rect">
            <a:avLst/>
          </a:prstGeom>
          <a:noFill/>
        </p:spPr>
        <p:txBody>
          <a:bodyPr wrap="square" rtlCol="0">
            <a:spAutoFit/>
          </a:bodyPr>
          <a:lstStyle/>
          <a:p>
            <a:r>
              <a:rPr lang="en-US" sz="2400" dirty="0">
                <a:solidFill>
                  <a:schemeClr val="accent5">
                    <a:lumMod val="50000"/>
                  </a:schemeClr>
                </a:solidFill>
              </a:rPr>
              <a:t>Was </a:t>
            </a:r>
            <a:r>
              <a:rPr lang="en-US" sz="2400" dirty="0" err="1">
                <a:solidFill>
                  <a:schemeClr val="accent5">
                    <a:lumMod val="50000"/>
                  </a:schemeClr>
                </a:solidFill>
              </a:rPr>
              <a:t>fehlt</a:t>
            </a:r>
            <a:r>
              <a:rPr lang="en-US" sz="2400" dirty="0">
                <a:solidFill>
                  <a:schemeClr val="accent5">
                    <a:lumMod val="50000"/>
                  </a:schemeClr>
                </a:solidFill>
              </a:rPr>
              <a:t>? </a:t>
            </a:r>
            <a:r>
              <a:rPr lang="en-US" sz="2400" dirty="0" err="1">
                <a:solidFill>
                  <a:schemeClr val="accent5">
                    <a:lumMod val="50000"/>
                  </a:schemeClr>
                </a:solidFill>
              </a:rPr>
              <a:t>Heißt</a:t>
            </a:r>
            <a:r>
              <a:rPr lang="en-US" sz="2400" dirty="0">
                <a:solidFill>
                  <a:schemeClr val="accent5">
                    <a:lumMod val="50000"/>
                  </a:schemeClr>
                </a:solidFill>
              </a:rPr>
              <a:t> das </a:t>
            </a:r>
            <a:r>
              <a:rPr lang="en-US" sz="2400" b="1" i="1" dirty="0" err="1">
                <a:solidFill>
                  <a:schemeClr val="accent5">
                    <a:lumMod val="50000"/>
                  </a:schemeClr>
                </a:solidFill>
              </a:rPr>
              <a:t>fragen</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b="1" i="1" dirty="0" err="1">
                <a:solidFill>
                  <a:schemeClr val="accent5">
                    <a:lumMod val="50000"/>
                  </a:schemeClr>
                </a:solidFill>
              </a:rPr>
              <a:t>antworten</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das Verb in der </a:t>
            </a:r>
            <a:r>
              <a:rPr lang="en-US" sz="2400" dirty="0" err="1">
                <a:solidFill>
                  <a:schemeClr val="accent5">
                    <a:lumMod val="50000"/>
                  </a:schemeClr>
                </a:solidFill>
              </a:rPr>
              <a:t>richtigen</a:t>
            </a:r>
            <a:r>
              <a:rPr lang="en-US" sz="2400" dirty="0">
                <a:solidFill>
                  <a:schemeClr val="accent5">
                    <a:lumMod val="50000"/>
                  </a:schemeClr>
                </a:solidFill>
              </a:rPr>
              <a:t> Form!</a:t>
            </a:r>
          </a:p>
        </p:txBody>
      </p:sp>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4519" y="878289"/>
            <a:ext cx="10515600" cy="1325563"/>
          </a:xfrm>
        </p:spPr>
        <p:txBody>
          <a:bodyPr>
            <a:noAutofit/>
          </a:bodyPr>
          <a:lstStyle/>
          <a:p>
            <a:r>
              <a:rPr lang="en-GB" sz="24000" b="1" dirty="0" err="1">
                <a:solidFill>
                  <a:srgbClr val="FFCC00"/>
                </a:solidFill>
              </a:rPr>
              <a:t>i</a:t>
            </a:r>
            <a:endParaRPr lang="en-GB" sz="24000" b="1" dirty="0"/>
          </a:p>
        </p:txBody>
      </p:sp>
      <p:pic>
        <p:nvPicPr>
          <p:cNvPr id="4" name="Picture 3" descr="group of people "/>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2216" y="538697"/>
            <a:ext cx="5687568" cy="3904488"/>
          </a:xfrm>
          <a:prstGeom prst="rect">
            <a:avLst/>
          </a:prstGeom>
        </p:spPr>
      </p:pic>
      <p:sp>
        <p:nvSpPr>
          <p:cNvPr id="2" name="Rectangle 1"/>
          <p:cNvSpPr/>
          <p:nvPr/>
        </p:nvSpPr>
        <p:spPr>
          <a:xfrm>
            <a:off x="4531308" y="3718255"/>
            <a:ext cx="3129383" cy="2646878"/>
          </a:xfrm>
          <a:prstGeom prst="rect">
            <a:avLst/>
          </a:prstGeom>
        </p:spPr>
        <p:txBody>
          <a:bodyPr wrap="none">
            <a:spAutoFit/>
          </a:bodyPr>
          <a:lstStyle/>
          <a:p>
            <a:pPr lvl="0" algn="ctr"/>
            <a:r>
              <a:rPr lang="en-GB" sz="16600" dirty="0" err="1">
                <a:solidFill>
                  <a:srgbClr val="002060"/>
                </a:solidFill>
                <a:latin typeface="Century Gothic" panose="020B0502020202020204" pitchFamily="34" charset="0"/>
              </a:rPr>
              <a:t>w</a:t>
            </a:r>
            <a:r>
              <a:rPr lang="en-GB" sz="16600" dirty="0" err="1">
                <a:solidFill>
                  <a:srgbClr val="FFC000"/>
                </a:solidFill>
                <a:latin typeface="Century Gothic" panose="020B0502020202020204" pitchFamily="34" charset="0"/>
              </a:rPr>
              <a:t>i</a:t>
            </a:r>
            <a:r>
              <a:rPr lang="en-GB" sz="16600" dirty="0" err="1">
                <a:solidFill>
                  <a:srgbClr val="002060"/>
                </a:solidFill>
                <a:latin typeface="Century Gothic" panose="020B0502020202020204" pitchFamily="34" charset="0"/>
              </a:rPr>
              <a:t>r</a:t>
            </a:r>
            <a:endParaRPr lang="en-GB" sz="166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90891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i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i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wi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3367162556"/>
              </p:ext>
            </p:extLst>
          </p:nvPr>
        </p:nvGraphicFramePr>
        <p:xfrm>
          <a:off x="287645" y="1304820"/>
          <a:ext cx="11616710" cy="4932007"/>
        </p:xfrm>
        <a:graphic>
          <a:graphicData uri="http://schemas.openxmlformats.org/drawingml/2006/table">
            <a:tbl>
              <a:tblPr firstRow="1" bandRow="1">
                <a:tableStyleId>{00A15C55-8517-42AA-B614-E9B94910E393}</a:tableStyleId>
              </a:tblPr>
              <a:tblGrid>
                <a:gridCol w="702522">
                  <a:extLst>
                    <a:ext uri="{9D8B030D-6E8A-4147-A177-3AD203B41FA5}">
                      <a16:colId xmlns:a16="http://schemas.microsoft.com/office/drawing/2014/main" val="2607353726"/>
                    </a:ext>
                  </a:extLst>
                </a:gridCol>
                <a:gridCol w="7143106">
                  <a:extLst>
                    <a:ext uri="{9D8B030D-6E8A-4147-A177-3AD203B41FA5}">
                      <a16:colId xmlns:a16="http://schemas.microsoft.com/office/drawing/2014/main" val="1600817978"/>
                    </a:ext>
                  </a:extLst>
                </a:gridCol>
                <a:gridCol w="1872343">
                  <a:extLst>
                    <a:ext uri="{9D8B030D-6E8A-4147-A177-3AD203B41FA5}">
                      <a16:colId xmlns:a16="http://schemas.microsoft.com/office/drawing/2014/main" val="2609792770"/>
                    </a:ext>
                  </a:extLst>
                </a:gridCol>
                <a:gridCol w="1898739">
                  <a:extLst>
                    <a:ext uri="{9D8B030D-6E8A-4147-A177-3AD203B41FA5}">
                      <a16:colId xmlns:a16="http://schemas.microsoft.com/office/drawing/2014/main" val="1616836717"/>
                    </a:ext>
                  </a:extLst>
                </a:gridCol>
              </a:tblGrid>
              <a:tr h="810259">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Row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(accusative</a:t>
                      </a:r>
                      <a:r>
                        <a:rPr lang="en-GB" sz="2000" b="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effectLst/>
                        </a:rPr>
                        <a:t>Row 3</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effectLst/>
                        </a:rPr>
                        <a:t>(dative)</a:t>
                      </a:r>
                    </a:p>
                  </a:txBody>
                  <a:tcPr anchor="ctr"/>
                </a:tc>
                <a:extLst>
                  <a:ext uri="{0D108BD9-81ED-4DB2-BD59-A6C34878D82A}">
                    <a16:rowId xmlns:a16="http://schemas.microsoft.com/office/drawing/2014/main" val="1153431983"/>
                  </a:ext>
                </a:extLst>
              </a:tr>
              <a:tr h="457972">
                <a:tc>
                  <a:txBody>
                    <a:bodyPr/>
                    <a:lstStyle/>
                    <a:p>
                      <a:pPr algn="ctr"/>
                      <a:r>
                        <a:rPr lang="en-GB" sz="2000" dirty="0">
                          <a:solidFill>
                            <a:srgbClr val="115076"/>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115076"/>
                          </a:solidFill>
                        </a:rPr>
                        <a:t>Wir schenken </a:t>
                      </a:r>
                      <a:r>
                        <a:rPr lang="en-GB" sz="2000" b="1">
                          <a:solidFill>
                            <a:srgbClr val="115076"/>
                          </a:solidFill>
                        </a:rPr>
                        <a:t>ihm</a:t>
                      </a:r>
                      <a:r>
                        <a:rPr lang="en-GB" sz="2000" b="0">
                          <a:solidFill>
                            <a:srgbClr val="115076"/>
                          </a:solidFill>
                        </a:rPr>
                        <a:t> eine Uhr.</a:t>
                      </a:r>
                      <a:r>
                        <a:rPr lang="en-GB" sz="2000">
                          <a:solidFill>
                            <a:srgbClr val="115076"/>
                          </a:solidFill>
                        </a:rPr>
                        <a:t> </a:t>
                      </a:r>
                      <a:endParaRPr lang="en-GB" sz="200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57972">
                <a:tc>
                  <a:txBody>
                    <a:bodyPr/>
                    <a:lstStyle/>
                    <a:p>
                      <a:pPr algn="ctr"/>
                      <a:r>
                        <a:rPr lang="en-GB" sz="2000">
                          <a:solidFill>
                            <a:srgbClr val="115076"/>
                          </a:solidFill>
                        </a:rPr>
                        <a:t>2.</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115076"/>
                          </a:solidFill>
                        </a:rPr>
                        <a:t>Und Oma - ich habe </a:t>
                      </a:r>
                      <a:r>
                        <a:rPr lang="en-GB" sz="2000" b="1">
                          <a:solidFill>
                            <a:srgbClr val="115076"/>
                          </a:solidFill>
                        </a:rPr>
                        <a:t>sie </a:t>
                      </a:r>
                      <a:r>
                        <a:rPr lang="en-GB" sz="2000" b="0">
                          <a:solidFill>
                            <a:srgbClr val="115076"/>
                          </a:solidFill>
                        </a:rPr>
                        <a:t>nicht vergessen.  </a:t>
                      </a:r>
                      <a:endParaRPr lang="en-GB" sz="2000" b="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57972">
                <a:tc>
                  <a:txBody>
                    <a:bodyPr/>
                    <a:lstStyle/>
                    <a:p>
                      <a:pPr algn="ctr"/>
                      <a:r>
                        <a:rPr lang="en-GB" sz="2000">
                          <a:solidFill>
                            <a:srgbClr val="115076"/>
                          </a:solidFill>
                        </a:rPr>
                        <a:t>3.</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115076"/>
                          </a:solidFill>
                        </a:rPr>
                        <a:t>Wir geben </a:t>
                      </a:r>
                      <a:r>
                        <a:rPr lang="en-GB" sz="2000" b="1">
                          <a:solidFill>
                            <a:srgbClr val="115076"/>
                          </a:solidFill>
                        </a:rPr>
                        <a:t>ihr</a:t>
                      </a:r>
                      <a:r>
                        <a:rPr lang="en-GB" sz="2000" b="0">
                          <a:solidFill>
                            <a:srgbClr val="115076"/>
                          </a:solidFill>
                        </a:rPr>
                        <a:t> eine schöne Pflanze.</a:t>
                      </a:r>
                      <a:endParaRPr lang="en-GB" sz="2000" b="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57972">
                <a:tc>
                  <a:txBody>
                    <a:bodyPr/>
                    <a:lstStyle/>
                    <a:p>
                      <a:pPr algn="ctr"/>
                      <a:r>
                        <a:rPr lang="en-GB" sz="2000">
                          <a:solidFill>
                            <a:srgbClr val="115076"/>
                          </a:solidFill>
                        </a:rPr>
                        <a:t>4.</a:t>
                      </a:r>
                      <a:endParaRPr lang="en-GB" sz="2000" dirty="0">
                        <a:solidFill>
                          <a:srgbClr val="115076"/>
                        </a:solidFill>
                      </a:endParaRPr>
                    </a:p>
                  </a:txBody>
                  <a:tcPr/>
                </a:tc>
                <a:tc>
                  <a:txBody>
                    <a:bodyPr/>
                    <a:lstStyle/>
                    <a:p>
                      <a:r>
                        <a:rPr lang="en-GB" sz="2000" b="0">
                          <a:solidFill>
                            <a:srgbClr val="115076"/>
                          </a:solidFill>
                        </a:rPr>
                        <a:t>Ach, Alastair! Ich hoffe, du vergisst </a:t>
                      </a:r>
                      <a:r>
                        <a:rPr lang="en-GB" sz="2000" b="1">
                          <a:solidFill>
                            <a:srgbClr val="115076"/>
                          </a:solidFill>
                        </a:rPr>
                        <a:t>mich </a:t>
                      </a:r>
                      <a:r>
                        <a:rPr lang="en-GB" sz="2000" b="0">
                          <a:solidFill>
                            <a:srgbClr val="115076"/>
                          </a:solidFill>
                        </a:rPr>
                        <a:t>nicht.</a:t>
                      </a:r>
                      <a:endParaRPr lang="en-GB" sz="200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57972">
                <a:tc>
                  <a:txBody>
                    <a:bodyPr/>
                    <a:lstStyle/>
                    <a:p>
                      <a:pPr algn="ctr"/>
                      <a:r>
                        <a:rPr lang="en-GB" sz="2000">
                          <a:solidFill>
                            <a:srgbClr val="115076"/>
                          </a:solidFill>
                        </a:rPr>
                        <a:t>5.</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115076"/>
                          </a:solidFill>
                        </a:rPr>
                        <a:t>Ich will </a:t>
                      </a:r>
                      <a:r>
                        <a:rPr lang="en-GB" sz="2000" b="1">
                          <a:solidFill>
                            <a:srgbClr val="115076"/>
                          </a:solidFill>
                        </a:rPr>
                        <a:t>dich </a:t>
                      </a:r>
                      <a:r>
                        <a:rPr lang="en-GB" sz="2000" b="0">
                          <a:solidFill>
                            <a:srgbClr val="115076"/>
                          </a:solidFill>
                        </a:rPr>
                        <a:t>küssen! </a:t>
                      </a:r>
                      <a:endParaRPr lang="en-GB" sz="2000" b="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57972">
                <a:tc>
                  <a:txBody>
                    <a:bodyPr/>
                    <a:lstStyle/>
                    <a:p>
                      <a:pPr algn="ctr"/>
                      <a:r>
                        <a:rPr lang="en-GB" sz="2000">
                          <a:solidFill>
                            <a:srgbClr val="115076"/>
                          </a:solidFill>
                        </a:rPr>
                        <a:t>6.</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115076"/>
                          </a:solidFill>
                        </a:rPr>
                        <a:t>Ich schreibe </a:t>
                      </a:r>
                      <a:r>
                        <a:rPr lang="en-GB" sz="2000" b="1">
                          <a:solidFill>
                            <a:srgbClr val="115076"/>
                          </a:solidFill>
                        </a:rPr>
                        <a:t>dir, </a:t>
                      </a:r>
                      <a:r>
                        <a:rPr lang="en-GB" sz="2000" b="0">
                          <a:solidFill>
                            <a:srgbClr val="115076"/>
                          </a:solidFill>
                        </a:rPr>
                        <a:t>oder?</a:t>
                      </a:r>
                      <a:endParaRPr lang="en-GB" sz="2000" b="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57972">
                <a:tc>
                  <a:txBody>
                    <a:bodyPr/>
                    <a:lstStyle/>
                    <a:p>
                      <a:pPr algn="ctr"/>
                      <a:r>
                        <a:rPr lang="en-GB" sz="2000">
                          <a:solidFill>
                            <a:srgbClr val="115076"/>
                          </a:solidFill>
                        </a:rPr>
                        <a:t>7.</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115076"/>
                          </a:solidFill>
                        </a:rPr>
                        <a:t>Ich rufe </a:t>
                      </a:r>
                      <a:r>
                        <a:rPr lang="en-GB" sz="2000" b="1">
                          <a:solidFill>
                            <a:srgbClr val="115076"/>
                          </a:solidFill>
                        </a:rPr>
                        <a:t>dich </a:t>
                      </a:r>
                      <a:r>
                        <a:rPr lang="en-GB" sz="2000" b="0">
                          <a:solidFill>
                            <a:srgbClr val="115076"/>
                          </a:solidFill>
                        </a:rPr>
                        <a:t>morgen nach der Party an. Ja, toll!</a:t>
                      </a:r>
                      <a:endParaRPr lang="en-GB" sz="2000" b="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57972">
                <a:tc>
                  <a:txBody>
                    <a:bodyPr/>
                    <a:lstStyle/>
                    <a:p>
                      <a:pPr algn="ctr"/>
                      <a:r>
                        <a:rPr lang="en-GB" sz="2000" dirty="0">
                          <a:solidFill>
                            <a:srgbClr val="115076"/>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115076"/>
                          </a:solidFill>
                        </a:rPr>
                        <a:t>Morgen muss Wolfgang </a:t>
                      </a:r>
                      <a:r>
                        <a:rPr lang="en-GB" sz="2000" b="1">
                          <a:solidFill>
                            <a:srgbClr val="115076"/>
                          </a:solidFill>
                        </a:rPr>
                        <a:t>mir </a:t>
                      </a:r>
                      <a:r>
                        <a:rPr lang="en-GB" sz="2000" b="0">
                          <a:solidFill>
                            <a:srgbClr val="115076"/>
                          </a:solidFill>
                        </a:rPr>
                        <a:t>helfen.</a:t>
                      </a:r>
                      <a:endParaRPr lang="en-GB" sz="2000" b="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57972">
                <a:tc>
                  <a:txBody>
                    <a:bodyPr/>
                    <a:lstStyle/>
                    <a:p>
                      <a:pPr algn="ctr"/>
                      <a:r>
                        <a:rPr lang="en-GB" sz="2000">
                          <a:solidFill>
                            <a:srgbClr val="115076"/>
                          </a:solidFill>
                        </a:rPr>
                        <a:t>9.</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rgbClr val="115076"/>
                          </a:solidFill>
                        </a:rPr>
                        <a:t>Ich</a:t>
                      </a:r>
                      <a:r>
                        <a:rPr lang="en-GB" sz="2000" b="0" dirty="0">
                          <a:solidFill>
                            <a:srgbClr val="115076"/>
                          </a:solidFill>
                        </a:rPr>
                        <a:t> </a:t>
                      </a:r>
                      <a:r>
                        <a:rPr lang="en-GB" sz="2000" b="0" dirty="0" err="1">
                          <a:solidFill>
                            <a:srgbClr val="115076"/>
                          </a:solidFill>
                        </a:rPr>
                        <a:t>verstehe</a:t>
                      </a:r>
                      <a:r>
                        <a:rPr lang="en-GB" sz="2000" b="0" dirty="0">
                          <a:solidFill>
                            <a:srgbClr val="115076"/>
                          </a:solidFill>
                        </a:rPr>
                        <a:t> </a:t>
                      </a:r>
                      <a:r>
                        <a:rPr lang="en-GB" sz="2000" b="1" dirty="0" err="1">
                          <a:solidFill>
                            <a:srgbClr val="115076"/>
                          </a:solidFill>
                        </a:rPr>
                        <a:t>ihn</a:t>
                      </a:r>
                      <a:r>
                        <a:rPr lang="en-GB" sz="2000" b="0" dirty="0">
                          <a:solidFill>
                            <a:srgbClr val="115076"/>
                          </a:solidFill>
                        </a:rPr>
                        <a:t> </a:t>
                      </a:r>
                      <a:r>
                        <a:rPr lang="en-GB" sz="2000" b="0" dirty="0" err="1">
                          <a:solidFill>
                            <a:srgbClr val="115076"/>
                          </a:solidFill>
                        </a:rPr>
                        <a:t>nicht</a:t>
                      </a:r>
                      <a:r>
                        <a:rPr lang="en-GB" sz="2000" b="0" dirty="0">
                          <a:solidFill>
                            <a:srgbClr val="115076"/>
                          </a:solidFill>
                        </a:rPr>
                        <a:t>.  </a:t>
                      </a:r>
                      <a:r>
                        <a:rPr lang="en-GB" sz="2000" b="0" dirty="0" err="1">
                          <a:solidFill>
                            <a:srgbClr val="115076"/>
                          </a:solidFill>
                        </a:rPr>
                        <a:t>Er</a:t>
                      </a:r>
                      <a:r>
                        <a:rPr lang="en-GB" sz="2000" b="0" dirty="0">
                          <a:solidFill>
                            <a:srgbClr val="115076"/>
                          </a:solidFill>
                        </a:rPr>
                        <a:t> </a:t>
                      </a:r>
                      <a:r>
                        <a:rPr lang="en-GB" sz="2000" b="0" dirty="0" err="1">
                          <a:solidFill>
                            <a:srgbClr val="115076"/>
                          </a:solidFill>
                        </a:rPr>
                        <a:t>ist</a:t>
                      </a:r>
                      <a:r>
                        <a:rPr lang="en-GB" sz="2000" b="0" dirty="0">
                          <a:solidFill>
                            <a:srgbClr val="115076"/>
                          </a:solidFill>
                        </a:rPr>
                        <a:t> </a:t>
                      </a:r>
                      <a:r>
                        <a:rPr lang="en-GB" sz="2000" b="0" dirty="0" err="1">
                          <a:solidFill>
                            <a:srgbClr val="115076"/>
                          </a:solidFill>
                        </a:rPr>
                        <a:t>wieder</a:t>
                      </a:r>
                      <a:r>
                        <a:rPr lang="en-GB" sz="2000" b="0" dirty="0">
                          <a:solidFill>
                            <a:srgbClr val="115076"/>
                          </a:solidFill>
                        </a:rPr>
                        <a:t> so </a:t>
                      </a:r>
                      <a:r>
                        <a:rPr lang="en-GB" sz="2000" b="0" dirty="0" err="1">
                          <a:solidFill>
                            <a:srgbClr val="115076"/>
                          </a:solidFill>
                        </a:rPr>
                        <a:t>unfreundlich</a:t>
                      </a:r>
                      <a:r>
                        <a:rPr lang="en-GB" sz="2000" b="0">
                          <a:solidFill>
                            <a:srgbClr val="115076"/>
                          </a:solidFill>
                        </a:rPr>
                        <a:t>!</a:t>
                      </a:r>
                      <a:endParaRPr lang="en-GB" sz="2000" b="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086623557"/>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5834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Tagebuch</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180000" y="1296000"/>
            <a:ext cx="7878912" cy="830997"/>
          </a:xfrm>
          <a:prstGeom prst="rect">
            <a:avLst/>
          </a:prstGeom>
          <a:noFill/>
        </p:spPr>
        <p:txBody>
          <a:bodyPr wrap="square" rtlCol="0">
            <a:spAutoFit/>
          </a:bodyPr>
          <a:lstStyle/>
          <a:p>
            <a:r>
              <a:rPr lang="en-GB" sz="2400" dirty="0">
                <a:solidFill>
                  <a:srgbClr val="115076"/>
                </a:solidFill>
              </a:rPr>
              <a:t>Morgen </a:t>
            </a:r>
            <a:r>
              <a:rPr lang="en-GB" sz="2400" dirty="0" err="1">
                <a:solidFill>
                  <a:srgbClr val="115076"/>
                </a:solidFill>
              </a:rPr>
              <a:t>ist</a:t>
            </a:r>
            <a:r>
              <a:rPr lang="en-GB" sz="2400" dirty="0">
                <a:solidFill>
                  <a:srgbClr val="115076"/>
                </a:solidFill>
              </a:rPr>
              <a:t> </a:t>
            </a:r>
            <a:r>
              <a:rPr lang="en-GB" sz="2400" dirty="0" err="1">
                <a:solidFill>
                  <a:srgbClr val="115076"/>
                </a:solidFill>
              </a:rPr>
              <a:t>Opas</a:t>
            </a:r>
            <a:r>
              <a:rPr lang="en-GB" sz="2400" dirty="0">
                <a:solidFill>
                  <a:srgbClr val="115076"/>
                </a:solidFill>
              </a:rPr>
              <a:t> </a:t>
            </a:r>
            <a:r>
              <a:rPr lang="en-GB" sz="2400" dirty="0" err="1">
                <a:solidFill>
                  <a:srgbClr val="115076"/>
                </a:solidFill>
              </a:rPr>
              <a:t>Geburtstag</a:t>
            </a:r>
            <a:r>
              <a:rPr lang="en-GB" sz="2400" dirty="0">
                <a:solidFill>
                  <a:srgbClr val="115076"/>
                </a:solidFill>
              </a:rPr>
              <a:t>.</a:t>
            </a:r>
          </a:p>
          <a:p>
            <a:r>
              <a:rPr lang="en-GB" sz="2400" dirty="0">
                <a:solidFill>
                  <a:srgbClr val="115076"/>
                </a:solidFill>
              </a:rPr>
              <a:t>Mia </a:t>
            </a:r>
            <a:r>
              <a:rPr lang="en-GB" sz="2400" dirty="0" err="1">
                <a:solidFill>
                  <a:srgbClr val="115076"/>
                </a:solidFill>
              </a:rPr>
              <a:t>schreibt</a:t>
            </a:r>
            <a:r>
              <a:rPr lang="en-GB" sz="2400" dirty="0">
                <a:solidFill>
                  <a:srgbClr val="115076"/>
                </a:solidFill>
              </a:rPr>
              <a:t> </a:t>
            </a:r>
            <a:r>
              <a:rPr lang="en-GB" sz="2400" dirty="0" err="1">
                <a:solidFill>
                  <a:srgbClr val="115076"/>
                </a:solidFill>
              </a:rPr>
              <a:t>im</a:t>
            </a:r>
            <a:r>
              <a:rPr lang="en-GB" sz="2400" dirty="0">
                <a:solidFill>
                  <a:srgbClr val="115076"/>
                </a:solidFill>
              </a:rPr>
              <a:t> </a:t>
            </a:r>
            <a:r>
              <a:rPr lang="en-GB" sz="2400" dirty="0" err="1">
                <a:solidFill>
                  <a:srgbClr val="115076"/>
                </a:solidFill>
              </a:rPr>
              <a:t>Tagebuch</a:t>
            </a:r>
            <a:r>
              <a:rPr lang="en-GB" sz="2400" dirty="0">
                <a:solidFill>
                  <a:srgbClr val="115076"/>
                </a:solidFill>
              </a:rPr>
              <a:t>...</a:t>
            </a:r>
          </a:p>
        </p:txBody>
      </p:sp>
      <p:pic>
        <p:nvPicPr>
          <p:cNvPr id="9" name="Picture 8" descr="green checkmark">
            <a:extLst>
              <a:ext uri="{FF2B5EF4-FFF2-40B4-BE49-F238E27FC236}">
                <a16:creationId xmlns:a16="http://schemas.microsoft.com/office/drawing/2014/main" id="{FD1B9A7C-AE9C-D347-A445-65E5E455E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6774" y="2583343"/>
            <a:ext cx="282522" cy="294294"/>
          </a:xfrm>
          <a:prstGeom prst="rect">
            <a:avLst/>
          </a:prstGeom>
        </p:spPr>
      </p:pic>
      <p:pic>
        <p:nvPicPr>
          <p:cNvPr id="11" name="Picture 10" descr="green checkmark">
            <a:extLst>
              <a:ext uri="{FF2B5EF4-FFF2-40B4-BE49-F238E27FC236}">
                <a16:creationId xmlns:a16="http://schemas.microsoft.com/office/drawing/2014/main" id="{38C191EB-F50E-7945-802D-92576486CC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0984" y="3034781"/>
            <a:ext cx="282522" cy="294294"/>
          </a:xfrm>
          <a:prstGeom prst="rect">
            <a:avLst/>
          </a:prstGeom>
        </p:spPr>
      </p:pic>
      <p:pic>
        <p:nvPicPr>
          <p:cNvPr id="13" name="Picture 12" descr="green checkmark">
            <a:extLst>
              <a:ext uri="{FF2B5EF4-FFF2-40B4-BE49-F238E27FC236}">
                <a16:creationId xmlns:a16="http://schemas.microsoft.com/office/drawing/2014/main" id="{733A7298-98DF-B34E-B772-24E9A4AD8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6774" y="3562668"/>
            <a:ext cx="282522" cy="294294"/>
          </a:xfrm>
          <a:prstGeom prst="rect">
            <a:avLst/>
          </a:prstGeom>
        </p:spPr>
      </p:pic>
      <p:pic>
        <p:nvPicPr>
          <p:cNvPr id="15" name="Picture 14" descr="green checkmark">
            <a:extLst>
              <a:ext uri="{FF2B5EF4-FFF2-40B4-BE49-F238E27FC236}">
                <a16:creationId xmlns:a16="http://schemas.microsoft.com/office/drawing/2014/main" id="{5811DF6B-DD60-2A40-905D-ACE1138B99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0809" y="4009013"/>
            <a:ext cx="282522" cy="294294"/>
          </a:xfrm>
          <a:prstGeom prst="rect">
            <a:avLst/>
          </a:prstGeom>
        </p:spPr>
      </p:pic>
      <p:pic>
        <p:nvPicPr>
          <p:cNvPr id="17" name="Picture 16" descr="green checkmark">
            <a:extLst>
              <a:ext uri="{FF2B5EF4-FFF2-40B4-BE49-F238E27FC236}">
                <a16:creationId xmlns:a16="http://schemas.microsoft.com/office/drawing/2014/main" id="{860303EE-833C-2049-92F9-4612C8118B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5026" y="4488657"/>
            <a:ext cx="282522" cy="294294"/>
          </a:xfrm>
          <a:prstGeom prst="rect">
            <a:avLst/>
          </a:prstGeom>
        </p:spPr>
      </p:pic>
      <p:pic>
        <p:nvPicPr>
          <p:cNvPr id="21" name="Picture 20" descr="green checkmark">
            <a:extLst>
              <a:ext uri="{FF2B5EF4-FFF2-40B4-BE49-F238E27FC236}">
                <a16:creationId xmlns:a16="http://schemas.microsoft.com/office/drawing/2014/main" id="{2BBA5A24-2F1F-B24A-A489-C2E80D872F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7711" y="5348495"/>
            <a:ext cx="282522" cy="294294"/>
          </a:xfrm>
          <a:prstGeom prst="rect">
            <a:avLst/>
          </a:prstGeom>
        </p:spPr>
      </p:pic>
      <p:pic>
        <p:nvPicPr>
          <p:cNvPr id="23" name="Picture 22" descr="green checkmark">
            <a:extLst>
              <a:ext uri="{FF2B5EF4-FFF2-40B4-BE49-F238E27FC236}">
                <a16:creationId xmlns:a16="http://schemas.microsoft.com/office/drawing/2014/main" id="{D2A4A683-F353-1E41-AF2C-F8613054C4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6774" y="5872709"/>
            <a:ext cx="282522" cy="294294"/>
          </a:xfrm>
          <a:prstGeom prst="rect">
            <a:avLst/>
          </a:prstGeom>
        </p:spPr>
      </p:pic>
      <p:pic>
        <p:nvPicPr>
          <p:cNvPr id="24" name="Picture 23" descr="green checkmark">
            <a:extLst>
              <a:ext uri="{FF2B5EF4-FFF2-40B4-BE49-F238E27FC236}">
                <a16:creationId xmlns:a16="http://schemas.microsoft.com/office/drawing/2014/main" id="{FD1B9A7C-AE9C-D347-A445-65E5E455E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7711" y="2244126"/>
            <a:ext cx="282522" cy="294294"/>
          </a:xfrm>
          <a:prstGeom prst="rect">
            <a:avLst/>
          </a:prstGeom>
        </p:spPr>
      </p:pic>
      <p:pic>
        <p:nvPicPr>
          <p:cNvPr id="25" name="Picture 24" descr="green checkmark">
            <a:extLst>
              <a:ext uri="{FF2B5EF4-FFF2-40B4-BE49-F238E27FC236}">
                <a16:creationId xmlns:a16="http://schemas.microsoft.com/office/drawing/2014/main" id="{FD1B9A7C-AE9C-D347-A445-65E5E455E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6774" y="4940861"/>
            <a:ext cx="282522" cy="294294"/>
          </a:xfrm>
          <a:prstGeom prst="rect">
            <a:avLst/>
          </a:prstGeom>
        </p:spPr>
      </p:pic>
      <p:sp>
        <p:nvSpPr>
          <p:cNvPr id="16" name="Rounded Rectangular Callout 15"/>
          <p:cNvSpPr/>
          <p:nvPr/>
        </p:nvSpPr>
        <p:spPr>
          <a:xfrm>
            <a:off x="133543" y="512"/>
            <a:ext cx="10741483" cy="1360588"/>
          </a:xfrm>
          <a:prstGeom prst="wedgeRoundRectCallout">
            <a:avLst>
              <a:gd name="adj1" fmla="val 33458"/>
              <a:gd name="adj2" fmla="val 59266"/>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To identify whether a verb is a R3 (dative) verb, it can help to ask, ‘Can you do or give this </a:t>
            </a:r>
            <a:r>
              <a:rPr lang="en-GB" sz="2000" b="1" dirty="0">
                <a:solidFill>
                  <a:schemeClr val="bg1"/>
                </a:solidFill>
                <a:latin typeface="Century Gothic" panose="020B0502020202020204" pitchFamily="34" charset="0"/>
              </a:rPr>
              <a:t>to/for </a:t>
            </a:r>
            <a:r>
              <a:rPr lang="en-GB" sz="2000" dirty="0">
                <a:solidFill>
                  <a:schemeClr val="bg1"/>
                </a:solidFill>
                <a:latin typeface="Century Gothic" panose="020B0502020202020204" pitchFamily="34" charset="0"/>
              </a:rPr>
              <a:t>someone else?’  </a:t>
            </a:r>
          </a:p>
          <a:p>
            <a:pPr algn="ctr"/>
            <a:r>
              <a:rPr lang="en-GB" sz="2000" dirty="0">
                <a:solidFill>
                  <a:schemeClr val="bg1"/>
                </a:solidFill>
                <a:latin typeface="Century Gothic" panose="020B0502020202020204" pitchFamily="34" charset="0"/>
              </a:rPr>
              <a:t>E.g. </a:t>
            </a:r>
            <a:r>
              <a:rPr lang="en-GB" sz="2000" b="1" dirty="0">
                <a:solidFill>
                  <a:schemeClr val="bg1"/>
                </a:solidFill>
                <a:latin typeface="Century Gothic" panose="020B0502020202020204" pitchFamily="34" charset="0"/>
              </a:rPr>
              <a:t>Ich </a:t>
            </a:r>
            <a:r>
              <a:rPr lang="en-GB" sz="2000" b="1" dirty="0" err="1">
                <a:solidFill>
                  <a:schemeClr val="bg1"/>
                </a:solidFill>
                <a:latin typeface="Century Gothic" panose="020B0502020202020204" pitchFamily="34" charset="0"/>
              </a:rPr>
              <a:t>danke</a:t>
            </a:r>
            <a:r>
              <a:rPr lang="en-GB" sz="2000" b="1" dirty="0">
                <a:solidFill>
                  <a:schemeClr val="bg1"/>
                </a:solidFill>
                <a:latin typeface="Century Gothic" panose="020B0502020202020204" pitchFamily="34" charset="0"/>
              </a:rPr>
              <a:t> </a:t>
            </a:r>
            <a:r>
              <a:rPr lang="en-GB" sz="2000" b="1" i="1" dirty="0" err="1">
                <a:solidFill>
                  <a:schemeClr val="bg1"/>
                </a:solidFill>
                <a:latin typeface="Century Gothic" panose="020B0502020202020204" pitchFamily="34" charset="0"/>
              </a:rPr>
              <a:t>ihm</a:t>
            </a:r>
            <a:r>
              <a:rPr lang="en-GB" sz="2000" b="1" i="1" dirty="0">
                <a:solidFill>
                  <a:schemeClr val="bg1"/>
                </a:solidFill>
                <a:latin typeface="Century Gothic" panose="020B0502020202020204" pitchFamily="34" charset="0"/>
              </a:rPr>
              <a:t> -</a:t>
            </a:r>
            <a:r>
              <a:rPr lang="en-GB" sz="2000" b="1" dirty="0">
                <a:solidFill>
                  <a:schemeClr val="bg1"/>
                </a:solidFill>
                <a:latin typeface="Century Gothic" panose="020B0502020202020204" pitchFamily="34" charset="0"/>
              </a:rPr>
              <a:t>  I thank </a:t>
            </a:r>
            <a:r>
              <a:rPr lang="en-GB" sz="2000" b="1" i="1" dirty="0">
                <a:solidFill>
                  <a:schemeClr val="bg1"/>
                </a:solidFill>
                <a:latin typeface="Century Gothic" panose="020B0502020202020204" pitchFamily="34" charset="0"/>
              </a:rPr>
              <a:t>him</a:t>
            </a:r>
            <a:r>
              <a:rPr lang="en-GB" sz="2000" b="1" dirty="0">
                <a:solidFill>
                  <a:schemeClr val="bg1"/>
                </a:solidFill>
                <a:latin typeface="Century Gothic" panose="020B0502020202020204" pitchFamily="34" charset="0"/>
              </a:rPr>
              <a:t> = I give thanks </a:t>
            </a:r>
            <a:r>
              <a:rPr lang="en-GB" sz="2000" b="1" i="1" dirty="0">
                <a:solidFill>
                  <a:schemeClr val="bg1"/>
                </a:solidFill>
                <a:latin typeface="Century Gothic" panose="020B0502020202020204" pitchFamily="34" charset="0"/>
              </a:rPr>
              <a:t>to him</a:t>
            </a:r>
            <a:r>
              <a:rPr lang="en-GB" sz="2000" i="1" dirty="0">
                <a:solidFill>
                  <a:schemeClr val="bg1"/>
                </a:solidFill>
                <a:latin typeface="Century Gothic" panose="020B0502020202020204" pitchFamily="34" charset="0"/>
              </a:rPr>
              <a:t>. </a:t>
            </a:r>
          </a:p>
          <a:p>
            <a:pPr algn="ctr"/>
            <a:r>
              <a:rPr lang="en-GB" sz="2000" dirty="0">
                <a:solidFill>
                  <a:schemeClr val="bg1"/>
                </a:solidFill>
                <a:latin typeface="Century Gothic" panose="020B0502020202020204" pitchFamily="34" charset="0"/>
              </a:rPr>
              <a:t>But you may find it better just to learn these R3 verbs as a set.</a:t>
            </a:r>
            <a:endParaRPr lang="en-GB" sz="2000" dirty="0">
              <a:solidFill>
                <a:schemeClr val="bg1"/>
              </a:solidFill>
            </a:endParaRPr>
          </a:p>
        </p:txBody>
      </p:sp>
    </p:spTree>
    <p:extLst>
      <p:ext uri="{BB962C8B-B14F-4D97-AF65-F5344CB8AC3E}">
        <p14:creationId xmlns:p14="http://schemas.microsoft.com/office/powerpoint/2010/main" val="16245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24F6C188-E491-4AC9-A7B3-3667835510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143" y="953105"/>
            <a:ext cx="11856327" cy="58243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2632"/>
            <a:ext cx="4091597" cy="713294"/>
          </a:xfrm>
          <a:prstGeom prst="rect">
            <a:avLst/>
          </a:prstGeom>
        </p:spPr>
      </p:pic>
      <p:sp>
        <p:nvSpPr>
          <p:cNvPr id="4" name="Title 3"/>
          <p:cNvSpPr>
            <a:spLocks noGrp="1"/>
          </p:cNvSpPr>
          <p:nvPr>
            <p:ph type="title"/>
          </p:nvPr>
        </p:nvSpPr>
        <p:spPr>
          <a:xfrm>
            <a:off x="0" y="102632"/>
            <a:ext cx="3756074" cy="580383"/>
          </a:xfrm>
        </p:spPr>
        <p:txBody>
          <a:bodyPr>
            <a:normAutofit fontScale="90000"/>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Tagebuch</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3705112" y="221242"/>
            <a:ext cx="6204175" cy="461665"/>
          </a:xfrm>
          <a:prstGeom prst="rect">
            <a:avLst/>
          </a:prstGeom>
          <a:noFill/>
        </p:spPr>
        <p:txBody>
          <a:bodyPr wrap="square" rtlCol="0">
            <a:spAutoFit/>
          </a:bodyPr>
          <a:lstStyle/>
          <a:p>
            <a:r>
              <a:rPr lang="en-GB" sz="2400" dirty="0" err="1">
                <a:solidFill>
                  <a:srgbClr val="115076"/>
                </a:solidFill>
              </a:rPr>
              <a:t>Schreib</a:t>
            </a:r>
            <a:r>
              <a:rPr lang="en-GB" sz="2400" dirty="0">
                <a:solidFill>
                  <a:srgbClr val="115076"/>
                </a:solidFill>
              </a:rPr>
              <a:t> es auf </a:t>
            </a:r>
            <a:r>
              <a:rPr lang="en-GB" sz="2400" dirty="0" err="1">
                <a:solidFill>
                  <a:srgbClr val="115076"/>
                </a:solidFill>
              </a:rPr>
              <a:t>Englisch</a:t>
            </a:r>
            <a:r>
              <a:rPr lang="en-GB" sz="2400" dirty="0">
                <a:solidFill>
                  <a:srgbClr val="115076"/>
                </a:solidFill>
              </a:rPr>
              <a:t>.</a:t>
            </a:r>
          </a:p>
        </p:txBody>
      </p:sp>
      <p:sp>
        <p:nvSpPr>
          <p:cNvPr id="14" name="Rectangle 13"/>
          <p:cNvSpPr/>
          <p:nvPr/>
        </p:nvSpPr>
        <p:spPr>
          <a:xfrm>
            <a:off x="1071355" y="1191232"/>
            <a:ext cx="4688843" cy="1304203"/>
          </a:xfrm>
          <a:prstGeom prst="rect">
            <a:avLst/>
          </a:prstGeom>
        </p:spPr>
        <p:txBody>
          <a:bodyPr wrap="square">
            <a:spAutoFit/>
          </a:bodyPr>
          <a:lstStyle/>
          <a:p>
            <a:pPr>
              <a:lnSpc>
                <a:spcPct val="150000"/>
              </a:lnSpc>
            </a:pPr>
            <a:r>
              <a:rPr lang="en-GB" dirty="0" err="1">
                <a:solidFill>
                  <a:srgbClr val="115076"/>
                </a:solidFill>
                <a:latin typeface="Segoe Script" panose="030B0504020000000003" pitchFamily="66" charset="0"/>
              </a:rPr>
              <a:t>Wir</a:t>
            </a:r>
            <a:r>
              <a:rPr lang="en-GB" dirty="0">
                <a:solidFill>
                  <a:srgbClr val="115076"/>
                </a:solidFill>
                <a:latin typeface="Segoe Script" panose="030B0504020000000003" pitchFamily="66" charset="0"/>
              </a:rPr>
              <a:t> </a:t>
            </a:r>
            <a:r>
              <a:rPr lang="en-GB" dirty="0" err="1">
                <a:solidFill>
                  <a:srgbClr val="115076"/>
                </a:solidFill>
                <a:latin typeface="Segoe Script" panose="030B0504020000000003" pitchFamily="66" charset="0"/>
              </a:rPr>
              <a:t>schenken</a:t>
            </a:r>
            <a:r>
              <a:rPr lang="en-GB" dirty="0">
                <a:solidFill>
                  <a:srgbClr val="115076"/>
                </a:solidFill>
                <a:latin typeface="Segoe Script" panose="030B0504020000000003" pitchFamily="66" charset="0"/>
              </a:rPr>
              <a:t> </a:t>
            </a:r>
            <a:r>
              <a:rPr lang="en-GB" b="1" dirty="0" err="1">
                <a:solidFill>
                  <a:srgbClr val="115076"/>
                </a:solidFill>
                <a:latin typeface="Segoe Script" panose="030B0504020000000003" pitchFamily="66" charset="0"/>
              </a:rPr>
              <a:t>ihm</a:t>
            </a:r>
            <a:r>
              <a:rPr lang="en-GB" dirty="0">
                <a:solidFill>
                  <a:srgbClr val="115076"/>
                </a:solidFill>
                <a:latin typeface="Segoe Script" panose="030B0504020000000003" pitchFamily="66" charset="0"/>
              </a:rPr>
              <a:t> </a:t>
            </a:r>
            <a:r>
              <a:rPr lang="en-GB" dirty="0" err="1">
                <a:solidFill>
                  <a:srgbClr val="115076"/>
                </a:solidFill>
                <a:latin typeface="Segoe Script" panose="030B0504020000000003" pitchFamily="66" charset="0"/>
              </a:rPr>
              <a:t>eine</a:t>
            </a:r>
            <a:r>
              <a:rPr lang="en-GB" dirty="0">
                <a:solidFill>
                  <a:srgbClr val="115076"/>
                </a:solidFill>
                <a:latin typeface="Segoe Script" panose="030B0504020000000003" pitchFamily="66" charset="0"/>
              </a:rPr>
              <a:t> </a:t>
            </a:r>
            <a:r>
              <a:rPr lang="en-GB" dirty="0" err="1">
                <a:solidFill>
                  <a:srgbClr val="115076"/>
                </a:solidFill>
                <a:latin typeface="Segoe Script" panose="030B0504020000000003" pitchFamily="66" charset="0"/>
              </a:rPr>
              <a:t>Uhr</a:t>
            </a:r>
            <a:r>
              <a:rPr lang="en-GB" dirty="0">
                <a:solidFill>
                  <a:srgbClr val="115076"/>
                </a:solidFill>
                <a:latin typeface="Segoe Script" panose="030B0504020000000003" pitchFamily="66" charset="0"/>
              </a:rPr>
              <a:t>.</a:t>
            </a:r>
            <a:r>
              <a:rPr lang="en-GB" b="1" dirty="0">
                <a:solidFill>
                  <a:srgbClr val="115076"/>
                </a:solidFill>
                <a:latin typeface="Segoe Script" panose="030B0504020000000003" pitchFamily="66" charset="0"/>
              </a:rPr>
              <a:t> </a:t>
            </a:r>
            <a:endParaRPr lang="en-GB" dirty="0">
              <a:solidFill>
                <a:srgbClr val="115076"/>
              </a:solidFill>
              <a:latin typeface="Segoe Script" panose="030B0504020000000003" pitchFamily="66" charset="0"/>
            </a:endParaRPr>
          </a:p>
          <a:p>
            <a:pPr>
              <a:lnSpc>
                <a:spcPct val="150000"/>
              </a:lnSpc>
            </a:pPr>
            <a:r>
              <a:rPr lang="en-GB" dirty="0">
                <a:solidFill>
                  <a:srgbClr val="115076"/>
                </a:solidFill>
                <a:latin typeface="Segoe Script" panose="030B0504020000000003" pitchFamily="66" charset="0"/>
              </a:rPr>
              <a:t>Und Oma - ich </a:t>
            </a:r>
            <a:r>
              <a:rPr lang="en-GB" dirty="0" err="1">
                <a:solidFill>
                  <a:srgbClr val="115076"/>
                </a:solidFill>
                <a:latin typeface="Segoe Script" panose="030B0504020000000003" pitchFamily="66" charset="0"/>
              </a:rPr>
              <a:t>habe</a:t>
            </a:r>
            <a:r>
              <a:rPr lang="en-GB" dirty="0">
                <a:solidFill>
                  <a:srgbClr val="115076"/>
                </a:solidFill>
                <a:latin typeface="Segoe Script" panose="030B0504020000000003" pitchFamily="66" charset="0"/>
              </a:rPr>
              <a:t> </a:t>
            </a:r>
            <a:r>
              <a:rPr lang="en-GB" b="1" dirty="0" err="1">
                <a:solidFill>
                  <a:srgbClr val="115076"/>
                </a:solidFill>
                <a:latin typeface="Segoe Script" panose="030B0504020000000003" pitchFamily="66" charset="0"/>
              </a:rPr>
              <a:t>sie</a:t>
            </a:r>
            <a:r>
              <a:rPr lang="en-GB" b="1" dirty="0">
                <a:solidFill>
                  <a:srgbClr val="115076"/>
                </a:solidFill>
                <a:latin typeface="Segoe Script" panose="030B0504020000000003" pitchFamily="66" charset="0"/>
              </a:rPr>
              <a:t> </a:t>
            </a:r>
            <a:r>
              <a:rPr lang="en-GB" dirty="0" err="1">
                <a:solidFill>
                  <a:srgbClr val="115076"/>
                </a:solidFill>
                <a:latin typeface="Segoe Script" panose="030B0504020000000003" pitchFamily="66" charset="0"/>
              </a:rPr>
              <a:t>nicht</a:t>
            </a:r>
            <a:r>
              <a:rPr lang="en-GB" dirty="0">
                <a:solidFill>
                  <a:srgbClr val="115076"/>
                </a:solidFill>
                <a:latin typeface="Segoe Script" panose="030B0504020000000003" pitchFamily="66" charset="0"/>
              </a:rPr>
              <a:t> </a:t>
            </a:r>
          </a:p>
          <a:p>
            <a:pPr>
              <a:lnSpc>
                <a:spcPct val="150000"/>
              </a:lnSpc>
            </a:pPr>
            <a:r>
              <a:rPr lang="en-GB" dirty="0" err="1">
                <a:solidFill>
                  <a:srgbClr val="115076"/>
                </a:solidFill>
                <a:latin typeface="Segoe Script" panose="030B0504020000000003" pitchFamily="66" charset="0"/>
              </a:rPr>
              <a:t>vergessen</a:t>
            </a:r>
            <a:r>
              <a:rPr lang="en-GB" dirty="0">
                <a:solidFill>
                  <a:srgbClr val="115076"/>
                </a:solidFill>
                <a:latin typeface="Segoe Script" panose="030B0504020000000003" pitchFamily="66" charset="0"/>
              </a:rPr>
              <a:t>.  </a:t>
            </a:r>
          </a:p>
        </p:txBody>
      </p:sp>
      <p:sp>
        <p:nvSpPr>
          <p:cNvPr id="18" name="TextBox 17"/>
          <p:cNvSpPr txBox="1"/>
          <p:nvPr/>
        </p:nvSpPr>
        <p:spPr>
          <a:xfrm>
            <a:off x="6807200" y="1335924"/>
            <a:ext cx="3715026" cy="400110"/>
          </a:xfrm>
          <a:prstGeom prst="rect">
            <a:avLst/>
          </a:prstGeom>
          <a:noFill/>
        </p:spPr>
        <p:txBody>
          <a:bodyPr wrap="square" rtlCol="0">
            <a:spAutoFit/>
          </a:bodyPr>
          <a:lstStyle/>
          <a:p>
            <a:pPr algn="l"/>
            <a:r>
              <a:rPr lang="en-GB" sz="2000">
                <a:solidFill>
                  <a:srgbClr val="115076"/>
                </a:solidFill>
              </a:rPr>
              <a:t>We’re giving him a watch.</a:t>
            </a:r>
            <a:endParaRPr lang="en-GB" sz="2000" dirty="0">
              <a:solidFill>
                <a:srgbClr val="115076"/>
              </a:solidFill>
            </a:endParaRPr>
          </a:p>
        </p:txBody>
      </p:sp>
      <p:sp>
        <p:nvSpPr>
          <p:cNvPr id="26" name="TextBox 25"/>
          <p:cNvSpPr txBox="1"/>
          <p:nvPr/>
        </p:nvSpPr>
        <p:spPr>
          <a:xfrm>
            <a:off x="6807200" y="1641064"/>
            <a:ext cx="3715026" cy="707886"/>
          </a:xfrm>
          <a:prstGeom prst="rect">
            <a:avLst/>
          </a:prstGeom>
          <a:noFill/>
        </p:spPr>
        <p:txBody>
          <a:bodyPr wrap="square" rtlCol="0">
            <a:spAutoFit/>
          </a:bodyPr>
          <a:lstStyle/>
          <a:p>
            <a:pPr algn="l"/>
            <a:r>
              <a:rPr lang="en-GB" sz="2000">
                <a:solidFill>
                  <a:srgbClr val="115076"/>
                </a:solidFill>
              </a:rPr>
              <a:t>And Grandma – I haven’t forgotten her.</a:t>
            </a:r>
            <a:endParaRPr lang="en-GB" sz="2000" dirty="0">
              <a:solidFill>
                <a:srgbClr val="115076"/>
              </a:solidFill>
            </a:endParaRPr>
          </a:p>
        </p:txBody>
      </p:sp>
      <p:sp>
        <p:nvSpPr>
          <p:cNvPr id="27" name="TextBox 26"/>
          <p:cNvSpPr txBox="1"/>
          <p:nvPr/>
        </p:nvSpPr>
        <p:spPr>
          <a:xfrm>
            <a:off x="6668052" y="2410827"/>
            <a:ext cx="4026452" cy="400110"/>
          </a:xfrm>
          <a:prstGeom prst="rect">
            <a:avLst/>
          </a:prstGeom>
          <a:noFill/>
        </p:spPr>
        <p:txBody>
          <a:bodyPr wrap="square" rtlCol="0">
            <a:spAutoFit/>
          </a:bodyPr>
          <a:lstStyle/>
          <a:p>
            <a:pPr algn="l"/>
            <a:r>
              <a:rPr lang="en-GB" sz="2000">
                <a:solidFill>
                  <a:srgbClr val="115076"/>
                </a:solidFill>
              </a:rPr>
              <a:t>We’re giving her a nice plant.</a:t>
            </a:r>
            <a:endParaRPr lang="en-GB" sz="2000" dirty="0">
              <a:solidFill>
                <a:srgbClr val="115076"/>
              </a:solidFill>
            </a:endParaRPr>
          </a:p>
        </p:txBody>
      </p:sp>
      <p:sp>
        <p:nvSpPr>
          <p:cNvPr id="28" name="TextBox 27"/>
          <p:cNvSpPr txBox="1"/>
          <p:nvPr/>
        </p:nvSpPr>
        <p:spPr>
          <a:xfrm>
            <a:off x="6668052" y="2766479"/>
            <a:ext cx="4026452" cy="707886"/>
          </a:xfrm>
          <a:prstGeom prst="rect">
            <a:avLst/>
          </a:prstGeom>
          <a:noFill/>
        </p:spPr>
        <p:txBody>
          <a:bodyPr wrap="square" rtlCol="0">
            <a:spAutoFit/>
          </a:bodyPr>
          <a:lstStyle/>
          <a:p>
            <a:pPr algn="l"/>
            <a:r>
              <a:rPr lang="en-GB" sz="2000" dirty="0">
                <a:solidFill>
                  <a:srgbClr val="115076"/>
                </a:solidFill>
              </a:rPr>
              <a:t>Oh Alastair! I hope you don’t forget me. I want to kiss you!</a:t>
            </a:r>
          </a:p>
        </p:txBody>
      </p:sp>
      <p:sp>
        <p:nvSpPr>
          <p:cNvPr id="29" name="TextBox 28"/>
          <p:cNvSpPr txBox="1"/>
          <p:nvPr/>
        </p:nvSpPr>
        <p:spPr>
          <a:xfrm>
            <a:off x="6651487" y="3496022"/>
            <a:ext cx="4026452" cy="400110"/>
          </a:xfrm>
          <a:prstGeom prst="rect">
            <a:avLst/>
          </a:prstGeom>
          <a:noFill/>
        </p:spPr>
        <p:txBody>
          <a:bodyPr wrap="square" rtlCol="0">
            <a:spAutoFit/>
          </a:bodyPr>
          <a:lstStyle/>
          <a:p>
            <a:pPr algn="l"/>
            <a:r>
              <a:rPr lang="en-GB" sz="2000" dirty="0">
                <a:solidFill>
                  <a:srgbClr val="115076"/>
                </a:solidFill>
              </a:rPr>
              <a:t>I’ll write to you, shall I?</a:t>
            </a:r>
          </a:p>
        </p:txBody>
      </p:sp>
      <p:sp>
        <p:nvSpPr>
          <p:cNvPr id="30" name="TextBox 29"/>
          <p:cNvSpPr txBox="1"/>
          <p:nvPr/>
        </p:nvSpPr>
        <p:spPr>
          <a:xfrm>
            <a:off x="6651487" y="3870980"/>
            <a:ext cx="4026452" cy="707886"/>
          </a:xfrm>
          <a:prstGeom prst="rect">
            <a:avLst/>
          </a:prstGeom>
          <a:noFill/>
        </p:spPr>
        <p:txBody>
          <a:bodyPr wrap="square" rtlCol="0">
            <a:spAutoFit/>
          </a:bodyPr>
          <a:lstStyle/>
          <a:p>
            <a:pPr algn="l"/>
            <a:r>
              <a:rPr lang="en-GB" sz="2000" dirty="0">
                <a:solidFill>
                  <a:srgbClr val="115076"/>
                </a:solidFill>
              </a:rPr>
              <a:t>I’ll call you tomorrow after the party. Yes, great!</a:t>
            </a:r>
          </a:p>
        </p:txBody>
      </p:sp>
      <p:sp>
        <p:nvSpPr>
          <p:cNvPr id="31" name="TextBox 30"/>
          <p:cNvSpPr txBox="1"/>
          <p:nvPr/>
        </p:nvSpPr>
        <p:spPr>
          <a:xfrm>
            <a:off x="6456236" y="4605445"/>
            <a:ext cx="4874591" cy="400110"/>
          </a:xfrm>
          <a:prstGeom prst="rect">
            <a:avLst/>
          </a:prstGeom>
          <a:noFill/>
        </p:spPr>
        <p:txBody>
          <a:bodyPr wrap="square" rtlCol="0">
            <a:spAutoFit/>
          </a:bodyPr>
          <a:lstStyle/>
          <a:p>
            <a:pPr algn="l"/>
            <a:r>
              <a:rPr lang="en-GB" sz="2000" dirty="0">
                <a:solidFill>
                  <a:srgbClr val="115076"/>
                </a:solidFill>
              </a:rPr>
              <a:t>Wolfgang has to help me tomorrow..</a:t>
            </a:r>
          </a:p>
        </p:txBody>
      </p:sp>
      <p:sp>
        <p:nvSpPr>
          <p:cNvPr id="32" name="TextBox 31"/>
          <p:cNvSpPr txBox="1"/>
          <p:nvPr/>
        </p:nvSpPr>
        <p:spPr>
          <a:xfrm>
            <a:off x="6609409" y="5005555"/>
            <a:ext cx="4874591" cy="707886"/>
          </a:xfrm>
          <a:prstGeom prst="rect">
            <a:avLst/>
          </a:prstGeom>
          <a:noFill/>
        </p:spPr>
        <p:txBody>
          <a:bodyPr wrap="square" rtlCol="0">
            <a:spAutoFit/>
          </a:bodyPr>
          <a:lstStyle/>
          <a:p>
            <a:pPr algn="l"/>
            <a:r>
              <a:rPr lang="en-GB" sz="2000">
                <a:solidFill>
                  <a:srgbClr val="115076"/>
                </a:solidFill>
              </a:rPr>
              <a:t>I don’t understand him. He is so unfriendly again!</a:t>
            </a:r>
            <a:endParaRPr lang="en-GB" sz="2000" dirty="0">
              <a:solidFill>
                <a:srgbClr val="115076"/>
              </a:solidFill>
            </a:endParaRPr>
          </a:p>
        </p:txBody>
      </p:sp>
      <p:sp>
        <p:nvSpPr>
          <p:cNvPr id="2" name="Rectangle 1">
            <a:extLst>
              <a:ext uri="{FF2B5EF4-FFF2-40B4-BE49-F238E27FC236}">
                <a16:creationId xmlns:a16="http://schemas.microsoft.com/office/drawing/2014/main" id="{C7B88CC3-4BC4-4F73-BA97-1CAD0B0436C1}"/>
              </a:ext>
            </a:extLst>
          </p:cNvPr>
          <p:cNvSpPr/>
          <p:nvPr/>
        </p:nvSpPr>
        <p:spPr>
          <a:xfrm>
            <a:off x="1076331" y="2348950"/>
            <a:ext cx="6096000" cy="473206"/>
          </a:xfrm>
          <a:prstGeom prst="rect">
            <a:avLst/>
          </a:prstGeom>
        </p:spPr>
        <p:txBody>
          <a:bodyPr>
            <a:spAutoFit/>
          </a:bodyPr>
          <a:lstStyle/>
          <a:p>
            <a:pPr>
              <a:lnSpc>
                <a:spcPct val="150000"/>
              </a:lnSpc>
            </a:pPr>
            <a:r>
              <a:rPr lang="en-GB" dirty="0" err="1">
                <a:solidFill>
                  <a:srgbClr val="115076"/>
                </a:solidFill>
                <a:latin typeface="Segoe Script" panose="030B0504020000000003" pitchFamily="66" charset="0"/>
              </a:rPr>
              <a:t>Wir</a:t>
            </a:r>
            <a:r>
              <a:rPr lang="en-GB" dirty="0">
                <a:solidFill>
                  <a:srgbClr val="115076"/>
                </a:solidFill>
                <a:latin typeface="Segoe Script" panose="030B0504020000000003" pitchFamily="66" charset="0"/>
              </a:rPr>
              <a:t> </a:t>
            </a:r>
            <a:r>
              <a:rPr lang="en-GB" dirty="0" err="1">
                <a:solidFill>
                  <a:srgbClr val="115076"/>
                </a:solidFill>
                <a:latin typeface="Segoe Script" panose="030B0504020000000003" pitchFamily="66" charset="0"/>
              </a:rPr>
              <a:t>geben</a:t>
            </a:r>
            <a:r>
              <a:rPr lang="en-GB" dirty="0">
                <a:solidFill>
                  <a:srgbClr val="115076"/>
                </a:solidFill>
                <a:latin typeface="Segoe Script" panose="030B0504020000000003" pitchFamily="66" charset="0"/>
              </a:rPr>
              <a:t> </a:t>
            </a:r>
            <a:r>
              <a:rPr lang="en-GB" b="1" dirty="0" err="1">
                <a:solidFill>
                  <a:srgbClr val="115076"/>
                </a:solidFill>
                <a:latin typeface="Segoe Script" panose="030B0504020000000003" pitchFamily="66" charset="0"/>
              </a:rPr>
              <a:t>ihr</a:t>
            </a:r>
            <a:r>
              <a:rPr lang="en-GB" dirty="0">
                <a:solidFill>
                  <a:srgbClr val="115076"/>
                </a:solidFill>
                <a:latin typeface="Segoe Script" panose="030B0504020000000003" pitchFamily="66" charset="0"/>
              </a:rPr>
              <a:t> </a:t>
            </a:r>
            <a:r>
              <a:rPr lang="en-GB" dirty="0" err="1">
                <a:solidFill>
                  <a:srgbClr val="115076"/>
                </a:solidFill>
                <a:latin typeface="Segoe Script" panose="030B0504020000000003" pitchFamily="66" charset="0"/>
              </a:rPr>
              <a:t>eine</a:t>
            </a:r>
            <a:r>
              <a:rPr lang="en-GB" dirty="0">
                <a:solidFill>
                  <a:srgbClr val="115076"/>
                </a:solidFill>
                <a:latin typeface="Segoe Script" panose="030B0504020000000003" pitchFamily="66" charset="0"/>
              </a:rPr>
              <a:t> </a:t>
            </a:r>
            <a:r>
              <a:rPr lang="en-GB" dirty="0" err="1">
                <a:solidFill>
                  <a:srgbClr val="115076"/>
                </a:solidFill>
                <a:latin typeface="Segoe Script" panose="030B0504020000000003" pitchFamily="66" charset="0"/>
              </a:rPr>
              <a:t>schöne</a:t>
            </a:r>
            <a:r>
              <a:rPr lang="en-GB" dirty="0">
                <a:solidFill>
                  <a:srgbClr val="115076"/>
                </a:solidFill>
                <a:latin typeface="Segoe Script" panose="030B0504020000000003" pitchFamily="66" charset="0"/>
              </a:rPr>
              <a:t> </a:t>
            </a:r>
            <a:r>
              <a:rPr lang="en-GB" dirty="0" err="1">
                <a:solidFill>
                  <a:srgbClr val="115076"/>
                </a:solidFill>
                <a:latin typeface="Segoe Script" panose="030B0504020000000003" pitchFamily="66" charset="0"/>
              </a:rPr>
              <a:t>Pflanze</a:t>
            </a:r>
            <a:r>
              <a:rPr lang="en-GB" dirty="0">
                <a:solidFill>
                  <a:srgbClr val="115076"/>
                </a:solidFill>
                <a:latin typeface="Segoe Script" panose="030B0504020000000003" pitchFamily="66" charset="0"/>
              </a:rPr>
              <a:t>.</a:t>
            </a:r>
          </a:p>
        </p:txBody>
      </p:sp>
      <p:sp>
        <p:nvSpPr>
          <p:cNvPr id="6" name="Rectangle 5">
            <a:extLst>
              <a:ext uri="{FF2B5EF4-FFF2-40B4-BE49-F238E27FC236}">
                <a16:creationId xmlns:a16="http://schemas.microsoft.com/office/drawing/2014/main" id="{C4361A54-1902-4BD1-B8BA-838AF3174B97}"/>
              </a:ext>
            </a:extLst>
          </p:cNvPr>
          <p:cNvSpPr/>
          <p:nvPr/>
        </p:nvSpPr>
        <p:spPr>
          <a:xfrm>
            <a:off x="1033709" y="2610882"/>
            <a:ext cx="6096000" cy="1304203"/>
          </a:xfrm>
          <a:prstGeom prst="rect">
            <a:avLst/>
          </a:prstGeom>
        </p:spPr>
        <p:txBody>
          <a:bodyPr>
            <a:spAutoFit/>
          </a:bodyPr>
          <a:lstStyle/>
          <a:p>
            <a:pPr fontAlgn="t">
              <a:lnSpc>
                <a:spcPct val="150000"/>
              </a:lnSpc>
            </a:pPr>
            <a:r>
              <a:rPr lang="en-GB" dirty="0">
                <a:solidFill>
                  <a:srgbClr val="115076"/>
                </a:solidFill>
                <a:latin typeface="Segoe Script" panose="030B0504020000000003" pitchFamily="66" charset="0"/>
              </a:rPr>
              <a:t>Ach, Alastair! Ich </a:t>
            </a:r>
            <a:r>
              <a:rPr lang="en-GB" dirty="0" err="1">
                <a:solidFill>
                  <a:srgbClr val="115076"/>
                </a:solidFill>
                <a:latin typeface="Segoe Script" panose="030B0504020000000003" pitchFamily="66" charset="0"/>
              </a:rPr>
              <a:t>hoffe</a:t>
            </a:r>
            <a:r>
              <a:rPr lang="en-GB" dirty="0">
                <a:solidFill>
                  <a:srgbClr val="115076"/>
                </a:solidFill>
                <a:latin typeface="Segoe Script" panose="030B0504020000000003" pitchFamily="66" charset="0"/>
              </a:rPr>
              <a:t>, du </a:t>
            </a:r>
            <a:r>
              <a:rPr lang="en-GB" dirty="0" err="1">
                <a:solidFill>
                  <a:srgbClr val="115076"/>
                </a:solidFill>
                <a:latin typeface="Segoe Script" panose="030B0504020000000003" pitchFamily="66" charset="0"/>
              </a:rPr>
              <a:t>vergisst</a:t>
            </a:r>
            <a:r>
              <a:rPr lang="en-GB" dirty="0">
                <a:solidFill>
                  <a:srgbClr val="115076"/>
                </a:solidFill>
                <a:latin typeface="Segoe Script" panose="030B0504020000000003" pitchFamily="66" charset="0"/>
              </a:rPr>
              <a:t> </a:t>
            </a:r>
          </a:p>
          <a:p>
            <a:pPr fontAlgn="t">
              <a:lnSpc>
                <a:spcPct val="150000"/>
              </a:lnSpc>
            </a:pPr>
            <a:r>
              <a:rPr lang="en-GB" b="1" dirty="0" err="1">
                <a:solidFill>
                  <a:srgbClr val="115076"/>
                </a:solidFill>
                <a:latin typeface="Segoe Script" panose="030B0504020000000003" pitchFamily="66" charset="0"/>
              </a:rPr>
              <a:t>mich</a:t>
            </a:r>
            <a:r>
              <a:rPr lang="en-GB" b="1" dirty="0">
                <a:solidFill>
                  <a:srgbClr val="115076"/>
                </a:solidFill>
                <a:latin typeface="Segoe Script" panose="030B0504020000000003" pitchFamily="66" charset="0"/>
              </a:rPr>
              <a:t> </a:t>
            </a:r>
            <a:r>
              <a:rPr lang="en-GB" dirty="0" err="1">
                <a:solidFill>
                  <a:srgbClr val="115076"/>
                </a:solidFill>
                <a:latin typeface="Segoe Script" panose="030B0504020000000003" pitchFamily="66" charset="0"/>
              </a:rPr>
              <a:t>nicht</a:t>
            </a:r>
            <a:r>
              <a:rPr lang="en-GB" dirty="0">
                <a:solidFill>
                  <a:srgbClr val="115076"/>
                </a:solidFill>
                <a:latin typeface="Segoe Script" panose="030B0504020000000003" pitchFamily="66" charset="0"/>
              </a:rPr>
              <a:t>. Ich will </a:t>
            </a:r>
            <a:r>
              <a:rPr lang="en-GB" b="1" dirty="0">
                <a:solidFill>
                  <a:srgbClr val="115076"/>
                </a:solidFill>
                <a:latin typeface="Segoe Script" panose="030B0504020000000003" pitchFamily="66" charset="0"/>
              </a:rPr>
              <a:t>dich </a:t>
            </a:r>
            <a:r>
              <a:rPr lang="en-GB" dirty="0" err="1">
                <a:solidFill>
                  <a:srgbClr val="115076"/>
                </a:solidFill>
                <a:latin typeface="Segoe Script" panose="030B0504020000000003" pitchFamily="66" charset="0"/>
              </a:rPr>
              <a:t>küssen</a:t>
            </a:r>
            <a:r>
              <a:rPr lang="en-GB" dirty="0">
                <a:solidFill>
                  <a:srgbClr val="115076"/>
                </a:solidFill>
                <a:latin typeface="Segoe Script" panose="030B0504020000000003" pitchFamily="66" charset="0"/>
              </a:rPr>
              <a:t>! </a:t>
            </a:r>
          </a:p>
          <a:p>
            <a:pPr>
              <a:lnSpc>
                <a:spcPct val="150000"/>
              </a:lnSpc>
            </a:pPr>
            <a:r>
              <a:rPr lang="en-GB" dirty="0">
                <a:solidFill>
                  <a:srgbClr val="115076"/>
                </a:solidFill>
                <a:latin typeface="Segoe Script" panose="030B0504020000000003" pitchFamily="66" charset="0"/>
              </a:rPr>
              <a:t>Ich </a:t>
            </a:r>
            <a:r>
              <a:rPr lang="en-GB" dirty="0" err="1">
                <a:solidFill>
                  <a:srgbClr val="115076"/>
                </a:solidFill>
                <a:latin typeface="Segoe Script" panose="030B0504020000000003" pitchFamily="66" charset="0"/>
              </a:rPr>
              <a:t>schreibe</a:t>
            </a:r>
            <a:r>
              <a:rPr lang="en-GB" dirty="0">
                <a:solidFill>
                  <a:srgbClr val="115076"/>
                </a:solidFill>
                <a:latin typeface="Segoe Script" panose="030B0504020000000003" pitchFamily="66" charset="0"/>
              </a:rPr>
              <a:t> </a:t>
            </a:r>
            <a:r>
              <a:rPr lang="en-GB" b="1" dirty="0" err="1">
                <a:solidFill>
                  <a:srgbClr val="115076"/>
                </a:solidFill>
                <a:latin typeface="Segoe Script" panose="030B0504020000000003" pitchFamily="66" charset="0"/>
              </a:rPr>
              <a:t>dir</a:t>
            </a:r>
            <a:r>
              <a:rPr lang="en-GB" b="1" dirty="0">
                <a:solidFill>
                  <a:srgbClr val="115076"/>
                </a:solidFill>
                <a:latin typeface="Segoe Script" panose="030B0504020000000003" pitchFamily="66" charset="0"/>
              </a:rPr>
              <a:t>, </a:t>
            </a:r>
            <a:r>
              <a:rPr lang="en-GB" dirty="0" err="1">
                <a:solidFill>
                  <a:srgbClr val="115076"/>
                </a:solidFill>
                <a:latin typeface="Segoe Script" panose="030B0504020000000003" pitchFamily="66" charset="0"/>
              </a:rPr>
              <a:t>oder</a:t>
            </a:r>
            <a:r>
              <a:rPr lang="en-GB" dirty="0">
                <a:solidFill>
                  <a:srgbClr val="115076"/>
                </a:solidFill>
                <a:latin typeface="Segoe Script" panose="030B0504020000000003" pitchFamily="66" charset="0"/>
              </a:rPr>
              <a:t>?</a:t>
            </a:r>
          </a:p>
        </p:txBody>
      </p:sp>
      <p:sp>
        <p:nvSpPr>
          <p:cNvPr id="8" name="Rectangle 7">
            <a:extLst>
              <a:ext uri="{FF2B5EF4-FFF2-40B4-BE49-F238E27FC236}">
                <a16:creationId xmlns:a16="http://schemas.microsoft.com/office/drawing/2014/main" id="{143F6336-4DE7-4215-85CD-C98AB114BC67}"/>
              </a:ext>
            </a:extLst>
          </p:cNvPr>
          <p:cNvSpPr/>
          <p:nvPr/>
        </p:nvSpPr>
        <p:spPr>
          <a:xfrm>
            <a:off x="1033709" y="3809037"/>
            <a:ext cx="6096000" cy="888705"/>
          </a:xfrm>
          <a:prstGeom prst="rect">
            <a:avLst/>
          </a:prstGeom>
        </p:spPr>
        <p:txBody>
          <a:bodyPr>
            <a:spAutoFit/>
          </a:bodyPr>
          <a:lstStyle/>
          <a:p>
            <a:pPr>
              <a:lnSpc>
                <a:spcPct val="150000"/>
              </a:lnSpc>
            </a:pPr>
            <a:r>
              <a:rPr lang="en-GB" dirty="0">
                <a:solidFill>
                  <a:srgbClr val="115076"/>
                </a:solidFill>
                <a:latin typeface="Segoe Script" panose="030B0504020000000003" pitchFamily="66" charset="0"/>
              </a:rPr>
              <a:t>Ich </a:t>
            </a:r>
            <a:r>
              <a:rPr lang="en-GB" dirty="0" err="1">
                <a:solidFill>
                  <a:srgbClr val="115076"/>
                </a:solidFill>
                <a:latin typeface="Segoe Script" panose="030B0504020000000003" pitchFamily="66" charset="0"/>
              </a:rPr>
              <a:t>rufe</a:t>
            </a:r>
            <a:r>
              <a:rPr lang="en-GB" dirty="0">
                <a:solidFill>
                  <a:srgbClr val="115076"/>
                </a:solidFill>
                <a:latin typeface="Segoe Script" panose="030B0504020000000003" pitchFamily="66" charset="0"/>
              </a:rPr>
              <a:t> </a:t>
            </a:r>
            <a:r>
              <a:rPr lang="en-GB" b="1" dirty="0">
                <a:solidFill>
                  <a:srgbClr val="115076"/>
                </a:solidFill>
                <a:latin typeface="Segoe Script" panose="030B0504020000000003" pitchFamily="66" charset="0"/>
              </a:rPr>
              <a:t>dich </a:t>
            </a:r>
            <a:r>
              <a:rPr lang="en-GB" dirty="0">
                <a:solidFill>
                  <a:srgbClr val="115076"/>
                </a:solidFill>
                <a:latin typeface="Segoe Script" panose="030B0504020000000003" pitchFamily="66" charset="0"/>
              </a:rPr>
              <a:t>morgen </a:t>
            </a:r>
            <a:r>
              <a:rPr lang="en-GB" dirty="0" err="1">
                <a:solidFill>
                  <a:srgbClr val="115076"/>
                </a:solidFill>
                <a:latin typeface="Segoe Script" panose="030B0504020000000003" pitchFamily="66" charset="0"/>
              </a:rPr>
              <a:t>nach</a:t>
            </a:r>
            <a:r>
              <a:rPr lang="en-GB" dirty="0">
                <a:solidFill>
                  <a:srgbClr val="115076"/>
                </a:solidFill>
                <a:latin typeface="Segoe Script" panose="030B0504020000000003" pitchFamily="66" charset="0"/>
              </a:rPr>
              <a:t> der Party </a:t>
            </a:r>
          </a:p>
          <a:p>
            <a:pPr>
              <a:lnSpc>
                <a:spcPct val="150000"/>
              </a:lnSpc>
            </a:pPr>
            <a:r>
              <a:rPr lang="en-GB" dirty="0">
                <a:solidFill>
                  <a:srgbClr val="115076"/>
                </a:solidFill>
                <a:latin typeface="Segoe Script" panose="030B0504020000000003" pitchFamily="66" charset="0"/>
              </a:rPr>
              <a:t>an. </a:t>
            </a:r>
            <a:r>
              <a:rPr lang="en-GB" dirty="0" err="1">
                <a:solidFill>
                  <a:srgbClr val="115076"/>
                </a:solidFill>
                <a:latin typeface="Segoe Script" panose="030B0504020000000003" pitchFamily="66" charset="0"/>
              </a:rPr>
              <a:t>Ja</a:t>
            </a:r>
            <a:r>
              <a:rPr lang="en-GB" dirty="0">
                <a:solidFill>
                  <a:srgbClr val="115076"/>
                </a:solidFill>
                <a:latin typeface="Segoe Script" panose="030B0504020000000003" pitchFamily="66" charset="0"/>
              </a:rPr>
              <a:t>, toll!</a:t>
            </a:r>
          </a:p>
        </p:txBody>
      </p:sp>
      <p:sp>
        <p:nvSpPr>
          <p:cNvPr id="9" name="Rectangle 8">
            <a:extLst>
              <a:ext uri="{FF2B5EF4-FFF2-40B4-BE49-F238E27FC236}">
                <a16:creationId xmlns:a16="http://schemas.microsoft.com/office/drawing/2014/main" id="{64197777-4D12-4769-B75D-F70D4B49EE79}"/>
              </a:ext>
            </a:extLst>
          </p:cNvPr>
          <p:cNvSpPr/>
          <p:nvPr/>
        </p:nvSpPr>
        <p:spPr>
          <a:xfrm>
            <a:off x="1033709" y="4564834"/>
            <a:ext cx="6096000" cy="473206"/>
          </a:xfrm>
          <a:prstGeom prst="rect">
            <a:avLst/>
          </a:prstGeom>
        </p:spPr>
        <p:txBody>
          <a:bodyPr>
            <a:spAutoFit/>
          </a:bodyPr>
          <a:lstStyle/>
          <a:p>
            <a:pPr>
              <a:lnSpc>
                <a:spcPct val="150000"/>
              </a:lnSpc>
            </a:pPr>
            <a:r>
              <a:rPr lang="en-GB" dirty="0">
                <a:solidFill>
                  <a:srgbClr val="115076"/>
                </a:solidFill>
                <a:latin typeface="Segoe Script" panose="030B0504020000000003" pitchFamily="66" charset="0"/>
              </a:rPr>
              <a:t>Morgen muss Wolfgang </a:t>
            </a:r>
            <a:r>
              <a:rPr lang="en-GB" b="1" dirty="0" err="1">
                <a:solidFill>
                  <a:srgbClr val="115076"/>
                </a:solidFill>
                <a:latin typeface="Segoe Script" panose="030B0504020000000003" pitchFamily="66" charset="0"/>
              </a:rPr>
              <a:t>mir</a:t>
            </a:r>
            <a:r>
              <a:rPr lang="en-GB" b="1" dirty="0">
                <a:solidFill>
                  <a:srgbClr val="115076"/>
                </a:solidFill>
                <a:latin typeface="Segoe Script" panose="030B0504020000000003" pitchFamily="66" charset="0"/>
              </a:rPr>
              <a:t> </a:t>
            </a:r>
            <a:r>
              <a:rPr lang="en-GB" dirty="0" err="1">
                <a:solidFill>
                  <a:srgbClr val="115076"/>
                </a:solidFill>
                <a:latin typeface="Segoe Script" panose="030B0504020000000003" pitchFamily="66" charset="0"/>
              </a:rPr>
              <a:t>helfen</a:t>
            </a:r>
            <a:r>
              <a:rPr lang="en-GB" dirty="0">
                <a:solidFill>
                  <a:srgbClr val="115076"/>
                </a:solidFill>
                <a:latin typeface="Segoe Script" panose="030B0504020000000003" pitchFamily="66" charset="0"/>
              </a:rPr>
              <a:t>.</a:t>
            </a:r>
          </a:p>
        </p:txBody>
      </p:sp>
      <p:sp>
        <p:nvSpPr>
          <p:cNvPr id="10" name="Rectangle 9">
            <a:extLst>
              <a:ext uri="{FF2B5EF4-FFF2-40B4-BE49-F238E27FC236}">
                <a16:creationId xmlns:a16="http://schemas.microsoft.com/office/drawing/2014/main" id="{DA943DA9-3E0D-4F16-BFEF-F654AD08A65B}"/>
              </a:ext>
            </a:extLst>
          </p:cNvPr>
          <p:cNvSpPr/>
          <p:nvPr/>
        </p:nvSpPr>
        <p:spPr>
          <a:xfrm>
            <a:off x="1033709" y="4924347"/>
            <a:ext cx="6096000" cy="473206"/>
          </a:xfrm>
          <a:prstGeom prst="rect">
            <a:avLst/>
          </a:prstGeom>
        </p:spPr>
        <p:txBody>
          <a:bodyPr>
            <a:spAutoFit/>
          </a:bodyPr>
          <a:lstStyle/>
          <a:p>
            <a:pPr>
              <a:lnSpc>
                <a:spcPct val="150000"/>
              </a:lnSpc>
            </a:pPr>
            <a:r>
              <a:rPr lang="en-GB" dirty="0">
                <a:solidFill>
                  <a:srgbClr val="115076"/>
                </a:solidFill>
                <a:latin typeface="Segoe Script" panose="030B0504020000000003" pitchFamily="66" charset="0"/>
              </a:rPr>
              <a:t>Ich </a:t>
            </a:r>
            <a:r>
              <a:rPr lang="en-GB" dirty="0" err="1">
                <a:solidFill>
                  <a:srgbClr val="115076"/>
                </a:solidFill>
                <a:latin typeface="Segoe Script" panose="030B0504020000000003" pitchFamily="66" charset="0"/>
              </a:rPr>
              <a:t>verstehe</a:t>
            </a:r>
            <a:r>
              <a:rPr lang="en-GB" dirty="0">
                <a:solidFill>
                  <a:srgbClr val="115076"/>
                </a:solidFill>
                <a:latin typeface="Segoe Script" panose="030B0504020000000003" pitchFamily="66" charset="0"/>
              </a:rPr>
              <a:t> </a:t>
            </a:r>
            <a:r>
              <a:rPr lang="en-GB" b="1" dirty="0" err="1">
                <a:solidFill>
                  <a:srgbClr val="115076"/>
                </a:solidFill>
                <a:latin typeface="Segoe Script" panose="030B0504020000000003" pitchFamily="66" charset="0"/>
              </a:rPr>
              <a:t>ihn</a:t>
            </a:r>
            <a:r>
              <a:rPr lang="en-GB" dirty="0">
                <a:solidFill>
                  <a:srgbClr val="115076"/>
                </a:solidFill>
                <a:latin typeface="Segoe Script" panose="030B0504020000000003" pitchFamily="66" charset="0"/>
              </a:rPr>
              <a:t> </a:t>
            </a:r>
            <a:r>
              <a:rPr lang="en-GB" dirty="0" err="1">
                <a:solidFill>
                  <a:srgbClr val="115076"/>
                </a:solidFill>
                <a:latin typeface="Segoe Script" panose="030B0504020000000003" pitchFamily="66" charset="0"/>
              </a:rPr>
              <a:t>nicht</a:t>
            </a:r>
            <a:r>
              <a:rPr lang="en-GB" dirty="0">
                <a:solidFill>
                  <a:srgbClr val="115076"/>
                </a:solidFill>
                <a:latin typeface="Segoe Script" panose="030B0504020000000003" pitchFamily="66" charset="0"/>
              </a:rPr>
              <a:t>.  </a:t>
            </a:r>
            <a:r>
              <a:rPr lang="en-GB" dirty="0" err="1">
                <a:solidFill>
                  <a:srgbClr val="115076"/>
                </a:solidFill>
                <a:latin typeface="Segoe Script" panose="030B0504020000000003" pitchFamily="66" charset="0"/>
              </a:rPr>
              <a:t>Er</a:t>
            </a:r>
            <a:r>
              <a:rPr lang="en-GB" dirty="0">
                <a:solidFill>
                  <a:srgbClr val="115076"/>
                </a:solidFill>
                <a:latin typeface="Segoe Script" panose="030B0504020000000003" pitchFamily="66" charset="0"/>
              </a:rPr>
              <a:t> </a:t>
            </a:r>
            <a:r>
              <a:rPr lang="en-GB" dirty="0" err="1">
                <a:solidFill>
                  <a:srgbClr val="115076"/>
                </a:solidFill>
                <a:latin typeface="Segoe Script" panose="030B0504020000000003" pitchFamily="66" charset="0"/>
              </a:rPr>
              <a:t>ist</a:t>
            </a:r>
            <a:endParaRPr lang="en-GB" dirty="0">
              <a:solidFill>
                <a:srgbClr val="115076"/>
              </a:solidFill>
              <a:latin typeface="Segoe Script" panose="030B0504020000000003" pitchFamily="66" charset="0"/>
            </a:endParaRPr>
          </a:p>
        </p:txBody>
      </p:sp>
      <p:sp>
        <p:nvSpPr>
          <p:cNvPr id="11" name="Rectangle 10">
            <a:extLst>
              <a:ext uri="{FF2B5EF4-FFF2-40B4-BE49-F238E27FC236}">
                <a16:creationId xmlns:a16="http://schemas.microsoft.com/office/drawing/2014/main" id="{6154CE95-6E0B-4A14-8C0C-2FD6B8649BDC}"/>
              </a:ext>
            </a:extLst>
          </p:cNvPr>
          <p:cNvSpPr/>
          <p:nvPr/>
        </p:nvSpPr>
        <p:spPr>
          <a:xfrm>
            <a:off x="1071355" y="5262884"/>
            <a:ext cx="3228769" cy="507831"/>
          </a:xfrm>
          <a:prstGeom prst="rect">
            <a:avLst/>
          </a:prstGeom>
        </p:spPr>
        <p:txBody>
          <a:bodyPr wrap="none">
            <a:spAutoFit/>
          </a:bodyPr>
          <a:lstStyle/>
          <a:p>
            <a:pPr>
              <a:lnSpc>
                <a:spcPct val="150000"/>
              </a:lnSpc>
            </a:pPr>
            <a:r>
              <a:rPr lang="en-GB" dirty="0" err="1">
                <a:solidFill>
                  <a:srgbClr val="115076"/>
                </a:solidFill>
                <a:latin typeface="Segoe Script" panose="030B0504020000000003" pitchFamily="66" charset="0"/>
              </a:rPr>
              <a:t>wieder</a:t>
            </a:r>
            <a:r>
              <a:rPr lang="en-GB" dirty="0">
                <a:solidFill>
                  <a:srgbClr val="115076"/>
                </a:solidFill>
                <a:latin typeface="Segoe Script" panose="030B0504020000000003" pitchFamily="66" charset="0"/>
              </a:rPr>
              <a:t> so </a:t>
            </a:r>
            <a:r>
              <a:rPr lang="en-GB" dirty="0" err="1">
                <a:solidFill>
                  <a:srgbClr val="115076"/>
                </a:solidFill>
                <a:latin typeface="Segoe Script" panose="030B0504020000000003" pitchFamily="66" charset="0"/>
              </a:rPr>
              <a:t>unfreundlich</a:t>
            </a:r>
            <a:r>
              <a:rPr lang="en-GB" dirty="0">
                <a:solidFill>
                  <a:srgbClr val="115076"/>
                </a:solidFill>
                <a:latin typeface="Segoe Script" panose="030B0504020000000003" pitchFamily="66" charset="0"/>
              </a:rPr>
              <a:t>!</a:t>
            </a:r>
            <a:endParaRPr lang="en-GB" dirty="0"/>
          </a:p>
        </p:txBody>
      </p:sp>
    </p:spTree>
    <p:extLst>
      <p:ext uri="{BB962C8B-B14F-4D97-AF65-F5344CB8AC3E}">
        <p14:creationId xmlns:p14="http://schemas.microsoft.com/office/powerpoint/2010/main" val="78077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27" grpId="0"/>
      <p:bldP spid="28" grpId="0"/>
      <p:bldP spid="29" grpId="0"/>
      <p:bldP spid="30" grpId="0"/>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85010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sagt</a:t>
            </a:r>
            <a:r>
              <a:rPr lang="en-GB" sz="3600" b="1" dirty="0">
                <a:solidFill>
                  <a:schemeClr val="bg1"/>
                </a:solidFill>
              </a:rPr>
              <a:t> was?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7093022" y="247046"/>
            <a:ext cx="486430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663E8F7C-9F4A-42ED-9CA1-0FDE5A19C5EB}"/>
              </a:ext>
            </a:extLst>
          </p:cNvPr>
          <p:cNvSpPr/>
          <p:nvPr/>
        </p:nvSpPr>
        <p:spPr>
          <a:xfrm>
            <a:off x="1226888" y="2685157"/>
            <a:ext cx="3315132" cy="565252"/>
          </a:xfrm>
          <a:prstGeom prst="wedgeRoundRectCallout">
            <a:avLst>
              <a:gd name="adj1" fmla="val 71060"/>
              <a:gd name="adj2" fmla="val 25795"/>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Ich muss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ihm</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_________</a:t>
            </a:r>
          </a:p>
        </p:txBody>
      </p:sp>
      <p:sp>
        <p:nvSpPr>
          <p:cNvPr id="9" name="TextBox 8">
            <a:extLst>
              <a:ext uri="{FF2B5EF4-FFF2-40B4-BE49-F238E27FC236}">
                <a16:creationId xmlns:a16="http://schemas.microsoft.com/office/drawing/2014/main" id="{B39993C2-0557-4A74-B316-5B0CC36C7F7F}"/>
              </a:ext>
            </a:extLst>
          </p:cNvPr>
          <p:cNvSpPr txBox="1"/>
          <p:nvPr/>
        </p:nvSpPr>
        <p:spPr>
          <a:xfrm>
            <a:off x="1364317" y="1812026"/>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a:t>
            </a:r>
          </a:p>
        </p:txBody>
      </p:sp>
      <p:sp>
        <p:nvSpPr>
          <p:cNvPr id="10" name="TextBox 9">
            <a:extLst>
              <a:ext uri="{FF2B5EF4-FFF2-40B4-BE49-F238E27FC236}">
                <a16:creationId xmlns:a16="http://schemas.microsoft.com/office/drawing/2014/main" id="{F06BDF44-51EA-4F74-934D-C2FA4F018C55}"/>
              </a:ext>
            </a:extLst>
          </p:cNvPr>
          <p:cNvSpPr txBox="1"/>
          <p:nvPr/>
        </p:nvSpPr>
        <p:spPr>
          <a:xfrm>
            <a:off x="7093022" y="1812025"/>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a:t>
            </a:r>
          </a:p>
        </p:txBody>
      </p:sp>
      <p:sp>
        <p:nvSpPr>
          <p:cNvPr id="2" name="TextBox 1">
            <a:extLst>
              <a:ext uri="{FF2B5EF4-FFF2-40B4-BE49-F238E27FC236}">
                <a16:creationId xmlns:a16="http://schemas.microsoft.com/office/drawing/2014/main" id="{C62DB2E5-DD31-42EF-A0A5-3D64D0C4AD61}"/>
              </a:ext>
            </a:extLst>
          </p:cNvPr>
          <p:cNvSpPr txBox="1"/>
          <p:nvPr/>
        </p:nvSpPr>
        <p:spPr>
          <a:xfrm>
            <a:off x="486958" y="2742660"/>
            <a:ext cx="599607" cy="461665"/>
          </a:xfrm>
          <a:prstGeom prst="rect">
            <a:avLst/>
          </a:prstGeom>
          <a:noFill/>
          <a:ln>
            <a:solidFill>
              <a:srgbClr val="115076"/>
            </a:solidFill>
          </a:ln>
        </p:spPr>
        <p:txBody>
          <a:bodyPr wrap="square" rtlCol="0">
            <a:spAutoFit/>
          </a:bodyPr>
          <a:lstStyle/>
          <a:p>
            <a:pPr algn="ctr"/>
            <a:r>
              <a:rPr lang="en-GB" sz="2400" b="1" dirty="0">
                <a:solidFill>
                  <a:schemeClr val="accent5">
                    <a:lumMod val="50000"/>
                  </a:schemeClr>
                </a:solidFill>
              </a:rPr>
              <a:t>1</a:t>
            </a:r>
          </a:p>
        </p:txBody>
      </p:sp>
      <p:sp>
        <p:nvSpPr>
          <p:cNvPr id="11" name="TextBox 10">
            <a:extLst>
              <a:ext uri="{FF2B5EF4-FFF2-40B4-BE49-F238E27FC236}">
                <a16:creationId xmlns:a16="http://schemas.microsoft.com/office/drawing/2014/main" id="{BF119F49-CEB7-4596-A10C-35E527F22BE8}"/>
              </a:ext>
            </a:extLst>
          </p:cNvPr>
          <p:cNvSpPr txBox="1"/>
          <p:nvPr/>
        </p:nvSpPr>
        <p:spPr>
          <a:xfrm>
            <a:off x="5571615" y="2742660"/>
            <a:ext cx="599607" cy="461665"/>
          </a:xfrm>
          <a:prstGeom prst="rect">
            <a:avLst/>
          </a:prstGeom>
          <a:noFill/>
          <a:ln>
            <a:solidFill>
              <a:srgbClr val="115076"/>
            </a:solidFill>
          </a:ln>
        </p:spPr>
        <p:txBody>
          <a:bodyPr wrap="square" rtlCol="0">
            <a:spAutoFit/>
          </a:bodyPr>
          <a:lstStyle/>
          <a:p>
            <a:pPr algn="ctr"/>
            <a:r>
              <a:rPr lang="en-GB" sz="2400" b="1" dirty="0">
                <a:solidFill>
                  <a:schemeClr val="accent5">
                    <a:lumMod val="50000"/>
                  </a:schemeClr>
                </a:solidFill>
              </a:rPr>
              <a:t>1</a:t>
            </a:r>
          </a:p>
        </p:txBody>
      </p:sp>
      <p:graphicFrame>
        <p:nvGraphicFramePr>
          <p:cNvPr id="12" name="Table 12">
            <a:extLst>
              <a:ext uri="{FF2B5EF4-FFF2-40B4-BE49-F238E27FC236}">
                <a16:creationId xmlns:a16="http://schemas.microsoft.com/office/drawing/2014/main" id="{70EA0D45-8448-455B-973A-2B232D09A0D3}"/>
              </a:ext>
            </a:extLst>
          </p:cNvPr>
          <p:cNvGraphicFramePr>
            <a:graphicFrameLocks noGrp="1"/>
          </p:cNvGraphicFramePr>
          <p:nvPr>
            <p:extLst>
              <p:ext uri="{D42A27DB-BD31-4B8C-83A1-F6EECF244321}">
                <p14:modId xmlns:p14="http://schemas.microsoft.com/office/powerpoint/2010/main" val="1021547048"/>
              </p:ext>
            </p:extLst>
          </p:nvPr>
        </p:nvGraphicFramePr>
        <p:xfrm>
          <a:off x="6444974" y="2739183"/>
          <a:ext cx="5260068" cy="457200"/>
        </p:xfrm>
        <a:graphic>
          <a:graphicData uri="http://schemas.openxmlformats.org/drawingml/2006/table">
            <a:tbl>
              <a:tblPr firstRow="1" bandRow="1">
                <a:tableStyleId>{5940675A-B579-460E-94D1-54222C63F5DA}</a:tableStyleId>
              </a:tblPr>
              <a:tblGrid>
                <a:gridCol w="2630034">
                  <a:extLst>
                    <a:ext uri="{9D8B030D-6E8A-4147-A177-3AD203B41FA5}">
                      <a16:colId xmlns:a16="http://schemas.microsoft.com/office/drawing/2014/main" val="3903544776"/>
                    </a:ext>
                  </a:extLst>
                </a:gridCol>
                <a:gridCol w="2630034">
                  <a:extLst>
                    <a:ext uri="{9D8B030D-6E8A-4147-A177-3AD203B41FA5}">
                      <a16:colId xmlns:a16="http://schemas.microsoft.com/office/drawing/2014/main" val="531881911"/>
                    </a:ext>
                  </a:extLst>
                </a:gridCol>
              </a:tblGrid>
              <a:tr h="370840">
                <a:tc>
                  <a:txBody>
                    <a:bodyPr/>
                    <a:lstStyle/>
                    <a:p>
                      <a:pPr algn="ctr"/>
                      <a:r>
                        <a:rPr lang="en-GB" sz="2400" dirty="0" err="1">
                          <a:solidFill>
                            <a:srgbClr val="115076"/>
                          </a:solidFill>
                        </a:rPr>
                        <a:t>fragen</a:t>
                      </a:r>
                      <a:endParaRPr lang="en-GB" sz="2400" dirty="0">
                        <a:solidFill>
                          <a:srgbClr val="115076"/>
                        </a:solidFill>
                      </a:endParaRPr>
                    </a:p>
                  </a:txBody>
                  <a:tcPr anchor="ctr"/>
                </a:tc>
                <a:tc>
                  <a:txBody>
                    <a:bodyPr/>
                    <a:lstStyle/>
                    <a:p>
                      <a:pPr algn="ctr"/>
                      <a:r>
                        <a:rPr lang="en-GB" sz="2400" dirty="0">
                          <a:solidFill>
                            <a:srgbClr val="115076"/>
                          </a:solidFill>
                        </a:rPr>
                        <a:t>helfen</a:t>
                      </a:r>
                    </a:p>
                  </a:txBody>
                  <a:tcPr anchor="ctr"/>
                </a:tc>
                <a:extLst>
                  <a:ext uri="{0D108BD9-81ED-4DB2-BD59-A6C34878D82A}">
                    <a16:rowId xmlns:a16="http://schemas.microsoft.com/office/drawing/2014/main" val="2218960924"/>
                  </a:ext>
                </a:extLst>
              </a:tr>
            </a:tbl>
          </a:graphicData>
        </a:graphic>
      </p:graphicFrame>
      <p:graphicFrame>
        <p:nvGraphicFramePr>
          <p:cNvPr id="14" name="Table 12">
            <a:extLst>
              <a:ext uri="{FF2B5EF4-FFF2-40B4-BE49-F238E27FC236}">
                <a16:creationId xmlns:a16="http://schemas.microsoft.com/office/drawing/2014/main" id="{32EF4841-D9A5-4215-9D86-FC47EA29005E}"/>
              </a:ext>
            </a:extLst>
          </p:cNvPr>
          <p:cNvGraphicFramePr>
            <a:graphicFrameLocks noGrp="1"/>
          </p:cNvGraphicFramePr>
          <p:nvPr>
            <p:extLst>
              <p:ext uri="{D42A27DB-BD31-4B8C-83A1-F6EECF244321}">
                <p14:modId xmlns:p14="http://schemas.microsoft.com/office/powerpoint/2010/main" val="1856672639"/>
              </p:ext>
            </p:extLst>
          </p:nvPr>
        </p:nvGraphicFramePr>
        <p:xfrm>
          <a:off x="179999" y="3433275"/>
          <a:ext cx="5231449" cy="457200"/>
        </p:xfrm>
        <a:graphic>
          <a:graphicData uri="http://schemas.openxmlformats.org/drawingml/2006/table">
            <a:tbl>
              <a:tblPr firstRow="1" bandRow="1">
                <a:tableStyleId>{5940675A-B579-460E-94D1-54222C63F5DA}</a:tableStyleId>
              </a:tblPr>
              <a:tblGrid>
                <a:gridCol w="5231449">
                  <a:extLst>
                    <a:ext uri="{9D8B030D-6E8A-4147-A177-3AD203B41FA5}">
                      <a16:colId xmlns:a16="http://schemas.microsoft.com/office/drawing/2014/main" val="3903544776"/>
                    </a:ext>
                  </a:extLst>
                </a:gridCol>
              </a:tblGrid>
              <a:tr h="370840">
                <a:tc>
                  <a:txBody>
                    <a:bodyPr/>
                    <a:lstStyle/>
                    <a:p>
                      <a:pPr algn="l"/>
                      <a:r>
                        <a:rPr lang="en-GB" sz="2400" b="1" dirty="0" err="1">
                          <a:solidFill>
                            <a:srgbClr val="115076"/>
                          </a:solidFill>
                        </a:rPr>
                        <a:t>Englisch</a:t>
                      </a:r>
                      <a:r>
                        <a:rPr lang="en-GB" sz="2400" b="1" dirty="0">
                          <a:solidFill>
                            <a:srgbClr val="115076"/>
                          </a:solidFill>
                        </a:rPr>
                        <a:t>: </a:t>
                      </a:r>
                    </a:p>
                  </a:txBody>
                  <a:tcPr anchor="ctr"/>
                </a:tc>
                <a:extLst>
                  <a:ext uri="{0D108BD9-81ED-4DB2-BD59-A6C34878D82A}">
                    <a16:rowId xmlns:a16="http://schemas.microsoft.com/office/drawing/2014/main" val="2218960924"/>
                  </a:ext>
                </a:extLst>
              </a:tr>
            </a:tbl>
          </a:graphicData>
        </a:graphic>
      </p:graphicFrame>
      <p:pic>
        <p:nvPicPr>
          <p:cNvPr id="17" name="Picture 16" descr="A picture containing kite, umbrella&#10;&#10;Description automatically generated">
            <a:extLst>
              <a:ext uri="{FF2B5EF4-FFF2-40B4-BE49-F238E27FC236}">
                <a16:creationId xmlns:a16="http://schemas.microsoft.com/office/drawing/2014/main" id="{24C6EEEA-6425-451E-A060-CD3709ABEE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6548" y="3381905"/>
            <a:ext cx="703266" cy="601622"/>
          </a:xfrm>
          <a:prstGeom prst="rect">
            <a:avLst/>
          </a:prstGeom>
        </p:spPr>
      </p:pic>
      <p:sp>
        <p:nvSpPr>
          <p:cNvPr id="19" name="Speech Bubble: Rectangle with Corners Rounded 18">
            <a:extLst>
              <a:ext uri="{FF2B5EF4-FFF2-40B4-BE49-F238E27FC236}">
                <a16:creationId xmlns:a16="http://schemas.microsoft.com/office/drawing/2014/main" id="{5F95F5E2-73CC-46B5-AE0D-795F19136743}"/>
              </a:ext>
            </a:extLst>
          </p:cNvPr>
          <p:cNvSpPr/>
          <p:nvPr/>
        </p:nvSpPr>
        <p:spPr>
          <a:xfrm>
            <a:off x="6929663" y="3291150"/>
            <a:ext cx="3315132" cy="565252"/>
          </a:xfrm>
          <a:prstGeom prst="wedgeRoundRectCallout">
            <a:avLst>
              <a:gd name="adj1" fmla="val 71060"/>
              <a:gd name="adj2" fmla="val 25795"/>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Ich muss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ihm</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helfen.</a:t>
            </a:r>
          </a:p>
        </p:txBody>
      </p:sp>
      <p:pic>
        <p:nvPicPr>
          <p:cNvPr id="23" name="Picture 22" descr="A close up of a logo&#10;&#10;Description automatically generated">
            <a:extLst>
              <a:ext uri="{FF2B5EF4-FFF2-40B4-BE49-F238E27FC236}">
                <a16:creationId xmlns:a16="http://schemas.microsoft.com/office/drawing/2014/main" id="{5B2B1432-AF0F-46AE-8A52-4E35C5EA3B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4741" y="3424725"/>
            <a:ext cx="516841" cy="445969"/>
          </a:xfrm>
          <a:prstGeom prst="rect">
            <a:avLst/>
          </a:prstGeom>
        </p:spPr>
      </p:pic>
      <p:pic>
        <p:nvPicPr>
          <p:cNvPr id="24" name="Picture 23" descr="A close up of a logo&#10;&#10;Description automatically generated">
            <a:extLst>
              <a:ext uri="{FF2B5EF4-FFF2-40B4-BE49-F238E27FC236}">
                <a16:creationId xmlns:a16="http://schemas.microsoft.com/office/drawing/2014/main" id="{7F16A6AC-EBE3-4D14-82A9-FDD7F52F81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65112" y="2685157"/>
            <a:ext cx="599607" cy="445969"/>
          </a:xfrm>
          <a:prstGeom prst="rect">
            <a:avLst/>
          </a:prstGeom>
        </p:spPr>
      </p:pic>
      <p:sp>
        <p:nvSpPr>
          <p:cNvPr id="25" name="TextBox 24">
            <a:extLst>
              <a:ext uri="{FF2B5EF4-FFF2-40B4-BE49-F238E27FC236}">
                <a16:creationId xmlns:a16="http://schemas.microsoft.com/office/drawing/2014/main" id="{3C4FC7B6-4D66-4472-9994-2E082D88D7F2}"/>
              </a:ext>
            </a:extLst>
          </p:cNvPr>
          <p:cNvSpPr txBox="1"/>
          <p:nvPr/>
        </p:nvSpPr>
        <p:spPr>
          <a:xfrm>
            <a:off x="1605531" y="3446431"/>
            <a:ext cx="2803782" cy="430887"/>
          </a:xfrm>
          <a:prstGeom prst="rect">
            <a:avLst/>
          </a:prstGeom>
          <a:noFill/>
        </p:spPr>
        <p:txBody>
          <a:bodyPr wrap="square" rtlCol="0">
            <a:spAutoFit/>
          </a:bodyPr>
          <a:lstStyle/>
          <a:p>
            <a:pPr algn="l"/>
            <a:r>
              <a:rPr lang="en-GB" sz="2200" i="1" dirty="0">
                <a:solidFill>
                  <a:schemeClr val="accent5">
                    <a:lumMod val="50000"/>
                  </a:schemeClr>
                </a:solidFill>
              </a:rPr>
              <a:t>I have to help him.</a:t>
            </a:r>
          </a:p>
        </p:txBody>
      </p:sp>
      <p:pic>
        <p:nvPicPr>
          <p:cNvPr id="26" name="Picture 25" descr="A close up of a logo&#10;&#10;Description automatically generated">
            <a:extLst>
              <a:ext uri="{FF2B5EF4-FFF2-40B4-BE49-F238E27FC236}">
                <a16:creationId xmlns:a16="http://schemas.microsoft.com/office/drawing/2014/main" id="{622A5EF2-EF19-471A-A5A4-2E30635B10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9295" y="2565246"/>
            <a:ext cx="516841" cy="445969"/>
          </a:xfrm>
          <a:prstGeom prst="rect">
            <a:avLst/>
          </a:prstGeom>
        </p:spPr>
      </p:pic>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par>
                                <p:cTn id="18" presetID="1"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268"/>
            <a:ext cx="5166136" cy="652411"/>
          </a:xfrm>
          <a:prstGeom prst="rect">
            <a:avLst/>
          </a:prstGeom>
        </p:spPr>
      </p:pic>
      <p:sp>
        <p:nvSpPr>
          <p:cNvPr id="4" name="Title 3"/>
          <p:cNvSpPr>
            <a:spLocks noGrp="1"/>
          </p:cNvSpPr>
          <p:nvPr>
            <p:ph type="title"/>
          </p:nvPr>
        </p:nvSpPr>
        <p:spPr>
          <a:xfrm>
            <a:off x="0" y="-6893"/>
            <a:ext cx="4542020"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sagt</a:t>
            </a:r>
            <a:r>
              <a:rPr lang="en-GB" sz="3600" b="1" dirty="0">
                <a:solidFill>
                  <a:schemeClr val="bg1"/>
                </a:solidFill>
              </a:rPr>
              <a:t> was?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7093022" y="146571"/>
            <a:ext cx="486430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663E8F7C-9F4A-42ED-9CA1-0FDE5A19C5EB}"/>
              </a:ext>
            </a:extLst>
          </p:cNvPr>
          <p:cNvSpPr/>
          <p:nvPr/>
        </p:nvSpPr>
        <p:spPr>
          <a:xfrm>
            <a:off x="1041416" y="1224441"/>
            <a:ext cx="3315132" cy="479305"/>
          </a:xfrm>
          <a:prstGeom prst="wedgeRoundRectCallout">
            <a:avLst>
              <a:gd name="adj1" fmla="val 71060"/>
              <a:gd name="adj2" fmla="val 25795"/>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Ich muss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ihm</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_________</a:t>
            </a:r>
          </a:p>
        </p:txBody>
      </p:sp>
      <p:sp>
        <p:nvSpPr>
          <p:cNvPr id="9" name="TextBox 8">
            <a:extLst>
              <a:ext uri="{FF2B5EF4-FFF2-40B4-BE49-F238E27FC236}">
                <a16:creationId xmlns:a16="http://schemas.microsoft.com/office/drawing/2014/main" id="{B39993C2-0557-4A74-B316-5B0CC36C7F7F}"/>
              </a:ext>
            </a:extLst>
          </p:cNvPr>
          <p:cNvSpPr txBox="1"/>
          <p:nvPr/>
        </p:nvSpPr>
        <p:spPr>
          <a:xfrm>
            <a:off x="2007526" y="709506"/>
            <a:ext cx="1643105" cy="461665"/>
          </a:xfrm>
          <a:prstGeom prst="rect">
            <a:avLst/>
          </a:prstGeom>
          <a:solidFill>
            <a:srgbClr val="FFF4E7"/>
          </a:solidFill>
          <a:ln>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a:t>
            </a:r>
          </a:p>
        </p:txBody>
      </p:sp>
      <p:sp>
        <p:nvSpPr>
          <p:cNvPr id="10" name="TextBox 9">
            <a:extLst>
              <a:ext uri="{FF2B5EF4-FFF2-40B4-BE49-F238E27FC236}">
                <a16:creationId xmlns:a16="http://schemas.microsoft.com/office/drawing/2014/main" id="{F06BDF44-51EA-4F74-934D-C2FA4F018C55}"/>
              </a:ext>
            </a:extLst>
          </p:cNvPr>
          <p:cNvSpPr txBox="1"/>
          <p:nvPr/>
        </p:nvSpPr>
        <p:spPr>
          <a:xfrm>
            <a:off x="8354052" y="700222"/>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a:t>
            </a:r>
          </a:p>
        </p:txBody>
      </p:sp>
      <p:sp>
        <p:nvSpPr>
          <p:cNvPr id="2" name="TextBox 1">
            <a:extLst>
              <a:ext uri="{FF2B5EF4-FFF2-40B4-BE49-F238E27FC236}">
                <a16:creationId xmlns:a16="http://schemas.microsoft.com/office/drawing/2014/main" id="{C62DB2E5-DD31-42EF-A0A5-3D64D0C4AD61}"/>
              </a:ext>
            </a:extLst>
          </p:cNvPr>
          <p:cNvSpPr txBox="1"/>
          <p:nvPr/>
        </p:nvSpPr>
        <p:spPr>
          <a:xfrm>
            <a:off x="386361" y="1219764"/>
            <a:ext cx="599607" cy="461665"/>
          </a:xfrm>
          <a:prstGeom prst="rect">
            <a:avLst/>
          </a:prstGeom>
          <a:noFill/>
          <a:ln>
            <a:solidFill>
              <a:srgbClr val="115076"/>
            </a:solidFill>
          </a:ln>
        </p:spPr>
        <p:txBody>
          <a:bodyPr wrap="square" rtlCol="0">
            <a:spAutoFit/>
          </a:bodyPr>
          <a:lstStyle/>
          <a:p>
            <a:pPr algn="ctr"/>
            <a:r>
              <a:rPr lang="en-GB" sz="2400" b="1" dirty="0">
                <a:solidFill>
                  <a:schemeClr val="accent5">
                    <a:lumMod val="50000"/>
                  </a:schemeClr>
                </a:solidFill>
              </a:rPr>
              <a:t>1</a:t>
            </a:r>
          </a:p>
        </p:txBody>
      </p:sp>
      <p:sp>
        <p:nvSpPr>
          <p:cNvPr id="11" name="TextBox 10">
            <a:extLst>
              <a:ext uri="{FF2B5EF4-FFF2-40B4-BE49-F238E27FC236}">
                <a16:creationId xmlns:a16="http://schemas.microsoft.com/office/drawing/2014/main" id="{BF119F49-CEB7-4596-A10C-35E527F22BE8}"/>
              </a:ext>
            </a:extLst>
          </p:cNvPr>
          <p:cNvSpPr txBox="1"/>
          <p:nvPr/>
        </p:nvSpPr>
        <p:spPr>
          <a:xfrm>
            <a:off x="5796196" y="1221751"/>
            <a:ext cx="599607" cy="461665"/>
          </a:xfrm>
          <a:prstGeom prst="rect">
            <a:avLst/>
          </a:prstGeom>
          <a:noFill/>
          <a:ln>
            <a:solidFill>
              <a:srgbClr val="115076"/>
            </a:solidFill>
          </a:ln>
        </p:spPr>
        <p:txBody>
          <a:bodyPr wrap="square" rtlCol="0">
            <a:spAutoFit/>
          </a:bodyPr>
          <a:lstStyle/>
          <a:p>
            <a:pPr algn="ctr"/>
            <a:r>
              <a:rPr lang="en-GB" sz="2400" b="1" dirty="0">
                <a:solidFill>
                  <a:schemeClr val="accent5">
                    <a:lumMod val="50000"/>
                  </a:schemeClr>
                </a:solidFill>
              </a:rPr>
              <a:t>1</a:t>
            </a:r>
          </a:p>
        </p:txBody>
      </p:sp>
      <p:graphicFrame>
        <p:nvGraphicFramePr>
          <p:cNvPr id="12" name="Table 12">
            <a:extLst>
              <a:ext uri="{FF2B5EF4-FFF2-40B4-BE49-F238E27FC236}">
                <a16:creationId xmlns:a16="http://schemas.microsoft.com/office/drawing/2014/main" id="{70EA0D45-8448-455B-973A-2B232D09A0D3}"/>
              </a:ext>
            </a:extLst>
          </p:cNvPr>
          <p:cNvGraphicFramePr>
            <a:graphicFrameLocks noGrp="1"/>
          </p:cNvGraphicFramePr>
          <p:nvPr>
            <p:extLst>
              <p:ext uri="{D42A27DB-BD31-4B8C-83A1-F6EECF244321}">
                <p14:modId xmlns:p14="http://schemas.microsoft.com/office/powerpoint/2010/main" val="263021108"/>
              </p:ext>
            </p:extLst>
          </p:nvPr>
        </p:nvGraphicFramePr>
        <p:xfrm>
          <a:off x="6545571" y="1223983"/>
          <a:ext cx="5260068" cy="457200"/>
        </p:xfrm>
        <a:graphic>
          <a:graphicData uri="http://schemas.openxmlformats.org/drawingml/2006/table">
            <a:tbl>
              <a:tblPr firstRow="1" bandRow="1">
                <a:tableStyleId>{5940675A-B579-460E-94D1-54222C63F5DA}</a:tableStyleId>
              </a:tblPr>
              <a:tblGrid>
                <a:gridCol w="2630034">
                  <a:extLst>
                    <a:ext uri="{9D8B030D-6E8A-4147-A177-3AD203B41FA5}">
                      <a16:colId xmlns:a16="http://schemas.microsoft.com/office/drawing/2014/main" val="3903544776"/>
                    </a:ext>
                  </a:extLst>
                </a:gridCol>
                <a:gridCol w="2630034">
                  <a:extLst>
                    <a:ext uri="{9D8B030D-6E8A-4147-A177-3AD203B41FA5}">
                      <a16:colId xmlns:a16="http://schemas.microsoft.com/office/drawing/2014/main" val="531881911"/>
                    </a:ext>
                  </a:extLst>
                </a:gridCol>
              </a:tblGrid>
              <a:tr h="370840">
                <a:tc>
                  <a:txBody>
                    <a:bodyPr/>
                    <a:lstStyle/>
                    <a:p>
                      <a:pPr algn="ctr"/>
                      <a:r>
                        <a:rPr lang="en-GB" sz="2400" dirty="0" err="1">
                          <a:solidFill>
                            <a:srgbClr val="115076"/>
                          </a:solidFill>
                        </a:rPr>
                        <a:t>fragen</a:t>
                      </a:r>
                      <a:endParaRPr lang="en-GB" sz="2400" dirty="0">
                        <a:solidFill>
                          <a:srgbClr val="115076"/>
                        </a:solidFill>
                      </a:endParaRPr>
                    </a:p>
                  </a:txBody>
                  <a:tcPr anchor="ctr"/>
                </a:tc>
                <a:tc>
                  <a:txBody>
                    <a:bodyPr/>
                    <a:lstStyle/>
                    <a:p>
                      <a:pPr algn="ctr"/>
                      <a:r>
                        <a:rPr lang="en-GB" sz="2400" dirty="0">
                          <a:solidFill>
                            <a:srgbClr val="115076"/>
                          </a:solidFill>
                        </a:rPr>
                        <a:t>helfen</a:t>
                      </a:r>
                    </a:p>
                  </a:txBody>
                  <a:tcPr anchor="ctr"/>
                </a:tc>
                <a:extLst>
                  <a:ext uri="{0D108BD9-81ED-4DB2-BD59-A6C34878D82A}">
                    <a16:rowId xmlns:a16="http://schemas.microsoft.com/office/drawing/2014/main" val="2218960924"/>
                  </a:ext>
                </a:extLst>
              </a:tr>
            </a:tbl>
          </a:graphicData>
        </a:graphic>
      </p:graphicFrame>
      <p:graphicFrame>
        <p:nvGraphicFramePr>
          <p:cNvPr id="14" name="Table 12">
            <a:extLst>
              <a:ext uri="{FF2B5EF4-FFF2-40B4-BE49-F238E27FC236}">
                <a16:creationId xmlns:a16="http://schemas.microsoft.com/office/drawing/2014/main" id="{32EF4841-D9A5-4215-9D86-FC47EA29005E}"/>
              </a:ext>
            </a:extLst>
          </p:cNvPr>
          <p:cNvGraphicFramePr>
            <a:graphicFrameLocks noGrp="1"/>
          </p:cNvGraphicFramePr>
          <p:nvPr>
            <p:extLst>
              <p:ext uri="{D42A27DB-BD31-4B8C-83A1-F6EECF244321}">
                <p14:modId xmlns:p14="http://schemas.microsoft.com/office/powerpoint/2010/main" val="3714683585"/>
              </p:ext>
            </p:extLst>
          </p:nvPr>
        </p:nvGraphicFramePr>
        <p:xfrm>
          <a:off x="124847" y="1776743"/>
          <a:ext cx="5231449" cy="457200"/>
        </p:xfrm>
        <a:graphic>
          <a:graphicData uri="http://schemas.openxmlformats.org/drawingml/2006/table">
            <a:tbl>
              <a:tblPr firstRow="1" bandRow="1">
                <a:tableStyleId>{5940675A-B579-460E-94D1-54222C63F5DA}</a:tableStyleId>
              </a:tblPr>
              <a:tblGrid>
                <a:gridCol w="5231449">
                  <a:extLst>
                    <a:ext uri="{9D8B030D-6E8A-4147-A177-3AD203B41FA5}">
                      <a16:colId xmlns:a16="http://schemas.microsoft.com/office/drawing/2014/main" val="3903544776"/>
                    </a:ext>
                  </a:extLst>
                </a:gridCol>
              </a:tblGrid>
              <a:tr h="370840">
                <a:tc>
                  <a:txBody>
                    <a:bodyPr/>
                    <a:lstStyle/>
                    <a:p>
                      <a:pPr algn="l"/>
                      <a:r>
                        <a:rPr lang="en-GB" sz="2400" b="1" dirty="0" err="1">
                          <a:solidFill>
                            <a:srgbClr val="115076"/>
                          </a:solidFill>
                        </a:rPr>
                        <a:t>Englisch</a:t>
                      </a:r>
                      <a:r>
                        <a:rPr lang="en-GB" sz="2400" b="1" dirty="0">
                          <a:solidFill>
                            <a:srgbClr val="115076"/>
                          </a:solidFill>
                        </a:rPr>
                        <a:t>: </a:t>
                      </a:r>
                    </a:p>
                  </a:txBody>
                  <a:tcPr anchor="ctr"/>
                </a:tc>
                <a:extLst>
                  <a:ext uri="{0D108BD9-81ED-4DB2-BD59-A6C34878D82A}">
                    <a16:rowId xmlns:a16="http://schemas.microsoft.com/office/drawing/2014/main" val="2218960924"/>
                  </a:ext>
                </a:extLst>
              </a:tr>
            </a:tbl>
          </a:graphicData>
        </a:graphic>
      </p:graphicFrame>
      <p:pic>
        <p:nvPicPr>
          <p:cNvPr id="17" name="Picture 16" descr="A picture containing kite, umbrella&#10;&#10;Description automatically generated">
            <a:extLst>
              <a:ext uri="{FF2B5EF4-FFF2-40B4-BE49-F238E27FC236}">
                <a16:creationId xmlns:a16="http://schemas.microsoft.com/office/drawing/2014/main" id="{24C6EEEA-6425-451E-A060-CD3709ABEE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4192" y="1785602"/>
            <a:ext cx="516841" cy="442141"/>
          </a:xfrm>
          <a:prstGeom prst="rect">
            <a:avLst/>
          </a:prstGeom>
        </p:spPr>
      </p:pic>
      <p:sp>
        <p:nvSpPr>
          <p:cNvPr id="19" name="Speech Bubble: Rectangle with Corners Rounded 18">
            <a:extLst>
              <a:ext uri="{FF2B5EF4-FFF2-40B4-BE49-F238E27FC236}">
                <a16:creationId xmlns:a16="http://schemas.microsoft.com/office/drawing/2014/main" id="{5F95F5E2-73CC-46B5-AE0D-795F19136743}"/>
              </a:ext>
            </a:extLst>
          </p:cNvPr>
          <p:cNvSpPr/>
          <p:nvPr/>
        </p:nvSpPr>
        <p:spPr>
          <a:xfrm>
            <a:off x="6545571" y="1743279"/>
            <a:ext cx="3315132" cy="445969"/>
          </a:xfrm>
          <a:prstGeom prst="wedgeRoundRectCallout">
            <a:avLst>
              <a:gd name="adj1" fmla="val 71060"/>
              <a:gd name="adj2" fmla="val 25795"/>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Ich muss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ihm</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helfen.</a:t>
            </a:r>
          </a:p>
        </p:txBody>
      </p:sp>
      <p:pic>
        <p:nvPicPr>
          <p:cNvPr id="23" name="Picture 22" descr="A close up of a logo&#10;&#10;Description automatically generated">
            <a:extLst>
              <a:ext uri="{FF2B5EF4-FFF2-40B4-BE49-F238E27FC236}">
                <a16:creationId xmlns:a16="http://schemas.microsoft.com/office/drawing/2014/main" id="{5B2B1432-AF0F-46AE-8A52-4E35C5EA3B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9589" y="1768193"/>
            <a:ext cx="516841" cy="445969"/>
          </a:xfrm>
          <a:prstGeom prst="rect">
            <a:avLst/>
          </a:prstGeom>
        </p:spPr>
      </p:pic>
      <p:pic>
        <p:nvPicPr>
          <p:cNvPr id="24" name="Picture 23" descr="A close up of a logo&#10;&#10;Description automatically generated">
            <a:extLst>
              <a:ext uri="{FF2B5EF4-FFF2-40B4-BE49-F238E27FC236}">
                <a16:creationId xmlns:a16="http://schemas.microsoft.com/office/drawing/2014/main" id="{7F16A6AC-EBE3-4D14-82A9-FDD7F52F81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150584" y="1221751"/>
            <a:ext cx="599607" cy="445969"/>
          </a:xfrm>
          <a:prstGeom prst="rect">
            <a:avLst/>
          </a:prstGeom>
        </p:spPr>
      </p:pic>
      <p:sp>
        <p:nvSpPr>
          <p:cNvPr id="25" name="TextBox 24">
            <a:extLst>
              <a:ext uri="{FF2B5EF4-FFF2-40B4-BE49-F238E27FC236}">
                <a16:creationId xmlns:a16="http://schemas.microsoft.com/office/drawing/2014/main" id="{3C4FC7B6-4D66-4472-9994-2E082D88D7F2}"/>
              </a:ext>
            </a:extLst>
          </p:cNvPr>
          <p:cNvSpPr txBox="1"/>
          <p:nvPr/>
        </p:nvSpPr>
        <p:spPr>
          <a:xfrm>
            <a:off x="1550379" y="1789899"/>
            <a:ext cx="2803782" cy="430887"/>
          </a:xfrm>
          <a:prstGeom prst="rect">
            <a:avLst/>
          </a:prstGeom>
          <a:noFill/>
        </p:spPr>
        <p:txBody>
          <a:bodyPr wrap="square" rtlCol="0">
            <a:spAutoFit/>
          </a:bodyPr>
          <a:lstStyle/>
          <a:p>
            <a:pPr algn="l"/>
            <a:r>
              <a:rPr lang="en-GB" sz="2200" i="1" dirty="0">
                <a:solidFill>
                  <a:schemeClr val="accent5">
                    <a:lumMod val="50000"/>
                  </a:schemeClr>
                </a:solidFill>
              </a:rPr>
              <a:t>I have to help him.</a:t>
            </a:r>
          </a:p>
        </p:txBody>
      </p:sp>
      <p:pic>
        <p:nvPicPr>
          <p:cNvPr id="26" name="Picture 25" descr="A close up of a logo&#10;&#10;Description automatically generated">
            <a:extLst>
              <a:ext uri="{FF2B5EF4-FFF2-40B4-BE49-F238E27FC236}">
                <a16:creationId xmlns:a16="http://schemas.microsoft.com/office/drawing/2014/main" id="{622A5EF2-EF19-471A-A5A4-2E30635B10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2189" y="1139758"/>
            <a:ext cx="516841" cy="445969"/>
          </a:xfrm>
          <a:prstGeom prst="rect">
            <a:avLst/>
          </a:prstGeom>
        </p:spPr>
      </p:pic>
      <p:sp>
        <p:nvSpPr>
          <p:cNvPr id="56" name="Speech Bubble: Rectangle with Corners Rounded 55">
            <a:extLst>
              <a:ext uri="{FF2B5EF4-FFF2-40B4-BE49-F238E27FC236}">
                <a16:creationId xmlns:a16="http://schemas.microsoft.com/office/drawing/2014/main" id="{6BE33774-8139-4192-A186-2DC2692269F3}"/>
              </a:ext>
            </a:extLst>
          </p:cNvPr>
          <p:cNvSpPr/>
          <p:nvPr/>
        </p:nvSpPr>
        <p:spPr>
          <a:xfrm>
            <a:off x="1041415" y="2366535"/>
            <a:ext cx="3395711" cy="479305"/>
          </a:xfrm>
          <a:prstGeom prst="wedgeRoundRectCallout">
            <a:avLst>
              <a:gd name="adj1" fmla="val 71060"/>
              <a:gd name="adj2" fmla="val 25795"/>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Wir wollen dir _________</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0DD899D1-1ACC-4C40-8225-E919A2D3AB5D}"/>
              </a:ext>
            </a:extLst>
          </p:cNvPr>
          <p:cNvSpPr txBox="1"/>
          <p:nvPr/>
        </p:nvSpPr>
        <p:spPr>
          <a:xfrm>
            <a:off x="386361" y="2361858"/>
            <a:ext cx="599607" cy="461665"/>
          </a:xfrm>
          <a:prstGeom prst="rect">
            <a:avLst/>
          </a:prstGeom>
          <a:noFill/>
          <a:ln>
            <a:solidFill>
              <a:srgbClr val="115076"/>
            </a:solidFill>
          </a:ln>
        </p:spPr>
        <p:txBody>
          <a:bodyPr wrap="square" rtlCol="0">
            <a:spAutoFit/>
          </a:bodyPr>
          <a:lstStyle/>
          <a:p>
            <a:pPr algn="ctr"/>
            <a:r>
              <a:rPr lang="en-GB" sz="2400" b="1">
                <a:solidFill>
                  <a:schemeClr val="accent5">
                    <a:lumMod val="50000"/>
                  </a:schemeClr>
                </a:solidFill>
              </a:rPr>
              <a:t>2</a:t>
            </a:r>
            <a:endParaRPr lang="en-GB" sz="2400" b="1" dirty="0">
              <a:solidFill>
                <a:schemeClr val="accent5">
                  <a:lumMod val="50000"/>
                </a:schemeClr>
              </a:solidFill>
            </a:endParaRPr>
          </a:p>
        </p:txBody>
      </p:sp>
      <p:sp>
        <p:nvSpPr>
          <p:cNvPr id="60" name="TextBox 59">
            <a:extLst>
              <a:ext uri="{FF2B5EF4-FFF2-40B4-BE49-F238E27FC236}">
                <a16:creationId xmlns:a16="http://schemas.microsoft.com/office/drawing/2014/main" id="{C5C8774B-E756-48C6-9E14-5EC05E06BCA1}"/>
              </a:ext>
            </a:extLst>
          </p:cNvPr>
          <p:cNvSpPr txBox="1"/>
          <p:nvPr/>
        </p:nvSpPr>
        <p:spPr>
          <a:xfrm>
            <a:off x="5796196" y="2363845"/>
            <a:ext cx="599607" cy="461665"/>
          </a:xfrm>
          <a:prstGeom prst="rect">
            <a:avLst/>
          </a:prstGeom>
          <a:noFill/>
          <a:ln>
            <a:solidFill>
              <a:srgbClr val="115076"/>
            </a:solidFill>
          </a:ln>
        </p:spPr>
        <p:txBody>
          <a:bodyPr wrap="square" rtlCol="0">
            <a:spAutoFit/>
          </a:bodyPr>
          <a:lstStyle/>
          <a:p>
            <a:pPr algn="ctr"/>
            <a:r>
              <a:rPr lang="en-GB" sz="2400" b="1" dirty="0">
                <a:solidFill>
                  <a:schemeClr val="accent5">
                    <a:lumMod val="50000"/>
                  </a:schemeClr>
                </a:solidFill>
              </a:rPr>
              <a:t>1</a:t>
            </a:r>
          </a:p>
        </p:txBody>
      </p:sp>
      <p:graphicFrame>
        <p:nvGraphicFramePr>
          <p:cNvPr id="61" name="Table 12">
            <a:extLst>
              <a:ext uri="{FF2B5EF4-FFF2-40B4-BE49-F238E27FC236}">
                <a16:creationId xmlns:a16="http://schemas.microsoft.com/office/drawing/2014/main" id="{498684C2-29E4-49F9-B73A-42CFF0F06F95}"/>
              </a:ext>
            </a:extLst>
          </p:cNvPr>
          <p:cNvGraphicFramePr>
            <a:graphicFrameLocks noGrp="1"/>
          </p:cNvGraphicFramePr>
          <p:nvPr>
            <p:extLst>
              <p:ext uri="{D42A27DB-BD31-4B8C-83A1-F6EECF244321}">
                <p14:modId xmlns:p14="http://schemas.microsoft.com/office/powerpoint/2010/main" val="1621348803"/>
              </p:ext>
            </p:extLst>
          </p:nvPr>
        </p:nvGraphicFramePr>
        <p:xfrm>
          <a:off x="6545571" y="2366077"/>
          <a:ext cx="5260068" cy="457200"/>
        </p:xfrm>
        <a:graphic>
          <a:graphicData uri="http://schemas.openxmlformats.org/drawingml/2006/table">
            <a:tbl>
              <a:tblPr firstRow="1" bandRow="1">
                <a:tableStyleId>{5940675A-B579-460E-94D1-54222C63F5DA}</a:tableStyleId>
              </a:tblPr>
              <a:tblGrid>
                <a:gridCol w="2630034">
                  <a:extLst>
                    <a:ext uri="{9D8B030D-6E8A-4147-A177-3AD203B41FA5}">
                      <a16:colId xmlns:a16="http://schemas.microsoft.com/office/drawing/2014/main" val="3903544776"/>
                    </a:ext>
                  </a:extLst>
                </a:gridCol>
                <a:gridCol w="2630034">
                  <a:extLst>
                    <a:ext uri="{9D8B030D-6E8A-4147-A177-3AD203B41FA5}">
                      <a16:colId xmlns:a16="http://schemas.microsoft.com/office/drawing/2014/main" val="531881911"/>
                    </a:ext>
                  </a:extLst>
                </a:gridCol>
              </a:tblGrid>
              <a:tr h="370840">
                <a:tc>
                  <a:txBody>
                    <a:bodyPr/>
                    <a:lstStyle/>
                    <a:p>
                      <a:pPr algn="ctr"/>
                      <a:r>
                        <a:rPr lang="en-GB" sz="2000">
                          <a:solidFill>
                            <a:srgbClr val="115076"/>
                          </a:solidFill>
                          <a:latin typeface="Century Gothic" panose="020B0502020202020204" pitchFamily="34" charset="0"/>
                        </a:rPr>
                        <a:t>viel Spaß wünschen </a:t>
                      </a:r>
                      <a:endParaRPr lang="en-GB" sz="2000" dirty="0">
                        <a:solidFill>
                          <a:srgbClr val="115076"/>
                        </a:solidFill>
                      </a:endParaRPr>
                    </a:p>
                  </a:txBody>
                  <a:tcPr anchor="ctr"/>
                </a:tc>
                <a:tc>
                  <a:txBody>
                    <a:bodyPr/>
                    <a:lstStyle/>
                    <a:p>
                      <a:pPr algn="ctr"/>
                      <a:r>
                        <a:rPr lang="en-GB" sz="2400">
                          <a:solidFill>
                            <a:srgbClr val="115076"/>
                          </a:solidFill>
                          <a:latin typeface="Century Gothic" panose="020B0502020202020204" pitchFamily="34" charset="0"/>
                        </a:rPr>
                        <a:t>sehen</a:t>
                      </a:r>
                      <a:endParaRPr lang="en-GB" sz="2400" dirty="0">
                        <a:solidFill>
                          <a:srgbClr val="115076"/>
                        </a:solidFill>
                      </a:endParaRPr>
                    </a:p>
                  </a:txBody>
                  <a:tcPr anchor="ctr"/>
                </a:tc>
                <a:extLst>
                  <a:ext uri="{0D108BD9-81ED-4DB2-BD59-A6C34878D82A}">
                    <a16:rowId xmlns:a16="http://schemas.microsoft.com/office/drawing/2014/main" val="2218960924"/>
                  </a:ext>
                </a:extLst>
              </a:tr>
            </a:tbl>
          </a:graphicData>
        </a:graphic>
      </p:graphicFrame>
      <p:graphicFrame>
        <p:nvGraphicFramePr>
          <p:cNvPr id="62" name="Table 12">
            <a:extLst>
              <a:ext uri="{FF2B5EF4-FFF2-40B4-BE49-F238E27FC236}">
                <a16:creationId xmlns:a16="http://schemas.microsoft.com/office/drawing/2014/main" id="{8FD2183F-AF5F-41DA-ADAC-548EB33FBEC7}"/>
              </a:ext>
            </a:extLst>
          </p:cNvPr>
          <p:cNvGraphicFramePr>
            <a:graphicFrameLocks noGrp="1"/>
          </p:cNvGraphicFramePr>
          <p:nvPr>
            <p:extLst>
              <p:ext uri="{D42A27DB-BD31-4B8C-83A1-F6EECF244321}">
                <p14:modId xmlns:p14="http://schemas.microsoft.com/office/powerpoint/2010/main" val="2648742261"/>
              </p:ext>
            </p:extLst>
          </p:nvPr>
        </p:nvGraphicFramePr>
        <p:xfrm>
          <a:off x="124847" y="2918836"/>
          <a:ext cx="5231449" cy="608555"/>
        </p:xfrm>
        <a:graphic>
          <a:graphicData uri="http://schemas.openxmlformats.org/drawingml/2006/table">
            <a:tbl>
              <a:tblPr firstRow="1" bandRow="1">
                <a:tableStyleId>{5940675A-B579-460E-94D1-54222C63F5DA}</a:tableStyleId>
              </a:tblPr>
              <a:tblGrid>
                <a:gridCol w="5231449">
                  <a:extLst>
                    <a:ext uri="{9D8B030D-6E8A-4147-A177-3AD203B41FA5}">
                      <a16:colId xmlns:a16="http://schemas.microsoft.com/office/drawing/2014/main" val="3903544776"/>
                    </a:ext>
                  </a:extLst>
                </a:gridCol>
              </a:tblGrid>
              <a:tr h="608555">
                <a:tc>
                  <a:txBody>
                    <a:bodyPr/>
                    <a:lstStyle/>
                    <a:p>
                      <a:pPr algn="l"/>
                      <a:r>
                        <a:rPr lang="en-GB" sz="2400" b="1" dirty="0" err="1">
                          <a:solidFill>
                            <a:srgbClr val="115076"/>
                          </a:solidFill>
                        </a:rPr>
                        <a:t>Englisch</a:t>
                      </a:r>
                      <a:r>
                        <a:rPr lang="en-GB" sz="2400" b="1" dirty="0">
                          <a:solidFill>
                            <a:srgbClr val="115076"/>
                          </a:solidFill>
                        </a:rPr>
                        <a:t>: </a:t>
                      </a:r>
                    </a:p>
                  </a:txBody>
                  <a:tcPr anchor="ctr"/>
                </a:tc>
                <a:extLst>
                  <a:ext uri="{0D108BD9-81ED-4DB2-BD59-A6C34878D82A}">
                    <a16:rowId xmlns:a16="http://schemas.microsoft.com/office/drawing/2014/main" val="2218960924"/>
                  </a:ext>
                </a:extLst>
              </a:tr>
            </a:tbl>
          </a:graphicData>
        </a:graphic>
      </p:graphicFrame>
      <p:pic>
        <p:nvPicPr>
          <p:cNvPr id="63" name="Picture 62" descr="A picture containing kite, umbrella&#10;&#10;Description automatically generated">
            <a:extLst>
              <a:ext uri="{FF2B5EF4-FFF2-40B4-BE49-F238E27FC236}">
                <a16:creationId xmlns:a16="http://schemas.microsoft.com/office/drawing/2014/main" id="{8F55AB56-9479-42C8-9E2B-A1CBA91CF5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4192" y="2927696"/>
            <a:ext cx="516841" cy="442141"/>
          </a:xfrm>
          <a:prstGeom prst="rect">
            <a:avLst/>
          </a:prstGeom>
        </p:spPr>
      </p:pic>
      <p:sp>
        <p:nvSpPr>
          <p:cNvPr id="64" name="Speech Bubble: Rectangle with Corners Rounded 63">
            <a:extLst>
              <a:ext uri="{FF2B5EF4-FFF2-40B4-BE49-F238E27FC236}">
                <a16:creationId xmlns:a16="http://schemas.microsoft.com/office/drawing/2014/main" id="{E27578CB-A8AF-4FE4-812A-3185C95359C1}"/>
              </a:ext>
            </a:extLst>
          </p:cNvPr>
          <p:cNvSpPr/>
          <p:nvPr/>
        </p:nvSpPr>
        <p:spPr>
          <a:xfrm>
            <a:off x="5989984" y="2885373"/>
            <a:ext cx="5618920" cy="445969"/>
          </a:xfrm>
          <a:prstGeom prst="wedgeRoundRectCallout">
            <a:avLst>
              <a:gd name="adj1" fmla="val 56673"/>
              <a:gd name="adj2" fmla="val 31738"/>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200" b="0" i="0" u="none" strike="noStrike" kern="1200" cap="none" spc="0" normalizeH="0" baseline="0" noProof="0">
                <a:ln>
                  <a:noFill/>
                </a:ln>
                <a:solidFill>
                  <a:prstClr val="white"/>
                </a:solidFill>
                <a:effectLst/>
                <a:uLnTx/>
                <a:uFillTx/>
                <a:latin typeface="Century Gothic" panose="020F0302020204030204"/>
              </a:rPr>
              <a:t>Wir wollen dir </a:t>
            </a:r>
            <a:r>
              <a:rPr lang="en-GB" sz="2200">
                <a:solidFill>
                  <a:schemeClr val="bg1"/>
                </a:solidFill>
                <a:latin typeface="Century Gothic" panose="020B0502020202020204" pitchFamily="34" charset="0"/>
              </a:rPr>
              <a:t>viel Spaß wünschen.</a:t>
            </a:r>
            <a:endParaRPr lang="en-GB" sz="2200">
              <a:solidFill>
                <a:schemeClr val="bg1"/>
              </a:solidFill>
            </a:endParaRPr>
          </a:p>
        </p:txBody>
      </p:sp>
      <p:pic>
        <p:nvPicPr>
          <p:cNvPr id="65" name="Picture 64" descr="A close up of a logo&#10;&#10;Description automatically generated">
            <a:extLst>
              <a:ext uri="{FF2B5EF4-FFF2-40B4-BE49-F238E27FC236}">
                <a16:creationId xmlns:a16="http://schemas.microsoft.com/office/drawing/2014/main" id="{43525D3E-DE21-476F-B4D3-B39AB0A7CD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9589" y="2910287"/>
            <a:ext cx="516841" cy="445969"/>
          </a:xfrm>
          <a:prstGeom prst="rect">
            <a:avLst/>
          </a:prstGeom>
        </p:spPr>
      </p:pic>
      <p:pic>
        <p:nvPicPr>
          <p:cNvPr id="66" name="Picture 65" descr="A close up of a logo&#10;&#10;Description automatically generated">
            <a:extLst>
              <a:ext uri="{FF2B5EF4-FFF2-40B4-BE49-F238E27FC236}">
                <a16:creationId xmlns:a16="http://schemas.microsoft.com/office/drawing/2014/main" id="{1B2F3163-C8C6-4E01-A9DF-A9F27364FC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90136" y="2296028"/>
            <a:ext cx="599607" cy="445969"/>
          </a:xfrm>
          <a:prstGeom prst="rect">
            <a:avLst/>
          </a:prstGeom>
        </p:spPr>
      </p:pic>
      <p:sp>
        <p:nvSpPr>
          <p:cNvPr id="67" name="TextBox 66">
            <a:extLst>
              <a:ext uri="{FF2B5EF4-FFF2-40B4-BE49-F238E27FC236}">
                <a16:creationId xmlns:a16="http://schemas.microsoft.com/office/drawing/2014/main" id="{35BCC4C0-1575-4D8E-9A9D-932A1F20498E}"/>
              </a:ext>
            </a:extLst>
          </p:cNvPr>
          <p:cNvSpPr txBox="1"/>
          <p:nvPr/>
        </p:nvSpPr>
        <p:spPr>
          <a:xfrm>
            <a:off x="1459891" y="2865798"/>
            <a:ext cx="3235656" cy="707886"/>
          </a:xfrm>
          <a:prstGeom prst="rect">
            <a:avLst/>
          </a:prstGeom>
          <a:noFill/>
        </p:spPr>
        <p:txBody>
          <a:bodyPr wrap="square" rtlCol="0">
            <a:spAutoFit/>
          </a:bodyPr>
          <a:lstStyle/>
          <a:p>
            <a:r>
              <a:rPr lang="en-GB" i="1">
                <a:solidFill>
                  <a:schemeClr val="accent5">
                    <a:lumMod val="50000"/>
                  </a:schemeClr>
                </a:solidFill>
              </a:rPr>
              <a:t>We want to wish you a lot of fun</a:t>
            </a:r>
            <a:r>
              <a:rPr lang="en-GB" sz="2200" i="1">
                <a:solidFill>
                  <a:schemeClr val="accent5">
                    <a:lumMod val="50000"/>
                  </a:schemeClr>
                </a:solidFill>
              </a:rPr>
              <a:t>.</a:t>
            </a:r>
            <a:endParaRPr lang="en-GB" sz="2200" i="1" dirty="0">
              <a:solidFill>
                <a:schemeClr val="accent5">
                  <a:lumMod val="50000"/>
                </a:schemeClr>
              </a:solidFill>
            </a:endParaRPr>
          </a:p>
        </p:txBody>
      </p:sp>
      <p:pic>
        <p:nvPicPr>
          <p:cNvPr id="68" name="Picture 67" descr="A close up of a logo&#10;&#10;Description automatically generated">
            <a:extLst>
              <a:ext uri="{FF2B5EF4-FFF2-40B4-BE49-F238E27FC236}">
                <a16:creationId xmlns:a16="http://schemas.microsoft.com/office/drawing/2014/main" id="{5BE3AF05-F079-4095-9131-27E024ABA5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2189" y="2281852"/>
            <a:ext cx="516841" cy="445969"/>
          </a:xfrm>
          <a:prstGeom prst="rect">
            <a:avLst/>
          </a:prstGeom>
        </p:spPr>
      </p:pic>
      <p:sp>
        <p:nvSpPr>
          <p:cNvPr id="69" name="Speech Bubble: Rectangle with Corners Rounded 68">
            <a:extLst>
              <a:ext uri="{FF2B5EF4-FFF2-40B4-BE49-F238E27FC236}">
                <a16:creationId xmlns:a16="http://schemas.microsoft.com/office/drawing/2014/main" id="{F34E90DA-B64D-4D50-8DA4-076CD13957F7}"/>
              </a:ext>
            </a:extLst>
          </p:cNvPr>
          <p:cNvSpPr/>
          <p:nvPr/>
        </p:nvSpPr>
        <p:spPr>
          <a:xfrm>
            <a:off x="1084351" y="3545226"/>
            <a:ext cx="3315132" cy="479305"/>
          </a:xfrm>
          <a:prstGeom prst="wedgeRoundRectCallout">
            <a:avLst>
              <a:gd name="adj1" fmla="val 71060"/>
              <a:gd name="adj2" fmla="val 25795"/>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Er will mich _________</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94E7B41C-0695-40E2-95A2-3B8E1600127C}"/>
              </a:ext>
            </a:extLst>
          </p:cNvPr>
          <p:cNvSpPr txBox="1"/>
          <p:nvPr/>
        </p:nvSpPr>
        <p:spPr>
          <a:xfrm>
            <a:off x="429296" y="3540549"/>
            <a:ext cx="599607" cy="461665"/>
          </a:xfrm>
          <a:prstGeom prst="rect">
            <a:avLst/>
          </a:prstGeom>
          <a:noFill/>
          <a:ln>
            <a:solidFill>
              <a:srgbClr val="115076"/>
            </a:solidFill>
          </a:ln>
        </p:spPr>
        <p:txBody>
          <a:bodyPr wrap="square" rtlCol="0">
            <a:spAutoFit/>
          </a:bodyPr>
          <a:lstStyle/>
          <a:p>
            <a:pPr algn="ctr"/>
            <a:r>
              <a:rPr lang="en-GB" sz="2400" b="1">
                <a:solidFill>
                  <a:schemeClr val="accent5">
                    <a:lumMod val="50000"/>
                  </a:schemeClr>
                </a:solidFill>
              </a:rPr>
              <a:t>3</a:t>
            </a:r>
            <a:endParaRPr lang="en-GB" sz="2400" b="1" dirty="0">
              <a:solidFill>
                <a:schemeClr val="accent5">
                  <a:lumMod val="50000"/>
                </a:schemeClr>
              </a:solidFill>
            </a:endParaRPr>
          </a:p>
        </p:txBody>
      </p:sp>
      <p:sp>
        <p:nvSpPr>
          <p:cNvPr id="71" name="TextBox 70">
            <a:extLst>
              <a:ext uri="{FF2B5EF4-FFF2-40B4-BE49-F238E27FC236}">
                <a16:creationId xmlns:a16="http://schemas.microsoft.com/office/drawing/2014/main" id="{9F738011-5ED2-46BD-90D4-AFC4F24A5D57}"/>
              </a:ext>
            </a:extLst>
          </p:cNvPr>
          <p:cNvSpPr txBox="1"/>
          <p:nvPr/>
        </p:nvSpPr>
        <p:spPr>
          <a:xfrm>
            <a:off x="5839131" y="3542536"/>
            <a:ext cx="599607" cy="461665"/>
          </a:xfrm>
          <a:prstGeom prst="rect">
            <a:avLst/>
          </a:prstGeom>
          <a:noFill/>
          <a:ln>
            <a:solidFill>
              <a:srgbClr val="115076"/>
            </a:solidFill>
          </a:ln>
        </p:spPr>
        <p:txBody>
          <a:bodyPr wrap="square" rtlCol="0">
            <a:spAutoFit/>
          </a:bodyPr>
          <a:lstStyle/>
          <a:p>
            <a:pPr algn="ctr"/>
            <a:r>
              <a:rPr lang="en-GB" sz="2400" b="1" dirty="0">
                <a:solidFill>
                  <a:schemeClr val="accent5">
                    <a:lumMod val="50000"/>
                  </a:schemeClr>
                </a:solidFill>
              </a:rPr>
              <a:t>1</a:t>
            </a:r>
          </a:p>
        </p:txBody>
      </p:sp>
      <p:graphicFrame>
        <p:nvGraphicFramePr>
          <p:cNvPr id="72" name="Table 12">
            <a:extLst>
              <a:ext uri="{FF2B5EF4-FFF2-40B4-BE49-F238E27FC236}">
                <a16:creationId xmlns:a16="http://schemas.microsoft.com/office/drawing/2014/main" id="{B8CCFAEB-6791-4CED-A60D-FD0664130A0C}"/>
              </a:ext>
            </a:extLst>
          </p:cNvPr>
          <p:cNvGraphicFramePr>
            <a:graphicFrameLocks noGrp="1"/>
          </p:cNvGraphicFramePr>
          <p:nvPr>
            <p:extLst>
              <p:ext uri="{D42A27DB-BD31-4B8C-83A1-F6EECF244321}">
                <p14:modId xmlns:p14="http://schemas.microsoft.com/office/powerpoint/2010/main" val="3795256972"/>
              </p:ext>
            </p:extLst>
          </p:nvPr>
        </p:nvGraphicFramePr>
        <p:xfrm>
          <a:off x="6588506" y="3544768"/>
          <a:ext cx="5260068" cy="457200"/>
        </p:xfrm>
        <a:graphic>
          <a:graphicData uri="http://schemas.openxmlformats.org/drawingml/2006/table">
            <a:tbl>
              <a:tblPr firstRow="1" bandRow="1">
                <a:tableStyleId>{5940675A-B579-460E-94D1-54222C63F5DA}</a:tableStyleId>
              </a:tblPr>
              <a:tblGrid>
                <a:gridCol w="2630034">
                  <a:extLst>
                    <a:ext uri="{9D8B030D-6E8A-4147-A177-3AD203B41FA5}">
                      <a16:colId xmlns:a16="http://schemas.microsoft.com/office/drawing/2014/main" val="3903544776"/>
                    </a:ext>
                  </a:extLst>
                </a:gridCol>
                <a:gridCol w="2630034">
                  <a:extLst>
                    <a:ext uri="{9D8B030D-6E8A-4147-A177-3AD203B41FA5}">
                      <a16:colId xmlns:a16="http://schemas.microsoft.com/office/drawing/2014/main" val="531881911"/>
                    </a:ext>
                  </a:extLst>
                </a:gridCol>
              </a:tblGrid>
              <a:tr h="370840">
                <a:tc>
                  <a:txBody>
                    <a:bodyPr/>
                    <a:lstStyle/>
                    <a:p>
                      <a:pPr algn="ctr"/>
                      <a:r>
                        <a:rPr lang="en-GB" sz="2400">
                          <a:solidFill>
                            <a:srgbClr val="115076"/>
                          </a:solidFill>
                        </a:rPr>
                        <a:t>organisieren</a:t>
                      </a:r>
                      <a:endParaRPr lang="en-GB" sz="2400" dirty="0">
                        <a:solidFill>
                          <a:srgbClr val="115076"/>
                        </a:solidFill>
                      </a:endParaRPr>
                    </a:p>
                  </a:txBody>
                  <a:tcPr anchor="ctr"/>
                </a:tc>
                <a:tc>
                  <a:txBody>
                    <a:bodyPr/>
                    <a:lstStyle/>
                    <a:p>
                      <a:pPr algn="ctr"/>
                      <a:r>
                        <a:rPr lang="en-GB" sz="2400">
                          <a:solidFill>
                            <a:srgbClr val="115076"/>
                          </a:solidFill>
                        </a:rPr>
                        <a:t>danken</a:t>
                      </a:r>
                      <a:endParaRPr lang="en-GB" sz="2400" dirty="0">
                        <a:solidFill>
                          <a:srgbClr val="115076"/>
                        </a:solidFill>
                      </a:endParaRPr>
                    </a:p>
                  </a:txBody>
                  <a:tcPr anchor="ctr"/>
                </a:tc>
                <a:extLst>
                  <a:ext uri="{0D108BD9-81ED-4DB2-BD59-A6C34878D82A}">
                    <a16:rowId xmlns:a16="http://schemas.microsoft.com/office/drawing/2014/main" val="2218960924"/>
                  </a:ext>
                </a:extLst>
              </a:tr>
            </a:tbl>
          </a:graphicData>
        </a:graphic>
      </p:graphicFrame>
      <p:graphicFrame>
        <p:nvGraphicFramePr>
          <p:cNvPr id="73" name="Table 12">
            <a:extLst>
              <a:ext uri="{FF2B5EF4-FFF2-40B4-BE49-F238E27FC236}">
                <a16:creationId xmlns:a16="http://schemas.microsoft.com/office/drawing/2014/main" id="{6682CFA6-44BC-41EE-A891-2BE98F9DA231}"/>
              </a:ext>
            </a:extLst>
          </p:cNvPr>
          <p:cNvGraphicFramePr>
            <a:graphicFrameLocks noGrp="1"/>
          </p:cNvGraphicFramePr>
          <p:nvPr>
            <p:extLst>
              <p:ext uri="{D42A27DB-BD31-4B8C-83A1-F6EECF244321}">
                <p14:modId xmlns:p14="http://schemas.microsoft.com/office/powerpoint/2010/main" val="343187746"/>
              </p:ext>
            </p:extLst>
          </p:nvPr>
        </p:nvGraphicFramePr>
        <p:xfrm>
          <a:off x="167782" y="4097528"/>
          <a:ext cx="5231449" cy="457200"/>
        </p:xfrm>
        <a:graphic>
          <a:graphicData uri="http://schemas.openxmlformats.org/drawingml/2006/table">
            <a:tbl>
              <a:tblPr firstRow="1" bandRow="1">
                <a:tableStyleId>{5940675A-B579-460E-94D1-54222C63F5DA}</a:tableStyleId>
              </a:tblPr>
              <a:tblGrid>
                <a:gridCol w="5231449">
                  <a:extLst>
                    <a:ext uri="{9D8B030D-6E8A-4147-A177-3AD203B41FA5}">
                      <a16:colId xmlns:a16="http://schemas.microsoft.com/office/drawing/2014/main" val="3903544776"/>
                    </a:ext>
                  </a:extLst>
                </a:gridCol>
              </a:tblGrid>
              <a:tr h="370840">
                <a:tc>
                  <a:txBody>
                    <a:bodyPr/>
                    <a:lstStyle/>
                    <a:p>
                      <a:pPr algn="l"/>
                      <a:r>
                        <a:rPr lang="en-GB" sz="2400" b="1" dirty="0" err="1">
                          <a:solidFill>
                            <a:srgbClr val="115076"/>
                          </a:solidFill>
                        </a:rPr>
                        <a:t>Englisch</a:t>
                      </a:r>
                      <a:r>
                        <a:rPr lang="en-GB" sz="2400" b="1" dirty="0">
                          <a:solidFill>
                            <a:srgbClr val="115076"/>
                          </a:solidFill>
                        </a:rPr>
                        <a:t>: </a:t>
                      </a:r>
                    </a:p>
                  </a:txBody>
                  <a:tcPr anchor="ctr"/>
                </a:tc>
                <a:extLst>
                  <a:ext uri="{0D108BD9-81ED-4DB2-BD59-A6C34878D82A}">
                    <a16:rowId xmlns:a16="http://schemas.microsoft.com/office/drawing/2014/main" val="2218960924"/>
                  </a:ext>
                </a:extLst>
              </a:tr>
            </a:tbl>
          </a:graphicData>
        </a:graphic>
      </p:graphicFrame>
      <p:pic>
        <p:nvPicPr>
          <p:cNvPr id="74" name="Picture 73" descr="A picture containing kite, umbrella&#10;&#10;Description automatically generated">
            <a:extLst>
              <a:ext uri="{FF2B5EF4-FFF2-40B4-BE49-F238E27FC236}">
                <a16:creationId xmlns:a16="http://schemas.microsoft.com/office/drawing/2014/main" id="{E03B0657-0491-4E29-882D-452B34E10C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7127" y="4106387"/>
            <a:ext cx="516841" cy="442141"/>
          </a:xfrm>
          <a:prstGeom prst="rect">
            <a:avLst/>
          </a:prstGeom>
        </p:spPr>
      </p:pic>
      <p:sp>
        <p:nvSpPr>
          <p:cNvPr id="75" name="Speech Bubble: Rectangle with Corners Rounded 74">
            <a:extLst>
              <a:ext uri="{FF2B5EF4-FFF2-40B4-BE49-F238E27FC236}">
                <a16:creationId xmlns:a16="http://schemas.microsoft.com/office/drawing/2014/main" id="{7C7AD708-8219-4F13-9D85-6980767D086E}"/>
              </a:ext>
            </a:extLst>
          </p:cNvPr>
          <p:cNvSpPr/>
          <p:nvPr/>
        </p:nvSpPr>
        <p:spPr>
          <a:xfrm>
            <a:off x="6588505" y="4064064"/>
            <a:ext cx="3695182" cy="445969"/>
          </a:xfrm>
          <a:prstGeom prst="wedgeRoundRectCallout">
            <a:avLst>
              <a:gd name="adj1" fmla="val 71060"/>
              <a:gd name="adj2" fmla="val 25795"/>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Er will mich organisieren.</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6" name="Picture 75" descr="A close up of a logo&#10;&#10;Description automatically generated">
            <a:extLst>
              <a:ext uri="{FF2B5EF4-FFF2-40B4-BE49-F238E27FC236}">
                <a16:creationId xmlns:a16="http://schemas.microsoft.com/office/drawing/2014/main" id="{72897D96-873D-4275-BFC4-07C01BADEB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524" y="4088978"/>
            <a:ext cx="516841" cy="445969"/>
          </a:xfrm>
          <a:prstGeom prst="rect">
            <a:avLst/>
          </a:prstGeom>
        </p:spPr>
      </p:pic>
      <p:pic>
        <p:nvPicPr>
          <p:cNvPr id="77" name="Picture 76" descr="A close up of a logo&#10;&#10;Description automatically generated">
            <a:extLst>
              <a:ext uri="{FF2B5EF4-FFF2-40B4-BE49-F238E27FC236}">
                <a16:creationId xmlns:a16="http://schemas.microsoft.com/office/drawing/2014/main" id="{5E145CB3-997A-438C-95F0-FD6D8106DA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875800" y="3506363"/>
            <a:ext cx="599607" cy="445969"/>
          </a:xfrm>
          <a:prstGeom prst="rect">
            <a:avLst/>
          </a:prstGeom>
        </p:spPr>
      </p:pic>
      <p:sp>
        <p:nvSpPr>
          <p:cNvPr id="78" name="TextBox 77">
            <a:extLst>
              <a:ext uri="{FF2B5EF4-FFF2-40B4-BE49-F238E27FC236}">
                <a16:creationId xmlns:a16="http://schemas.microsoft.com/office/drawing/2014/main" id="{533DF57C-8188-4F11-8D63-EB05FB4274F0}"/>
              </a:ext>
            </a:extLst>
          </p:cNvPr>
          <p:cNvSpPr txBox="1"/>
          <p:nvPr/>
        </p:nvSpPr>
        <p:spPr>
          <a:xfrm>
            <a:off x="1550379" y="4137581"/>
            <a:ext cx="3289076" cy="369332"/>
          </a:xfrm>
          <a:prstGeom prst="rect">
            <a:avLst/>
          </a:prstGeom>
          <a:noFill/>
        </p:spPr>
        <p:txBody>
          <a:bodyPr wrap="square" rtlCol="0">
            <a:spAutoFit/>
          </a:bodyPr>
          <a:lstStyle/>
          <a:p>
            <a:pPr algn="l"/>
            <a:r>
              <a:rPr lang="en-GB" i="1">
                <a:solidFill>
                  <a:schemeClr val="accent5">
                    <a:lumMod val="50000"/>
                  </a:schemeClr>
                </a:solidFill>
              </a:rPr>
              <a:t>He wants to organise me.</a:t>
            </a:r>
            <a:endParaRPr lang="en-GB" i="1" dirty="0">
              <a:solidFill>
                <a:schemeClr val="accent5">
                  <a:lumMod val="50000"/>
                </a:schemeClr>
              </a:solidFill>
            </a:endParaRPr>
          </a:p>
        </p:txBody>
      </p:sp>
      <p:sp>
        <p:nvSpPr>
          <p:cNvPr id="79" name="Speech Bubble: Rectangle with Corners Rounded 78">
            <a:extLst>
              <a:ext uri="{FF2B5EF4-FFF2-40B4-BE49-F238E27FC236}">
                <a16:creationId xmlns:a16="http://schemas.microsoft.com/office/drawing/2014/main" id="{CD6D1DF8-EE7F-4AC7-9E67-19041B66ED3D}"/>
              </a:ext>
            </a:extLst>
          </p:cNvPr>
          <p:cNvSpPr/>
          <p:nvPr/>
        </p:nvSpPr>
        <p:spPr>
          <a:xfrm>
            <a:off x="1084351" y="4687320"/>
            <a:ext cx="3315132" cy="479305"/>
          </a:xfrm>
          <a:prstGeom prst="wedgeRoundRectCallout">
            <a:avLst>
              <a:gd name="adj1" fmla="val 71060"/>
              <a:gd name="adj2" fmla="val 25795"/>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Du kannst </a:t>
            </a:r>
            <a:r>
              <a:rPr lang="en-GB" sz="2200">
                <a:solidFill>
                  <a:prstClr val="white"/>
                </a:solidFill>
                <a:latin typeface="Century Gothic" panose="020F0302020204030204"/>
              </a:rPr>
              <a:t>ihr</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_________</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9134B067-FE63-4A5C-B474-A752E2A6C4F4}"/>
              </a:ext>
            </a:extLst>
          </p:cNvPr>
          <p:cNvSpPr txBox="1"/>
          <p:nvPr/>
        </p:nvSpPr>
        <p:spPr>
          <a:xfrm>
            <a:off x="429296" y="4682643"/>
            <a:ext cx="599607" cy="461665"/>
          </a:xfrm>
          <a:prstGeom prst="rect">
            <a:avLst/>
          </a:prstGeom>
          <a:noFill/>
          <a:ln>
            <a:solidFill>
              <a:srgbClr val="115076"/>
            </a:solidFill>
          </a:ln>
        </p:spPr>
        <p:txBody>
          <a:bodyPr wrap="square" rtlCol="0">
            <a:spAutoFit/>
          </a:bodyPr>
          <a:lstStyle/>
          <a:p>
            <a:pPr algn="ctr"/>
            <a:r>
              <a:rPr lang="en-GB" sz="2400" b="1">
                <a:solidFill>
                  <a:schemeClr val="accent5">
                    <a:lumMod val="50000"/>
                  </a:schemeClr>
                </a:solidFill>
              </a:rPr>
              <a:t>4</a:t>
            </a:r>
            <a:endParaRPr lang="en-GB" sz="2400" b="1" dirty="0">
              <a:solidFill>
                <a:schemeClr val="accent5">
                  <a:lumMod val="50000"/>
                </a:schemeClr>
              </a:solidFill>
            </a:endParaRPr>
          </a:p>
        </p:txBody>
      </p:sp>
      <p:sp>
        <p:nvSpPr>
          <p:cNvPr id="81" name="TextBox 80">
            <a:extLst>
              <a:ext uri="{FF2B5EF4-FFF2-40B4-BE49-F238E27FC236}">
                <a16:creationId xmlns:a16="http://schemas.microsoft.com/office/drawing/2014/main" id="{9C56B49D-82CA-4B54-8568-8B133BE3C5E5}"/>
              </a:ext>
            </a:extLst>
          </p:cNvPr>
          <p:cNvSpPr txBox="1"/>
          <p:nvPr/>
        </p:nvSpPr>
        <p:spPr>
          <a:xfrm>
            <a:off x="5839131" y="4684630"/>
            <a:ext cx="599607" cy="461665"/>
          </a:xfrm>
          <a:prstGeom prst="rect">
            <a:avLst/>
          </a:prstGeom>
          <a:noFill/>
          <a:ln>
            <a:solidFill>
              <a:srgbClr val="115076"/>
            </a:solidFill>
          </a:ln>
        </p:spPr>
        <p:txBody>
          <a:bodyPr wrap="square" rtlCol="0">
            <a:spAutoFit/>
          </a:bodyPr>
          <a:lstStyle/>
          <a:p>
            <a:pPr algn="ctr"/>
            <a:r>
              <a:rPr lang="en-GB" sz="2400" b="1" dirty="0">
                <a:solidFill>
                  <a:schemeClr val="accent5">
                    <a:lumMod val="50000"/>
                  </a:schemeClr>
                </a:solidFill>
              </a:rPr>
              <a:t>1</a:t>
            </a:r>
          </a:p>
        </p:txBody>
      </p:sp>
      <p:graphicFrame>
        <p:nvGraphicFramePr>
          <p:cNvPr id="82" name="Table 12">
            <a:extLst>
              <a:ext uri="{FF2B5EF4-FFF2-40B4-BE49-F238E27FC236}">
                <a16:creationId xmlns:a16="http://schemas.microsoft.com/office/drawing/2014/main" id="{EFA01969-FF24-47B4-B8FA-C1CE9E9A3FD4}"/>
              </a:ext>
            </a:extLst>
          </p:cNvPr>
          <p:cNvGraphicFramePr>
            <a:graphicFrameLocks noGrp="1"/>
          </p:cNvGraphicFramePr>
          <p:nvPr>
            <p:extLst>
              <p:ext uri="{D42A27DB-BD31-4B8C-83A1-F6EECF244321}">
                <p14:modId xmlns:p14="http://schemas.microsoft.com/office/powerpoint/2010/main" val="110137827"/>
              </p:ext>
            </p:extLst>
          </p:nvPr>
        </p:nvGraphicFramePr>
        <p:xfrm>
          <a:off x="6588506" y="4686862"/>
          <a:ext cx="5260068" cy="457200"/>
        </p:xfrm>
        <a:graphic>
          <a:graphicData uri="http://schemas.openxmlformats.org/drawingml/2006/table">
            <a:tbl>
              <a:tblPr firstRow="1" bandRow="1">
                <a:tableStyleId>{5940675A-B579-460E-94D1-54222C63F5DA}</a:tableStyleId>
              </a:tblPr>
              <a:tblGrid>
                <a:gridCol w="2630034">
                  <a:extLst>
                    <a:ext uri="{9D8B030D-6E8A-4147-A177-3AD203B41FA5}">
                      <a16:colId xmlns:a16="http://schemas.microsoft.com/office/drawing/2014/main" val="3903544776"/>
                    </a:ext>
                  </a:extLst>
                </a:gridCol>
                <a:gridCol w="2630034">
                  <a:extLst>
                    <a:ext uri="{9D8B030D-6E8A-4147-A177-3AD203B41FA5}">
                      <a16:colId xmlns:a16="http://schemas.microsoft.com/office/drawing/2014/main" val="531881911"/>
                    </a:ext>
                  </a:extLst>
                </a:gridCol>
              </a:tblGrid>
              <a:tr h="370840">
                <a:tc>
                  <a:txBody>
                    <a:bodyPr/>
                    <a:lstStyle/>
                    <a:p>
                      <a:pPr algn="ctr"/>
                      <a:r>
                        <a:rPr lang="en-GB" sz="2400">
                          <a:solidFill>
                            <a:srgbClr val="115076"/>
                          </a:solidFill>
                        </a:rPr>
                        <a:t>antworten</a:t>
                      </a:r>
                      <a:endParaRPr lang="en-GB" sz="2400" dirty="0">
                        <a:solidFill>
                          <a:srgbClr val="115076"/>
                        </a:solidFill>
                      </a:endParaRPr>
                    </a:p>
                  </a:txBody>
                  <a:tcPr anchor="ctr"/>
                </a:tc>
                <a:tc>
                  <a:txBody>
                    <a:bodyPr/>
                    <a:lstStyle/>
                    <a:p>
                      <a:pPr algn="ctr"/>
                      <a:r>
                        <a:rPr lang="en-GB" sz="2000">
                          <a:solidFill>
                            <a:srgbClr val="115076"/>
                          </a:solidFill>
                        </a:rPr>
                        <a:t>verstehen</a:t>
                      </a:r>
                      <a:endParaRPr lang="en-GB" sz="2000" dirty="0">
                        <a:solidFill>
                          <a:srgbClr val="115076"/>
                        </a:solidFill>
                      </a:endParaRPr>
                    </a:p>
                  </a:txBody>
                  <a:tcPr anchor="ctr"/>
                </a:tc>
                <a:extLst>
                  <a:ext uri="{0D108BD9-81ED-4DB2-BD59-A6C34878D82A}">
                    <a16:rowId xmlns:a16="http://schemas.microsoft.com/office/drawing/2014/main" val="2218960924"/>
                  </a:ext>
                </a:extLst>
              </a:tr>
            </a:tbl>
          </a:graphicData>
        </a:graphic>
      </p:graphicFrame>
      <p:graphicFrame>
        <p:nvGraphicFramePr>
          <p:cNvPr id="83" name="Table 12">
            <a:extLst>
              <a:ext uri="{FF2B5EF4-FFF2-40B4-BE49-F238E27FC236}">
                <a16:creationId xmlns:a16="http://schemas.microsoft.com/office/drawing/2014/main" id="{859786D2-0AAF-4959-ADCC-2A24EFA26DDF}"/>
              </a:ext>
            </a:extLst>
          </p:cNvPr>
          <p:cNvGraphicFramePr>
            <a:graphicFrameLocks noGrp="1"/>
          </p:cNvGraphicFramePr>
          <p:nvPr>
            <p:extLst>
              <p:ext uri="{D42A27DB-BD31-4B8C-83A1-F6EECF244321}">
                <p14:modId xmlns:p14="http://schemas.microsoft.com/office/powerpoint/2010/main" val="633166929"/>
              </p:ext>
            </p:extLst>
          </p:nvPr>
        </p:nvGraphicFramePr>
        <p:xfrm>
          <a:off x="167782" y="5239622"/>
          <a:ext cx="5231449" cy="457200"/>
        </p:xfrm>
        <a:graphic>
          <a:graphicData uri="http://schemas.openxmlformats.org/drawingml/2006/table">
            <a:tbl>
              <a:tblPr firstRow="1" bandRow="1">
                <a:tableStyleId>{5940675A-B579-460E-94D1-54222C63F5DA}</a:tableStyleId>
              </a:tblPr>
              <a:tblGrid>
                <a:gridCol w="5231449">
                  <a:extLst>
                    <a:ext uri="{9D8B030D-6E8A-4147-A177-3AD203B41FA5}">
                      <a16:colId xmlns:a16="http://schemas.microsoft.com/office/drawing/2014/main" val="3903544776"/>
                    </a:ext>
                  </a:extLst>
                </a:gridCol>
              </a:tblGrid>
              <a:tr h="370840">
                <a:tc>
                  <a:txBody>
                    <a:bodyPr/>
                    <a:lstStyle/>
                    <a:p>
                      <a:pPr algn="l"/>
                      <a:r>
                        <a:rPr lang="en-GB" sz="2400" b="1" dirty="0" err="1">
                          <a:solidFill>
                            <a:srgbClr val="115076"/>
                          </a:solidFill>
                        </a:rPr>
                        <a:t>Englisch</a:t>
                      </a:r>
                      <a:r>
                        <a:rPr lang="en-GB" sz="2400" b="1" dirty="0">
                          <a:solidFill>
                            <a:srgbClr val="115076"/>
                          </a:solidFill>
                        </a:rPr>
                        <a:t>: </a:t>
                      </a:r>
                    </a:p>
                  </a:txBody>
                  <a:tcPr anchor="ctr"/>
                </a:tc>
                <a:extLst>
                  <a:ext uri="{0D108BD9-81ED-4DB2-BD59-A6C34878D82A}">
                    <a16:rowId xmlns:a16="http://schemas.microsoft.com/office/drawing/2014/main" val="2218960924"/>
                  </a:ext>
                </a:extLst>
              </a:tr>
            </a:tbl>
          </a:graphicData>
        </a:graphic>
      </p:graphicFrame>
      <p:pic>
        <p:nvPicPr>
          <p:cNvPr id="84" name="Picture 83" descr="A picture containing kite, umbrella&#10;&#10;Description automatically generated">
            <a:extLst>
              <a:ext uri="{FF2B5EF4-FFF2-40B4-BE49-F238E27FC236}">
                <a16:creationId xmlns:a16="http://schemas.microsoft.com/office/drawing/2014/main" id="{1B4CFF45-069A-4395-B2A0-3644447414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7127" y="5248481"/>
            <a:ext cx="516841" cy="442141"/>
          </a:xfrm>
          <a:prstGeom prst="rect">
            <a:avLst/>
          </a:prstGeom>
        </p:spPr>
      </p:pic>
      <p:sp>
        <p:nvSpPr>
          <p:cNvPr id="85" name="Speech Bubble: Rectangle with Corners Rounded 84">
            <a:extLst>
              <a:ext uri="{FF2B5EF4-FFF2-40B4-BE49-F238E27FC236}">
                <a16:creationId xmlns:a16="http://schemas.microsoft.com/office/drawing/2014/main" id="{A5401071-1A0F-454C-837E-86E7E59C049F}"/>
              </a:ext>
            </a:extLst>
          </p:cNvPr>
          <p:cNvSpPr/>
          <p:nvPr/>
        </p:nvSpPr>
        <p:spPr>
          <a:xfrm>
            <a:off x="6588505" y="5206158"/>
            <a:ext cx="3815467" cy="445969"/>
          </a:xfrm>
          <a:prstGeom prst="wedgeRoundRectCallout">
            <a:avLst>
              <a:gd name="adj1" fmla="val 71060"/>
              <a:gd name="adj2" fmla="val 25795"/>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Du kannst </a:t>
            </a:r>
            <a:r>
              <a:rPr lang="en-GB" sz="2200">
                <a:solidFill>
                  <a:prstClr val="white"/>
                </a:solidFill>
                <a:latin typeface="Century Gothic" panose="020F0302020204030204"/>
              </a:rPr>
              <a:t>ih</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r</a:t>
            </a:r>
            <a:r>
              <a:rPr kumimoji="0" lang="en-GB" sz="2200" b="0" i="0" u="none" strike="noStrike" kern="1200" cap="none" spc="0" normalizeH="0" noProof="0">
                <a:ln>
                  <a:noFill/>
                </a:ln>
                <a:solidFill>
                  <a:prstClr val="white"/>
                </a:solidFill>
                <a:effectLst/>
                <a:uLnTx/>
                <a:uFillTx/>
                <a:latin typeface="Century Gothic" panose="020F0302020204030204"/>
                <a:ea typeface="+mn-ea"/>
                <a:cs typeface="+mn-cs"/>
              </a:rPr>
              <a:t> antworten.</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86" name="Picture 85" descr="A close up of a logo&#10;&#10;Description automatically generated">
            <a:extLst>
              <a:ext uri="{FF2B5EF4-FFF2-40B4-BE49-F238E27FC236}">
                <a16:creationId xmlns:a16="http://schemas.microsoft.com/office/drawing/2014/main" id="{002B2156-D9C3-41C3-920D-869691E9B9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524" y="5231072"/>
            <a:ext cx="516841" cy="445969"/>
          </a:xfrm>
          <a:prstGeom prst="rect">
            <a:avLst/>
          </a:prstGeom>
        </p:spPr>
      </p:pic>
      <p:pic>
        <p:nvPicPr>
          <p:cNvPr id="87" name="Picture 86" descr="A close up of a logo&#10;&#10;Description automatically generated">
            <a:extLst>
              <a:ext uri="{FF2B5EF4-FFF2-40B4-BE49-F238E27FC236}">
                <a16:creationId xmlns:a16="http://schemas.microsoft.com/office/drawing/2014/main" id="{858DF61E-2241-42FF-B4B3-CA238471D5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790332" y="4624610"/>
            <a:ext cx="599607" cy="445969"/>
          </a:xfrm>
          <a:prstGeom prst="rect">
            <a:avLst/>
          </a:prstGeom>
        </p:spPr>
      </p:pic>
      <p:sp>
        <p:nvSpPr>
          <p:cNvPr id="88" name="TextBox 87">
            <a:extLst>
              <a:ext uri="{FF2B5EF4-FFF2-40B4-BE49-F238E27FC236}">
                <a16:creationId xmlns:a16="http://schemas.microsoft.com/office/drawing/2014/main" id="{A9AFBE2E-2D9C-4E32-82DB-3A962670C7F7}"/>
              </a:ext>
            </a:extLst>
          </p:cNvPr>
          <p:cNvSpPr txBox="1"/>
          <p:nvPr/>
        </p:nvSpPr>
        <p:spPr>
          <a:xfrm>
            <a:off x="1593314" y="5252778"/>
            <a:ext cx="3121810" cy="430887"/>
          </a:xfrm>
          <a:prstGeom prst="rect">
            <a:avLst/>
          </a:prstGeom>
          <a:noFill/>
        </p:spPr>
        <p:txBody>
          <a:bodyPr wrap="square" rtlCol="0">
            <a:spAutoFit/>
          </a:bodyPr>
          <a:lstStyle/>
          <a:p>
            <a:pPr algn="l"/>
            <a:r>
              <a:rPr lang="en-GB" sz="2200" i="1">
                <a:solidFill>
                  <a:schemeClr val="accent5">
                    <a:lumMod val="50000"/>
                  </a:schemeClr>
                </a:solidFill>
              </a:rPr>
              <a:t>You can answer her.</a:t>
            </a:r>
            <a:endParaRPr lang="en-GB" sz="2200" i="1" dirty="0">
              <a:solidFill>
                <a:schemeClr val="accent5">
                  <a:lumMod val="50000"/>
                </a:schemeClr>
              </a:solidFill>
            </a:endParaRPr>
          </a:p>
        </p:txBody>
      </p:sp>
      <p:pic>
        <p:nvPicPr>
          <p:cNvPr id="89" name="Picture 88" descr="A close up of a logo&#10;&#10;Description automatically generated">
            <a:extLst>
              <a:ext uri="{FF2B5EF4-FFF2-40B4-BE49-F238E27FC236}">
                <a16:creationId xmlns:a16="http://schemas.microsoft.com/office/drawing/2014/main" id="{CB3C074A-A383-4EF3-B248-8FC7B01F2B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5124" y="4602637"/>
            <a:ext cx="516841" cy="445969"/>
          </a:xfrm>
          <a:prstGeom prst="rect">
            <a:avLst/>
          </a:prstGeom>
        </p:spPr>
      </p:pic>
    </p:spTree>
    <p:extLst>
      <p:ext uri="{BB962C8B-B14F-4D97-AF65-F5344CB8AC3E}">
        <p14:creationId xmlns:p14="http://schemas.microsoft.com/office/powerpoint/2010/main" val="171066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par>
                                <p:cTn id="18" presetID="1"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67"/>
                                        </p:tgtEl>
                                        <p:attrNameLst>
                                          <p:attrName>style.visibility</p:attrName>
                                        </p:attrNameLst>
                                      </p:cBhvr>
                                      <p:to>
                                        <p:strVal val="visible"/>
                                      </p:to>
                                    </p:set>
                                    <p:animEffect transition="in" filter="wipe(left)">
                                      <p:cBhvr>
                                        <p:cTn id="42" dur="500"/>
                                        <p:tgtEl>
                                          <p:spTgt spid="67"/>
                                        </p:tgtEl>
                                      </p:cBhvr>
                                    </p:animEffect>
                                  </p:childTnLst>
                                </p:cTn>
                              </p:par>
                              <p:par>
                                <p:cTn id="43" presetID="1"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iterate type="wd">
                                    <p:tmPct val="10000"/>
                                  </p:iterate>
                                  <p:childTnLst>
                                    <p:set>
                                      <p:cBhvr>
                                        <p:cTn id="64" dur="1" fill="hold">
                                          <p:stCondLst>
                                            <p:cond delay="0"/>
                                          </p:stCondLst>
                                        </p:cTn>
                                        <p:tgtEl>
                                          <p:spTgt spid="78"/>
                                        </p:tgtEl>
                                        <p:attrNameLst>
                                          <p:attrName>style.visibility</p:attrName>
                                        </p:attrNameLst>
                                      </p:cBhvr>
                                      <p:to>
                                        <p:strVal val="visible"/>
                                      </p:to>
                                    </p:set>
                                    <p:animEffect transition="in" filter="wipe(left)">
                                      <p:cBhvr>
                                        <p:cTn id="65" dur="500"/>
                                        <p:tgtEl>
                                          <p:spTgt spid="78"/>
                                        </p:tgtEl>
                                      </p:cBhvr>
                                    </p:animEffect>
                                  </p:childTnLst>
                                </p:cTn>
                              </p:par>
                              <p:par>
                                <p:cTn id="66" presetID="1" presetClass="entr" presetSubtype="0"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7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7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7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8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87"/>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iterate type="wd">
                                    <p:tmPct val="10000"/>
                                  </p:iterate>
                                  <p:childTnLst>
                                    <p:set>
                                      <p:cBhvr>
                                        <p:cTn id="89" dur="1" fill="hold">
                                          <p:stCondLst>
                                            <p:cond delay="0"/>
                                          </p:stCondLst>
                                        </p:cTn>
                                        <p:tgtEl>
                                          <p:spTgt spid="88"/>
                                        </p:tgtEl>
                                        <p:attrNameLst>
                                          <p:attrName>style.visibility</p:attrName>
                                        </p:attrNameLst>
                                      </p:cBhvr>
                                      <p:to>
                                        <p:strVal val="visible"/>
                                      </p:to>
                                    </p:set>
                                    <p:animEffect transition="in" filter="wipe(left)">
                                      <p:cBhvr>
                                        <p:cTn id="90" dur="500"/>
                                        <p:tgtEl>
                                          <p:spTgt spid="88"/>
                                        </p:tgtEl>
                                      </p:cBhvr>
                                    </p:animEffect>
                                  </p:childTnLst>
                                </p:cTn>
                              </p:par>
                              <p:par>
                                <p:cTn id="91" presetID="1" presetClass="entr" presetSubtype="0" fill="hold" nodeType="withEffect">
                                  <p:stCondLst>
                                    <p:cond delay="0"/>
                                  </p:stCondLst>
                                  <p:childTnLst>
                                    <p:set>
                                      <p:cBhvr>
                                        <p:cTn id="92" dur="1" fill="hold">
                                          <p:stCondLst>
                                            <p:cond delay="0"/>
                                          </p:stCondLst>
                                        </p:cTn>
                                        <p:tgtEl>
                                          <p:spTgt spid="8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8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5" grpId="0"/>
      <p:bldP spid="56" grpId="0" animBg="1"/>
      <p:bldP spid="64" grpId="0" animBg="1"/>
      <p:bldP spid="67" grpId="0"/>
      <p:bldP spid="69" grpId="0" animBg="1"/>
      <p:bldP spid="75" grpId="0" animBg="1"/>
      <p:bldP spid="78" grpId="0"/>
      <p:bldP spid="79" grpId="0" animBg="1"/>
      <p:bldP spid="85" grpId="0" animBg="1"/>
      <p:bldP spid="8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268"/>
            <a:ext cx="5166136" cy="652411"/>
          </a:xfrm>
          <a:prstGeom prst="rect">
            <a:avLst/>
          </a:prstGeom>
        </p:spPr>
      </p:pic>
      <p:sp>
        <p:nvSpPr>
          <p:cNvPr id="4" name="Title 3"/>
          <p:cNvSpPr>
            <a:spLocks noGrp="1"/>
          </p:cNvSpPr>
          <p:nvPr>
            <p:ph type="title"/>
          </p:nvPr>
        </p:nvSpPr>
        <p:spPr>
          <a:xfrm>
            <a:off x="0" y="-6893"/>
            <a:ext cx="4542020"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sagt</a:t>
            </a:r>
            <a:r>
              <a:rPr lang="en-GB" sz="3600" b="1" dirty="0">
                <a:solidFill>
                  <a:schemeClr val="bg1"/>
                </a:solidFill>
              </a:rPr>
              <a:t> was?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7093022" y="146571"/>
            <a:ext cx="486430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663E8F7C-9F4A-42ED-9CA1-0FDE5A19C5EB}"/>
              </a:ext>
            </a:extLst>
          </p:cNvPr>
          <p:cNvSpPr/>
          <p:nvPr/>
        </p:nvSpPr>
        <p:spPr>
          <a:xfrm>
            <a:off x="1041416" y="1224441"/>
            <a:ext cx="3575326" cy="479305"/>
          </a:xfrm>
          <a:prstGeom prst="wedgeRoundRectCallout">
            <a:avLst>
              <a:gd name="adj1" fmla="val 71060"/>
              <a:gd name="adj2" fmla="val 25795"/>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Ich kann dich nicht_____</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B39993C2-0557-4A74-B316-5B0CC36C7F7F}"/>
              </a:ext>
            </a:extLst>
          </p:cNvPr>
          <p:cNvSpPr txBox="1"/>
          <p:nvPr/>
        </p:nvSpPr>
        <p:spPr>
          <a:xfrm>
            <a:off x="2007526" y="709506"/>
            <a:ext cx="1643105" cy="461665"/>
          </a:xfrm>
          <a:prstGeom prst="rect">
            <a:avLst/>
          </a:prstGeom>
          <a:solidFill>
            <a:srgbClr val="FFF4E7"/>
          </a:solidFill>
          <a:ln>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a:t>
            </a:r>
          </a:p>
        </p:txBody>
      </p:sp>
      <p:sp>
        <p:nvSpPr>
          <p:cNvPr id="10" name="TextBox 9">
            <a:extLst>
              <a:ext uri="{FF2B5EF4-FFF2-40B4-BE49-F238E27FC236}">
                <a16:creationId xmlns:a16="http://schemas.microsoft.com/office/drawing/2014/main" id="{F06BDF44-51EA-4F74-934D-C2FA4F018C55}"/>
              </a:ext>
            </a:extLst>
          </p:cNvPr>
          <p:cNvSpPr txBox="1"/>
          <p:nvPr/>
        </p:nvSpPr>
        <p:spPr>
          <a:xfrm>
            <a:off x="8354052" y="700222"/>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a:t>
            </a:r>
          </a:p>
        </p:txBody>
      </p:sp>
      <p:sp>
        <p:nvSpPr>
          <p:cNvPr id="2" name="TextBox 1">
            <a:extLst>
              <a:ext uri="{FF2B5EF4-FFF2-40B4-BE49-F238E27FC236}">
                <a16:creationId xmlns:a16="http://schemas.microsoft.com/office/drawing/2014/main" id="{C62DB2E5-DD31-42EF-A0A5-3D64D0C4AD61}"/>
              </a:ext>
            </a:extLst>
          </p:cNvPr>
          <p:cNvSpPr txBox="1"/>
          <p:nvPr/>
        </p:nvSpPr>
        <p:spPr>
          <a:xfrm>
            <a:off x="386361" y="1219764"/>
            <a:ext cx="599607" cy="461665"/>
          </a:xfrm>
          <a:prstGeom prst="rect">
            <a:avLst/>
          </a:prstGeom>
          <a:noFill/>
          <a:ln>
            <a:solidFill>
              <a:srgbClr val="115076"/>
            </a:solidFill>
          </a:ln>
        </p:spPr>
        <p:txBody>
          <a:bodyPr wrap="square" rtlCol="0">
            <a:spAutoFit/>
          </a:bodyPr>
          <a:lstStyle/>
          <a:p>
            <a:pPr algn="ctr"/>
            <a:r>
              <a:rPr lang="en-GB" sz="2400" b="1" dirty="0">
                <a:solidFill>
                  <a:schemeClr val="accent5">
                    <a:lumMod val="50000"/>
                  </a:schemeClr>
                </a:solidFill>
              </a:rPr>
              <a:t>1</a:t>
            </a:r>
          </a:p>
        </p:txBody>
      </p:sp>
      <p:sp>
        <p:nvSpPr>
          <p:cNvPr id="11" name="TextBox 10">
            <a:extLst>
              <a:ext uri="{FF2B5EF4-FFF2-40B4-BE49-F238E27FC236}">
                <a16:creationId xmlns:a16="http://schemas.microsoft.com/office/drawing/2014/main" id="{BF119F49-CEB7-4596-A10C-35E527F22BE8}"/>
              </a:ext>
            </a:extLst>
          </p:cNvPr>
          <p:cNvSpPr txBox="1"/>
          <p:nvPr/>
        </p:nvSpPr>
        <p:spPr>
          <a:xfrm>
            <a:off x="5796196" y="1221751"/>
            <a:ext cx="599607" cy="461665"/>
          </a:xfrm>
          <a:prstGeom prst="rect">
            <a:avLst/>
          </a:prstGeom>
          <a:noFill/>
          <a:ln>
            <a:solidFill>
              <a:srgbClr val="115076"/>
            </a:solidFill>
          </a:ln>
        </p:spPr>
        <p:txBody>
          <a:bodyPr wrap="square" rtlCol="0">
            <a:spAutoFit/>
          </a:bodyPr>
          <a:lstStyle/>
          <a:p>
            <a:pPr algn="ctr"/>
            <a:r>
              <a:rPr lang="en-GB" sz="2400" b="1" dirty="0">
                <a:solidFill>
                  <a:schemeClr val="accent5">
                    <a:lumMod val="50000"/>
                  </a:schemeClr>
                </a:solidFill>
              </a:rPr>
              <a:t>1</a:t>
            </a:r>
          </a:p>
        </p:txBody>
      </p:sp>
      <p:graphicFrame>
        <p:nvGraphicFramePr>
          <p:cNvPr id="12" name="Table 12">
            <a:extLst>
              <a:ext uri="{FF2B5EF4-FFF2-40B4-BE49-F238E27FC236}">
                <a16:creationId xmlns:a16="http://schemas.microsoft.com/office/drawing/2014/main" id="{70EA0D45-8448-455B-973A-2B232D09A0D3}"/>
              </a:ext>
            </a:extLst>
          </p:cNvPr>
          <p:cNvGraphicFramePr>
            <a:graphicFrameLocks noGrp="1"/>
          </p:cNvGraphicFramePr>
          <p:nvPr>
            <p:extLst>
              <p:ext uri="{D42A27DB-BD31-4B8C-83A1-F6EECF244321}">
                <p14:modId xmlns:p14="http://schemas.microsoft.com/office/powerpoint/2010/main" val="4107318979"/>
              </p:ext>
            </p:extLst>
          </p:nvPr>
        </p:nvGraphicFramePr>
        <p:xfrm>
          <a:off x="6545571" y="1223983"/>
          <a:ext cx="5260068" cy="457200"/>
        </p:xfrm>
        <a:graphic>
          <a:graphicData uri="http://schemas.openxmlformats.org/drawingml/2006/table">
            <a:tbl>
              <a:tblPr firstRow="1" bandRow="1">
                <a:tableStyleId>{5940675A-B579-460E-94D1-54222C63F5DA}</a:tableStyleId>
              </a:tblPr>
              <a:tblGrid>
                <a:gridCol w="2630034">
                  <a:extLst>
                    <a:ext uri="{9D8B030D-6E8A-4147-A177-3AD203B41FA5}">
                      <a16:colId xmlns:a16="http://schemas.microsoft.com/office/drawing/2014/main" val="3903544776"/>
                    </a:ext>
                  </a:extLst>
                </a:gridCol>
                <a:gridCol w="2630034">
                  <a:extLst>
                    <a:ext uri="{9D8B030D-6E8A-4147-A177-3AD203B41FA5}">
                      <a16:colId xmlns:a16="http://schemas.microsoft.com/office/drawing/2014/main" val="531881911"/>
                    </a:ext>
                  </a:extLst>
                </a:gridCol>
              </a:tblGrid>
              <a:tr h="370840">
                <a:tc>
                  <a:txBody>
                    <a:bodyPr/>
                    <a:lstStyle/>
                    <a:p>
                      <a:pPr algn="ctr"/>
                      <a:r>
                        <a:rPr lang="en-GB" sz="2400">
                          <a:solidFill>
                            <a:srgbClr val="115076"/>
                          </a:solidFill>
                        </a:rPr>
                        <a:t>schreiben</a:t>
                      </a:r>
                      <a:endParaRPr lang="en-GB" sz="2400" dirty="0">
                        <a:solidFill>
                          <a:srgbClr val="115076"/>
                        </a:solidFill>
                      </a:endParaRPr>
                    </a:p>
                  </a:txBody>
                  <a:tcPr anchor="ctr"/>
                </a:tc>
                <a:tc>
                  <a:txBody>
                    <a:bodyPr/>
                    <a:lstStyle/>
                    <a:p>
                      <a:pPr algn="ctr"/>
                      <a:r>
                        <a:rPr lang="en-GB" sz="2400">
                          <a:solidFill>
                            <a:srgbClr val="115076"/>
                          </a:solidFill>
                        </a:rPr>
                        <a:t>hören</a:t>
                      </a:r>
                      <a:endParaRPr lang="en-GB" sz="2400" dirty="0">
                        <a:solidFill>
                          <a:srgbClr val="115076"/>
                        </a:solidFill>
                      </a:endParaRPr>
                    </a:p>
                  </a:txBody>
                  <a:tcPr anchor="ctr"/>
                </a:tc>
                <a:extLst>
                  <a:ext uri="{0D108BD9-81ED-4DB2-BD59-A6C34878D82A}">
                    <a16:rowId xmlns:a16="http://schemas.microsoft.com/office/drawing/2014/main" val="2218960924"/>
                  </a:ext>
                </a:extLst>
              </a:tr>
            </a:tbl>
          </a:graphicData>
        </a:graphic>
      </p:graphicFrame>
      <p:graphicFrame>
        <p:nvGraphicFramePr>
          <p:cNvPr id="14" name="Table 12">
            <a:extLst>
              <a:ext uri="{FF2B5EF4-FFF2-40B4-BE49-F238E27FC236}">
                <a16:creationId xmlns:a16="http://schemas.microsoft.com/office/drawing/2014/main" id="{32EF4841-D9A5-4215-9D86-FC47EA29005E}"/>
              </a:ext>
            </a:extLst>
          </p:cNvPr>
          <p:cNvGraphicFramePr>
            <a:graphicFrameLocks noGrp="1"/>
          </p:cNvGraphicFramePr>
          <p:nvPr/>
        </p:nvGraphicFramePr>
        <p:xfrm>
          <a:off x="124847" y="1776743"/>
          <a:ext cx="5231449" cy="457200"/>
        </p:xfrm>
        <a:graphic>
          <a:graphicData uri="http://schemas.openxmlformats.org/drawingml/2006/table">
            <a:tbl>
              <a:tblPr firstRow="1" bandRow="1">
                <a:tableStyleId>{5940675A-B579-460E-94D1-54222C63F5DA}</a:tableStyleId>
              </a:tblPr>
              <a:tblGrid>
                <a:gridCol w="5231449">
                  <a:extLst>
                    <a:ext uri="{9D8B030D-6E8A-4147-A177-3AD203B41FA5}">
                      <a16:colId xmlns:a16="http://schemas.microsoft.com/office/drawing/2014/main" val="3903544776"/>
                    </a:ext>
                  </a:extLst>
                </a:gridCol>
              </a:tblGrid>
              <a:tr h="370840">
                <a:tc>
                  <a:txBody>
                    <a:bodyPr/>
                    <a:lstStyle/>
                    <a:p>
                      <a:pPr algn="l"/>
                      <a:r>
                        <a:rPr lang="en-GB" sz="2400" b="1" dirty="0" err="1">
                          <a:solidFill>
                            <a:srgbClr val="115076"/>
                          </a:solidFill>
                        </a:rPr>
                        <a:t>Englisch</a:t>
                      </a:r>
                      <a:r>
                        <a:rPr lang="en-GB" sz="2400" b="1" dirty="0">
                          <a:solidFill>
                            <a:srgbClr val="115076"/>
                          </a:solidFill>
                        </a:rPr>
                        <a:t>: </a:t>
                      </a:r>
                    </a:p>
                  </a:txBody>
                  <a:tcPr anchor="ctr"/>
                </a:tc>
                <a:extLst>
                  <a:ext uri="{0D108BD9-81ED-4DB2-BD59-A6C34878D82A}">
                    <a16:rowId xmlns:a16="http://schemas.microsoft.com/office/drawing/2014/main" val="2218960924"/>
                  </a:ext>
                </a:extLst>
              </a:tr>
            </a:tbl>
          </a:graphicData>
        </a:graphic>
      </p:graphicFrame>
      <p:pic>
        <p:nvPicPr>
          <p:cNvPr id="17" name="Picture 16" descr="A picture containing kite, umbrella&#10;&#10;Description automatically generated">
            <a:extLst>
              <a:ext uri="{FF2B5EF4-FFF2-40B4-BE49-F238E27FC236}">
                <a16:creationId xmlns:a16="http://schemas.microsoft.com/office/drawing/2014/main" id="{24C6EEEA-6425-451E-A060-CD3709ABEE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4192" y="1785602"/>
            <a:ext cx="516841" cy="442141"/>
          </a:xfrm>
          <a:prstGeom prst="rect">
            <a:avLst/>
          </a:prstGeom>
        </p:spPr>
      </p:pic>
      <p:sp>
        <p:nvSpPr>
          <p:cNvPr id="19" name="Speech Bubble: Rectangle with Corners Rounded 18">
            <a:extLst>
              <a:ext uri="{FF2B5EF4-FFF2-40B4-BE49-F238E27FC236}">
                <a16:creationId xmlns:a16="http://schemas.microsoft.com/office/drawing/2014/main" id="{5F95F5E2-73CC-46B5-AE0D-795F19136743}"/>
              </a:ext>
            </a:extLst>
          </p:cNvPr>
          <p:cNvSpPr/>
          <p:nvPr/>
        </p:nvSpPr>
        <p:spPr>
          <a:xfrm>
            <a:off x="6545570" y="1743280"/>
            <a:ext cx="3815467" cy="409372"/>
          </a:xfrm>
          <a:prstGeom prst="wedgeRoundRectCallout">
            <a:avLst>
              <a:gd name="adj1" fmla="val 71060"/>
              <a:gd name="adj2" fmla="val 25795"/>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a:solidFill>
                  <a:prstClr val="white"/>
                </a:solidFill>
              </a:rPr>
              <a:t>Ich kann dich nicht hören.</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5B2B1432-AF0F-46AE-8A52-4E35C5EA3B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9589" y="1768193"/>
            <a:ext cx="516841" cy="445969"/>
          </a:xfrm>
          <a:prstGeom prst="rect">
            <a:avLst/>
          </a:prstGeom>
        </p:spPr>
      </p:pic>
      <p:pic>
        <p:nvPicPr>
          <p:cNvPr id="24" name="Picture 23" descr="A close up of a logo&#10;&#10;Description automatically generated">
            <a:extLst>
              <a:ext uri="{FF2B5EF4-FFF2-40B4-BE49-F238E27FC236}">
                <a16:creationId xmlns:a16="http://schemas.microsoft.com/office/drawing/2014/main" id="{7F16A6AC-EBE3-4D14-82A9-FDD7F52F81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150584" y="1221751"/>
            <a:ext cx="599607" cy="445969"/>
          </a:xfrm>
          <a:prstGeom prst="rect">
            <a:avLst/>
          </a:prstGeom>
        </p:spPr>
      </p:pic>
      <p:sp>
        <p:nvSpPr>
          <p:cNvPr id="25" name="TextBox 24">
            <a:extLst>
              <a:ext uri="{FF2B5EF4-FFF2-40B4-BE49-F238E27FC236}">
                <a16:creationId xmlns:a16="http://schemas.microsoft.com/office/drawing/2014/main" id="{3C4FC7B6-4D66-4472-9994-2E082D88D7F2}"/>
              </a:ext>
            </a:extLst>
          </p:cNvPr>
          <p:cNvSpPr txBox="1"/>
          <p:nvPr/>
        </p:nvSpPr>
        <p:spPr>
          <a:xfrm>
            <a:off x="1550379" y="1789899"/>
            <a:ext cx="2803782" cy="430887"/>
          </a:xfrm>
          <a:prstGeom prst="rect">
            <a:avLst/>
          </a:prstGeom>
          <a:noFill/>
        </p:spPr>
        <p:txBody>
          <a:bodyPr wrap="square" rtlCol="0">
            <a:spAutoFit/>
          </a:bodyPr>
          <a:lstStyle/>
          <a:p>
            <a:pPr algn="l"/>
            <a:r>
              <a:rPr lang="en-GB" sz="2200" i="1">
                <a:solidFill>
                  <a:schemeClr val="accent5">
                    <a:lumMod val="50000"/>
                  </a:schemeClr>
                </a:solidFill>
              </a:rPr>
              <a:t>I cannot hear you.</a:t>
            </a:r>
            <a:endParaRPr lang="en-GB" sz="2200" i="1" dirty="0">
              <a:solidFill>
                <a:schemeClr val="accent5">
                  <a:lumMod val="50000"/>
                </a:schemeClr>
              </a:solidFill>
            </a:endParaRPr>
          </a:p>
        </p:txBody>
      </p:sp>
      <p:pic>
        <p:nvPicPr>
          <p:cNvPr id="26" name="Picture 25" descr="A close up of a logo&#10;&#10;Description automatically generated">
            <a:extLst>
              <a:ext uri="{FF2B5EF4-FFF2-40B4-BE49-F238E27FC236}">
                <a16:creationId xmlns:a16="http://schemas.microsoft.com/office/drawing/2014/main" id="{622A5EF2-EF19-471A-A5A4-2E30635B10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2189" y="1139758"/>
            <a:ext cx="516841" cy="445969"/>
          </a:xfrm>
          <a:prstGeom prst="rect">
            <a:avLst/>
          </a:prstGeom>
        </p:spPr>
      </p:pic>
      <p:sp>
        <p:nvSpPr>
          <p:cNvPr id="56" name="Speech Bubble: Rectangle with Corners Rounded 55">
            <a:extLst>
              <a:ext uri="{FF2B5EF4-FFF2-40B4-BE49-F238E27FC236}">
                <a16:creationId xmlns:a16="http://schemas.microsoft.com/office/drawing/2014/main" id="{6BE33774-8139-4192-A186-2DC2692269F3}"/>
              </a:ext>
            </a:extLst>
          </p:cNvPr>
          <p:cNvSpPr/>
          <p:nvPr/>
        </p:nvSpPr>
        <p:spPr>
          <a:xfrm>
            <a:off x="1041416" y="2366535"/>
            <a:ext cx="3315132" cy="479305"/>
          </a:xfrm>
          <a:prstGeom prst="wedgeRoundRectCallout">
            <a:avLst>
              <a:gd name="adj1" fmla="val 71060"/>
              <a:gd name="adj2" fmla="val 25795"/>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a:solidFill>
                  <a:prstClr val="white"/>
                </a:solidFill>
                <a:latin typeface="Century Gothic" panose="020F0302020204030204"/>
              </a:rPr>
              <a:t>Sie will ihr </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_________</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0DD899D1-1ACC-4C40-8225-E919A2D3AB5D}"/>
              </a:ext>
            </a:extLst>
          </p:cNvPr>
          <p:cNvSpPr txBox="1"/>
          <p:nvPr/>
        </p:nvSpPr>
        <p:spPr>
          <a:xfrm>
            <a:off x="386361" y="2361858"/>
            <a:ext cx="599607" cy="461665"/>
          </a:xfrm>
          <a:prstGeom prst="rect">
            <a:avLst/>
          </a:prstGeom>
          <a:noFill/>
          <a:ln>
            <a:solidFill>
              <a:srgbClr val="115076"/>
            </a:solidFill>
          </a:ln>
        </p:spPr>
        <p:txBody>
          <a:bodyPr wrap="square" rtlCol="0">
            <a:spAutoFit/>
          </a:bodyPr>
          <a:lstStyle/>
          <a:p>
            <a:pPr algn="ctr"/>
            <a:r>
              <a:rPr lang="en-GB" sz="2400" b="1" dirty="0">
                <a:solidFill>
                  <a:schemeClr val="accent5">
                    <a:lumMod val="50000"/>
                  </a:schemeClr>
                </a:solidFill>
              </a:rPr>
              <a:t>1</a:t>
            </a:r>
          </a:p>
        </p:txBody>
      </p:sp>
      <p:sp>
        <p:nvSpPr>
          <p:cNvPr id="60" name="TextBox 59">
            <a:extLst>
              <a:ext uri="{FF2B5EF4-FFF2-40B4-BE49-F238E27FC236}">
                <a16:creationId xmlns:a16="http://schemas.microsoft.com/office/drawing/2014/main" id="{C5C8774B-E756-48C6-9E14-5EC05E06BCA1}"/>
              </a:ext>
            </a:extLst>
          </p:cNvPr>
          <p:cNvSpPr txBox="1"/>
          <p:nvPr/>
        </p:nvSpPr>
        <p:spPr>
          <a:xfrm>
            <a:off x="5796196" y="2363845"/>
            <a:ext cx="599607" cy="461665"/>
          </a:xfrm>
          <a:prstGeom prst="rect">
            <a:avLst/>
          </a:prstGeom>
          <a:noFill/>
          <a:ln>
            <a:solidFill>
              <a:srgbClr val="115076"/>
            </a:solidFill>
          </a:ln>
        </p:spPr>
        <p:txBody>
          <a:bodyPr wrap="square" rtlCol="0">
            <a:spAutoFit/>
          </a:bodyPr>
          <a:lstStyle/>
          <a:p>
            <a:pPr algn="ctr"/>
            <a:r>
              <a:rPr lang="en-GB" sz="2400" b="1" dirty="0">
                <a:solidFill>
                  <a:schemeClr val="accent5">
                    <a:lumMod val="50000"/>
                  </a:schemeClr>
                </a:solidFill>
              </a:rPr>
              <a:t>1</a:t>
            </a:r>
          </a:p>
        </p:txBody>
      </p:sp>
      <p:graphicFrame>
        <p:nvGraphicFramePr>
          <p:cNvPr id="61" name="Table 12">
            <a:extLst>
              <a:ext uri="{FF2B5EF4-FFF2-40B4-BE49-F238E27FC236}">
                <a16:creationId xmlns:a16="http://schemas.microsoft.com/office/drawing/2014/main" id="{498684C2-29E4-49F9-B73A-42CFF0F06F95}"/>
              </a:ext>
            </a:extLst>
          </p:cNvPr>
          <p:cNvGraphicFramePr>
            <a:graphicFrameLocks noGrp="1"/>
          </p:cNvGraphicFramePr>
          <p:nvPr>
            <p:extLst>
              <p:ext uri="{D42A27DB-BD31-4B8C-83A1-F6EECF244321}">
                <p14:modId xmlns:p14="http://schemas.microsoft.com/office/powerpoint/2010/main" val="2412080394"/>
              </p:ext>
            </p:extLst>
          </p:nvPr>
        </p:nvGraphicFramePr>
        <p:xfrm>
          <a:off x="6545571" y="2366077"/>
          <a:ext cx="5260068" cy="457200"/>
        </p:xfrm>
        <a:graphic>
          <a:graphicData uri="http://schemas.openxmlformats.org/drawingml/2006/table">
            <a:tbl>
              <a:tblPr firstRow="1" bandRow="1">
                <a:tableStyleId>{5940675A-B579-460E-94D1-54222C63F5DA}</a:tableStyleId>
              </a:tblPr>
              <a:tblGrid>
                <a:gridCol w="2630034">
                  <a:extLst>
                    <a:ext uri="{9D8B030D-6E8A-4147-A177-3AD203B41FA5}">
                      <a16:colId xmlns:a16="http://schemas.microsoft.com/office/drawing/2014/main" val="3903544776"/>
                    </a:ext>
                  </a:extLst>
                </a:gridCol>
                <a:gridCol w="2630034">
                  <a:extLst>
                    <a:ext uri="{9D8B030D-6E8A-4147-A177-3AD203B41FA5}">
                      <a16:colId xmlns:a16="http://schemas.microsoft.com/office/drawing/2014/main" val="531881911"/>
                    </a:ext>
                  </a:extLst>
                </a:gridCol>
              </a:tblGrid>
              <a:tr h="370840">
                <a:tc>
                  <a:txBody>
                    <a:bodyPr/>
                    <a:lstStyle/>
                    <a:p>
                      <a:pPr algn="ctr"/>
                      <a:r>
                        <a:rPr lang="en-GB" sz="2400">
                          <a:solidFill>
                            <a:srgbClr val="115076"/>
                          </a:solidFill>
                        </a:rPr>
                        <a:t>vergessen</a:t>
                      </a:r>
                      <a:endParaRPr lang="en-GB" sz="2400" dirty="0">
                        <a:solidFill>
                          <a:srgbClr val="115076"/>
                        </a:solidFill>
                      </a:endParaRPr>
                    </a:p>
                  </a:txBody>
                  <a:tcPr anchor="ctr"/>
                </a:tc>
                <a:tc>
                  <a:txBody>
                    <a:bodyPr/>
                    <a:lstStyle/>
                    <a:p>
                      <a:pPr algn="l"/>
                      <a:r>
                        <a:rPr lang="en-GB" sz="2400">
                          <a:solidFill>
                            <a:srgbClr val="115076"/>
                          </a:solidFill>
                        </a:rPr>
                        <a:t>   gratulieren</a:t>
                      </a:r>
                      <a:endParaRPr lang="en-GB" sz="2400" dirty="0">
                        <a:solidFill>
                          <a:srgbClr val="115076"/>
                        </a:solidFill>
                      </a:endParaRPr>
                    </a:p>
                  </a:txBody>
                  <a:tcPr anchor="ctr"/>
                </a:tc>
                <a:extLst>
                  <a:ext uri="{0D108BD9-81ED-4DB2-BD59-A6C34878D82A}">
                    <a16:rowId xmlns:a16="http://schemas.microsoft.com/office/drawing/2014/main" val="2218960924"/>
                  </a:ext>
                </a:extLst>
              </a:tr>
            </a:tbl>
          </a:graphicData>
        </a:graphic>
      </p:graphicFrame>
      <p:graphicFrame>
        <p:nvGraphicFramePr>
          <p:cNvPr id="62" name="Table 12">
            <a:extLst>
              <a:ext uri="{FF2B5EF4-FFF2-40B4-BE49-F238E27FC236}">
                <a16:creationId xmlns:a16="http://schemas.microsoft.com/office/drawing/2014/main" id="{8FD2183F-AF5F-41DA-ADAC-548EB33FBEC7}"/>
              </a:ext>
            </a:extLst>
          </p:cNvPr>
          <p:cNvGraphicFramePr>
            <a:graphicFrameLocks noGrp="1"/>
          </p:cNvGraphicFramePr>
          <p:nvPr>
            <p:extLst>
              <p:ext uri="{D42A27DB-BD31-4B8C-83A1-F6EECF244321}">
                <p14:modId xmlns:p14="http://schemas.microsoft.com/office/powerpoint/2010/main" val="4092292125"/>
              </p:ext>
            </p:extLst>
          </p:nvPr>
        </p:nvGraphicFramePr>
        <p:xfrm>
          <a:off x="124847" y="2918836"/>
          <a:ext cx="5231449" cy="644029"/>
        </p:xfrm>
        <a:graphic>
          <a:graphicData uri="http://schemas.openxmlformats.org/drawingml/2006/table">
            <a:tbl>
              <a:tblPr firstRow="1" bandRow="1">
                <a:tableStyleId>{5940675A-B579-460E-94D1-54222C63F5DA}</a:tableStyleId>
              </a:tblPr>
              <a:tblGrid>
                <a:gridCol w="5231449">
                  <a:extLst>
                    <a:ext uri="{9D8B030D-6E8A-4147-A177-3AD203B41FA5}">
                      <a16:colId xmlns:a16="http://schemas.microsoft.com/office/drawing/2014/main" val="3903544776"/>
                    </a:ext>
                  </a:extLst>
                </a:gridCol>
              </a:tblGrid>
              <a:tr h="644029">
                <a:tc>
                  <a:txBody>
                    <a:bodyPr/>
                    <a:lstStyle/>
                    <a:p>
                      <a:pPr algn="l"/>
                      <a:r>
                        <a:rPr lang="en-GB" sz="2400" b="1" dirty="0" err="1">
                          <a:solidFill>
                            <a:srgbClr val="115076"/>
                          </a:solidFill>
                        </a:rPr>
                        <a:t>Englisch</a:t>
                      </a:r>
                      <a:r>
                        <a:rPr lang="en-GB" sz="2400" b="1" dirty="0">
                          <a:solidFill>
                            <a:srgbClr val="115076"/>
                          </a:solidFill>
                        </a:rPr>
                        <a:t>: </a:t>
                      </a:r>
                    </a:p>
                  </a:txBody>
                  <a:tcPr anchor="ctr"/>
                </a:tc>
                <a:extLst>
                  <a:ext uri="{0D108BD9-81ED-4DB2-BD59-A6C34878D82A}">
                    <a16:rowId xmlns:a16="http://schemas.microsoft.com/office/drawing/2014/main" val="2218960924"/>
                  </a:ext>
                </a:extLst>
              </a:tr>
            </a:tbl>
          </a:graphicData>
        </a:graphic>
      </p:graphicFrame>
      <p:pic>
        <p:nvPicPr>
          <p:cNvPr id="63" name="Picture 62" descr="A picture containing kite, umbrella&#10;&#10;Description automatically generated">
            <a:extLst>
              <a:ext uri="{FF2B5EF4-FFF2-40B4-BE49-F238E27FC236}">
                <a16:creationId xmlns:a16="http://schemas.microsoft.com/office/drawing/2014/main" id="{8F55AB56-9479-42C8-9E2B-A1CBA91CF5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4192" y="2927696"/>
            <a:ext cx="516841" cy="442141"/>
          </a:xfrm>
          <a:prstGeom prst="rect">
            <a:avLst/>
          </a:prstGeom>
        </p:spPr>
      </p:pic>
      <p:sp>
        <p:nvSpPr>
          <p:cNvPr id="64" name="Speech Bubble: Rectangle with Corners Rounded 63">
            <a:extLst>
              <a:ext uri="{FF2B5EF4-FFF2-40B4-BE49-F238E27FC236}">
                <a16:creationId xmlns:a16="http://schemas.microsoft.com/office/drawing/2014/main" id="{E27578CB-A8AF-4FE4-812A-3185C95359C1}"/>
              </a:ext>
            </a:extLst>
          </p:cNvPr>
          <p:cNvSpPr/>
          <p:nvPr/>
        </p:nvSpPr>
        <p:spPr>
          <a:xfrm>
            <a:off x="6545571" y="2885373"/>
            <a:ext cx="3315132" cy="445969"/>
          </a:xfrm>
          <a:prstGeom prst="wedgeRoundRectCallout">
            <a:avLst>
              <a:gd name="adj1" fmla="val 71060"/>
              <a:gd name="adj2" fmla="val 25795"/>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a:solidFill>
                  <a:prstClr val="white"/>
                </a:solidFill>
              </a:rPr>
              <a:t>Sie will ihr gratulieren.</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5" name="Picture 64" descr="A close up of a logo&#10;&#10;Description automatically generated">
            <a:extLst>
              <a:ext uri="{FF2B5EF4-FFF2-40B4-BE49-F238E27FC236}">
                <a16:creationId xmlns:a16="http://schemas.microsoft.com/office/drawing/2014/main" id="{43525D3E-DE21-476F-B4D3-B39AB0A7CD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9589" y="2910287"/>
            <a:ext cx="516841" cy="445969"/>
          </a:xfrm>
          <a:prstGeom prst="rect">
            <a:avLst/>
          </a:prstGeom>
        </p:spPr>
      </p:pic>
      <p:pic>
        <p:nvPicPr>
          <p:cNvPr id="66" name="Picture 65" descr="A close up of a logo&#10;&#10;Description automatically generated">
            <a:extLst>
              <a:ext uri="{FF2B5EF4-FFF2-40B4-BE49-F238E27FC236}">
                <a16:creationId xmlns:a16="http://schemas.microsoft.com/office/drawing/2014/main" id="{1B2F3163-C8C6-4E01-A9DF-A9F27364FC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150584" y="2363845"/>
            <a:ext cx="599607" cy="445969"/>
          </a:xfrm>
          <a:prstGeom prst="rect">
            <a:avLst/>
          </a:prstGeom>
        </p:spPr>
      </p:pic>
      <p:sp>
        <p:nvSpPr>
          <p:cNvPr id="67" name="TextBox 66">
            <a:extLst>
              <a:ext uri="{FF2B5EF4-FFF2-40B4-BE49-F238E27FC236}">
                <a16:creationId xmlns:a16="http://schemas.microsoft.com/office/drawing/2014/main" id="{35BCC4C0-1575-4D8E-9A9D-932A1F20498E}"/>
              </a:ext>
            </a:extLst>
          </p:cNvPr>
          <p:cNvSpPr txBox="1"/>
          <p:nvPr/>
        </p:nvSpPr>
        <p:spPr>
          <a:xfrm>
            <a:off x="1550379" y="2876189"/>
            <a:ext cx="2803782" cy="707886"/>
          </a:xfrm>
          <a:prstGeom prst="rect">
            <a:avLst/>
          </a:prstGeom>
          <a:noFill/>
        </p:spPr>
        <p:txBody>
          <a:bodyPr wrap="square" rtlCol="0">
            <a:spAutoFit/>
          </a:bodyPr>
          <a:lstStyle/>
          <a:p>
            <a:pPr algn="l"/>
            <a:r>
              <a:rPr lang="en-GB" sz="2000" i="1">
                <a:solidFill>
                  <a:schemeClr val="accent5">
                    <a:lumMod val="50000"/>
                  </a:schemeClr>
                </a:solidFill>
              </a:rPr>
              <a:t>She wants to congratulate her.</a:t>
            </a:r>
            <a:endParaRPr lang="en-GB" sz="2000" i="1" dirty="0">
              <a:solidFill>
                <a:schemeClr val="accent5">
                  <a:lumMod val="50000"/>
                </a:schemeClr>
              </a:solidFill>
            </a:endParaRPr>
          </a:p>
        </p:txBody>
      </p:sp>
      <p:pic>
        <p:nvPicPr>
          <p:cNvPr id="68" name="Picture 67" descr="A close up of a logo&#10;&#10;Description automatically generated">
            <a:extLst>
              <a:ext uri="{FF2B5EF4-FFF2-40B4-BE49-F238E27FC236}">
                <a16:creationId xmlns:a16="http://schemas.microsoft.com/office/drawing/2014/main" id="{5BE3AF05-F079-4095-9131-27E024ABA5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2189" y="2281852"/>
            <a:ext cx="516841" cy="445969"/>
          </a:xfrm>
          <a:prstGeom prst="rect">
            <a:avLst/>
          </a:prstGeom>
        </p:spPr>
      </p:pic>
      <p:sp>
        <p:nvSpPr>
          <p:cNvPr id="69" name="Speech Bubble: Rectangle with Corners Rounded 68">
            <a:extLst>
              <a:ext uri="{FF2B5EF4-FFF2-40B4-BE49-F238E27FC236}">
                <a16:creationId xmlns:a16="http://schemas.microsoft.com/office/drawing/2014/main" id="{F34E90DA-B64D-4D50-8DA4-076CD13957F7}"/>
              </a:ext>
            </a:extLst>
          </p:cNvPr>
          <p:cNvSpPr/>
          <p:nvPr/>
        </p:nvSpPr>
        <p:spPr>
          <a:xfrm>
            <a:off x="1084351" y="3545226"/>
            <a:ext cx="3315132" cy="479305"/>
          </a:xfrm>
          <a:prstGeom prst="wedgeRoundRectCallout">
            <a:avLst>
              <a:gd name="adj1" fmla="val 71060"/>
              <a:gd name="adj2" fmla="val 25795"/>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Du musst ihn _________</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94E7B41C-0695-40E2-95A2-3B8E1600127C}"/>
              </a:ext>
            </a:extLst>
          </p:cNvPr>
          <p:cNvSpPr txBox="1"/>
          <p:nvPr/>
        </p:nvSpPr>
        <p:spPr>
          <a:xfrm>
            <a:off x="429296" y="3540549"/>
            <a:ext cx="599607" cy="461665"/>
          </a:xfrm>
          <a:prstGeom prst="rect">
            <a:avLst/>
          </a:prstGeom>
          <a:noFill/>
          <a:ln>
            <a:solidFill>
              <a:srgbClr val="115076"/>
            </a:solidFill>
          </a:ln>
        </p:spPr>
        <p:txBody>
          <a:bodyPr wrap="square" rtlCol="0">
            <a:spAutoFit/>
          </a:bodyPr>
          <a:lstStyle/>
          <a:p>
            <a:pPr algn="ctr"/>
            <a:r>
              <a:rPr lang="en-GB" sz="2400" b="1" dirty="0">
                <a:solidFill>
                  <a:schemeClr val="accent5">
                    <a:lumMod val="50000"/>
                  </a:schemeClr>
                </a:solidFill>
              </a:rPr>
              <a:t>1</a:t>
            </a:r>
          </a:p>
        </p:txBody>
      </p:sp>
      <p:sp>
        <p:nvSpPr>
          <p:cNvPr id="71" name="TextBox 70">
            <a:extLst>
              <a:ext uri="{FF2B5EF4-FFF2-40B4-BE49-F238E27FC236}">
                <a16:creationId xmlns:a16="http://schemas.microsoft.com/office/drawing/2014/main" id="{9F738011-5ED2-46BD-90D4-AFC4F24A5D57}"/>
              </a:ext>
            </a:extLst>
          </p:cNvPr>
          <p:cNvSpPr txBox="1"/>
          <p:nvPr/>
        </p:nvSpPr>
        <p:spPr>
          <a:xfrm>
            <a:off x="5839131" y="3542536"/>
            <a:ext cx="599607" cy="461665"/>
          </a:xfrm>
          <a:prstGeom prst="rect">
            <a:avLst/>
          </a:prstGeom>
          <a:noFill/>
          <a:ln>
            <a:solidFill>
              <a:srgbClr val="115076"/>
            </a:solidFill>
          </a:ln>
        </p:spPr>
        <p:txBody>
          <a:bodyPr wrap="square" rtlCol="0">
            <a:spAutoFit/>
          </a:bodyPr>
          <a:lstStyle/>
          <a:p>
            <a:pPr algn="ctr"/>
            <a:r>
              <a:rPr lang="en-GB" sz="2400" b="1" dirty="0">
                <a:solidFill>
                  <a:schemeClr val="accent5">
                    <a:lumMod val="50000"/>
                  </a:schemeClr>
                </a:solidFill>
              </a:rPr>
              <a:t>1</a:t>
            </a:r>
          </a:p>
        </p:txBody>
      </p:sp>
      <p:graphicFrame>
        <p:nvGraphicFramePr>
          <p:cNvPr id="72" name="Table 12">
            <a:extLst>
              <a:ext uri="{FF2B5EF4-FFF2-40B4-BE49-F238E27FC236}">
                <a16:creationId xmlns:a16="http://schemas.microsoft.com/office/drawing/2014/main" id="{B8CCFAEB-6791-4CED-A60D-FD0664130A0C}"/>
              </a:ext>
            </a:extLst>
          </p:cNvPr>
          <p:cNvGraphicFramePr>
            <a:graphicFrameLocks noGrp="1"/>
          </p:cNvGraphicFramePr>
          <p:nvPr>
            <p:extLst>
              <p:ext uri="{D42A27DB-BD31-4B8C-83A1-F6EECF244321}">
                <p14:modId xmlns:p14="http://schemas.microsoft.com/office/powerpoint/2010/main" val="306401338"/>
              </p:ext>
            </p:extLst>
          </p:nvPr>
        </p:nvGraphicFramePr>
        <p:xfrm>
          <a:off x="6588506" y="3544768"/>
          <a:ext cx="5260068" cy="457200"/>
        </p:xfrm>
        <a:graphic>
          <a:graphicData uri="http://schemas.openxmlformats.org/drawingml/2006/table">
            <a:tbl>
              <a:tblPr firstRow="1" bandRow="1">
                <a:tableStyleId>{5940675A-B579-460E-94D1-54222C63F5DA}</a:tableStyleId>
              </a:tblPr>
              <a:tblGrid>
                <a:gridCol w="2630034">
                  <a:extLst>
                    <a:ext uri="{9D8B030D-6E8A-4147-A177-3AD203B41FA5}">
                      <a16:colId xmlns:a16="http://schemas.microsoft.com/office/drawing/2014/main" val="3903544776"/>
                    </a:ext>
                  </a:extLst>
                </a:gridCol>
                <a:gridCol w="2630034">
                  <a:extLst>
                    <a:ext uri="{9D8B030D-6E8A-4147-A177-3AD203B41FA5}">
                      <a16:colId xmlns:a16="http://schemas.microsoft.com/office/drawing/2014/main" val="531881911"/>
                    </a:ext>
                  </a:extLst>
                </a:gridCol>
              </a:tblGrid>
              <a:tr h="370840">
                <a:tc>
                  <a:txBody>
                    <a:bodyPr/>
                    <a:lstStyle/>
                    <a:p>
                      <a:pPr algn="ctr"/>
                      <a:r>
                        <a:rPr lang="en-GB" sz="2400">
                          <a:solidFill>
                            <a:srgbClr val="115076"/>
                          </a:solidFill>
                        </a:rPr>
                        <a:t>suchen </a:t>
                      </a:r>
                      <a:endParaRPr lang="en-GB" sz="2400" dirty="0">
                        <a:solidFill>
                          <a:srgbClr val="115076"/>
                        </a:solidFill>
                      </a:endParaRPr>
                    </a:p>
                  </a:txBody>
                  <a:tcPr anchor="ctr"/>
                </a:tc>
                <a:tc>
                  <a:txBody>
                    <a:bodyPr/>
                    <a:lstStyle/>
                    <a:p>
                      <a:pPr algn="ctr"/>
                      <a:r>
                        <a:rPr lang="en-GB" sz="2400">
                          <a:solidFill>
                            <a:srgbClr val="115076"/>
                          </a:solidFill>
                        </a:rPr>
                        <a:t>danken</a:t>
                      </a:r>
                      <a:endParaRPr lang="en-GB" sz="2400" dirty="0">
                        <a:solidFill>
                          <a:srgbClr val="115076"/>
                        </a:solidFill>
                      </a:endParaRPr>
                    </a:p>
                  </a:txBody>
                  <a:tcPr anchor="ctr"/>
                </a:tc>
                <a:extLst>
                  <a:ext uri="{0D108BD9-81ED-4DB2-BD59-A6C34878D82A}">
                    <a16:rowId xmlns:a16="http://schemas.microsoft.com/office/drawing/2014/main" val="2218960924"/>
                  </a:ext>
                </a:extLst>
              </a:tr>
            </a:tbl>
          </a:graphicData>
        </a:graphic>
      </p:graphicFrame>
      <p:graphicFrame>
        <p:nvGraphicFramePr>
          <p:cNvPr id="73" name="Table 12">
            <a:extLst>
              <a:ext uri="{FF2B5EF4-FFF2-40B4-BE49-F238E27FC236}">
                <a16:creationId xmlns:a16="http://schemas.microsoft.com/office/drawing/2014/main" id="{6682CFA6-44BC-41EE-A891-2BE98F9DA231}"/>
              </a:ext>
            </a:extLst>
          </p:cNvPr>
          <p:cNvGraphicFramePr>
            <a:graphicFrameLocks noGrp="1"/>
          </p:cNvGraphicFramePr>
          <p:nvPr>
            <p:extLst>
              <p:ext uri="{D42A27DB-BD31-4B8C-83A1-F6EECF244321}">
                <p14:modId xmlns:p14="http://schemas.microsoft.com/office/powerpoint/2010/main" val="2005906516"/>
              </p:ext>
            </p:extLst>
          </p:nvPr>
        </p:nvGraphicFramePr>
        <p:xfrm>
          <a:off x="167782" y="4097528"/>
          <a:ext cx="5231449" cy="607432"/>
        </p:xfrm>
        <a:graphic>
          <a:graphicData uri="http://schemas.openxmlformats.org/drawingml/2006/table">
            <a:tbl>
              <a:tblPr firstRow="1" bandRow="1">
                <a:tableStyleId>{5940675A-B579-460E-94D1-54222C63F5DA}</a:tableStyleId>
              </a:tblPr>
              <a:tblGrid>
                <a:gridCol w="5231449">
                  <a:extLst>
                    <a:ext uri="{9D8B030D-6E8A-4147-A177-3AD203B41FA5}">
                      <a16:colId xmlns:a16="http://schemas.microsoft.com/office/drawing/2014/main" val="3903544776"/>
                    </a:ext>
                  </a:extLst>
                </a:gridCol>
              </a:tblGrid>
              <a:tr h="607432">
                <a:tc>
                  <a:txBody>
                    <a:bodyPr/>
                    <a:lstStyle/>
                    <a:p>
                      <a:pPr algn="l"/>
                      <a:r>
                        <a:rPr lang="en-GB" sz="2400" b="1" dirty="0" err="1">
                          <a:solidFill>
                            <a:srgbClr val="115076"/>
                          </a:solidFill>
                        </a:rPr>
                        <a:t>Englisch</a:t>
                      </a:r>
                      <a:r>
                        <a:rPr lang="en-GB" sz="2400" b="1" dirty="0">
                          <a:solidFill>
                            <a:srgbClr val="115076"/>
                          </a:solidFill>
                        </a:rPr>
                        <a:t>: </a:t>
                      </a:r>
                    </a:p>
                  </a:txBody>
                  <a:tcPr anchor="ctr"/>
                </a:tc>
                <a:extLst>
                  <a:ext uri="{0D108BD9-81ED-4DB2-BD59-A6C34878D82A}">
                    <a16:rowId xmlns:a16="http://schemas.microsoft.com/office/drawing/2014/main" val="2218960924"/>
                  </a:ext>
                </a:extLst>
              </a:tr>
            </a:tbl>
          </a:graphicData>
        </a:graphic>
      </p:graphicFrame>
      <p:pic>
        <p:nvPicPr>
          <p:cNvPr id="74" name="Picture 73" descr="A picture containing kite, umbrella&#10;&#10;Description automatically generated">
            <a:extLst>
              <a:ext uri="{FF2B5EF4-FFF2-40B4-BE49-F238E27FC236}">
                <a16:creationId xmlns:a16="http://schemas.microsoft.com/office/drawing/2014/main" id="{E03B0657-0491-4E29-882D-452B34E10C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7127" y="4106387"/>
            <a:ext cx="516841" cy="442141"/>
          </a:xfrm>
          <a:prstGeom prst="rect">
            <a:avLst/>
          </a:prstGeom>
        </p:spPr>
      </p:pic>
      <p:sp>
        <p:nvSpPr>
          <p:cNvPr id="75" name="Speech Bubble: Rectangle with Corners Rounded 74">
            <a:extLst>
              <a:ext uri="{FF2B5EF4-FFF2-40B4-BE49-F238E27FC236}">
                <a16:creationId xmlns:a16="http://schemas.microsoft.com/office/drawing/2014/main" id="{7C7AD708-8219-4F13-9D85-6980767D086E}"/>
              </a:ext>
            </a:extLst>
          </p:cNvPr>
          <p:cNvSpPr/>
          <p:nvPr/>
        </p:nvSpPr>
        <p:spPr>
          <a:xfrm>
            <a:off x="6588506" y="4064064"/>
            <a:ext cx="3315132" cy="445969"/>
          </a:xfrm>
          <a:prstGeom prst="wedgeRoundRectCallout">
            <a:avLst>
              <a:gd name="adj1" fmla="val 71060"/>
              <a:gd name="adj2" fmla="val 25795"/>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a:solidFill>
                  <a:prstClr val="white"/>
                </a:solidFill>
              </a:rPr>
              <a:t>Du musst ihn suchen.</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6" name="Picture 75" descr="A close up of a logo&#10;&#10;Description automatically generated">
            <a:extLst>
              <a:ext uri="{FF2B5EF4-FFF2-40B4-BE49-F238E27FC236}">
                <a16:creationId xmlns:a16="http://schemas.microsoft.com/office/drawing/2014/main" id="{72897D96-873D-4275-BFC4-07C01BADEB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524" y="4088978"/>
            <a:ext cx="516841" cy="445969"/>
          </a:xfrm>
          <a:prstGeom prst="rect">
            <a:avLst/>
          </a:prstGeom>
        </p:spPr>
      </p:pic>
      <p:pic>
        <p:nvPicPr>
          <p:cNvPr id="77" name="Picture 76" descr="A close up of a logo&#10;&#10;Description automatically generated">
            <a:extLst>
              <a:ext uri="{FF2B5EF4-FFF2-40B4-BE49-F238E27FC236}">
                <a16:creationId xmlns:a16="http://schemas.microsoft.com/office/drawing/2014/main" id="{5E145CB3-997A-438C-95F0-FD6D8106DA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575997" y="3508171"/>
            <a:ext cx="599607" cy="445969"/>
          </a:xfrm>
          <a:prstGeom prst="rect">
            <a:avLst/>
          </a:prstGeom>
        </p:spPr>
      </p:pic>
      <p:sp>
        <p:nvSpPr>
          <p:cNvPr id="78" name="TextBox 77">
            <a:extLst>
              <a:ext uri="{FF2B5EF4-FFF2-40B4-BE49-F238E27FC236}">
                <a16:creationId xmlns:a16="http://schemas.microsoft.com/office/drawing/2014/main" id="{533DF57C-8188-4F11-8D63-EB05FB4274F0}"/>
              </a:ext>
            </a:extLst>
          </p:cNvPr>
          <p:cNvSpPr txBox="1"/>
          <p:nvPr/>
        </p:nvSpPr>
        <p:spPr>
          <a:xfrm>
            <a:off x="1593314" y="4047301"/>
            <a:ext cx="2803782" cy="707886"/>
          </a:xfrm>
          <a:prstGeom prst="rect">
            <a:avLst/>
          </a:prstGeom>
          <a:noFill/>
        </p:spPr>
        <p:txBody>
          <a:bodyPr wrap="square" rtlCol="0">
            <a:spAutoFit/>
          </a:bodyPr>
          <a:lstStyle/>
          <a:p>
            <a:pPr algn="l"/>
            <a:r>
              <a:rPr lang="en-GB" sz="2000" i="1">
                <a:solidFill>
                  <a:schemeClr val="accent5">
                    <a:lumMod val="50000"/>
                  </a:schemeClr>
                </a:solidFill>
              </a:rPr>
              <a:t>You must look for him.</a:t>
            </a:r>
            <a:endParaRPr lang="en-GB" sz="2000" i="1" dirty="0">
              <a:solidFill>
                <a:schemeClr val="accent5">
                  <a:lumMod val="50000"/>
                </a:schemeClr>
              </a:solidFill>
            </a:endParaRPr>
          </a:p>
        </p:txBody>
      </p:sp>
      <p:sp>
        <p:nvSpPr>
          <p:cNvPr id="79" name="Speech Bubble: Rectangle with Corners Rounded 78">
            <a:extLst>
              <a:ext uri="{FF2B5EF4-FFF2-40B4-BE49-F238E27FC236}">
                <a16:creationId xmlns:a16="http://schemas.microsoft.com/office/drawing/2014/main" id="{CD6D1DF8-EE7F-4AC7-9E67-19041B66ED3D}"/>
              </a:ext>
            </a:extLst>
          </p:cNvPr>
          <p:cNvSpPr/>
          <p:nvPr/>
        </p:nvSpPr>
        <p:spPr>
          <a:xfrm>
            <a:off x="1084351" y="4687320"/>
            <a:ext cx="3315132" cy="479305"/>
          </a:xfrm>
          <a:prstGeom prst="wedgeRoundRectCallout">
            <a:avLst>
              <a:gd name="adj1" fmla="val 71060"/>
              <a:gd name="adj2" fmla="val 25795"/>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a:solidFill>
                  <a:prstClr val="white"/>
                </a:solidFill>
                <a:latin typeface="Century Gothic" panose="020F0302020204030204"/>
              </a:rPr>
              <a:t>Er will sie </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_________</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9134B067-FE63-4A5C-B474-A752E2A6C4F4}"/>
              </a:ext>
            </a:extLst>
          </p:cNvPr>
          <p:cNvSpPr txBox="1"/>
          <p:nvPr/>
        </p:nvSpPr>
        <p:spPr>
          <a:xfrm>
            <a:off x="429296" y="4682643"/>
            <a:ext cx="599607" cy="461665"/>
          </a:xfrm>
          <a:prstGeom prst="rect">
            <a:avLst/>
          </a:prstGeom>
          <a:noFill/>
          <a:ln>
            <a:solidFill>
              <a:srgbClr val="115076"/>
            </a:solidFill>
          </a:ln>
        </p:spPr>
        <p:txBody>
          <a:bodyPr wrap="square" rtlCol="0">
            <a:spAutoFit/>
          </a:bodyPr>
          <a:lstStyle/>
          <a:p>
            <a:pPr algn="ctr"/>
            <a:r>
              <a:rPr lang="en-GB" sz="2400" b="1" dirty="0">
                <a:solidFill>
                  <a:schemeClr val="accent5">
                    <a:lumMod val="50000"/>
                  </a:schemeClr>
                </a:solidFill>
              </a:rPr>
              <a:t>1</a:t>
            </a:r>
          </a:p>
        </p:txBody>
      </p:sp>
      <p:sp>
        <p:nvSpPr>
          <p:cNvPr id="81" name="TextBox 80">
            <a:extLst>
              <a:ext uri="{FF2B5EF4-FFF2-40B4-BE49-F238E27FC236}">
                <a16:creationId xmlns:a16="http://schemas.microsoft.com/office/drawing/2014/main" id="{9C56B49D-82CA-4B54-8568-8B133BE3C5E5}"/>
              </a:ext>
            </a:extLst>
          </p:cNvPr>
          <p:cNvSpPr txBox="1"/>
          <p:nvPr/>
        </p:nvSpPr>
        <p:spPr>
          <a:xfrm>
            <a:off x="5839131" y="4684630"/>
            <a:ext cx="599607" cy="461665"/>
          </a:xfrm>
          <a:prstGeom prst="rect">
            <a:avLst/>
          </a:prstGeom>
          <a:noFill/>
          <a:ln>
            <a:solidFill>
              <a:srgbClr val="115076"/>
            </a:solidFill>
          </a:ln>
        </p:spPr>
        <p:txBody>
          <a:bodyPr wrap="square" rtlCol="0">
            <a:spAutoFit/>
          </a:bodyPr>
          <a:lstStyle/>
          <a:p>
            <a:pPr algn="ctr"/>
            <a:r>
              <a:rPr lang="en-GB" sz="2400" b="1" dirty="0">
                <a:solidFill>
                  <a:schemeClr val="accent5">
                    <a:lumMod val="50000"/>
                  </a:schemeClr>
                </a:solidFill>
              </a:rPr>
              <a:t>1</a:t>
            </a:r>
          </a:p>
        </p:txBody>
      </p:sp>
      <p:graphicFrame>
        <p:nvGraphicFramePr>
          <p:cNvPr id="82" name="Table 12">
            <a:extLst>
              <a:ext uri="{FF2B5EF4-FFF2-40B4-BE49-F238E27FC236}">
                <a16:creationId xmlns:a16="http://schemas.microsoft.com/office/drawing/2014/main" id="{EFA01969-FF24-47B4-B8FA-C1CE9E9A3FD4}"/>
              </a:ext>
            </a:extLst>
          </p:cNvPr>
          <p:cNvGraphicFramePr>
            <a:graphicFrameLocks noGrp="1"/>
          </p:cNvGraphicFramePr>
          <p:nvPr>
            <p:extLst>
              <p:ext uri="{D42A27DB-BD31-4B8C-83A1-F6EECF244321}">
                <p14:modId xmlns:p14="http://schemas.microsoft.com/office/powerpoint/2010/main" val="2380077900"/>
              </p:ext>
            </p:extLst>
          </p:nvPr>
        </p:nvGraphicFramePr>
        <p:xfrm>
          <a:off x="6588506" y="4686862"/>
          <a:ext cx="5260068" cy="457200"/>
        </p:xfrm>
        <a:graphic>
          <a:graphicData uri="http://schemas.openxmlformats.org/drawingml/2006/table">
            <a:tbl>
              <a:tblPr firstRow="1" bandRow="1">
                <a:tableStyleId>{5940675A-B579-460E-94D1-54222C63F5DA}</a:tableStyleId>
              </a:tblPr>
              <a:tblGrid>
                <a:gridCol w="2630034">
                  <a:extLst>
                    <a:ext uri="{9D8B030D-6E8A-4147-A177-3AD203B41FA5}">
                      <a16:colId xmlns:a16="http://schemas.microsoft.com/office/drawing/2014/main" val="3903544776"/>
                    </a:ext>
                  </a:extLst>
                </a:gridCol>
                <a:gridCol w="2630034">
                  <a:extLst>
                    <a:ext uri="{9D8B030D-6E8A-4147-A177-3AD203B41FA5}">
                      <a16:colId xmlns:a16="http://schemas.microsoft.com/office/drawing/2014/main" val="531881911"/>
                    </a:ext>
                  </a:extLst>
                </a:gridCol>
              </a:tblGrid>
              <a:tr h="370840">
                <a:tc>
                  <a:txBody>
                    <a:bodyPr/>
                    <a:lstStyle/>
                    <a:p>
                      <a:pPr algn="ctr"/>
                      <a:r>
                        <a:rPr lang="en-GB" sz="2400">
                          <a:solidFill>
                            <a:srgbClr val="115076"/>
                          </a:solidFill>
                        </a:rPr>
                        <a:t>finden</a:t>
                      </a:r>
                      <a:endParaRPr lang="en-GB" sz="2400" dirty="0">
                        <a:solidFill>
                          <a:srgbClr val="115076"/>
                        </a:solidFill>
                      </a:endParaRPr>
                    </a:p>
                  </a:txBody>
                  <a:tcPr anchor="ctr"/>
                </a:tc>
                <a:tc>
                  <a:txBody>
                    <a:bodyPr/>
                    <a:lstStyle/>
                    <a:p>
                      <a:pPr algn="ctr"/>
                      <a:r>
                        <a:rPr lang="en-GB" sz="2400" dirty="0">
                          <a:solidFill>
                            <a:srgbClr val="115076"/>
                          </a:solidFill>
                        </a:rPr>
                        <a:t>helfen</a:t>
                      </a:r>
                    </a:p>
                  </a:txBody>
                  <a:tcPr anchor="ctr"/>
                </a:tc>
                <a:extLst>
                  <a:ext uri="{0D108BD9-81ED-4DB2-BD59-A6C34878D82A}">
                    <a16:rowId xmlns:a16="http://schemas.microsoft.com/office/drawing/2014/main" val="2218960924"/>
                  </a:ext>
                </a:extLst>
              </a:tr>
            </a:tbl>
          </a:graphicData>
        </a:graphic>
      </p:graphicFrame>
      <p:graphicFrame>
        <p:nvGraphicFramePr>
          <p:cNvPr id="83" name="Table 12">
            <a:extLst>
              <a:ext uri="{FF2B5EF4-FFF2-40B4-BE49-F238E27FC236}">
                <a16:creationId xmlns:a16="http://schemas.microsoft.com/office/drawing/2014/main" id="{859786D2-0AAF-4959-ADCC-2A24EFA26DDF}"/>
              </a:ext>
            </a:extLst>
          </p:cNvPr>
          <p:cNvGraphicFramePr>
            <a:graphicFrameLocks noGrp="1"/>
          </p:cNvGraphicFramePr>
          <p:nvPr>
            <p:extLst>
              <p:ext uri="{D42A27DB-BD31-4B8C-83A1-F6EECF244321}">
                <p14:modId xmlns:p14="http://schemas.microsoft.com/office/powerpoint/2010/main" val="1613649619"/>
              </p:ext>
            </p:extLst>
          </p:nvPr>
        </p:nvGraphicFramePr>
        <p:xfrm>
          <a:off x="167782" y="5239622"/>
          <a:ext cx="5231449" cy="489802"/>
        </p:xfrm>
        <a:graphic>
          <a:graphicData uri="http://schemas.openxmlformats.org/drawingml/2006/table">
            <a:tbl>
              <a:tblPr firstRow="1" bandRow="1">
                <a:tableStyleId>{5940675A-B579-460E-94D1-54222C63F5DA}</a:tableStyleId>
              </a:tblPr>
              <a:tblGrid>
                <a:gridCol w="5231449">
                  <a:extLst>
                    <a:ext uri="{9D8B030D-6E8A-4147-A177-3AD203B41FA5}">
                      <a16:colId xmlns:a16="http://schemas.microsoft.com/office/drawing/2014/main" val="3903544776"/>
                    </a:ext>
                  </a:extLst>
                </a:gridCol>
              </a:tblGrid>
              <a:tr h="489802">
                <a:tc>
                  <a:txBody>
                    <a:bodyPr/>
                    <a:lstStyle/>
                    <a:p>
                      <a:pPr algn="l"/>
                      <a:r>
                        <a:rPr lang="en-GB" sz="2400" b="1" dirty="0" err="1">
                          <a:solidFill>
                            <a:srgbClr val="115076"/>
                          </a:solidFill>
                        </a:rPr>
                        <a:t>Englisch</a:t>
                      </a:r>
                      <a:r>
                        <a:rPr lang="en-GB" sz="2400" b="1" dirty="0">
                          <a:solidFill>
                            <a:srgbClr val="115076"/>
                          </a:solidFill>
                        </a:rPr>
                        <a:t>: </a:t>
                      </a:r>
                    </a:p>
                  </a:txBody>
                  <a:tcPr anchor="ctr"/>
                </a:tc>
                <a:extLst>
                  <a:ext uri="{0D108BD9-81ED-4DB2-BD59-A6C34878D82A}">
                    <a16:rowId xmlns:a16="http://schemas.microsoft.com/office/drawing/2014/main" val="2218960924"/>
                  </a:ext>
                </a:extLst>
              </a:tr>
            </a:tbl>
          </a:graphicData>
        </a:graphic>
      </p:graphicFrame>
      <p:pic>
        <p:nvPicPr>
          <p:cNvPr id="84" name="Picture 83" descr="A picture containing kite, umbrella&#10;&#10;Description automatically generated">
            <a:extLst>
              <a:ext uri="{FF2B5EF4-FFF2-40B4-BE49-F238E27FC236}">
                <a16:creationId xmlns:a16="http://schemas.microsoft.com/office/drawing/2014/main" id="{1B4CFF45-069A-4395-B2A0-3644447414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7127" y="5248481"/>
            <a:ext cx="516841" cy="442141"/>
          </a:xfrm>
          <a:prstGeom prst="rect">
            <a:avLst/>
          </a:prstGeom>
        </p:spPr>
      </p:pic>
      <p:sp>
        <p:nvSpPr>
          <p:cNvPr id="85" name="Speech Bubble: Rectangle with Corners Rounded 84">
            <a:extLst>
              <a:ext uri="{FF2B5EF4-FFF2-40B4-BE49-F238E27FC236}">
                <a16:creationId xmlns:a16="http://schemas.microsoft.com/office/drawing/2014/main" id="{A5401071-1A0F-454C-837E-86E7E59C049F}"/>
              </a:ext>
            </a:extLst>
          </p:cNvPr>
          <p:cNvSpPr/>
          <p:nvPr/>
        </p:nvSpPr>
        <p:spPr>
          <a:xfrm>
            <a:off x="6588506" y="5206158"/>
            <a:ext cx="3315132" cy="445969"/>
          </a:xfrm>
          <a:prstGeom prst="wedgeRoundRectCallout">
            <a:avLst>
              <a:gd name="adj1" fmla="val 71060"/>
              <a:gd name="adj2" fmla="val 25795"/>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a:solidFill>
                  <a:prstClr val="white"/>
                </a:solidFill>
              </a:rPr>
              <a:t>Er will sie finden.</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86" name="Picture 85" descr="A close up of a logo&#10;&#10;Description automatically generated">
            <a:extLst>
              <a:ext uri="{FF2B5EF4-FFF2-40B4-BE49-F238E27FC236}">
                <a16:creationId xmlns:a16="http://schemas.microsoft.com/office/drawing/2014/main" id="{002B2156-D9C3-41C3-920D-869691E9B9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524" y="5231072"/>
            <a:ext cx="516841" cy="445969"/>
          </a:xfrm>
          <a:prstGeom prst="rect">
            <a:avLst/>
          </a:prstGeom>
        </p:spPr>
      </p:pic>
      <p:pic>
        <p:nvPicPr>
          <p:cNvPr id="87" name="Picture 86" descr="A close up of a logo&#10;&#10;Description automatically generated">
            <a:extLst>
              <a:ext uri="{FF2B5EF4-FFF2-40B4-BE49-F238E27FC236}">
                <a16:creationId xmlns:a16="http://schemas.microsoft.com/office/drawing/2014/main" id="{858DF61E-2241-42FF-B4B3-CA238471D5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575997" y="4682643"/>
            <a:ext cx="599607" cy="445969"/>
          </a:xfrm>
          <a:prstGeom prst="rect">
            <a:avLst/>
          </a:prstGeom>
        </p:spPr>
      </p:pic>
      <p:sp>
        <p:nvSpPr>
          <p:cNvPr id="88" name="TextBox 87">
            <a:extLst>
              <a:ext uri="{FF2B5EF4-FFF2-40B4-BE49-F238E27FC236}">
                <a16:creationId xmlns:a16="http://schemas.microsoft.com/office/drawing/2014/main" id="{A9AFBE2E-2D9C-4E32-82DB-3A962670C7F7}"/>
              </a:ext>
            </a:extLst>
          </p:cNvPr>
          <p:cNvSpPr txBox="1"/>
          <p:nvPr/>
        </p:nvSpPr>
        <p:spPr>
          <a:xfrm>
            <a:off x="1593314" y="5252778"/>
            <a:ext cx="2803782" cy="400110"/>
          </a:xfrm>
          <a:prstGeom prst="rect">
            <a:avLst/>
          </a:prstGeom>
          <a:noFill/>
        </p:spPr>
        <p:txBody>
          <a:bodyPr wrap="square" rtlCol="0">
            <a:spAutoFit/>
          </a:bodyPr>
          <a:lstStyle/>
          <a:p>
            <a:pPr algn="l"/>
            <a:r>
              <a:rPr lang="en-GB" sz="2000" i="1">
                <a:solidFill>
                  <a:schemeClr val="accent5">
                    <a:lumMod val="50000"/>
                  </a:schemeClr>
                </a:solidFill>
              </a:rPr>
              <a:t>He wants to find her.</a:t>
            </a:r>
            <a:endParaRPr lang="en-GB" sz="2000" i="1" dirty="0">
              <a:solidFill>
                <a:schemeClr val="accent5">
                  <a:lumMod val="50000"/>
                </a:schemeClr>
              </a:solidFill>
            </a:endParaRPr>
          </a:p>
        </p:txBody>
      </p:sp>
      <p:pic>
        <p:nvPicPr>
          <p:cNvPr id="89" name="Picture 88" descr="A close up of a logo&#10;&#10;Description automatically generated">
            <a:extLst>
              <a:ext uri="{FF2B5EF4-FFF2-40B4-BE49-F238E27FC236}">
                <a16:creationId xmlns:a16="http://schemas.microsoft.com/office/drawing/2014/main" id="{CB3C074A-A383-4EF3-B248-8FC7B01F2B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5124" y="4602637"/>
            <a:ext cx="516841" cy="445969"/>
          </a:xfrm>
          <a:prstGeom prst="rect">
            <a:avLst/>
          </a:prstGeom>
        </p:spPr>
      </p:pic>
    </p:spTree>
    <p:extLst>
      <p:ext uri="{BB962C8B-B14F-4D97-AF65-F5344CB8AC3E}">
        <p14:creationId xmlns:p14="http://schemas.microsoft.com/office/powerpoint/2010/main" val="288797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par>
                                <p:cTn id="18" presetID="1"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67"/>
                                        </p:tgtEl>
                                        <p:attrNameLst>
                                          <p:attrName>style.visibility</p:attrName>
                                        </p:attrNameLst>
                                      </p:cBhvr>
                                      <p:to>
                                        <p:strVal val="visible"/>
                                      </p:to>
                                    </p:set>
                                    <p:animEffect transition="in" filter="wipe(left)">
                                      <p:cBhvr>
                                        <p:cTn id="42" dur="500"/>
                                        <p:tgtEl>
                                          <p:spTgt spid="67"/>
                                        </p:tgtEl>
                                      </p:cBhvr>
                                    </p:animEffect>
                                  </p:childTnLst>
                                </p:cTn>
                              </p:par>
                              <p:par>
                                <p:cTn id="43" presetID="1"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iterate type="wd">
                                    <p:tmPct val="10000"/>
                                  </p:iterate>
                                  <p:childTnLst>
                                    <p:set>
                                      <p:cBhvr>
                                        <p:cTn id="64" dur="1" fill="hold">
                                          <p:stCondLst>
                                            <p:cond delay="0"/>
                                          </p:stCondLst>
                                        </p:cTn>
                                        <p:tgtEl>
                                          <p:spTgt spid="78"/>
                                        </p:tgtEl>
                                        <p:attrNameLst>
                                          <p:attrName>style.visibility</p:attrName>
                                        </p:attrNameLst>
                                      </p:cBhvr>
                                      <p:to>
                                        <p:strVal val="visible"/>
                                      </p:to>
                                    </p:set>
                                    <p:animEffect transition="in" filter="wipe(left)">
                                      <p:cBhvr>
                                        <p:cTn id="65" dur="500"/>
                                        <p:tgtEl>
                                          <p:spTgt spid="78"/>
                                        </p:tgtEl>
                                      </p:cBhvr>
                                    </p:animEffect>
                                  </p:childTnLst>
                                </p:cTn>
                              </p:par>
                              <p:par>
                                <p:cTn id="66" presetID="1" presetClass="entr" presetSubtype="0"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7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7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7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8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87"/>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iterate type="wd">
                                    <p:tmPct val="10000"/>
                                  </p:iterate>
                                  <p:childTnLst>
                                    <p:set>
                                      <p:cBhvr>
                                        <p:cTn id="89" dur="1" fill="hold">
                                          <p:stCondLst>
                                            <p:cond delay="0"/>
                                          </p:stCondLst>
                                        </p:cTn>
                                        <p:tgtEl>
                                          <p:spTgt spid="88"/>
                                        </p:tgtEl>
                                        <p:attrNameLst>
                                          <p:attrName>style.visibility</p:attrName>
                                        </p:attrNameLst>
                                      </p:cBhvr>
                                      <p:to>
                                        <p:strVal val="visible"/>
                                      </p:to>
                                    </p:set>
                                    <p:animEffect transition="in" filter="wipe(left)">
                                      <p:cBhvr>
                                        <p:cTn id="90" dur="500"/>
                                        <p:tgtEl>
                                          <p:spTgt spid="88"/>
                                        </p:tgtEl>
                                      </p:cBhvr>
                                    </p:animEffect>
                                  </p:childTnLst>
                                </p:cTn>
                              </p:par>
                              <p:par>
                                <p:cTn id="91" presetID="1" presetClass="entr" presetSubtype="0" fill="hold" nodeType="withEffect">
                                  <p:stCondLst>
                                    <p:cond delay="0"/>
                                  </p:stCondLst>
                                  <p:childTnLst>
                                    <p:set>
                                      <p:cBhvr>
                                        <p:cTn id="92" dur="1" fill="hold">
                                          <p:stCondLst>
                                            <p:cond delay="0"/>
                                          </p:stCondLst>
                                        </p:cTn>
                                        <p:tgtEl>
                                          <p:spTgt spid="8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8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5" grpId="0"/>
      <p:bldP spid="56" grpId="0" animBg="1"/>
      <p:bldP spid="64" grpId="0" animBg="1"/>
      <p:bldP spid="67" grpId="0"/>
      <p:bldP spid="69" grpId="0" animBg="1"/>
      <p:bldP spid="75" grpId="0" animBg="1"/>
      <p:bldP spid="78" grpId="0"/>
      <p:bldP spid="79" grpId="0" animBg="1"/>
      <p:bldP spid="85" grpId="0" animBg="1"/>
      <p:bldP spid="8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7566" y="2141685"/>
            <a:ext cx="7653870" cy="1485422"/>
          </a:xfrm>
        </p:spPr>
        <p:txBody>
          <a:bodyPr>
            <a:normAutofit fontScale="90000"/>
          </a:bodyPr>
          <a:lstStyle/>
          <a:p>
            <a:pPr algn="l"/>
            <a:r>
              <a:rPr lang="en-GB" sz="4000" b="1" dirty="0">
                <a:solidFill>
                  <a:prstClr val="white"/>
                </a:solidFill>
              </a:rPr>
              <a:t>Talking about exchanging gifts</a:t>
            </a:r>
            <a:r>
              <a:rPr lang="en-GB" b="1" dirty="0">
                <a:solidFill>
                  <a:prstClr val="white"/>
                </a:solidFill>
              </a:rPr>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04256" y="2870158"/>
            <a:ext cx="8217256" cy="979947"/>
          </a:xfrm>
        </p:spPr>
        <p:txBody>
          <a:bodyPr>
            <a:normAutofit fontScale="85000" lnSpcReduction="20000"/>
          </a:bodyPr>
          <a:lstStyle/>
          <a:p>
            <a:pPr algn="l"/>
            <a:r>
              <a:rPr lang="en-GB" sz="3000" dirty="0">
                <a:solidFill>
                  <a:prstClr val="white"/>
                </a:solidFill>
              </a:rPr>
              <a:t>Using prepositions </a:t>
            </a:r>
            <a:r>
              <a:rPr lang="en-GB" sz="3000" b="1" dirty="0">
                <a:solidFill>
                  <a:prstClr val="white"/>
                </a:solidFill>
              </a:rPr>
              <a:t>von</a:t>
            </a:r>
            <a:r>
              <a:rPr lang="en-GB" sz="3000" dirty="0">
                <a:solidFill>
                  <a:prstClr val="white"/>
                </a:solidFill>
              </a:rPr>
              <a:t> and </a:t>
            </a:r>
            <a:r>
              <a:rPr lang="en-GB" sz="3000" b="1" dirty="0" err="1">
                <a:solidFill>
                  <a:prstClr val="white"/>
                </a:solidFill>
              </a:rPr>
              <a:t>für</a:t>
            </a:r>
            <a:r>
              <a:rPr lang="en-GB" sz="3000" b="1" dirty="0">
                <a:solidFill>
                  <a:prstClr val="white"/>
                </a:solidFill>
              </a:rPr>
              <a:t/>
            </a:r>
            <a:br>
              <a:rPr lang="en-GB" sz="3000" b="1" dirty="0">
                <a:solidFill>
                  <a:prstClr val="white"/>
                </a:solidFill>
              </a:rPr>
            </a:br>
            <a:r>
              <a:rPr lang="en-GB" sz="3000" dirty="0">
                <a:solidFill>
                  <a:prstClr val="white"/>
                </a:solidFill>
              </a:rPr>
              <a:t>Possessive adjectives in R2 (accusative) and </a:t>
            </a:r>
            <a:br>
              <a:rPr lang="en-GB" sz="3000" dirty="0">
                <a:solidFill>
                  <a:prstClr val="white"/>
                </a:solidFill>
              </a:rPr>
            </a:br>
            <a:r>
              <a:rPr lang="en-GB" sz="3000" dirty="0">
                <a:solidFill>
                  <a:prstClr val="white"/>
                </a:solidFill>
              </a:rPr>
              <a:t>R3 (dative)</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04256" y="3852572"/>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Short and long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ie</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revisited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Y8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1 - Lesson 30</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47952"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Stephen Owen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j-ea"/>
                <a:cs typeface="+mj-cs"/>
              </a:rPr>
              <a:t>21/07/21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1100842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pic>
        <p:nvPicPr>
          <p:cNvPr id="4" name="Picture 3" descr="man with hearts"/>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0658" y="805853"/>
            <a:ext cx="3551463" cy="3216132"/>
          </a:xfrm>
          <a:prstGeom prst="rect">
            <a:avLst/>
          </a:prstGeom>
        </p:spPr>
      </p:pic>
      <p:sp>
        <p:nvSpPr>
          <p:cNvPr id="2" name="Rectangle 1"/>
          <p:cNvSpPr/>
          <p:nvPr/>
        </p:nvSpPr>
        <p:spPr>
          <a:xfrm>
            <a:off x="3969456" y="4274067"/>
            <a:ext cx="425308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1366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Lieb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sp>
        <p:nvSpPr>
          <p:cNvPr id="2" name="Rectangle 1"/>
          <p:cNvSpPr/>
          <p:nvPr/>
        </p:nvSpPr>
        <p:spPr>
          <a:xfrm>
            <a:off x="3969456" y="4274067"/>
            <a:ext cx="425308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9936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pic>
        <p:nvPicPr>
          <p:cNvPr id="4" name="Picture 3" descr="man with hearts"/>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0658" y="805853"/>
            <a:ext cx="3551463" cy="3216132"/>
          </a:xfrm>
          <a:prstGeom prst="rect">
            <a:avLst/>
          </a:prstGeom>
        </p:spPr>
      </p:pic>
      <p:sp>
        <p:nvSpPr>
          <p:cNvPr id="2" name="Rectangle 1"/>
          <p:cNvSpPr/>
          <p:nvPr/>
        </p:nvSpPr>
        <p:spPr>
          <a:xfrm>
            <a:off x="3969456" y="4274067"/>
            <a:ext cx="425308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9536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5AD6E12-F5D7-FE4D-A321-E2FE8415668C}"/>
              </a:ext>
            </a:extLst>
          </p:cNvPr>
          <p:cNvSpPr>
            <a:spLocks noGrp="1"/>
          </p:cNvSpPr>
          <p:nvPr>
            <p:ph type="title"/>
          </p:nvPr>
        </p:nvSpPr>
        <p:spPr>
          <a:xfrm>
            <a:off x="5110650" y="-3115"/>
            <a:ext cx="1970698" cy="1658441"/>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pic>
        <p:nvPicPr>
          <p:cNvPr id="2" name="Picture 1" descr="car going downhill with a man trying to pull it uphill"/>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017" y="873457"/>
            <a:ext cx="2217924" cy="2217924"/>
          </a:xfrm>
          <a:prstGeom prst="rect">
            <a:avLst/>
          </a:prstGeom>
        </p:spPr>
      </p:pic>
      <p:pic>
        <p:nvPicPr>
          <p:cNvPr id="11" name="Picture 2" descr="girl between two other childre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36432" y="1322670"/>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envelop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89637" y="4585648"/>
            <a:ext cx="1934105" cy="1297410"/>
          </a:xfrm>
          <a:prstGeom prst="rect">
            <a:avLst/>
          </a:prstGeom>
        </p:spPr>
      </p:pic>
      <p:pic>
        <p:nvPicPr>
          <p:cNvPr id="13" name="Picture 12" descr="person lying dow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6324" y="5428320"/>
            <a:ext cx="1939351" cy="766044"/>
          </a:xfrm>
          <a:prstGeom prst="rect">
            <a:avLst/>
          </a:prstGeom>
        </p:spPr>
      </p:pic>
      <p:grpSp>
        <p:nvGrpSpPr>
          <p:cNvPr id="16" name="Group 15" descr="big fish, 2000 kilometer deep in the sea"/>
          <p:cNvGrpSpPr/>
          <p:nvPr/>
        </p:nvGrpSpPr>
        <p:grpSpPr>
          <a:xfrm>
            <a:off x="547419" y="4410020"/>
            <a:ext cx="2687616" cy="1631072"/>
            <a:chOff x="547419" y="4410020"/>
            <a:chExt cx="2687616" cy="1631072"/>
          </a:xfrm>
        </p:grpSpPr>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05227" y="4483180"/>
              <a:ext cx="1729808" cy="1484751"/>
            </a:xfrm>
            <a:prstGeom prst="rect">
              <a:avLst/>
            </a:prstGeom>
          </p:spPr>
        </p:pic>
        <p:cxnSp>
          <p:nvCxnSpPr>
            <p:cNvPr id="14" name="Straight Arrow Connector 13"/>
            <p:cNvCxnSpPr/>
            <p:nvPr/>
          </p:nvCxnSpPr>
          <p:spPr>
            <a:xfrm flipH="1">
              <a:off x="1228055" y="4410020"/>
              <a:ext cx="19667" cy="1631072"/>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121239" y="4904174"/>
              <a:ext cx="1405063" cy="552704"/>
            </a:xfrm>
            <a:prstGeom prst="rect">
              <a:avLst/>
            </a:prstGeom>
            <a:noFill/>
          </p:spPr>
          <p:txBody>
            <a:bodyPr wrap="square" rtlCol="0">
              <a:spAutoFit/>
            </a:bodyPr>
            <a:lstStyle/>
            <a:p>
              <a:r>
                <a:rPr lang="en-GB" dirty="0">
                  <a:solidFill>
                    <a:srgbClr val="002060"/>
                  </a:solidFill>
                  <a:latin typeface="Century Gothic" panose="020B0502020202020204" pitchFamily="34" charset="0"/>
                </a:rPr>
                <a:t>2000 </a:t>
              </a:r>
              <a:r>
                <a:rPr lang="en-GB" dirty="0" err="1">
                  <a:solidFill>
                    <a:srgbClr val="002060"/>
                  </a:solidFill>
                  <a:latin typeface="Century Gothic" panose="020B0502020202020204" pitchFamily="34" charset="0"/>
                </a:rPr>
                <a:t>Kilometer</a:t>
              </a:r>
              <a:endParaRPr lang="en-GB" dirty="0">
                <a:solidFill>
                  <a:srgbClr val="002060"/>
                </a:solidFill>
                <a:latin typeface="Century Gothic" panose="020B0502020202020204" pitchFamily="34" charset="0"/>
              </a:endParaRPr>
            </a:p>
          </p:txBody>
        </p:sp>
      </p:grpSp>
    </p:spTree>
    <p:extLst>
      <p:ext uri="{BB962C8B-B14F-4D97-AF65-F5344CB8AC3E}">
        <p14:creationId xmlns:p14="http://schemas.microsoft.com/office/powerpoint/2010/main" val="19021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e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zie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si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6" name="si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tief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7" name="tief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liege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subTnLst>
                                    <p:audio>
                                      <p:cMediaNode>
                                        <p:cTn display="0" masterRel="sameClick">
                                          <p:stCondLst>
                                            <p:cond evt="begin" delay="0">
                                              <p:tn val="53"/>
                                            </p:cond>
                                          </p:stCondLst>
                                          <p:endCondLst>
                                            <p:cond evt="onStopAudio" delay="0">
                                              <p:tgtEl>
                                                <p:sldTgt/>
                                              </p:tgtEl>
                                            </p:cond>
                                          </p:endCondLst>
                                        </p:cTn>
                                        <p:tgtEl>
                                          <p:sndTgt r:embed="rId8" name="liege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Brief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9" name="Brie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5" grpId="0"/>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4519" y="878289"/>
            <a:ext cx="10515600" cy="1325563"/>
          </a:xfrm>
        </p:spPr>
        <p:txBody>
          <a:bodyPr>
            <a:noAutofit/>
          </a:bodyPr>
          <a:lstStyle/>
          <a:p>
            <a:r>
              <a:rPr lang="en-GB" sz="24000" b="1" dirty="0" err="1">
                <a:solidFill>
                  <a:srgbClr val="FFCC00"/>
                </a:solidFill>
              </a:rPr>
              <a:t>i</a:t>
            </a:r>
            <a:endParaRPr lang="en-GB" sz="24000" b="1" dirty="0"/>
          </a:p>
        </p:txBody>
      </p:sp>
      <p:sp>
        <p:nvSpPr>
          <p:cNvPr id="2" name="Rectangle 1"/>
          <p:cNvSpPr/>
          <p:nvPr/>
        </p:nvSpPr>
        <p:spPr>
          <a:xfrm>
            <a:off x="4531308" y="3718255"/>
            <a:ext cx="3129383" cy="2646878"/>
          </a:xfrm>
          <a:prstGeom prst="rect">
            <a:avLst/>
          </a:prstGeom>
        </p:spPr>
        <p:txBody>
          <a:bodyPr wrap="none">
            <a:spAutoFit/>
          </a:bodyPr>
          <a:lstStyle/>
          <a:p>
            <a:pPr lvl="0" algn="ctr"/>
            <a:r>
              <a:rPr lang="en-GB" sz="16600" dirty="0" err="1">
                <a:solidFill>
                  <a:srgbClr val="002060"/>
                </a:solidFill>
                <a:latin typeface="Century Gothic" panose="020B0502020202020204" pitchFamily="34" charset="0"/>
              </a:rPr>
              <a:t>w</a:t>
            </a:r>
            <a:r>
              <a:rPr lang="en-GB" sz="16600" dirty="0" err="1">
                <a:solidFill>
                  <a:srgbClr val="FFC000"/>
                </a:solidFill>
                <a:latin typeface="Century Gothic" panose="020B0502020202020204" pitchFamily="34" charset="0"/>
              </a:rPr>
              <a:t>i</a:t>
            </a:r>
            <a:r>
              <a:rPr lang="en-GB" sz="16600" dirty="0" err="1">
                <a:solidFill>
                  <a:srgbClr val="002060"/>
                </a:solidFill>
                <a:latin typeface="Century Gothic" panose="020B0502020202020204" pitchFamily="34" charset="0"/>
              </a:rPr>
              <a:t>r</a:t>
            </a:r>
            <a:endParaRPr lang="en-GB" sz="166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69145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i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i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D4A79-5980-3744-BD76-4CE1D3219A9D}"/>
              </a:ext>
            </a:extLst>
          </p:cNvPr>
          <p:cNvSpPr>
            <a:spLocks noGrp="1"/>
          </p:cNvSpPr>
          <p:nvPr>
            <p:ph type="title"/>
          </p:nvPr>
        </p:nvSpPr>
        <p:spPr>
          <a:xfrm>
            <a:off x="4727445" y="147600"/>
            <a:ext cx="2755232" cy="1352113"/>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spTree>
    <p:extLst>
      <p:ext uri="{BB962C8B-B14F-4D97-AF65-F5344CB8AC3E}">
        <p14:creationId xmlns:p14="http://schemas.microsoft.com/office/powerpoint/2010/main" val="199978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e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si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tief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lieg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Brie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E8872-4EC1-D24E-AE55-3BA7059571B8}"/>
              </a:ext>
            </a:extLst>
          </p:cNvPr>
          <p:cNvSpPr>
            <a:spLocks noGrp="1"/>
          </p:cNvSpPr>
          <p:nvPr>
            <p:ph type="title"/>
          </p:nvPr>
        </p:nvSpPr>
        <p:spPr>
          <a:xfrm>
            <a:off x="4655255" y="3342"/>
            <a:ext cx="2899611" cy="1642399"/>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spTree>
    <p:extLst>
      <p:ext uri="{BB962C8B-B14F-4D97-AF65-F5344CB8AC3E}">
        <p14:creationId xmlns:p14="http://schemas.microsoft.com/office/powerpoint/2010/main" val="54519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9961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67968" y="1214072"/>
            <a:ext cx="11935799"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Welches Wort hat das SSC [</a:t>
            </a:r>
            <a:r>
              <a:rPr lang="en-US" sz="2400" b="1" dirty="0" err="1">
                <a:solidFill>
                  <a:schemeClr val="accent5">
                    <a:lumMod val="50000"/>
                  </a:schemeClr>
                </a:solidFill>
              </a:rPr>
              <a:t>ie</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1-4 und a) </a:t>
            </a:r>
            <a:r>
              <a:rPr lang="en-US" sz="2400" dirty="0" err="1">
                <a:solidFill>
                  <a:schemeClr val="accent5">
                    <a:lumMod val="50000"/>
                  </a:schemeClr>
                </a:solidFill>
              </a:rPr>
              <a:t>oder</a:t>
            </a:r>
            <a:r>
              <a:rPr lang="en-US" sz="2400" dirty="0">
                <a:solidFill>
                  <a:schemeClr val="accent5">
                    <a:lumMod val="50000"/>
                  </a:schemeClr>
                </a:solidFill>
              </a:rPr>
              <a:t> b).</a:t>
            </a:r>
          </a:p>
        </p:txBody>
      </p:sp>
      <p:graphicFrame>
        <p:nvGraphicFramePr>
          <p:cNvPr id="6" name="Table 13">
            <a:extLst>
              <a:ext uri="{FF2B5EF4-FFF2-40B4-BE49-F238E27FC236}">
                <a16:creationId xmlns:a16="http://schemas.microsoft.com/office/drawing/2014/main" id="{95A19952-6570-4456-93B6-84FF0F422BF3}"/>
              </a:ext>
            </a:extLst>
          </p:cNvPr>
          <p:cNvGraphicFramePr>
            <a:graphicFrameLocks noGrp="1"/>
          </p:cNvGraphicFramePr>
          <p:nvPr>
            <p:extLst>
              <p:ext uri="{D42A27DB-BD31-4B8C-83A1-F6EECF244321}">
                <p14:modId xmlns:p14="http://schemas.microsoft.com/office/powerpoint/2010/main" val="3180189151"/>
              </p:ext>
            </p:extLst>
          </p:nvPr>
        </p:nvGraphicFramePr>
        <p:xfrm>
          <a:off x="673806"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r>
                        <a:rPr lang="en-GB" sz="2000">
                          <a:solidFill>
                            <a:srgbClr val="115076"/>
                          </a:solidFill>
                        </a:rPr>
                        <a:t> </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b  </a:t>
                      </a:r>
                      <a:r>
                        <a:rPr lang="en-GB" sz="2800" b="1" dirty="0" err="1">
                          <a:solidFill>
                            <a:srgbClr val="E65D00"/>
                          </a:solidFill>
                        </a:rPr>
                        <a:t>i</a:t>
                      </a:r>
                      <a:r>
                        <a:rPr lang="en-GB" sz="2800" b="1" dirty="0">
                          <a:solidFill>
                            <a:srgbClr val="E65D00"/>
                          </a:solidFill>
                        </a:rPr>
                        <a:t>  </a:t>
                      </a:r>
                      <a:r>
                        <a:rPr lang="en-GB" sz="2800" b="1" dirty="0" err="1">
                          <a:solidFill>
                            <a:srgbClr val="115076"/>
                          </a:solidFill>
                        </a:rPr>
                        <a:t>tten</a:t>
                      </a:r>
                      <a:r>
                        <a:rPr lang="en-GB" sz="2800" b="1" dirty="0">
                          <a:solidFill>
                            <a:srgbClr val="115076"/>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 b) b </a:t>
                      </a:r>
                      <a:r>
                        <a:rPr lang="en-GB" sz="2800" b="1" dirty="0" err="1">
                          <a:solidFill>
                            <a:srgbClr val="E65D00"/>
                          </a:solidFill>
                        </a:rPr>
                        <a:t>ie</a:t>
                      </a:r>
                      <a:r>
                        <a:rPr lang="en-GB" sz="2800" b="1" dirty="0">
                          <a:solidFill>
                            <a:srgbClr val="E65D00"/>
                          </a:solidFill>
                        </a:rPr>
                        <a:t> </a:t>
                      </a:r>
                      <a:r>
                        <a:rPr lang="en-GB" sz="2800" b="1" dirty="0">
                          <a:solidFill>
                            <a:srgbClr val="115076"/>
                          </a:solidFill>
                        </a:rPr>
                        <a:t>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8" name="Table 7">
            <a:extLst>
              <a:ext uri="{FF2B5EF4-FFF2-40B4-BE49-F238E27FC236}">
                <a16:creationId xmlns:a16="http://schemas.microsoft.com/office/drawing/2014/main" id="{52B1075F-A60B-4B21-982A-AF00C8A43337}"/>
              </a:ext>
            </a:extLst>
          </p:cNvPr>
          <p:cNvGraphicFramePr>
            <a:graphicFrameLocks noGrp="1"/>
          </p:cNvGraphicFramePr>
          <p:nvPr>
            <p:extLst>
              <p:ext uri="{D42A27DB-BD31-4B8C-83A1-F6EECF244321}">
                <p14:modId xmlns:p14="http://schemas.microsoft.com/office/powerpoint/2010/main" val="1030243984"/>
              </p:ext>
            </p:extLst>
          </p:nvPr>
        </p:nvGraphicFramePr>
        <p:xfrm>
          <a:off x="673806"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p>
                      <a:pPr algn="ctr"/>
                      <a:r>
                        <a:rPr lang="en-GB" sz="2000" dirty="0">
                          <a:solidFill>
                            <a:srgbClr val="115076"/>
                          </a:solidFill>
                        </a:rPr>
                        <a:t>[crooked]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p>
                      <a:pPr algn="ctr"/>
                      <a:r>
                        <a:rPr lang="en-GB" sz="2000" dirty="0">
                          <a:solidFill>
                            <a:srgbClr val="115076"/>
                          </a:solidFill>
                        </a:rPr>
                        <a:t>[ship, boat]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sch</a:t>
                      </a:r>
                      <a:r>
                        <a:rPr lang="en-GB" sz="2800" b="1" dirty="0">
                          <a:solidFill>
                            <a:srgbClr val="115076"/>
                          </a:solidFill>
                        </a:rPr>
                        <a:t> </a:t>
                      </a:r>
                      <a:r>
                        <a:rPr lang="en-GB" sz="2800" b="1" dirty="0" err="1">
                          <a:solidFill>
                            <a:srgbClr val="E87D1E"/>
                          </a:solidFill>
                        </a:rPr>
                        <a:t>ie</a:t>
                      </a:r>
                      <a:r>
                        <a:rPr lang="en-GB" sz="2800" b="1" dirty="0">
                          <a:solidFill>
                            <a:srgbClr val="115076"/>
                          </a:solidFill>
                        </a:rPr>
                        <a:t> 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2800" b="1" dirty="0">
                          <a:solidFill>
                            <a:srgbClr val="115076"/>
                          </a:solidFill>
                        </a:rPr>
                        <a:t>     b) </a:t>
                      </a:r>
                      <a:r>
                        <a:rPr lang="en-GB" sz="2800" b="1" dirty="0" err="1">
                          <a:solidFill>
                            <a:srgbClr val="115076"/>
                          </a:solidFill>
                        </a:rPr>
                        <a:t>Sch</a:t>
                      </a:r>
                      <a:r>
                        <a:rPr lang="en-GB" sz="2800" b="1" dirty="0">
                          <a:solidFill>
                            <a:srgbClr val="115076"/>
                          </a:solidFill>
                        </a:rPr>
                        <a:t> </a:t>
                      </a:r>
                      <a:r>
                        <a:rPr lang="en-GB" sz="2800" b="1" dirty="0" err="1">
                          <a:solidFill>
                            <a:srgbClr val="E87D1E"/>
                          </a:solidFill>
                        </a:rPr>
                        <a:t>i</a:t>
                      </a:r>
                      <a:r>
                        <a:rPr lang="en-GB" sz="2800" b="1" dirty="0">
                          <a:solidFill>
                            <a:srgbClr val="E87D1E"/>
                          </a:solidFill>
                        </a:rPr>
                        <a:t>  </a:t>
                      </a:r>
                      <a:r>
                        <a:rPr lang="en-GB" sz="2800" b="1" dirty="0" err="1">
                          <a:solidFill>
                            <a:srgbClr val="115076"/>
                          </a:solidFill>
                        </a:rPr>
                        <a:t>ff</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10" name="Table 13">
            <a:extLst>
              <a:ext uri="{FF2B5EF4-FFF2-40B4-BE49-F238E27FC236}">
                <a16:creationId xmlns:a16="http://schemas.microsoft.com/office/drawing/2014/main" id="{CBD4BAE7-0209-4BC4-A65A-6C965BE54F7D}"/>
              </a:ext>
            </a:extLst>
          </p:cNvPr>
          <p:cNvGraphicFramePr>
            <a:graphicFrameLocks noGrp="1"/>
          </p:cNvGraphicFramePr>
          <p:nvPr>
            <p:extLst>
              <p:ext uri="{D42A27DB-BD31-4B8C-83A1-F6EECF244321}">
                <p14:modId xmlns:p14="http://schemas.microsoft.com/office/powerpoint/2010/main" val="2983289502"/>
              </p:ext>
            </p:extLst>
          </p:nvPr>
        </p:nvGraphicFramePr>
        <p:xfrm>
          <a:off x="6385770"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a:solidFill>
                          <a:srgbClr val="115076"/>
                        </a:solidFill>
                      </a:endParaRPr>
                    </a:p>
                    <a:p>
                      <a:pPr algn="ctr"/>
                      <a:r>
                        <a:rPr lang="en-GB" sz="2000">
                          <a:solidFill>
                            <a:srgbClr val="115076"/>
                          </a:solidFill>
                        </a:rPr>
                        <a:t>[rent]</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a:solidFill>
                          <a:srgbClr val="115076"/>
                        </a:solidFill>
                      </a:endParaRPr>
                    </a:p>
                    <a:p>
                      <a:pPr algn="ctr"/>
                      <a:r>
                        <a:rPr lang="en-GB" sz="2000">
                          <a:solidFill>
                            <a:srgbClr val="115076"/>
                          </a:solidFill>
                        </a:rPr>
                        <a:t>[middle]</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a:solidFill>
                            <a:srgbClr val="115076"/>
                          </a:solidFill>
                        </a:rPr>
                        <a:t>a) M </a:t>
                      </a:r>
                      <a:r>
                        <a:rPr lang="en-GB" sz="2800" b="1">
                          <a:solidFill>
                            <a:srgbClr val="E87D1E"/>
                          </a:solidFill>
                        </a:rPr>
                        <a:t>ie </a:t>
                      </a:r>
                      <a:r>
                        <a:rPr lang="en-GB" sz="2800" b="1">
                          <a:solidFill>
                            <a:srgbClr val="115076"/>
                          </a:solidFill>
                        </a:rPr>
                        <a:t>te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M</a:t>
                      </a:r>
                      <a:r>
                        <a:rPr lang="en-GB" sz="2800" b="1" baseline="0" dirty="0">
                          <a:solidFill>
                            <a:srgbClr val="115076"/>
                          </a:solidFill>
                        </a:rPr>
                        <a:t>  </a:t>
                      </a:r>
                      <a:r>
                        <a:rPr lang="en-GB" sz="2800" b="1" baseline="0" dirty="0" err="1">
                          <a:solidFill>
                            <a:srgbClr val="E65D00"/>
                          </a:solidFill>
                        </a:rPr>
                        <a:t>i</a:t>
                      </a:r>
                      <a:r>
                        <a:rPr lang="en-GB" sz="2800" b="1" baseline="0" dirty="0">
                          <a:solidFill>
                            <a:srgbClr val="E65D00"/>
                          </a:solidFill>
                        </a:rPr>
                        <a:t> </a:t>
                      </a:r>
                      <a:r>
                        <a:rPr lang="en-GB" sz="2800" b="1" baseline="0" dirty="0" err="1">
                          <a:solidFill>
                            <a:srgbClr val="115076"/>
                          </a:solidFill>
                        </a:rPr>
                        <a:t>tte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12" name="Table 11">
            <a:extLst>
              <a:ext uri="{FF2B5EF4-FFF2-40B4-BE49-F238E27FC236}">
                <a16:creationId xmlns:a16="http://schemas.microsoft.com/office/drawing/2014/main" id="{07BC175F-C26F-4554-B2D3-9377021ED008}"/>
              </a:ext>
            </a:extLst>
          </p:cNvPr>
          <p:cNvGraphicFramePr>
            <a:graphicFrameLocks noGrp="1"/>
          </p:cNvGraphicFramePr>
          <p:nvPr>
            <p:extLst>
              <p:ext uri="{D42A27DB-BD31-4B8C-83A1-F6EECF244321}">
                <p14:modId xmlns:p14="http://schemas.microsoft.com/office/powerpoint/2010/main" val="1730128086"/>
              </p:ext>
            </p:extLst>
          </p:nvPr>
        </p:nvGraphicFramePr>
        <p:xfrm>
          <a:off x="6348057"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p>
                      <a:pPr algn="ctr"/>
                      <a:r>
                        <a:rPr lang="en-GB" sz="2000" dirty="0">
                          <a:solidFill>
                            <a:srgbClr val="115076"/>
                          </a:solidFill>
                        </a:rPr>
                        <a:t>[silence]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a:solidFill>
                          <a:srgbClr val="115076"/>
                        </a:solidFill>
                      </a:endParaRPr>
                    </a:p>
                    <a:p>
                      <a:pPr algn="ctr"/>
                      <a:r>
                        <a:rPr lang="en-GB" sz="2000">
                          <a:solidFill>
                            <a:srgbClr val="115076"/>
                          </a:solidFill>
                        </a:rPr>
                        <a:t>[stems, stalks]</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b) St  </a:t>
                      </a:r>
                      <a:r>
                        <a:rPr lang="en-GB" sz="2800" b="1" dirty="0" err="1">
                          <a:solidFill>
                            <a:srgbClr val="E87D1E"/>
                          </a:solidFill>
                        </a:rPr>
                        <a:t>i</a:t>
                      </a:r>
                      <a:r>
                        <a:rPr lang="en-GB" sz="2800" b="1" dirty="0">
                          <a:solidFill>
                            <a:srgbClr val="115076"/>
                          </a:solidFill>
                        </a:rPr>
                        <a:t> </a:t>
                      </a:r>
                      <a:r>
                        <a:rPr lang="en-GB" sz="2800" b="1" dirty="0" err="1">
                          <a:solidFill>
                            <a:srgbClr val="115076"/>
                          </a:solidFill>
                        </a:rPr>
                        <a:t>lle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St </a:t>
                      </a:r>
                      <a:r>
                        <a:rPr lang="en-GB" sz="2800" b="1" dirty="0" err="1">
                          <a:solidFill>
                            <a:srgbClr val="E87D1E"/>
                          </a:solidFill>
                        </a:rPr>
                        <a:t>ie</a:t>
                      </a:r>
                      <a:r>
                        <a:rPr lang="en-GB" sz="2800" b="1" dirty="0">
                          <a:solidFill>
                            <a:srgbClr val="115076"/>
                          </a:solidFill>
                        </a:rPr>
                        <a:t> 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4" name="TextBox 13">
            <a:extLst>
              <a:ext uri="{FF2B5EF4-FFF2-40B4-BE49-F238E27FC236}">
                <a16:creationId xmlns:a16="http://schemas.microsoft.com/office/drawing/2014/main" id="{B86982A7-4B2D-4232-A4C2-936E9DDCD3A2}"/>
              </a:ext>
            </a:extLst>
          </p:cNvPr>
          <p:cNvSpPr txBox="1"/>
          <p:nvPr/>
        </p:nvSpPr>
        <p:spPr>
          <a:xfrm>
            <a:off x="762961" y="2839982"/>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ask for]</a:t>
            </a:r>
          </a:p>
        </p:txBody>
      </p:sp>
      <p:sp>
        <p:nvSpPr>
          <p:cNvPr id="16" name="TextBox 15">
            <a:extLst>
              <a:ext uri="{FF2B5EF4-FFF2-40B4-BE49-F238E27FC236}">
                <a16:creationId xmlns:a16="http://schemas.microsoft.com/office/drawing/2014/main" id="{5D63900C-BD77-450F-961D-5FEA3CD84EE8}"/>
              </a:ext>
            </a:extLst>
          </p:cNvPr>
          <p:cNvSpPr txBox="1"/>
          <p:nvPr/>
        </p:nvSpPr>
        <p:spPr>
          <a:xfrm>
            <a:off x="3592710" y="2828480"/>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offer]</a:t>
            </a:r>
          </a:p>
        </p:txBody>
      </p:sp>
      <p:sp>
        <p:nvSpPr>
          <p:cNvPr id="41" name="Action Button: Custom 16">
            <a:hlinkClick r:id="" action="ppaction://noaction" highlightClick="1">
              <a:snd r:embed="rId5" name="32. 1.wav"/>
            </a:hlinkClick>
            <a:extLst>
              <a:ext uri="{FF2B5EF4-FFF2-40B4-BE49-F238E27FC236}">
                <a16:creationId xmlns:a16="http://schemas.microsoft.com/office/drawing/2014/main" id="{8ECFBEC6-59EB-4A9A-B1D8-364128EB9CD4}"/>
              </a:ext>
            </a:extLst>
          </p:cNvPr>
          <p:cNvSpPr/>
          <p:nvPr/>
        </p:nvSpPr>
        <p:spPr>
          <a:xfrm>
            <a:off x="335083" y="1747303"/>
            <a:ext cx="539523" cy="49024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2" name="Action Button: Custom 16">
            <a:hlinkClick r:id="" action="ppaction://noaction" highlightClick="1">
              <a:snd r:embed="rId6" name="32. 2.wav"/>
            </a:hlinkClick>
            <a:extLst>
              <a:ext uri="{FF2B5EF4-FFF2-40B4-BE49-F238E27FC236}">
                <a16:creationId xmlns:a16="http://schemas.microsoft.com/office/drawing/2014/main" id="{35D05747-7DD0-48EF-A053-51E1915A369C}"/>
              </a:ext>
            </a:extLst>
          </p:cNvPr>
          <p:cNvSpPr/>
          <p:nvPr/>
        </p:nvSpPr>
        <p:spPr>
          <a:xfrm>
            <a:off x="332237" y="4029636"/>
            <a:ext cx="542369" cy="54236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3" name="Action Button: Custom 16">
            <a:hlinkClick r:id="" action="ppaction://noaction" highlightClick="1">
              <a:snd r:embed="rId7" name="32. 3.wav"/>
            </a:hlinkClick>
            <a:extLst>
              <a:ext uri="{FF2B5EF4-FFF2-40B4-BE49-F238E27FC236}">
                <a16:creationId xmlns:a16="http://schemas.microsoft.com/office/drawing/2014/main" id="{E8C037D3-B146-4921-B131-F50D6B50FFA0}"/>
              </a:ext>
            </a:extLst>
          </p:cNvPr>
          <p:cNvSpPr/>
          <p:nvPr/>
        </p:nvSpPr>
        <p:spPr>
          <a:xfrm>
            <a:off x="6076873" y="1751956"/>
            <a:ext cx="542369" cy="54236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4" name="Action Button: Custom 16">
            <a:hlinkClick r:id="" action="ppaction://noaction" highlightClick="1">
              <a:snd r:embed="rId8" name="32. 4.wav"/>
            </a:hlinkClick>
            <a:extLst>
              <a:ext uri="{FF2B5EF4-FFF2-40B4-BE49-F238E27FC236}">
                <a16:creationId xmlns:a16="http://schemas.microsoft.com/office/drawing/2014/main" id="{9B16E4D1-3045-4757-B5C9-E54A096123CA}"/>
              </a:ext>
            </a:extLst>
          </p:cNvPr>
          <p:cNvSpPr/>
          <p:nvPr/>
        </p:nvSpPr>
        <p:spPr>
          <a:xfrm>
            <a:off x="6025293" y="4042351"/>
            <a:ext cx="542369" cy="54236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0" name="TextBox 19">
            <a:extLst>
              <a:ext uri="{FF2B5EF4-FFF2-40B4-BE49-F238E27FC236}">
                <a16:creationId xmlns:a16="http://schemas.microsoft.com/office/drawing/2014/main" id="{860C0B31-1335-4406-900F-F0559A3A30B2}"/>
              </a:ext>
            </a:extLst>
          </p:cNvPr>
          <p:cNvSpPr txBox="1"/>
          <p:nvPr/>
        </p:nvSpPr>
        <p:spPr>
          <a:xfrm>
            <a:off x="1721154" y="3438726"/>
            <a:ext cx="559680"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1" name="TextBox 20">
            <a:extLst>
              <a:ext uri="{FF2B5EF4-FFF2-40B4-BE49-F238E27FC236}">
                <a16:creationId xmlns:a16="http://schemas.microsoft.com/office/drawing/2014/main" id="{860C0B31-1335-4406-900F-F0559A3A30B2}"/>
              </a:ext>
            </a:extLst>
          </p:cNvPr>
          <p:cNvSpPr txBox="1"/>
          <p:nvPr/>
        </p:nvSpPr>
        <p:spPr>
          <a:xfrm>
            <a:off x="4268574" y="3462147"/>
            <a:ext cx="401413"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2" name="TextBox 21">
            <a:extLst>
              <a:ext uri="{FF2B5EF4-FFF2-40B4-BE49-F238E27FC236}">
                <a16:creationId xmlns:a16="http://schemas.microsoft.com/office/drawing/2014/main" id="{860C0B31-1335-4406-900F-F0559A3A30B2}"/>
              </a:ext>
            </a:extLst>
          </p:cNvPr>
          <p:cNvSpPr txBox="1"/>
          <p:nvPr/>
        </p:nvSpPr>
        <p:spPr>
          <a:xfrm>
            <a:off x="2182492" y="5630468"/>
            <a:ext cx="401413"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3" name="TextBox 22">
            <a:extLst>
              <a:ext uri="{FF2B5EF4-FFF2-40B4-BE49-F238E27FC236}">
                <a16:creationId xmlns:a16="http://schemas.microsoft.com/office/drawing/2014/main" id="{860C0B31-1335-4406-900F-F0559A3A30B2}"/>
              </a:ext>
            </a:extLst>
          </p:cNvPr>
          <p:cNvSpPr txBox="1"/>
          <p:nvPr/>
        </p:nvSpPr>
        <p:spPr>
          <a:xfrm>
            <a:off x="4853552" y="5630468"/>
            <a:ext cx="437585"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4" name="TextBox 23">
            <a:extLst>
              <a:ext uri="{FF2B5EF4-FFF2-40B4-BE49-F238E27FC236}">
                <a16:creationId xmlns:a16="http://schemas.microsoft.com/office/drawing/2014/main" id="{860C0B31-1335-4406-900F-F0559A3A30B2}"/>
              </a:ext>
            </a:extLst>
          </p:cNvPr>
          <p:cNvSpPr txBox="1"/>
          <p:nvPr/>
        </p:nvSpPr>
        <p:spPr>
          <a:xfrm>
            <a:off x="7651797" y="3417355"/>
            <a:ext cx="401413"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5" name="TextBox 24">
            <a:extLst>
              <a:ext uri="{FF2B5EF4-FFF2-40B4-BE49-F238E27FC236}">
                <a16:creationId xmlns:a16="http://schemas.microsoft.com/office/drawing/2014/main" id="{860C0B31-1335-4406-900F-F0559A3A30B2}"/>
              </a:ext>
            </a:extLst>
          </p:cNvPr>
          <p:cNvSpPr txBox="1"/>
          <p:nvPr/>
        </p:nvSpPr>
        <p:spPr>
          <a:xfrm>
            <a:off x="10065818" y="3430462"/>
            <a:ext cx="466451"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6" name="TextBox 25">
            <a:extLst>
              <a:ext uri="{FF2B5EF4-FFF2-40B4-BE49-F238E27FC236}">
                <a16:creationId xmlns:a16="http://schemas.microsoft.com/office/drawing/2014/main" id="{860C0B31-1335-4406-900F-F0559A3A30B2}"/>
              </a:ext>
            </a:extLst>
          </p:cNvPr>
          <p:cNvSpPr txBox="1"/>
          <p:nvPr/>
        </p:nvSpPr>
        <p:spPr>
          <a:xfrm>
            <a:off x="7590571" y="5630470"/>
            <a:ext cx="434241"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7" name="TextBox 26">
            <a:extLst>
              <a:ext uri="{FF2B5EF4-FFF2-40B4-BE49-F238E27FC236}">
                <a16:creationId xmlns:a16="http://schemas.microsoft.com/office/drawing/2014/main" id="{860C0B31-1335-4406-900F-F0559A3A30B2}"/>
              </a:ext>
            </a:extLst>
          </p:cNvPr>
          <p:cNvSpPr txBox="1"/>
          <p:nvPr/>
        </p:nvSpPr>
        <p:spPr>
          <a:xfrm>
            <a:off x="10043820" y="5584084"/>
            <a:ext cx="401413"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7" name="Oval 6"/>
          <p:cNvSpPr/>
          <p:nvPr/>
        </p:nvSpPr>
        <p:spPr>
          <a:xfrm>
            <a:off x="3328182" y="3390712"/>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877926" y="5573826"/>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6635248" y="3351791"/>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9043353" y="5573826"/>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7" grpId="0" animBg="1"/>
      <p:bldP spid="28" grpId="0" animBg="1"/>
      <p:bldP spid="29"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9961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67968" y="1214072"/>
            <a:ext cx="11935799"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Welches Wort hat das </a:t>
            </a:r>
            <a:r>
              <a:rPr lang="en-US" sz="2400" dirty="0" err="1">
                <a:solidFill>
                  <a:schemeClr val="accent5">
                    <a:lumMod val="50000"/>
                  </a:schemeClr>
                </a:solidFill>
              </a:rPr>
              <a:t>kurze</a:t>
            </a:r>
            <a:r>
              <a:rPr lang="en-US" sz="2400" dirty="0">
                <a:solidFill>
                  <a:schemeClr val="accent5">
                    <a:lumMod val="50000"/>
                  </a:schemeClr>
                </a:solidFill>
              </a:rPr>
              <a:t> [</a:t>
            </a:r>
            <a:r>
              <a:rPr lang="en-US" sz="2400" b="1" dirty="0" err="1">
                <a:solidFill>
                  <a:schemeClr val="accent5">
                    <a:lumMod val="50000"/>
                  </a:schemeClr>
                </a:solidFill>
              </a:rPr>
              <a:t>i</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5-8 und a) </a:t>
            </a:r>
            <a:r>
              <a:rPr lang="en-US" sz="2400" dirty="0" err="1">
                <a:solidFill>
                  <a:schemeClr val="accent5">
                    <a:lumMod val="50000"/>
                  </a:schemeClr>
                </a:solidFill>
              </a:rPr>
              <a:t>oder</a:t>
            </a:r>
            <a:r>
              <a:rPr lang="en-US" sz="2400" dirty="0">
                <a:solidFill>
                  <a:schemeClr val="accent5">
                    <a:lumMod val="50000"/>
                  </a:schemeClr>
                </a:solidFill>
              </a:rPr>
              <a:t> b).</a:t>
            </a:r>
          </a:p>
        </p:txBody>
      </p:sp>
      <p:graphicFrame>
        <p:nvGraphicFramePr>
          <p:cNvPr id="6" name="Table 13">
            <a:extLst>
              <a:ext uri="{FF2B5EF4-FFF2-40B4-BE49-F238E27FC236}">
                <a16:creationId xmlns:a16="http://schemas.microsoft.com/office/drawing/2014/main" id="{95A19952-6570-4456-93B6-84FF0F422BF3}"/>
              </a:ext>
            </a:extLst>
          </p:cNvPr>
          <p:cNvGraphicFramePr>
            <a:graphicFrameLocks noGrp="1"/>
          </p:cNvGraphicFramePr>
          <p:nvPr>
            <p:extLst>
              <p:ext uri="{D42A27DB-BD31-4B8C-83A1-F6EECF244321}">
                <p14:modId xmlns:p14="http://schemas.microsoft.com/office/powerpoint/2010/main" val="3836163721"/>
              </p:ext>
            </p:extLst>
          </p:nvPr>
        </p:nvGraphicFramePr>
        <p:xfrm>
          <a:off x="673806"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R </a:t>
                      </a:r>
                      <a:r>
                        <a:rPr lang="en-GB" sz="2800" b="1" dirty="0" err="1">
                          <a:solidFill>
                            <a:srgbClr val="E65D00"/>
                          </a:solidFill>
                        </a:rPr>
                        <a:t>i</a:t>
                      </a:r>
                      <a:r>
                        <a:rPr lang="en-GB" sz="2800" b="1" dirty="0">
                          <a:solidFill>
                            <a:srgbClr val="E65D00"/>
                          </a:solidFill>
                        </a:rPr>
                        <a:t>  </a:t>
                      </a:r>
                      <a:r>
                        <a:rPr lang="en-GB" sz="2800" b="1" dirty="0" err="1">
                          <a:solidFill>
                            <a:srgbClr val="115076"/>
                          </a:solidFill>
                        </a:rPr>
                        <a:t>sse</a:t>
                      </a:r>
                      <a:r>
                        <a:rPr lang="en-GB" sz="2800" b="1" dirty="0">
                          <a:solidFill>
                            <a:srgbClr val="115076"/>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 b) R </a:t>
                      </a:r>
                      <a:r>
                        <a:rPr lang="en-GB" sz="2800" b="1" dirty="0" err="1">
                          <a:solidFill>
                            <a:srgbClr val="E65D00"/>
                          </a:solidFill>
                        </a:rPr>
                        <a:t>ie</a:t>
                      </a:r>
                      <a:r>
                        <a:rPr lang="en-GB" sz="2800" b="1" dirty="0">
                          <a:solidFill>
                            <a:srgbClr val="E65D00"/>
                          </a:solidFill>
                        </a:rPr>
                        <a:t> </a:t>
                      </a:r>
                      <a:r>
                        <a:rPr lang="en-GB" sz="2800" b="1" dirty="0">
                          <a:solidFill>
                            <a:srgbClr val="115076"/>
                          </a:solidFill>
                        </a:rPr>
                        <a:t>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8" name="Table 7">
            <a:extLst>
              <a:ext uri="{FF2B5EF4-FFF2-40B4-BE49-F238E27FC236}">
                <a16:creationId xmlns:a16="http://schemas.microsoft.com/office/drawing/2014/main" id="{52B1075F-A60B-4B21-982A-AF00C8A43337}"/>
              </a:ext>
            </a:extLst>
          </p:cNvPr>
          <p:cNvGraphicFramePr>
            <a:graphicFrameLocks noGrp="1"/>
          </p:cNvGraphicFramePr>
          <p:nvPr>
            <p:extLst>
              <p:ext uri="{D42A27DB-BD31-4B8C-83A1-F6EECF244321}">
                <p14:modId xmlns:p14="http://schemas.microsoft.com/office/powerpoint/2010/main" val="90279959"/>
              </p:ext>
            </p:extLst>
          </p:nvPr>
        </p:nvGraphicFramePr>
        <p:xfrm>
          <a:off x="673806"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p>
                      <a:pPr algn="ctr"/>
                      <a:r>
                        <a:rPr lang="en-GB" sz="2000" dirty="0">
                          <a:solidFill>
                            <a:srgbClr val="115076"/>
                          </a:solidFill>
                        </a:rPr>
                        <a:t>[to sit]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r>
                        <a:rPr lang="en-GB" sz="2000">
                          <a:solidFill>
                            <a:srgbClr val="115076"/>
                          </a:solidFill>
                        </a:rPr>
                        <a:t>[to</a:t>
                      </a:r>
                      <a:r>
                        <a:rPr lang="en-GB" sz="2000" baseline="0">
                          <a:solidFill>
                            <a:srgbClr val="115076"/>
                          </a:solidFill>
                        </a:rPr>
                        <a:t> </a:t>
                      </a:r>
                      <a:r>
                        <a:rPr lang="en-GB" sz="2000">
                          <a:solidFill>
                            <a:srgbClr val="115076"/>
                          </a:solidFill>
                        </a:rPr>
                        <a:t>address someone as ‘Sie’]</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s </a:t>
                      </a:r>
                      <a:r>
                        <a:rPr lang="en-GB" sz="2800" b="1" dirty="0" err="1">
                          <a:solidFill>
                            <a:srgbClr val="E87D1E"/>
                          </a:solidFill>
                        </a:rPr>
                        <a:t>i</a:t>
                      </a:r>
                      <a:r>
                        <a:rPr lang="en-GB" sz="2800" b="1" dirty="0">
                          <a:solidFill>
                            <a:srgbClr val="115076"/>
                          </a:solidFill>
                        </a:rPr>
                        <a:t> </a:t>
                      </a:r>
                      <a:r>
                        <a:rPr lang="en-GB" sz="2800" b="1" dirty="0" err="1">
                          <a:solidFill>
                            <a:srgbClr val="115076"/>
                          </a:solidFill>
                        </a:rPr>
                        <a:t>tzen</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2800" b="1" dirty="0">
                          <a:solidFill>
                            <a:srgbClr val="115076"/>
                          </a:solidFill>
                        </a:rPr>
                        <a:t>     b) s </a:t>
                      </a:r>
                      <a:r>
                        <a:rPr lang="en-GB" sz="2800" b="1" dirty="0" err="1">
                          <a:solidFill>
                            <a:srgbClr val="E87D1E"/>
                          </a:solidFill>
                        </a:rPr>
                        <a:t>ie</a:t>
                      </a:r>
                      <a:r>
                        <a:rPr lang="en-GB" sz="2800" b="1" dirty="0">
                          <a:solidFill>
                            <a:srgbClr val="E87D1E"/>
                          </a:solidFill>
                        </a:rPr>
                        <a:t> </a:t>
                      </a:r>
                      <a:r>
                        <a:rPr lang="en-GB" sz="2800" b="1" dirty="0">
                          <a:solidFill>
                            <a:srgbClr val="115076"/>
                          </a:solidFill>
                        </a:rPr>
                        <a:t>zen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10" name="Table 13">
            <a:extLst>
              <a:ext uri="{FF2B5EF4-FFF2-40B4-BE49-F238E27FC236}">
                <a16:creationId xmlns:a16="http://schemas.microsoft.com/office/drawing/2014/main" id="{CBD4BAE7-0209-4BC4-A65A-6C965BE54F7D}"/>
              </a:ext>
            </a:extLst>
          </p:cNvPr>
          <p:cNvGraphicFramePr>
            <a:graphicFrameLocks noGrp="1"/>
          </p:cNvGraphicFramePr>
          <p:nvPr>
            <p:extLst>
              <p:ext uri="{D42A27DB-BD31-4B8C-83A1-F6EECF244321}">
                <p14:modId xmlns:p14="http://schemas.microsoft.com/office/powerpoint/2010/main" val="837924544"/>
              </p:ext>
            </p:extLst>
          </p:nvPr>
        </p:nvGraphicFramePr>
        <p:xfrm>
          <a:off x="6353112"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p>
                      <a:pPr algn="ctr"/>
                      <a:r>
                        <a:rPr lang="en-GB" sz="2000" dirty="0">
                          <a:solidFill>
                            <a:srgbClr val="115076"/>
                          </a:solidFill>
                        </a:rPr>
                        <a:t>[within</a:t>
                      </a:r>
                      <a:r>
                        <a:rPr lang="en-GB" sz="2000" baseline="0" dirty="0">
                          <a:solidFill>
                            <a:srgbClr val="115076"/>
                          </a:solidFill>
                        </a:rPr>
                        <a:t>]</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dirty="0">
                        <a:solidFill>
                          <a:srgbClr val="115076"/>
                        </a:solidFill>
                      </a:endParaRPr>
                    </a:p>
                    <a:p>
                      <a:pPr algn="ctr"/>
                      <a:endParaRPr lang="en-GB" sz="2000" dirty="0">
                        <a:solidFill>
                          <a:srgbClr val="115076"/>
                        </a:solidFill>
                      </a:endParaRPr>
                    </a:p>
                    <a:p>
                      <a:pPr algn="ctr"/>
                      <a:r>
                        <a:rPr lang="en-GB" sz="2000" dirty="0">
                          <a:solidFill>
                            <a:srgbClr val="115076"/>
                          </a:solidFill>
                        </a:rPr>
                        <a:t>[bees]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b </a:t>
                      </a:r>
                      <a:r>
                        <a:rPr lang="en-GB" sz="2800" b="1" dirty="0">
                          <a:solidFill>
                            <a:srgbClr val="E65D00"/>
                          </a:solidFill>
                        </a:rPr>
                        <a:t> </a:t>
                      </a:r>
                      <a:r>
                        <a:rPr lang="en-GB" sz="2800" b="1" dirty="0" err="1">
                          <a:solidFill>
                            <a:srgbClr val="E65D00"/>
                          </a:solidFill>
                        </a:rPr>
                        <a:t>i</a:t>
                      </a:r>
                      <a:r>
                        <a:rPr lang="en-GB" sz="2800" b="1" dirty="0">
                          <a:solidFill>
                            <a:srgbClr val="E65D00"/>
                          </a:solidFill>
                        </a:rPr>
                        <a:t>  </a:t>
                      </a:r>
                      <a:r>
                        <a:rPr lang="en-GB" sz="2800" b="1" dirty="0" err="1">
                          <a:solidFill>
                            <a:srgbClr val="115076"/>
                          </a:solidFill>
                        </a:rPr>
                        <a:t>nnen</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B </a:t>
                      </a:r>
                      <a:r>
                        <a:rPr lang="en-GB" sz="2800" b="1" baseline="0" dirty="0">
                          <a:solidFill>
                            <a:srgbClr val="115076"/>
                          </a:solidFill>
                        </a:rPr>
                        <a:t> </a:t>
                      </a:r>
                      <a:r>
                        <a:rPr lang="en-GB" sz="2800" b="1" baseline="0" dirty="0" err="1">
                          <a:solidFill>
                            <a:srgbClr val="E65D00"/>
                          </a:solidFill>
                        </a:rPr>
                        <a:t>ie</a:t>
                      </a:r>
                      <a:r>
                        <a:rPr lang="en-GB" sz="2800" b="1" baseline="0" dirty="0">
                          <a:solidFill>
                            <a:srgbClr val="E65D00"/>
                          </a:solidFill>
                        </a:rPr>
                        <a:t>  </a:t>
                      </a:r>
                      <a:r>
                        <a:rPr lang="en-GB" sz="2800" b="1" baseline="0" dirty="0" err="1">
                          <a:solidFill>
                            <a:srgbClr val="115076"/>
                          </a:solidFill>
                        </a:rPr>
                        <a:t>nen</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12" name="Table 11">
            <a:extLst>
              <a:ext uri="{FF2B5EF4-FFF2-40B4-BE49-F238E27FC236}">
                <a16:creationId xmlns:a16="http://schemas.microsoft.com/office/drawing/2014/main" id="{07BC175F-C26F-4554-B2D3-9377021ED008}"/>
              </a:ext>
            </a:extLst>
          </p:cNvPr>
          <p:cNvGraphicFramePr>
            <a:graphicFrameLocks noGrp="1"/>
          </p:cNvGraphicFramePr>
          <p:nvPr>
            <p:extLst>
              <p:ext uri="{D42A27DB-BD31-4B8C-83A1-F6EECF244321}">
                <p14:modId xmlns:p14="http://schemas.microsoft.com/office/powerpoint/2010/main" val="2079331363"/>
              </p:ext>
            </p:extLst>
          </p:nvPr>
        </p:nvGraphicFramePr>
        <p:xfrm>
          <a:off x="6348057"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p>
                      <a:pPr algn="ctr"/>
                      <a:r>
                        <a:rPr lang="en-GB" sz="2000" dirty="0">
                          <a:solidFill>
                            <a:srgbClr val="115076"/>
                          </a:solidFill>
                        </a:rPr>
                        <a:t>[hall]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p>
                      <a:pPr algn="ctr"/>
                      <a:r>
                        <a:rPr lang="en-GB" sz="2000" dirty="0">
                          <a:solidFill>
                            <a:srgbClr val="115076"/>
                          </a:solidFill>
                        </a:rPr>
                        <a:t>[dill]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b) D </a:t>
                      </a:r>
                      <a:r>
                        <a:rPr lang="en-GB" sz="2800" b="1" dirty="0" err="1">
                          <a:solidFill>
                            <a:srgbClr val="E87D1E"/>
                          </a:solidFill>
                        </a:rPr>
                        <a:t>ie</a:t>
                      </a:r>
                      <a:r>
                        <a:rPr lang="en-GB" sz="2800" b="1" dirty="0">
                          <a:solidFill>
                            <a:srgbClr val="115076"/>
                          </a:solidFill>
                        </a:rPr>
                        <a:t> 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D </a:t>
                      </a:r>
                      <a:r>
                        <a:rPr lang="en-GB" sz="2800" b="1" dirty="0" err="1">
                          <a:solidFill>
                            <a:srgbClr val="E87D1E"/>
                          </a:solidFill>
                        </a:rPr>
                        <a:t>i</a:t>
                      </a:r>
                      <a:r>
                        <a:rPr lang="en-GB" sz="2800" b="1" dirty="0">
                          <a:solidFill>
                            <a:srgbClr val="115076"/>
                          </a:solidFill>
                        </a:rPr>
                        <a:t>  </a:t>
                      </a:r>
                      <a:r>
                        <a:rPr lang="en-GB" sz="2800" b="1" dirty="0" err="1">
                          <a:solidFill>
                            <a:srgbClr val="115076"/>
                          </a:solidFill>
                        </a:rPr>
                        <a:t>lle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4" name="TextBox 13">
            <a:extLst>
              <a:ext uri="{FF2B5EF4-FFF2-40B4-BE49-F238E27FC236}">
                <a16:creationId xmlns:a16="http://schemas.microsoft.com/office/drawing/2014/main" id="{B86982A7-4B2D-4232-A4C2-936E9DDCD3A2}"/>
              </a:ext>
            </a:extLst>
          </p:cNvPr>
          <p:cNvSpPr txBox="1"/>
          <p:nvPr/>
        </p:nvSpPr>
        <p:spPr>
          <a:xfrm>
            <a:off x="762961" y="2839982"/>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a:solidFill>
                  <a:srgbClr val="4472C4">
                    <a:lumMod val="50000"/>
                  </a:srgbClr>
                </a:solidFill>
                <a:latin typeface="Century Gothic" panose="020F0302020204030204"/>
              </a:rPr>
              <a:t>[cracks]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5D63900C-BD77-450F-961D-5FEA3CD84EE8}"/>
              </a:ext>
            </a:extLst>
          </p:cNvPr>
          <p:cNvSpPr txBox="1"/>
          <p:nvPr/>
        </p:nvSpPr>
        <p:spPr>
          <a:xfrm>
            <a:off x="3592710" y="2828480"/>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[giant]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Action Button: Custom 16">
            <a:hlinkClick r:id="" action="ppaction://noaction" highlightClick="1">
              <a:snd r:embed="rId5" name="32.G.5. risse.wav"/>
            </a:hlinkClick>
            <a:extLst>
              <a:ext uri="{FF2B5EF4-FFF2-40B4-BE49-F238E27FC236}">
                <a16:creationId xmlns:a16="http://schemas.microsoft.com/office/drawing/2014/main" id="{8ECFBEC6-59EB-4A9A-B1D8-364128EB9CD4}"/>
              </a:ext>
            </a:extLst>
          </p:cNvPr>
          <p:cNvSpPr/>
          <p:nvPr/>
        </p:nvSpPr>
        <p:spPr>
          <a:xfrm>
            <a:off x="335083" y="1747303"/>
            <a:ext cx="539523" cy="49024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5</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Action Button: Custom 16">
            <a:hlinkClick r:id="" action="ppaction://noaction" highlightClick="1">
              <a:snd r:embed="rId6" name="32.G.6. sitzen.wav"/>
            </a:hlinkClick>
            <a:extLst>
              <a:ext uri="{FF2B5EF4-FFF2-40B4-BE49-F238E27FC236}">
                <a16:creationId xmlns:a16="http://schemas.microsoft.com/office/drawing/2014/main" id="{35D05747-7DD0-48EF-A053-51E1915A369C}"/>
              </a:ext>
            </a:extLst>
          </p:cNvPr>
          <p:cNvSpPr/>
          <p:nvPr/>
        </p:nvSpPr>
        <p:spPr>
          <a:xfrm>
            <a:off x="332237" y="4029636"/>
            <a:ext cx="542369" cy="54236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6</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Action Button: Custom 16">
            <a:hlinkClick r:id="" action="ppaction://noaction" highlightClick="1">
              <a:snd r:embed="rId7" name="32.G.7. bibbern.wav"/>
            </a:hlinkClick>
            <a:extLst>
              <a:ext uri="{FF2B5EF4-FFF2-40B4-BE49-F238E27FC236}">
                <a16:creationId xmlns:a16="http://schemas.microsoft.com/office/drawing/2014/main" id="{E8C037D3-B146-4921-B131-F50D6B50FFA0}"/>
              </a:ext>
            </a:extLst>
          </p:cNvPr>
          <p:cNvSpPr/>
          <p:nvPr/>
        </p:nvSpPr>
        <p:spPr>
          <a:xfrm>
            <a:off x="6076873" y="1751956"/>
            <a:ext cx="542369" cy="54236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7</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Action Button: Custom 16">
            <a:hlinkClick r:id="" action="ppaction://noaction" highlightClick="1">
              <a:snd r:embed="rId8" name="32.G.8. diele.wav"/>
            </a:hlinkClick>
            <a:extLst>
              <a:ext uri="{FF2B5EF4-FFF2-40B4-BE49-F238E27FC236}">
                <a16:creationId xmlns:a16="http://schemas.microsoft.com/office/drawing/2014/main" id="{9B16E4D1-3045-4757-B5C9-E54A096123CA}"/>
              </a:ext>
            </a:extLst>
          </p:cNvPr>
          <p:cNvSpPr/>
          <p:nvPr/>
        </p:nvSpPr>
        <p:spPr>
          <a:xfrm>
            <a:off x="6025293" y="4042351"/>
            <a:ext cx="542369" cy="54236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8</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860C0B31-1335-4406-900F-F0559A3A30B2}"/>
              </a:ext>
            </a:extLst>
          </p:cNvPr>
          <p:cNvSpPr txBox="1"/>
          <p:nvPr/>
        </p:nvSpPr>
        <p:spPr>
          <a:xfrm>
            <a:off x="1828800" y="3475276"/>
            <a:ext cx="476250"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19" name="TextBox 18">
            <a:extLst>
              <a:ext uri="{FF2B5EF4-FFF2-40B4-BE49-F238E27FC236}">
                <a16:creationId xmlns:a16="http://schemas.microsoft.com/office/drawing/2014/main" id="{860C0B31-1335-4406-900F-F0559A3A30B2}"/>
              </a:ext>
            </a:extLst>
          </p:cNvPr>
          <p:cNvSpPr txBox="1"/>
          <p:nvPr/>
        </p:nvSpPr>
        <p:spPr>
          <a:xfrm>
            <a:off x="4351586" y="3437650"/>
            <a:ext cx="401413"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0" name="TextBox 19">
            <a:extLst>
              <a:ext uri="{FF2B5EF4-FFF2-40B4-BE49-F238E27FC236}">
                <a16:creationId xmlns:a16="http://schemas.microsoft.com/office/drawing/2014/main" id="{860C0B31-1335-4406-900F-F0559A3A30B2}"/>
              </a:ext>
            </a:extLst>
          </p:cNvPr>
          <p:cNvSpPr txBox="1"/>
          <p:nvPr/>
        </p:nvSpPr>
        <p:spPr>
          <a:xfrm>
            <a:off x="1708339" y="5674339"/>
            <a:ext cx="400639"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1" name="TextBox 20">
            <a:extLst>
              <a:ext uri="{FF2B5EF4-FFF2-40B4-BE49-F238E27FC236}">
                <a16:creationId xmlns:a16="http://schemas.microsoft.com/office/drawing/2014/main" id="{860C0B31-1335-4406-900F-F0559A3A30B2}"/>
              </a:ext>
            </a:extLst>
          </p:cNvPr>
          <p:cNvSpPr txBox="1"/>
          <p:nvPr/>
        </p:nvSpPr>
        <p:spPr>
          <a:xfrm>
            <a:off x="4391408" y="5651542"/>
            <a:ext cx="401413"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2" name="TextBox 21">
            <a:extLst>
              <a:ext uri="{FF2B5EF4-FFF2-40B4-BE49-F238E27FC236}">
                <a16:creationId xmlns:a16="http://schemas.microsoft.com/office/drawing/2014/main" id="{860C0B31-1335-4406-900F-F0559A3A30B2}"/>
              </a:ext>
            </a:extLst>
          </p:cNvPr>
          <p:cNvSpPr txBox="1"/>
          <p:nvPr/>
        </p:nvSpPr>
        <p:spPr>
          <a:xfrm>
            <a:off x="7311836" y="3465841"/>
            <a:ext cx="624395"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3" name="TextBox 22">
            <a:extLst>
              <a:ext uri="{FF2B5EF4-FFF2-40B4-BE49-F238E27FC236}">
                <a16:creationId xmlns:a16="http://schemas.microsoft.com/office/drawing/2014/main" id="{860C0B31-1335-4406-900F-F0559A3A30B2}"/>
              </a:ext>
            </a:extLst>
          </p:cNvPr>
          <p:cNvSpPr txBox="1"/>
          <p:nvPr/>
        </p:nvSpPr>
        <p:spPr>
          <a:xfrm>
            <a:off x="9859694" y="3429000"/>
            <a:ext cx="364975"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4" name="TextBox 23">
            <a:extLst>
              <a:ext uri="{FF2B5EF4-FFF2-40B4-BE49-F238E27FC236}">
                <a16:creationId xmlns:a16="http://schemas.microsoft.com/office/drawing/2014/main" id="{860C0B31-1335-4406-900F-F0559A3A30B2}"/>
              </a:ext>
            </a:extLst>
          </p:cNvPr>
          <p:cNvSpPr txBox="1"/>
          <p:nvPr/>
        </p:nvSpPr>
        <p:spPr>
          <a:xfrm>
            <a:off x="7603783" y="5633260"/>
            <a:ext cx="315080"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5" name="TextBox 24">
            <a:extLst>
              <a:ext uri="{FF2B5EF4-FFF2-40B4-BE49-F238E27FC236}">
                <a16:creationId xmlns:a16="http://schemas.microsoft.com/office/drawing/2014/main" id="{860C0B31-1335-4406-900F-F0559A3A30B2}"/>
              </a:ext>
            </a:extLst>
          </p:cNvPr>
          <p:cNvSpPr txBox="1"/>
          <p:nvPr/>
        </p:nvSpPr>
        <p:spPr>
          <a:xfrm>
            <a:off x="10042182" y="5675414"/>
            <a:ext cx="408467"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6" name="Oval 25"/>
          <p:cNvSpPr/>
          <p:nvPr/>
        </p:nvSpPr>
        <p:spPr>
          <a:xfrm>
            <a:off x="1708339" y="3381008"/>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1568445" y="5561056"/>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7190980" y="3381008"/>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9875463" y="5598707"/>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887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Vokabeln</a:t>
            </a:r>
            <a:r>
              <a:rPr lang="en-GB" sz="3600" b="1" dirty="0">
                <a:solidFill>
                  <a:schemeClr val="bg1"/>
                </a:solidFill>
              </a:rPr>
              <a:t> 1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6"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3242EBC-92D1-43A5-A83D-37585966D375}"/>
              </a:ext>
            </a:extLst>
          </p:cNvPr>
          <p:cNvSpPr txBox="1"/>
          <p:nvPr/>
        </p:nvSpPr>
        <p:spPr>
          <a:xfrm>
            <a:off x="253219" y="1754539"/>
            <a:ext cx="142083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a:t>
            </a: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for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17EFDA7-217C-4DFA-B871-EC98A95CBEDA}"/>
              </a:ext>
            </a:extLst>
          </p:cNvPr>
          <p:cNvSpPr txBox="1"/>
          <p:nvPr/>
        </p:nvSpPr>
        <p:spPr>
          <a:xfrm>
            <a:off x="1861208" y="2705858"/>
            <a:ext cx="2644531"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a:t>
            </a: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stayed (pp)</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1818B627-F5D0-443C-820B-A90A29CA969A}"/>
              </a:ext>
            </a:extLst>
          </p:cNvPr>
          <p:cNvSpPr txBox="1"/>
          <p:nvPr/>
        </p:nvSpPr>
        <p:spPr>
          <a:xfrm>
            <a:off x="4505739" y="1739958"/>
            <a:ext cx="2450624"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a:t>
            </a: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swam (pp)</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E6914EC9-4BFC-42B7-A987-A91657316783}"/>
              </a:ext>
            </a:extLst>
          </p:cNvPr>
          <p:cNvSpPr txBox="1"/>
          <p:nvPr/>
        </p:nvSpPr>
        <p:spPr>
          <a:xfrm>
            <a:off x="6984727" y="2709798"/>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a:t>
            </a: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fresh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65CBAEF3-E05E-4745-93CD-DC59A7E2B911}"/>
              </a:ext>
            </a:extLst>
          </p:cNvPr>
          <p:cNvSpPr txBox="1"/>
          <p:nvPr/>
        </p:nvSpPr>
        <p:spPr>
          <a:xfrm>
            <a:off x="8931966" y="1768893"/>
            <a:ext cx="2925246"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a:t>
            </a: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climbed</a:t>
            </a:r>
            <a:r>
              <a:rPr kumimoji="0" lang="en-GB" sz="28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(pp)</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AF0AC6E-9817-4496-AF37-1A2009C31A47}"/>
              </a:ext>
            </a:extLst>
          </p:cNvPr>
          <p:cNvSpPr txBox="1"/>
          <p:nvPr/>
        </p:nvSpPr>
        <p:spPr>
          <a:xfrm>
            <a:off x="200178" y="4466105"/>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a:t>
            </a: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own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6BC4E39C-0118-41A8-938D-D4D1BE95411C}"/>
              </a:ext>
            </a:extLst>
          </p:cNvPr>
          <p:cNvSpPr txBox="1"/>
          <p:nvPr/>
        </p:nvSpPr>
        <p:spPr>
          <a:xfrm>
            <a:off x="2754138" y="3670969"/>
            <a:ext cx="3051609"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7</a:t>
            </a: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to experience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974094D1-1DB2-4F4F-85FA-63210579760E}"/>
              </a:ext>
            </a:extLst>
          </p:cNvPr>
          <p:cNvSpPr txBox="1"/>
          <p:nvPr/>
        </p:nvSpPr>
        <p:spPr>
          <a:xfrm>
            <a:off x="6276327" y="4466105"/>
            <a:ext cx="3106211"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8</a:t>
            </a: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to get,</a:t>
            </a:r>
            <a:r>
              <a:rPr kumimoji="0" lang="en-GB" sz="28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getting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BA390F95-645B-4C1D-88D8-1DA65E8EEBE7}"/>
              </a:ext>
            </a:extLst>
          </p:cNvPr>
          <p:cNvSpPr txBox="1"/>
          <p:nvPr/>
        </p:nvSpPr>
        <p:spPr>
          <a:xfrm>
            <a:off x="9250018" y="3670969"/>
            <a:ext cx="256153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9</a:t>
            </a: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experience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F22A9716-8593-4C71-99AC-92CF9235B757}"/>
              </a:ext>
            </a:extLst>
          </p:cNvPr>
          <p:cNvSpPr txBox="1"/>
          <p:nvPr/>
        </p:nvSpPr>
        <p:spPr>
          <a:xfrm>
            <a:off x="5072379" y="5423328"/>
            <a:ext cx="2407896"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10</a:t>
            </a: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to climb</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FE0853B9-C612-4A3F-A14C-AA21D3503FDB}"/>
              </a:ext>
            </a:extLst>
          </p:cNvPr>
          <p:cNvSpPr txBox="1"/>
          <p:nvPr/>
        </p:nvSpPr>
        <p:spPr>
          <a:xfrm>
            <a:off x="220812" y="1739958"/>
            <a:ext cx="1420837" cy="523220"/>
          </a:xfrm>
          <a:prstGeom prst="rect">
            <a:avLst/>
          </a:prstGeom>
          <a:solidFill>
            <a:srgbClr val="FFF4E7"/>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1. für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F8B6BDE2-0142-4A97-8D1D-426BD9CA6E8E}"/>
              </a:ext>
            </a:extLst>
          </p:cNvPr>
          <p:cNvSpPr txBox="1"/>
          <p:nvPr/>
        </p:nvSpPr>
        <p:spPr>
          <a:xfrm>
            <a:off x="6276327" y="4484034"/>
            <a:ext cx="3106211" cy="523220"/>
          </a:xfrm>
          <a:prstGeom prst="rect">
            <a:avLst/>
          </a:prstGeom>
          <a:solidFill>
            <a:srgbClr val="FFF4E7"/>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8. kriegen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5415DCB3-C27A-4C6D-8837-644D024B3900}"/>
              </a:ext>
            </a:extLst>
          </p:cNvPr>
          <p:cNvSpPr txBox="1"/>
          <p:nvPr/>
        </p:nvSpPr>
        <p:spPr>
          <a:xfrm>
            <a:off x="3885520" y="1726718"/>
            <a:ext cx="4200645" cy="523220"/>
          </a:xfrm>
          <a:prstGeom prst="rect">
            <a:avLst/>
          </a:prstGeom>
          <a:solidFill>
            <a:srgbClr val="FFF4E7"/>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geschwommen (pp)</a:t>
            </a:r>
          </a:p>
        </p:txBody>
      </p:sp>
      <p:sp>
        <p:nvSpPr>
          <p:cNvPr id="24" name="TextBox 23">
            <a:extLst>
              <a:ext uri="{FF2B5EF4-FFF2-40B4-BE49-F238E27FC236}">
                <a16:creationId xmlns:a16="http://schemas.microsoft.com/office/drawing/2014/main" id="{71C48C25-9358-412C-B308-AE5B749EBEDF}"/>
              </a:ext>
            </a:extLst>
          </p:cNvPr>
          <p:cNvSpPr txBox="1"/>
          <p:nvPr/>
        </p:nvSpPr>
        <p:spPr>
          <a:xfrm>
            <a:off x="8706384" y="1768893"/>
            <a:ext cx="3144957" cy="523220"/>
          </a:xfrm>
          <a:prstGeom prst="rect">
            <a:avLst/>
          </a:prstGeom>
          <a:solidFill>
            <a:srgbClr val="FFF4E7"/>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4472C4">
                    <a:lumMod val="50000"/>
                  </a:srgbClr>
                </a:solidFill>
                <a:latin typeface="Century Gothic" panose="020B0502020202020204" pitchFamily="34" charset="0"/>
              </a:rPr>
              <a:t>5</a:t>
            </a: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gestiegen (pp)</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5F656B3B-0FB9-4C55-82DD-2D9B7D3FB259}"/>
              </a:ext>
            </a:extLst>
          </p:cNvPr>
          <p:cNvSpPr txBox="1"/>
          <p:nvPr/>
        </p:nvSpPr>
        <p:spPr>
          <a:xfrm>
            <a:off x="1592205" y="2721239"/>
            <a:ext cx="3480174" cy="523220"/>
          </a:xfrm>
          <a:prstGeom prst="rect">
            <a:avLst/>
          </a:prstGeom>
          <a:solidFill>
            <a:srgbClr val="FFF4E7"/>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4472C4">
                    <a:lumMod val="50000"/>
                  </a:srgbClr>
                </a:solidFill>
                <a:latin typeface="Century Gothic" panose="020B0502020202020204" pitchFamily="34" charset="0"/>
              </a:rPr>
              <a:t>2</a:t>
            </a: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geblieben (pp)</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46AF5EAD-4EC0-4329-BF27-DD22B7F7FAF8}"/>
              </a:ext>
            </a:extLst>
          </p:cNvPr>
          <p:cNvSpPr txBox="1"/>
          <p:nvPr/>
        </p:nvSpPr>
        <p:spPr>
          <a:xfrm>
            <a:off x="2754138" y="3697645"/>
            <a:ext cx="3062754" cy="523220"/>
          </a:xfrm>
          <a:prstGeom prst="rect">
            <a:avLst/>
          </a:prstGeom>
          <a:solidFill>
            <a:srgbClr val="FFF4E7"/>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7. erfahren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50D9BF88-99BE-4695-B870-AC01F2C6484F}"/>
              </a:ext>
            </a:extLst>
          </p:cNvPr>
          <p:cNvSpPr txBox="1"/>
          <p:nvPr/>
        </p:nvSpPr>
        <p:spPr>
          <a:xfrm>
            <a:off x="6956114" y="2734441"/>
            <a:ext cx="2235655" cy="523220"/>
          </a:xfrm>
          <a:prstGeom prst="rect">
            <a:avLst/>
          </a:prstGeom>
          <a:solidFill>
            <a:srgbClr val="FFF4E7"/>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4472C4">
                    <a:lumMod val="50000"/>
                  </a:srgbClr>
                </a:solidFill>
                <a:latin typeface="Century Gothic" panose="020B0502020202020204" pitchFamily="34" charset="0"/>
              </a:rPr>
              <a:t>4</a:t>
            </a: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frisch</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E9B72AE3-42A0-478F-AFC5-F9B3E6185E8F}"/>
              </a:ext>
            </a:extLst>
          </p:cNvPr>
          <p:cNvSpPr txBox="1"/>
          <p:nvPr/>
        </p:nvSpPr>
        <p:spPr>
          <a:xfrm>
            <a:off x="8931966" y="3670969"/>
            <a:ext cx="2851395" cy="523220"/>
          </a:xfrm>
          <a:prstGeom prst="rect">
            <a:avLst/>
          </a:prstGeom>
          <a:solidFill>
            <a:srgbClr val="FFF4E7"/>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9. die Erfahrung</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F409ECE8-D9B2-43DD-9EBC-21F7382D2B68}"/>
              </a:ext>
            </a:extLst>
          </p:cNvPr>
          <p:cNvSpPr txBox="1"/>
          <p:nvPr/>
        </p:nvSpPr>
        <p:spPr>
          <a:xfrm>
            <a:off x="155789" y="4450724"/>
            <a:ext cx="2200071" cy="523220"/>
          </a:xfrm>
          <a:prstGeom prst="rect">
            <a:avLst/>
          </a:prstGeom>
          <a:solidFill>
            <a:srgbClr val="FFF4E7"/>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6. eigen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078C6267-7957-4183-9413-4EDF84B6F9B2}"/>
              </a:ext>
            </a:extLst>
          </p:cNvPr>
          <p:cNvSpPr txBox="1"/>
          <p:nvPr/>
        </p:nvSpPr>
        <p:spPr>
          <a:xfrm>
            <a:off x="5096948" y="5441257"/>
            <a:ext cx="2358758" cy="523220"/>
          </a:xfrm>
          <a:prstGeom prst="rect">
            <a:avLst/>
          </a:prstGeom>
          <a:solidFill>
            <a:srgbClr val="FFF4E7"/>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10. steigen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0928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grpId="2" nodeType="withEffect">
                                  <p:stCondLst>
                                    <p:cond delay="0"/>
                                  </p:stCondLst>
                                  <p:childTnLst>
                                    <p:animEffect transition="out" filter="fade">
                                      <p:cBhvr>
                                        <p:cTn id="9" dur="3000"/>
                                        <p:tgtEl>
                                          <p:spTgt spid="6"/>
                                        </p:tgtEl>
                                      </p:cBhvr>
                                    </p:animEffect>
                                    <p:set>
                                      <p:cBhvr>
                                        <p:cTn id="10" dur="1" fill="hold">
                                          <p:stCondLst>
                                            <p:cond delay="299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2"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500"/>
                            </p:stCondLst>
                            <p:childTnLst>
                              <p:par>
                                <p:cTn id="17" presetID="10" presetClass="exit" presetSubtype="0" fill="hold" grpId="1" nodeType="afterEffect">
                                  <p:stCondLst>
                                    <p:cond delay="0"/>
                                  </p:stCondLst>
                                  <p:childTnLst>
                                    <p:animEffect transition="out" filter="fade">
                                      <p:cBhvr>
                                        <p:cTn id="18" dur="3000"/>
                                        <p:tgtEl>
                                          <p:spTgt spid="7"/>
                                        </p:tgtEl>
                                      </p:cBhvr>
                                    </p:animEffect>
                                    <p:set>
                                      <p:cBhvr>
                                        <p:cTn id="19" dur="1" fill="hold">
                                          <p:stCondLst>
                                            <p:cond delay="29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2"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xit" presetSubtype="0" fill="hold" grpId="0" nodeType="withEffect">
                                  <p:stCondLst>
                                    <p:cond delay="0"/>
                                  </p:stCondLst>
                                  <p:childTnLst>
                                    <p:animEffect transition="out" filter="fade">
                                      <p:cBhvr>
                                        <p:cTn id="26" dur="3000"/>
                                        <p:tgtEl>
                                          <p:spTgt spid="8"/>
                                        </p:tgtEl>
                                      </p:cBhvr>
                                    </p:animEffect>
                                    <p:set>
                                      <p:cBhvr>
                                        <p:cTn id="27" dur="1" fill="hold">
                                          <p:stCondLst>
                                            <p:cond delay="29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3000"/>
                                        <p:tgtEl>
                                          <p:spTgt spid="9"/>
                                        </p:tgtEl>
                                      </p:cBhvr>
                                    </p:animEffect>
                                    <p:set>
                                      <p:cBhvr>
                                        <p:cTn id="36" dur="1" fill="hold">
                                          <p:stCondLst>
                                            <p:cond delay="29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par>
                          <p:cTn id="42" fill="hold">
                            <p:stCondLst>
                              <p:cond delay="500"/>
                            </p:stCondLst>
                            <p:childTnLst>
                              <p:par>
                                <p:cTn id="43" presetID="10" presetClass="exit" presetSubtype="0" fill="hold" grpId="1" nodeType="afterEffect">
                                  <p:stCondLst>
                                    <p:cond delay="0"/>
                                  </p:stCondLst>
                                  <p:childTnLst>
                                    <p:animEffect transition="out" filter="fade">
                                      <p:cBhvr>
                                        <p:cTn id="44" dur="3000"/>
                                        <p:tgtEl>
                                          <p:spTgt spid="10"/>
                                        </p:tgtEl>
                                      </p:cBhvr>
                                    </p:animEffect>
                                    <p:set>
                                      <p:cBhvr>
                                        <p:cTn id="45" dur="1" fill="hold">
                                          <p:stCondLst>
                                            <p:cond delay="2999"/>
                                          </p:stCondLst>
                                        </p:cTn>
                                        <p:tgtEl>
                                          <p:spTgt spid="1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par>
                          <p:cTn id="51" fill="hold">
                            <p:stCondLst>
                              <p:cond delay="500"/>
                            </p:stCondLst>
                            <p:childTnLst>
                              <p:par>
                                <p:cTn id="52" presetID="10" presetClass="exit" presetSubtype="0" fill="hold" grpId="1" nodeType="afterEffect">
                                  <p:stCondLst>
                                    <p:cond delay="0"/>
                                  </p:stCondLst>
                                  <p:childTnLst>
                                    <p:animEffect transition="out" filter="fade">
                                      <p:cBhvr>
                                        <p:cTn id="53" dur="3000"/>
                                        <p:tgtEl>
                                          <p:spTgt spid="11"/>
                                        </p:tgtEl>
                                      </p:cBhvr>
                                    </p:animEffect>
                                    <p:set>
                                      <p:cBhvr>
                                        <p:cTn id="54" dur="1" fill="hold">
                                          <p:stCondLst>
                                            <p:cond delay="2999"/>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3000"/>
                                        <p:tgtEl>
                                          <p:spTgt spid="12"/>
                                        </p:tgtEl>
                                      </p:cBhvr>
                                    </p:animEffect>
                                    <p:set>
                                      <p:cBhvr>
                                        <p:cTn id="63" dur="1" fill="hold">
                                          <p:stCondLst>
                                            <p:cond delay="2999"/>
                                          </p:stCondLst>
                                        </p:cTn>
                                        <p:tgtEl>
                                          <p:spTgt spid="1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par>
                          <p:cTn id="69" fill="hold">
                            <p:stCondLst>
                              <p:cond delay="500"/>
                            </p:stCondLst>
                            <p:childTnLst>
                              <p:par>
                                <p:cTn id="70" presetID="10" presetClass="exit" presetSubtype="0" fill="hold" grpId="1" nodeType="afterEffect">
                                  <p:stCondLst>
                                    <p:cond delay="0"/>
                                  </p:stCondLst>
                                  <p:childTnLst>
                                    <p:animEffect transition="out" filter="fade">
                                      <p:cBhvr>
                                        <p:cTn id="71" dur="3000"/>
                                        <p:tgtEl>
                                          <p:spTgt spid="13"/>
                                        </p:tgtEl>
                                      </p:cBhvr>
                                    </p:animEffect>
                                    <p:set>
                                      <p:cBhvr>
                                        <p:cTn id="72" dur="1" fill="hold">
                                          <p:stCondLst>
                                            <p:cond delay="2999"/>
                                          </p:stCondLst>
                                        </p:cTn>
                                        <p:tgtEl>
                                          <p:spTgt spid="1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childTnLst>
                          </p:cTn>
                        </p:par>
                        <p:par>
                          <p:cTn id="78" fill="hold">
                            <p:stCondLst>
                              <p:cond delay="500"/>
                            </p:stCondLst>
                            <p:childTnLst>
                              <p:par>
                                <p:cTn id="79" presetID="10" presetClass="exit" presetSubtype="0" fill="hold" grpId="1" nodeType="afterEffect">
                                  <p:stCondLst>
                                    <p:cond delay="0"/>
                                  </p:stCondLst>
                                  <p:childTnLst>
                                    <p:animEffect transition="out" filter="fade">
                                      <p:cBhvr>
                                        <p:cTn id="80" dur="3000"/>
                                        <p:tgtEl>
                                          <p:spTgt spid="14"/>
                                        </p:tgtEl>
                                      </p:cBhvr>
                                    </p:animEffect>
                                    <p:set>
                                      <p:cBhvr>
                                        <p:cTn id="81" dur="1" fill="hold">
                                          <p:stCondLst>
                                            <p:cond delay="2999"/>
                                          </p:stCondLst>
                                        </p:cTn>
                                        <p:tgtEl>
                                          <p:spTgt spid="14"/>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fade">
                                      <p:cBhvr>
                                        <p:cTn id="86" dur="500"/>
                                        <p:tgtEl>
                                          <p:spTgt spid="15"/>
                                        </p:tgtEl>
                                      </p:cBhvr>
                                    </p:animEffect>
                                  </p:childTnLst>
                                </p:cTn>
                              </p:par>
                            </p:childTnLst>
                          </p:cTn>
                        </p:par>
                        <p:par>
                          <p:cTn id="87" fill="hold">
                            <p:stCondLst>
                              <p:cond delay="500"/>
                            </p:stCondLst>
                            <p:childTnLst>
                              <p:par>
                                <p:cTn id="88" presetID="10" presetClass="exit" presetSubtype="0" fill="hold" grpId="1" nodeType="afterEffect">
                                  <p:stCondLst>
                                    <p:cond delay="0"/>
                                  </p:stCondLst>
                                  <p:childTnLst>
                                    <p:animEffect transition="out" filter="fade">
                                      <p:cBhvr>
                                        <p:cTn id="89" dur="3000"/>
                                        <p:tgtEl>
                                          <p:spTgt spid="15"/>
                                        </p:tgtEl>
                                      </p:cBhvr>
                                    </p:animEffect>
                                    <p:set>
                                      <p:cBhvr>
                                        <p:cTn id="90" dur="1" fill="hold">
                                          <p:stCondLst>
                                            <p:cond delay="2999"/>
                                          </p:stCondLst>
                                        </p:cTn>
                                        <p:tgtEl>
                                          <p:spTgt spid="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2" animBg="1"/>
      <p:bldP spid="7" grpId="1" animBg="1"/>
      <p:bldP spid="7" grpId="2" animBg="1"/>
      <p:bldP spid="8" grpId="0" animBg="1"/>
      <p:bldP spid="8" grpId="2"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Vokabeln</a:t>
            </a:r>
            <a:r>
              <a:rPr lang="en-GB" sz="3600" b="1" dirty="0">
                <a:solidFill>
                  <a:schemeClr val="bg1"/>
                </a:solidFill>
              </a:rPr>
              <a:t> 1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61984" y="247046"/>
            <a:ext cx="139534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3242EBC-92D1-43A5-A83D-37585966D375}"/>
              </a:ext>
            </a:extLst>
          </p:cNvPr>
          <p:cNvSpPr txBox="1"/>
          <p:nvPr/>
        </p:nvSpPr>
        <p:spPr>
          <a:xfrm>
            <a:off x="253219" y="1754539"/>
            <a:ext cx="142083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a:t>
            </a: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time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17EFDA7-217C-4DFA-B871-EC98A95CBEDA}"/>
              </a:ext>
            </a:extLst>
          </p:cNvPr>
          <p:cNvSpPr txBox="1"/>
          <p:nvPr/>
        </p:nvSpPr>
        <p:spPr>
          <a:xfrm>
            <a:off x="1861208" y="2705858"/>
            <a:ext cx="2644531"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a:t>
            </a: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again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1818B627-F5D0-443C-820B-A90A29CA969A}"/>
              </a:ext>
            </a:extLst>
          </p:cNvPr>
          <p:cNvSpPr txBox="1"/>
          <p:nvPr/>
        </p:nvSpPr>
        <p:spPr>
          <a:xfrm>
            <a:off x="4505738" y="1739958"/>
            <a:ext cx="2623931"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a:t>
            </a: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December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E6914EC9-4BFC-42B7-A987-A91657316783}"/>
              </a:ext>
            </a:extLst>
          </p:cNvPr>
          <p:cNvSpPr txBox="1"/>
          <p:nvPr/>
        </p:nvSpPr>
        <p:spPr>
          <a:xfrm>
            <a:off x="6984727" y="2709798"/>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a:t>
            </a: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through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65CBAEF3-E05E-4745-93CD-DC59A7E2B911}"/>
              </a:ext>
            </a:extLst>
          </p:cNvPr>
          <p:cNvSpPr txBox="1"/>
          <p:nvPr/>
        </p:nvSpPr>
        <p:spPr>
          <a:xfrm>
            <a:off x="8931966" y="1768893"/>
            <a:ext cx="2925246"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a:t>
            </a: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to shower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AF0AC6E-9817-4496-AF37-1A2009C31A47}"/>
              </a:ext>
            </a:extLst>
          </p:cNvPr>
          <p:cNvSpPr txBox="1"/>
          <p:nvPr/>
        </p:nvSpPr>
        <p:spPr>
          <a:xfrm>
            <a:off x="200178" y="4466105"/>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a:t>
            </a: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change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6BC4E39C-0118-41A8-938D-D4D1BE95411C}"/>
              </a:ext>
            </a:extLst>
          </p:cNvPr>
          <p:cNvSpPr txBox="1"/>
          <p:nvPr/>
        </p:nvSpPr>
        <p:spPr>
          <a:xfrm>
            <a:off x="2754138" y="3670969"/>
            <a:ext cx="3051609"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7</a:t>
            </a: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season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974094D1-1DB2-4F4F-85FA-63210579760E}"/>
              </a:ext>
            </a:extLst>
          </p:cNvPr>
          <p:cNvSpPr txBox="1"/>
          <p:nvPr/>
        </p:nvSpPr>
        <p:spPr>
          <a:xfrm>
            <a:off x="6276327" y="4466105"/>
            <a:ext cx="3106211"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8</a:t>
            </a: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to understand</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BA390F95-645B-4C1D-88D8-1DA65E8EEBE7}"/>
              </a:ext>
            </a:extLst>
          </p:cNvPr>
          <p:cNvSpPr txBox="1"/>
          <p:nvPr/>
        </p:nvSpPr>
        <p:spPr>
          <a:xfrm>
            <a:off x="9250018" y="3670969"/>
            <a:ext cx="256153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9</a:t>
            </a: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lang="en-GB" sz="2800">
                <a:solidFill>
                  <a:srgbClr val="4472C4">
                    <a:lumMod val="50000"/>
                  </a:srgbClr>
                </a:solidFill>
                <a:latin typeface="Century Gothic" panose="020B0502020202020204" pitchFamily="34" charset="0"/>
              </a:rPr>
              <a:t>March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F22A9716-8593-4C71-99AC-92CF9235B757}"/>
              </a:ext>
            </a:extLst>
          </p:cNvPr>
          <p:cNvSpPr txBox="1"/>
          <p:nvPr/>
        </p:nvSpPr>
        <p:spPr>
          <a:xfrm>
            <a:off x="5072379" y="5423328"/>
            <a:ext cx="2407896"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10</a:t>
            </a: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view</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FE0853B9-C612-4A3F-A14C-AA21D3503FDB}"/>
              </a:ext>
            </a:extLst>
          </p:cNvPr>
          <p:cNvSpPr txBox="1"/>
          <p:nvPr/>
        </p:nvSpPr>
        <p:spPr>
          <a:xfrm>
            <a:off x="220812" y="1753213"/>
            <a:ext cx="1952545" cy="523220"/>
          </a:xfrm>
          <a:prstGeom prst="rect">
            <a:avLst/>
          </a:prstGeom>
          <a:solidFill>
            <a:srgbClr val="FFF4E7"/>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1. das Mal</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F8B6BDE2-0142-4A97-8D1D-426BD9CA6E8E}"/>
              </a:ext>
            </a:extLst>
          </p:cNvPr>
          <p:cNvSpPr txBox="1"/>
          <p:nvPr/>
        </p:nvSpPr>
        <p:spPr>
          <a:xfrm>
            <a:off x="6276327" y="4484037"/>
            <a:ext cx="3106211" cy="523220"/>
          </a:xfrm>
          <a:prstGeom prst="rect">
            <a:avLst/>
          </a:prstGeom>
          <a:solidFill>
            <a:srgbClr val="FFF4E7"/>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8. begreifen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5415DCB3-C27A-4C6D-8837-644D024B3900}"/>
              </a:ext>
            </a:extLst>
          </p:cNvPr>
          <p:cNvSpPr txBox="1"/>
          <p:nvPr/>
        </p:nvSpPr>
        <p:spPr>
          <a:xfrm>
            <a:off x="4505738" y="1739973"/>
            <a:ext cx="2623931" cy="523220"/>
          </a:xfrm>
          <a:prstGeom prst="rect">
            <a:avLst/>
          </a:prstGeom>
          <a:solidFill>
            <a:srgbClr val="FFF4E7"/>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3. Dezember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71C48C25-9358-412C-B308-AE5B749EBEDF}"/>
              </a:ext>
            </a:extLst>
          </p:cNvPr>
          <p:cNvSpPr txBox="1"/>
          <p:nvPr/>
        </p:nvSpPr>
        <p:spPr>
          <a:xfrm>
            <a:off x="8931967" y="1755128"/>
            <a:ext cx="2925246" cy="523220"/>
          </a:xfrm>
          <a:prstGeom prst="rect">
            <a:avLst/>
          </a:prstGeom>
          <a:solidFill>
            <a:srgbClr val="FFF4E7"/>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4472C4">
                    <a:lumMod val="50000"/>
                  </a:srgbClr>
                </a:solidFill>
                <a:latin typeface="Century Gothic" panose="020B0502020202020204" pitchFamily="34" charset="0"/>
              </a:rPr>
              <a:t>5</a:t>
            </a: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duschen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5F656B3B-0FB9-4C55-82DD-2D9B7D3FB259}"/>
              </a:ext>
            </a:extLst>
          </p:cNvPr>
          <p:cNvSpPr txBox="1"/>
          <p:nvPr/>
        </p:nvSpPr>
        <p:spPr>
          <a:xfrm>
            <a:off x="1861207" y="2734494"/>
            <a:ext cx="2644531" cy="523220"/>
          </a:xfrm>
          <a:prstGeom prst="rect">
            <a:avLst/>
          </a:prstGeom>
          <a:solidFill>
            <a:srgbClr val="FFF4E7"/>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4472C4">
                    <a:lumMod val="50000"/>
                  </a:srgbClr>
                </a:solidFill>
                <a:latin typeface="Century Gothic" panose="020B0502020202020204" pitchFamily="34" charset="0"/>
              </a:rPr>
              <a:t>2</a:t>
            </a: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wieder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46AF5EAD-4EC0-4329-BF27-DD22B7F7FAF8}"/>
              </a:ext>
            </a:extLst>
          </p:cNvPr>
          <p:cNvSpPr txBox="1"/>
          <p:nvPr/>
        </p:nvSpPr>
        <p:spPr>
          <a:xfrm>
            <a:off x="2754137" y="3658503"/>
            <a:ext cx="3051609" cy="523220"/>
          </a:xfrm>
          <a:prstGeom prst="rect">
            <a:avLst/>
          </a:prstGeom>
          <a:solidFill>
            <a:srgbClr val="FFF4E7"/>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7. die Jahreszeit</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50D9BF88-99BE-4695-B870-AC01F2C6484F}"/>
              </a:ext>
            </a:extLst>
          </p:cNvPr>
          <p:cNvSpPr txBox="1"/>
          <p:nvPr/>
        </p:nvSpPr>
        <p:spPr>
          <a:xfrm>
            <a:off x="6956114" y="2734444"/>
            <a:ext cx="2293904" cy="523220"/>
          </a:xfrm>
          <a:prstGeom prst="rect">
            <a:avLst/>
          </a:prstGeom>
          <a:solidFill>
            <a:srgbClr val="FFF4E7"/>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4472C4">
                    <a:lumMod val="50000"/>
                  </a:srgbClr>
                </a:solidFill>
                <a:latin typeface="Century Gothic" panose="020B0502020202020204" pitchFamily="34" charset="0"/>
              </a:rPr>
              <a:t>4</a:t>
            </a: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durch</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E9B72AE3-42A0-478F-AFC5-F9B3E6185E8F}"/>
              </a:ext>
            </a:extLst>
          </p:cNvPr>
          <p:cNvSpPr txBox="1"/>
          <p:nvPr/>
        </p:nvSpPr>
        <p:spPr>
          <a:xfrm>
            <a:off x="9250017" y="3684224"/>
            <a:ext cx="2561538" cy="523220"/>
          </a:xfrm>
          <a:prstGeom prst="rect">
            <a:avLst/>
          </a:prstGeom>
          <a:solidFill>
            <a:srgbClr val="FFF4E7"/>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9. März</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F409ECE8-D9B2-43DD-9EBC-21F7382D2B68}"/>
              </a:ext>
            </a:extLst>
          </p:cNvPr>
          <p:cNvSpPr txBox="1"/>
          <p:nvPr/>
        </p:nvSpPr>
        <p:spPr>
          <a:xfrm>
            <a:off x="155789" y="4463979"/>
            <a:ext cx="2812698" cy="523220"/>
          </a:xfrm>
          <a:prstGeom prst="rect">
            <a:avLst/>
          </a:prstGeom>
          <a:solidFill>
            <a:srgbClr val="FFF4E7"/>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6. der Wechsel</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078C6267-7957-4183-9413-4EDF84B6F9B2}"/>
              </a:ext>
            </a:extLst>
          </p:cNvPr>
          <p:cNvSpPr txBox="1"/>
          <p:nvPr/>
        </p:nvSpPr>
        <p:spPr>
          <a:xfrm>
            <a:off x="5096948" y="5428008"/>
            <a:ext cx="2358758" cy="523220"/>
          </a:xfrm>
          <a:prstGeom prst="rect">
            <a:avLst/>
          </a:prstGeom>
          <a:solidFill>
            <a:srgbClr val="FFF4E7"/>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10. der Blick</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0299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grpId="1" nodeType="withEffect">
                                  <p:stCondLst>
                                    <p:cond delay="0"/>
                                  </p:stCondLst>
                                  <p:childTnLst>
                                    <p:animEffect transition="out" filter="fade">
                                      <p:cBhvr>
                                        <p:cTn id="9" dur="3000"/>
                                        <p:tgtEl>
                                          <p:spTgt spid="6"/>
                                        </p:tgtEl>
                                      </p:cBhvr>
                                    </p:animEffect>
                                    <p:set>
                                      <p:cBhvr>
                                        <p:cTn id="10" dur="1" fill="hold">
                                          <p:stCondLst>
                                            <p:cond delay="299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500"/>
                            </p:stCondLst>
                            <p:childTnLst>
                              <p:par>
                                <p:cTn id="17" presetID="10" presetClass="exit" presetSubtype="0" fill="hold" grpId="0" nodeType="afterEffect">
                                  <p:stCondLst>
                                    <p:cond delay="0"/>
                                  </p:stCondLst>
                                  <p:childTnLst>
                                    <p:animEffect transition="out" filter="fade">
                                      <p:cBhvr>
                                        <p:cTn id="18" dur="3000"/>
                                        <p:tgtEl>
                                          <p:spTgt spid="7"/>
                                        </p:tgtEl>
                                      </p:cBhvr>
                                    </p:animEffect>
                                    <p:set>
                                      <p:cBhvr>
                                        <p:cTn id="19" dur="1" fill="hold">
                                          <p:stCondLst>
                                            <p:cond delay="29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xit" presetSubtype="0" fill="hold" grpId="0" nodeType="withEffect">
                                  <p:stCondLst>
                                    <p:cond delay="0"/>
                                  </p:stCondLst>
                                  <p:childTnLst>
                                    <p:animEffect transition="out" filter="fade">
                                      <p:cBhvr>
                                        <p:cTn id="26" dur="3000"/>
                                        <p:tgtEl>
                                          <p:spTgt spid="8"/>
                                        </p:tgtEl>
                                      </p:cBhvr>
                                    </p:animEffect>
                                    <p:set>
                                      <p:cBhvr>
                                        <p:cTn id="27" dur="1" fill="hold">
                                          <p:stCondLst>
                                            <p:cond delay="29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3000"/>
                                        <p:tgtEl>
                                          <p:spTgt spid="9"/>
                                        </p:tgtEl>
                                      </p:cBhvr>
                                    </p:animEffect>
                                    <p:set>
                                      <p:cBhvr>
                                        <p:cTn id="36" dur="1" fill="hold">
                                          <p:stCondLst>
                                            <p:cond delay="29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par>
                          <p:cTn id="42" fill="hold">
                            <p:stCondLst>
                              <p:cond delay="500"/>
                            </p:stCondLst>
                            <p:childTnLst>
                              <p:par>
                                <p:cTn id="43" presetID="10" presetClass="exit" presetSubtype="0" fill="hold" grpId="1" nodeType="afterEffect">
                                  <p:stCondLst>
                                    <p:cond delay="0"/>
                                  </p:stCondLst>
                                  <p:childTnLst>
                                    <p:animEffect transition="out" filter="fade">
                                      <p:cBhvr>
                                        <p:cTn id="44" dur="3000"/>
                                        <p:tgtEl>
                                          <p:spTgt spid="10"/>
                                        </p:tgtEl>
                                      </p:cBhvr>
                                    </p:animEffect>
                                    <p:set>
                                      <p:cBhvr>
                                        <p:cTn id="45" dur="1" fill="hold">
                                          <p:stCondLst>
                                            <p:cond delay="2999"/>
                                          </p:stCondLst>
                                        </p:cTn>
                                        <p:tgtEl>
                                          <p:spTgt spid="1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par>
                          <p:cTn id="51" fill="hold">
                            <p:stCondLst>
                              <p:cond delay="500"/>
                            </p:stCondLst>
                            <p:childTnLst>
                              <p:par>
                                <p:cTn id="52" presetID="10" presetClass="exit" presetSubtype="0" fill="hold" grpId="1" nodeType="afterEffect">
                                  <p:stCondLst>
                                    <p:cond delay="0"/>
                                  </p:stCondLst>
                                  <p:childTnLst>
                                    <p:animEffect transition="out" filter="fade">
                                      <p:cBhvr>
                                        <p:cTn id="53" dur="3000"/>
                                        <p:tgtEl>
                                          <p:spTgt spid="11"/>
                                        </p:tgtEl>
                                      </p:cBhvr>
                                    </p:animEffect>
                                    <p:set>
                                      <p:cBhvr>
                                        <p:cTn id="54" dur="1" fill="hold">
                                          <p:stCondLst>
                                            <p:cond delay="2999"/>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3000"/>
                                        <p:tgtEl>
                                          <p:spTgt spid="12"/>
                                        </p:tgtEl>
                                      </p:cBhvr>
                                    </p:animEffect>
                                    <p:set>
                                      <p:cBhvr>
                                        <p:cTn id="63" dur="1" fill="hold">
                                          <p:stCondLst>
                                            <p:cond delay="2999"/>
                                          </p:stCondLst>
                                        </p:cTn>
                                        <p:tgtEl>
                                          <p:spTgt spid="1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par>
                          <p:cTn id="69" fill="hold">
                            <p:stCondLst>
                              <p:cond delay="500"/>
                            </p:stCondLst>
                            <p:childTnLst>
                              <p:par>
                                <p:cTn id="70" presetID="10" presetClass="exit" presetSubtype="0" fill="hold" grpId="1" nodeType="afterEffect">
                                  <p:stCondLst>
                                    <p:cond delay="0"/>
                                  </p:stCondLst>
                                  <p:childTnLst>
                                    <p:animEffect transition="out" filter="fade">
                                      <p:cBhvr>
                                        <p:cTn id="71" dur="3000"/>
                                        <p:tgtEl>
                                          <p:spTgt spid="13"/>
                                        </p:tgtEl>
                                      </p:cBhvr>
                                    </p:animEffect>
                                    <p:set>
                                      <p:cBhvr>
                                        <p:cTn id="72" dur="1" fill="hold">
                                          <p:stCondLst>
                                            <p:cond delay="2999"/>
                                          </p:stCondLst>
                                        </p:cTn>
                                        <p:tgtEl>
                                          <p:spTgt spid="1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childTnLst>
                          </p:cTn>
                        </p:par>
                        <p:par>
                          <p:cTn id="78" fill="hold">
                            <p:stCondLst>
                              <p:cond delay="500"/>
                            </p:stCondLst>
                            <p:childTnLst>
                              <p:par>
                                <p:cTn id="79" presetID="10" presetClass="exit" presetSubtype="0" fill="hold" grpId="1" nodeType="afterEffect">
                                  <p:stCondLst>
                                    <p:cond delay="0"/>
                                  </p:stCondLst>
                                  <p:childTnLst>
                                    <p:animEffect transition="out" filter="fade">
                                      <p:cBhvr>
                                        <p:cTn id="80" dur="3000"/>
                                        <p:tgtEl>
                                          <p:spTgt spid="14"/>
                                        </p:tgtEl>
                                      </p:cBhvr>
                                    </p:animEffect>
                                    <p:set>
                                      <p:cBhvr>
                                        <p:cTn id="81" dur="1" fill="hold">
                                          <p:stCondLst>
                                            <p:cond delay="2999"/>
                                          </p:stCondLst>
                                        </p:cTn>
                                        <p:tgtEl>
                                          <p:spTgt spid="14"/>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fade">
                                      <p:cBhvr>
                                        <p:cTn id="86" dur="500"/>
                                        <p:tgtEl>
                                          <p:spTgt spid="15"/>
                                        </p:tgtEl>
                                      </p:cBhvr>
                                    </p:animEffect>
                                  </p:childTnLst>
                                </p:cTn>
                              </p:par>
                            </p:childTnLst>
                          </p:cTn>
                        </p:par>
                        <p:par>
                          <p:cTn id="87" fill="hold">
                            <p:stCondLst>
                              <p:cond delay="500"/>
                            </p:stCondLst>
                            <p:childTnLst>
                              <p:par>
                                <p:cTn id="88" presetID="10" presetClass="exit" presetSubtype="0" fill="hold" grpId="1" nodeType="afterEffect">
                                  <p:stCondLst>
                                    <p:cond delay="0"/>
                                  </p:stCondLst>
                                  <p:childTnLst>
                                    <p:animEffect transition="out" filter="fade">
                                      <p:cBhvr>
                                        <p:cTn id="89" dur="3000"/>
                                        <p:tgtEl>
                                          <p:spTgt spid="15"/>
                                        </p:tgtEl>
                                      </p:cBhvr>
                                    </p:animEffect>
                                    <p:set>
                                      <p:cBhvr>
                                        <p:cTn id="90" dur="1" fill="hold">
                                          <p:stCondLst>
                                            <p:cond delay="2999"/>
                                          </p:stCondLst>
                                        </p:cTn>
                                        <p:tgtEl>
                                          <p:spTgt spid="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Vokabeln</a:t>
            </a:r>
            <a:r>
              <a:rPr lang="en-GB" sz="3600" b="1" dirty="0">
                <a:solidFill>
                  <a:schemeClr val="bg1"/>
                </a:solidFill>
              </a:rPr>
              <a:t> 2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56821" y="247046"/>
            <a:ext cx="250050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405BF09-F1E6-4659-BD71-5A27AD8D1F2A}"/>
              </a:ext>
            </a:extLst>
          </p:cNvPr>
          <p:cNvSpPr txBox="1"/>
          <p:nvPr/>
        </p:nvSpPr>
        <p:spPr>
          <a:xfrm>
            <a:off x="5320213" y="130204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erfahren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433802DE-D546-408B-8C1D-08F6055A44BD}"/>
              </a:ext>
            </a:extLst>
          </p:cNvPr>
          <p:cNvSpPr txBox="1"/>
          <p:nvPr/>
        </p:nvSpPr>
        <p:spPr>
          <a:xfrm>
            <a:off x="7629577" y="130204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kriegen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AFE522BF-BDE9-438D-9D55-C92BE0AEC2E6}"/>
              </a:ext>
            </a:extLst>
          </p:cNvPr>
          <p:cNvSpPr txBox="1"/>
          <p:nvPr/>
        </p:nvSpPr>
        <p:spPr>
          <a:xfrm>
            <a:off x="9916271" y="130204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werden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2" name="Table 9">
            <a:extLst>
              <a:ext uri="{FF2B5EF4-FFF2-40B4-BE49-F238E27FC236}">
                <a16:creationId xmlns:a16="http://schemas.microsoft.com/office/drawing/2014/main" id="{DB946129-81CB-487A-B937-6FEB844AF1A2}"/>
              </a:ext>
            </a:extLst>
          </p:cNvPr>
          <p:cNvGraphicFramePr>
            <a:graphicFrameLocks noGrp="1"/>
          </p:cNvGraphicFramePr>
          <p:nvPr>
            <p:extLst>
              <p:ext uri="{D42A27DB-BD31-4B8C-83A1-F6EECF244321}">
                <p14:modId xmlns:p14="http://schemas.microsoft.com/office/powerpoint/2010/main" val="3405171473"/>
              </p:ext>
            </p:extLst>
          </p:nvPr>
        </p:nvGraphicFramePr>
        <p:xfrm>
          <a:off x="234673" y="1295999"/>
          <a:ext cx="4925156" cy="4448433"/>
        </p:xfrm>
        <a:graphic>
          <a:graphicData uri="http://schemas.openxmlformats.org/drawingml/2006/table">
            <a:tbl>
              <a:tblPr firstRow="1" bandRow="1">
                <a:tableStyleId>{5940675A-B579-460E-94D1-54222C63F5DA}</a:tableStyleId>
              </a:tblPr>
              <a:tblGrid>
                <a:gridCol w="4925156">
                  <a:extLst>
                    <a:ext uri="{9D8B030D-6E8A-4147-A177-3AD203B41FA5}">
                      <a16:colId xmlns:a16="http://schemas.microsoft.com/office/drawing/2014/main" val="194634991"/>
                    </a:ext>
                  </a:extLst>
                </a:gridCol>
              </a:tblGrid>
              <a:tr h="600671">
                <a:tc>
                  <a:txBody>
                    <a:bodyPr/>
                    <a:lstStyle/>
                    <a:p>
                      <a:r>
                        <a:rPr lang="en-GB" sz="2400" dirty="0">
                          <a:solidFill>
                            <a:srgbClr val="115076"/>
                          </a:solidFill>
                        </a:rPr>
                        <a:t>1. Ein Synonym </a:t>
                      </a:r>
                      <a:r>
                        <a:rPr lang="en-GB" sz="2400" dirty="0" err="1">
                          <a:solidFill>
                            <a:srgbClr val="115076"/>
                          </a:solidFill>
                        </a:rPr>
                        <a:t>für</a:t>
                      </a:r>
                      <a:r>
                        <a:rPr lang="en-GB" sz="2400" dirty="0">
                          <a:solidFill>
                            <a:srgbClr val="115076"/>
                          </a:solidFill>
                        </a:rPr>
                        <a:t> </a:t>
                      </a:r>
                      <a:r>
                        <a:rPr lang="en-GB" sz="2400" b="1" i="1" dirty="0" err="1">
                          <a:solidFill>
                            <a:srgbClr val="115076"/>
                          </a:solidFill>
                        </a:rPr>
                        <a:t>bekommen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209462"/>
                  </a:ext>
                </a:extLst>
              </a:tr>
              <a:tr h="600671">
                <a:tc>
                  <a:txBody>
                    <a:bodyPr/>
                    <a:lstStyle/>
                    <a:p>
                      <a:r>
                        <a:rPr lang="en-GB" sz="2400" dirty="0">
                          <a:solidFill>
                            <a:srgbClr val="115076"/>
                          </a:solidFill>
                        </a:rPr>
                        <a:t>2. </a:t>
                      </a:r>
                      <a:r>
                        <a:rPr lang="en-GB" sz="2400" b="0" dirty="0">
                          <a:solidFill>
                            <a:srgbClr val="115076"/>
                          </a:solidFill>
                        </a:rPr>
                        <a:t>Der </a:t>
                      </a:r>
                      <a:r>
                        <a:rPr lang="en-GB" sz="2400" b="0" dirty="0" err="1">
                          <a:solidFill>
                            <a:srgbClr val="115076"/>
                          </a:solidFill>
                        </a:rPr>
                        <a:t>letzte</a:t>
                      </a:r>
                      <a:r>
                        <a:rPr lang="en-GB" sz="2400" b="0" dirty="0">
                          <a:solidFill>
                            <a:srgbClr val="115076"/>
                          </a:solidFill>
                        </a:rPr>
                        <a:t> Monat </a:t>
                      </a:r>
                      <a:r>
                        <a:rPr lang="en-GB" sz="2400" dirty="0" err="1">
                          <a:solidFill>
                            <a:srgbClr val="115076"/>
                          </a:solidFill>
                        </a:rPr>
                        <a:t>im</a:t>
                      </a:r>
                      <a:r>
                        <a:rPr lang="en-GB" sz="2400" dirty="0">
                          <a:solidFill>
                            <a:srgbClr val="115076"/>
                          </a:solidFill>
                        </a:rPr>
                        <a:t> </a:t>
                      </a:r>
                      <a:r>
                        <a:rPr lang="en-GB" sz="2400" dirty="0" err="1">
                          <a:solidFill>
                            <a:srgbClr val="115076"/>
                          </a:solidFill>
                        </a:rPr>
                        <a:t>Jahr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696394709"/>
                  </a:ext>
                </a:extLst>
              </a:tr>
              <a:tr h="600671">
                <a:tc>
                  <a:txBody>
                    <a:bodyPr/>
                    <a:lstStyle/>
                    <a:p>
                      <a:r>
                        <a:rPr lang="en-GB" sz="2400" dirty="0">
                          <a:solidFill>
                            <a:srgbClr val="115076"/>
                          </a:solidFill>
                        </a:rPr>
                        <a:t>3. Ich bin </a:t>
                      </a:r>
                      <a:r>
                        <a:rPr lang="en-GB" sz="2400" dirty="0" err="1">
                          <a:solidFill>
                            <a:srgbClr val="115076"/>
                          </a:solidFill>
                        </a:rPr>
                        <a:t>zu</a:t>
                      </a:r>
                      <a:r>
                        <a:rPr lang="en-GB" sz="2400" dirty="0">
                          <a:solidFill>
                            <a:srgbClr val="115076"/>
                          </a:solidFill>
                        </a:rPr>
                        <a:t> </a:t>
                      </a:r>
                      <a:r>
                        <a:rPr lang="en-GB" sz="2400" dirty="0" err="1">
                          <a:solidFill>
                            <a:srgbClr val="115076"/>
                          </a:solidFill>
                        </a:rPr>
                        <a:t>Hause</a:t>
                      </a:r>
                      <a:r>
                        <a:rPr lang="en-GB" sz="2400" dirty="0">
                          <a:solidFill>
                            <a:srgbClr val="115076"/>
                          </a:solidFill>
                        </a:rPr>
                        <a:t> </a:t>
                      </a:r>
                      <a:r>
                        <a:rPr lang="en-GB" sz="24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0865470"/>
                  </a:ext>
                </a:extLst>
              </a:tr>
              <a:tr h="844407">
                <a:tc>
                  <a:txBody>
                    <a:bodyPr/>
                    <a:lstStyle/>
                    <a:p>
                      <a:r>
                        <a:rPr lang="en-GB" sz="2400" dirty="0">
                          <a:solidFill>
                            <a:srgbClr val="115076"/>
                          </a:solidFill>
                        </a:rPr>
                        <a:t>4. Ein </a:t>
                      </a:r>
                      <a:r>
                        <a:rPr lang="en-GB" sz="2400" dirty="0" err="1">
                          <a:solidFill>
                            <a:srgbClr val="115076"/>
                          </a:solidFill>
                        </a:rPr>
                        <a:t>anderes</a:t>
                      </a:r>
                      <a:r>
                        <a:rPr lang="en-GB" sz="2400" dirty="0">
                          <a:solidFill>
                            <a:srgbClr val="115076"/>
                          </a:solidFill>
                        </a:rPr>
                        <a:t> Wort </a:t>
                      </a:r>
                      <a:r>
                        <a:rPr lang="en-GB" sz="2400" dirty="0" err="1">
                          <a:solidFill>
                            <a:srgbClr val="115076"/>
                          </a:solidFill>
                        </a:rPr>
                        <a:t>für</a:t>
                      </a:r>
                      <a:r>
                        <a:rPr lang="en-GB" sz="2400" dirty="0">
                          <a:solidFill>
                            <a:srgbClr val="115076"/>
                          </a:solidFill>
                        </a:rPr>
                        <a:t> </a:t>
                      </a:r>
                      <a:r>
                        <a:rPr lang="en-GB" sz="2400" b="1" i="1" dirty="0">
                          <a:solidFill>
                            <a:srgbClr val="115076"/>
                          </a:solidFill>
                        </a:rPr>
                        <a:t>verstehen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33042273"/>
                  </a:ext>
                </a:extLst>
              </a:tr>
              <a:tr h="600671">
                <a:tc>
                  <a:txBody>
                    <a:bodyPr/>
                    <a:lstStyle/>
                    <a:p>
                      <a:r>
                        <a:rPr lang="en-GB" sz="2400" dirty="0">
                          <a:solidFill>
                            <a:srgbClr val="115076"/>
                          </a:solidFill>
                        </a:rPr>
                        <a:t>5. Ein Synonym </a:t>
                      </a:r>
                      <a:r>
                        <a:rPr lang="en-GB" sz="2400" dirty="0" err="1">
                          <a:solidFill>
                            <a:srgbClr val="115076"/>
                          </a:solidFill>
                        </a:rPr>
                        <a:t>für</a:t>
                      </a:r>
                      <a:r>
                        <a:rPr lang="en-GB" sz="2400" dirty="0">
                          <a:solidFill>
                            <a:srgbClr val="115076"/>
                          </a:solidFill>
                        </a:rPr>
                        <a:t> </a:t>
                      </a:r>
                      <a:r>
                        <a:rPr lang="en-GB" sz="2400" b="1" i="1" dirty="0" err="1">
                          <a:solidFill>
                            <a:srgbClr val="115076"/>
                          </a:solidFill>
                        </a:rPr>
                        <a:t>nochmal</a:t>
                      </a:r>
                      <a:endParaRPr lang="en-GB" sz="2400" b="1" i="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8252231"/>
                  </a:ext>
                </a:extLst>
              </a:tr>
              <a:tr h="600671">
                <a:tc>
                  <a:txBody>
                    <a:bodyPr/>
                    <a:lstStyle/>
                    <a:p>
                      <a:r>
                        <a:rPr lang="en-GB" sz="2400" dirty="0">
                          <a:solidFill>
                            <a:srgbClr val="115076"/>
                          </a:solidFill>
                        </a:rPr>
                        <a:t>6. Das </a:t>
                      </a:r>
                      <a:r>
                        <a:rPr lang="en-GB" sz="2400" dirty="0" err="1">
                          <a:solidFill>
                            <a:srgbClr val="115076"/>
                          </a:solidFill>
                        </a:rPr>
                        <a:t>ist</a:t>
                      </a:r>
                      <a:r>
                        <a:rPr lang="en-GB" sz="2400" dirty="0">
                          <a:solidFill>
                            <a:srgbClr val="115076"/>
                          </a:solidFill>
                        </a:rPr>
                        <a:t> </a:t>
                      </a:r>
                      <a:r>
                        <a:rPr lang="en-GB" sz="2400" dirty="0" err="1">
                          <a:solidFill>
                            <a:srgbClr val="115076"/>
                          </a:solidFill>
                        </a:rPr>
                        <a:t>nicht</a:t>
                      </a:r>
                      <a:r>
                        <a:rPr lang="en-GB" sz="2400" dirty="0">
                          <a:solidFill>
                            <a:srgbClr val="115076"/>
                          </a:solidFill>
                        </a:rPr>
                        <a:t> </a:t>
                      </a:r>
                      <a:r>
                        <a:rPr lang="en-GB" sz="2400" dirty="0" err="1">
                          <a:solidFill>
                            <a:srgbClr val="115076"/>
                          </a:solidFill>
                        </a:rPr>
                        <a:t>grün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24804195"/>
                  </a:ext>
                </a:extLst>
              </a:tr>
              <a:tr h="600671">
                <a:tc>
                  <a:txBody>
                    <a:bodyPr/>
                    <a:lstStyle/>
                    <a:p>
                      <a:r>
                        <a:rPr lang="en-GB" sz="2400" dirty="0">
                          <a:solidFill>
                            <a:srgbClr val="115076"/>
                          </a:solidFill>
                        </a:rPr>
                        <a:t>7. Das </a:t>
                      </a:r>
                      <a:r>
                        <a:rPr lang="en-GB" sz="2400" dirty="0" err="1">
                          <a:solidFill>
                            <a:srgbClr val="115076"/>
                          </a:solidFill>
                        </a:rPr>
                        <a:t>ist</a:t>
                      </a:r>
                      <a:r>
                        <a:rPr lang="en-GB" sz="2400" dirty="0">
                          <a:solidFill>
                            <a:srgbClr val="115076"/>
                          </a:solidFill>
                        </a:rPr>
                        <a:t> </a:t>
                      </a:r>
                      <a:r>
                        <a:rPr lang="en-GB" sz="2400" dirty="0" err="1">
                          <a:solidFill>
                            <a:srgbClr val="115076"/>
                          </a:solidFill>
                        </a:rPr>
                        <a:t>eine</a:t>
                      </a:r>
                      <a:r>
                        <a:rPr lang="en-GB" sz="2400" dirty="0">
                          <a:solidFill>
                            <a:srgbClr val="115076"/>
                          </a:solidFill>
                        </a:rPr>
                        <a:t> </a:t>
                      </a:r>
                      <a:r>
                        <a:rPr lang="en-GB" sz="2400" dirty="0" err="1">
                          <a:solidFill>
                            <a:srgbClr val="115076"/>
                          </a:solidFill>
                        </a:rPr>
                        <a:t>Erfahrung</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0078619"/>
                  </a:ext>
                </a:extLst>
              </a:tr>
            </a:tbl>
          </a:graphicData>
        </a:graphic>
      </p:graphicFrame>
      <p:sp>
        <p:nvSpPr>
          <p:cNvPr id="11" name="TextBox 10">
            <a:extLst>
              <a:ext uri="{FF2B5EF4-FFF2-40B4-BE49-F238E27FC236}">
                <a16:creationId xmlns:a16="http://schemas.microsoft.com/office/drawing/2014/main" id="{EABDCD01-01D7-42FD-A7F7-D366BE92345F}"/>
              </a:ext>
            </a:extLst>
          </p:cNvPr>
          <p:cNvSpPr txBox="1"/>
          <p:nvPr/>
        </p:nvSpPr>
        <p:spPr>
          <a:xfrm>
            <a:off x="5320213" y="196331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Dezember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5DAA3A11-F8C0-4E2F-9AD6-11FC879B699B}"/>
              </a:ext>
            </a:extLst>
          </p:cNvPr>
          <p:cNvSpPr txBox="1"/>
          <p:nvPr/>
        </p:nvSpPr>
        <p:spPr>
          <a:xfrm>
            <a:off x="7629577" y="196331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März</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723E051C-1BF8-4025-BF5A-A24DCDF7F549}"/>
              </a:ext>
            </a:extLst>
          </p:cNvPr>
          <p:cNvSpPr txBox="1"/>
          <p:nvPr/>
        </p:nvSpPr>
        <p:spPr>
          <a:xfrm>
            <a:off x="9916271" y="196331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Januar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E87F8086-DF1F-434C-98E8-37A1D431F659}"/>
              </a:ext>
            </a:extLst>
          </p:cNvPr>
          <p:cNvSpPr txBox="1"/>
          <p:nvPr/>
        </p:nvSpPr>
        <p:spPr>
          <a:xfrm>
            <a:off x="5320213" y="2581544"/>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gestiegen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C7641EF4-0D0F-4000-BC88-97BF0C183AB4}"/>
              </a:ext>
            </a:extLst>
          </p:cNvPr>
          <p:cNvSpPr txBox="1"/>
          <p:nvPr/>
        </p:nvSpPr>
        <p:spPr>
          <a:xfrm>
            <a:off x="9916271" y="2581544"/>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4472C4">
                    <a:lumMod val="50000"/>
                  </a:srgbClr>
                </a:solidFill>
                <a:latin typeface="Century Gothic" panose="020B0502020202020204" pitchFamily="34" charset="0"/>
              </a:rPr>
              <a:t>geblieben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nvGrpSpPr>
          <p:cNvPr id="19" name="Group 18">
            <a:extLst>
              <a:ext uri="{FF2B5EF4-FFF2-40B4-BE49-F238E27FC236}">
                <a16:creationId xmlns:a16="http://schemas.microsoft.com/office/drawing/2014/main" id="{70FCC182-9BAB-4FAC-99D1-3FB400998140}"/>
              </a:ext>
            </a:extLst>
          </p:cNvPr>
          <p:cNvGrpSpPr/>
          <p:nvPr/>
        </p:nvGrpSpPr>
        <p:grpSpPr>
          <a:xfrm>
            <a:off x="7629577" y="2603665"/>
            <a:ext cx="2217040" cy="523220"/>
            <a:chOff x="7629577" y="2603665"/>
            <a:chExt cx="2217040" cy="523220"/>
          </a:xfrm>
        </p:grpSpPr>
        <p:sp>
          <p:nvSpPr>
            <p:cNvPr id="17" name="Rectangle 16">
              <a:extLst>
                <a:ext uri="{FF2B5EF4-FFF2-40B4-BE49-F238E27FC236}">
                  <a16:creationId xmlns:a16="http://schemas.microsoft.com/office/drawing/2014/main" id="{DE2C0935-5441-4CD0-8981-1CB4F06B5394}"/>
                </a:ext>
              </a:extLst>
            </p:cNvPr>
            <p:cNvSpPr/>
            <p:nvPr/>
          </p:nvSpPr>
          <p:spPr>
            <a:xfrm>
              <a:off x="7629577" y="2603665"/>
              <a:ext cx="2217040" cy="523220"/>
            </a:xfrm>
            <a:prstGeom prst="rect">
              <a:avLst/>
            </a:prstGeom>
            <a:solidFill>
              <a:schemeClr val="accent4">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BB91FD0-3F0F-4B74-ADDA-1FF1526CBF63}"/>
                </a:ext>
              </a:extLst>
            </p:cNvPr>
            <p:cNvSpPr txBox="1"/>
            <p:nvPr/>
          </p:nvSpPr>
          <p:spPr>
            <a:xfrm>
              <a:off x="7629577" y="2657526"/>
              <a:ext cx="2217040" cy="415498"/>
            </a:xfrm>
            <a:prstGeom prst="rect">
              <a:avLst/>
            </a:prstGeom>
            <a:noFill/>
          </p:spPr>
          <p:txBody>
            <a:bodyPr wrap="square" rtlCol="0" anchor="ctr">
              <a:spAutoFit/>
            </a:bodyPr>
            <a:lstStyle/>
            <a:p>
              <a:r>
                <a:rPr lang="en-GB" sz="2100" b="1" dirty="0">
                  <a:solidFill>
                    <a:srgbClr val="4472C4">
                      <a:lumMod val="50000"/>
                    </a:srgbClr>
                  </a:solidFill>
                  <a:latin typeface="Century Gothic" panose="020B0502020202020204" pitchFamily="34" charset="0"/>
                </a:rPr>
                <a:t>geschwommen</a:t>
              </a:r>
              <a:endParaRPr lang="en-GB" sz="2100" dirty="0">
                <a:solidFill>
                  <a:srgbClr val="4472C4">
                    <a:lumMod val="50000"/>
                  </a:srgbClr>
                </a:solidFill>
                <a:latin typeface="Century Gothic" panose="020B0502020202020204" pitchFamily="34" charset="0"/>
              </a:endParaRPr>
            </a:p>
          </p:txBody>
        </p:sp>
      </p:grpSp>
      <p:sp>
        <p:nvSpPr>
          <p:cNvPr id="20" name="TextBox 19">
            <a:extLst>
              <a:ext uri="{FF2B5EF4-FFF2-40B4-BE49-F238E27FC236}">
                <a16:creationId xmlns:a16="http://schemas.microsoft.com/office/drawing/2014/main" id="{276ED1E8-CB5A-477D-8E96-86F0EE147087}"/>
              </a:ext>
            </a:extLst>
          </p:cNvPr>
          <p:cNvSpPr txBox="1"/>
          <p:nvPr/>
        </p:nvSpPr>
        <p:spPr>
          <a:xfrm>
            <a:off x="5320213" y="3261757"/>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begreifen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A4533B3C-72A8-465D-8094-EBC28160D1B4}"/>
              </a:ext>
            </a:extLst>
          </p:cNvPr>
          <p:cNvSpPr txBox="1"/>
          <p:nvPr/>
        </p:nvSpPr>
        <p:spPr>
          <a:xfrm>
            <a:off x="7629577" y="3261757"/>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steigen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256DFCB1-3146-4C23-9A33-7A0752518D36}"/>
              </a:ext>
            </a:extLst>
          </p:cNvPr>
          <p:cNvSpPr txBox="1"/>
          <p:nvPr/>
        </p:nvSpPr>
        <p:spPr>
          <a:xfrm>
            <a:off x="9916271" y="3261757"/>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eigen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B9D8C5A2-A159-4FDB-8A0C-3E63247BC4C1}"/>
              </a:ext>
            </a:extLst>
          </p:cNvPr>
          <p:cNvSpPr txBox="1"/>
          <p:nvPr/>
        </p:nvSpPr>
        <p:spPr>
          <a:xfrm>
            <a:off x="5320213" y="400728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Mal</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A3B621A9-B921-431F-A0AC-0E1CACA53B32}"/>
              </a:ext>
            </a:extLst>
          </p:cNvPr>
          <p:cNvSpPr txBox="1"/>
          <p:nvPr/>
        </p:nvSpPr>
        <p:spPr>
          <a:xfrm>
            <a:off x="7629577" y="400728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wieder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014AB5AC-D82C-4761-A3EA-AAB0DAB0E2D1}"/>
              </a:ext>
            </a:extLst>
          </p:cNvPr>
          <p:cNvSpPr txBox="1"/>
          <p:nvPr/>
        </p:nvSpPr>
        <p:spPr>
          <a:xfrm>
            <a:off x="9916271" y="400728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für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24EECCE8-332F-4DAC-B366-FC84BF40AC19}"/>
              </a:ext>
            </a:extLst>
          </p:cNvPr>
          <p:cNvSpPr txBox="1"/>
          <p:nvPr/>
        </p:nvSpPr>
        <p:spPr>
          <a:xfrm>
            <a:off x="5320213" y="461215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Pflanze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997EA1AB-CE7C-4E5D-8695-42468BF90BDA}"/>
              </a:ext>
            </a:extLst>
          </p:cNvPr>
          <p:cNvSpPr txBox="1"/>
          <p:nvPr/>
        </p:nvSpPr>
        <p:spPr>
          <a:xfrm>
            <a:off x="7629577" y="461215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Wald</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540065A6-B656-4B09-B90B-41C7283F1873}"/>
              </a:ext>
            </a:extLst>
          </p:cNvPr>
          <p:cNvSpPr txBox="1"/>
          <p:nvPr/>
        </p:nvSpPr>
        <p:spPr>
          <a:xfrm>
            <a:off x="9916271" y="461215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Luft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8A711783-EC3E-4AD7-9186-CA3900E6A465}"/>
              </a:ext>
            </a:extLst>
          </p:cNvPr>
          <p:cNvSpPr txBox="1"/>
          <p:nvPr/>
        </p:nvSpPr>
        <p:spPr>
          <a:xfrm>
            <a:off x="5320213" y="521701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Berg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B34F452D-CF1D-4267-A220-B2CC06FF26CB}"/>
              </a:ext>
            </a:extLst>
          </p:cNvPr>
          <p:cNvSpPr txBox="1"/>
          <p:nvPr/>
        </p:nvSpPr>
        <p:spPr>
          <a:xfrm>
            <a:off x="7629577" y="521701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Fahrt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EAC2636F-ED3A-44D8-8347-361096E1E626}"/>
              </a:ext>
            </a:extLst>
          </p:cNvPr>
          <p:cNvSpPr txBox="1"/>
          <p:nvPr/>
        </p:nvSpPr>
        <p:spPr>
          <a:xfrm>
            <a:off x="9916271" y="521701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Schuh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0281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3000"/>
                                        <p:tgtEl>
                                          <p:spTgt spid="6"/>
                                        </p:tgtEl>
                                      </p:cBhvr>
                                    </p:animEffect>
                                    <p:set>
                                      <p:cBhvr>
                                        <p:cTn id="11" dur="1" fill="hold">
                                          <p:stCondLst>
                                            <p:cond delay="29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0" presetClass="exit" presetSubtype="0" fill="hold" grpId="1" nodeType="afterEffect">
                                  <p:stCondLst>
                                    <p:cond delay="0"/>
                                  </p:stCondLst>
                                  <p:childTnLst>
                                    <p:animEffect transition="out" filter="fade">
                                      <p:cBhvr>
                                        <p:cTn id="19" dur="3000"/>
                                        <p:tgtEl>
                                          <p:spTgt spid="8"/>
                                        </p:tgtEl>
                                      </p:cBhvr>
                                    </p:animEffect>
                                    <p:set>
                                      <p:cBhvr>
                                        <p:cTn id="20" dur="1" fill="hold">
                                          <p:stCondLst>
                                            <p:cond delay="29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10" presetClass="exit" presetSubtype="0" fill="hold" grpId="1" nodeType="afterEffect">
                                  <p:stCondLst>
                                    <p:cond delay="0"/>
                                  </p:stCondLst>
                                  <p:childTnLst>
                                    <p:animEffect transition="out" filter="fade">
                                      <p:cBhvr>
                                        <p:cTn id="28" dur="3000"/>
                                        <p:tgtEl>
                                          <p:spTgt spid="9"/>
                                        </p:tgtEl>
                                      </p:cBhvr>
                                    </p:animEffect>
                                    <p:set>
                                      <p:cBhvr>
                                        <p:cTn id="29" dur="1" fill="hold">
                                          <p:stCondLst>
                                            <p:cond delay="29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2"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500"/>
                            </p:stCondLst>
                            <p:childTnLst>
                              <p:par>
                                <p:cTn id="40" presetID="10" presetClass="exit" presetSubtype="0" fill="hold" grpId="1" nodeType="afterEffect">
                                  <p:stCondLst>
                                    <p:cond delay="0"/>
                                  </p:stCondLst>
                                  <p:childTnLst>
                                    <p:animEffect transition="out" filter="fade">
                                      <p:cBhvr>
                                        <p:cTn id="41" dur="3000"/>
                                        <p:tgtEl>
                                          <p:spTgt spid="11"/>
                                        </p:tgtEl>
                                      </p:cBhvr>
                                    </p:animEffect>
                                    <p:set>
                                      <p:cBhvr>
                                        <p:cTn id="42" dur="1" fill="hold">
                                          <p:stCondLst>
                                            <p:cond delay="29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00"/>
                            </p:stCondLst>
                            <p:childTnLst>
                              <p:par>
                                <p:cTn id="49" presetID="10" presetClass="exit" presetSubtype="0" fill="hold" grpId="1" nodeType="afterEffect">
                                  <p:stCondLst>
                                    <p:cond delay="0"/>
                                  </p:stCondLst>
                                  <p:childTnLst>
                                    <p:animEffect transition="out" filter="fade">
                                      <p:cBhvr>
                                        <p:cTn id="50" dur="3000"/>
                                        <p:tgtEl>
                                          <p:spTgt spid="12"/>
                                        </p:tgtEl>
                                      </p:cBhvr>
                                    </p:animEffect>
                                    <p:set>
                                      <p:cBhvr>
                                        <p:cTn id="51" dur="1" fill="hold">
                                          <p:stCondLst>
                                            <p:cond delay="2999"/>
                                          </p:stCondLst>
                                        </p:cTn>
                                        <p:tgtEl>
                                          <p:spTgt spid="1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3000"/>
                                        <p:tgtEl>
                                          <p:spTgt spid="13"/>
                                        </p:tgtEl>
                                      </p:cBhvr>
                                    </p:animEffect>
                                    <p:set>
                                      <p:cBhvr>
                                        <p:cTn id="60" dur="1" fill="hold">
                                          <p:stCondLst>
                                            <p:cond delay="2999"/>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2"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par>
                          <p:cTn id="70" fill="hold">
                            <p:stCondLst>
                              <p:cond delay="500"/>
                            </p:stCondLst>
                            <p:childTnLst>
                              <p:par>
                                <p:cTn id="71" presetID="10" presetClass="exit" presetSubtype="0" fill="hold" grpId="1" nodeType="afterEffect">
                                  <p:stCondLst>
                                    <p:cond delay="0"/>
                                  </p:stCondLst>
                                  <p:childTnLst>
                                    <p:animEffect transition="out" filter="fade">
                                      <p:cBhvr>
                                        <p:cTn id="72" dur="3000"/>
                                        <p:tgtEl>
                                          <p:spTgt spid="14"/>
                                        </p:tgtEl>
                                      </p:cBhvr>
                                    </p:animEffect>
                                    <p:set>
                                      <p:cBhvr>
                                        <p:cTn id="73" dur="1" fill="hold">
                                          <p:stCondLst>
                                            <p:cond delay="2999"/>
                                          </p:stCondLst>
                                        </p:cTn>
                                        <p:tgtEl>
                                          <p:spTgt spid="1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3000"/>
                                        <p:tgtEl>
                                          <p:spTgt spid="19"/>
                                        </p:tgtEl>
                                      </p:cBhvr>
                                    </p:animEffect>
                                    <p:set>
                                      <p:cBhvr>
                                        <p:cTn id="82" dur="1" fill="hold">
                                          <p:stCondLst>
                                            <p:cond delay="2999"/>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childTnLst>
                          </p:cTn>
                        </p:par>
                        <p:par>
                          <p:cTn id="88" fill="hold">
                            <p:stCondLst>
                              <p:cond delay="500"/>
                            </p:stCondLst>
                            <p:childTnLst>
                              <p:par>
                                <p:cTn id="89" presetID="10" presetClass="exit" presetSubtype="0" fill="hold" grpId="1" nodeType="afterEffect">
                                  <p:stCondLst>
                                    <p:cond delay="0"/>
                                  </p:stCondLst>
                                  <p:childTnLst>
                                    <p:animEffect transition="out" filter="fade">
                                      <p:cBhvr>
                                        <p:cTn id="90" dur="3000"/>
                                        <p:tgtEl>
                                          <p:spTgt spid="16"/>
                                        </p:tgtEl>
                                      </p:cBhvr>
                                    </p:animEffect>
                                    <p:set>
                                      <p:cBhvr>
                                        <p:cTn id="91" dur="1" fill="hold">
                                          <p:stCondLst>
                                            <p:cond delay="2999"/>
                                          </p:stCondLst>
                                        </p:cTn>
                                        <p:tgtEl>
                                          <p:spTgt spid="1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2" nodeType="clickEffect">
                                  <p:stCondLst>
                                    <p:cond delay="0"/>
                                  </p:stCondLst>
                                  <p:childTnLst>
                                    <p:set>
                                      <p:cBhvr>
                                        <p:cTn id="95" dur="1" fill="hold">
                                          <p:stCondLst>
                                            <p:cond delay="0"/>
                                          </p:stCondLst>
                                        </p:cTn>
                                        <p:tgtEl>
                                          <p:spTgt spid="16"/>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fade">
                                      <p:cBhvr>
                                        <p:cTn id="100" dur="500"/>
                                        <p:tgtEl>
                                          <p:spTgt spid="20"/>
                                        </p:tgtEl>
                                      </p:cBhvr>
                                    </p:animEffect>
                                  </p:childTnLst>
                                </p:cTn>
                              </p:par>
                            </p:childTnLst>
                          </p:cTn>
                        </p:par>
                        <p:par>
                          <p:cTn id="101" fill="hold">
                            <p:stCondLst>
                              <p:cond delay="500"/>
                            </p:stCondLst>
                            <p:childTnLst>
                              <p:par>
                                <p:cTn id="102" presetID="10" presetClass="exit" presetSubtype="0" fill="hold" grpId="1" nodeType="afterEffect">
                                  <p:stCondLst>
                                    <p:cond delay="0"/>
                                  </p:stCondLst>
                                  <p:childTnLst>
                                    <p:animEffect transition="out" filter="fade">
                                      <p:cBhvr>
                                        <p:cTn id="103" dur="3000"/>
                                        <p:tgtEl>
                                          <p:spTgt spid="20"/>
                                        </p:tgtEl>
                                      </p:cBhvr>
                                    </p:animEffect>
                                    <p:set>
                                      <p:cBhvr>
                                        <p:cTn id="104" dur="1" fill="hold">
                                          <p:stCondLst>
                                            <p:cond delay="2999"/>
                                          </p:stCondLst>
                                        </p:cTn>
                                        <p:tgtEl>
                                          <p:spTgt spid="2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fade">
                                      <p:cBhvr>
                                        <p:cTn id="109" dur="500"/>
                                        <p:tgtEl>
                                          <p:spTgt spid="21"/>
                                        </p:tgtEl>
                                      </p:cBhvr>
                                    </p:animEffect>
                                  </p:childTnLst>
                                </p:cTn>
                              </p:par>
                            </p:childTnLst>
                          </p:cTn>
                        </p:par>
                        <p:par>
                          <p:cTn id="110" fill="hold">
                            <p:stCondLst>
                              <p:cond delay="500"/>
                            </p:stCondLst>
                            <p:childTnLst>
                              <p:par>
                                <p:cTn id="111" presetID="10" presetClass="exit" presetSubtype="0" fill="hold" grpId="1" nodeType="afterEffect">
                                  <p:stCondLst>
                                    <p:cond delay="0"/>
                                  </p:stCondLst>
                                  <p:childTnLst>
                                    <p:animEffect transition="out" filter="fade">
                                      <p:cBhvr>
                                        <p:cTn id="112" dur="3000"/>
                                        <p:tgtEl>
                                          <p:spTgt spid="21"/>
                                        </p:tgtEl>
                                      </p:cBhvr>
                                    </p:animEffect>
                                    <p:set>
                                      <p:cBhvr>
                                        <p:cTn id="113" dur="1" fill="hold">
                                          <p:stCondLst>
                                            <p:cond delay="2999"/>
                                          </p:stCondLst>
                                        </p:cTn>
                                        <p:tgtEl>
                                          <p:spTgt spid="21"/>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fade">
                                      <p:cBhvr>
                                        <p:cTn id="118" dur="500"/>
                                        <p:tgtEl>
                                          <p:spTgt spid="22"/>
                                        </p:tgtEl>
                                      </p:cBhvr>
                                    </p:animEffect>
                                  </p:childTnLst>
                                </p:cTn>
                              </p:par>
                            </p:childTnLst>
                          </p:cTn>
                        </p:par>
                        <p:par>
                          <p:cTn id="119" fill="hold">
                            <p:stCondLst>
                              <p:cond delay="500"/>
                            </p:stCondLst>
                            <p:childTnLst>
                              <p:par>
                                <p:cTn id="120" presetID="10" presetClass="exit" presetSubtype="0" fill="hold" grpId="1" nodeType="afterEffect">
                                  <p:stCondLst>
                                    <p:cond delay="0"/>
                                  </p:stCondLst>
                                  <p:childTnLst>
                                    <p:animEffect transition="out" filter="fade">
                                      <p:cBhvr>
                                        <p:cTn id="121" dur="3000"/>
                                        <p:tgtEl>
                                          <p:spTgt spid="22"/>
                                        </p:tgtEl>
                                      </p:cBhvr>
                                    </p:animEffect>
                                    <p:set>
                                      <p:cBhvr>
                                        <p:cTn id="122" dur="1" fill="hold">
                                          <p:stCondLst>
                                            <p:cond delay="2999"/>
                                          </p:stCondLst>
                                        </p:cTn>
                                        <p:tgtEl>
                                          <p:spTgt spid="2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2" nodeType="clickEffect">
                                  <p:stCondLst>
                                    <p:cond delay="0"/>
                                  </p:stCondLst>
                                  <p:childTnLst>
                                    <p:set>
                                      <p:cBhvr>
                                        <p:cTn id="126" dur="1" fill="hold">
                                          <p:stCondLst>
                                            <p:cond delay="0"/>
                                          </p:stCondLst>
                                        </p:cTn>
                                        <p:tgtEl>
                                          <p:spTgt spid="2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fade">
                                      <p:cBhvr>
                                        <p:cTn id="131" dur="500"/>
                                        <p:tgtEl>
                                          <p:spTgt spid="23"/>
                                        </p:tgtEl>
                                      </p:cBhvr>
                                    </p:animEffect>
                                  </p:childTnLst>
                                </p:cTn>
                              </p:par>
                            </p:childTnLst>
                          </p:cTn>
                        </p:par>
                        <p:par>
                          <p:cTn id="132" fill="hold">
                            <p:stCondLst>
                              <p:cond delay="500"/>
                            </p:stCondLst>
                            <p:childTnLst>
                              <p:par>
                                <p:cTn id="133" presetID="10" presetClass="exit" presetSubtype="0" fill="hold" grpId="1" nodeType="afterEffect">
                                  <p:stCondLst>
                                    <p:cond delay="0"/>
                                  </p:stCondLst>
                                  <p:childTnLst>
                                    <p:animEffect transition="out" filter="fade">
                                      <p:cBhvr>
                                        <p:cTn id="134" dur="3000"/>
                                        <p:tgtEl>
                                          <p:spTgt spid="23"/>
                                        </p:tgtEl>
                                      </p:cBhvr>
                                    </p:animEffect>
                                    <p:set>
                                      <p:cBhvr>
                                        <p:cTn id="135" dur="1" fill="hold">
                                          <p:stCondLst>
                                            <p:cond delay="2999"/>
                                          </p:stCondLst>
                                        </p:cTn>
                                        <p:tgtEl>
                                          <p:spTgt spid="23"/>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24"/>
                                        </p:tgtEl>
                                        <p:attrNameLst>
                                          <p:attrName>style.visibility</p:attrName>
                                        </p:attrNameLst>
                                      </p:cBhvr>
                                      <p:to>
                                        <p:strVal val="visible"/>
                                      </p:to>
                                    </p:set>
                                    <p:animEffect transition="in" filter="fade">
                                      <p:cBhvr>
                                        <p:cTn id="140" dur="500"/>
                                        <p:tgtEl>
                                          <p:spTgt spid="24"/>
                                        </p:tgtEl>
                                      </p:cBhvr>
                                    </p:animEffect>
                                  </p:childTnLst>
                                </p:cTn>
                              </p:par>
                            </p:childTnLst>
                          </p:cTn>
                        </p:par>
                        <p:par>
                          <p:cTn id="141" fill="hold">
                            <p:stCondLst>
                              <p:cond delay="500"/>
                            </p:stCondLst>
                            <p:childTnLst>
                              <p:par>
                                <p:cTn id="142" presetID="10" presetClass="exit" presetSubtype="0" fill="hold" grpId="1" nodeType="afterEffect">
                                  <p:stCondLst>
                                    <p:cond delay="0"/>
                                  </p:stCondLst>
                                  <p:childTnLst>
                                    <p:animEffect transition="out" filter="fade">
                                      <p:cBhvr>
                                        <p:cTn id="143" dur="3000"/>
                                        <p:tgtEl>
                                          <p:spTgt spid="24"/>
                                        </p:tgtEl>
                                      </p:cBhvr>
                                    </p:animEffect>
                                    <p:set>
                                      <p:cBhvr>
                                        <p:cTn id="144" dur="1" fill="hold">
                                          <p:stCondLst>
                                            <p:cond delay="2999"/>
                                          </p:stCondLst>
                                        </p:cTn>
                                        <p:tgtEl>
                                          <p:spTgt spid="24"/>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25"/>
                                        </p:tgtEl>
                                        <p:attrNameLst>
                                          <p:attrName>style.visibility</p:attrName>
                                        </p:attrNameLst>
                                      </p:cBhvr>
                                      <p:to>
                                        <p:strVal val="visible"/>
                                      </p:to>
                                    </p:set>
                                    <p:animEffect transition="in" filter="fade">
                                      <p:cBhvr>
                                        <p:cTn id="149" dur="500"/>
                                        <p:tgtEl>
                                          <p:spTgt spid="25"/>
                                        </p:tgtEl>
                                      </p:cBhvr>
                                    </p:animEffect>
                                  </p:childTnLst>
                                </p:cTn>
                              </p:par>
                            </p:childTnLst>
                          </p:cTn>
                        </p:par>
                        <p:par>
                          <p:cTn id="150" fill="hold">
                            <p:stCondLst>
                              <p:cond delay="500"/>
                            </p:stCondLst>
                            <p:childTnLst>
                              <p:par>
                                <p:cTn id="151" presetID="10" presetClass="exit" presetSubtype="0" fill="hold" grpId="1" nodeType="afterEffect">
                                  <p:stCondLst>
                                    <p:cond delay="0"/>
                                  </p:stCondLst>
                                  <p:childTnLst>
                                    <p:animEffect transition="out" filter="fade">
                                      <p:cBhvr>
                                        <p:cTn id="152" dur="3000"/>
                                        <p:tgtEl>
                                          <p:spTgt spid="25"/>
                                        </p:tgtEl>
                                      </p:cBhvr>
                                    </p:animEffect>
                                    <p:set>
                                      <p:cBhvr>
                                        <p:cTn id="153" dur="1" fill="hold">
                                          <p:stCondLst>
                                            <p:cond delay="2999"/>
                                          </p:stCondLst>
                                        </p:cTn>
                                        <p:tgtEl>
                                          <p:spTgt spid="25"/>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2" nodeType="clickEffect">
                                  <p:stCondLst>
                                    <p:cond delay="0"/>
                                  </p:stCondLst>
                                  <p:childTnLst>
                                    <p:set>
                                      <p:cBhvr>
                                        <p:cTn id="157" dur="1" fill="hold">
                                          <p:stCondLst>
                                            <p:cond delay="0"/>
                                          </p:stCondLst>
                                        </p:cTn>
                                        <p:tgtEl>
                                          <p:spTgt spid="24"/>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26"/>
                                        </p:tgtEl>
                                        <p:attrNameLst>
                                          <p:attrName>style.visibility</p:attrName>
                                        </p:attrNameLst>
                                      </p:cBhvr>
                                      <p:to>
                                        <p:strVal val="visible"/>
                                      </p:to>
                                    </p:set>
                                    <p:animEffect transition="in" filter="fade">
                                      <p:cBhvr>
                                        <p:cTn id="162" dur="500"/>
                                        <p:tgtEl>
                                          <p:spTgt spid="26"/>
                                        </p:tgtEl>
                                      </p:cBhvr>
                                    </p:animEffect>
                                  </p:childTnLst>
                                </p:cTn>
                              </p:par>
                            </p:childTnLst>
                          </p:cTn>
                        </p:par>
                        <p:par>
                          <p:cTn id="163" fill="hold">
                            <p:stCondLst>
                              <p:cond delay="500"/>
                            </p:stCondLst>
                            <p:childTnLst>
                              <p:par>
                                <p:cTn id="164" presetID="10" presetClass="exit" presetSubtype="0" fill="hold" grpId="1" nodeType="afterEffect">
                                  <p:stCondLst>
                                    <p:cond delay="0"/>
                                  </p:stCondLst>
                                  <p:childTnLst>
                                    <p:animEffect transition="out" filter="fade">
                                      <p:cBhvr>
                                        <p:cTn id="165" dur="3000"/>
                                        <p:tgtEl>
                                          <p:spTgt spid="26"/>
                                        </p:tgtEl>
                                      </p:cBhvr>
                                    </p:animEffect>
                                    <p:set>
                                      <p:cBhvr>
                                        <p:cTn id="166" dur="1" fill="hold">
                                          <p:stCondLst>
                                            <p:cond delay="2999"/>
                                          </p:stCondLst>
                                        </p:cTn>
                                        <p:tgtEl>
                                          <p:spTgt spid="26"/>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27"/>
                                        </p:tgtEl>
                                        <p:attrNameLst>
                                          <p:attrName>style.visibility</p:attrName>
                                        </p:attrNameLst>
                                      </p:cBhvr>
                                      <p:to>
                                        <p:strVal val="visible"/>
                                      </p:to>
                                    </p:set>
                                    <p:animEffect transition="in" filter="fade">
                                      <p:cBhvr>
                                        <p:cTn id="171" dur="500"/>
                                        <p:tgtEl>
                                          <p:spTgt spid="27"/>
                                        </p:tgtEl>
                                      </p:cBhvr>
                                    </p:animEffect>
                                  </p:childTnLst>
                                </p:cTn>
                              </p:par>
                            </p:childTnLst>
                          </p:cTn>
                        </p:par>
                        <p:par>
                          <p:cTn id="172" fill="hold">
                            <p:stCondLst>
                              <p:cond delay="500"/>
                            </p:stCondLst>
                            <p:childTnLst>
                              <p:par>
                                <p:cTn id="173" presetID="10" presetClass="exit" presetSubtype="0" fill="hold" grpId="1" nodeType="afterEffect">
                                  <p:stCondLst>
                                    <p:cond delay="0"/>
                                  </p:stCondLst>
                                  <p:childTnLst>
                                    <p:animEffect transition="out" filter="fade">
                                      <p:cBhvr>
                                        <p:cTn id="174" dur="3000"/>
                                        <p:tgtEl>
                                          <p:spTgt spid="27"/>
                                        </p:tgtEl>
                                      </p:cBhvr>
                                    </p:animEffect>
                                    <p:set>
                                      <p:cBhvr>
                                        <p:cTn id="175" dur="1" fill="hold">
                                          <p:stCondLst>
                                            <p:cond delay="2999"/>
                                          </p:stCondLst>
                                        </p:cTn>
                                        <p:tgtEl>
                                          <p:spTgt spid="27"/>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28"/>
                                        </p:tgtEl>
                                        <p:attrNameLst>
                                          <p:attrName>style.visibility</p:attrName>
                                        </p:attrNameLst>
                                      </p:cBhvr>
                                      <p:to>
                                        <p:strVal val="visible"/>
                                      </p:to>
                                    </p:set>
                                    <p:animEffect transition="in" filter="fade">
                                      <p:cBhvr>
                                        <p:cTn id="180" dur="500"/>
                                        <p:tgtEl>
                                          <p:spTgt spid="28"/>
                                        </p:tgtEl>
                                      </p:cBhvr>
                                    </p:animEffect>
                                  </p:childTnLst>
                                </p:cTn>
                              </p:par>
                            </p:childTnLst>
                          </p:cTn>
                        </p:par>
                        <p:par>
                          <p:cTn id="181" fill="hold">
                            <p:stCondLst>
                              <p:cond delay="500"/>
                            </p:stCondLst>
                            <p:childTnLst>
                              <p:par>
                                <p:cTn id="182" presetID="10" presetClass="exit" presetSubtype="0" fill="hold" grpId="1" nodeType="afterEffect">
                                  <p:stCondLst>
                                    <p:cond delay="0"/>
                                  </p:stCondLst>
                                  <p:childTnLst>
                                    <p:animEffect transition="out" filter="fade">
                                      <p:cBhvr>
                                        <p:cTn id="183" dur="3000"/>
                                        <p:tgtEl>
                                          <p:spTgt spid="28"/>
                                        </p:tgtEl>
                                      </p:cBhvr>
                                    </p:animEffect>
                                    <p:set>
                                      <p:cBhvr>
                                        <p:cTn id="184" dur="1" fill="hold">
                                          <p:stCondLst>
                                            <p:cond delay="2999"/>
                                          </p:stCondLst>
                                        </p:cTn>
                                        <p:tgtEl>
                                          <p:spTgt spid="28"/>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2" nodeType="clickEffect">
                                  <p:stCondLst>
                                    <p:cond delay="0"/>
                                  </p:stCondLst>
                                  <p:childTnLst>
                                    <p:set>
                                      <p:cBhvr>
                                        <p:cTn id="188" dur="1" fill="hold">
                                          <p:stCondLst>
                                            <p:cond delay="0"/>
                                          </p:stCondLst>
                                        </p:cTn>
                                        <p:tgtEl>
                                          <p:spTgt spid="28"/>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grpId="0" nodeType="clickEffect">
                                  <p:stCondLst>
                                    <p:cond delay="0"/>
                                  </p:stCondLst>
                                  <p:childTnLst>
                                    <p:set>
                                      <p:cBhvr>
                                        <p:cTn id="192" dur="1" fill="hold">
                                          <p:stCondLst>
                                            <p:cond delay="0"/>
                                          </p:stCondLst>
                                        </p:cTn>
                                        <p:tgtEl>
                                          <p:spTgt spid="29"/>
                                        </p:tgtEl>
                                        <p:attrNameLst>
                                          <p:attrName>style.visibility</p:attrName>
                                        </p:attrNameLst>
                                      </p:cBhvr>
                                      <p:to>
                                        <p:strVal val="visible"/>
                                      </p:to>
                                    </p:set>
                                    <p:animEffect transition="in" filter="fade">
                                      <p:cBhvr>
                                        <p:cTn id="193" dur="500"/>
                                        <p:tgtEl>
                                          <p:spTgt spid="29"/>
                                        </p:tgtEl>
                                      </p:cBhvr>
                                    </p:animEffect>
                                  </p:childTnLst>
                                </p:cTn>
                              </p:par>
                            </p:childTnLst>
                          </p:cTn>
                        </p:par>
                        <p:par>
                          <p:cTn id="194" fill="hold">
                            <p:stCondLst>
                              <p:cond delay="500"/>
                            </p:stCondLst>
                            <p:childTnLst>
                              <p:par>
                                <p:cTn id="195" presetID="10" presetClass="exit" presetSubtype="0" fill="hold" grpId="1" nodeType="afterEffect">
                                  <p:stCondLst>
                                    <p:cond delay="0"/>
                                  </p:stCondLst>
                                  <p:childTnLst>
                                    <p:animEffect transition="out" filter="fade">
                                      <p:cBhvr>
                                        <p:cTn id="196" dur="3000"/>
                                        <p:tgtEl>
                                          <p:spTgt spid="29"/>
                                        </p:tgtEl>
                                      </p:cBhvr>
                                    </p:animEffect>
                                    <p:set>
                                      <p:cBhvr>
                                        <p:cTn id="197" dur="1" fill="hold">
                                          <p:stCondLst>
                                            <p:cond delay="2999"/>
                                          </p:stCondLst>
                                        </p:cTn>
                                        <p:tgtEl>
                                          <p:spTgt spid="29"/>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30"/>
                                        </p:tgtEl>
                                        <p:attrNameLst>
                                          <p:attrName>style.visibility</p:attrName>
                                        </p:attrNameLst>
                                      </p:cBhvr>
                                      <p:to>
                                        <p:strVal val="visible"/>
                                      </p:to>
                                    </p:set>
                                    <p:animEffect transition="in" filter="fade">
                                      <p:cBhvr>
                                        <p:cTn id="202" dur="500"/>
                                        <p:tgtEl>
                                          <p:spTgt spid="30"/>
                                        </p:tgtEl>
                                      </p:cBhvr>
                                    </p:animEffect>
                                  </p:childTnLst>
                                </p:cTn>
                              </p:par>
                            </p:childTnLst>
                          </p:cTn>
                        </p:par>
                        <p:par>
                          <p:cTn id="203" fill="hold">
                            <p:stCondLst>
                              <p:cond delay="500"/>
                            </p:stCondLst>
                            <p:childTnLst>
                              <p:par>
                                <p:cTn id="204" presetID="10" presetClass="exit" presetSubtype="0" fill="hold" grpId="1" nodeType="afterEffect">
                                  <p:stCondLst>
                                    <p:cond delay="0"/>
                                  </p:stCondLst>
                                  <p:childTnLst>
                                    <p:animEffect transition="out" filter="fade">
                                      <p:cBhvr>
                                        <p:cTn id="205" dur="3000"/>
                                        <p:tgtEl>
                                          <p:spTgt spid="30"/>
                                        </p:tgtEl>
                                      </p:cBhvr>
                                    </p:animEffect>
                                    <p:set>
                                      <p:cBhvr>
                                        <p:cTn id="206" dur="1" fill="hold">
                                          <p:stCondLst>
                                            <p:cond delay="2999"/>
                                          </p:stCondLst>
                                        </p:cTn>
                                        <p:tgtEl>
                                          <p:spTgt spid="30"/>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grpId="0" nodeType="clickEffect">
                                  <p:stCondLst>
                                    <p:cond delay="0"/>
                                  </p:stCondLst>
                                  <p:childTnLst>
                                    <p:set>
                                      <p:cBhvr>
                                        <p:cTn id="210" dur="1" fill="hold">
                                          <p:stCondLst>
                                            <p:cond delay="0"/>
                                          </p:stCondLst>
                                        </p:cTn>
                                        <p:tgtEl>
                                          <p:spTgt spid="31"/>
                                        </p:tgtEl>
                                        <p:attrNameLst>
                                          <p:attrName>style.visibility</p:attrName>
                                        </p:attrNameLst>
                                      </p:cBhvr>
                                      <p:to>
                                        <p:strVal val="visible"/>
                                      </p:to>
                                    </p:set>
                                    <p:animEffect transition="in" filter="fade">
                                      <p:cBhvr>
                                        <p:cTn id="211" dur="500"/>
                                        <p:tgtEl>
                                          <p:spTgt spid="31"/>
                                        </p:tgtEl>
                                      </p:cBhvr>
                                    </p:animEffect>
                                  </p:childTnLst>
                                </p:cTn>
                              </p:par>
                            </p:childTnLst>
                          </p:cTn>
                        </p:par>
                        <p:par>
                          <p:cTn id="212" fill="hold">
                            <p:stCondLst>
                              <p:cond delay="500"/>
                            </p:stCondLst>
                            <p:childTnLst>
                              <p:par>
                                <p:cTn id="213" presetID="10" presetClass="exit" presetSubtype="0" fill="hold" grpId="1" nodeType="afterEffect">
                                  <p:stCondLst>
                                    <p:cond delay="0"/>
                                  </p:stCondLst>
                                  <p:childTnLst>
                                    <p:animEffect transition="out" filter="fade">
                                      <p:cBhvr>
                                        <p:cTn id="214" dur="3000"/>
                                        <p:tgtEl>
                                          <p:spTgt spid="31"/>
                                        </p:tgtEl>
                                      </p:cBhvr>
                                    </p:animEffect>
                                    <p:set>
                                      <p:cBhvr>
                                        <p:cTn id="215" dur="1" fill="hold">
                                          <p:stCondLst>
                                            <p:cond delay="2999"/>
                                          </p:stCondLst>
                                        </p:cTn>
                                        <p:tgtEl>
                                          <p:spTgt spid="31"/>
                                        </p:tgtEl>
                                        <p:attrNameLst>
                                          <p:attrName>style.visibility</p:attrName>
                                        </p:attrNameLst>
                                      </p:cBhvr>
                                      <p:to>
                                        <p:strVal val="hidden"/>
                                      </p:to>
                                    </p:set>
                                  </p:childTnLst>
                                </p:cTn>
                              </p:par>
                            </p:childTnLst>
                          </p:cTn>
                        </p:par>
                      </p:childTnLst>
                    </p:cTn>
                  </p:par>
                  <p:par>
                    <p:cTn id="216" fill="hold">
                      <p:stCondLst>
                        <p:cond delay="indefinite"/>
                      </p:stCondLst>
                      <p:childTnLst>
                        <p:par>
                          <p:cTn id="217" fill="hold">
                            <p:stCondLst>
                              <p:cond delay="0"/>
                            </p:stCondLst>
                            <p:childTnLst>
                              <p:par>
                                <p:cTn id="218" presetID="1" presetClass="entr" presetSubtype="0" fill="hold" grpId="2" nodeType="clickEffect">
                                  <p:stCondLst>
                                    <p:cond delay="0"/>
                                  </p:stCondLst>
                                  <p:childTnLst>
                                    <p:set>
                                      <p:cBhvr>
                                        <p:cTn id="21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8" grpId="2" animBg="1"/>
      <p:bldP spid="9" grpId="0" animBg="1"/>
      <p:bldP spid="9" grpId="1" animBg="1"/>
      <p:bldP spid="11" grpId="0" animBg="1"/>
      <p:bldP spid="11" grpId="1" animBg="1"/>
      <p:bldP spid="11" grpId="2" animBg="1"/>
      <p:bldP spid="12" grpId="0" animBg="1"/>
      <p:bldP spid="12" grpId="1" animBg="1"/>
      <p:bldP spid="13" grpId="0" animBg="1"/>
      <p:bldP spid="13" grpId="1" animBg="1"/>
      <p:bldP spid="14" grpId="0" animBg="1"/>
      <p:bldP spid="14" grpId="1" animBg="1"/>
      <p:bldP spid="16" grpId="0" animBg="1"/>
      <p:bldP spid="16" grpId="1" animBg="1"/>
      <p:bldP spid="16" grpId="2" animBg="1"/>
      <p:bldP spid="20" grpId="0" animBg="1"/>
      <p:bldP spid="20" grpId="1" animBg="1"/>
      <p:bldP spid="20" grpId="2" animBg="1"/>
      <p:bldP spid="21" grpId="0" animBg="1"/>
      <p:bldP spid="21" grpId="1" animBg="1"/>
      <p:bldP spid="22" grpId="0" animBg="1"/>
      <p:bldP spid="22" grpId="1" animBg="1"/>
      <p:bldP spid="23" grpId="0" animBg="1"/>
      <p:bldP spid="23" grpId="1" animBg="1"/>
      <p:bldP spid="24" grpId="0" animBg="1"/>
      <p:bldP spid="24" grpId="1" animBg="1"/>
      <p:bldP spid="24" grpId="2" animBg="1"/>
      <p:bldP spid="25" grpId="0" animBg="1"/>
      <p:bldP spid="25" grpId="1" animBg="1"/>
      <p:bldP spid="26" grpId="0" animBg="1"/>
      <p:bldP spid="26" grpId="1" animBg="1"/>
      <p:bldP spid="27" grpId="0" animBg="1"/>
      <p:bldP spid="27" grpId="1" animBg="1"/>
      <p:bldP spid="28" grpId="0" animBg="1"/>
      <p:bldP spid="28" grpId="1" animBg="1"/>
      <p:bldP spid="28" grpId="2" animBg="1"/>
      <p:bldP spid="29" grpId="0" animBg="1"/>
      <p:bldP spid="29" grpId="1" animBg="1"/>
      <p:bldP spid="30" grpId="0" animBg="1"/>
      <p:bldP spid="30" grpId="1" animBg="1"/>
      <p:bldP spid="30" grpId="2" animBg="1"/>
      <p:bldP spid="31" grpId="0" animBg="1"/>
      <p:bldP spid="3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Vokabeln</a:t>
            </a:r>
            <a:r>
              <a:rPr lang="en-GB" sz="3600" b="1" dirty="0">
                <a:solidFill>
                  <a:schemeClr val="bg1"/>
                </a:solidFill>
              </a:rPr>
              <a:t> 2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56821" y="247046"/>
            <a:ext cx="250050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9">
            <a:extLst>
              <a:ext uri="{FF2B5EF4-FFF2-40B4-BE49-F238E27FC236}">
                <a16:creationId xmlns:a16="http://schemas.microsoft.com/office/drawing/2014/main" id="{DB946129-81CB-487A-B937-6FEB844AF1A2}"/>
              </a:ext>
            </a:extLst>
          </p:cNvPr>
          <p:cNvGraphicFramePr>
            <a:graphicFrameLocks noGrp="1"/>
          </p:cNvGraphicFramePr>
          <p:nvPr>
            <p:extLst>
              <p:ext uri="{D42A27DB-BD31-4B8C-83A1-F6EECF244321}">
                <p14:modId xmlns:p14="http://schemas.microsoft.com/office/powerpoint/2010/main" val="4142214952"/>
              </p:ext>
            </p:extLst>
          </p:nvPr>
        </p:nvGraphicFramePr>
        <p:xfrm>
          <a:off x="234673" y="1295999"/>
          <a:ext cx="4925156" cy="5046018"/>
        </p:xfrm>
        <a:graphic>
          <a:graphicData uri="http://schemas.openxmlformats.org/drawingml/2006/table">
            <a:tbl>
              <a:tblPr firstRow="1" bandRow="1">
                <a:tableStyleId>{5940675A-B579-460E-94D1-54222C63F5DA}</a:tableStyleId>
              </a:tblPr>
              <a:tblGrid>
                <a:gridCol w="4925156">
                  <a:extLst>
                    <a:ext uri="{9D8B030D-6E8A-4147-A177-3AD203B41FA5}">
                      <a16:colId xmlns:a16="http://schemas.microsoft.com/office/drawing/2014/main" val="194634991"/>
                    </a:ext>
                  </a:extLst>
                </a:gridCol>
              </a:tblGrid>
              <a:tr h="703843">
                <a:tc>
                  <a:txBody>
                    <a:bodyPr/>
                    <a:lstStyle/>
                    <a:p>
                      <a:r>
                        <a:rPr lang="en-GB" sz="2400" dirty="0">
                          <a:solidFill>
                            <a:srgbClr val="115076"/>
                          </a:solidFill>
                        </a:rPr>
                        <a:t>8. Sommer </a:t>
                      </a:r>
                      <a:r>
                        <a:rPr lang="en-GB" sz="2400" dirty="0" err="1">
                          <a:solidFill>
                            <a:srgbClr val="115076"/>
                          </a:solidFill>
                        </a:rPr>
                        <a:t>ist</a:t>
                      </a:r>
                      <a:r>
                        <a:rPr lang="en-GB" sz="2400" dirty="0">
                          <a:solidFill>
                            <a:srgbClr val="115076"/>
                          </a:solidFill>
                        </a:rPr>
                        <a:t> </a:t>
                      </a:r>
                      <a:r>
                        <a:rPr lang="en-GB" sz="2400" dirty="0" err="1">
                          <a:solidFill>
                            <a:srgbClr val="115076"/>
                          </a:solidFill>
                        </a:rPr>
                        <a:t>eine</a:t>
                      </a:r>
                      <a:r>
                        <a:rPr lang="en-GB" sz="24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567331743"/>
                  </a:ext>
                </a:extLst>
              </a:tr>
              <a:tr h="703843">
                <a:tc>
                  <a:txBody>
                    <a:bodyPr/>
                    <a:lstStyle/>
                    <a:p>
                      <a:r>
                        <a:rPr lang="en-GB" sz="2400" b="0" dirty="0">
                          <a:solidFill>
                            <a:srgbClr val="115076"/>
                          </a:solidFill>
                        </a:rPr>
                        <a:t>9. Ein Synonym </a:t>
                      </a:r>
                      <a:r>
                        <a:rPr lang="en-GB" sz="2400" b="0" dirty="0" err="1">
                          <a:solidFill>
                            <a:srgbClr val="115076"/>
                          </a:solidFill>
                        </a:rPr>
                        <a:t>für</a:t>
                      </a:r>
                      <a:r>
                        <a:rPr lang="en-GB" sz="2400" b="0" dirty="0">
                          <a:solidFill>
                            <a:srgbClr val="115076"/>
                          </a:solidFill>
                        </a:rPr>
                        <a:t> </a:t>
                      </a:r>
                      <a:r>
                        <a:rPr lang="en-GB" sz="2400" b="1" i="1" dirty="0" err="1">
                          <a:solidFill>
                            <a:srgbClr val="115076"/>
                          </a:solidFill>
                        </a:rPr>
                        <a:t>geben</a:t>
                      </a:r>
                      <a:endParaRPr lang="en-GB" sz="2400" b="1" i="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692892621"/>
                  </a:ext>
                </a:extLst>
              </a:tr>
              <a:tr h="703843">
                <a:tc>
                  <a:txBody>
                    <a:bodyPr/>
                    <a:lstStyle/>
                    <a:p>
                      <a:r>
                        <a:rPr lang="en-GB" sz="2400" b="0" dirty="0">
                          <a:solidFill>
                            <a:srgbClr val="115076"/>
                          </a:solidFill>
                        </a:rPr>
                        <a:t>10. Ach! Dieses </a:t>
                      </a:r>
                      <a:r>
                        <a:rPr lang="en-GB" sz="2400" b="0" dirty="0" err="1">
                          <a:solidFill>
                            <a:srgbClr val="115076"/>
                          </a:solidFill>
                        </a:rPr>
                        <a:t>Obst</a:t>
                      </a:r>
                      <a:r>
                        <a:rPr lang="en-GB" sz="2400" b="0" dirty="0">
                          <a:solidFill>
                            <a:srgbClr val="115076"/>
                          </a:solidFill>
                        </a:rPr>
                        <a:t> </a:t>
                      </a:r>
                      <a:r>
                        <a:rPr lang="en-GB" sz="2400" b="0" dirty="0" err="1">
                          <a:solidFill>
                            <a:srgbClr val="115076"/>
                          </a:solidFill>
                        </a:rPr>
                        <a:t>ist</a:t>
                      </a:r>
                      <a:r>
                        <a:rPr lang="en-GB" sz="2400" b="0" dirty="0">
                          <a:solidFill>
                            <a:srgbClr val="115076"/>
                          </a:solidFill>
                        </a:rPr>
                        <a:t> so…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94756907"/>
                  </a:ext>
                </a:extLst>
              </a:tr>
              <a:tr h="703843">
                <a:tc>
                  <a:txBody>
                    <a:bodyPr/>
                    <a:lstStyle/>
                    <a:p>
                      <a:r>
                        <a:rPr lang="en-GB" sz="2400" b="0" dirty="0">
                          <a:solidFill>
                            <a:srgbClr val="115076"/>
                          </a:solidFill>
                        </a:rPr>
                        <a:t>11. Ich </a:t>
                      </a:r>
                      <a:r>
                        <a:rPr lang="en-GB" sz="2400" b="0" dirty="0" err="1">
                          <a:solidFill>
                            <a:srgbClr val="115076"/>
                          </a:solidFill>
                        </a:rPr>
                        <a:t>werfe</a:t>
                      </a:r>
                      <a:r>
                        <a:rPr lang="en-GB" sz="2400" b="0" dirty="0">
                          <a:solidFill>
                            <a:srgbClr val="115076"/>
                          </a:solidFill>
                        </a:rPr>
                        <a:t> </a:t>
                      </a:r>
                      <a:r>
                        <a:rPr lang="en-GB" sz="2400" b="0" dirty="0" err="1">
                          <a:solidFill>
                            <a:srgbClr val="115076"/>
                          </a:solidFill>
                        </a:rPr>
                        <a:t>einen</a:t>
                      </a:r>
                      <a:r>
                        <a:rPr lang="en-GB" sz="2400" b="0" dirty="0">
                          <a:solidFill>
                            <a:srgbClr val="115076"/>
                          </a:solidFill>
                        </a:rPr>
                        <a:t> </a:t>
                      </a:r>
                      <a:r>
                        <a:rPr lang="en-GB" sz="2400" b="0" dirty="0" err="1">
                          <a:solidFill>
                            <a:srgbClr val="115076"/>
                          </a:solidFill>
                        </a:rPr>
                        <a:t>Blick</a:t>
                      </a:r>
                      <a:r>
                        <a:rPr lang="en-GB" sz="2400" b="0" dirty="0">
                          <a:solidFill>
                            <a:srgbClr val="115076"/>
                          </a:solidFill>
                        </a:rPr>
                        <a:t> …das Fenster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97314368"/>
                  </a:ext>
                </a:extLst>
              </a:tr>
              <a:tr h="703843">
                <a:tc>
                  <a:txBody>
                    <a:bodyPr/>
                    <a:lstStyle/>
                    <a:p>
                      <a:r>
                        <a:rPr lang="en-GB" sz="2400" b="0" dirty="0">
                          <a:solidFill>
                            <a:srgbClr val="115076"/>
                          </a:solidFill>
                        </a:rPr>
                        <a:t>12. Ein Synonym </a:t>
                      </a:r>
                      <a:r>
                        <a:rPr lang="en-GB" sz="2400" b="0" dirty="0" err="1">
                          <a:solidFill>
                            <a:srgbClr val="115076"/>
                          </a:solidFill>
                        </a:rPr>
                        <a:t>für</a:t>
                      </a:r>
                      <a:r>
                        <a:rPr lang="en-GB" sz="2400" b="0" dirty="0">
                          <a:solidFill>
                            <a:srgbClr val="115076"/>
                          </a:solidFill>
                        </a:rPr>
                        <a:t> </a:t>
                      </a:r>
                      <a:r>
                        <a:rPr lang="en-GB" sz="2400" b="1" i="1" dirty="0" err="1">
                          <a:solidFill>
                            <a:srgbClr val="115076"/>
                          </a:solidFill>
                        </a:rPr>
                        <a:t>steigen</a:t>
                      </a:r>
                      <a:endParaRPr lang="en-GB" sz="2400" b="1" i="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54792429"/>
                  </a:ext>
                </a:extLst>
              </a:tr>
              <a:tr h="703843">
                <a:tc>
                  <a:txBody>
                    <a:bodyPr/>
                    <a:lstStyle/>
                    <a:p>
                      <a:r>
                        <a:rPr lang="en-GB" sz="2400" b="0" dirty="0">
                          <a:solidFill>
                            <a:srgbClr val="115076"/>
                          </a:solidFill>
                        </a:rPr>
                        <a:t>13. </a:t>
                      </a:r>
                      <a:r>
                        <a:rPr lang="en-GB" sz="2400" b="0" dirty="0" err="1">
                          <a:solidFill>
                            <a:srgbClr val="115076"/>
                          </a:solidFill>
                        </a:rPr>
                        <a:t>Nicht</a:t>
                      </a:r>
                      <a:r>
                        <a:rPr lang="en-GB" sz="2400" b="0" dirty="0">
                          <a:solidFill>
                            <a:srgbClr val="115076"/>
                          </a:solidFill>
                        </a:rPr>
                        <a:t> </a:t>
                      </a:r>
                      <a:r>
                        <a:rPr lang="en-GB" sz="2400" b="0" dirty="0" err="1">
                          <a:solidFill>
                            <a:srgbClr val="115076"/>
                          </a:solidFill>
                        </a:rPr>
                        <a:t>fragen</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69144624"/>
                  </a:ext>
                </a:extLst>
              </a:tr>
              <a:tr h="703843">
                <a:tc>
                  <a:txBody>
                    <a:bodyPr/>
                    <a:lstStyle/>
                    <a:p>
                      <a:r>
                        <a:rPr lang="en-GB" sz="2400" b="0" dirty="0">
                          <a:solidFill>
                            <a:srgbClr val="115076"/>
                          </a:solidFill>
                        </a:rPr>
                        <a:t>14. Ich </a:t>
                      </a:r>
                      <a:r>
                        <a:rPr lang="en-GB" sz="2400" b="0" dirty="0" err="1">
                          <a:solidFill>
                            <a:srgbClr val="115076"/>
                          </a:solidFill>
                        </a:rPr>
                        <a:t>schenke</a:t>
                      </a:r>
                      <a:r>
                        <a:rPr lang="en-GB" sz="2400" b="0" dirty="0">
                          <a:solidFill>
                            <a:srgbClr val="115076"/>
                          </a:solidFill>
                        </a:rPr>
                        <a:t> </a:t>
                      </a:r>
                      <a:r>
                        <a:rPr lang="en-GB" sz="2400" b="1" u="sng" dirty="0">
                          <a:solidFill>
                            <a:srgbClr val="115076"/>
                          </a:solidFill>
                        </a:rPr>
                        <a:t>Mia</a:t>
                      </a:r>
                      <a:r>
                        <a:rPr lang="en-GB" sz="2400" b="0" dirty="0">
                          <a:solidFill>
                            <a:srgbClr val="115076"/>
                          </a:solidFill>
                        </a:rPr>
                        <a:t> </a:t>
                      </a:r>
                      <a:r>
                        <a:rPr lang="en-GB" sz="2400" b="0" dirty="0" err="1">
                          <a:solidFill>
                            <a:srgbClr val="115076"/>
                          </a:solidFill>
                        </a:rPr>
                        <a:t>ein</a:t>
                      </a:r>
                      <a:r>
                        <a:rPr lang="en-GB" sz="2400" b="0" dirty="0">
                          <a:solidFill>
                            <a:srgbClr val="115076"/>
                          </a:solidFill>
                        </a:rPr>
                        <a:t> Buch.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9682717"/>
                  </a:ext>
                </a:extLst>
              </a:tr>
            </a:tbl>
          </a:graphicData>
        </a:graphic>
      </p:graphicFrame>
      <p:sp>
        <p:nvSpPr>
          <p:cNvPr id="32" name="TextBox 31">
            <a:extLst>
              <a:ext uri="{FF2B5EF4-FFF2-40B4-BE49-F238E27FC236}">
                <a16:creationId xmlns:a16="http://schemas.microsoft.com/office/drawing/2014/main" id="{290AA05B-F57E-4C60-81F5-FAEEC8FA8F4B}"/>
              </a:ext>
            </a:extLst>
          </p:cNvPr>
          <p:cNvSpPr txBox="1"/>
          <p:nvPr/>
        </p:nvSpPr>
        <p:spPr>
          <a:xfrm>
            <a:off x="5346244" y="1295999"/>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Jahreszeit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C1365FB8-EE4F-4F95-86B5-15AE2B7300AF}"/>
              </a:ext>
            </a:extLst>
          </p:cNvPr>
          <p:cNvSpPr txBox="1"/>
          <p:nvPr/>
        </p:nvSpPr>
        <p:spPr>
          <a:xfrm>
            <a:off x="7655608" y="1295999"/>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4472C4">
                    <a:lumMod val="50000"/>
                  </a:srgbClr>
                </a:solidFill>
                <a:latin typeface="Century Gothic" panose="020B0502020202020204" pitchFamily="34" charset="0"/>
              </a:rPr>
              <a:t>August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AA2522D9-18C3-4E37-8CEA-163B1FC6AE19}"/>
              </a:ext>
            </a:extLst>
          </p:cNvPr>
          <p:cNvSpPr txBox="1"/>
          <p:nvPr/>
        </p:nvSpPr>
        <p:spPr>
          <a:xfrm>
            <a:off x="9942302" y="1295999"/>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Wechsel</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DD13FC56-D727-44E7-990E-0424E35ABF73}"/>
              </a:ext>
            </a:extLst>
          </p:cNvPr>
          <p:cNvSpPr txBox="1"/>
          <p:nvPr/>
        </p:nvSpPr>
        <p:spPr>
          <a:xfrm>
            <a:off x="5346244" y="2058685"/>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danken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DB6129CD-0769-4552-BD1F-5F1F3FC0F483}"/>
              </a:ext>
            </a:extLst>
          </p:cNvPr>
          <p:cNvSpPr txBox="1"/>
          <p:nvPr/>
        </p:nvSpPr>
        <p:spPr>
          <a:xfrm>
            <a:off x="7655608" y="2058685"/>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4472C4">
                    <a:lumMod val="50000"/>
                  </a:srgbClr>
                </a:solidFill>
                <a:latin typeface="Century Gothic" panose="020B0502020202020204" pitchFamily="34" charset="0"/>
              </a:rPr>
              <a:t>schenken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20D80959-FF1A-484D-8909-96955B1C10F2}"/>
              </a:ext>
            </a:extLst>
          </p:cNvPr>
          <p:cNvSpPr txBox="1"/>
          <p:nvPr/>
        </p:nvSpPr>
        <p:spPr>
          <a:xfrm>
            <a:off x="9942302" y="2058685"/>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antworten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4A8480AB-8290-407A-B928-8BCCEACF4257}"/>
              </a:ext>
            </a:extLst>
          </p:cNvPr>
          <p:cNvSpPr txBox="1"/>
          <p:nvPr/>
        </p:nvSpPr>
        <p:spPr>
          <a:xfrm>
            <a:off x="5346244" y="2766258"/>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freundlich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AEC6E55E-6147-4E1B-B90E-DBDA255F956D}"/>
              </a:ext>
            </a:extLst>
          </p:cNvPr>
          <p:cNvSpPr txBox="1"/>
          <p:nvPr/>
        </p:nvSpPr>
        <p:spPr>
          <a:xfrm>
            <a:off x="7655608" y="2766258"/>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4472C4">
                    <a:lumMod val="50000"/>
                  </a:srgbClr>
                </a:solidFill>
                <a:latin typeface="Century Gothic" panose="020B0502020202020204" pitchFamily="34" charset="0"/>
              </a:rPr>
              <a:t>frisch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FBEE1ABC-08C1-4A4D-BD54-D581341FB36B}"/>
              </a:ext>
            </a:extLst>
          </p:cNvPr>
          <p:cNvSpPr txBox="1"/>
          <p:nvPr/>
        </p:nvSpPr>
        <p:spPr>
          <a:xfrm>
            <a:off x="9942302" y="2766258"/>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bequem</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402AA425-F0F8-4565-A94F-4F166BFF15F8}"/>
              </a:ext>
            </a:extLst>
          </p:cNvPr>
          <p:cNvSpPr txBox="1"/>
          <p:nvPr/>
        </p:nvSpPr>
        <p:spPr>
          <a:xfrm>
            <a:off x="5346244" y="3441173"/>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durch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D78B78D9-F898-4116-9CA0-8F002F4830A1}"/>
              </a:ext>
            </a:extLst>
          </p:cNvPr>
          <p:cNvSpPr txBox="1"/>
          <p:nvPr/>
        </p:nvSpPr>
        <p:spPr>
          <a:xfrm>
            <a:off x="7655608" y="3441173"/>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4472C4">
                    <a:lumMod val="50000"/>
                  </a:srgbClr>
                </a:solidFill>
                <a:latin typeface="Century Gothic" panose="020B0502020202020204" pitchFamily="34" charset="0"/>
              </a:rPr>
              <a:t>für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5C846298-BECA-46AC-8B83-1F09474D38C1}"/>
              </a:ext>
            </a:extLst>
          </p:cNvPr>
          <p:cNvSpPr txBox="1"/>
          <p:nvPr/>
        </p:nvSpPr>
        <p:spPr>
          <a:xfrm>
            <a:off x="9942302" y="3441173"/>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von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E5615B39-22CE-416B-80F0-C3F217F6C2BF}"/>
              </a:ext>
            </a:extLst>
          </p:cNvPr>
          <p:cNvSpPr txBox="1"/>
          <p:nvPr/>
        </p:nvSpPr>
        <p:spPr>
          <a:xfrm>
            <a:off x="5346244" y="4268663"/>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kriegen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05E5EC1F-9F8D-4B1F-B558-0D2340F599E4}"/>
              </a:ext>
            </a:extLst>
          </p:cNvPr>
          <p:cNvSpPr txBox="1"/>
          <p:nvPr/>
        </p:nvSpPr>
        <p:spPr>
          <a:xfrm>
            <a:off x="7655608" y="4268663"/>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4472C4">
                    <a:lumMod val="50000"/>
                  </a:srgbClr>
                </a:solidFill>
                <a:latin typeface="Century Gothic" panose="020B0502020202020204" pitchFamily="34" charset="0"/>
              </a:rPr>
              <a:t>küssen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35CEDDB2-46F9-47E4-AE87-508DD783B1D1}"/>
              </a:ext>
            </a:extLst>
          </p:cNvPr>
          <p:cNvSpPr txBox="1"/>
          <p:nvPr/>
        </p:nvSpPr>
        <p:spPr>
          <a:xfrm>
            <a:off x="9942302" y="4268663"/>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klettern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329EE561-B7EA-4F00-B231-2208EE983A52}"/>
              </a:ext>
            </a:extLst>
          </p:cNvPr>
          <p:cNvSpPr txBox="1"/>
          <p:nvPr/>
        </p:nvSpPr>
        <p:spPr>
          <a:xfrm>
            <a:off x="5346244" y="4997833"/>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antworten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D5A00B58-5D40-4082-B109-DAB4B17CF970}"/>
              </a:ext>
            </a:extLst>
          </p:cNvPr>
          <p:cNvSpPr txBox="1"/>
          <p:nvPr/>
        </p:nvSpPr>
        <p:spPr>
          <a:xfrm>
            <a:off x="7655608" y="4997833"/>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4472C4">
                    <a:lumMod val="50000"/>
                  </a:srgbClr>
                </a:solidFill>
                <a:latin typeface="Century Gothic" panose="020B0502020202020204" pitchFamily="34" charset="0"/>
              </a:rPr>
              <a:t>duschen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DDA16A47-A14A-43FB-88C1-B7F57CB70AAF}"/>
              </a:ext>
            </a:extLst>
          </p:cNvPr>
          <p:cNvSpPr txBox="1"/>
          <p:nvPr/>
        </p:nvSpPr>
        <p:spPr>
          <a:xfrm>
            <a:off x="9942302" y="4997833"/>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wandern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7B9323CA-FD15-4021-83F2-D2A6ADB171C0}"/>
              </a:ext>
            </a:extLst>
          </p:cNvPr>
          <p:cNvSpPr txBox="1"/>
          <p:nvPr/>
        </p:nvSpPr>
        <p:spPr>
          <a:xfrm>
            <a:off x="5346244" y="5727003"/>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ihm</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1A673622-0FCC-428B-B6DD-86B88EBFFF4E}"/>
              </a:ext>
            </a:extLst>
          </p:cNvPr>
          <p:cNvSpPr txBox="1"/>
          <p:nvPr/>
        </p:nvSpPr>
        <p:spPr>
          <a:xfrm>
            <a:off x="7655608" y="5727003"/>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4472C4">
                    <a:lumMod val="50000"/>
                  </a:srgbClr>
                </a:solidFill>
                <a:latin typeface="Century Gothic" panose="020B0502020202020204" pitchFamily="34" charset="0"/>
              </a:rPr>
              <a:t>ihr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DAD821F5-BF46-4C77-AE37-864B19225A6D}"/>
              </a:ext>
            </a:extLst>
          </p:cNvPr>
          <p:cNvSpPr txBox="1"/>
          <p:nvPr/>
        </p:nvSpPr>
        <p:spPr>
          <a:xfrm>
            <a:off x="9942302" y="5727003"/>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dir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3000"/>
                                        <p:tgtEl>
                                          <p:spTgt spid="32"/>
                                        </p:tgtEl>
                                      </p:cBhvr>
                                    </p:animEffect>
                                    <p:set>
                                      <p:cBhvr>
                                        <p:cTn id="11" dur="1" fill="hold">
                                          <p:stCondLst>
                                            <p:cond delay="2999"/>
                                          </p:stCondLst>
                                        </p:cTn>
                                        <p:tgtEl>
                                          <p:spTgt spid="3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par>
                          <p:cTn id="17" fill="hold">
                            <p:stCondLst>
                              <p:cond delay="500"/>
                            </p:stCondLst>
                            <p:childTnLst>
                              <p:par>
                                <p:cTn id="18" presetID="10" presetClass="exit" presetSubtype="0" fill="hold" grpId="1" nodeType="afterEffect">
                                  <p:stCondLst>
                                    <p:cond delay="0"/>
                                  </p:stCondLst>
                                  <p:childTnLst>
                                    <p:animEffect transition="out" filter="fade">
                                      <p:cBhvr>
                                        <p:cTn id="19" dur="3000"/>
                                        <p:tgtEl>
                                          <p:spTgt spid="33"/>
                                        </p:tgtEl>
                                      </p:cBhvr>
                                    </p:animEffect>
                                    <p:set>
                                      <p:cBhvr>
                                        <p:cTn id="20" dur="1" fill="hold">
                                          <p:stCondLst>
                                            <p:cond delay="2999"/>
                                          </p:stCondLst>
                                        </p:cTn>
                                        <p:tgtEl>
                                          <p:spTgt spid="3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par>
                          <p:cTn id="26" fill="hold">
                            <p:stCondLst>
                              <p:cond delay="500"/>
                            </p:stCondLst>
                            <p:childTnLst>
                              <p:par>
                                <p:cTn id="27" presetID="10" presetClass="exit" presetSubtype="0" fill="hold" grpId="1" nodeType="afterEffect">
                                  <p:stCondLst>
                                    <p:cond delay="0"/>
                                  </p:stCondLst>
                                  <p:childTnLst>
                                    <p:animEffect transition="out" filter="fade">
                                      <p:cBhvr>
                                        <p:cTn id="28" dur="3000"/>
                                        <p:tgtEl>
                                          <p:spTgt spid="34"/>
                                        </p:tgtEl>
                                      </p:cBhvr>
                                    </p:animEffect>
                                    <p:set>
                                      <p:cBhvr>
                                        <p:cTn id="29" dur="1" fill="hold">
                                          <p:stCondLst>
                                            <p:cond delay="2999"/>
                                          </p:stCondLst>
                                        </p:cTn>
                                        <p:tgtEl>
                                          <p:spTgt spid="3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2"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500"/>
                            </p:stCondLst>
                            <p:childTnLst>
                              <p:par>
                                <p:cTn id="40" presetID="10" presetClass="exit" presetSubtype="0" fill="hold" grpId="1" nodeType="afterEffect">
                                  <p:stCondLst>
                                    <p:cond delay="0"/>
                                  </p:stCondLst>
                                  <p:childTnLst>
                                    <p:animEffect transition="out" filter="fade">
                                      <p:cBhvr>
                                        <p:cTn id="41" dur="3000"/>
                                        <p:tgtEl>
                                          <p:spTgt spid="35"/>
                                        </p:tgtEl>
                                      </p:cBhvr>
                                    </p:animEffect>
                                    <p:set>
                                      <p:cBhvr>
                                        <p:cTn id="42" dur="1" fill="hold">
                                          <p:stCondLst>
                                            <p:cond delay="2999"/>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par>
                          <p:cTn id="48" fill="hold">
                            <p:stCondLst>
                              <p:cond delay="500"/>
                            </p:stCondLst>
                            <p:childTnLst>
                              <p:par>
                                <p:cTn id="49" presetID="10" presetClass="exit" presetSubtype="0" fill="hold" grpId="1" nodeType="afterEffect">
                                  <p:stCondLst>
                                    <p:cond delay="0"/>
                                  </p:stCondLst>
                                  <p:childTnLst>
                                    <p:animEffect transition="out" filter="fade">
                                      <p:cBhvr>
                                        <p:cTn id="50" dur="3000"/>
                                        <p:tgtEl>
                                          <p:spTgt spid="36"/>
                                        </p:tgtEl>
                                      </p:cBhvr>
                                    </p:animEffect>
                                    <p:set>
                                      <p:cBhvr>
                                        <p:cTn id="51" dur="1" fill="hold">
                                          <p:stCondLst>
                                            <p:cond delay="2999"/>
                                          </p:stCondLst>
                                        </p:cTn>
                                        <p:tgtEl>
                                          <p:spTgt spid="3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3000"/>
                                        <p:tgtEl>
                                          <p:spTgt spid="37"/>
                                        </p:tgtEl>
                                      </p:cBhvr>
                                    </p:animEffect>
                                    <p:set>
                                      <p:cBhvr>
                                        <p:cTn id="60" dur="1" fill="hold">
                                          <p:stCondLst>
                                            <p:cond delay="2999"/>
                                          </p:stCondLst>
                                        </p:cTn>
                                        <p:tgtEl>
                                          <p:spTgt spid="3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2"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childTnLst>
                          </p:cTn>
                        </p:par>
                        <p:par>
                          <p:cTn id="70" fill="hold">
                            <p:stCondLst>
                              <p:cond delay="500"/>
                            </p:stCondLst>
                            <p:childTnLst>
                              <p:par>
                                <p:cTn id="71" presetID="10" presetClass="exit" presetSubtype="0" fill="hold" grpId="1" nodeType="afterEffect">
                                  <p:stCondLst>
                                    <p:cond delay="0"/>
                                  </p:stCondLst>
                                  <p:childTnLst>
                                    <p:animEffect transition="out" filter="fade">
                                      <p:cBhvr>
                                        <p:cTn id="72" dur="3000"/>
                                        <p:tgtEl>
                                          <p:spTgt spid="38"/>
                                        </p:tgtEl>
                                      </p:cBhvr>
                                    </p:animEffect>
                                    <p:set>
                                      <p:cBhvr>
                                        <p:cTn id="73" dur="1" fill="hold">
                                          <p:stCondLst>
                                            <p:cond delay="2999"/>
                                          </p:stCondLst>
                                        </p:cTn>
                                        <p:tgtEl>
                                          <p:spTgt spid="38"/>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fade">
                                      <p:cBhvr>
                                        <p:cTn id="78" dur="500"/>
                                        <p:tgtEl>
                                          <p:spTgt spid="39"/>
                                        </p:tgtEl>
                                      </p:cBhvr>
                                    </p:animEffect>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3000"/>
                                        <p:tgtEl>
                                          <p:spTgt spid="39"/>
                                        </p:tgtEl>
                                      </p:cBhvr>
                                    </p:animEffect>
                                    <p:set>
                                      <p:cBhvr>
                                        <p:cTn id="82" dur="1" fill="hold">
                                          <p:stCondLst>
                                            <p:cond delay="2999"/>
                                          </p:stCondLst>
                                        </p:cTn>
                                        <p:tgtEl>
                                          <p:spTgt spid="3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childTnLst>
                          </p:cTn>
                        </p:par>
                        <p:par>
                          <p:cTn id="88" fill="hold">
                            <p:stCondLst>
                              <p:cond delay="500"/>
                            </p:stCondLst>
                            <p:childTnLst>
                              <p:par>
                                <p:cTn id="89" presetID="10" presetClass="exit" presetSubtype="0" fill="hold" grpId="1" nodeType="afterEffect">
                                  <p:stCondLst>
                                    <p:cond delay="0"/>
                                  </p:stCondLst>
                                  <p:childTnLst>
                                    <p:animEffect transition="out" filter="fade">
                                      <p:cBhvr>
                                        <p:cTn id="90" dur="3000"/>
                                        <p:tgtEl>
                                          <p:spTgt spid="40"/>
                                        </p:tgtEl>
                                      </p:cBhvr>
                                    </p:animEffect>
                                    <p:set>
                                      <p:cBhvr>
                                        <p:cTn id="91" dur="1" fill="hold">
                                          <p:stCondLst>
                                            <p:cond delay="2999"/>
                                          </p:stCondLst>
                                        </p:cTn>
                                        <p:tgtEl>
                                          <p:spTgt spid="40"/>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2" nodeType="clickEffect">
                                  <p:stCondLst>
                                    <p:cond delay="0"/>
                                  </p:stCondLst>
                                  <p:childTnLst>
                                    <p:set>
                                      <p:cBhvr>
                                        <p:cTn id="95" dur="1" fill="hold">
                                          <p:stCondLst>
                                            <p:cond delay="0"/>
                                          </p:stCondLst>
                                        </p:cTn>
                                        <p:tgtEl>
                                          <p:spTgt spid="39"/>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fade">
                                      <p:cBhvr>
                                        <p:cTn id="100" dur="500"/>
                                        <p:tgtEl>
                                          <p:spTgt spid="41"/>
                                        </p:tgtEl>
                                      </p:cBhvr>
                                    </p:animEffect>
                                  </p:childTnLst>
                                </p:cTn>
                              </p:par>
                            </p:childTnLst>
                          </p:cTn>
                        </p:par>
                        <p:par>
                          <p:cTn id="101" fill="hold">
                            <p:stCondLst>
                              <p:cond delay="500"/>
                            </p:stCondLst>
                            <p:childTnLst>
                              <p:par>
                                <p:cTn id="102" presetID="10" presetClass="exit" presetSubtype="0" fill="hold" grpId="1" nodeType="afterEffect">
                                  <p:stCondLst>
                                    <p:cond delay="0"/>
                                  </p:stCondLst>
                                  <p:childTnLst>
                                    <p:animEffect transition="out" filter="fade">
                                      <p:cBhvr>
                                        <p:cTn id="103" dur="3000"/>
                                        <p:tgtEl>
                                          <p:spTgt spid="41"/>
                                        </p:tgtEl>
                                      </p:cBhvr>
                                    </p:animEffect>
                                    <p:set>
                                      <p:cBhvr>
                                        <p:cTn id="104" dur="1" fill="hold">
                                          <p:stCondLst>
                                            <p:cond delay="2999"/>
                                          </p:stCondLst>
                                        </p:cTn>
                                        <p:tgtEl>
                                          <p:spTgt spid="41"/>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fade">
                                      <p:cBhvr>
                                        <p:cTn id="109" dur="500"/>
                                        <p:tgtEl>
                                          <p:spTgt spid="42"/>
                                        </p:tgtEl>
                                      </p:cBhvr>
                                    </p:animEffect>
                                  </p:childTnLst>
                                </p:cTn>
                              </p:par>
                            </p:childTnLst>
                          </p:cTn>
                        </p:par>
                        <p:par>
                          <p:cTn id="110" fill="hold">
                            <p:stCondLst>
                              <p:cond delay="500"/>
                            </p:stCondLst>
                            <p:childTnLst>
                              <p:par>
                                <p:cTn id="111" presetID="10" presetClass="exit" presetSubtype="0" fill="hold" grpId="1" nodeType="afterEffect">
                                  <p:stCondLst>
                                    <p:cond delay="0"/>
                                  </p:stCondLst>
                                  <p:childTnLst>
                                    <p:animEffect transition="out" filter="fade">
                                      <p:cBhvr>
                                        <p:cTn id="112" dur="3000"/>
                                        <p:tgtEl>
                                          <p:spTgt spid="42"/>
                                        </p:tgtEl>
                                      </p:cBhvr>
                                    </p:animEffect>
                                    <p:set>
                                      <p:cBhvr>
                                        <p:cTn id="113" dur="1" fill="hold">
                                          <p:stCondLst>
                                            <p:cond delay="2999"/>
                                          </p:stCondLst>
                                        </p:cTn>
                                        <p:tgtEl>
                                          <p:spTgt spid="42"/>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43"/>
                                        </p:tgtEl>
                                        <p:attrNameLst>
                                          <p:attrName>style.visibility</p:attrName>
                                        </p:attrNameLst>
                                      </p:cBhvr>
                                      <p:to>
                                        <p:strVal val="visible"/>
                                      </p:to>
                                    </p:set>
                                    <p:animEffect transition="in" filter="fade">
                                      <p:cBhvr>
                                        <p:cTn id="118" dur="500"/>
                                        <p:tgtEl>
                                          <p:spTgt spid="43"/>
                                        </p:tgtEl>
                                      </p:cBhvr>
                                    </p:animEffect>
                                  </p:childTnLst>
                                </p:cTn>
                              </p:par>
                            </p:childTnLst>
                          </p:cTn>
                        </p:par>
                        <p:par>
                          <p:cTn id="119" fill="hold">
                            <p:stCondLst>
                              <p:cond delay="500"/>
                            </p:stCondLst>
                            <p:childTnLst>
                              <p:par>
                                <p:cTn id="120" presetID="10" presetClass="exit" presetSubtype="0" fill="hold" grpId="1" nodeType="afterEffect">
                                  <p:stCondLst>
                                    <p:cond delay="0"/>
                                  </p:stCondLst>
                                  <p:childTnLst>
                                    <p:animEffect transition="out" filter="fade">
                                      <p:cBhvr>
                                        <p:cTn id="121" dur="3000"/>
                                        <p:tgtEl>
                                          <p:spTgt spid="43"/>
                                        </p:tgtEl>
                                      </p:cBhvr>
                                    </p:animEffect>
                                    <p:set>
                                      <p:cBhvr>
                                        <p:cTn id="122" dur="1" fill="hold">
                                          <p:stCondLst>
                                            <p:cond delay="2999"/>
                                          </p:stCondLst>
                                        </p:cTn>
                                        <p:tgtEl>
                                          <p:spTgt spid="4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2" nodeType="clickEffect">
                                  <p:stCondLst>
                                    <p:cond delay="0"/>
                                  </p:stCondLst>
                                  <p:childTnLst>
                                    <p:set>
                                      <p:cBhvr>
                                        <p:cTn id="126" dur="1" fill="hold">
                                          <p:stCondLst>
                                            <p:cond delay="0"/>
                                          </p:stCondLst>
                                        </p:cTn>
                                        <p:tgtEl>
                                          <p:spTgt spid="4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44"/>
                                        </p:tgtEl>
                                        <p:attrNameLst>
                                          <p:attrName>style.visibility</p:attrName>
                                        </p:attrNameLst>
                                      </p:cBhvr>
                                      <p:to>
                                        <p:strVal val="visible"/>
                                      </p:to>
                                    </p:set>
                                    <p:animEffect transition="in" filter="fade">
                                      <p:cBhvr>
                                        <p:cTn id="131" dur="500"/>
                                        <p:tgtEl>
                                          <p:spTgt spid="44"/>
                                        </p:tgtEl>
                                      </p:cBhvr>
                                    </p:animEffect>
                                  </p:childTnLst>
                                </p:cTn>
                              </p:par>
                            </p:childTnLst>
                          </p:cTn>
                        </p:par>
                        <p:par>
                          <p:cTn id="132" fill="hold">
                            <p:stCondLst>
                              <p:cond delay="500"/>
                            </p:stCondLst>
                            <p:childTnLst>
                              <p:par>
                                <p:cTn id="133" presetID="10" presetClass="exit" presetSubtype="0" fill="hold" grpId="1" nodeType="afterEffect">
                                  <p:stCondLst>
                                    <p:cond delay="0"/>
                                  </p:stCondLst>
                                  <p:childTnLst>
                                    <p:animEffect transition="out" filter="fade">
                                      <p:cBhvr>
                                        <p:cTn id="134" dur="3000"/>
                                        <p:tgtEl>
                                          <p:spTgt spid="44"/>
                                        </p:tgtEl>
                                      </p:cBhvr>
                                    </p:animEffect>
                                    <p:set>
                                      <p:cBhvr>
                                        <p:cTn id="135" dur="1" fill="hold">
                                          <p:stCondLst>
                                            <p:cond delay="2999"/>
                                          </p:stCondLst>
                                        </p:cTn>
                                        <p:tgtEl>
                                          <p:spTgt spid="44"/>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45"/>
                                        </p:tgtEl>
                                        <p:attrNameLst>
                                          <p:attrName>style.visibility</p:attrName>
                                        </p:attrNameLst>
                                      </p:cBhvr>
                                      <p:to>
                                        <p:strVal val="visible"/>
                                      </p:to>
                                    </p:set>
                                    <p:animEffect transition="in" filter="fade">
                                      <p:cBhvr>
                                        <p:cTn id="140" dur="500"/>
                                        <p:tgtEl>
                                          <p:spTgt spid="45"/>
                                        </p:tgtEl>
                                      </p:cBhvr>
                                    </p:animEffect>
                                  </p:childTnLst>
                                </p:cTn>
                              </p:par>
                            </p:childTnLst>
                          </p:cTn>
                        </p:par>
                        <p:par>
                          <p:cTn id="141" fill="hold">
                            <p:stCondLst>
                              <p:cond delay="500"/>
                            </p:stCondLst>
                            <p:childTnLst>
                              <p:par>
                                <p:cTn id="142" presetID="10" presetClass="exit" presetSubtype="0" fill="hold" grpId="1" nodeType="afterEffect">
                                  <p:stCondLst>
                                    <p:cond delay="0"/>
                                  </p:stCondLst>
                                  <p:childTnLst>
                                    <p:animEffect transition="out" filter="fade">
                                      <p:cBhvr>
                                        <p:cTn id="143" dur="3000"/>
                                        <p:tgtEl>
                                          <p:spTgt spid="45"/>
                                        </p:tgtEl>
                                      </p:cBhvr>
                                    </p:animEffect>
                                    <p:set>
                                      <p:cBhvr>
                                        <p:cTn id="144" dur="1" fill="hold">
                                          <p:stCondLst>
                                            <p:cond delay="2999"/>
                                          </p:stCondLst>
                                        </p:cTn>
                                        <p:tgtEl>
                                          <p:spTgt spid="45"/>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46"/>
                                        </p:tgtEl>
                                        <p:attrNameLst>
                                          <p:attrName>style.visibility</p:attrName>
                                        </p:attrNameLst>
                                      </p:cBhvr>
                                      <p:to>
                                        <p:strVal val="visible"/>
                                      </p:to>
                                    </p:set>
                                    <p:animEffect transition="in" filter="fade">
                                      <p:cBhvr>
                                        <p:cTn id="149" dur="500"/>
                                        <p:tgtEl>
                                          <p:spTgt spid="46"/>
                                        </p:tgtEl>
                                      </p:cBhvr>
                                    </p:animEffect>
                                  </p:childTnLst>
                                </p:cTn>
                              </p:par>
                            </p:childTnLst>
                          </p:cTn>
                        </p:par>
                        <p:par>
                          <p:cTn id="150" fill="hold">
                            <p:stCondLst>
                              <p:cond delay="500"/>
                            </p:stCondLst>
                            <p:childTnLst>
                              <p:par>
                                <p:cTn id="151" presetID="10" presetClass="exit" presetSubtype="0" fill="hold" grpId="1" nodeType="afterEffect">
                                  <p:stCondLst>
                                    <p:cond delay="0"/>
                                  </p:stCondLst>
                                  <p:childTnLst>
                                    <p:animEffect transition="out" filter="fade">
                                      <p:cBhvr>
                                        <p:cTn id="152" dur="3000"/>
                                        <p:tgtEl>
                                          <p:spTgt spid="46"/>
                                        </p:tgtEl>
                                      </p:cBhvr>
                                    </p:animEffect>
                                    <p:set>
                                      <p:cBhvr>
                                        <p:cTn id="153" dur="1" fill="hold">
                                          <p:stCondLst>
                                            <p:cond delay="2999"/>
                                          </p:stCondLst>
                                        </p:cTn>
                                        <p:tgtEl>
                                          <p:spTgt spid="46"/>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2" nodeType="clickEffect">
                                  <p:stCondLst>
                                    <p:cond delay="0"/>
                                  </p:stCondLst>
                                  <p:childTnLst>
                                    <p:set>
                                      <p:cBhvr>
                                        <p:cTn id="157" dur="1" fill="hold">
                                          <p:stCondLst>
                                            <p:cond delay="0"/>
                                          </p:stCondLst>
                                        </p:cTn>
                                        <p:tgtEl>
                                          <p:spTgt spid="46"/>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47"/>
                                        </p:tgtEl>
                                        <p:attrNameLst>
                                          <p:attrName>style.visibility</p:attrName>
                                        </p:attrNameLst>
                                      </p:cBhvr>
                                      <p:to>
                                        <p:strVal val="visible"/>
                                      </p:to>
                                    </p:set>
                                    <p:animEffect transition="in" filter="fade">
                                      <p:cBhvr>
                                        <p:cTn id="162" dur="500"/>
                                        <p:tgtEl>
                                          <p:spTgt spid="47"/>
                                        </p:tgtEl>
                                      </p:cBhvr>
                                    </p:animEffect>
                                  </p:childTnLst>
                                </p:cTn>
                              </p:par>
                            </p:childTnLst>
                          </p:cTn>
                        </p:par>
                        <p:par>
                          <p:cTn id="163" fill="hold">
                            <p:stCondLst>
                              <p:cond delay="500"/>
                            </p:stCondLst>
                            <p:childTnLst>
                              <p:par>
                                <p:cTn id="164" presetID="10" presetClass="exit" presetSubtype="0" fill="hold" grpId="1" nodeType="afterEffect">
                                  <p:stCondLst>
                                    <p:cond delay="0"/>
                                  </p:stCondLst>
                                  <p:childTnLst>
                                    <p:animEffect transition="out" filter="fade">
                                      <p:cBhvr>
                                        <p:cTn id="165" dur="3000"/>
                                        <p:tgtEl>
                                          <p:spTgt spid="47"/>
                                        </p:tgtEl>
                                      </p:cBhvr>
                                    </p:animEffect>
                                    <p:set>
                                      <p:cBhvr>
                                        <p:cTn id="166" dur="1" fill="hold">
                                          <p:stCondLst>
                                            <p:cond delay="2999"/>
                                          </p:stCondLst>
                                        </p:cTn>
                                        <p:tgtEl>
                                          <p:spTgt spid="47"/>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48"/>
                                        </p:tgtEl>
                                        <p:attrNameLst>
                                          <p:attrName>style.visibility</p:attrName>
                                        </p:attrNameLst>
                                      </p:cBhvr>
                                      <p:to>
                                        <p:strVal val="visible"/>
                                      </p:to>
                                    </p:set>
                                    <p:animEffect transition="in" filter="fade">
                                      <p:cBhvr>
                                        <p:cTn id="171" dur="500"/>
                                        <p:tgtEl>
                                          <p:spTgt spid="48"/>
                                        </p:tgtEl>
                                      </p:cBhvr>
                                    </p:animEffect>
                                  </p:childTnLst>
                                </p:cTn>
                              </p:par>
                            </p:childTnLst>
                          </p:cTn>
                        </p:par>
                        <p:par>
                          <p:cTn id="172" fill="hold">
                            <p:stCondLst>
                              <p:cond delay="500"/>
                            </p:stCondLst>
                            <p:childTnLst>
                              <p:par>
                                <p:cTn id="173" presetID="10" presetClass="exit" presetSubtype="0" fill="hold" grpId="1" nodeType="afterEffect">
                                  <p:stCondLst>
                                    <p:cond delay="0"/>
                                  </p:stCondLst>
                                  <p:childTnLst>
                                    <p:animEffect transition="out" filter="fade">
                                      <p:cBhvr>
                                        <p:cTn id="174" dur="3000"/>
                                        <p:tgtEl>
                                          <p:spTgt spid="48"/>
                                        </p:tgtEl>
                                      </p:cBhvr>
                                    </p:animEffect>
                                    <p:set>
                                      <p:cBhvr>
                                        <p:cTn id="175" dur="1" fill="hold">
                                          <p:stCondLst>
                                            <p:cond delay="2999"/>
                                          </p:stCondLst>
                                        </p:cTn>
                                        <p:tgtEl>
                                          <p:spTgt spid="48"/>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49"/>
                                        </p:tgtEl>
                                        <p:attrNameLst>
                                          <p:attrName>style.visibility</p:attrName>
                                        </p:attrNameLst>
                                      </p:cBhvr>
                                      <p:to>
                                        <p:strVal val="visible"/>
                                      </p:to>
                                    </p:set>
                                    <p:animEffect transition="in" filter="fade">
                                      <p:cBhvr>
                                        <p:cTn id="180" dur="500"/>
                                        <p:tgtEl>
                                          <p:spTgt spid="49"/>
                                        </p:tgtEl>
                                      </p:cBhvr>
                                    </p:animEffect>
                                  </p:childTnLst>
                                </p:cTn>
                              </p:par>
                            </p:childTnLst>
                          </p:cTn>
                        </p:par>
                        <p:par>
                          <p:cTn id="181" fill="hold">
                            <p:stCondLst>
                              <p:cond delay="500"/>
                            </p:stCondLst>
                            <p:childTnLst>
                              <p:par>
                                <p:cTn id="182" presetID="10" presetClass="exit" presetSubtype="0" fill="hold" grpId="1" nodeType="afterEffect">
                                  <p:stCondLst>
                                    <p:cond delay="0"/>
                                  </p:stCondLst>
                                  <p:childTnLst>
                                    <p:animEffect transition="out" filter="fade">
                                      <p:cBhvr>
                                        <p:cTn id="183" dur="3000"/>
                                        <p:tgtEl>
                                          <p:spTgt spid="49"/>
                                        </p:tgtEl>
                                      </p:cBhvr>
                                    </p:animEffect>
                                    <p:set>
                                      <p:cBhvr>
                                        <p:cTn id="184" dur="1" fill="hold">
                                          <p:stCondLst>
                                            <p:cond delay="2999"/>
                                          </p:stCondLst>
                                        </p:cTn>
                                        <p:tgtEl>
                                          <p:spTgt spid="49"/>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2" nodeType="clickEffect">
                                  <p:stCondLst>
                                    <p:cond delay="0"/>
                                  </p:stCondLst>
                                  <p:childTnLst>
                                    <p:set>
                                      <p:cBhvr>
                                        <p:cTn id="188" dur="1" fill="hold">
                                          <p:stCondLst>
                                            <p:cond delay="0"/>
                                          </p:stCondLst>
                                        </p:cTn>
                                        <p:tgtEl>
                                          <p:spTgt spid="47"/>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grpId="0" nodeType="clickEffect">
                                  <p:stCondLst>
                                    <p:cond delay="0"/>
                                  </p:stCondLst>
                                  <p:childTnLst>
                                    <p:set>
                                      <p:cBhvr>
                                        <p:cTn id="192" dur="1" fill="hold">
                                          <p:stCondLst>
                                            <p:cond delay="0"/>
                                          </p:stCondLst>
                                        </p:cTn>
                                        <p:tgtEl>
                                          <p:spTgt spid="50"/>
                                        </p:tgtEl>
                                        <p:attrNameLst>
                                          <p:attrName>style.visibility</p:attrName>
                                        </p:attrNameLst>
                                      </p:cBhvr>
                                      <p:to>
                                        <p:strVal val="visible"/>
                                      </p:to>
                                    </p:set>
                                    <p:animEffect transition="in" filter="fade">
                                      <p:cBhvr>
                                        <p:cTn id="193" dur="500"/>
                                        <p:tgtEl>
                                          <p:spTgt spid="50"/>
                                        </p:tgtEl>
                                      </p:cBhvr>
                                    </p:animEffect>
                                  </p:childTnLst>
                                </p:cTn>
                              </p:par>
                            </p:childTnLst>
                          </p:cTn>
                        </p:par>
                        <p:par>
                          <p:cTn id="194" fill="hold">
                            <p:stCondLst>
                              <p:cond delay="500"/>
                            </p:stCondLst>
                            <p:childTnLst>
                              <p:par>
                                <p:cTn id="195" presetID="10" presetClass="exit" presetSubtype="0" fill="hold" grpId="1" nodeType="afterEffect">
                                  <p:stCondLst>
                                    <p:cond delay="0"/>
                                  </p:stCondLst>
                                  <p:childTnLst>
                                    <p:animEffect transition="out" filter="fade">
                                      <p:cBhvr>
                                        <p:cTn id="196" dur="3000"/>
                                        <p:tgtEl>
                                          <p:spTgt spid="50"/>
                                        </p:tgtEl>
                                      </p:cBhvr>
                                    </p:animEffect>
                                    <p:set>
                                      <p:cBhvr>
                                        <p:cTn id="197" dur="1" fill="hold">
                                          <p:stCondLst>
                                            <p:cond delay="2999"/>
                                          </p:stCondLst>
                                        </p:cTn>
                                        <p:tgtEl>
                                          <p:spTgt spid="50"/>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51"/>
                                        </p:tgtEl>
                                        <p:attrNameLst>
                                          <p:attrName>style.visibility</p:attrName>
                                        </p:attrNameLst>
                                      </p:cBhvr>
                                      <p:to>
                                        <p:strVal val="visible"/>
                                      </p:to>
                                    </p:set>
                                    <p:animEffect transition="in" filter="fade">
                                      <p:cBhvr>
                                        <p:cTn id="202" dur="500"/>
                                        <p:tgtEl>
                                          <p:spTgt spid="51"/>
                                        </p:tgtEl>
                                      </p:cBhvr>
                                    </p:animEffect>
                                  </p:childTnLst>
                                </p:cTn>
                              </p:par>
                            </p:childTnLst>
                          </p:cTn>
                        </p:par>
                        <p:par>
                          <p:cTn id="203" fill="hold">
                            <p:stCondLst>
                              <p:cond delay="500"/>
                            </p:stCondLst>
                            <p:childTnLst>
                              <p:par>
                                <p:cTn id="204" presetID="10" presetClass="exit" presetSubtype="0" fill="hold" grpId="1" nodeType="afterEffect">
                                  <p:stCondLst>
                                    <p:cond delay="0"/>
                                  </p:stCondLst>
                                  <p:childTnLst>
                                    <p:animEffect transition="out" filter="fade">
                                      <p:cBhvr>
                                        <p:cTn id="205" dur="3000"/>
                                        <p:tgtEl>
                                          <p:spTgt spid="51"/>
                                        </p:tgtEl>
                                      </p:cBhvr>
                                    </p:animEffect>
                                    <p:set>
                                      <p:cBhvr>
                                        <p:cTn id="206" dur="1" fill="hold">
                                          <p:stCondLst>
                                            <p:cond delay="2999"/>
                                          </p:stCondLst>
                                        </p:cTn>
                                        <p:tgtEl>
                                          <p:spTgt spid="51"/>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grpId="0" nodeType="clickEffect">
                                  <p:stCondLst>
                                    <p:cond delay="0"/>
                                  </p:stCondLst>
                                  <p:childTnLst>
                                    <p:set>
                                      <p:cBhvr>
                                        <p:cTn id="210" dur="1" fill="hold">
                                          <p:stCondLst>
                                            <p:cond delay="0"/>
                                          </p:stCondLst>
                                        </p:cTn>
                                        <p:tgtEl>
                                          <p:spTgt spid="52"/>
                                        </p:tgtEl>
                                        <p:attrNameLst>
                                          <p:attrName>style.visibility</p:attrName>
                                        </p:attrNameLst>
                                      </p:cBhvr>
                                      <p:to>
                                        <p:strVal val="visible"/>
                                      </p:to>
                                    </p:set>
                                    <p:animEffect transition="in" filter="fade">
                                      <p:cBhvr>
                                        <p:cTn id="211" dur="500"/>
                                        <p:tgtEl>
                                          <p:spTgt spid="52"/>
                                        </p:tgtEl>
                                      </p:cBhvr>
                                    </p:animEffect>
                                  </p:childTnLst>
                                </p:cTn>
                              </p:par>
                            </p:childTnLst>
                          </p:cTn>
                        </p:par>
                        <p:par>
                          <p:cTn id="212" fill="hold">
                            <p:stCondLst>
                              <p:cond delay="500"/>
                            </p:stCondLst>
                            <p:childTnLst>
                              <p:par>
                                <p:cTn id="213" presetID="10" presetClass="exit" presetSubtype="0" fill="hold" grpId="1" nodeType="afterEffect">
                                  <p:stCondLst>
                                    <p:cond delay="0"/>
                                  </p:stCondLst>
                                  <p:childTnLst>
                                    <p:animEffect transition="out" filter="fade">
                                      <p:cBhvr>
                                        <p:cTn id="214" dur="3000"/>
                                        <p:tgtEl>
                                          <p:spTgt spid="52"/>
                                        </p:tgtEl>
                                      </p:cBhvr>
                                    </p:animEffect>
                                    <p:set>
                                      <p:cBhvr>
                                        <p:cTn id="215" dur="1" fill="hold">
                                          <p:stCondLst>
                                            <p:cond delay="2999"/>
                                          </p:stCondLst>
                                        </p:cTn>
                                        <p:tgtEl>
                                          <p:spTgt spid="52"/>
                                        </p:tgtEl>
                                        <p:attrNameLst>
                                          <p:attrName>style.visibility</p:attrName>
                                        </p:attrNameLst>
                                      </p:cBhvr>
                                      <p:to>
                                        <p:strVal val="hidden"/>
                                      </p:to>
                                    </p:set>
                                  </p:childTnLst>
                                </p:cTn>
                              </p:par>
                            </p:childTnLst>
                          </p:cTn>
                        </p:par>
                      </p:childTnLst>
                    </p:cTn>
                  </p:par>
                  <p:par>
                    <p:cTn id="216" fill="hold">
                      <p:stCondLst>
                        <p:cond delay="indefinite"/>
                      </p:stCondLst>
                      <p:childTnLst>
                        <p:par>
                          <p:cTn id="217" fill="hold">
                            <p:stCondLst>
                              <p:cond delay="0"/>
                            </p:stCondLst>
                            <p:childTnLst>
                              <p:par>
                                <p:cTn id="218" presetID="1" presetClass="entr" presetSubtype="0" fill="hold" grpId="2" nodeType="clickEffect">
                                  <p:stCondLst>
                                    <p:cond delay="0"/>
                                  </p:stCondLst>
                                  <p:childTnLst>
                                    <p:set>
                                      <p:cBhvr>
                                        <p:cTn id="219"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2" grpId="2" animBg="1"/>
      <p:bldP spid="33" grpId="0" animBg="1"/>
      <p:bldP spid="33" grpId="1" animBg="1"/>
      <p:bldP spid="34" grpId="0" animBg="1"/>
      <p:bldP spid="34" grpId="1" animBg="1"/>
      <p:bldP spid="35" grpId="0" animBg="1"/>
      <p:bldP spid="35" grpId="1" animBg="1"/>
      <p:bldP spid="36" grpId="0" animBg="1"/>
      <p:bldP spid="36" grpId="1" animBg="1"/>
      <p:bldP spid="36" grpId="2" animBg="1"/>
      <p:bldP spid="37" grpId="0" animBg="1"/>
      <p:bldP spid="37" grpId="1" animBg="1"/>
      <p:bldP spid="38" grpId="0" animBg="1"/>
      <p:bldP spid="38" grpId="1" animBg="1"/>
      <p:bldP spid="39" grpId="0" animBg="1"/>
      <p:bldP spid="39" grpId="1" animBg="1"/>
      <p:bldP spid="39" grpId="2" animBg="1"/>
      <p:bldP spid="40" grpId="0" animBg="1"/>
      <p:bldP spid="40" grpId="1" animBg="1"/>
      <p:bldP spid="41" grpId="0" animBg="1"/>
      <p:bldP spid="41" grpId="1" animBg="1"/>
      <p:bldP spid="41" grpId="2"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6" grpId="2" animBg="1"/>
      <p:bldP spid="47" grpId="0" animBg="1"/>
      <p:bldP spid="47" grpId="1" animBg="1"/>
      <p:bldP spid="47" grpId="2" animBg="1"/>
      <p:bldP spid="48" grpId="0" animBg="1"/>
      <p:bldP spid="48" grpId="1" animBg="1"/>
      <p:bldP spid="49" grpId="0" animBg="1"/>
      <p:bldP spid="49" grpId="1" animBg="1"/>
      <p:bldP spid="50" grpId="0" animBg="1"/>
      <p:bldP spid="50" grpId="1" animBg="1"/>
      <p:bldP spid="51" grpId="0" animBg="1"/>
      <p:bldP spid="51" grpId="1" animBg="1"/>
      <p:bldP spid="51" grpId="2" animBg="1"/>
      <p:bldP spid="52" grpId="0" animBg="1"/>
      <p:bldP spid="5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Rounded Rectangular Callout 17"/>
          <p:cNvSpPr/>
          <p:nvPr/>
        </p:nvSpPr>
        <p:spPr>
          <a:xfrm>
            <a:off x="679629" y="5699685"/>
            <a:ext cx="10919012" cy="595320"/>
          </a:xfrm>
          <a:prstGeom prst="wedgeRoundRectCallout">
            <a:avLst>
              <a:gd name="adj1" fmla="val -20534"/>
              <a:gd name="adj2" fmla="val 48169"/>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entury Gothic" panose="020B0502020202020204" pitchFamily="34" charset="0"/>
              </a:rPr>
              <a:t>Remember - after many verbs other than </a:t>
            </a:r>
            <a:r>
              <a:rPr lang="en-GB" b="1" dirty="0">
                <a:solidFill>
                  <a:schemeClr val="bg1"/>
                </a:solidFill>
                <a:latin typeface="Century Gothic" panose="020B0502020202020204" pitchFamily="34" charset="0"/>
              </a:rPr>
              <a:t>sein</a:t>
            </a:r>
            <a:r>
              <a:rPr lang="en-GB" dirty="0">
                <a:solidFill>
                  <a:schemeClr val="bg1"/>
                </a:solidFill>
                <a:latin typeface="Century Gothic" panose="020B0502020202020204" pitchFamily="34" charset="0"/>
              </a:rPr>
              <a:t> we use Row 2 (accusative).</a:t>
            </a:r>
            <a:br>
              <a:rPr lang="en-GB" dirty="0">
                <a:solidFill>
                  <a:schemeClr val="bg1"/>
                </a:solidFill>
                <a:latin typeface="Century Gothic" panose="020B0502020202020204" pitchFamily="34" charset="0"/>
              </a:rPr>
            </a:br>
            <a:r>
              <a:rPr lang="en-GB" dirty="0">
                <a:solidFill>
                  <a:schemeClr val="bg1"/>
                </a:solidFill>
                <a:latin typeface="Century Gothic" panose="020B0502020202020204" pitchFamily="34" charset="0"/>
              </a:rPr>
              <a:t>The preposition </a:t>
            </a:r>
            <a:r>
              <a:rPr lang="en-GB" b="1" dirty="0" err="1">
                <a:solidFill>
                  <a:schemeClr val="bg1"/>
                </a:solidFill>
                <a:latin typeface="Century Gothic" panose="020B0502020202020204" pitchFamily="34" charset="0"/>
              </a:rPr>
              <a:t>für</a:t>
            </a:r>
            <a:r>
              <a:rPr lang="en-GB" b="1" dirty="0">
                <a:solidFill>
                  <a:schemeClr val="bg1"/>
                </a:solidFill>
                <a:latin typeface="Century Gothic" panose="020B0502020202020204" pitchFamily="34" charset="0"/>
              </a:rPr>
              <a:t> </a:t>
            </a:r>
            <a:r>
              <a:rPr lang="en-GB" dirty="0">
                <a:solidFill>
                  <a:schemeClr val="bg1"/>
                </a:solidFill>
                <a:latin typeface="Century Gothic" panose="020B0502020202020204" pitchFamily="34" charset="0"/>
              </a:rPr>
              <a:t>is always followed by Row 2 (accusative) as well.</a:t>
            </a:r>
            <a:endParaRPr lang="en-GB" dirty="0">
              <a:solidFill>
                <a:schemeClr val="bg1"/>
              </a:solidFill>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086225" cy="707849"/>
          </a:xfrm>
        </p:spPr>
        <p:txBody>
          <a:bodyPr>
            <a:normAutofit/>
          </a:bodyPr>
          <a:lstStyle/>
          <a:p>
            <a:r>
              <a:rPr lang="en-GB" sz="3600" b="1">
                <a:solidFill>
                  <a:schemeClr val="bg1"/>
                </a:solidFill>
              </a:rPr>
              <a:t>Ein </a:t>
            </a:r>
            <a:r>
              <a:rPr lang="en-GB" sz="3600" b="1">
                <a:solidFill>
                  <a:schemeClr val="bg1"/>
                </a:solidFill>
                <a:sym typeface="Symbol" panose="05050102010706020507" pitchFamily="18" charset="2"/>
              </a:rPr>
              <a:t> mein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23653" y="1405882"/>
            <a:ext cx="117773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a:t>
            </a: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the indefinite article </a:t>
            </a:r>
            <a:r>
              <a:rPr kumimoji="0" lang="en-US"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ein</a:t>
            </a:r>
            <a:r>
              <a:rPr kumimoji="0" lang="en-US" sz="2200" b="1"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US" sz="220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(a/an) changes</a:t>
            </a:r>
            <a:r>
              <a:rPr lang="en-US" sz="2200">
                <a:solidFill>
                  <a:srgbClr val="4472C4">
                    <a:lumMod val="50000"/>
                  </a:srgbClr>
                </a:solidFill>
                <a:latin typeface="Century Gothic" panose="020F0302020204030204"/>
              </a:rPr>
              <a:t> according to gender:</a:t>
            </a:r>
            <a:endParaRPr kumimoji="0" lang="en-US"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B1C415A7-25D4-4230-AD86-3E6CFA9E39EF}"/>
              </a:ext>
            </a:extLst>
          </p:cNvPr>
          <p:cNvSpPr txBox="1"/>
          <p:nvPr/>
        </p:nvSpPr>
        <p:spPr>
          <a:xfrm>
            <a:off x="123653" y="2397260"/>
            <a:ext cx="3971373" cy="3170099"/>
          </a:xfrm>
          <a:prstGeom prst="rect">
            <a:avLst/>
          </a:prstGeom>
          <a:noFill/>
          <a:ln w="19050">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masculine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Row 1: Das</a:t>
            </a:r>
            <a:r>
              <a:rPr kumimoji="0" lang="en-GB" sz="20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ist</a:t>
            </a:r>
            <a:r>
              <a:rPr kumimoji="0" lang="en-GB" sz="20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Vater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father)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lgn="ctr">
              <a:defRPr/>
            </a:pPr>
            <a:r>
              <a:rPr lang="en-GB" sz="2000" dirty="0">
                <a:solidFill>
                  <a:srgbClr val="4472C4">
                    <a:lumMod val="50000"/>
                  </a:srgbClr>
                </a:solidFill>
              </a:rPr>
              <a:t>Row 2: Ich </a:t>
            </a:r>
            <a:r>
              <a:rPr lang="en-GB" sz="2000" dirty="0" err="1">
                <a:solidFill>
                  <a:srgbClr val="4472C4">
                    <a:lumMod val="50000"/>
                  </a:srgbClr>
                </a:solidFill>
              </a:rPr>
              <a:t>sehe</a:t>
            </a:r>
            <a:r>
              <a:rPr lang="en-GB" sz="2000" dirty="0">
                <a:solidFill>
                  <a:srgbClr val="4472C4">
                    <a:lumMod val="50000"/>
                  </a:srgbClr>
                </a:solidFill>
              </a:rPr>
              <a:t>   </a:t>
            </a:r>
            <a:r>
              <a:rPr lang="en-GB" sz="2000" b="1" dirty="0" err="1">
                <a:solidFill>
                  <a:srgbClr val="4472C4">
                    <a:lumMod val="50000"/>
                  </a:srgbClr>
                </a:solidFill>
              </a:rPr>
              <a:t>einen</a:t>
            </a:r>
            <a:r>
              <a:rPr lang="en-GB" sz="2000" b="1" dirty="0">
                <a:solidFill>
                  <a:srgbClr val="4472C4">
                    <a:lumMod val="50000"/>
                  </a:srgbClr>
                </a:solidFill>
              </a:rPr>
              <a:t>   </a:t>
            </a:r>
            <a:r>
              <a:rPr lang="en-GB" sz="2000" dirty="0" err="1">
                <a:solidFill>
                  <a:srgbClr val="4472C4">
                    <a:lumMod val="50000"/>
                  </a:srgbClr>
                </a:solidFill>
              </a:rPr>
              <a:t>Vater</a:t>
            </a:r>
            <a:r>
              <a:rPr lang="en-GB" sz="2000" dirty="0">
                <a:solidFill>
                  <a:srgbClr val="4472C4">
                    <a:lumMod val="50000"/>
                  </a:srgbClr>
                </a:solidFill>
              </a:rPr>
              <a:t> </a:t>
            </a:r>
          </a:p>
          <a:p>
            <a:pPr lvl="0" algn="ctr">
              <a:defRPr/>
            </a:pPr>
            <a:r>
              <a:rPr lang="en-GB" sz="2000" dirty="0">
                <a:solidFill>
                  <a:srgbClr val="4472C4">
                    <a:lumMod val="50000"/>
                  </a:srgbClr>
                </a:solidFill>
              </a:rPr>
              <a:t>(</a:t>
            </a:r>
            <a:r>
              <a:rPr lang="en-GB" sz="2000" b="1" dirty="0">
                <a:solidFill>
                  <a:srgbClr val="DAA520"/>
                </a:solidFill>
              </a:rPr>
              <a:t>a</a:t>
            </a:r>
            <a:r>
              <a:rPr lang="en-GB" sz="2000" dirty="0">
                <a:solidFill>
                  <a:srgbClr val="4472C4">
                    <a:lumMod val="50000"/>
                  </a:srgbClr>
                </a:solidFill>
              </a:rPr>
              <a:t>    father)</a:t>
            </a:r>
          </a:p>
          <a:p>
            <a:pPr lvl="0" algn="ctr">
              <a:defRPr/>
            </a:pPr>
            <a:endParaRPr lang="en-GB" sz="2000" dirty="0">
              <a:solidFill>
                <a:srgbClr val="4472C4">
                  <a:lumMod val="50000"/>
                </a:srgbClr>
              </a:solidFill>
            </a:endParaRPr>
          </a:p>
        </p:txBody>
      </p:sp>
      <p:sp>
        <p:nvSpPr>
          <p:cNvPr id="8" name="TextBox 7">
            <a:extLst>
              <a:ext uri="{FF2B5EF4-FFF2-40B4-BE49-F238E27FC236}">
                <a16:creationId xmlns:a16="http://schemas.microsoft.com/office/drawing/2014/main" id="{65266932-6410-4864-8E07-3AD5EAFF8D7D}"/>
              </a:ext>
            </a:extLst>
          </p:cNvPr>
          <p:cNvSpPr txBox="1"/>
          <p:nvPr/>
        </p:nvSpPr>
        <p:spPr>
          <a:xfrm>
            <a:off x="4178462" y="2397260"/>
            <a:ext cx="3858680" cy="3170099"/>
          </a:xfrm>
          <a:prstGeom prst="rect">
            <a:avLst/>
          </a:prstGeom>
          <a:no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feminine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Row 1: Das</a:t>
            </a:r>
            <a:r>
              <a:rPr kumimoji="0" lang="en-GB" sz="20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ist</a:t>
            </a:r>
            <a:r>
              <a:rPr kumimoji="0" lang="en-GB" sz="20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Mutter.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mother)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4472C4">
                  <a:lumMod val="50000"/>
                </a:srgbClr>
              </a:solidFill>
              <a:latin typeface="Century Gothic" panose="020F0302020204030204"/>
            </a:endParaRPr>
          </a:p>
          <a:p>
            <a:pPr lvl="0" algn="ctr">
              <a:defRPr/>
            </a:pPr>
            <a:r>
              <a:rPr lang="en-GB" sz="2000" dirty="0">
                <a:solidFill>
                  <a:srgbClr val="4472C4">
                    <a:lumMod val="50000"/>
                  </a:srgbClr>
                </a:solidFill>
              </a:rPr>
              <a:t>Row 2: Ich </a:t>
            </a:r>
            <a:r>
              <a:rPr lang="en-GB" sz="2000" dirty="0" err="1">
                <a:solidFill>
                  <a:srgbClr val="4472C4">
                    <a:lumMod val="50000"/>
                  </a:srgbClr>
                </a:solidFill>
              </a:rPr>
              <a:t>sehe</a:t>
            </a:r>
            <a:r>
              <a:rPr lang="en-GB" sz="2000" dirty="0">
                <a:solidFill>
                  <a:srgbClr val="4472C4">
                    <a:lumMod val="50000"/>
                  </a:srgbClr>
                </a:solidFill>
              </a:rPr>
              <a:t>   </a:t>
            </a:r>
            <a:r>
              <a:rPr lang="en-GB" sz="2000" b="1" dirty="0" err="1">
                <a:solidFill>
                  <a:srgbClr val="4472C4">
                    <a:lumMod val="50000"/>
                  </a:srgbClr>
                </a:solidFill>
              </a:rPr>
              <a:t>eine</a:t>
            </a:r>
            <a:r>
              <a:rPr lang="en-GB" sz="2000" b="1" dirty="0">
                <a:solidFill>
                  <a:srgbClr val="4472C4">
                    <a:lumMod val="50000"/>
                  </a:srgbClr>
                </a:solidFill>
              </a:rPr>
              <a:t>   </a:t>
            </a:r>
            <a:r>
              <a:rPr lang="en-GB" sz="2000" dirty="0">
                <a:solidFill>
                  <a:srgbClr val="4472C4">
                    <a:lumMod val="50000"/>
                  </a:srgbClr>
                </a:solidFill>
              </a:rPr>
              <a:t>Mutter</a:t>
            </a:r>
          </a:p>
          <a:p>
            <a:pPr lvl="0" algn="ctr">
              <a:defRPr/>
            </a:pPr>
            <a:r>
              <a:rPr lang="en-GB" sz="2000" dirty="0">
                <a:solidFill>
                  <a:srgbClr val="4472C4">
                    <a:lumMod val="50000"/>
                  </a:srgbClr>
                </a:solidFill>
              </a:rPr>
              <a:t>(</a:t>
            </a:r>
            <a:r>
              <a:rPr lang="en-GB" sz="2000" b="1" dirty="0">
                <a:solidFill>
                  <a:srgbClr val="DAA520"/>
                </a:solidFill>
              </a:rPr>
              <a:t>a</a:t>
            </a:r>
            <a:r>
              <a:rPr lang="en-GB" sz="2000" dirty="0">
                <a:solidFill>
                  <a:srgbClr val="4472C4">
                    <a:lumMod val="50000"/>
                  </a:srgbClr>
                </a:solidFill>
              </a:rPr>
              <a:t>    mother)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BAAC5755-72E2-40E3-8E86-B87905EAE5BF}"/>
              </a:ext>
            </a:extLst>
          </p:cNvPr>
          <p:cNvSpPr txBox="1"/>
          <p:nvPr/>
        </p:nvSpPr>
        <p:spPr>
          <a:xfrm>
            <a:off x="8120578" y="2397260"/>
            <a:ext cx="3836750" cy="3170099"/>
          </a:xfrm>
          <a:prstGeom prst="rect">
            <a:avLst/>
          </a:prstGeom>
          <a:no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neuter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Row 1: Das </a:t>
            </a:r>
            <a:r>
              <a:rPr kumimoji="0" lang="en-GB" sz="20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000" dirty="0">
                <a:solidFill>
                  <a:srgbClr val="4472C4">
                    <a:lumMod val="50000"/>
                  </a:srgbClr>
                </a:solidFill>
                <a:latin typeface="Century Gothic" panose="020F0302020204030204"/>
              </a:rPr>
              <a:t> </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Handy.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mobile phone)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4472C4">
                  <a:lumMod val="50000"/>
                </a:srgbClr>
              </a:solidFill>
              <a:latin typeface="Century Gothic" panose="020F0302020204030204"/>
            </a:endParaRPr>
          </a:p>
          <a:p>
            <a:pPr lvl="0" algn="ctr">
              <a:defRPr/>
            </a:pPr>
            <a:r>
              <a:rPr lang="en-GB" sz="2000" dirty="0">
                <a:solidFill>
                  <a:srgbClr val="4472C4">
                    <a:lumMod val="50000"/>
                  </a:srgbClr>
                </a:solidFill>
              </a:rPr>
              <a:t>Row 2: Ich </a:t>
            </a:r>
            <a:r>
              <a:rPr lang="en-GB" sz="2000" dirty="0" err="1">
                <a:solidFill>
                  <a:srgbClr val="4472C4">
                    <a:lumMod val="50000"/>
                  </a:srgbClr>
                </a:solidFill>
              </a:rPr>
              <a:t>sehe</a:t>
            </a:r>
            <a:r>
              <a:rPr lang="en-GB" sz="2000" dirty="0">
                <a:solidFill>
                  <a:srgbClr val="4472C4">
                    <a:lumMod val="50000"/>
                  </a:srgbClr>
                </a:solidFill>
              </a:rPr>
              <a:t>   </a:t>
            </a:r>
            <a:r>
              <a:rPr lang="en-GB" sz="2000" b="1" dirty="0" err="1">
                <a:solidFill>
                  <a:srgbClr val="4472C4">
                    <a:lumMod val="50000"/>
                  </a:srgbClr>
                </a:solidFill>
              </a:rPr>
              <a:t>ein</a:t>
            </a:r>
            <a:r>
              <a:rPr lang="en-GB" sz="2000" dirty="0">
                <a:solidFill>
                  <a:srgbClr val="4472C4">
                    <a:lumMod val="50000"/>
                  </a:srgbClr>
                </a:solidFill>
              </a:rPr>
              <a:t>   Handy.</a:t>
            </a:r>
          </a:p>
          <a:p>
            <a:pPr lvl="0" algn="ctr">
              <a:defRPr/>
            </a:pPr>
            <a:r>
              <a:rPr lang="en-GB" sz="2000" dirty="0">
                <a:solidFill>
                  <a:srgbClr val="4472C4">
                    <a:lumMod val="50000"/>
                  </a:srgbClr>
                </a:solidFill>
              </a:rPr>
              <a:t>(</a:t>
            </a:r>
            <a:r>
              <a:rPr lang="en-GB" sz="2000" b="1" dirty="0">
                <a:solidFill>
                  <a:srgbClr val="DAA520"/>
                </a:solidFill>
              </a:rPr>
              <a:t>a</a:t>
            </a:r>
            <a:r>
              <a:rPr lang="en-GB" sz="2000" b="1" dirty="0">
                <a:solidFill>
                  <a:srgbClr val="4472C4">
                    <a:lumMod val="50000"/>
                  </a:srgbClr>
                </a:solidFill>
              </a:rPr>
              <a:t>    </a:t>
            </a:r>
            <a:r>
              <a:rPr lang="en-GB" sz="2000" dirty="0">
                <a:solidFill>
                  <a:srgbClr val="4472C4">
                    <a:lumMod val="50000"/>
                  </a:srgbClr>
                </a:solidFill>
              </a:rPr>
              <a:t>mobile phone)</a:t>
            </a:r>
          </a:p>
          <a:p>
            <a:pPr lvl="0" algn="ctr">
              <a:defRPr/>
            </a:pPr>
            <a:endParaRPr lang="en-GB" sz="2000" dirty="0">
              <a:solidFill>
                <a:srgbClr val="4472C4">
                  <a:lumMod val="50000"/>
                </a:srgbClr>
              </a:solidFill>
            </a:endParaRPr>
          </a:p>
        </p:txBody>
      </p:sp>
      <p:sp>
        <p:nvSpPr>
          <p:cNvPr id="10" name="TextBox 9">
            <a:extLst>
              <a:ext uri="{FF2B5EF4-FFF2-40B4-BE49-F238E27FC236}">
                <a16:creationId xmlns:a16="http://schemas.microsoft.com/office/drawing/2014/main" id="{D20930EF-A279-4D61-82C2-1220543CCBF1}"/>
              </a:ext>
            </a:extLst>
          </p:cNvPr>
          <p:cNvSpPr txBox="1"/>
          <p:nvPr/>
        </p:nvSpPr>
        <p:spPr>
          <a:xfrm>
            <a:off x="2249185" y="3606805"/>
            <a:ext cx="650132"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mein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9585" y="2711690"/>
            <a:ext cx="787353" cy="88466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6587" y="2776675"/>
            <a:ext cx="824152" cy="826927"/>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92503" y="2764698"/>
            <a:ext cx="403424" cy="829261"/>
          </a:xfrm>
          <a:prstGeom prst="rect">
            <a:avLst/>
          </a:prstGeom>
        </p:spPr>
      </p:pic>
      <p:sp>
        <p:nvSpPr>
          <p:cNvPr id="17" name="Rectangle 16"/>
          <p:cNvSpPr/>
          <p:nvPr/>
        </p:nvSpPr>
        <p:spPr>
          <a:xfrm>
            <a:off x="123653" y="1862775"/>
            <a:ext cx="10400912" cy="461665"/>
          </a:xfrm>
          <a:prstGeom prst="rect">
            <a:avLst/>
          </a:prstGeom>
        </p:spPr>
        <p:txBody>
          <a:bodyPr wrap="square">
            <a:spAutoFit/>
          </a:bodyPr>
          <a:lstStyle/>
          <a:p>
            <a:r>
              <a:rPr lang="en-GB" sz="2400">
                <a:solidFill>
                  <a:srgbClr val="115076"/>
                </a:solidFill>
                <a:latin typeface="Century Gothic" panose="020B0502020202020204" pitchFamily="34" charset="0"/>
              </a:rPr>
              <a:t>Possessive adjectives (</a:t>
            </a:r>
            <a:r>
              <a:rPr lang="en-GB" sz="2400" b="1">
                <a:solidFill>
                  <a:srgbClr val="115076"/>
                </a:solidFill>
                <a:latin typeface="Century Gothic" panose="020B0502020202020204" pitchFamily="34" charset="0"/>
              </a:rPr>
              <a:t>mein, dein, sein, ihr</a:t>
            </a:r>
            <a:r>
              <a:rPr lang="en-GB" sz="2400">
                <a:solidFill>
                  <a:srgbClr val="115076"/>
                </a:solidFill>
                <a:latin typeface="Century Gothic" panose="020B0502020202020204" pitchFamily="34" charset="0"/>
              </a:rPr>
              <a:t>) follow the same pattern:</a:t>
            </a:r>
            <a:endParaRPr lang="en-GB" sz="2400"/>
          </a:p>
        </p:txBody>
      </p:sp>
      <p:sp>
        <p:nvSpPr>
          <p:cNvPr id="20" name="TextBox 19">
            <a:extLst>
              <a:ext uri="{FF2B5EF4-FFF2-40B4-BE49-F238E27FC236}">
                <a16:creationId xmlns:a16="http://schemas.microsoft.com/office/drawing/2014/main" id="{D20930EF-A279-4D61-82C2-1220543CCBF1}"/>
              </a:ext>
            </a:extLst>
          </p:cNvPr>
          <p:cNvSpPr txBox="1"/>
          <p:nvPr/>
        </p:nvSpPr>
        <p:spPr>
          <a:xfrm>
            <a:off x="6139135" y="3609169"/>
            <a:ext cx="837323"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meine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D20930EF-A279-4D61-82C2-1220543CCBF1}"/>
              </a:ext>
            </a:extLst>
          </p:cNvPr>
          <p:cNvSpPr txBox="1"/>
          <p:nvPr/>
        </p:nvSpPr>
        <p:spPr>
          <a:xfrm>
            <a:off x="6256364" y="4521397"/>
            <a:ext cx="792282"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D20930EF-A279-4D61-82C2-1220543CCBF1}"/>
              </a:ext>
            </a:extLst>
          </p:cNvPr>
          <p:cNvSpPr txBox="1"/>
          <p:nvPr/>
        </p:nvSpPr>
        <p:spPr>
          <a:xfrm>
            <a:off x="10030033" y="3606805"/>
            <a:ext cx="745748"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mein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D20930EF-A279-4D61-82C2-1220543CCBF1}"/>
              </a:ext>
            </a:extLst>
          </p:cNvPr>
          <p:cNvSpPr txBox="1"/>
          <p:nvPr/>
        </p:nvSpPr>
        <p:spPr>
          <a:xfrm>
            <a:off x="10264746" y="4531249"/>
            <a:ext cx="647154"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mein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D20930EF-A279-4D61-82C2-1220543CCBF1}"/>
              </a:ext>
            </a:extLst>
          </p:cNvPr>
          <p:cNvSpPr txBox="1"/>
          <p:nvPr/>
        </p:nvSpPr>
        <p:spPr>
          <a:xfrm>
            <a:off x="2290647" y="4534649"/>
            <a:ext cx="945284"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mein</a:t>
            </a:r>
            <a:r>
              <a:rPr kumimoji="0" lang="en-GB" sz="2000" b="1" i="0" u="none" strike="noStrike" kern="1200" cap="none" spc="0" normalizeH="0" baseline="0" noProof="0">
                <a:ln>
                  <a:noFill/>
                </a:ln>
                <a:solidFill>
                  <a:srgbClr val="E87D1E"/>
                </a:solidFill>
                <a:effectLst/>
                <a:uLnTx/>
                <a:uFillTx/>
                <a:latin typeface="Century Gothic" panose="020F0302020204030204"/>
                <a:ea typeface="+mn-ea"/>
                <a:cs typeface="+mn-cs"/>
              </a:rPr>
              <a:t>en</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20930EF-A279-4D61-82C2-1220543CCBF1}"/>
              </a:ext>
            </a:extLst>
          </p:cNvPr>
          <p:cNvSpPr txBox="1"/>
          <p:nvPr/>
        </p:nvSpPr>
        <p:spPr>
          <a:xfrm>
            <a:off x="1527814" y="3924936"/>
            <a:ext cx="401261" cy="400110"/>
          </a:xfrm>
          <a:prstGeom prst="rect">
            <a:avLst/>
          </a:prstGeom>
          <a:solidFill>
            <a:schemeClr val="bg1"/>
          </a:solidFill>
        </p:spPr>
        <p:txBody>
          <a:bodyPr wrap="square" lIns="0" rIns="0" rtlCol="0">
            <a:spAutoFit/>
          </a:bodyPr>
          <a:lstStyle/>
          <a:p>
            <a:pPr lvl="0">
              <a:defRPr/>
            </a:pPr>
            <a:r>
              <a:rPr lang="en-GB" sz="2000" b="1" dirty="0">
                <a:solidFill>
                  <a:srgbClr val="DAA520"/>
                </a:solidFill>
              </a:rPr>
              <a:t>my</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20930EF-A279-4D61-82C2-1220543CCBF1}"/>
              </a:ext>
            </a:extLst>
          </p:cNvPr>
          <p:cNvSpPr txBox="1"/>
          <p:nvPr/>
        </p:nvSpPr>
        <p:spPr>
          <a:xfrm>
            <a:off x="5431565" y="3918573"/>
            <a:ext cx="387461" cy="400110"/>
          </a:xfrm>
          <a:prstGeom prst="rect">
            <a:avLst/>
          </a:prstGeom>
          <a:solidFill>
            <a:schemeClr val="bg1"/>
          </a:solidFill>
        </p:spPr>
        <p:txBody>
          <a:bodyPr wrap="square" lIns="0" rIns="0" rtlCol="0">
            <a:spAutoFit/>
          </a:bodyPr>
          <a:lstStyle/>
          <a:p>
            <a:pPr lvl="0">
              <a:defRPr/>
            </a:pPr>
            <a:r>
              <a:rPr lang="en-GB" sz="2000" b="1">
                <a:solidFill>
                  <a:srgbClr val="DAA520"/>
                </a:solidFill>
              </a:rPr>
              <a:t>my</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D20930EF-A279-4D61-82C2-1220543CCBF1}"/>
              </a:ext>
            </a:extLst>
          </p:cNvPr>
          <p:cNvSpPr txBox="1"/>
          <p:nvPr/>
        </p:nvSpPr>
        <p:spPr>
          <a:xfrm>
            <a:off x="5451440" y="4826347"/>
            <a:ext cx="387461" cy="400110"/>
          </a:xfrm>
          <a:prstGeom prst="rect">
            <a:avLst/>
          </a:prstGeom>
          <a:solidFill>
            <a:schemeClr val="bg1"/>
          </a:solidFill>
        </p:spPr>
        <p:txBody>
          <a:bodyPr wrap="square" lIns="0" rIns="0" rtlCol="0">
            <a:spAutoFit/>
          </a:bodyPr>
          <a:lstStyle/>
          <a:p>
            <a:pPr lvl="0">
              <a:defRPr/>
            </a:pPr>
            <a:r>
              <a:rPr lang="en-GB" sz="2000" b="1">
                <a:solidFill>
                  <a:srgbClr val="DAA520"/>
                </a:solidFill>
              </a:rPr>
              <a:t>my</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D20930EF-A279-4D61-82C2-1220543CCBF1}"/>
              </a:ext>
            </a:extLst>
          </p:cNvPr>
          <p:cNvSpPr txBox="1"/>
          <p:nvPr/>
        </p:nvSpPr>
        <p:spPr>
          <a:xfrm>
            <a:off x="8956647" y="3918568"/>
            <a:ext cx="387461" cy="400110"/>
          </a:xfrm>
          <a:prstGeom prst="rect">
            <a:avLst/>
          </a:prstGeom>
          <a:solidFill>
            <a:schemeClr val="bg1"/>
          </a:solidFill>
        </p:spPr>
        <p:txBody>
          <a:bodyPr wrap="square" lIns="0" rIns="0" rtlCol="0">
            <a:spAutoFit/>
          </a:bodyPr>
          <a:lstStyle/>
          <a:p>
            <a:pPr lvl="0">
              <a:defRPr/>
            </a:pPr>
            <a:r>
              <a:rPr lang="en-GB" sz="2000" b="1">
                <a:solidFill>
                  <a:srgbClr val="DAA520"/>
                </a:solidFill>
              </a:rPr>
              <a:t>my</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D20930EF-A279-4D61-82C2-1220543CCBF1}"/>
              </a:ext>
            </a:extLst>
          </p:cNvPr>
          <p:cNvSpPr txBox="1"/>
          <p:nvPr/>
        </p:nvSpPr>
        <p:spPr>
          <a:xfrm>
            <a:off x="8945924" y="4827832"/>
            <a:ext cx="387461" cy="400110"/>
          </a:xfrm>
          <a:prstGeom prst="rect">
            <a:avLst/>
          </a:prstGeom>
          <a:solidFill>
            <a:schemeClr val="bg1"/>
          </a:solidFill>
        </p:spPr>
        <p:txBody>
          <a:bodyPr wrap="square" lIns="0" rIns="0" rtlCol="0">
            <a:spAutoFit/>
          </a:bodyPr>
          <a:lstStyle/>
          <a:p>
            <a:pPr lvl="0">
              <a:defRPr/>
            </a:pPr>
            <a:r>
              <a:rPr lang="en-GB" sz="2000" b="1">
                <a:solidFill>
                  <a:srgbClr val="DAA520"/>
                </a:solidFill>
              </a:rPr>
              <a:t>my</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D20930EF-A279-4D61-82C2-1220543CCBF1}"/>
              </a:ext>
            </a:extLst>
          </p:cNvPr>
          <p:cNvSpPr txBox="1"/>
          <p:nvPr/>
        </p:nvSpPr>
        <p:spPr>
          <a:xfrm>
            <a:off x="1527815" y="4826347"/>
            <a:ext cx="439154" cy="400110"/>
          </a:xfrm>
          <a:prstGeom prst="rect">
            <a:avLst/>
          </a:prstGeom>
          <a:solidFill>
            <a:schemeClr val="bg1"/>
          </a:solidFill>
        </p:spPr>
        <p:txBody>
          <a:bodyPr wrap="square" lIns="0" rIns="0" rtlCol="0">
            <a:spAutoFit/>
          </a:bodyPr>
          <a:lstStyle/>
          <a:p>
            <a:pPr lvl="0">
              <a:defRPr/>
            </a:pPr>
            <a:r>
              <a:rPr lang="en-GB" sz="2000" b="1" dirty="0">
                <a:solidFill>
                  <a:srgbClr val="DAA520"/>
                </a:solidFill>
              </a:rPr>
              <a:t>my</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67CFE71-9CD7-4A40-AB12-75052FC28CC8}"/>
              </a:ext>
            </a:extLst>
          </p:cNvPr>
          <p:cNvSpPr txBox="1"/>
          <p:nvPr/>
        </p:nvSpPr>
        <p:spPr>
          <a:xfrm>
            <a:off x="1011709" y="5196853"/>
            <a:ext cx="3245940" cy="400110"/>
          </a:xfrm>
          <a:prstGeom prst="rect">
            <a:avLst/>
          </a:prstGeom>
          <a:noFill/>
        </p:spPr>
        <p:txBody>
          <a:bodyPr wrap="square" rtlCol="0">
            <a:spAutoFit/>
          </a:bodyPr>
          <a:lstStyle/>
          <a:p>
            <a:pPr algn="l"/>
            <a:r>
              <a:rPr lang="en-GB" sz="2000" dirty="0">
                <a:solidFill>
                  <a:schemeClr val="accent5">
                    <a:lumMod val="50000"/>
                  </a:schemeClr>
                </a:solidFill>
              </a:rPr>
              <a:t>Das </a:t>
            </a:r>
            <a:r>
              <a:rPr lang="en-GB" sz="2000" dirty="0" err="1">
                <a:solidFill>
                  <a:schemeClr val="accent5">
                    <a:lumMod val="50000"/>
                  </a:schemeClr>
                </a:solidFill>
              </a:rPr>
              <a:t>ist</a:t>
            </a:r>
            <a:r>
              <a:rPr lang="en-GB" sz="2000" dirty="0">
                <a:solidFill>
                  <a:schemeClr val="accent5">
                    <a:lumMod val="50000"/>
                  </a:schemeClr>
                </a:solidFill>
              </a:rPr>
              <a:t> </a:t>
            </a:r>
            <a:r>
              <a:rPr lang="en-GB" sz="2000" dirty="0" err="1">
                <a:solidFill>
                  <a:schemeClr val="accent5">
                    <a:lumMod val="50000"/>
                  </a:schemeClr>
                </a:solidFill>
              </a:rPr>
              <a:t>für</a:t>
            </a:r>
            <a:r>
              <a:rPr lang="en-GB" sz="2000" dirty="0">
                <a:solidFill>
                  <a:schemeClr val="accent5">
                    <a:lumMod val="50000"/>
                  </a:schemeClr>
                </a:solidFill>
              </a:rPr>
              <a:t> </a:t>
            </a:r>
            <a:r>
              <a:rPr lang="en-GB" sz="2000" b="1" dirty="0" err="1">
                <a:solidFill>
                  <a:schemeClr val="accent5">
                    <a:lumMod val="50000"/>
                  </a:schemeClr>
                </a:solidFill>
              </a:rPr>
              <a:t>mein</a:t>
            </a:r>
            <a:r>
              <a:rPr lang="en-GB" sz="2000" b="1" dirty="0" err="1">
                <a:solidFill>
                  <a:srgbClr val="E87D1E"/>
                </a:solidFill>
              </a:rPr>
              <a:t>en</a:t>
            </a:r>
            <a:r>
              <a:rPr lang="en-GB" sz="2000" dirty="0">
                <a:solidFill>
                  <a:srgbClr val="E87D1E"/>
                </a:solidFill>
              </a:rPr>
              <a:t> </a:t>
            </a:r>
            <a:r>
              <a:rPr lang="en-GB" sz="2000" dirty="0" err="1">
                <a:solidFill>
                  <a:schemeClr val="accent5">
                    <a:lumMod val="50000"/>
                  </a:schemeClr>
                </a:solidFill>
              </a:rPr>
              <a:t>Vater</a:t>
            </a:r>
            <a:r>
              <a:rPr lang="en-GB" sz="2000" dirty="0">
                <a:solidFill>
                  <a:schemeClr val="accent5">
                    <a:lumMod val="50000"/>
                  </a:schemeClr>
                </a:solidFill>
              </a:rPr>
              <a:t>.</a:t>
            </a:r>
          </a:p>
        </p:txBody>
      </p:sp>
      <p:sp>
        <p:nvSpPr>
          <p:cNvPr id="28" name="TextBox 27">
            <a:extLst>
              <a:ext uri="{FF2B5EF4-FFF2-40B4-BE49-F238E27FC236}">
                <a16:creationId xmlns:a16="http://schemas.microsoft.com/office/drawing/2014/main" id="{E8C84C61-1A5F-4B3B-8CD2-E55AADD44AA3}"/>
              </a:ext>
            </a:extLst>
          </p:cNvPr>
          <p:cNvSpPr txBox="1"/>
          <p:nvPr/>
        </p:nvSpPr>
        <p:spPr>
          <a:xfrm>
            <a:off x="4682778" y="5193377"/>
            <a:ext cx="3245940" cy="400110"/>
          </a:xfrm>
          <a:prstGeom prst="rect">
            <a:avLst/>
          </a:prstGeom>
          <a:noFill/>
        </p:spPr>
        <p:txBody>
          <a:bodyPr wrap="square" rtlCol="0">
            <a:spAutoFit/>
          </a:bodyPr>
          <a:lstStyle/>
          <a:p>
            <a:pPr algn="l"/>
            <a:r>
              <a:rPr lang="en-GB" sz="2000" dirty="0">
                <a:solidFill>
                  <a:schemeClr val="accent5">
                    <a:lumMod val="50000"/>
                  </a:schemeClr>
                </a:solidFill>
              </a:rPr>
              <a:t>Das </a:t>
            </a:r>
            <a:r>
              <a:rPr lang="en-GB" sz="2000" dirty="0" err="1">
                <a:solidFill>
                  <a:schemeClr val="accent5">
                    <a:lumMod val="50000"/>
                  </a:schemeClr>
                </a:solidFill>
              </a:rPr>
              <a:t>ist</a:t>
            </a:r>
            <a:r>
              <a:rPr lang="en-GB" sz="2000" dirty="0">
                <a:solidFill>
                  <a:schemeClr val="accent5">
                    <a:lumMod val="50000"/>
                  </a:schemeClr>
                </a:solidFill>
              </a:rPr>
              <a:t> </a:t>
            </a:r>
            <a:r>
              <a:rPr lang="en-GB" sz="2000" dirty="0" err="1">
                <a:solidFill>
                  <a:schemeClr val="accent5">
                    <a:lumMod val="50000"/>
                  </a:schemeClr>
                </a:solidFill>
              </a:rPr>
              <a:t>für</a:t>
            </a:r>
            <a:r>
              <a:rPr lang="en-GB" sz="2000" dirty="0">
                <a:solidFill>
                  <a:schemeClr val="accent5">
                    <a:lumMod val="50000"/>
                  </a:schemeClr>
                </a:solidFill>
              </a:rPr>
              <a:t> </a:t>
            </a:r>
            <a:r>
              <a:rPr lang="en-GB" sz="2000" b="1" dirty="0" err="1">
                <a:solidFill>
                  <a:schemeClr val="accent5">
                    <a:lumMod val="50000"/>
                  </a:schemeClr>
                </a:solidFill>
              </a:rPr>
              <a:t>meine</a:t>
            </a:r>
            <a:r>
              <a:rPr lang="en-GB" sz="2000" dirty="0">
                <a:solidFill>
                  <a:srgbClr val="115076"/>
                </a:solidFill>
              </a:rPr>
              <a:t> </a:t>
            </a:r>
            <a:r>
              <a:rPr lang="en-GB" sz="2000" dirty="0">
                <a:solidFill>
                  <a:schemeClr val="accent5">
                    <a:lumMod val="50000"/>
                  </a:schemeClr>
                </a:solidFill>
              </a:rPr>
              <a:t>Mutter.</a:t>
            </a:r>
          </a:p>
        </p:txBody>
      </p:sp>
      <p:sp>
        <p:nvSpPr>
          <p:cNvPr id="34" name="TextBox 33">
            <a:extLst>
              <a:ext uri="{FF2B5EF4-FFF2-40B4-BE49-F238E27FC236}">
                <a16:creationId xmlns:a16="http://schemas.microsoft.com/office/drawing/2014/main" id="{E817FF0E-90F9-4AAF-B89E-CB6F19FDA8D1}"/>
              </a:ext>
            </a:extLst>
          </p:cNvPr>
          <p:cNvSpPr txBox="1"/>
          <p:nvPr/>
        </p:nvSpPr>
        <p:spPr>
          <a:xfrm>
            <a:off x="8901595" y="5193377"/>
            <a:ext cx="3245940" cy="400110"/>
          </a:xfrm>
          <a:prstGeom prst="rect">
            <a:avLst/>
          </a:prstGeom>
          <a:noFill/>
        </p:spPr>
        <p:txBody>
          <a:bodyPr wrap="square" rtlCol="0">
            <a:spAutoFit/>
          </a:bodyPr>
          <a:lstStyle/>
          <a:p>
            <a:pPr algn="l"/>
            <a:r>
              <a:rPr lang="en-GB" sz="2000" dirty="0">
                <a:solidFill>
                  <a:schemeClr val="accent5">
                    <a:lumMod val="50000"/>
                  </a:schemeClr>
                </a:solidFill>
              </a:rPr>
              <a:t>Das </a:t>
            </a:r>
            <a:r>
              <a:rPr lang="en-GB" sz="2000" dirty="0" err="1">
                <a:solidFill>
                  <a:schemeClr val="accent5">
                    <a:lumMod val="50000"/>
                  </a:schemeClr>
                </a:solidFill>
              </a:rPr>
              <a:t>ist</a:t>
            </a:r>
            <a:r>
              <a:rPr lang="en-GB" sz="2000" dirty="0">
                <a:solidFill>
                  <a:schemeClr val="accent5">
                    <a:lumMod val="50000"/>
                  </a:schemeClr>
                </a:solidFill>
              </a:rPr>
              <a:t> </a:t>
            </a:r>
            <a:r>
              <a:rPr lang="en-GB" sz="2000" dirty="0" err="1">
                <a:solidFill>
                  <a:schemeClr val="accent5">
                    <a:lumMod val="50000"/>
                  </a:schemeClr>
                </a:solidFill>
              </a:rPr>
              <a:t>für</a:t>
            </a:r>
            <a:r>
              <a:rPr lang="en-GB" sz="2000" dirty="0">
                <a:solidFill>
                  <a:schemeClr val="accent5">
                    <a:lumMod val="50000"/>
                  </a:schemeClr>
                </a:solidFill>
              </a:rPr>
              <a:t> </a:t>
            </a:r>
            <a:r>
              <a:rPr lang="en-GB" sz="2000" b="1" dirty="0" err="1">
                <a:solidFill>
                  <a:schemeClr val="accent5">
                    <a:lumMod val="50000"/>
                  </a:schemeClr>
                </a:solidFill>
              </a:rPr>
              <a:t>mein</a:t>
            </a:r>
            <a:r>
              <a:rPr lang="en-GB" sz="2000" dirty="0">
                <a:solidFill>
                  <a:srgbClr val="115076"/>
                </a:solidFill>
              </a:rPr>
              <a:t> </a:t>
            </a:r>
            <a:r>
              <a:rPr lang="en-GB" sz="2000" dirty="0">
                <a:solidFill>
                  <a:schemeClr val="accent5">
                    <a:lumMod val="50000"/>
                  </a:schemeClr>
                </a:solidFill>
              </a:rPr>
              <a:t>Handy.</a:t>
            </a:r>
          </a:p>
        </p:txBody>
      </p:sp>
    </p:spTree>
    <p:extLst>
      <p:ext uri="{BB962C8B-B14F-4D97-AF65-F5344CB8AC3E}">
        <p14:creationId xmlns:p14="http://schemas.microsoft.com/office/powerpoint/2010/main" val="308217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8" grpId="0" animBg="1"/>
      <p:bldP spid="9" grpId="0" animBg="1"/>
      <p:bldP spid="10" grpId="0" animBg="1"/>
      <p:bldP spid="17" grpId="0"/>
      <p:bldP spid="20" grpId="0" animBg="1"/>
      <p:bldP spid="21" grpId="0" animBg="1"/>
      <p:bldP spid="22" grpId="0" animBg="1"/>
      <p:bldP spid="23" grpId="0" animBg="1"/>
      <p:bldP spid="24" grpId="0" animBg="1"/>
      <p:bldP spid="27" grpId="0" animBg="1"/>
      <p:bldP spid="29" grpId="0" animBg="1"/>
      <p:bldP spid="30" grpId="0" animBg="1"/>
      <p:bldP spid="31" grpId="0" animBg="1"/>
      <p:bldP spid="32" grpId="0" animBg="1"/>
      <p:bldP spid="33" grpId="0" animBg="1"/>
      <p:bldP spid="11" grpId="0"/>
      <p:bldP spid="28" grpId="0"/>
      <p:bldP spid="3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086225" cy="707849"/>
          </a:xfrm>
        </p:spPr>
        <p:txBody>
          <a:bodyPr>
            <a:normAutofit/>
          </a:bodyPr>
          <a:lstStyle/>
          <a:p>
            <a:r>
              <a:rPr lang="en-GB" sz="3600" b="1">
                <a:solidFill>
                  <a:schemeClr val="bg1"/>
                </a:solidFill>
              </a:rPr>
              <a:t>Ein </a:t>
            </a:r>
            <a:r>
              <a:rPr lang="en-GB" sz="3600" b="1">
                <a:solidFill>
                  <a:schemeClr val="bg1"/>
                </a:solidFill>
                <a:sym typeface="Symbol" panose="05050102010706020507" pitchFamily="18" charset="2"/>
              </a:rPr>
              <a:t> mein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18" name="Rounded Rectangular Callout 17"/>
          <p:cNvSpPr/>
          <p:nvPr/>
        </p:nvSpPr>
        <p:spPr>
          <a:xfrm>
            <a:off x="5735637" y="96214"/>
            <a:ext cx="4529109" cy="1234051"/>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b="1" i="1" dirty="0" err="1">
                <a:solidFill>
                  <a:schemeClr val="bg1"/>
                </a:solidFill>
                <a:latin typeface="Century Gothic" panose="020B0502020202020204" pitchFamily="34" charset="0"/>
              </a:rPr>
              <a:t>Wer</a:t>
            </a:r>
            <a:r>
              <a:rPr lang="en-GB" b="1" i="1" dirty="0">
                <a:solidFill>
                  <a:schemeClr val="bg1"/>
                </a:solidFill>
                <a:latin typeface="Century Gothic" panose="020B0502020202020204" pitchFamily="34" charset="0"/>
              </a:rPr>
              <a:t> </a:t>
            </a:r>
            <a:r>
              <a:rPr lang="en-GB" i="1" dirty="0">
                <a:solidFill>
                  <a:schemeClr val="bg1"/>
                </a:solidFill>
                <a:latin typeface="Century Gothic" panose="020B0502020202020204" pitchFamily="34" charset="0"/>
              </a:rPr>
              <a:t>(who) also changes:</a:t>
            </a:r>
            <a:br>
              <a:rPr lang="en-GB" i="1" dirty="0">
                <a:solidFill>
                  <a:schemeClr val="bg1"/>
                </a:solidFill>
                <a:latin typeface="Century Gothic" panose="020B0502020202020204" pitchFamily="34" charset="0"/>
              </a:rPr>
            </a:br>
            <a:r>
              <a:rPr lang="en-GB" b="1" i="1" dirty="0" err="1">
                <a:solidFill>
                  <a:schemeClr val="bg1"/>
                </a:solidFill>
                <a:latin typeface="Century Gothic" panose="020B0502020202020204" pitchFamily="34" charset="0"/>
              </a:rPr>
              <a:t>Für</a:t>
            </a:r>
            <a:r>
              <a:rPr lang="en-GB" b="1" i="1" dirty="0">
                <a:solidFill>
                  <a:schemeClr val="bg1"/>
                </a:solidFill>
                <a:latin typeface="Century Gothic" panose="020B0502020202020204" pitchFamily="34" charset="0"/>
              </a:rPr>
              <a:t> wen? </a:t>
            </a:r>
            <a:r>
              <a:rPr lang="en-GB" i="1" dirty="0">
                <a:solidFill>
                  <a:schemeClr val="bg1"/>
                </a:solidFill>
                <a:latin typeface="Century Gothic" panose="020B0502020202020204" pitchFamily="34" charset="0"/>
              </a:rPr>
              <a:t>(For whom?) R2 (accusative)</a:t>
            </a:r>
            <a:br>
              <a:rPr lang="en-GB" i="1" dirty="0">
                <a:solidFill>
                  <a:schemeClr val="bg1"/>
                </a:solidFill>
                <a:latin typeface="Century Gothic" panose="020B0502020202020204" pitchFamily="34" charset="0"/>
              </a:rPr>
            </a:br>
            <a:r>
              <a:rPr lang="en-GB" b="1" i="1" dirty="0">
                <a:solidFill>
                  <a:schemeClr val="bg1"/>
                </a:solidFill>
                <a:latin typeface="Century Gothic" panose="020B0502020202020204" pitchFamily="34" charset="0"/>
              </a:rPr>
              <a:t>Von </a:t>
            </a:r>
            <a:r>
              <a:rPr lang="en-GB" b="1" i="1" dirty="0" err="1">
                <a:solidFill>
                  <a:schemeClr val="bg1"/>
                </a:solidFill>
                <a:latin typeface="Century Gothic" panose="020B0502020202020204" pitchFamily="34" charset="0"/>
              </a:rPr>
              <a:t>wem</a:t>
            </a:r>
            <a:r>
              <a:rPr lang="en-GB" b="1" i="1" dirty="0">
                <a:solidFill>
                  <a:schemeClr val="bg1"/>
                </a:solidFill>
                <a:latin typeface="Century Gothic" panose="020B0502020202020204" pitchFamily="34" charset="0"/>
              </a:rPr>
              <a:t>? </a:t>
            </a:r>
            <a:r>
              <a:rPr lang="en-GB" i="1" dirty="0">
                <a:solidFill>
                  <a:schemeClr val="bg1"/>
                </a:solidFill>
                <a:latin typeface="Century Gothic" panose="020B0502020202020204" pitchFamily="34" charset="0"/>
              </a:rPr>
              <a:t>(From whom?) R3 (dative)</a:t>
            </a:r>
          </a:p>
        </p:txBody>
      </p:sp>
      <p:sp>
        <p:nvSpPr>
          <p:cNvPr id="7" name="TextBox 6">
            <a:extLst>
              <a:ext uri="{FF2B5EF4-FFF2-40B4-BE49-F238E27FC236}">
                <a16:creationId xmlns:a16="http://schemas.microsoft.com/office/drawing/2014/main" id="{E7D76F78-96CE-0B43-AB66-B64A1E76CA07}"/>
              </a:ext>
            </a:extLst>
          </p:cNvPr>
          <p:cNvSpPr txBox="1"/>
          <p:nvPr/>
        </p:nvSpPr>
        <p:spPr>
          <a:xfrm>
            <a:off x="123653" y="1405882"/>
            <a:ext cx="11777328" cy="461665"/>
          </a:xfrm>
          <a:prstGeom prst="rect">
            <a:avLst/>
          </a:prstGeom>
          <a:noFill/>
        </p:spPr>
        <p:txBody>
          <a:bodyPr wrap="square" rtlCol="0">
            <a:spAutoFit/>
          </a:bodyPr>
          <a:lstStyle/>
          <a:p>
            <a:pPr lvl="0">
              <a:defRPr/>
            </a:pPr>
            <a:r>
              <a:rPr lang="en-GB" sz="2400">
                <a:solidFill>
                  <a:srgbClr val="115076"/>
                </a:solidFill>
                <a:latin typeface="Century Gothic" panose="020B0502020202020204" pitchFamily="34" charset="0"/>
              </a:rPr>
              <a:t>As you know, the preposition ‘von’ (from/of) is always followed by R3 (dative).</a:t>
            </a:r>
            <a:endParaRPr kumimoji="0" lang="en-US"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B1C415A7-25D4-4230-AD86-3E6CFA9E39EF}"/>
              </a:ext>
            </a:extLst>
          </p:cNvPr>
          <p:cNvSpPr txBox="1"/>
          <p:nvPr/>
        </p:nvSpPr>
        <p:spPr>
          <a:xfrm>
            <a:off x="123653" y="2397260"/>
            <a:ext cx="3971373" cy="3785652"/>
          </a:xfrm>
          <a:prstGeom prst="rect">
            <a:avLst/>
          </a:prstGeom>
          <a:noFill/>
          <a:ln w="19050">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masculine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Row 1: Das</a:t>
            </a:r>
            <a:r>
              <a:rPr kumimoji="0" lang="en-GB" sz="20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ist</a:t>
            </a:r>
            <a:r>
              <a:rPr kumimoji="0" lang="en-GB" sz="20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Vater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father)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lgn="ctr">
              <a:defRPr/>
            </a:pPr>
            <a:r>
              <a:rPr lang="en-GB" sz="2000" dirty="0">
                <a:solidFill>
                  <a:srgbClr val="4472C4">
                    <a:lumMod val="50000"/>
                  </a:srgbClr>
                </a:solidFill>
              </a:rPr>
              <a:t>Row 2: Ich </a:t>
            </a:r>
            <a:r>
              <a:rPr lang="en-GB" sz="2000" dirty="0" err="1">
                <a:solidFill>
                  <a:srgbClr val="4472C4">
                    <a:lumMod val="50000"/>
                  </a:srgbClr>
                </a:solidFill>
              </a:rPr>
              <a:t>sehe</a:t>
            </a:r>
            <a:r>
              <a:rPr lang="en-GB" sz="2000" dirty="0">
                <a:solidFill>
                  <a:srgbClr val="4472C4">
                    <a:lumMod val="50000"/>
                  </a:srgbClr>
                </a:solidFill>
              </a:rPr>
              <a:t>   </a:t>
            </a:r>
            <a:r>
              <a:rPr lang="en-GB" sz="2000" b="1" dirty="0" err="1">
                <a:solidFill>
                  <a:srgbClr val="4472C4">
                    <a:lumMod val="50000"/>
                  </a:srgbClr>
                </a:solidFill>
              </a:rPr>
              <a:t>einen</a:t>
            </a:r>
            <a:r>
              <a:rPr lang="en-GB" sz="2000" b="1" dirty="0">
                <a:solidFill>
                  <a:srgbClr val="4472C4">
                    <a:lumMod val="50000"/>
                  </a:srgbClr>
                </a:solidFill>
              </a:rPr>
              <a:t>   </a:t>
            </a:r>
            <a:r>
              <a:rPr lang="en-GB" sz="2000" dirty="0" err="1">
                <a:solidFill>
                  <a:srgbClr val="4472C4">
                    <a:lumMod val="50000"/>
                  </a:srgbClr>
                </a:solidFill>
              </a:rPr>
              <a:t>Vater</a:t>
            </a:r>
            <a:r>
              <a:rPr lang="en-GB" sz="2000" dirty="0">
                <a:solidFill>
                  <a:srgbClr val="4472C4">
                    <a:lumMod val="50000"/>
                  </a:srgbClr>
                </a:solidFill>
              </a:rPr>
              <a:t> </a:t>
            </a:r>
          </a:p>
          <a:p>
            <a:pPr lvl="0" algn="ctr">
              <a:defRPr/>
            </a:pPr>
            <a:r>
              <a:rPr lang="en-GB" sz="2000" dirty="0">
                <a:solidFill>
                  <a:srgbClr val="4472C4">
                    <a:lumMod val="50000"/>
                  </a:srgbClr>
                </a:solidFill>
              </a:rPr>
              <a:t>(</a:t>
            </a:r>
            <a:r>
              <a:rPr lang="en-GB" sz="2000" b="1" dirty="0">
                <a:solidFill>
                  <a:srgbClr val="DAA520"/>
                </a:solidFill>
              </a:rPr>
              <a:t>a</a:t>
            </a:r>
            <a:r>
              <a:rPr lang="en-GB" sz="2000" dirty="0">
                <a:solidFill>
                  <a:srgbClr val="4472C4">
                    <a:lumMod val="50000"/>
                  </a:srgbClr>
                </a:solidFill>
              </a:rPr>
              <a:t>    father)</a:t>
            </a:r>
          </a:p>
          <a:p>
            <a:pPr lvl="0" algn="ctr">
              <a:defRPr/>
            </a:pPr>
            <a:endParaRPr lang="en-GB" sz="2000" dirty="0">
              <a:solidFill>
                <a:srgbClr val="4472C4">
                  <a:lumMod val="50000"/>
                </a:srgbClr>
              </a:solidFill>
            </a:endParaRPr>
          </a:p>
          <a:p>
            <a:pPr algn="ctr">
              <a:defRPr/>
            </a:pPr>
            <a:r>
              <a:rPr lang="en-GB" sz="2000" dirty="0">
                <a:solidFill>
                  <a:srgbClr val="4472C4">
                    <a:lumMod val="50000"/>
                  </a:srgbClr>
                </a:solidFill>
              </a:rPr>
              <a:t>  Row 3: Das </a:t>
            </a:r>
            <a:r>
              <a:rPr lang="en-GB" sz="2000" dirty="0" err="1">
                <a:solidFill>
                  <a:srgbClr val="4472C4">
                    <a:lumMod val="50000"/>
                  </a:srgbClr>
                </a:solidFill>
              </a:rPr>
              <a:t>ist</a:t>
            </a:r>
            <a:r>
              <a:rPr lang="en-GB" sz="2000" dirty="0">
                <a:solidFill>
                  <a:srgbClr val="4472C4">
                    <a:lumMod val="50000"/>
                  </a:srgbClr>
                </a:solidFill>
              </a:rPr>
              <a:t> von </a:t>
            </a:r>
            <a:r>
              <a:rPr lang="en-GB" sz="2000" b="1" dirty="0" err="1">
                <a:solidFill>
                  <a:srgbClr val="4472C4">
                    <a:lumMod val="50000"/>
                  </a:srgbClr>
                </a:solidFill>
              </a:rPr>
              <a:t>mein</a:t>
            </a:r>
            <a:r>
              <a:rPr lang="en-GB" sz="2000" b="1" dirty="0" err="1">
                <a:solidFill>
                  <a:srgbClr val="E87D1E"/>
                </a:solidFill>
              </a:rPr>
              <a:t>em</a:t>
            </a:r>
            <a:r>
              <a:rPr lang="en-GB" sz="2000" dirty="0">
                <a:solidFill>
                  <a:srgbClr val="4472C4">
                    <a:lumMod val="50000"/>
                  </a:srgbClr>
                </a:solidFill>
              </a:rPr>
              <a:t> </a:t>
            </a:r>
            <a:r>
              <a:rPr lang="en-GB" sz="2000" dirty="0" err="1">
                <a:solidFill>
                  <a:srgbClr val="4472C4">
                    <a:lumMod val="50000"/>
                  </a:srgbClr>
                </a:solidFill>
              </a:rPr>
              <a:t>Vater</a:t>
            </a:r>
            <a:endParaRPr lang="en-GB" sz="2000" dirty="0">
              <a:solidFill>
                <a:srgbClr val="4472C4">
                  <a:lumMod val="50000"/>
                </a:srgbClr>
              </a:solidFill>
            </a:endParaRPr>
          </a:p>
        </p:txBody>
      </p:sp>
      <p:sp>
        <p:nvSpPr>
          <p:cNvPr id="8" name="TextBox 7">
            <a:extLst>
              <a:ext uri="{FF2B5EF4-FFF2-40B4-BE49-F238E27FC236}">
                <a16:creationId xmlns:a16="http://schemas.microsoft.com/office/drawing/2014/main" id="{65266932-6410-4864-8E07-3AD5EAFF8D7D}"/>
              </a:ext>
            </a:extLst>
          </p:cNvPr>
          <p:cNvSpPr txBox="1"/>
          <p:nvPr/>
        </p:nvSpPr>
        <p:spPr>
          <a:xfrm>
            <a:off x="4178462" y="2397260"/>
            <a:ext cx="3858680" cy="3785652"/>
          </a:xfrm>
          <a:prstGeom prst="rect">
            <a:avLst/>
          </a:prstGeom>
          <a:no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feminine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Row 1: Das</a:t>
            </a:r>
            <a:r>
              <a:rPr kumimoji="0" lang="en-GB" sz="20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ist</a:t>
            </a:r>
            <a:r>
              <a:rPr kumimoji="0" lang="en-GB" sz="20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Mutter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mother)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4472C4">
                  <a:lumMod val="50000"/>
                </a:srgbClr>
              </a:solidFill>
              <a:latin typeface="Century Gothic" panose="020F0302020204030204"/>
            </a:endParaRPr>
          </a:p>
          <a:p>
            <a:pPr lvl="0" algn="ctr">
              <a:defRPr/>
            </a:pPr>
            <a:r>
              <a:rPr lang="en-GB" sz="2000" dirty="0">
                <a:solidFill>
                  <a:srgbClr val="4472C4">
                    <a:lumMod val="50000"/>
                  </a:srgbClr>
                </a:solidFill>
              </a:rPr>
              <a:t>Row 2: Ich </a:t>
            </a:r>
            <a:r>
              <a:rPr lang="en-GB" sz="2000" dirty="0" err="1">
                <a:solidFill>
                  <a:srgbClr val="4472C4">
                    <a:lumMod val="50000"/>
                  </a:srgbClr>
                </a:solidFill>
              </a:rPr>
              <a:t>sehe</a:t>
            </a:r>
            <a:r>
              <a:rPr lang="en-GB" sz="2000" dirty="0">
                <a:solidFill>
                  <a:srgbClr val="4472C4">
                    <a:lumMod val="50000"/>
                  </a:srgbClr>
                </a:solidFill>
              </a:rPr>
              <a:t>   </a:t>
            </a:r>
            <a:r>
              <a:rPr lang="en-GB" sz="2000" b="1" dirty="0" err="1">
                <a:solidFill>
                  <a:srgbClr val="4472C4">
                    <a:lumMod val="50000"/>
                  </a:srgbClr>
                </a:solidFill>
              </a:rPr>
              <a:t>eine</a:t>
            </a:r>
            <a:r>
              <a:rPr lang="en-GB" sz="2000" b="1" dirty="0">
                <a:solidFill>
                  <a:srgbClr val="4472C4">
                    <a:lumMod val="50000"/>
                  </a:srgbClr>
                </a:solidFill>
              </a:rPr>
              <a:t>   </a:t>
            </a:r>
            <a:r>
              <a:rPr lang="en-GB" sz="2000" dirty="0">
                <a:solidFill>
                  <a:srgbClr val="4472C4">
                    <a:lumMod val="50000"/>
                  </a:srgbClr>
                </a:solidFill>
              </a:rPr>
              <a:t>Mutter</a:t>
            </a:r>
          </a:p>
          <a:p>
            <a:pPr lvl="0" algn="ctr">
              <a:defRPr/>
            </a:pPr>
            <a:r>
              <a:rPr lang="en-GB" sz="2000" dirty="0">
                <a:solidFill>
                  <a:srgbClr val="4472C4">
                    <a:lumMod val="50000"/>
                  </a:srgbClr>
                </a:solidFill>
              </a:rPr>
              <a:t>(</a:t>
            </a:r>
            <a:r>
              <a:rPr lang="en-GB" sz="2000" b="1" dirty="0">
                <a:solidFill>
                  <a:srgbClr val="DAA520"/>
                </a:solidFill>
              </a:rPr>
              <a:t>a</a:t>
            </a:r>
            <a:r>
              <a:rPr lang="en-GB" sz="2000" dirty="0">
                <a:solidFill>
                  <a:srgbClr val="4472C4">
                    <a:lumMod val="50000"/>
                  </a:srgbClr>
                </a:solidFill>
              </a:rPr>
              <a:t>    mother)</a:t>
            </a:r>
          </a:p>
          <a:p>
            <a:pPr lvl="0" algn="ctr">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algn="ctr">
              <a:defRPr/>
            </a:pPr>
            <a:r>
              <a:rPr lang="en-GB" sz="2000" dirty="0">
                <a:solidFill>
                  <a:srgbClr val="4472C4">
                    <a:lumMod val="50000"/>
                  </a:srgbClr>
                </a:solidFill>
              </a:rPr>
              <a:t>Row 3: Das </a:t>
            </a:r>
            <a:r>
              <a:rPr lang="en-GB" sz="2000" dirty="0" err="1">
                <a:solidFill>
                  <a:srgbClr val="4472C4">
                    <a:lumMod val="50000"/>
                  </a:srgbClr>
                </a:solidFill>
              </a:rPr>
              <a:t>ist</a:t>
            </a:r>
            <a:r>
              <a:rPr lang="en-GB" sz="2000" dirty="0">
                <a:solidFill>
                  <a:srgbClr val="4472C4">
                    <a:lumMod val="50000"/>
                  </a:srgbClr>
                </a:solidFill>
              </a:rPr>
              <a:t> von </a:t>
            </a:r>
            <a:r>
              <a:rPr lang="en-GB" sz="2000" b="1" dirty="0" err="1">
                <a:solidFill>
                  <a:srgbClr val="4472C4">
                    <a:lumMod val="50000"/>
                  </a:srgbClr>
                </a:solidFill>
              </a:rPr>
              <a:t>mein</a:t>
            </a:r>
            <a:r>
              <a:rPr lang="en-GB" sz="2000" b="1" dirty="0" err="1">
                <a:solidFill>
                  <a:srgbClr val="E87D1E"/>
                </a:solidFill>
              </a:rPr>
              <a:t>er</a:t>
            </a:r>
            <a:r>
              <a:rPr lang="en-GB" sz="2000" b="1" dirty="0">
                <a:solidFill>
                  <a:srgbClr val="4472C4">
                    <a:lumMod val="50000"/>
                  </a:srgbClr>
                </a:solidFill>
              </a:rPr>
              <a:t> </a:t>
            </a:r>
            <a:r>
              <a:rPr lang="en-GB" sz="2000" dirty="0">
                <a:solidFill>
                  <a:srgbClr val="4472C4">
                    <a:lumMod val="50000"/>
                  </a:srgbClr>
                </a:solidFill>
              </a:rPr>
              <a:t>Mutter</a:t>
            </a:r>
          </a:p>
        </p:txBody>
      </p:sp>
      <p:sp>
        <p:nvSpPr>
          <p:cNvPr id="9" name="TextBox 8">
            <a:extLst>
              <a:ext uri="{FF2B5EF4-FFF2-40B4-BE49-F238E27FC236}">
                <a16:creationId xmlns:a16="http://schemas.microsoft.com/office/drawing/2014/main" id="{BAAC5755-72E2-40E3-8E86-B87905EAE5BF}"/>
              </a:ext>
            </a:extLst>
          </p:cNvPr>
          <p:cNvSpPr txBox="1"/>
          <p:nvPr/>
        </p:nvSpPr>
        <p:spPr>
          <a:xfrm>
            <a:off x="8120578" y="2397260"/>
            <a:ext cx="3836750" cy="3785652"/>
          </a:xfrm>
          <a:prstGeom prst="rect">
            <a:avLst/>
          </a:prstGeom>
          <a:no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neuter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Row 1: Das </a:t>
            </a:r>
            <a:r>
              <a:rPr kumimoji="0" lang="en-GB" sz="20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000" dirty="0">
                <a:solidFill>
                  <a:srgbClr val="4472C4">
                    <a:lumMod val="50000"/>
                  </a:srgbClr>
                </a:solidFill>
                <a:latin typeface="Century Gothic" panose="020F0302020204030204"/>
              </a:rPr>
              <a:t> </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Handy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mobile phone)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4472C4">
                  <a:lumMod val="50000"/>
                </a:srgbClr>
              </a:solidFill>
              <a:latin typeface="Century Gothic" panose="020F0302020204030204"/>
            </a:endParaRPr>
          </a:p>
          <a:p>
            <a:pPr lvl="0" algn="ctr">
              <a:defRPr/>
            </a:pPr>
            <a:r>
              <a:rPr lang="en-GB" sz="2000" dirty="0">
                <a:solidFill>
                  <a:srgbClr val="4472C4">
                    <a:lumMod val="50000"/>
                  </a:srgbClr>
                </a:solidFill>
              </a:rPr>
              <a:t>Row 2: Ich </a:t>
            </a:r>
            <a:r>
              <a:rPr lang="en-GB" sz="2000" dirty="0" err="1">
                <a:solidFill>
                  <a:srgbClr val="4472C4">
                    <a:lumMod val="50000"/>
                  </a:srgbClr>
                </a:solidFill>
              </a:rPr>
              <a:t>sehe</a:t>
            </a:r>
            <a:r>
              <a:rPr lang="en-GB" sz="2000" dirty="0">
                <a:solidFill>
                  <a:srgbClr val="4472C4">
                    <a:lumMod val="50000"/>
                  </a:srgbClr>
                </a:solidFill>
              </a:rPr>
              <a:t>   </a:t>
            </a:r>
            <a:r>
              <a:rPr lang="en-GB" sz="2000" b="1" dirty="0" err="1">
                <a:solidFill>
                  <a:srgbClr val="4472C4">
                    <a:lumMod val="50000"/>
                  </a:srgbClr>
                </a:solidFill>
              </a:rPr>
              <a:t>ein</a:t>
            </a:r>
            <a:r>
              <a:rPr lang="en-GB" sz="2000" dirty="0">
                <a:solidFill>
                  <a:srgbClr val="4472C4">
                    <a:lumMod val="50000"/>
                  </a:srgbClr>
                </a:solidFill>
              </a:rPr>
              <a:t>   Handy</a:t>
            </a:r>
          </a:p>
          <a:p>
            <a:pPr lvl="0" algn="ctr">
              <a:defRPr/>
            </a:pPr>
            <a:r>
              <a:rPr lang="en-GB" sz="2000" dirty="0">
                <a:solidFill>
                  <a:srgbClr val="4472C4">
                    <a:lumMod val="50000"/>
                  </a:srgbClr>
                </a:solidFill>
              </a:rPr>
              <a:t>(</a:t>
            </a:r>
            <a:r>
              <a:rPr lang="en-GB" sz="2000" b="1" dirty="0">
                <a:solidFill>
                  <a:srgbClr val="DAA520"/>
                </a:solidFill>
              </a:rPr>
              <a:t>a</a:t>
            </a:r>
            <a:r>
              <a:rPr lang="en-GB" sz="2000" b="1" dirty="0">
                <a:solidFill>
                  <a:srgbClr val="4472C4">
                    <a:lumMod val="50000"/>
                  </a:srgbClr>
                </a:solidFill>
              </a:rPr>
              <a:t>    </a:t>
            </a:r>
            <a:r>
              <a:rPr lang="en-GB" sz="2000" dirty="0">
                <a:solidFill>
                  <a:srgbClr val="4472C4">
                    <a:lumMod val="50000"/>
                  </a:srgbClr>
                </a:solidFill>
              </a:rPr>
              <a:t>mobile phone)</a:t>
            </a:r>
          </a:p>
          <a:p>
            <a:pPr lvl="0" algn="ctr">
              <a:defRPr/>
            </a:pPr>
            <a:endParaRPr lang="en-GB" sz="2000" dirty="0">
              <a:solidFill>
                <a:srgbClr val="4472C4">
                  <a:lumMod val="50000"/>
                </a:srgbClr>
              </a:solidFill>
            </a:endParaRPr>
          </a:p>
          <a:p>
            <a:pPr algn="ctr">
              <a:defRPr/>
            </a:pPr>
            <a:r>
              <a:rPr lang="en-GB" sz="2000" dirty="0">
                <a:solidFill>
                  <a:srgbClr val="4472C4">
                    <a:lumMod val="50000"/>
                  </a:srgbClr>
                </a:solidFill>
              </a:rPr>
              <a:t>Row 3: Das </a:t>
            </a:r>
            <a:r>
              <a:rPr lang="en-GB" sz="2000" dirty="0" err="1">
                <a:solidFill>
                  <a:srgbClr val="4472C4">
                    <a:lumMod val="50000"/>
                  </a:srgbClr>
                </a:solidFill>
              </a:rPr>
              <a:t>ist</a:t>
            </a:r>
            <a:r>
              <a:rPr lang="en-GB" sz="2000" dirty="0">
                <a:solidFill>
                  <a:srgbClr val="4472C4">
                    <a:lumMod val="50000"/>
                  </a:srgbClr>
                </a:solidFill>
              </a:rPr>
              <a:t> von </a:t>
            </a:r>
            <a:r>
              <a:rPr lang="en-GB" sz="2000" b="1" dirty="0" err="1">
                <a:solidFill>
                  <a:srgbClr val="4472C4">
                    <a:lumMod val="50000"/>
                  </a:srgbClr>
                </a:solidFill>
              </a:rPr>
              <a:t>mein</a:t>
            </a:r>
            <a:r>
              <a:rPr lang="en-GB" sz="2000" b="1" dirty="0" err="1">
                <a:solidFill>
                  <a:srgbClr val="E87D1E"/>
                </a:solidFill>
              </a:rPr>
              <a:t>em</a:t>
            </a:r>
            <a:r>
              <a:rPr lang="en-GB" sz="2000" dirty="0">
                <a:solidFill>
                  <a:srgbClr val="4472C4">
                    <a:lumMod val="50000"/>
                  </a:srgbClr>
                </a:solidFill>
              </a:rPr>
              <a:t> Handy</a:t>
            </a:r>
          </a:p>
        </p:txBody>
      </p:sp>
      <p:sp>
        <p:nvSpPr>
          <p:cNvPr id="10" name="TextBox 9">
            <a:extLst>
              <a:ext uri="{FF2B5EF4-FFF2-40B4-BE49-F238E27FC236}">
                <a16:creationId xmlns:a16="http://schemas.microsoft.com/office/drawing/2014/main" id="{D20930EF-A279-4D61-82C2-1220543CCBF1}"/>
              </a:ext>
            </a:extLst>
          </p:cNvPr>
          <p:cNvSpPr txBox="1"/>
          <p:nvPr/>
        </p:nvSpPr>
        <p:spPr>
          <a:xfrm>
            <a:off x="2249185" y="3606805"/>
            <a:ext cx="745748"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mein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9585" y="2711690"/>
            <a:ext cx="787353" cy="88466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6587" y="2776675"/>
            <a:ext cx="824152" cy="826927"/>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92503" y="2764698"/>
            <a:ext cx="403424" cy="829261"/>
          </a:xfrm>
          <a:prstGeom prst="rect">
            <a:avLst/>
          </a:prstGeom>
        </p:spPr>
      </p:pic>
      <p:sp>
        <p:nvSpPr>
          <p:cNvPr id="17" name="Rectangle 16"/>
          <p:cNvSpPr/>
          <p:nvPr/>
        </p:nvSpPr>
        <p:spPr>
          <a:xfrm>
            <a:off x="123653" y="1862775"/>
            <a:ext cx="10400912" cy="830997"/>
          </a:xfrm>
          <a:prstGeom prst="rect">
            <a:avLst/>
          </a:prstGeom>
        </p:spPr>
        <p:txBody>
          <a:bodyPr wrap="square">
            <a:spAutoFit/>
          </a:bodyPr>
          <a:lstStyle/>
          <a:p>
            <a:r>
              <a:rPr lang="en-GB" sz="2400">
                <a:solidFill>
                  <a:srgbClr val="115076"/>
                </a:solidFill>
                <a:latin typeface="Century Gothic" panose="020B0502020202020204" pitchFamily="34" charset="0"/>
              </a:rPr>
              <a:t>This changes the possessive adjective like this:</a:t>
            </a:r>
            <a:br>
              <a:rPr lang="en-GB" sz="2400">
                <a:solidFill>
                  <a:srgbClr val="115076"/>
                </a:solidFill>
                <a:latin typeface="Century Gothic" panose="020B0502020202020204" pitchFamily="34" charset="0"/>
              </a:rPr>
            </a:br>
            <a:endParaRPr lang="en-GB" sz="2400"/>
          </a:p>
        </p:txBody>
      </p:sp>
      <p:sp>
        <p:nvSpPr>
          <p:cNvPr id="20" name="TextBox 19">
            <a:extLst>
              <a:ext uri="{FF2B5EF4-FFF2-40B4-BE49-F238E27FC236}">
                <a16:creationId xmlns:a16="http://schemas.microsoft.com/office/drawing/2014/main" id="{D20930EF-A279-4D61-82C2-1220543CCBF1}"/>
              </a:ext>
            </a:extLst>
          </p:cNvPr>
          <p:cNvSpPr txBox="1"/>
          <p:nvPr/>
        </p:nvSpPr>
        <p:spPr>
          <a:xfrm>
            <a:off x="6139135" y="3609169"/>
            <a:ext cx="837323"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meine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D20930EF-A279-4D61-82C2-1220543CCBF1}"/>
              </a:ext>
            </a:extLst>
          </p:cNvPr>
          <p:cNvSpPr txBox="1"/>
          <p:nvPr/>
        </p:nvSpPr>
        <p:spPr>
          <a:xfrm>
            <a:off x="6256364" y="4521397"/>
            <a:ext cx="792282"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meine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D20930EF-A279-4D61-82C2-1220543CCBF1}"/>
              </a:ext>
            </a:extLst>
          </p:cNvPr>
          <p:cNvSpPr txBox="1"/>
          <p:nvPr/>
        </p:nvSpPr>
        <p:spPr>
          <a:xfrm>
            <a:off x="10113144" y="3610885"/>
            <a:ext cx="745748"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mein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D20930EF-A279-4D61-82C2-1220543CCBF1}"/>
              </a:ext>
            </a:extLst>
          </p:cNvPr>
          <p:cNvSpPr txBox="1"/>
          <p:nvPr/>
        </p:nvSpPr>
        <p:spPr>
          <a:xfrm>
            <a:off x="10264746" y="4531249"/>
            <a:ext cx="647154"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mein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D20930EF-A279-4D61-82C2-1220543CCBF1}"/>
              </a:ext>
            </a:extLst>
          </p:cNvPr>
          <p:cNvSpPr txBox="1"/>
          <p:nvPr/>
        </p:nvSpPr>
        <p:spPr>
          <a:xfrm>
            <a:off x="2290647" y="4534649"/>
            <a:ext cx="956454"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mein</a:t>
            </a:r>
            <a:r>
              <a:rPr kumimoji="0" lang="en-GB" sz="2000" b="1" i="0" u="none" strike="noStrike" kern="1200" cap="none" spc="0" normalizeH="0" baseline="0" noProof="0">
                <a:ln>
                  <a:noFill/>
                </a:ln>
                <a:solidFill>
                  <a:srgbClr val="E87D1E"/>
                </a:solidFill>
                <a:effectLst/>
                <a:uLnTx/>
                <a:uFillTx/>
                <a:latin typeface="Century Gothic" panose="020F0302020204030204"/>
                <a:ea typeface="+mn-ea"/>
                <a:cs typeface="+mn-cs"/>
              </a:rPr>
              <a:t>en</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20930EF-A279-4D61-82C2-1220543CCBF1}"/>
              </a:ext>
            </a:extLst>
          </p:cNvPr>
          <p:cNvSpPr txBox="1"/>
          <p:nvPr/>
        </p:nvSpPr>
        <p:spPr>
          <a:xfrm>
            <a:off x="1508916" y="3918567"/>
            <a:ext cx="420160" cy="400110"/>
          </a:xfrm>
          <a:prstGeom prst="rect">
            <a:avLst/>
          </a:prstGeom>
          <a:solidFill>
            <a:schemeClr val="bg1"/>
          </a:solidFill>
        </p:spPr>
        <p:txBody>
          <a:bodyPr wrap="square" lIns="0" rIns="0" rtlCol="0">
            <a:spAutoFit/>
          </a:bodyPr>
          <a:lstStyle/>
          <a:p>
            <a:pPr lvl="0">
              <a:defRPr/>
            </a:pPr>
            <a:r>
              <a:rPr lang="en-GB" sz="2000" b="1" dirty="0">
                <a:solidFill>
                  <a:srgbClr val="DAA520"/>
                </a:solidFill>
              </a:rPr>
              <a:t>my</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D20930EF-A279-4D61-82C2-1220543CCBF1}"/>
              </a:ext>
            </a:extLst>
          </p:cNvPr>
          <p:cNvSpPr txBox="1"/>
          <p:nvPr/>
        </p:nvSpPr>
        <p:spPr>
          <a:xfrm>
            <a:off x="1527815" y="4826347"/>
            <a:ext cx="439154" cy="400110"/>
          </a:xfrm>
          <a:prstGeom prst="rect">
            <a:avLst/>
          </a:prstGeom>
          <a:solidFill>
            <a:schemeClr val="bg1"/>
          </a:solidFill>
        </p:spPr>
        <p:txBody>
          <a:bodyPr wrap="square" lIns="0" rIns="0" rtlCol="0">
            <a:spAutoFit/>
          </a:bodyPr>
          <a:lstStyle/>
          <a:p>
            <a:pPr lvl="0">
              <a:defRPr/>
            </a:pPr>
            <a:r>
              <a:rPr lang="en-GB" sz="2000" b="1">
                <a:solidFill>
                  <a:srgbClr val="DAA520"/>
                </a:solidFill>
              </a:rPr>
              <a:t>my</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20930EF-A279-4D61-82C2-1220543CCBF1}"/>
              </a:ext>
            </a:extLst>
          </p:cNvPr>
          <p:cNvSpPr txBox="1"/>
          <p:nvPr/>
        </p:nvSpPr>
        <p:spPr>
          <a:xfrm>
            <a:off x="5431565" y="3918573"/>
            <a:ext cx="387461" cy="400110"/>
          </a:xfrm>
          <a:prstGeom prst="rect">
            <a:avLst/>
          </a:prstGeom>
          <a:solidFill>
            <a:schemeClr val="bg1"/>
          </a:solidFill>
        </p:spPr>
        <p:txBody>
          <a:bodyPr wrap="square" lIns="0" rIns="0" rtlCol="0">
            <a:spAutoFit/>
          </a:bodyPr>
          <a:lstStyle/>
          <a:p>
            <a:pPr lvl="0">
              <a:defRPr/>
            </a:pPr>
            <a:r>
              <a:rPr lang="en-GB" sz="2000" b="1">
                <a:solidFill>
                  <a:srgbClr val="DAA520"/>
                </a:solidFill>
              </a:rPr>
              <a:t>my</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D20930EF-A279-4D61-82C2-1220543CCBF1}"/>
              </a:ext>
            </a:extLst>
          </p:cNvPr>
          <p:cNvSpPr txBox="1"/>
          <p:nvPr/>
        </p:nvSpPr>
        <p:spPr>
          <a:xfrm>
            <a:off x="5451440" y="4826347"/>
            <a:ext cx="387461" cy="400110"/>
          </a:xfrm>
          <a:prstGeom prst="rect">
            <a:avLst/>
          </a:prstGeom>
          <a:solidFill>
            <a:schemeClr val="bg1"/>
          </a:solidFill>
        </p:spPr>
        <p:txBody>
          <a:bodyPr wrap="square" lIns="0" rIns="0" rtlCol="0">
            <a:spAutoFit/>
          </a:bodyPr>
          <a:lstStyle/>
          <a:p>
            <a:pPr lvl="0">
              <a:defRPr/>
            </a:pPr>
            <a:r>
              <a:rPr lang="en-GB" sz="2000" b="1">
                <a:solidFill>
                  <a:srgbClr val="DAA520"/>
                </a:solidFill>
              </a:rPr>
              <a:t>my</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D20930EF-A279-4D61-82C2-1220543CCBF1}"/>
              </a:ext>
            </a:extLst>
          </p:cNvPr>
          <p:cNvSpPr txBox="1"/>
          <p:nvPr/>
        </p:nvSpPr>
        <p:spPr>
          <a:xfrm>
            <a:off x="8956647" y="3918568"/>
            <a:ext cx="387461" cy="400110"/>
          </a:xfrm>
          <a:prstGeom prst="rect">
            <a:avLst/>
          </a:prstGeom>
          <a:solidFill>
            <a:schemeClr val="bg1"/>
          </a:solidFill>
        </p:spPr>
        <p:txBody>
          <a:bodyPr wrap="square" lIns="0" rIns="0" rtlCol="0">
            <a:spAutoFit/>
          </a:bodyPr>
          <a:lstStyle/>
          <a:p>
            <a:pPr lvl="0">
              <a:defRPr/>
            </a:pPr>
            <a:r>
              <a:rPr lang="en-GB" sz="2000" b="1">
                <a:solidFill>
                  <a:srgbClr val="DAA520"/>
                </a:solidFill>
              </a:rPr>
              <a:t>my</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D20930EF-A279-4D61-82C2-1220543CCBF1}"/>
              </a:ext>
            </a:extLst>
          </p:cNvPr>
          <p:cNvSpPr txBox="1"/>
          <p:nvPr/>
        </p:nvSpPr>
        <p:spPr>
          <a:xfrm>
            <a:off x="8945924" y="4827832"/>
            <a:ext cx="387461" cy="400110"/>
          </a:xfrm>
          <a:prstGeom prst="rect">
            <a:avLst/>
          </a:prstGeom>
          <a:solidFill>
            <a:schemeClr val="bg1"/>
          </a:solidFill>
        </p:spPr>
        <p:txBody>
          <a:bodyPr wrap="square" lIns="0" rIns="0" rtlCol="0">
            <a:spAutoFit/>
          </a:bodyPr>
          <a:lstStyle/>
          <a:p>
            <a:pPr lvl="0">
              <a:defRPr/>
            </a:pPr>
            <a:r>
              <a:rPr lang="en-GB" sz="2000" b="1">
                <a:solidFill>
                  <a:srgbClr val="DAA520"/>
                </a:solidFill>
              </a:rPr>
              <a:t>my</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6506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4519" y="878289"/>
            <a:ext cx="10515600" cy="1325563"/>
          </a:xfrm>
        </p:spPr>
        <p:txBody>
          <a:bodyPr>
            <a:noAutofit/>
          </a:bodyPr>
          <a:lstStyle/>
          <a:p>
            <a:r>
              <a:rPr lang="en-GB" sz="24000" b="1" dirty="0" err="1">
                <a:solidFill>
                  <a:srgbClr val="FFCC00"/>
                </a:solidFill>
              </a:rPr>
              <a:t>i</a:t>
            </a:r>
            <a:endParaRPr lang="en-GB" sz="24000" b="1" dirty="0"/>
          </a:p>
        </p:txBody>
      </p:sp>
      <p:pic>
        <p:nvPicPr>
          <p:cNvPr id="4" name="Picture 3" descr="back of a man's hea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2216" y="538697"/>
            <a:ext cx="5687568" cy="3904488"/>
          </a:xfrm>
          <a:prstGeom prst="rect">
            <a:avLst/>
          </a:prstGeom>
        </p:spPr>
      </p:pic>
      <p:sp>
        <p:nvSpPr>
          <p:cNvPr id="2" name="Rectangle 1"/>
          <p:cNvSpPr/>
          <p:nvPr/>
        </p:nvSpPr>
        <p:spPr>
          <a:xfrm>
            <a:off x="4531308" y="3718255"/>
            <a:ext cx="3129383" cy="264687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166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a:t>
            </a:r>
            <a:r>
              <a:rPr kumimoji="0" lang="en-GB" sz="1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endParaRPr kumimoji="0" lang="en-GB" sz="1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5584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8"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3890912823"/>
              </p:ext>
            </p:extLst>
          </p:nvPr>
        </p:nvGraphicFramePr>
        <p:xfrm>
          <a:off x="191987" y="1939846"/>
          <a:ext cx="11616711" cy="4175760"/>
        </p:xfrm>
        <a:graphic>
          <a:graphicData uri="http://schemas.openxmlformats.org/drawingml/2006/table">
            <a:tbl>
              <a:tblPr firstRow="1" bandRow="1">
                <a:tableStyleId>{00A15C55-8517-42AA-B614-E9B94910E393}</a:tableStyleId>
              </a:tblPr>
              <a:tblGrid>
                <a:gridCol w="529447">
                  <a:extLst>
                    <a:ext uri="{9D8B030D-6E8A-4147-A177-3AD203B41FA5}">
                      <a16:colId xmlns:a16="http://schemas.microsoft.com/office/drawing/2014/main" val="2607353726"/>
                    </a:ext>
                  </a:extLst>
                </a:gridCol>
                <a:gridCol w="5383313">
                  <a:extLst>
                    <a:ext uri="{9D8B030D-6E8A-4147-A177-3AD203B41FA5}">
                      <a16:colId xmlns:a16="http://schemas.microsoft.com/office/drawing/2014/main" val="1600817978"/>
                    </a:ext>
                  </a:extLst>
                </a:gridCol>
                <a:gridCol w="1293580">
                  <a:extLst>
                    <a:ext uri="{9D8B030D-6E8A-4147-A177-3AD203B41FA5}">
                      <a16:colId xmlns:a16="http://schemas.microsoft.com/office/drawing/2014/main" val="2609792770"/>
                    </a:ext>
                  </a:extLst>
                </a:gridCol>
                <a:gridCol w="1371600">
                  <a:extLst>
                    <a:ext uri="{9D8B030D-6E8A-4147-A177-3AD203B41FA5}">
                      <a16:colId xmlns:a16="http://schemas.microsoft.com/office/drawing/2014/main" val="1616836717"/>
                    </a:ext>
                  </a:extLst>
                </a:gridCol>
                <a:gridCol w="1177637">
                  <a:extLst>
                    <a:ext uri="{9D8B030D-6E8A-4147-A177-3AD203B41FA5}">
                      <a16:colId xmlns:a16="http://schemas.microsoft.com/office/drawing/2014/main" val="1175778402"/>
                    </a:ext>
                  </a:extLst>
                </a:gridCol>
                <a:gridCol w="1861134">
                  <a:extLst>
                    <a:ext uri="{9D8B030D-6E8A-4147-A177-3AD203B41FA5}">
                      <a16:colId xmlns:a16="http://schemas.microsoft.com/office/drawing/2014/main" val="1594608091"/>
                    </a:ext>
                  </a:extLst>
                </a:gridCol>
              </a:tblGrid>
              <a:tr h="370840">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t>für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t>(+Row 2)</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a:effectLst/>
                        </a:rPr>
                        <a:t>von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a:effectLst/>
                        </a:rPr>
                        <a:t>(+ Row 3)</a:t>
                      </a:r>
                      <a:endParaRPr lang="en-GB" sz="2000" kern="12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kern="1200" dirty="0">
                        <a:effectLs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a:effectLst/>
                        </a:rPr>
                        <a:t>what?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effectLst/>
                        </a:rPr>
                        <a:t>For / from whom?</a:t>
                      </a:r>
                    </a:p>
                  </a:txBody>
                  <a:tcPr/>
                </a:tc>
                <a:extLst>
                  <a:ext uri="{0D108BD9-81ED-4DB2-BD59-A6C34878D82A}">
                    <a16:rowId xmlns:a16="http://schemas.microsoft.com/office/drawing/2014/main" val="1153431983"/>
                  </a:ext>
                </a:extLst>
              </a:tr>
              <a:tr h="370840">
                <a:tc>
                  <a:txBody>
                    <a:bodyPr/>
                    <a:lstStyle/>
                    <a:p>
                      <a:pPr algn="ctr"/>
                      <a:r>
                        <a:rPr lang="en-GB" sz="2000" dirty="0">
                          <a:solidFill>
                            <a:srgbClr val="115076"/>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115076"/>
                          </a:solidFill>
                        </a:rPr>
                        <a:t>Das</a:t>
                      </a:r>
                      <a:r>
                        <a:rPr lang="en-GB" sz="2000" baseline="0">
                          <a:solidFill>
                            <a:srgbClr val="115076"/>
                          </a:solidFill>
                        </a:rPr>
                        <a:t> Handy ist    </a:t>
                      </a:r>
                      <a:r>
                        <a:rPr lang="en-GB" sz="2000" b="1">
                          <a:solidFill>
                            <a:srgbClr val="E87D1E"/>
                          </a:solidFill>
                        </a:rPr>
                        <a:t>für</a:t>
                      </a:r>
                      <a:r>
                        <a:rPr lang="en-GB" sz="2000" baseline="0">
                          <a:solidFill>
                            <a:srgbClr val="115076"/>
                          </a:solidFill>
                        </a:rPr>
                        <a:t>    ihre Mutter.</a:t>
                      </a:r>
                      <a:endParaRPr lang="en-GB" sz="200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a:solidFill>
                            <a:schemeClr val="accent1">
                              <a:lumMod val="50000"/>
                            </a:schemeClr>
                          </a:solidFill>
                        </a:rPr>
                        <a:t>mobile</a:t>
                      </a:r>
                      <a:endParaRPr lang="en-GB" sz="2000" dirty="0">
                        <a:solidFill>
                          <a:schemeClr val="accent1">
                            <a:lumMod val="50000"/>
                          </a:schemeClr>
                        </a:solidFill>
                      </a:endParaRPr>
                    </a:p>
                  </a:txBody>
                  <a:tcPr/>
                </a:tc>
                <a:tc>
                  <a:txBody>
                    <a:bodyPr/>
                    <a:lstStyle/>
                    <a:p>
                      <a:r>
                        <a:rPr lang="en-GB" sz="2000">
                          <a:solidFill>
                            <a:schemeClr val="accent1">
                              <a:lumMod val="50000"/>
                            </a:schemeClr>
                          </a:solidFill>
                        </a:rPr>
                        <a:t>her mother</a:t>
                      </a:r>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rgbClr val="115076"/>
                          </a:solidFill>
                        </a:rPr>
                        <a:t>2.</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115076"/>
                          </a:solidFill>
                        </a:rPr>
                        <a:t>Das Auto ist  </a:t>
                      </a:r>
                      <a:r>
                        <a:rPr lang="en-GB" sz="2000" b="1">
                          <a:solidFill>
                            <a:srgbClr val="E87D1E"/>
                          </a:solidFill>
                        </a:rPr>
                        <a:t>von  </a:t>
                      </a:r>
                      <a:r>
                        <a:rPr lang="en-GB" sz="2000" b="0">
                          <a:solidFill>
                            <a:srgbClr val="115076"/>
                          </a:solidFill>
                        </a:rPr>
                        <a:t>meinem Vater.</a:t>
                      </a:r>
                      <a:endParaRPr lang="en-GB" sz="2000" b="1" dirty="0">
                        <a:solidFill>
                          <a:srgbClr val="E87D1E"/>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a:solidFill>
                            <a:schemeClr val="accent1">
                              <a:lumMod val="50000"/>
                            </a:schemeClr>
                          </a:solidFill>
                        </a:rPr>
                        <a:t>car</a:t>
                      </a:r>
                      <a:endParaRPr lang="en-GB" sz="2000" dirty="0">
                        <a:solidFill>
                          <a:schemeClr val="accent1">
                            <a:lumMod val="50000"/>
                          </a:schemeClr>
                        </a:solidFill>
                      </a:endParaRPr>
                    </a:p>
                  </a:txBody>
                  <a:tcPr/>
                </a:tc>
                <a:tc>
                  <a:txBody>
                    <a:bodyPr/>
                    <a:lstStyle/>
                    <a:p>
                      <a:r>
                        <a:rPr lang="en-GB" sz="2000">
                          <a:solidFill>
                            <a:schemeClr val="accent1">
                              <a:lumMod val="50000"/>
                            </a:schemeClr>
                          </a:solidFill>
                        </a:rPr>
                        <a:t>my father</a:t>
                      </a:r>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rgbClr val="115076"/>
                          </a:solidFill>
                        </a:rPr>
                        <a:t>3.</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115076"/>
                          </a:solidFill>
                        </a:rPr>
                        <a:t>Das Buch ist  </a:t>
                      </a:r>
                      <a:r>
                        <a:rPr lang="en-GB" sz="2000" b="1">
                          <a:solidFill>
                            <a:srgbClr val="E87D1E"/>
                          </a:solidFill>
                        </a:rPr>
                        <a:t>von</a:t>
                      </a:r>
                      <a:r>
                        <a:rPr lang="en-GB" sz="2000" b="0" baseline="0">
                          <a:solidFill>
                            <a:srgbClr val="115076"/>
                          </a:solidFill>
                        </a:rPr>
                        <a:t>   deiner Schwester.</a:t>
                      </a:r>
                      <a:endParaRPr lang="en-GB" sz="2000" b="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a:solidFill>
                            <a:schemeClr val="accent1">
                              <a:lumMod val="50000"/>
                            </a:schemeClr>
                          </a:solidFill>
                        </a:rPr>
                        <a:t>book</a:t>
                      </a:r>
                      <a:endParaRPr lang="en-GB" sz="2000" dirty="0">
                        <a:solidFill>
                          <a:schemeClr val="accent1">
                            <a:lumMod val="50000"/>
                          </a:schemeClr>
                        </a:solidFill>
                      </a:endParaRPr>
                    </a:p>
                  </a:txBody>
                  <a:tcPr/>
                </a:tc>
                <a:tc>
                  <a:txBody>
                    <a:bodyPr/>
                    <a:lstStyle/>
                    <a:p>
                      <a:r>
                        <a:rPr lang="en-GB" sz="2000">
                          <a:solidFill>
                            <a:schemeClr val="accent1">
                              <a:lumMod val="50000"/>
                            </a:schemeClr>
                          </a:solidFill>
                        </a:rPr>
                        <a:t>your sister</a:t>
                      </a:r>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a:solidFill>
                            <a:srgbClr val="115076"/>
                          </a:solidFill>
                        </a:rPr>
                        <a:t>4.</a:t>
                      </a:r>
                      <a:endParaRPr lang="en-GB" sz="2000" dirty="0">
                        <a:solidFill>
                          <a:srgbClr val="115076"/>
                        </a:solidFill>
                      </a:endParaRPr>
                    </a:p>
                  </a:txBody>
                  <a:tcPr/>
                </a:tc>
                <a:tc>
                  <a:txBody>
                    <a:bodyPr/>
                    <a:lstStyle/>
                    <a:p>
                      <a:r>
                        <a:rPr lang="en-GB" sz="2000">
                          <a:solidFill>
                            <a:srgbClr val="115076"/>
                          </a:solidFill>
                        </a:rPr>
                        <a:t>Das Spiel ist</a:t>
                      </a:r>
                      <a:r>
                        <a:rPr lang="en-GB" sz="2000" baseline="0">
                          <a:solidFill>
                            <a:srgbClr val="115076"/>
                          </a:solidFill>
                        </a:rPr>
                        <a:t>  </a:t>
                      </a:r>
                      <a:r>
                        <a:rPr lang="en-GB" sz="2000" b="1" baseline="0">
                          <a:solidFill>
                            <a:srgbClr val="E87D1E"/>
                          </a:solidFill>
                        </a:rPr>
                        <a:t>für</a:t>
                      </a:r>
                      <a:r>
                        <a:rPr lang="en-GB" sz="2000" baseline="0">
                          <a:solidFill>
                            <a:srgbClr val="115076"/>
                          </a:solidFill>
                        </a:rPr>
                        <a:t>      seinen Bruder.</a:t>
                      </a:r>
                      <a:endParaRPr lang="en-GB" sz="200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a:solidFill>
                            <a:schemeClr val="accent1">
                              <a:lumMod val="50000"/>
                            </a:schemeClr>
                          </a:solidFill>
                        </a:rPr>
                        <a:t>game</a:t>
                      </a:r>
                      <a:endParaRPr lang="en-GB" sz="2000" dirty="0">
                        <a:solidFill>
                          <a:schemeClr val="accent1">
                            <a:lumMod val="50000"/>
                          </a:schemeClr>
                        </a:solidFill>
                      </a:endParaRPr>
                    </a:p>
                  </a:txBody>
                  <a:tcPr/>
                </a:tc>
                <a:tc>
                  <a:txBody>
                    <a:bodyPr/>
                    <a:lstStyle/>
                    <a:p>
                      <a:r>
                        <a:rPr lang="en-GB" sz="2000">
                          <a:solidFill>
                            <a:schemeClr val="accent1">
                              <a:lumMod val="50000"/>
                            </a:schemeClr>
                          </a:solidFill>
                        </a:rPr>
                        <a:t>his brother</a:t>
                      </a:r>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r>
                        <a:rPr lang="en-GB" sz="2000">
                          <a:solidFill>
                            <a:srgbClr val="115076"/>
                          </a:solidFill>
                        </a:rPr>
                        <a:t>5.</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115076"/>
                          </a:solidFill>
                        </a:rPr>
                        <a:t>Die Jacke ist  </a:t>
                      </a:r>
                      <a:r>
                        <a:rPr lang="en-GB" sz="2000" b="1">
                          <a:solidFill>
                            <a:srgbClr val="E87D1E"/>
                          </a:solidFill>
                        </a:rPr>
                        <a:t>von</a:t>
                      </a:r>
                      <a:r>
                        <a:rPr lang="en-GB" sz="2000" b="0">
                          <a:solidFill>
                            <a:srgbClr val="115076"/>
                          </a:solidFill>
                        </a:rPr>
                        <a:t>   meinem Opa.</a:t>
                      </a:r>
                      <a:endParaRPr lang="en-GB" sz="2000" b="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a:solidFill>
                            <a:schemeClr val="accent1">
                              <a:lumMod val="50000"/>
                            </a:schemeClr>
                          </a:solidFill>
                        </a:rPr>
                        <a:t>jacket</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my grandad</a:t>
                      </a:r>
                    </a:p>
                  </a:txBody>
                  <a:tcPr/>
                </a:tc>
                <a:extLst>
                  <a:ext uri="{0D108BD9-81ED-4DB2-BD59-A6C34878D82A}">
                    <a16:rowId xmlns:a16="http://schemas.microsoft.com/office/drawing/2014/main" val="1972389626"/>
                  </a:ext>
                </a:extLst>
              </a:tr>
              <a:tr h="370840">
                <a:tc>
                  <a:txBody>
                    <a:bodyPr/>
                    <a:lstStyle/>
                    <a:p>
                      <a:pPr algn="ctr"/>
                      <a:r>
                        <a:rPr lang="en-GB" sz="2000">
                          <a:solidFill>
                            <a:srgbClr val="115076"/>
                          </a:solidFill>
                        </a:rPr>
                        <a:t>6.</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115076"/>
                          </a:solidFill>
                        </a:rPr>
                        <a:t>Der Hut ist</a:t>
                      </a:r>
                      <a:r>
                        <a:rPr lang="en-GB" sz="2000" b="0" baseline="0">
                          <a:solidFill>
                            <a:srgbClr val="115076"/>
                          </a:solidFill>
                        </a:rPr>
                        <a:t>  </a:t>
                      </a:r>
                      <a:r>
                        <a:rPr lang="en-GB" sz="2000" b="1" baseline="0">
                          <a:solidFill>
                            <a:srgbClr val="E87D1E"/>
                          </a:solidFill>
                        </a:rPr>
                        <a:t>für </a:t>
                      </a:r>
                      <a:r>
                        <a:rPr lang="en-GB" sz="2000" b="0" baseline="0">
                          <a:solidFill>
                            <a:srgbClr val="115076"/>
                          </a:solidFill>
                        </a:rPr>
                        <a:t>     deinen Freund.</a:t>
                      </a:r>
                      <a:endParaRPr lang="en-GB" sz="2000" b="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a:solidFill>
                            <a:schemeClr val="accent1">
                              <a:lumMod val="50000"/>
                            </a:schemeClr>
                          </a:solidFill>
                        </a:rPr>
                        <a:t>hat</a:t>
                      </a:r>
                      <a:endParaRPr lang="en-GB" sz="2000" dirty="0">
                        <a:solidFill>
                          <a:schemeClr val="accent1">
                            <a:lumMod val="50000"/>
                          </a:schemeClr>
                        </a:solidFill>
                      </a:endParaRPr>
                    </a:p>
                  </a:txBody>
                  <a:tcPr/>
                </a:tc>
                <a:tc>
                  <a:txBody>
                    <a:bodyPr/>
                    <a:lstStyle/>
                    <a:p>
                      <a:r>
                        <a:rPr lang="en-GB" sz="2000">
                          <a:solidFill>
                            <a:schemeClr val="accent1">
                              <a:lumMod val="50000"/>
                            </a:schemeClr>
                          </a:solidFill>
                        </a:rPr>
                        <a:t>your friend</a:t>
                      </a:r>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370840">
                <a:tc>
                  <a:txBody>
                    <a:bodyPr/>
                    <a:lstStyle/>
                    <a:p>
                      <a:pPr algn="ctr"/>
                      <a:r>
                        <a:rPr lang="en-GB" sz="2000">
                          <a:solidFill>
                            <a:srgbClr val="115076"/>
                          </a:solidFill>
                        </a:rPr>
                        <a:t>7.</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115076"/>
                          </a:solidFill>
                        </a:rPr>
                        <a:t>Die Uhr</a:t>
                      </a:r>
                      <a:r>
                        <a:rPr lang="en-GB" sz="2000" b="0" baseline="0">
                          <a:solidFill>
                            <a:srgbClr val="115076"/>
                          </a:solidFill>
                        </a:rPr>
                        <a:t> ist  </a:t>
                      </a:r>
                      <a:r>
                        <a:rPr lang="en-GB" sz="2000" b="1" baseline="0">
                          <a:solidFill>
                            <a:srgbClr val="E87D1E"/>
                          </a:solidFill>
                        </a:rPr>
                        <a:t>für </a:t>
                      </a:r>
                      <a:r>
                        <a:rPr lang="en-GB" sz="2000" b="0" baseline="0">
                          <a:solidFill>
                            <a:srgbClr val="115076"/>
                          </a:solidFill>
                        </a:rPr>
                        <a:t>    seine Schwester.</a:t>
                      </a:r>
                      <a:endParaRPr lang="en-GB" sz="2000" b="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a:solidFill>
                            <a:schemeClr val="accent1">
                              <a:lumMod val="50000"/>
                            </a:schemeClr>
                          </a:solidFill>
                        </a:rPr>
                        <a:t>watch</a:t>
                      </a:r>
                      <a:endParaRPr lang="en-GB" sz="2000" dirty="0">
                        <a:solidFill>
                          <a:schemeClr val="accent1">
                            <a:lumMod val="50000"/>
                          </a:schemeClr>
                        </a:solidFill>
                      </a:endParaRPr>
                    </a:p>
                  </a:txBody>
                  <a:tcPr/>
                </a:tc>
                <a:tc>
                  <a:txBody>
                    <a:bodyPr/>
                    <a:lstStyle/>
                    <a:p>
                      <a:r>
                        <a:rPr lang="en-GB" sz="2000">
                          <a:solidFill>
                            <a:schemeClr val="accent1">
                              <a:lumMod val="50000"/>
                            </a:schemeClr>
                          </a:solidFill>
                        </a:rPr>
                        <a:t>his sister</a:t>
                      </a:r>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0">
                <a:tc>
                  <a:txBody>
                    <a:bodyPr/>
                    <a:lstStyle/>
                    <a:p>
                      <a:pPr algn="ctr"/>
                      <a:r>
                        <a:rPr lang="en-GB" sz="2000" dirty="0">
                          <a:solidFill>
                            <a:srgbClr val="115076"/>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115076"/>
                          </a:solidFill>
                        </a:rPr>
                        <a:t>Das Fahrrad</a:t>
                      </a:r>
                      <a:r>
                        <a:rPr lang="en-GB" sz="2000" b="0" baseline="0">
                          <a:solidFill>
                            <a:srgbClr val="115076"/>
                          </a:solidFill>
                        </a:rPr>
                        <a:t> ist  </a:t>
                      </a:r>
                      <a:r>
                        <a:rPr lang="en-GB" sz="2000" b="1" baseline="0">
                          <a:solidFill>
                            <a:srgbClr val="E87D1E"/>
                          </a:solidFill>
                        </a:rPr>
                        <a:t>von</a:t>
                      </a:r>
                      <a:r>
                        <a:rPr lang="en-GB" sz="2000" b="0" baseline="0">
                          <a:solidFill>
                            <a:srgbClr val="115076"/>
                          </a:solidFill>
                        </a:rPr>
                        <a:t>   ihrem Bruder.</a:t>
                      </a:r>
                      <a:endParaRPr lang="en-GB" sz="2000" b="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a:solidFill>
                            <a:schemeClr val="accent1">
                              <a:lumMod val="50000"/>
                            </a:schemeClr>
                          </a:solidFill>
                        </a:rPr>
                        <a:t>bike</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her brother</a:t>
                      </a:r>
                    </a:p>
                  </a:txBody>
                  <a:tcPr/>
                </a:tc>
                <a:extLst>
                  <a:ext uri="{0D108BD9-81ED-4DB2-BD59-A6C34878D82A}">
                    <a16:rowId xmlns:a16="http://schemas.microsoft.com/office/drawing/2014/main" val="1736239533"/>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241774" cy="707849"/>
          </a:xfrm>
        </p:spPr>
        <p:txBody>
          <a:bodyPr>
            <a:noAutofit/>
          </a:bodyPr>
          <a:lstStyle/>
          <a:p>
            <a:r>
              <a:rPr lang="en-GB" sz="2800" b="1">
                <a:solidFill>
                  <a:schemeClr val="bg1"/>
                </a:solidFill>
              </a:rPr>
              <a:t>Für wen ist das? Von wem ist das?</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2081" y="1194540"/>
            <a:ext cx="10395235" cy="461665"/>
          </a:xfrm>
          <a:prstGeom prst="rect">
            <a:avLst/>
          </a:prstGeom>
          <a:noFill/>
        </p:spPr>
        <p:txBody>
          <a:bodyPr wrap="square" rtlCol="0">
            <a:spAutoFit/>
          </a:bodyPr>
          <a:lstStyle/>
          <a:p>
            <a:r>
              <a:rPr lang="en-US" sz="2400" dirty="0">
                <a:solidFill>
                  <a:schemeClr val="accent5">
                    <a:lumMod val="50000"/>
                  </a:schemeClr>
                </a:solidFill>
              </a:rPr>
              <a:t>Man </a:t>
            </a:r>
            <a:r>
              <a:rPr lang="en-US" sz="2400" dirty="0" err="1">
                <a:solidFill>
                  <a:schemeClr val="accent5">
                    <a:lumMod val="50000"/>
                  </a:schemeClr>
                </a:solidFill>
              </a:rPr>
              <a:t>gibt</a:t>
            </a:r>
            <a:r>
              <a:rPr lang="en-US" sz="2400" dirty="0">
                <a:solidFill>
                  <a:schemeClr val="accent5">
                    <a:lumMod val="50000"/>
                  </a:schemeClr>
                </a:solidFill>
              </a:rPr>
              <a:t> </a:t>
            </a:r>
            <a:r>
              <a:rPr lang="en-US" sz="2400" dirty="0" err="1">
                <a:solidFill>
                  <a:schemeClr val="accent5">
                    <a:lumMod val="50000"/>
                  </a:schemeClr>
                </a:solidFill>
              </a:rPr>
              <a:t>viele</a:t>
            </a:r>
            <a:r>
              <a:rPr lang="en-US" sz="2400" dirty="0">
                <a:solidFill>
                  <a:schemeClr val="accent5">
                    <a:lumMod val="50000"/>
                  </a:schemeClr>
                </a:solidFill>
              </a:rPr>
              <a:t> </a:t>
            </a:r>
            <a:r>
              <a:rPr lang="en-US" sz="2400" dirty="0" err="1">
                <a:solidFill>
                  <a:schemeClr val="accent5">
                    <a:lumMod val="50000"/>
                  </a:schemeClr>
                </a:solidFill>
              </a:rPr>
              <a:t>Geschenke</a:t>
            </a:r>
            <a:r>
              <a:rPr lang="en-US" sz="2400" dirty="0">
                <a:solidFill>
                  <a:schemeClr val="accent5">
                    <a:lumMod val="50000"/>
                  </a:schemeClr>
                </a:solidFill>
              </a:rPr>
              <a:t>!</a:t>
            </a:r>
          </a:p>
        </p:txBody>
      </p:sp>
      <p:sp>
        <p:nvSpPr>
          <p:cNvPr id="10" name="TextBox 9" descr="text box hiding answer">
            <a:extLst>
              <a:ext uri="{FF2B5EF4-FFF2-40B4-BE49-F238E27FC236}">
                <a16:creationId xmlns:a16="http://schemas.microsoft.com/office/drawing/2014/main" id="{1C031EA0-710B-4320-8623-29EC7F835886}"/>
              </a:ext>
            </a:extLst>
          </p:cNvPr>
          <p:cNvSpPr txBox="1"/>
          <p:nvPr/>
        </p:nvSpPr>
        <p:spPr>
          <a:xfrm>
            <a:off x="2544415" y="2975343"/>
            <a:ext cx="779130"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____</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Box 10" descr="text box hiding answer">
            <a:extLst>
              <a:ext uri="{FF2B5EF4-FFF2-40B4-BE49-F238E27FC236}">
                <a16:creationId xmlns:a16="http://schemas.microsoft.com/office/drawing/2014/main" id="{8C0F8341-094B-4FF6-A5A8-69A20430623A}"/>
              </a:ext>
            </a:extLst>
          </p:cNvPr>
          <p:cNvSpPr txBox="1"/>
          <p:nvPr/>
        </p:nvSpPr>
        <p:spPr>
          <a:xfrm>
            <a:off x="2314507" y="3413325"/>
            <a:ext cx="614813"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____</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Box 11" descr="text box hiding answer">
            <a:extLst>
              <a:ext uri="{FF2B5EF4-FFF2-40B4-BE49-F238E27FC236}">
                <a16:creationId xmlns:a16="http://schemas.microsoft.com/office/drawing/2014/main" id="{7FCD16DC-2F4F-4D92-8CBF-1027D1DB0000}"/>
              </a:ext>
            </a:extLst>
          </p:cNvPr>
          <p:cNvSpPr txBox="1"/>
          <p:nvPr/>
        </p:nvSpPr>
        <p:spPr>
          <a:xfrm>
            <a:off x="2285949" y="3823706"/>
            <a:ext cx="77794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____</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Box 12" descr="text box hiding answer">
            <a:extLst>
              <a:ext uri="{FF2B5EF4-FFF2-40B4-BE49-F238E27FC236}">
                <a16:creationId xmlns:a16="http://schemas.microsoft.com/office/drawing/2014/main" id="{DA6F824C-D052-4377-BFBF-F86EA957D41F}"/>
              </a:ext>
            </a:extLst>
          </p:cNvPr>
          <p:cNvSpPr txBox="1"/>
          <p:nvPr/>
        </p:nvSpPr>
        <p:spPr>
          <a:xfrm>
            <a:off x="2272731" y="4172512"/>
            <a:ext cx="78282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____</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descr="text box hiding answer">
            <a:extLst>
              <a:ext uri="{FF2B5EF4-FFF2-40B4-BE49-F238E27FC236}">
                <a16:creationId xmlns:a16="http://schemas.microsoft.com/office/drawing/2014/main" id="{609ED456-6170-4F24-B01C-2AE763CEDBCC}"/>
              </a:ext>
            </a:extLst>
          </p:cNvPr>
          <p:cNvSpPr txBox="1"/>
          <p:nvPr/>
        </p:nvSpPr>
        <p:spPr>
          <a:xfrm>
            <a:off x="2338266" y="4554735"/>
            <a:ext cx="782621"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____</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TextBox 14" descr="text box hiding answer">
            <a:extLst>
              <a:ext uri="{FF2B5EF4-FFF2-40B4-BE49-F238E27FC236}">
                <a16:creationId xmlns:a16="http://schemas.microsoft.com/office/drawing/2014/main" id="{1EBD2177-A96C-4FBD-B3D8-59C9E8591EBC}"/>
              </a:ext>
            </a:extLst>
          </p:cNvPr>
          <p:cNvSpPr txBox="1"/>
          <p:nvPr/>
        </p:nvSpPr>
        <p:spPr>
          <a:xfrm>
            <a:off x="2118357" y="4977987"/>
            <a:ext cx="76981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____</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Box 15" descr="text box hiding answer">
            <a:extLst>
              <a:ext uri="{FF2B5EF4-FFF2-40B4-BE49-F238E27FC236}">
                <a16:creationId xmlns:a16="http://schemas.microsoft.com/office/drawing/2014/main" id="{C37F35A8-EB23-46C4-A7C8-602B5150AABD}"/>
              </a:ext>
            </a:extLst>
          </p:cNvPr>
          <p:cNvSpPr txBox="1"/>
          <p:nvPr/>
        </p:nvSpPr>
        <p:spPr>
          <a:xfrm>
            <a:off x="2009305" y="5354838"/>
            <a:ext cx="758010"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____</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descr="text box hiding answer">
            <a:extLst>
              <a:ext uri="{FF2B5EF4-FFF2-40B4-BE49-F238E27FC236}">
                <a16:creationId xmlns:a16="http://schemas.microsoft.com/office/drawing/2014/main" id="{F38E6AEE-EB48-469C-8A06-094D891DD6A1}"/>
              </a:ext>
            </a:extLst>
          </p:cNvPr>
          <p:cNvSpPr txBox="1"/>
          <p:nvPr/>
        </p:nvSpPr>
        <p:spPr>
          <a:xfrm>
            <a:off x="2620780" y="5749846"/>
            <a:ext cx="78282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____</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8" name="Picture 17" descr="green checkmark">
            <a:extLst>
              <a:ext uri="{FF2B5EF4-FFF2-40B4-BE49-F238E27FC236}">
                <a16:creationId xmlns:a16="http://schemas.microsoft.com/office/drawing/2014/main" id="{FD1B9A7C-AE9C-D347-A445-65E5E455E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5939" y="2975343"/>
            <a:ext cx="282522" cy="294294"/>
          </a:xfrm>
          <a:prstGeom prst="rect">
            <a:avLst/>
          </a:prstGeom>
        </p:spPr>
      </p:pic>
      <p:pic>
        <p:nvPicPr>
          <p:cNvPr id="19" name="Picture 18" descr="green checkmark">
            <a:extLst>
              <a:ext uri="{FF2B5EF4-FFF2-40B4-BE49-F238E27FC236}">
                <a16:creationId xmlns:a16="http://schemas.microsoft.com/office/drawing/2014/main" id="{FD1B9A7C-AE9C-D347-A445-65E5E455E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4911" y="3379364"/>
            <a:ext cx="282522" cy="294294"/>
          </a:xfrm>
          <a:prstGeom prst="rect">
            <a:avLst/>
          </a:prstGeom>
        </p:spPr>
      </p:pic>
      <p:pic>
        <p:nvPicPr>
          <p:cNvPr id="20" name="Picture 19" descr="green checkmark">
            <a:extLst>
              <a:ext uri="{FF2B5EF4-FFF2-40B4-BE49-F238E27FC236}">
                <a16:creationId xmlns:a16="http://schemas.microsoft.com/office/drawing/2014/main" id="{FD1B9A7C-AE9C-D347-A445-65E5E455E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1528" y="3792037"/>
            <a:ext cx="282522" cy="294294"/>
          </a:xfrm>
          <a:prstGeom prst="rect">
            <a:avLst/>
          </a:prstGeom>
        </p:spPr>
      </p:pic>
      <p:pic>
        <p:nvPicPr>
          <p:cNvPr id="21" name="Picture 20" descr="green checkmark">
            <a:extLst>
              <a:ext uri="{FF2B5EF4-FFF2-40B4-BE49-F238E27FC236}">
                <a16:creationId xmlns:a16="http://schemas.microsoft.com/office/drawing/2014/main" id="{FD1B9A7C-AE9C-D347-A445-65E5E455E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5939" y="4179253"/>
            <a:ext cx="282522" cy="294294"/>
          </a:xfrm>
          <a:prstGeom prst="rect">
            <a:avLst/>
          </a:prstGeom>
        </p:spPr>
      </p:pic>
      <p:pic>
        <p:nvPicPr>
          <p:cNvPr id="22" name="Picture 21" descr="green checkmark">
            <a:extLst>
              <a:ext uri="{FF2B5EF4-FFF2-40B4-BE49-F238E27FC236}">
                <a16:creationId xmlns:a16="http://schemas.microsoft.com/office/drawing/2014/main" id="{FD1B9A7C-AE9C-D347-A445-65E5E455E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1528" y="4581517"/>
            <a:ext cx="282522" cy="294294"/>
          </a:xfrm>
          <a:prstGeom prst="rect">
            <a:avLst/>
          </a:prstGeom>
        </p:spPr>
      </p:pic>
      <p:pic>
        <p:nvPicPr>
          <p:cNvPr id="23" name="Picture 22" descr="green checkmark">
            <a:extLst>
              <a:ext uri="{FF2B5EF4-FFF2-40B4-BE49-F238E27FC236}">
                <a16:creationId xmlns:a16="http://schemas.microsoft.com/office/drawing/2014/main" id="{FD1B9A7C-AE9C-D347-A445-65E5E455E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5939" y="4968420"/>
            <a:ext cx="282522" cy="294294"/>
          </a:xfrm>
          <a:prstGeom prst="rect">
            <a:avLst/>
          </a:prstGeom>
        </p:spPr>
      </p:pic>
      <p:pic>
        <p:nvPicPr>
          <p:cNvPr id="24" name="Picture 23" descr="green checkmark">
            <a:extLst>
              <a:ext uri="{FF2B5EF4-FFF2-40B4-BE49-F238E27FC236}">
                <a16:creationId xmlns:a16="http://schemas.microsoft.com/office/drawing/2014/main" id="{FD1B9A7C-AE9C-D347-A445-65E5E455E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4412" y="5383163"/>
            <a:ext cx="282522" cy="294294"/>
          </a:xfrm>
          <a:prstGeom prst="rect">
            <a:avLst/>
          </a:prstGeom>
        </p:spPr>
      </p:pic>
      <p:pic>
        <p:nvPicPr>
          <p:cNvPr id="25" name="Picture 24" descr="green checkmark">
            <a:extLst>
              <a:ext uri="{FF2B5EF4-FFF2-40B4-BE49-F238E27FC236}">
                <a16:creationId xmlns:a16="http://schemas.microsoft.com/office/drawing/2014/main" id="{FD1B9A7C-AE9C-D347-A445-65E5E455E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1528" y="5769876"/>
            <a:ext cx="282522" cy="294294"/>
          </a:xfrm>
          <a:prstGeom prst="rect">
            <a:avLst/>
          </a:prstGeom>
        </p:spPr>
      </p:pic>
      <p:sp>
        <p:nvSpPr>
          <p:cNvPr id="27" name="TextBox 26" descr="text box hiding answer">
            <a:extLst>
              <a:ext uri="{FF2B5EF4-FFF2-40B4-BE49-F238E27FC236}">
                <a16:creationId xmlns:a16="http://schemas.microsoft.com/office/drawing/2014/main" id="{1C031EA0-710B-4320-8623-29EC7F835886}"/>
              </a:ext>
            </a:extLst>
          </p:cNvPr>
          <p:cNvSpPr txBox="1"/>
          <p:nvPr/>
        </p:nvSpPr>
        <p:spPr>
          <a:xfrm>
            <a:off x="8834377" y="2982879"/>
            <a:ext cx="1043914" cy="30024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TextBox 27" descr="text box hiding answer">
            <a:extLst>
              <a:ext uri="{FF2B5EF4-FFF2-40B4-BE49-F238E27FC236}">
                <a16:creationId xmlns:a16="http://schemas.microsoft.com/office/drawing/2014/main" id="{1C031EA0-710B-4320-8623-29EC7F835886}"/>
              </a:ext>
            </a:extLst>
          </p:cNvPr>
          <p:cNvSpPr txBox="1"/>
          <p:nvPr/>
        </p:nvSpPr>
        <p:spPr>
          <a:xfrm>
            <a:off x="8813473" y="3830435"/>
            <a:ext cx="1043914" cy="30024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descr="text box hiding answer">
            <a:extLst>
              <a:ext uri="{FF2B5EF4-FFF2-40B4-BE49-F238E27FC236}">
                <a16:creationId xmlns:a16="http://schemas.microsoft.com/office/drawing/2014/main" id="{1C031EA0-710B-4320-8623-29EC7F835886}"/>
              </a:ext>
            </a:extLst>
          </p:cNvPr>
          <p:cNvSpPr txBox="1"/>
          <p:nvPr/>
        </p:nvSpPr>
        <p:spPr>
          <a:xfrm>
            <a:off x="8819815" y="4619044"/>
            <a:ext cx="1043914" cy="30024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1C031EA0-710B-4320-8623-29EC7F835886}"/>
              </a:ext>
            </a:extLst>
          </p:cNvPr>
          <p:cNvSpPr txBox="1"/>
          <p:nvPr/>
        </p:nvSpPr>
        <p:spPr>
          <a:xfrm>
            <a:off x="8819815" y="5379418"/>
            <a:ext cx="1043914" cy="30024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descr="text box hiding answer">
            <a:extLst>
              <a:ext uri="{FF2B5EF4-FFF2-40B4-BE49-F238E27FC236}">
                <a16:creationId xmlns:a16="http://schemas.microsoft.com/office/drawing/2014/main" id="{1C031EA0-710B-4320-8623-29EC7F835886}"/>
              </a:ext>
            </a:extLst>
          </p:cNvPr>
          <p:cNvSpPr txBox="1"/>
          <p:nvPr/>
        </p:nvSpPr>
        <p:spPr>
          <a:xfrm>
            <a:off x="10030691" y="2982878"/>
            <a:ext cx="1468582" cy="28675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descr="text box hiding answer">
            <a:extLst>
              <a:ext uri="{FF2B5EF4-FFF2-40B4-BE49-F238E27FC236}">
                <a16:creationId xmlns:a16="http://schemas.microsoft.com/office/drawing/2014/main" id="{1C031EA0-710B-4320-8623-29EC7F835886}"/>
              </a:ext>
            </a:extLst>
          </p:cNvPr>
          <p:cNvSpPr txBox="1"/>
          <p:nvPr/>
        </p:nvSpPr>
        <p:spPr>
          <a:xfrm>
            <a:off x="10015692" y="3759258"/>
            <a:ext cx="1380939" cy="34503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Box 32" descr="text box hiding answer">
            <a:extLst>
              <a:ext uri="{FF2B5EF4-FFF2-40B4-BE49-F238E27FC236}">
                <a16:creationId xmlns:a16="http://schemas.microsoft.com/office/drawing/2014/main" id="{1C031EA0-710B-4320-8623-29EC7F835886}"/>
              </a:ext>
            </a:extLst>
          </p:cNvPr>
          <p:cNvSpPr txBox="1"/>
          <p:nvPr/>
        </p:nvSpPr>
        <p:spPr>
          <a:xfrm>
            <a:off x="10026533" y="4607358"/>
            <a:ext cx="1741157" cy="28694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1C031EA0-710B-4320-8623-29EC7F835886}"/>
              </a:ext>
            </a:extLst>
          </p:cNvPr>
          <p:cNvSpPr txBox="1"/>
          <p:nvPr/>
        </p:nvSpPr>
        <p:spPr>
          <a:xfrm>
            <a:off x="10053278" y="5363772"/>
            <a:ext cx="1043914" cy="30024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8C0F8341-094B-4FF6-A5A8-69A20430623A}"/>
              </a:ext>
            </a:extLst>
          </p:cNvPr>
          <p:cNvSpPr txBox="1"/>
          <p:nvPr/>
        </p:nvSpPr>
        <p:spPr>
          <a:xfrm>
            <a:off x="8834377" y="3398223"/>
            <a:ext cx="1043914" cy="32287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8C0F8341-094B-4FF6-A5A8-69A20430623A}"/>
              </a:ext>
            </a:extLst>
          </p:cNvPr>
          <p:cNvSpPr txBox="1"/>
          <p:nvPr/>
        </p:nvSpPr>
        <p:spPr>
          <a:xfrm>
            <a:off x="10021351" y="4150285"/>
            <a:ext cx="1477920" cy="34600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descr="text box hiding answer">
            <a:extLst>
              <a:ext uri="{FF2B5EF4-FFF2-40B4-BE49-F238E27FC236}">
                <a16:creationId xmlns:a16="http://schemas.microsoft.com/office/drawing/2014/main" id="{8C0F8341-094B-4FF6-A5A8-69A20430623A}"/>
              </a:ext>
            </a:extLst>
          </p:cNvPr>
          <p:cNvSpPr txBox="1"/>
          <p:nvPr/>
        </p:nvSpPr>
        <p:spPr>
          <a:xfrm>
            <a:off x="8804961" y="4215496"/>
            <a:ext cx="1043914" cy="32287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8C0F8341-094B-4FF6-A5A8-69A20430623A}"/>
              </a:ext>
            </a:extLst>
          </p:cNvPr>
          <p:cNvSpPr txBox="1"/>
          <p:nvPr/>
        </p:nvSpPr>
        <p:spPr>
          <a:xfrm>
            <a:off x="8819815" y="4994904"/>
            <a:ext cx="1043914" cy="32287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8C0F8341-094B-4FF6-A5A8-69A20430623A}"/>
              </a:ext>
            </a:extLst>
          </p:cNvPr>
          <p:cNvSpPr txBox="1"/>
          <p:nvPr/>
        </p:nvSpPr>
        <p:spPr>
          <a:xfrm>
            <a:off x="8819815" y="5722262"/>
            <a:ext cx="1043914" cy="32287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descr="text box hiding answer">
            <a:extLst>
              <a:ext uri="{FF2B5EF4-FFF2-40B4-BE49-F238E27FC236}">
                <a16:creationId xmlns:a16="http://schemas.microsoft.com/office/drawing/2014/main" id="{8C0F8341-094B-4FF6-A5A8-69A20430623A}"/>
              </a:ext>
            </a:extLst>
          </p:cNvPr>
          <p:cNvSpPr txBox="1"/>
          <p:nvPr/>
        </p:nvSpPr>
        <p:spPr>
          <a:xfrm>
            <a:off x="9993640" y="3370272"/>
            <a:ext cx="1286495" cy="35802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5" name="TextBox 44" descr="text box hiding answer">
            <a:extLst>
              <a:ext uri="{FF2B5EF4-FFF2-40B4-BE49-F238E27FC236}">
                <a16:creationId xmlns:a16="http://schemas.microsoft.com/office/drawing/2014/main" id="{8C0F8341-094B-4FF6-A5A8-69A20430623A}"/>
              </a:ext>
            </a:extLst>
          </p:cNvPr>
          <p:cNvSpPr txBox="1"/>
          <p:nvPr/>
        </p:nvSpPr>
        <p:spPr>
          <a:xfrm>
            <a:off x="10030690" y="5005142"/>
            <a:ext cx="1468581" cy="31264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8C0F8341-094B-4FF6-A5A8-69A20430623A}"/>
              </a:ext>
            </a:extLst>
          </p:cNvPr>
          <p:cNvSpPr txBox="1"/>
          <p:nvPr/>
        </p:nvSpPr>
        <p:spPr>
          <a:xfrm>
            <a:off x="9965933" y="5709781"/>
            <a:ext cx="1533339" cy="34784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F28DA1F4-6515-4BFA-B10D-5824F76D2D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2779" y="69692"/>
            <a:ext cx="1064474" cy="1751142"/>
          </a:xfrm>
          <a:prstGeom prst="rect">
            <a:avLst/>
          </a:prstGeom>
        </p:spPr>
      </p:pic>
      <p:pic>
        <p:nvPicPr>
          <p:cNvPr id="26" name="Picture 25" descr="A close up of a logo&#10;&#10;Description automatically generated">
            <a:extLst>
              <a:ext uri="{FF2B5EF4-FFF2-40B4-BE49-F238E27FC236}">
                <a16:creationId xmlns:a16="http://schemas.microsoft.com/office/drawing/2014/main" id="{AD8FFF64-7A17-4E11-A021-F8843AF6C7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1770" y="48865"/>
            <a:ext cx="1064474" cy="1767132"/>
          </a:xfrm>
          <a:prstGeom prst="rect">
            <a:avLst/>
          </a:prstGeom>
        </p:spPr>
      </p:pic>
    </p:spTree>
    <p:extLst>
      <p:ext uri="{BB962C8B-B14F-4D97-AF65-F5344CB8AC3E}">
        <p14:creationId xmlns:p14="http://schemas.microsoft.com/office/powerpoint/2010/main" val="1576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4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34"/>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17"/>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42"/>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27" grpId="0" animBg="1"/>
      <p:bldP spid="28" grpId="0" animBg="1"/>
      <p:bldP spid="29" grpId="0" animBg="1"/>
      <p:bldP spid="30" grpId="0" animBg="1"/>
      <p:bldP spid="31" grpId="0" animBg="1"/>
      <p:bldP spid="32" grpId="0" animBg="1"/>
      <p:bldP spid="33" grpId="0" animBg="1"/>
      <p:bldP spid="34" grpId="0" animBg="1"/>
      <p:bldP spid="38" grpId="0" animBg="1"/>
      <p:bldP spid="39" grpId="0" animBg="1"/>
      <p:bldP spid="40" grpId="0" animBg="1"/>
      <p:bldP spid="41" grpId="0" animBg="1"/>
      <p:bldP spid="42" grpId="0" animBg="1"/>
      <p:bldP spid="43" grpId="0" animBg="1"/>
      <p:bldP spid="45" grpId="0" animBg="1"/>
      <p:bldP spid="4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746607" cy="869950"/>
          </a:xfrm>
          <a:prstGeom prst="rect">
            <a:avLst/>
          </a:prstGeom>
        </p:spPr>
      </p:pic>
      <p:sp>
        <p:nvSpPr>
          <p:cNvPr id="4" name="Title 3"/>
          <p:cNvSpPr>
            <a:spLocks noGrp="1"/>
          </p:cNvSpPr>
          <p:nvPr>
            <p:ph type="title"/>
          </p:nvPr>
        </p:nvSpPr>
        <p:spPr>
          <a:xfrm>
            <a:off x="0" y="294041"/>
            <a:ext cx="4404732" cy="707849"/>
          </a:xfrm>
        </p:spPr>
        <p:txBody>
          <a:bodyPr>
            <a:normAutofit/>
          </a:bodyPr>
          <a:lstStyle/>
          <a:p>
            <a:r>
              <a:rPr lang="en-GB" sz="3600" b="1" dirty="0">
                <a:solidFill>
                  <a:schemeClr val="bg1"/>
                </a:solidFill>
              </a:rPr>
              <a:t>Was </a:t>
            </a:r>
            <a:r>
              <a:rPr lang="en-GB" sz="3600" b="1" dirty="0" err="1">
                <a:solidFill>
                  <a:schemeClr val="bg1"/>
                </a:solidFill>
              </a:rPr>
              <a:t>machen</a:t>
            </a:r>
            <a:r>
              <a:rPr lang="en-GB" sz="3600" b="1" dirty="0">
                <a:solidFill>
                  <a:schemeClr val="bg1"/>
                </a:solidFill>
              </a:rPr>
              <a:t> </a:t>
            </a:r>
            <a:r>
              <a:rPr lang="en-GB" sz="3600" b="1" dirty="0" err="1">
                <a:solidFill>
                  <a:schemeClr val="bg1"/>
                </a:solidFill>
              </a:rPr>
              <a:t>sie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5BA66137-5BC6-B54C-AFA6-AC9618E70ADD}"/>
              </a:ext>
            </a:extLst>
          </p:cNvPr>
          <p:cNvSpPr txBox="1"/>
          <p:nvPr/>
        </p:nvSpPr>
        <p:spPr>
          <a:xfrm>
            <a:off x="180717" y="1303952"/>
            <a:ext cx="7128742" cy="461665"/>
          </a:xfrm>
          <a:prstGeom prst="rect">
            <a:avLst/>
          </a:prstGeom>
          <a:noFill/>
        </p:spPr>
        <p:txBody>
          <a:bodyPr wrap="square" rtlCol="0">
            <a:spAutoFit/>
          </a:bodyPr>
          <a:lstStyle/>
          <a:p>
            <a:r>
              <a:rPr lang="en-US" sz="2400" dirty="0">
                <a:solidFill>
                  <a:schemeClr val="accent5">
                    <a:lumMod val="50000"/>
                  </a:schemeClr>
                </a:solidFill>
              </a:rPr>
              <a:t>Welches Verb </a:t>
            </a:r>
            <a:r>
              <a:rPr lang="en-US" sz="2400" dirty="0" err="1">
                <a:solidFill>
                  <a:schemeClr val="accent5">
                    <a:lumMod val="50000"/>
                  </a:schemeClr>
                </a:solidFill>
              </a:rPr>
              <a:t>fehlt</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1-8 und das Verb.</a:t>
            </a:r>
          </a:p>
        </p:txBody>
      </p:sp>
      <p:graphicFrame>
        <p:nvGraphicFramePr>
          <p:cNvPr id="9"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960513445"/>
              </p:ext>
            </p:extLst>
          </p:nvPr>
        </p:nvGraphicFramePr>
        <p:xfrm>
          <a:off x="917995" y="1847600"/>
          <a:ext cx="10637901" cy="4473603"/>
        </p:xfrm>
        <a:graphic>
          <a:graphicData uri="http://schemas.openxmlformats.org/drawingml/2006/table">
            <a:tbl>
              <a:tblPr firstRow="1" bandRow="1">
                <a:tableStyleId>{00A15C55-8517-42AA-B614-E9B94910E393}</a:tableStyleId>
              </a:tblPr>
              <a:tblGrid>
                <a:gridCol w="1016822">
                  <a:extLst>
                    <a:ext uri="{9D8B030D-6E8A-4147-A177-3AD203B41FA5}">
                      <a16:colId xmlns:a16="http://schemas.microsoft.com/office/drawing/2014/main" val="2607353726"/>
                    </a:ext>
                  </a:extLst>
                </a:gridCol>
                <a:gridCol w="6175513">
                  <a:extLst>
                    <a:ext uri="{9D8B030D-6E8A-4147-A177-3AD203B41FA5}">
                      <a16:colId xmlns:a16="http://schemas.microsoft.com/office/drawing/2014/main" val="1600817978"/>
                    </a:ext>
                  </a:extLst>
                </a:gridCol>
                <a:gridCol w="3445566">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t>Verb</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rPr>
                        <a:t>Ich besuche meine Mutter.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a:ln>
                            <a:noFill/>
                          </a:ln>
                          <a:effectLst/>
                          <a:uLnTx/>
                          <a:uFillTx/>
                        </a:rPr>
                        <a:t>besuche / helfe</a:t>
                      </a:r>
                      <a:endParaRPr lang="en-GB" sz="2000" b="0" dirty="0"/>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Du </a:t>
                      </a:r>
                      <a:r>
                        <a:rPr lang="en-GB" sz="2000" dirty="0" err="1">
                          <a:solidFill>
                            <a:srgbClr val="115076"/>
                          </a:solidFill>
                        </a:rPr>
                        <a:t>gratulierst</a:t>
                      </a:r>
                      <a:r>
                        <a:rPr lang="en-GB" sz="2000" dirty="0">
                          <a:solidFill>
                            <a:srgbClr val="115076"/>
                          </a:solidFill>
                        </a:rPr>
                        <a:t> </a:t>
                      </a:r>
                      <a:r>
                        <a:rPr lang="en-GB" sz="2000" dirty="0" err="1">
                          <a:solidFill>
                            <a:srgbClr val="115076"/>
                          </a:solidFill>
                        </a:rPr>
                        <a:t>deinem</a:t>
                      </a:r>
                      <a:r>
                        <a:rPr lang="en-GB" sz="2000" dirty="0">
                          <a:solidFill>
                            <a:srgbClr val="115076"/>
                          </a:solidFill>
                        </a:rPr>
                        <a:t> </a:t>
                      </a:r>
                      <a:r>
                        <a:rPr lang="en-GB" sz="2000" dirty="0" err="1">
                          <a:solidFill>
                            <a:srgbClr val="115076"/>
                          </a:solidFill>
                        </a:rPr>
                        <a:t>Vater</a:t>
                      </a:r>
                      <a:r>
                        <a:rPr lang="en-GB" sz="2000" dirty="0">
                          <a:solidFill>
                            <a:srgbClr val="115076"/>
                          </a:solidFill>
                        </a:rPr>
                        <a:t>.</a:t>
                      </a:r>
                    </a:p>
                  </a:txBody>
                  <a:tcPr anchor="ctr"/>
                </a:tc>
                <a:tc>
                  <a:txBody>
                    <a:bodyPr/>
                    <a:lstStyle/>
                    <a:p>
                      <a:pPr algn="ctr"/>
                      <a:r>
                        <a:rPr lang="en-GB" sz="2000" dirty="0" err="1">
                          <a:solidFill>
                            <a:schemeClr val="accent1">
                              <a:lumMod val="50000"/>
                            </a:schemeClr>
                          </a:solidFill>
                        </a:rPr>
                        <a:t>gratulierst</a:t>
                      </a:r>
                      <a:r>
                        <a:rPr lang="en-GB" sz="2000" baseline="0" dirty="0">
                          <a:solidFill>
                            <a:schemeClr val="accent1">
                              <a:lumMod val="50000"/>
                            </a:schemeClr>
                          </a:solidFill>
                        </a:rPr>
                        <a:t> / </a:t>
                      </a:r>
                      <a:r>
                        <a:rPr lang="en-GB" sz="2000" baseline="0" dirty="0" err="1">
                          <a:solidFill>
                            <a:schemeClr val="accent1">
                              <a:lumMod val="50000"/>
                            </a:schemeClr>
                          </a:solidFill>
                        </a:rPr>
                        <a:t>siehst</a:t>
                      </a:r>
                      <a:endParaRPr lang="en-GB" sz="2000" dirty="0">
                        <a:solidFill>
                          <a:schemeClr val="accent1">
                            <a:lumMod val="50000"/>
                          </a:schemeClr>
                        </a:solidFill>
                      </a:endParaRPr>
                    </a:p>
                  </a:txBody>
                  <a:tcPr/>
                </a:tc>
                <a:extLst>
                  <a:ext uri="{0D108BD9-81ED-4DB2-BD59-A6C34878D82A}">
                    <a16:rowId xmlns:a16="http://schemas.microsoft.com/office/drawing/2014/main" val="379234480"/>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115076"/>
                          </a:solidFill>
                        </a:rPr>
                        <a:t>Er antwortet seinem Bruder.</a:t>
                      </a:r>
                    </a:p>
                  </a:txBody>
                  <a:tcPr anchor="ctr"/>
                </a:tc>
                <a:tc>
                  <a:txBody>
                    <a:bodyPr/>
                    <a:lstStyle/>
                    <a:p>
                      <a:pPr algn="ctr"/>
                      <a:r>
                        <a:rPr lang="en-GB" sz="2000">
                          <a:solidFill>
                            <a:schemeClr val="accent1">
                              <a:lumMod val="50000"/>
                            </a:schemeClr>
                          </a:solidFill>
                        </a:rPr>
                        <a:t>fragt / antwortet</a:t>
                      </a:r>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rPr>
                        <a:t>Sie</a:t>
                      </a:r>
                      <a:r>
                        <a:rPr lang="en-GB" sz="2000" baseline="0">
                          <a:solidFill>
                            <a:srgbClr val="115076"/>
                          </a:solidFill>
                        </a:rPr>
                        <a:t> fragt ihre Mutter.</a:t>
                      </a:r>
                      <a:endParaRPr lang="en-GB" sz="2000">
                        <a:solidFill>
                          <a:srgbClr val="115076"/>
                        </a:solidFill>
                      </a:endParaRPr>
                    </a:p>
                  </a:txBody>
                  <a:tcPr anchor="ctr"/>
                </a:tc>
                <a:tc>
                  <a:txBody>
                    <a:bodyPr/>
                    <a:lstStyle/>
                    <a:p>
                      <a:pPr algn="ctr"/>
                      <a:r>
                        <a:rPr lang="en-GB" sz="2000">
                          <a:solidFill>
                            <a:schemeClr val="accent1">
                              <a:lumMod val="50000"/>
                            </a:schemeClr>
                          </a:solidFill>
                        </a:rPr>
                        <a:t>antwortet / fragt</a:t>
                      </a: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rPr>
                        <a:t>Ich helfe meinem Freund.</a:t>
                      </a:r>
                    </a:p>
                  </a:txBody>
                  <a:tcPr anchor="ctr"/>
                </a:tc>
                <a:tc>
                  <a:txBody>
                    <a:bodyPr/>
                    <a:lstStyle/>
                    <a:p>
                      <a:pPr algn="ctr"/>
                      <a:r>
                        <a:rPr lang="en-GB" sz="2000">
                          <a:solidFill>
                            <a:schemeClr val="accent1">
                              <a:lumMod val="50000"/>
                            </a:schemeClr>
                          </a:solidFill>
                        </a:rPr>
                        <a:t>helfe / mag</a:t>
                      </a:r>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rPr>
                        <a:t>Du magst meinen Hund.</a:t>
                      </a:r>
                    </a:p>
                  </a:txBody>
                  <a:tcPr anchor="ctr"/>
                </a:tc>
                <a:tc>
                  <a:txBody>
                    <a:bodyPr/>
                    <a:lstStyle/>
                    <a:p>
                      <a:pPr algn="ctr"/>
                      <a:r>
                        <a:rPr lang="en-GB" sz="2000">
                          <a:solidFill>
                            <a:schemeClr val="accent1">
                              <a:lumMod val="50000"/>
                            </a:schemeClr>
                          </a:solidFill>
                        </a:rPr>
                        <a:t>hilfst</a:t>
                      </a:r>
                      <a:r>
                        <a:rPr lang="en-GB" sz="2000" baseline="0">
                          <a:solidFill>
                            <a:schemeClr val="accent1">
                              <a:lumMod val="50000"/>
                            </a:schemeClr>
                          </a:solidFill>
                        </a:rPr>
                        <a:t> / magst</a:t>
                      </a:r>
                      <a:endParaRPr lang="en-GB" sz="200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rPr>
                        <a:t>Er hat meine Flasche.</a:t>
                      </a:r>
                    </a:p>
                  </a:txBody>
                  <a:tcPr anchor="ctr"/>
                </a:tc>
                <a:tc>
                  <a:txBody>
                    <a:bodyPr/>
                    <a:lstStyle/>
                    <a:p>
                      <a:pPr algn="ctr"/>
                      <a:r>
                        <a:rPr lang="en-GB" sz="2000" dirty="0">
                          <a:solidFill>
                            <a:schemeClr val="accent1">
                              <a:lumMod val="50000"/>
                            </a:schemeClr>
                          </a:solidFill>
                        </a:rPr>
                        <a:t>hat / </a:t>
                      </a:r>
                      <a:r>
                        <a:rPr lang="en-GB" sz="2000" dirty="0" err="1">
                          <a:solidFill>
                            <a:schemeClr val="accent1">
                              <a:lumMod val="50000"/>
                            </a:schemeClr>
                          </a:solidFill>
                        </a:rPr>
                        <a:t>gibt</a:t>
                      </a:r>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Sie</a:t>
                      </a:r>
                      <a:r>
                        <a:rPr lang="en-GB" sz="2000" dirty="0">
                          <a:solidFill>
                            <a:srgbClr val="115076"/>
                          </a:solidFill>
                        </a:rPr>
                        <a:t> </a:t>
                      </a:r>
                      <a:r>
                        <a:rPr lang="en-GB" sz="2000" dirty="0" err="1">
                          <a:solidFill>
                            <a:srgbClr val="115076"/>
                          </a:solidFill>
                        </a:rPr>
                        <a:t>dankt</a:t>
                      </a:r>
                      <a:r>
                        <a:rPr lang="en-GB" sz="2000" dirty="0">
                          <a:solidFill>
                            <a:srgbClr val="115076"/>
                          </a:solidFill>
                        </a:rPr>
                        <a:t> </a:t>
                      </a:r>
                      <a:r>
                        <a:rPr lang="en-GB" sz="2000" dirty="0" err="1">
                          <a:solidFill>
                            <a:srgbClr val="115076"/>
                          </a:solidFill>
                        </a:rPr>
                        <a:t>mir</a:t>
                      </a:r>
                      <a:r>
                        <a:rPr lang="en-GB" sz="2000" dirty="0">
                          <a:solidFill>
                            <a:srgbClr val="115076"/>
                          </a:solidFill>
                        </a:rPr>
                        <a:t>.</a:t>
                      </a:r>
                      <a:endParaRPr lang="en-GB" sz="1600" b="1" i="1" dirty="0">
                        <a:solidFill>
                          <a:srgbClr val="115076"/>
                        </a:solidFill>
                        <a:latin typeface="Century Gothic" panose="020B0502020202020204" pitchFamily="34" charset="0"/>
                      </a:endParaRPr>
                    </a:p>
                  </a:txBody>
                  <a:tcPr anchor="ctr"/>
                </a:tc>
                <a:tc>
                  <a:txBody>
                    <a:bodyPr/>
                    <a:lstStyle/>
                    <a:p>
                      <a:pPr algn="ctr"/>
                      <a:r>
                        <a:rPr lang="en-GB" sz="2000" dirty="0" err="1">
                          <a:solidFill>
                            <a:schemeClr val="accent1">
                              <a:lumMod val="50000"/>
                            </a:schemeClr>
                          </a:solidFill>
                        </a:rPr>
                        <a:t>sieht</a:t>
                      </a:r>
                      <a:r>
                        <a:rPr lang="en-GB" sz="2000" dirty="0">
                          <a:solidFill>
                            <a:schemeClr val="accent1">
                              <a:lumMod val="50000"/>
                            </a:schemeClr>
                          </a:solidFill>
                        </a:rPr>
                        <a:t> / </a:t>
                      </a:r>
                      <a:r>
                        <a:rPr lang="en-GB" sz="2000" dirty="0" err="1">
                          <a:solidFill>
                            <a:schemeClr val="accent1">
                              <a:lumMod val="50000"/>
                            </a:schemeClr>
                          </a:solidFill>
                        </a:rPr>
                        <a:t>dankt</a:t>
                      </a:r>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bl>
          </a:graphicData>
        </a:graphic>
      </p:graphicFrame>
      <p:sp>
        <p:nvSpPr>
          <p:cNvPr id="10" name="Action Button: Custom 16">
            <a:hlinkClick r:id="" action="ppaction://noaction" highlightClick="1">
              <a:snd r:embed="rId5" name="40. 1.wav"/>
            </a:hlinkClick>
            <a:extLst>
              <a:ext uri="{FF2B5EF4-FFF2-40B4-BE49-F238E27FC236}">
                <a16:creationId xmlns:a16="http://schemas.microsoft.com/office/drawing/2014/main" id="{3B418770-1E72-B240-9307-3BBF955557C6}"/>
              </a:ext>
            </a:extLst>
          </p:cNvPr>
          <p:cNvSpPr/>
          <p:nvPr/>
        </p:nvSpPr>
        <p:spPr>
          <a:xfrm>
            <a:off x="1264159" y="24062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TextBox 10" descr="text box hiding answer">
            <a:extLst>
              <a:ext uri="{FF2B5EF4-FFF2-40B4-BE49-F238E27FC236}">
                <a16:creationId xmlns:a16="http://schemas.microsoft.com/office/drawing/2014/main" id="{6A807415-9C4A-AD4D-9157-BCD5CFCAF36C}"/>
              </a:ext>
            </a:extLst>
          </p:cNvPr>
          <p:cNvSpPr txBox="1"/>
          <p:nvPr/>
        </p:nvSpPr>
        <p:spPr>
          <a:xfrm>
            <a:off x="2024488" y="2428652"/>
            <a:ext cx="3406493" cy="30831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Action Button: Custom 16">
            <a:hlinkClick r:id="" action="ppaction://noaction" highlightClick="1">
              <a:snd r:embed="rId6" name="40. 2.wav"/>
            </a:hlinkClick>
            <a:extLst>
              <a:ext uri="{FF2B5EF4-FFF2-40B4-BE49-F238E27FC236}">
                <a16:creationId xmlns:a16="http://schemas.microsoft.com/office/drawing/2014/main" id="{F18D09F0-0D24-5B4F-A26E-132DCCD8073A}"/>
              </a:ext>
            </a:extLst>
          </p:cNvPr>
          <p:cNvSpPr/>
          <p:nvPr/>
        </p:nvSpPr>
        <p:spPr>
          <a:xfrm>
            <a:off x="1264159" y="28788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TextBox 13" descr="text box hiding answer">
            <a:extLst>
              <a:ext uri="{FF2B5EF4-FFF2-40B4-BE49-F238E27FC236}">
                <a16:creationId xmlns:a16="http://schemas.microsoft.com/office/drawing/2014/main" id="{FC362F41-7976-B248-918C-E0C6199759A0}"/>
              </a:ext>
            </a:extLst>
          </p:cNvPr>
          <p:cNvSpPr txBox="1"/>
          <p:nvPr/>
        </p:nvSpPr>
        <p:spPr>
          <a:xfrm>
            <a:off x="1996951" y="2967623"/>
            <a:ext cx="4029775" cy="34005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Action Button: Custom 16">
            <a:hlinkClick r:id="" action="ppaction://noaction" highlightClick="1">
              <a:snd r:embed="rId7" name="40. 3.wav"/>
            </a:hlinkClick>
            <a:extLst>
              <a:ext uri="{FF2B5EF4-FFF2-40B4-BE49-F238E27FC236}">
                <a16:creationId xmlns:a16="http://schemas.microsoft.com/office/drawing/2014/main" id="{747EFDEF-0DCF-DB44-BBF0-27990DDE521B}"/>
              </a:ext>
            </a:extLst>
          </p:cNvPr>
          <p:cNvSpPr/>
          <p:nvPr/>
        </p:nvSpPr>
        <p:spPr>
          <a:xfrm>
            <a:off x="1262081" y="338956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 name="TextBox 16" descr="text box hiding answer">
            <a:extLst>
              <a:ext uri="{FF2B5EF4-FFF2-40B4-BE49-F238E27FC236}">
                <a16:creationId xmlns:a16="http://schemas.microsoft.com/office/drawing/2014/main" id="{0882EC24-6B8D-814F-8F65-B27D8F50DD64}"/>
              </a:ext>
            </a:extLst>
          </p:cNvPr>
          <p:cNvSpPr txBox="1"/>
          <p:nvPr/>
        </p:nvSpPr>
        <p:spPr>
          <a:xfrm>
            <a:off x="2024488" y="3433672"/>
            <a:ext cx="3503476" cy="31253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Action Button: Custom 18">
            <a:hlinkClick r:id="" action="ppaction://noaction" highlightClick="1">
              <a:snd r:embed="rId8" name="40. 4.wav"/>
            </a:hlinkClick>
            <a:extLst>
              <a:ext uri="{FF2B5EF4-FFF2-40B4-BE49-F238E27FC236}">
                <a16:creationId xmlns:a16="http://schemas.microsoft.com/office/drawing/2014/main" id="{408DED6B-8D00-7843-820C-3A35CED50594}"/>
              </a:ext>
            </a:extLst>
          </p:cNvPr>
          <p:cNvSpPr/>
          <p:nvPr/>
        </p:nvSpPr>
        <p:spPr>
          <a:xfrm>
            <a:off x="1262081" y="38717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0" name="TextBox 19" descr="text box hiding answer">
            <a:extLst>
              <a:ext uri="{FF2B5EF4-FFF2-40B4-BE49-F238E27FC236}">
                <a16:creationId xmlns:a16="http://schemas.microsoft.com/office/drawing/2014/main" id="{AD177B29-49F3-054C-BB62-C784F65A92AE}"/>
              </a:ext>
            </a:extLst>
          </p:cNvPr>
          <p:cNvSpPr txBox="1"/>
          <p:nvPr/>
        </p:nvSpPr>
        <p:spPr>
          <a:xfrm>
            <a:off x="1996951" y="3949039"/>
            <a:ext cx="2749656" cy="28625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Action Button: Custom 16">
            <a:hlinkClick r:id="" action="ppaction://noaction" highlightClick="1">
              <a:snd r:embed="rId9" name="40. 5.wav"/>
            </a:hlinkClick>
            <a:extLst>
              <a:ext uri="{FF2B5EF4-FFF2-40B4-BE49-F238E27FC236}">
                <a16:creationId xmlns:a16="http://schemas.microsoft.com/office/drawing/2014/main" id="{25121CCC-82F7-F14F-B30E-8A5AD31BE634}"/>
              </a:ext>
            </a:extLst>
          </p:cNvPr>
          <p:cNvSpPr/>
          <p:nvPr/>
        </p:nvSpPr>
        <p:spPr>
          <a:xfrm>
            <a:off x="1262081" y="438926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3" name="TextBox 22" descr="text box hiding answer">
            <a:extLst>
              <a:ext uri="{FF2B5EF4-FFF2-40B4-BE49-F238E27FC236}">
                <a16:creationId xmlns:a16="http://schemas.microsoft.com/office/drawing/2014/main" id="{8A557389-FDA2-4840-B39B-C820D944EC9B}"/>
              </a:ext>
            </a:extLst>
          </p:cNvPr>
          <p:cNvSpPr txBox="1"/>
          <p:nvPr/>
        </p:nvSpPr>
        <p:spPr>
          <a:xfrm>
            <a:off x="2038343" y="4433373"/>
            <a:ext cx="3116423" cy="27286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Action Button: Custom 16">
            <a:hlinkClick r:id="" action="ppaction://noaction" highlightClick="1">
              <a:snd r:embed="rId10" name="40. 6.wav"/>
            </a:hlinkClick>
            <a:extLst>
              <a:ext uri="{FF2B5EF4-FFF2-40B4-BE49-F238E27FC236}">
                <a16:creationId xmlns:a16="http://schemas.microsoft.com/office/drawing/2014/main" id="{DA5FAA28-0FFE-FD44-82BD-8BEA8CA05A2D}"/>
              </a:ext>
            </a:extLst>
          </p:cNvPr>
          <p:cNvSpPr/>
          <p:nvPr/>
        </p:nvSpPr>
        <p:spPr>
          <a:xfrm>
            <a:off x="1266875" y="48751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6" name="TextBox 25" descr="text box hiding answer">
            <a:extLst>
              <a:ext uri="{FF2B5EF4-FFF2-40B4-BE49-F238E27FC236}">
                <a16:creationId xmlns:a16="http://schemas.microsoft.com/office/drawing/2014/main" id="{D9C34F78-E03C-B246-8754-6C16168EE34B}"/>
              </a:ext>
            </a:extLst>
          </p:cNvPr>
          <p:cNvSpPr txBox="1"/>
          <p:nvPr/>
        </p:nvSpPr>
        <p:spPr>
          <a:xfrm>
            <a:off x="1996951" y="4971918"/>
            <a:ext cx="305995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Action Button: Custom 16">
            <a:hlinkClick r:id="" action="ppaction://noaction" highlightClick="1">
              <a:snd r:embed="rId11" name="40. 7.wav"/>
            </a:hlinkClick>
            <a:extLst>
              <a:ext uri="{FF2B5EF4-FFF2-40B4-BE49-F238E27FC236}">
                <a16:creationId xmlns:a16="http://schemas.microsoft.com/office/drawing/2014/main" id="{B941CF18-9FF3-084E-9E12-F82721CE7509}"/>
              </a:ext>
            </a:extLst>
          </p:cNvPr>
          <p:cNvSpPr/>
          <p:nvPr/>
        </p:nvSpPr>
        <p:spPr>
          <a:xfrm>
            <a:off x="1272275" y="538155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9" name="TextBox 28" descr="text box hiding answer">
            <a:extLst>
              <a:ext uri="{FF2B5EF4-FFF2-40B4-BE49-F238E27FC236}">
                <a16:creationId xmlns:a16="http://schemas.microsoft.com/office/drawing/2014/main" id="{C8E942A3-2BB8-3943-968A-4DC98A4B04D3}"/>
              </a:ext>
            </a:extLst>
          </p:cNvPr>
          <p:cNvSpPr txBox="1"/>
          <p:nvPr/>
        </p:nvSpPr>
        <p:spPr>
          <a:xfrm>
            <a:off x="1996951" y="5414964"/>
            <a:ext cx="2749656" cy="30414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Action Button: Custom 16">
            <a:hlinkClick r:id="" action="ppaction://noaction" highlightClick="1">
              <a:snd r:embed="rId12" name="40. 8.wav"/>
            </a:hlinkClick>
            <a:extLst>
              <a:ext uri="{FF2B5EF4-FFF2-40B4-BE49-F238E27FC236}">
                <a16:creationId xmlns:a16="http://schemas.microsoft.com/office/drawing/2014/main" id="{13F9AB66-2DAB-A849-89C4-7AF59987F5A8}"/>
              </a:ext>
            </a:extLst>
          </p:cNvPr>
          <p:cNvSpPr/>
          <p:nvPr/>
        </p:nvSpPr>
        <p:spPr>
          <a:xfrm>
            <a:off x="1262081" y="58686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2" name="TextBox 31" descr="text box hiding answer">
            <a:extLst>
              <a:ext uri="{FF2B5EF4-FFF2-40B4-BE49-F238E27FC236}">
                <a16:creationId xmlns:a16="http://schemas.microsoft.com/office/drawing/2014/main" id="{60DFB1B5-86A6-BD46-B8BD-33DF71FF21E1}"/>
              </a:ext>
            </a:extLst>
          </p:cNvPr>
          <p:cNvSpPr txBox="1"/>
          <p:nvPr/>
        </p:nvSpPr>
        <p:spPr>
          <a:xfrm>
            <a:off x="2024487" y="5963311"/>
            <a:ext cx="1720601" cy="35789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 name="Oval 1"/>
          <p:cNvSpPr/>
          <p:nvPr/>
        </p:nvSpPr>
        <p:spPr>
          <a:xfrm>
            <a:off x="8733010" y="2379025"/>
            <a:ext cx="1351893" cy="357939"/>
          </a:xfrm>
          <a:prstGeom prst="ellipse">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8342071" y="2875899"/>
            <a:ext cx="1972386" cy="357939"/>
          </a:xfrm>
          <a:prstGeom prst="ellipse">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9552958" y="3388270"/>
            <a:ext cx="1671368" cy="357939"/>
          </a:xfrm>
          <a:prstGeom prst="ellipse">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9872433" y="3898189"/>
            <a:ext cx="1351893" cy="357939"/>
          </a:xfrm>
          <a:prstGeom prst="ellipse">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8712957" y="4348301"/>
            <a:ext cx="1351893" cy="357939"/>
          </a:xfrm>
          <a:prstGeom prst="ellipse">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9544492" y="4890300"/>
            <a:ext cx="1351893" cy="357939"/>
          </a:xfrm>
          <a:prstGeom prst="ellipse">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8639162" y="5361172"/>
            <a:ext cx="1351893" cy="357939"/>
          </a:xfrm>
          <a:prstGeom prst="ellipse">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9552958" y="5857823"/>
            <a:ext cx="1351893" cy="357939"/>
          </a:xfrm>
          <a:prstGeom prst="ellipse">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Custom 16">
            <a:hlinkClick r:id="" action="ppaction://noaction" highlightClick="1">
              <a:snd r:embed="rId13" name="40.ans.1.wav"/>
            </a:hlinkClick>
            <a:extLst>
              <a:ext uri="{FF2B5EF4-FFF2-40B4-BE49-F238E27FC236}">
                <a16:creationId xmlns:a16="http://schemas.microsoft.com/office/drawing/2014/main" id="{3B418770-1E72-B240-9307-3BBF955557C6}"/>
              </a:ext>
            </a:extLst>
          </p:cNvPr>
          <p:cNvSpPr/>
          <p:nvPr/>
        </p:nvSpPr>
        <p:spPr>
          <a:xfrm>
            <a:off x="402982" y="239536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1" name="Action Button: Custom 16">
            <a:hlinkClick r:id="" action="ppaction://noaction" highlightClick="1">
              <a:snd r:embed="rId14" name="40.ans.2.wav"/>
            </a:hlinkClick>
            <a:extLst>
              <a:ext uri="{FF2B5EF4-FFF2-40B4-BE49-F238E27FC236}">
                <a16:creationId xmlns:a16="http://schemas.microsoft.com/office/drawing/2014/main" id="{F18D09F0-0D24-5B4F-A26E-132DCCD8073A}"/>
              </a:ext>
            </a:extLst>
          </p:cNvPr>
          <p:cNvSpPr/>
          <p:nvPr/>
        </p:nvSpPr>
        <p:spPr>
          <a:xfrm>
            <a:off x="402982" y="286799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2" name="Action Button: Custom 16">
            <a:hlinkClick r:id="" action="ppaction://noaction" highlightClick="1">
              <a:snd r:embed="rId15" name="40.ans.3.wav"/>
            </a:hlinkClick>
            <a:extLst>
              <a:ext uri="{FF2B5EF4-FFF2-40B4-BE49-F238E27FC236}">
                <a16:creationId xmlns:a16="http://schemas.microsoft.com/office/drawing/2014/main" id="{747EFDEF-0DCF-DB44-BBF0-27990DDE521B}"/>
              </a:ext>
            </a:extLst>
          </p:cNvPr>
          <p:cNvSpPr/>
          <p:nvPr/>
        </p:nvSpPr>
        <p:spPr>
          <a:xfrm>
            <a:off x="400904" y="337869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3" name="Action Button: Custom 42">
            <a:hlinkClick r:id="" action="ppaction://noaction" highlightClick="1">
              <a:snd r:embed="rId16" name="40.ans.4.wav"/>
            </a:hlinkClick>
            <a:extLst>
              <a:ext uri="{FF2B5EF4-FFF2-40B4-BE49-F238E27FC236}">
                <a16:creationId xmlns:a16="http://schemas.microsoft.com/office/drawing/2014/main" id="{408DED6B-8D00-7843-820C-3A35CED50594}"/>
              </a:ext>
            </a:extLst>
          </p:cNvPr>
          <p:cNvSpPr/>
          <p:nvPr/>
        </p:nvSpPr>
        <p:spPr>
          <a:xfrm>
            <a:off x="400904" y="386085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4" name="Action Button: Custom 16">
            <a:hlinkClick r:id="" action="ppaction://noaction" highlightClick="1">
              <a:snd r:embed="rId17" name="40.ans.5.wav"/>
            </a:hlinkClick>
            <a:extLst>
              <a:ext uri="{FF2B5EF4-FFF2-40B4-BE49-F238E27FC236}">
                <a16:creationId xmlns:a16="http://schemas.microsoft.com/office/drawing/2014/main" id="{25121CCC-82F7-F14F-B30E-8A5AD31BE634}"/>
              </a:ext>
            </a:extLst>
          </p:cNvPr>
          <p:cNvSpPr/>
          <p:nvPr/>
        </p:nvSpPr>
        <p:spPr>
          <a:xfrm>
            <a:off x="400904" y="437839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5" name="Action Button: Custom 16">
            <a:hlinkClick r:id="" action="ppaction://noaction" highlightClick="1">
              <a:snd r:embed="rId18" name="40.ans.6.wav"/>
            </a:hlinkClick>
            <a:extLst>
              <a:ext uri="{FF2B5EF4-FFF2-40B4-BE49-F238E27FC236}">
                <a16:creationId xmlns:a16="http://schemas.microsoft.com/office/drawing/2014/main" id="{DA5FAA28-0FFE-FD44-82BD-8BEA8CA05A2D}"/>
              </a:ext>
            </a:extLst>
          </p:cNvPr>
          <p:cNvSpPr/>
          <p:nvPr/>
        </p:nvSpPr>
        <p:spPr>
          <a:xfrm>
            <a:off x="405698" y="486431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6" name="Action Button: Custom 16">
            <a:hlinkClick r:id="" action="ppaction://noaction" highlightClick="1">
              <a:snd r:embed="rId19" name="40.ans.7.wav"/>
            </a:hlinkClick>
            <a:extLst>
              <a:ext uri="{FF2B5EF4-FFF2-40B4-BE49-F238E27FC236}">
                <a16:creationId xmlns:a16="http://schemas.microsoft.com/office/drawing/2014/main" id="{B941CF18-9FF3-084E-9E12-F82721CE7509}"/>
              </a:ext>
            </a:extLst>
          </p:cNvPr>
          <p:cNvSpPr/>
          <p:nvPr/>
        </p:nvSpPr>
        <p:spPr>
          <a:xfrm>
            <a:off x="411098" y="537068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7" name="Action Button: Custom 16">
            <a:hlinkClick r:id="" action="ppaction://noaction" highlightClick="1">
              <a:snd r:embed="rId20" name="40.ans.8.wav"/>
            </a:hlinkClick>
            <a:extLst>
              <a:ext uri="{FF2B5EF4-FFF2-40B4-BE49-F238E27FC236}">
                <a16:creationId xmlns:a16="http://schemas.microsoft.com/office/drawing/2014/main" id="{13F9AB66-2DAB-A849-89C4-7AF59987F5A8}"/>
              </a:ext>
            </a:extLst>
          </p:cNvPr>
          <p:cNvSpPr/>
          <p:nvPr/>
        </p:nvSpPr>
        <p:spPr>
          <a:xfrm>
            <a:off x="400904" y="585782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261383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7" grpId="0" animBg="1"/>
      <p:bldP spid="20" grpId="0" animBg="1"/>
      <p:bldP spid="23" grpId="0" animBg="1"/>
      <p:bldP spid="26" grpId="0" animBg="1"/>
      <p:bldP spid="29" grpId="0" animBg="1"/>
      <p:bldP spid="32" grpId="0" animBg="1"/>
      <p:bldP spid="2" grpId="0" animBg="1"/>
      <p:bldP spid="34" grpId="0" animBg="1"/>
      <p:bldP spid="35" grpId="0" animBg="1"/>
      <p:bldP spid="36" grpId="0" animBg="1"/>
      <p:bldP spid="37" grpId="0" animBg="1"/>
      <p:bldP spid="38" grpId="0" animBg="1"/>
      <p:bldP spid="39" grpId="0" animBg="1"/>
      <p:bldP spid="40" grpId="0" animBg="1"/>
      <p:bldP spid="33" grpId="0" animBg="1"/>
      <p:bldP spid="41" grpId="0" animBg="1"/>
      <p:bldP spid="42" grpId="0" animBg="1"/>
      <p:bldP spid="43" grpId="0" animBg="1"/>
      <p:bldP spid="44" grpId="0" animBg="1"/>
      <p:bldP spid="45" grpId="0" animBg="1"/>
      <p:bldP spid="46" grpId="0" animBg="1"/>
      <p:bldP spid="4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303520" cy="869950"/>
          </a:xfrm>
          <a:prstGeom prst="rect">
            <a:avLst/>
          </a:prstGeom>
        </p:spPr>
      </p:pic>
      <p:sp>
        <p:nvSpPr>
          <p:cNvPr id="4" name="Title 3"/>
          <p:cNvSpPr>
            <a:spLocks noGrp="1"/>
          </p:cNvSpPr>
          <p:nvPr>
            <p:ph type="title"/>
          </p:nvPr>
        </p:nvSpPr>
        <p:spPr>
          <a:xfrm>
            <a:off x="0" y="294041"/>
            <a:ext cx="4795520" cy="707849"/>
          </a:xfrm>
        </p:spPr>
        <p:txBody>
          <a:bodyPr>
            <a:normAutofit/>
          </a:bodyPr>
          <a:lstStyle/>
          <a:p>
            <a:r>
              <a:rPr lang="en-GB" sz="3600" b="1" dirty="0">
                <a:solidFill>
                  <a:schemeClr val="bg1"/>
                </a:solidFill>
              </a:rPr>
              <a:t>Alastair </a:t>
            </a:r>
            <a:r>
              <a:rPr lang="en-GB" sz="3600" b="1" dirty="0" err="1">
                <a:solidFill>
                  <a:schemeClr val="bg1"/>
                </a:solidFill>
              </a:rPr>
              <a:t>schreibt</a:t>
            </a:r>
            <a:r>
              <a:rPr lang="en-GB" sz="3600" b="1" dirty="0">
                <a:solidFill>
                  <a:schemeClr val="bg1"/>
                </a:solidFill>
              </a:rPr>
              <a:t> Mia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79505" y="247046"/>
            <a:ext cx="147782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5073603" y="278574"/>
            <a:ext cx="5913902" cy="830997"/>
          </a:xfrm>
          <a:prstGeom prst="rect">
            <a:avLst/>
          </a:prstGeom>
          <a:noFill/>
        </p:spPr>
        <p:txBody>
          <a:bodyPr wrap="square" rtlCol="0">
            <a:spAutoFit/>
          </a:bodyPr>
          <a:lstStyle/>
          <a:p>
            <a:r>
              <a:rPr lang="en-US" sz="2400" dirty="0">
                <a:solidFill>
                  <a:schemeClr val="accent5">
                    <a:lumMod val="50000"/>
                  </a:schemeClr>
                </a:solidFill>
              </a:rPr>
              <a:t>Alastair will Mia </a:t>
            </a:r>
            <a:r>
              <a:rPr lang="en-US" sz="2400" dirty="0" err="1">
                <a:solidFill>
                  <a:schemeClr val="accent5">
                    <a:lumMod val="50000"/>
                  </a:schemeClr>
                </a:solidFill>
              </a:rPr>
              <a:t>schreiben</a:t>
            </a:r>
            <a:r>
              <a:rPr lang="en-US" sz="2400" dirty="0">
                <a:solidFill>
                  <a:schemeClr val="accent5">
                    <a:lumMod val="50000"/>
                  </a:schemeClr>
                </a:solidFill>
              </a:rPr>
              <a:t>. </a:t>
            </a:r>
            <a:r>
              <a:rPr lang="en-US" sz="2400" dirty="0" err="1">
                <a:solidFill>
                  <a:schemeClr val="accent5">
                    <a:lumMod val="50000"/>
                  </a:schemeClr>
                </a:solidFill>
              </a:rPr>
              <a:t>Hilf</a:t>
            </a:r>
            <a:r>
              <a:rPr lang="en-US" sz="2400" dirty="0">
                <a:solidFill>
                  <a:schemeClr val="accent5">
                    <a:lumMod val="50000"/>
                  </a:schemeClr>
                </a:solidFill>
              </a:rPr>
              <a:t> </a:t>
            </a:r>
            <a:r>
              <a:rPr lang="en-US" sz="2400" dirty="0" err="1">
                <a:solidFill>
                  <a:schemeClr val="accent5">
                    <a:lumMod val="50000"/>
                  </a:schemeClr>
                </a:solidFill>
              </a:rPr>
              <a:t>ihm</a:t>
            </a:r>
            <a:r>
              <a:rPr lang="en-US" sz="2400" dirty="0">
                <a:solidFill>
                  <a:schemeClr val="accent5">
                    <a:lumMod val="50000"/>
                  </a:schemeClr>
                </a:solidFill>
              </a:rPr>
              <a:t>!</a:t>
            </a:r>
          </a:p>
          <a:p>
            <a:r>
              <a:rPr lang="en-US" sz="2400" dirty="0" err="1">
                <a:solidFill>
                  <a:schemeClr val="accent5">
                    <a:lumMod val="50000"/>
                  </a:schemeClr>
                </a:solidFill>
              </a:rPr>
              <a:t>Schreib</a:t>
            </a:r>
            <a:r>
              <a:rPr lang="en-US" sz="2400" dirty="0">
                <a:solidFill>
                  <a:schemeClr val="accent5">
                    <a:lumMod val="50000"/>
                  </a:schemeClr>
                </a:solidFill>
              </a:rPr>
              <a:t> die </a:t>
            </a:r>
            <a:r>
              <a:rPr lang="en-US" sz="2400" dirty="0" err="1">
                <a:solidFill>
                  <a:schemeClr val="accent5">
                    <a:lumMod val="50000"/>
                  </a:schemeClr>
                </a:solidFill>
              </a:rPr>
              <a:t>Sätze</a:t>
            </a:r>
            <a:r>
              <a:rPr lang="en-US" sz="2400" dirty="0">
                <a:solidFill>
                  <a:schemeClr val="accent5">
                    <a:lumMod val="50000"/>
                  </a:schemeClr>
                </a:solidFill>
              </a:rPr>
              <a:t> 1-6 auf Deutsch.</a:t>
            </a:r>
          </a:p>
        </p:txBody>
      </p:sp>
      <p:sp>
        <p:nvSpPr>
          <p:cNvPr id="8" name="Rectangle: Rounded Corners 22">
            <a:extLst>
              <a:ext uri="{FF2B5EF4-FFF2-40B4-BE49-F238E27FC236}">
                <a16:creationId xmlns:a16="http://schemas.microsoft.com/office/drawing/2014/main" id="{475F782A-9E78-414C-B892-2D89C98BA4E7}"/>
              </a:ext>
            </a:extLst>
          </p:cNvPr>
          <p:cNvSpPr>
            <a:spLocks/>
          </p:cNvSpPr>
          <p:nvPr/>
        </p:nvSpPr>
        <p:spPr>
          <a:xfrm>
            <a:off x="229043" y="1562195"/>
            <a:ext cx="9558200" cy="4707283"/>
          </a:xfrm>
          <a:prstGeom prst="roundRect">
            <a:avLst/>
          </a:prstGeom>
          <a:ln>
            <a:solidFill>
              <a:srgbClr val="104F7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9" name="Oval 8">
            <a:extLst>
              <a:ext uri="{FF2B5EF4-FFF2-40B4-BE49-F238E27FC236}">
                <a16:creationId xmlns:a16="http://schemas.microsoft.com/office/drawing/2014/main" id="{DDD9EB96-DADE-421D-802E-C21459DDF5E3}"/>
              </a:ext>
            </a:extLst>
          </p:cNvPr>
          <p:cNvSpPr>
            <a:spLocks/>
          </p:cNvSpPr>
          <p:nvPr/>
        </p:nvSpPr>
        <p:spPr>
          <a:xfrm>
            <a:off x="8989354" y="3704525"/>
            <a:ext cx="634013" cy="555923"/>
          </a:xfrm>
          <a:prstGeom prst="ellipse">
            <a:avLst/>
          </a:prstGeom>
          <a:ln>
            <a:solidFill>
              <a:srgbClr val="104F7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TextBox 9"/>
          <p:cNvSpPr txBox="1">
            <a:spLocks/>
          </p:cNvSpPr>
          <p:nvPr/>
        </p:nvSpPr>
        <p:spPr>
          <a:xfrm>
            <a:off x="942227" y="1881007"/>
            <a:ext cx="7932328" cy="3970318"/>
          </a:xfrm>
          <a:prstGeom prst="rect">
            <a:avLst/>
          </a:prstGeom>
          <a:noFill/>
          <a:ln>
            <a:solidFill>
              <a:srgbClr val="104F75"/>
            </a:solidFill>
          </a:ln>
        </p:spPr>
        <p:txBody>
          <a:bodyPr wrap="square" rtlCol="0">
            <a:spAutoFit/>
          </a:bodyPr>
          <a:lstStyle/>
          <a:p>
            <a:r>
              <a:rPr lang="en-GB" sz="2800" dirty="0">
                <a:solidFill>
                  <a:schemeClr val="accent5">
                    <a:lumMod val="50000"/>
                  </a:schemeClr>
                </a:solidFill>
              </a:rPr>
              <a:t>Hallo Mia!</a:t>
            </a:r>
          </a:p>
          <a:p>
            <a:r>
              <a:rPr lang="en-GB" sz="2800" dirty="0">
                <a:solidFill>
                  <a:srgbClr val="115076"/>
                </a:solidFill>
              </a:rPr>
              <a:t>Was hast du </a:t>
            </a:r>
            <a:r>
              <a:rPr lang="en-GB" sz="2800" dirty="0" err="1">
                <a:solidFill>
                  <a:srgbClr val="115076"/>
                </a:solidFill>
              </a:rPr>
              <a:t>zu</a:t>
            </a:r>
            <a:r>
              <a:rPr lang="en-GB" sz="2800" dirty="0">
                <a:solidFill>
                  <a:srgbClr val="115076"/>
                </a:solidFill>
              </a:rPr>
              <a:t> </a:t>
            </a:r>
            <a:r>
              <a:rPr lang="en-GB" sz="2800" dirty="0" err="1">
                <a:solidFill>
                  <a:srgbClr val="115076"/>
                </a:solidFill>
              </a:rPr>
              <a:t>Weihnachten</a:t>
            </a:r>
            <a:r>
              <a:rPr lang="en-GB" sz="2800" dirty="0">
                <a:solidFill>
                  <a:srgbClr val="115076"/>
                </a:solidFill>
              </a:rPr>
              <a:t> </a:t>
            </a:r>
            <a:r>
              <a:rPr lang="en-GB" sz="2800" dirty="0" err="1">
                <a:solidFill>
                  <a:srgbClr val="115076"/>
                </a:solidFill>
              </a:rPr>
              <a:t>gemacht</a:t>
            </a:r>
            <a:r>
              <a:rPr lang="en-GB" sz="2800" dirty="0">
                <a:solidFill>
                  <a:srgbClr val="115076"/>
                </a:solidFill>
              </a:rPr>
              <a:t>?  </a:t>
            </a:r>
          </a:p>
          <a:p>
            <a:r>
              <a:rPr lang="en-GB" sz="2800" b="1" dirty="0">
                <a:solidFill>
                  <a:srgbClr val="ED7D31"/>
                </a:solidFill>
              </a:rPr>
              <a:t>(1) </a:t>
            </a:r>
            <a:r>
              <a:rPr lang="en-GB" sz="2800" dirty="0">
                <a:solidFill>
                  <a:schemeClr val="accent5">
                    <a:lumMod val="50000"/>
                  </a:schemeClr>
                </a:solidFill>
              </a:rPr>
              <a:t>I bought a book for </a:t>
            </a:r>
            <a:r>
              <a:rPr lang="en-GB" sz="2800" b="1" dirty="0">
                <a:solidFill>
                  <a:srgbClr val="E87D1E"/>
                </a:solidFill>
              </a:rPr>
              <a:t>my</a:t>
            </a:r>
            <a:r>
              <a:rPr lang="en-GB" sz="2800" dirty="0">
                <a:solidFill>
                  <a:schemeClr val="accent5">
                    <a:lumMod val="50000"/>
                  </a:schemeClr>
                </a:solidFill>
              </a:rPr>
              <a:t> sister.</a:t>
            </a:r>
          </a:p>
          <a:p>
            <a:r>
              <a:rPr lang="en-GB" sz="2800" b="1">
                <a:solidFill>
                  <a:srgbClr val="ED7D31"/>
                </a:solidFill>
              </a:rPr>
              <a:t>(2)</a:t>
            </a:r>
            <a:r>
              <a:rPr lang="en-GB" sz="2800">
                <a:solidFill>
                  <a:schemeClr val="accent5">
                    <a:lumMod val="50000"/>
                  </a:schemeClr>
                </a:solidFill>
              </a:rPr>
              <a:t> I also gave </a:t>
            </a:r>
            <a:r>
              <a:rPr lang="en-GB" sz="2800" b="1">
                <a:solidFill>
                  <a:srgbClr val="E87D1E"/>
                </a:solidFill>
              </a:rPr>
              <a:t>her</a:t>
            </a:r>
            <a:r>
              <a:rPr lang="en-GB" sz="2800">
                <a:solidFill>
                  <a:schemeClr val="accent5">
                    <a:lumMod val="50000"/>
                  </a:schemeClr>
                </a:solidFill>
              </a:rPr>
              <a:t> a CD. </a:t>
            </a:r>
          </a:p>
          <a:p>
            <a:r>
              <a:rPr lang="en-GB" sz="2800" b="1" dirty="0">
                <a:solidFill>
                  <a:srgbClr val="ED7D31"/>
                </a:solidFill>
              </a:rPr>
              <a:t>(3) </a:t>
            </a:r>
            <a:r>
              <a:rPr lang="en-GB" sz="2800" dirty="0">
                <a:solidFill>
                  <a:schemeClr val="accent5">
                    <a:lumMod val="50000"/>
                  </a:schemeClr>
                </a:solidFill>
              </a:rPr>
              <a:t>I got a voucher from </a:t>
            </a:r>
            <a:r>
              <a:rPr lang="en-GB" sz="2800" b="1" dirty="0">
                <a:solidFill>
                  <a:srgbClr val="E87D1E"/>
                </a:solidFill>
              </a:rPr>
              <a:t>her</a:t>
            </a:r>
            <a:r>
              <a:rPr lang="en-GB" sz="2800" dirty="0">
                <a:solidFill>
                  <a:schemeClr val="accent5">
                    <a:lumMod val="50000"/>
                  </a:schemeClr>
                </a:solidFill>
              </a:rPr>
              <a:t>. </a:t>
            </a:r>
          </a:p>
          <a:p>
            <a:r>
              <a:rPr lang="en-GB" sz="2800" b="1" dirty="0">
                <a:solidFill>
                  <a:srgbClr val="ED7D31"/>
                </a:solidFill>
              </a:rPr>
              <a:t>(4)</a:t>
            </a:r>
            <a:r>
              <a:rPr lang="en-GB" sz="2800" b="1" dirty="0">
                <a:solidFill>
                  <a:schemeClr val="accent5">
                    <a:lumMod val="50000"/>
                  </a:schemeClr>
                </a:solidFill>
              </a:rPr>
              <a:t> </a:t>
            </a:r>
            <a:r>
              <a:rPr lang="en-GB" sz="2800" dirty="0">
                <a:solidFill>
                  <a:schemeClr val="accent5">
                    <a:lumMod val="50000"/>
                  </a:schemeClr>
                </a:solidFill>
              </a:rPr>
              <a:t>What did Wolfgang give you? </a:t>
            </a:r>
          </a:p>
          <a:p>
            <a:r>
              <a:rPr lang="en-GB" sz="2800" b="1" dirty="0">
                <a:solidFill>
                  <a:srgbClr val="ED7D31"/>
                </a:solidFill>
              </a:rPr>
              <a:t>(5) </a:t>
            </a:r>
            <a:r>
              <a:rPr lang="en-GB" sz="2800" dirty="0">
                <a:solidFill>
                  <a:schemeClr val="accent5">
                    <a:lumMod val="50000"/>
                  </a:schemeClr>
                </a:solidFill>
              </a:rPr>
              <a:t>She bought clothes for her friend. 	</a:t>
            </a:r>
            <a:r>
              <a:rPr lang="en-GB" sz="2800" b="1" dirty="0">
                <a:solidFill>
                  <a:srgbClr val="ED7D31"/>
                </a:solidFill>
              </a:rPr>
              <a:t> </a:t>
            </a:r>
          </a:p>
          <a:p>
            <a:r>
              <a:rPr lang="en-GB" sz="2800" b="1" dirty="0">
                <a:solidFill>
                  <a:srgbClr val="ED7D31"/>
                </a:solidFill>
              </a:rPr>
              <a:t>(6)</a:t>
            </a:r>
            <a:r>
              <a:rPr lang="en-GB" sz="2800" dirty="0">
                <a:solidFill>
                  <a:schemeClr val="accent5">
                    <a:lumMod val="50000"/>
                  </a:schemeClr>
                </a:solidFill>
              </a:rPr>
              <a:t> My friend gave me a game. 								xx Alastair</a:t>
            </a:r>
            <a:endParaRPr lang="en-GB" dirty="0">
              <a:solidFill>
                <a:schemeClr val="accent5">
                  <a:lumMod val="50000"/>
                </a:schemeClr>
              </a:solidFill>
            </a:endParaRPr>
          </a:p>
        </p:txBody>
      </p:sp>
      <p:sp>
        <p:nvSpPr>
          <p:cNvPr id="2" name="Rounded Rectangular Callout 1"/>
          <p:cNvSpPr/>
          <p:nvPr/>
        </p:nvSpPr>
        <p:spPr>
          <a:xfrm>
            <a:off x="9016440" y="1881008"/>
            <a:ext cx="2967973" cy="1521936"/>
          </a:xfrm>
          <a:prstGeom prst="wedgeRoundRectCallout">
            <a:avLst>
              <a:gd name="adj1" fmla="val -206328"/>
              <a:gd name="adj2" fmla="val 50023"/>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bg1"/>
                </a:solidFill>
                <a:latin typeface="Century Gothic" panose="020B0502020202020204" pitchFamily="34" charset="0"/>
              </a:rPr>
              <a:t>Is this doing something for  / giving to someone else? Which word for ‘her’ do you need?</a:t>
            </a:r>
            <a:endParaRPr lang="en-GB" sz="2000">
              <a:solidFill>
                <a:schemeClr val="bg1"/>
              </a:solidFill>
            </a:endParaRPr>
          </a:p>
        </p:txBody>
      </p:sp>
      <p:sp>
        <p:nvSpPr>
          <p:cNvPr id="17" name="Rounded Rectangular Callout 16"/>
          <p:cNvSpPr/>
          <p:nvPr/>
        </p:nvSpPr>
        <p:spPr>
          <a:xfrm>
            <a:off x="2105630" y="132759"/>
            <a:ext cx="2967973" cy="1521936"/>
          </a:xfrm>
          <a:prstGeom prst="wedgeRoundRectCallout">
            <a:avLst>
              <a:gd name="adj1" fmla="val 50747"/>
              <a:gd name="adj2" fmla="val 122422"/>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This ‘my’ follows </a:t>
            </a:r>
            <a:r>
              <a:rPr lang="en-GB" sz="2000" b="1" dirty="0" err="1">
                <a:solidFill>
                  <a:schemeClr val="bg1"/>
                </a:solidFill>
                <a:latin typeface="Century Gothic" panose="020B0502020202020204" pitchFamily="34" charset="0"/>
              </a:rPr>
              <a:t>für</a:t>
            </a:r>
            <a:r>
              <a:rPr lang="en-GB" sz="2000" b="1" dirty="0">
                <a:solidFill>
                  <a:schemeClr val="bg1"/>
                </a:solidFill>
                <a:latin typeface="Century Gothic" panose="020B0502020202020204" pitchFamily="34" charset="0"/>
              </a:rPr>
              <a:t> </a:t>
            </a:r>
            <a:r>
              <a:rPr lang="en-GB" sz="2000" dirty="0">
                <a:solidFill>
                  <a:schemeClr val="bg1"/>
                </a:solidFill>
                <a:latin typeface="Century Gothic" panose="020B0502020202020204" pitchFamily="34" charset="0"/>
              </a:rPr>
              <a:t>(‘for’). Do you need the Row 2 or Row 3 ending?</a:t>
            </a:r>
            <a:endParaRPr lang="en-GB" sz="2000" dirty="0">
              <a:solidFill>
                <a:schemeClr val="bg1"/>
              </a:solidFill>
            </a:endParaRPr>
          </a:p>
        </p:txBody>
      </p:sp>
      <p:sp>
        <p:nvSpPr>
          <p:cNvPr id="18" name="Rounded Rectangular Callout 17"/>
          <p:cNvSpPr/>
          <p:nvPr/>
        </p:nvSpPr>
        <p:spPr>
          <a:xfrm>
            <a:off x="8895414" y="3691607"/>
            <a:ext cx="2967973" cy="1521936"/>
          </a:xfrm>
          <a:prstGeom prst="wedgeRoundRectCallout">
            <a:avLst>
              <a:gd name="adj1" fmla="val -148562"/>
              <a:gd name="adj2" fmla="val -38847"/>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bg1"/>
                </a:solidFill>
                <a:latin typeface="Century Gothic" panose="020B0502020202020204" pitchFamily="34" charset="0"/>
              </a:rPr>
              <a:t>This ‘her’ follows </a:t>
            </a:r>
            <a:r>
              <a:rPr lang="en-GB" sz="2000" b="1">
                <a:solidFill>
                  <a:schemeClr val="bg1"/>
                </a:solidFill>
                <a:latin typeface="Century Gothic" panose="020B0502020202020204" pitchFamily="34" charset="0"/>
              </a:rPr>
              <a:t>von </a:t>
            </a:r>
            <a:r>
              <a:rPr lang="en-GB" sz="2000">
                <a:solidFill>
                  <a:schemeClr val="bg1"/>
                </a:solidFill>
                <a:latin typeface="Century Gothic" panose="020B0502020202020204" pitchFamily="34" charset="0"/>
              </a:rPr>
              <a:t>(‘from’). Which word for ‘her’ do you need here?</a:t>
            </a:r>
            <a:endParaRPr lang="en-GB" sz="2000">
              <a:solidFill>
                <a:schemeClr val="bg1"/>
              </a:solidFill>
            </a:endParaRPr>
          </a:p>
        </p:txBody>
      </p:sp>
      <p:sp>
        <p:nvSpPr>
          <p:cNvPr id="19" name="Rounded Rectangular Callout 18"/>
          <p:cNvSpPr/>
          <p:nvPr/>
        </p:nvSpPr>
        <p:spPr>
          <a:xfrm>
            <a:off x="904128" y="5425157"/>
            <a:ext cx="5572872" cy="1299675"/>
          </a:xfrm>
          <a:prstGeom prst="wedgeRoundRectCallout">
            <a:avLst>
              <a:gd name="adj1" fmla="val -50359"/>
              <a:gd name="adj2" fmla="val -20072"/>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bg1"/>
                </a:solidFill>
                <a:latin typeface="Century Gothic" panose="020B0502020202020204" pitchFamily="34" charset="0"/>
              </a:rPr>
              <a:t>Think carefully about the object pronouns and possessive adjective ending in sentences 4-6.</a:t>
            </a:r>
          </a:p>
          <a:p>
            <a:pPr algn="ctr"/>
            <a:r>
              <a:rPr lang="en-GB" sz="2000">
                <a:solidFill>
                  <a:schemeClr val="bg1"/>
                </a:solidFill>
                <a:latin typeface="Century Gothic" panose="020B0502020202020204" pitchFamily="34" charset="0"/>
              </a:rPr>
              <a:t>Is it Row 2 or Row 3 in each case?</a:t>
            </a:r>
            <a:endParaRPr lang="en-GB" sz="2000">
              <a:solidFill>
                <a:schemeClr val="bg1"/>
              </a:solidFill>
            </a:endParaRPr>
          </a:p>
        </p:txBody>
      </p:sp>
    </p:spTree>
    <p:extLst>
      <p:ext uri="{BB962C8B-B14F-4D97-AF65-F5344CB8AC3E}">
        <p14:creationId xmlns:p14="http://schemas.microsoft.com/office/powerpoint/2010/main" val="276671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79505" y="247046"/>
            <a:ext cx="147782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p:cNvSpPr/>
          <p:nvPr/>
        </p:nvSpPr>
        <p:spPr>
          <a:xfrm>
            <a:off x="38100" y="1163991"/>
            <a:ext cx="5829300" cy="5262979"/>
          </a:xfrm>
          <a:prstGeom prst="rect">
            <a:avLst/>
          </a:prstGeom>
        </p:spPr>
        <p:txBody>
          <a:bodyPr wrap="square">
            <a:spAutoFit/>
          </a:bodyPr>
          <a:lstStyle/>
          <a:p>
            <a:r>
              <a:rPr lang="en-GB" sz="2400" b="1">
                <a:solidFill>
                  <a:srgbClr val="ED7D31"/>
                </a:solidFill>
              </a:rPr>
              <a:t>(1) </a:t>
            </a:r>
            <a:r>
              <a:rPr lang="en-GB" sz="2400">
                <a:solidFill>
                  <a:schemeClr val="accent5">
                    <a:lumMod val="50000"/>
                  </a:schemeClr>
                </a:solidFill>
              </a:rPr>
              <a:t>I bought a book for </a:t>
            </a:r>
            <a:r>
              <a:rPr lang="en-GB" sz="2400" b="1">
                <a:solidFill>
                  <a:srgbClr val="E87D1E"/>
                </a:solidFill>
              </a:rPr>
              <a:t>my</a:t>
            </a:r>
            <a:r>
              <a:rPr lang="en-GB" sz="2400">
                <a:solidFill>
                  <a:schemeClr val="accent5">
                    <a:lumMod val="50000"/>
                  </a:schemeClr>
                </a:solidFill>
              </a:rPr>
              <a:t> sister.</a:t>
            </a:r>
          </a:p>
          <a:p>
            <a:endParaRPr lang="en-GB" sz="2400" b="1">
              <a:solidFill>
                <a:srgbClr val="ED7D31"/>
              </a:solidFill>
            </a:endParaRPr>
          </a:p>
          <a:p>
            <a:endParaRPr lang="en-GB" sz="2400" b="1">
              <a:solidFill>
                <a:srgbClr val="ED7D31"/>
              </a:solidFill>
            </a:endParaRPr>
          </a:p>
          <a:p>
            <a:r>
              <a:rPr lang="en-GB" sz="2400" b="1">
                <a:solidFill>
                  <a:srgbClr val="ED7D31"/>
                </a:solidFill>
              </a:rPr>
              <a:t>(2)</a:t>
            </a:r>
            <a:r>
              <a:rPr lang="en-GB" sz="2400">
                <a:solidFill>
                  <a:schemeClr val="accent5">
                    <a:lumMod val="50000"/>
                  </a:schemeClr>
                </a:solidFill>
              </a:rPr>
              <a:t> I also gave </a:t>
            </a:r>
            <a:r>
              <a:rPr lang="en-GB" sz="2400" b="1">
                <a:solidFill>
                  <a:srgbClr val="E87D1E"/>
                </a:solidFill>
              </a:rPr>
              <a:t>her</a:t>
            </a:r>
            <a:r>
              <a:rPr lang="en-GB" sz="2400">
                <a:solidFill>
                  <a:schemeClr val="accent5">
                    <a:lumMod val="50000"/>
                  </a:schemeClr>
                </a:solidFill>
              </a:rPr>
              <a:t> a CD. </a:t>
            </a:r>
          </a:p>
          <a:p>
            <a:endParaRPr lang="en-GB" sz="2400" b="1">
              <a:solidFill>
                <a:srgbClr val="ED7D31"/>
              </a:solidFill>
            </a:endParaRPr>
          </a:p>
          <a:p>
            <a:r>
              <a:rPr lang="en-GB" sz="2400" b="1">
                <a:solidFill>
                  <a:srgbClr val="ED7D31"/>
                </a:solidFill>
              </a:rPr>
              <a:t>(3) </a:t>
            </a:r>
            <a:r>
              <a:rPr lang="en-GB" sz="2400">
                <a:solidFill>
                  <a:schemeClr val="accent5">
                    <a:lumMod val="50000"/>
                  </a:schemeClr>
                </a:solidFill>
              </a:rPr>
              <a:t>I got a voucher from </a:t>
            </a:r>
            <a:r>
              <a:rPr lang="en-GB" sz="2400" b="1">
                <a:solidFill>
                  <a:srgbClr val="E87D1E"/>
                </a:solidFill>
              </a:rPr>
              <a:t>her</a:t>
            </a:r>
            <a:r>
              <a:rPr lang="en-GB" sz="2400">
                <a:solidFill>
                  <a:schemeClr val="accent5">
                    <a:lumMod val="50000"/>
                  </a:schemeClr>
                </a:solidFill>
              </a:rPr>
              <a:t>. </a:t>
            </a:r>
          </a:p>
          <a:p>
            <a:endParaRPr lang="en-GB" sz="2400" b="1">
              <a:solidFill>
                <a:srgbClr val="ED7D31"/>
              </a:solidFill>
            </a:endParaRPr>
          </a:p>
          <a:p>
            <a:endParaRPr lang="en-GB" sz="2400" b="1">
              <a:solidFill>
                <a:srgbClr val="ED7D31"/>
              </a:solidFill>
            </a:endParaRPr>
          </a:p>
          <a:p>
            <a:r>
              <a:rPr lang="en-GB" sz="2400" b="1">
                <a:solidFill>
                  <a:srgbClr val="ED7D31"/>
                </a:solidFill>
              </a:rPr>
              <a:t>(4)</a:t>
            </a:r>
            <a:r>
              <a:rPr lang="en-GB" sz="2400" b="1">
                <a:solidFill>
                  <a:schemeClr val="accent5">
                    <a:lumMod val="50000"/>
                  </a:schemeClr>
                </a:solidFill>
              </a:rPr>
              <a:t> </a:t>
            </a:r>
            <a:r>
              <a:rPr lang="en-GB" sz="2400">
                <a:solidFill>
                  <a:schemeClr val="accent5">
                    <a:lumMod val="50000"/>
                  </a:schemeClr>
                </a:solidFill>
              </a:rPr>
              <a:t>What did Wolfgang give you? </a:t>
            </a:r>
          </a:p>
          <a:p>
            <a:endParaRPr lang="en-GB" sz="2400" b="1">
              <a:solidFill>
                <a:srgbClr val="ED7D31"/>
              </a:solidFill>
            </a:endParaRPr>
          </a:p>
          <a:p>
            <a:r>
              <a:rPr lang="en-GB" sz="2400" b="1">
                <a:solidFill>
                  <a:srgbClr val="ED7D31"/>
                </a:solidFill>
              </a:rPr>
              <a:t>(5) </a:t>
            </a:r>
            <a:r>
              <a:rPr lang="en-GB" sz="2400">
                <a:solidFill>
                  <a:schemeClr val="accent5">
                    <a:lumMod val="50000"/>
                  </a:schemeClr>
                </a:solidFill>
              </a:rPr>
              <a:t>She bought clothes for her friend. 	</a:t>
            </a:r>
            <a:r>
              <a:rPr lang="en-GB" sz="2400" b="1">
                <a:solidFill>
                  <a:srgbClr val="ED7D31"/>
                </a:solidFill>
              </a:rPr>
              <a:t> </a:t>
            </a:r>
          </a:p>
          <a:p>
            <a:endParaRPr lang="en-GB" sz="2400" b="1">
              <a:solidFill>
                <a:srgbClr val="ED7D31"/>
              </a:solidFill>
            </a:endParaRPr>
          </a:p>
          <a:p>
            <a:endParaRPr lang="en-GB" sz="2400" b="1">
              <a:solidFill>
                <a:srgbClr val="ED7D31"/>
              </a:solidFill>
            </a:endParaRPr>
          </a:p>
          <a:p>
            <a:r>
              <a:rPr lang="en-GB" sz="2400" b="1">
                <a:solidFill>
                  <a:srgbClr val="ED7D31"/>
                </a:solidFill>
              </a:rPr>
              <a:t>(6)</a:t>
            </a:r>
            <a:r>
              <a:rPr lang="en-GB" sz="2400">
                <a:solidFill>
                  <a:schemeClr val="accent5">
                    <a:lumMod val="50000"/>
                  </a:schemeClr>
                </a:solidFill>
              </a:rPr>
              <a:t> My friend gave me a game. 	</a:t>
            </a:r>
            <a:endParaRPr lang="en-GB" sz="2400"/>
          </a:p>
        </p:txBody>
      </p:sp>
      <p:sp>
        <p:nvSpPr>
          <p:cNvPr id="14" name="Rectangle 13"/>
          <p:cNvSpPr/>
          <p:nvPr/>
        </p:nvSpPr>
        <p:spPr>
          <a:xfrm>
            <a:off x="5524500" y="1163991"/>
            <a:ext cx="6743700" cy="5632311"/>
          </a:xfrm>
          <a:prstGeom prst="rect">
            <a:avLst/>
          </a:prstGeom>
        </p:spPr>
        <p:txBody>
          <a:bodyPr wrap="square">
            <a:spAutoFit/>
          </a:bodyPr>
          <a:lstStyle/>
          <a:p>
            <a:r>
              <a:rPr lang="en-GB" sz="2400" b="1">
                <a:solidFill>
                  <a:srgbClr val="ED7D31"/>
                </a:solidFill>
              </a:rPr>
              <a:t>(1) </a:t>
            </a:r>
            <a:r>
              <a:rPr lang="en-GB" sz="2400">
                <a:solidFill>
                  <a:schemeClr val="accent5">
                    <a:lumMod val="50000"/>
                  </a:schemeClr>
                </a:solidFill>
              </a:rPr>
              <a:t>Ich habe ein Buch für </a:t>
            </a:r>
            <a:r>
              <a:rPr lang="en-GB" sz="2400" b="1">
                <a:solidFill>
                  <a:srgbClr val="E87D1E"/>
                </a:solidFill>
              </a:rPr>
              <a:t>meine</a:t>
            </a:r>
            <a:r>
              <a:rPr lang="en-GB" sz="2400">
                <a:solidFill>
                  <a:schemeClr val="accent5">
                    <a:lumMod val="50000"/>
                  </a:schemeClr>
                </a:solidFill>
              </a:rPr>
              <a:t> Schwester gekauft.</a:t>
            </a:r>
          </a:p>
          <a:p>
            <a:endParaRPr lang="en-GB" sz="2400" b="1">
              <a:solidFill>
                <a:srgbClr val="ED7D31"/>
              </a:solidFill>
            </a:endParaRPr>
          </a:p>
          <a:p>
            <a:r>
              <a:rPr lang="en-GB" sz="2400" b="1">
                <a:solidFill>
                  <a:srgbClr val="ED7D31"/>
                </a:solidFill>
              </a:rPr>
              <a:t>(2)</a:t>
            </a:r>
            <a:r>
              <a:rPr lang="en-GB" sz="2400">
                <a:solidFill>
                  <a:schemeClr val="accent5">
                    <a:lumMod val="50000"/>
                  </a:schemeClr>
                </a:solidFill>
              </a:rPr>
              <a:t> Ich habe </a:t>
            </a:r>
            <a:r>
              <a:rPr lang="en-GB" sz="2400" b="1">
                <a:solidFill>
                  <a:srgbClr val="E87D1E"/>
                </a:solidFill>
              </a:rPr>
              <a:t>ihr</a:t>
            </a:r>
            <a:r>
              <a:rPr lang="en-GB" sz="2400">
                <a:solidFill>
                  <a:schemeClr val="accent5">
                    <a:lumMod val="50000"/>
                  </a:schemeClr>
                </a:solidFill>
              </a:rPr>
              <a:t> auch eine CD geschenkt. </a:t>
            </a:r>
          </a:p>
          <a:p>
            <a:endParaRPr lang="en-GB" sz="2400" b="1">
              <a:solidFill>
                <a:srgbClr val="ED7D31"/>
              </a:solidFill>
            </a:endParaRPr>
          </a:p>
          <a:p>
            <a:r>
              <a:rPr lang="en-GB" sz="2400" b="1">
                <a:solidFill>
                  <a:srgbClr val="ED7D31"/>
                </a:solidFill>
              </a:rPr>
              <a:t>(3) </a:t>
            </a:r>
            <a:r>
              <a:rPr lang="en-GB" sz="2400">
                <a:solidFill>
                  <a:schemeClr val="accent5">
                    <a:lumMod val="50000"/>
                  </a:schemeClr>
                </a:solidFill>
              </a:rPr>
              <a:t>Ich habe einen Gutschein von </a:t>
            </a:r>
            <a:r>
              <a:rPr lang="en-GB" sz="2400" b="1">
                <a:solidFill>
                  <a:srgbClr val="E87D1E"/>
                </a:solidFill>
              </a:rPr>
              <a:t>ihr</a:t>
            </a:r>
            <a:r>
              <a:rPr lang="en-GB" sz="2400">
                <a:solidFill>
                  <a:schemeClr val="accent5">
                    <a:lumMod val="50000"/>
                  </a:schemeClr>
                </a:solidFill>
              </a:rPr>
              <a:t> bekommen. </a:t>
            </a:r>
          </a:p>
          <a:p>
            <a:endParaRPr lang="en-GB" sz="2400" b="1">
              <a:solidFill>
                <a:srgbClr val="ED7D31"/>
              </a:solidFill>
            </a:endParaRPr>
          </a:p>
          <a:p>
            <a:r>
              <a:rPr lang="en-GB" sz="2400" b="1">
                <a:solidFill>
                  <a:srgbClr val="ED7D31"/>
                </a:solidFill>
              </a:rPr>
              <a:t>(4)</a:t>
            </a:r>
            <a:r>
              <a:rPr lang="en-GB" sz="2400" b="1">
                <a:solidFill>
                  <a:schemeClr val="accent5">
                    <a:lumMod val="50000"/>
                  </a:schemeClr>
                </a:solidFill>
              </a:rPr>
              <a:t> </a:t>
            </a:r>
            <a:r>
              <a:rPr lang="en-GB" sz="2400">
                <a:solidFill>
                  <a:schemeClr val="accent5">
                    <a:lumMod val="50000"/>
                  </a:schemeClr>
                </a:solidFill>
              </a:rPr>
              <a:t>Was hat Wolfgang </a:t>
            </a:r>
            <a:r>
              <a:rPr lang="en-GB" sz="2400" b="1">
                <a:solidFill>
                  <a:srgbClr val="E87D1E"/>
                </a:solidFill>
              </a:rPr>
              <a:t>dir</a:t>
            </a:r>
            <a:r>
              <a:rPr lang="en-GB" sz="2400">
                <a:solidFill>
                  <a:schemeClr val="accent5">
                    <a:lumMod val="50000"/>
                  </a:schemeClr>
                </a:solidFill>
              </a:rPr>
              <a:t> geschenkt? </a:t>
            </a:r>
          </a:p>
          <a:p>
            <a:endParaRPr lang="en-GB" sz="2400" b="1">
              <a:solidFill>
                <a:srgbClr val="ED7D31"/>
              </a:solidFill>
            </a:endParaRPr>
          </a:p>
          <a:p>
            <a:r>
              <a:rPr lang="en-GB" sz="2400" b="1">
                <a:solidFill>
                  <a:srgbClr val="ED7D31"/>
                </a:solidFill>
              </a:rPr>
              <a:t>(5) </a:t>
            </a:r>
            <a:r>
              <a:rPr lang="en-GB" sz="2400">
                <a:solidFill>
                  <a:schemeClr val="accent5">
                    <a:lumMod val="50000"/>
                  </a:schemeClr>
                </a:solidFill>
              </a:rPr>
              <a:t>Sie hat Kleidung für </a:t>
            </a:r>
            <a:r>
              <a:rPr lang="en-GB" sz="2400" b="1">
                <a:solidFill>
                  <a:srgbClr val="E87D1E"/>
                </a:solidFill>
              </a:rPr>
              <a:t>ihre </a:t>
            </a:r>
            <a:r>
              <a:rPr lang="en-GB" sz="2400">
                <a:solidFill>
                  <a:srgbClr val="115076"/>
                </a:solidFill>
              </a:rPr>
              <a:t>Freundin / </a:t>
            </a:r>
          </a:p>
          <a:p>
            <a:r>
              <a:rPr lang="en-GB" sz="2400" b="1">
                <a:solidFill>
                  <a:srgbClr val="E87D1E"/>
                </a:solidFill>
              </a:rPr>
              <a:t>ihren </a:t>
            </a:r>
            <a:r>
              <a:rPr lang="en-GB" sz="2400">
                <a:solidFill>
                  <a:srgbClr val="115076"/>
                </a:solidFill>
              </a:rPr>
              <a:t>Freund gekauft</a:t>
            </a:r>
            <a:r>
              <a:rPr lang="en-GB" sz="2400">
                <a:solidFill>
                  <a:schemeClr val="accent5">
                    <a:lumMod val="50000"/>
                  </a:schemeClr>
                </a:solidFill>
              </a:rPr>
              <a:t>. 	</a:t>
            </a:r>
            <a:r>
              <a:rPr lang="en-GB" sz="2400" b="1">
                <a:solidFill>
                  <a:srgbClr val="ED7D31"/>
                </a:solidFill>
              </a:rPr>
              <a:t> </a:t>
            </a:r>
          </a:p>
          <a:p>
            <a:endParaRPr lang="en-GB" sz="2400" b="1">
              <a:solidFill>
                <a:srgbClr val="ED7D31"/>
              </a:solidFill>
            </a:endParaRPr>
          </a:p>
          <a:p>
            <a:r>
              <a:rPr lang="en-GB" sz="2400" b="1">
                <a:solidFill>
                  <a:srgbClr val="ED7D31"/>
                </a:solidFill>
              </a:rPr>
              <a:t>(6)</a:t>
            </a:r>
            <a:r>
              <a:rPr lang="en-GB" sz="2400">
                <a:solidFill>
                  <a:schemeClr val="accent5">
                    <a:lumMod val="50000"/>
                  </a:schemeClr>
                </a:solidFill>
              </a:rPr>
              <a:t> Mein Freund hat </a:t>
            </a:r>
            <a:r>
              <a:rPr lang="en-GB" sz="2400" b="1">
                <a:solidFill>
                  <a:srgbClr val="E87D1E"/>
                </a:solidFill>
              </a:rPr>
              <a:t>mir </a:t>
            </a:r>
            <a:r>
              <a:rPr lang="en-GB" sz="2400">
                <a:solidFill>
                  <a:schemeClr val="accent5">
                    <a:lumMod val="50000"/>
                  </a:schemeClr>
                </a:solidFill>
              </a:rPr>
              <a:t>ein Spiel geschenkt. 	</a:t>
            </a:r>
            <a:endParaRPr lang="en-GB" sz="2400"/>
          </a:p>
        </p:txBody>
      </p:sp>
    </p:spTree>
    <p:extLst>
      <p:ext uri="{BB962C8B-B14F-4D97-AF65-F5344CB8AC3E}">
        <p14:creationId xmlns:p14="http://schemas.microsoft.com/office/powerpoint/2010/main" val="340608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tabLst>
                <a:tab pos="2865755" algn="ctr"/>
                <a:tab pos="5731510" algn="r"/>
              </a:tabLst>
            </a:pPr>
            <a:r>
              <a:rPr lang="en-GB" sz="2800" b="1" dirty="0">
                <a:solidFill>
                  <a:srgbClr val="115076"/>
                </a:solidFill>
                <a:ea typeface="Calibri" panose="020F0502020204030204" pitchFamily="34" charset="0"/>
                <a:cs typeface="Calibri" panose="020F0502020204030204" pitchFamily="34" charset="0"/>
              </a:rPr>
              <a:t>Vocabulary Learning Homework</a:t>
            </a:r>
            <a:r>
              <a:rPr lang="en-GB" sz="2800" b="1" dirty="0">
                <a:solidFill>
                  <a:srgbClr val="115076"/>
                </a:solidFill>
                <a:ea typeface="Calibri" panose="020F0502020204030204" pitchFamily="34" charset="0"/>
                <a:cs typeface="Times New Roman" panose="02020603050405020304" pitchFamily="18" charset="0"/>
              </a:rPr>
              <a:t> (Y8, </a:t>
            </a:r>
            <a:r>
              <a:rPr lang="en-GB" sz="2800" b="1" dirty="0">
                <a:solidFill>
                  <a:srgbClr val="115076"/>
                </a:solidFill>
                <a:ea typeface="Calibri" panose="020F0502020204030204" pitchFamily="34" charset="0"/>
                <a:cs typeface="Calibri" panose="020F0502020204030204" pitchFamily="34" charset="0"/>
              </a:rPr>
              <a:t>Term 2.1, Week 2)</a:t>
            </a:r>
            <a:endParaRPr lang="en-GB" sz="2800" dirty="0">
              <a:solidFill>
                <a:srgbClr val="115076"/>
              </a:solidFill>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hlinkClick r:id="rId5"/>
              </a:rPr>
              <a:t>Audio file</a:t>
            </a:r>
            <a:endParaRPr lang="en-GB" sz="2400" dirty="0">
              <a:solidFill>
                <a:srgbClr val="115076"/>
              </a:solidFill>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hlinkClick r:id="rId6"/>
              </a:rPr>
              <a:t>Student worksheet</a:t>
            </a:r>
            <a:endParaRPr lang="en-GB" sz="2400" dirty="0">
              <a:solidFill>
                <a:srgbClr val="115076"/>
              </a:solidFill>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hlinkClick r:id="rId7"/>
              </a:rPr>
              <a:t>Quizlet link</a:t>
            </a:r>
            <a:r>
              <a:rPr lang="en-GB" sz="2400" dirty="0">
                <a:solidFill>
                  <a:prstClr val="black"/>
                </a:solidFill>
              </a:rPr>
              <a:t/>
            </a:r>
            <a:br>
              <a:rPr lang="en-GB" sz="2400" dirty="0">
                <a:solidFill>
                  <a:prstClr val="black"/>
                </a:solidFill>
              </a:rPr>
            </a:br>
            <a:endParaRPr lang="en-GB" sz="2400" dirty="0">
              <a:solidFill>
                <a:srgbClr val="115076"/>
              </a:solidFill>
            </a:endParaRPr>
          </a:p>
        </p:txBody>
      </p:sp>
      <p:sp>
        <p:nvSpPr>
          <p:cNvPr id="2" name="Rectangle 1"/>
          <p:cNvSpPr/>
          <p:nvPr/>
        </p:nvSpPr>
        <p:spPr>
          <a:xfrm>
            <a:off x="175149" y="5457594"/>
            <a:ext cx="11066804" cy="1138773"/>
          </a:xfrm>
          <a:prstGeom prst="rect">
            <a:avLst/>
          </a:prstGeom>
        </p:spPr>
        <p:txBody>
          <a:bodyPr wrap="square">
            <a:spAutoFit/>
          </a:bodyPr>
          <a:lstStyle/>
          <a:p>
            <a:pPr>
              <a:defRPr/>
            </a:pPr>
            <a:r>
              <a:rPr lang="en-GB" sz="2400" b="1" dirty="0">
                <a:solidFill>
                  <a:srgbClr val="5B9BD5">
                    <a:lumMod val="50000"/>
                  </a:srgbClr>
                </a:solidFill>
              </a:rPr>
              <a:t>In addition, revisit:</a:t>
            </a:r>
            <a:r>
              <a:rPr lang="en-GB" sz="2400" dirty="0">
                <a:solidFill>
                  <a:srgbClr val="5B9BD5">
                    <a:lumMod val="50000"/>
                  </a:srgbClr>
                </a:solidFill>
              </a:rPr>
              <a:t>		</a:t>
            </a:r>
            <a:r>
              <a:rPr lang="en-GB" sz="2400" dirty="0">
                <a:solidFill>
                  <a:srgbClr val="5B9BD5">
                    <a:lumMod val="50000"/>
                  </a:srgbClr>
                </a:solidFill>
                <a:hlinkClick r:id="rId8"/>
              </a:rPr>
              <a:t>Year 8 Term 1.2 Week 4</a:t>
            </a:r>
            <a:endParaRPr lang="en-GB" sz="2400" dirty="0">
              <a:solidFill>
                <a:srgbClr val="5B9BD5">
                  <a:lumMod val="50000"/>
                </a:srgbClr>
              </a:solidFill>
            </a:endParaRPr>
          </a:p>
          <a:p>
            <a:pPr>
              <a:defRPr/>
            </a:pPr>
            <a:r>
              <a:rPr lang="en-GB" sz="2400" dirty="0">
                <a:solidFill>
                  <a:srgbClr val="5B9BD5">
                    <a:lumMod val="50000"/>
                  </a:srgbClr>
                </a:solidFill>
              </a:rPr>
              <a:t>				</a:t>
            </a:r>
            <a:r>
              <a:rPr lang="en-GB" sz="2400" dirty="0">
                <a:solidFill>
                  <a:srgbClr val="5B9BD5">
                    <a:lumMod val="50000"/>
                  </a:srgbClr>
                </a:solidFill>
                <a:hlinkClick r:id="rId9"/>
              </a:rPr>
              <a:t>Year 8 Term 1.1 Week 5</a:t>
            </a:r>
            <a:r>
              <a:rPr lang="en-GB" sz="2400" dirty="0">
                <a:solidFill>
                  <a:srgbClr val="5B9BD5">
                    <a:lumMod val="50000"/>
                  </a:srgbClr>
                </a:solidFill>
              </a:rPr>
              <a:t/>
            </a:r>
            <a:br>
              <a:rPr lang="en-GB" sz="2400" dirty="0">
                <a:solidFill>
                  <a:srgbClr val="5B9BD5">
                    <a:lumMod val="50000"/>
                  </a:srgbClr>
                </a:solidFill>
              </a:rPr>
            </a:br>
            <a:endParaRPr lang="en-GB" sz="2000" dirty="0">
              <a:solidFill>
                <a:prstClr val="black"/>
              </a:solidFill>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5745" y="2515603"/>
            <a:ext cx="1334226" cy="1334226"/>
          </a:xfrm>
          <a:prstGeom prst="rect">
            <a:avLst/>
          </a:prstGeom>
        </p:spPr>
      </p:pic>
    </p:spTree>
    <p:extLst>
      <p:ext uri="{BB962C8B-B14F-4D97-AF65-F5344CB8AC3E}">
        <p14:creationId xmlns:p14="http://schemas.microsoft.com/office/powerpoint/2010/main" val="2203730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A79D6C-0332-FC43-AFDB-5ACA17F5420D}"/>
              </a:ext>
            </a:extLst>
          </p:cNvPr>
          <p:cNvSpPr>
            <a:spLocks noGrp="1"/>
          </p:cNvSpPr>
          <p:nvPr>
            <p:ph type="title"/>
          </p:nvPr>
        </p:nvSpPr>
        <p:spPr>
          <a:xfrm>
            <a:off x="5097741" y="167381"/>
            <a:ext cx="1996516" cy="1306401"/>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4194560" y="1560394"/>
            <a:ext cx="3802879" cy="29266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w</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r</a:t>
            </a:r>
            <a:endParaRPr lang="en-GB" sz="8800" dirty="0">
              <a:solidFill>
                <a:srgbClr val="002060"/>
              </a:solidFill>
              <a:latin typeface="Century Gothic" panose="020B0502020202020204" pitchFamily="34" charset="0"/>
            </a:endParaRPr>
          </a:p>
        </p:txBody>
      </p:sp>
      <p:sp>
        <p:nvSpPr>
          <p:cNvPr id="5" name="Rectangle 4"/>
          <p:cNvSpPr/>
          <p:nvPr/>
        </p:nvSpPr>
        <p:spPr>
          <a:xfrm>
            <a:off x="850264" y="515236"/>
            <a:ext cx="225895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rche</a:t>
            </a:r>
            <a:endParaRPr lang="en-GB" sz="5400" dirty="0">
              <a:solidFill>
                <a:srgbClr val="002060"/>
              </a:solidFill>
              <a:latin typeface="Century Gothic" panose="020B0502020202020204" pitchFamily="34" charset="0"/>
            </a:endParaRPr>
          </a:p>
        </p:txBody>
      </p:sp>
      <p:sp>
        <p:nvSpPr>
          <p:cNvPr id="6" name="Rectangle 5"/>
          <p:cNvSpPr/>
          <p:nvPr/>
        </p:nvSpPr>
        <p:spPr>
          <a:xfrm>
            <a:off x="5049078" y="4458340"/>
            <a:ext cx="209384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pr</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vat</a:t>
            </a:r>
            <a:endParaRPr lang="en-GB" sz="5400" dirty="0">
              <a:solidFill>
                <a:srgbClr val="002060"/>
              </a:solidFill>
              <a:latin typeface="Century Gothic" panose="020B0502020202020204" pitchFamily="34" charset="0"/>
            </a:endParaRPr>
          </a:p>
        </p:txBody>
      </p:sp>
      <p:sp>
        <p:nvSpPr>
          <p:cNvPr id="7" name="Rectangle 6"/>
          <p:cNvSpPr/>
          <p:nvPr/>
        </p:nvSpPr>
        <p:spPr>
          <a:xfrm>
            <a:off x="9609724" y="3272531"/>
            <a:ext cx="952505"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hr</a:t>
            </a:r>
            <a:endParaRPr lang="en-GB" sz="5400" i="1" dirty="0">
              <a:solidFill>
                <a:srgbClr val="002060"/>
              </a:solidFill>
              <a:latin typeface="Century Gothic" panose="020B0502020202020204" pitchFamily="34" charset="0"/>
            </a:endParaRPr>
          </a:p>
        </p:txBody>
      </p:sp>
      <p:sp>
        <p:nvSpPr>
          <p:cNvPr id="8" name="Rectangle 7"/>
          <p:cNvSpPr/>
          <p:nvPr/>
        </p:nvSpPr>
        <p:spPr>
          <a:xfrm>
            <a:off x="1153231" y="3287898"/>
            <a:ext cx="165301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FFCC00"/>
              </a:solidFill>
              <a:latin typeface="Century Gothic" panose="020B0502020202020204" pitchFamily="34" charset="0"/>
            </a:endParaRPr>
          </a:p>
        </p:txBody>
      </p:sp>
      <p:sp>
        <p:nvSpPr>
          <p:cNvPr id="9" name="Rectangle 8"/>
          <p:cNvSpPr/>
          <p:nvPr/>
        </p:nvSpPr>
        <p:spPr>
          <a:xfrm>
            <a:off x="8882745" y="515236"/>
            <a:ext cx="250581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002060"/>
              </a:solidFill>
              <a:latin typeface="Century Gothic" panose="020B0502020202020204" pitchFamily="34" charset="0"/>
            </a:endParaRPr>
          </a:p>
        </p:txBody>
      </p:sp>
      <p:pic>
        <p:nvPicPr>
          <p:cNvPr id="19" name="Picture 18" descr="back of a man's head"/>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1427" y="1749476"/>
            <a:ext cx="2289144" cy="1571487"/>
          </a:xfrm>
          <a:prstGeom prst="rect">
            <a:avLst/>
          </a:prstGeom>
        </p:spPr>
      </p:pic>
      <p:pic>
        <p:nvPicPr>
          <p:cNvPr id="12" name="Picture 11" descr="church"/>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947" y="1301631"/>
            <a:ext cx="2284202" cy="1587520"/>
          </a:xfrm>
          <a:prstGeom prst="rect">
            <a:avLst/>
          </a:prstGeom>
        </p:spPr>
      </p:pic>
      <p:pic>
        <p:nvPicPr>
          <p:cNvPr id="21" name="Picture 20" descr="security lock"/>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97127" y="5210534"/>
            <a:ext cx="1106452" cy="1110178"/>
          </a:xfrm>
          <a:prstGeom prst="rect">
            <a:avLst/>
          </a:prstGeom>
        </p:spPr>
      </p:pic>
      <p:pic>
        <p:nvPicPr>
          <p:cNvPr id="22" name="Picture 21" descr="famil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09521" y="1674535"/>
            <a:ext cx="1852263" cy="1336716"/>
          </a:xfrm>
          <a:prstGeom prst="rect">
            <a:avLst/>
          </a:prstGeom>
        </p:spPr>
      </p:pic>
      <p:pic>
        <p:nvPicPr>
          <p:cNvPr id="23" name="Picture 2" descr="boy pointing to girl in a group"/>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261748" y="4265495"/>
            <a:ext cx="1747810" cy="146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descr="arrow pointing to lines on a page"/>
          <p:cNvGrpSpPr/>
          <p:nvPr/>
        </p:nvGrpSpPr>
        <p:grpSpPr>
          <a:xfrm>
            <a:off x="1473864" y="4324636"/>
            <a:ext cx="1365094" cy="1190739"/>
            <a:chOff x="1473864" y="4324636"/>
            <a:chExt cx="1365094" cy="1190739"/>
          </a:xfrm>
        </p:grpSpPr>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73864" y="4324636"/>
              <a:ext cx="904961" cy="1190739"/>
            </a:xfrm>
            <a:prstGeom prst="rect">
              <a:avLst/>
            </a:prstGeom>
          </p:spPr>
        </p:pic>
        <p:cxnSp>
          <p:nvCxnSpPr>
            <p:cNvPr id="24" name="Straight Arrow Connector 23"/>
            <p:cNvCxnSpPr/>
            <p:nvPr/>
          </p:nvCxnSpPr>
          <p:spPr>
            <a:xfrm flipH="1">
              <a:off x="2295633" y="4487051"/>
              <a:ext cx="543325" cy="25767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664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i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wir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Kirch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5" name="Kirch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Famili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subTnLst>
                                    <p:audio>
                                      <p:cMediaNode>
                                        <p:cTn display="0" masterRel="sameClick">
                                          <p:stCondLst>
                                            <p:cond evt="begin" delay="0">
                                              <p:tn val="33"/>
                                            </p:cond>
                                          </p:stCondLst>
                                          <p:endCondLst>
                                            <p:cond evt="onStopAudio" delay="0">
                                              <p:tgtEl>
                                                <p:sldTgt/>
                                              </p:tgtEl>
                                            </p:cond>
                                          </p:endCondLst>
                                        </p:cTn>
                                        <p:tgtEl>
                                          <p:sndTgt r:embed="rId6" name="Famili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Linie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subTnLst>
                                    <p:audio>
                                      <p:cMediaNode>
                                        <p:cTn display="0" masterRel="sameClick">
                                          <p:stCondLst>
                                            <p:cond evt="begin" delay="0">
                                              <p:tn val="43"/>
                                            </p:cond>
                                          </p:stCondLst>
                                          <p:endCondLst>
                                            <p:cond evt="onStopAudio" delay="0">
                                              <p:tgtEl>
                                                <p:sldTgt/>
                                              </p:tgtEl>
                                            </p:cond>
                                          </p:endCondLst>
                                        </p:cTn>
                                        <p:tgtEl>
                                          <p:sndTgt r:embed="rId7" name="Linie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Priva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subTnLst>
                                    <p:audio>
                                      <p:cMediaNode>
                                        <p:cTn display="0" masterRel="sameClick">
                                          <p:stCondLst>
                                            <p:cond evt="begin" delay="0">
                                              <p:tn val="53"/>
                                            </p:cond>
                                          </p:stCondLst>
                                          <p:endCondLst>
                                            <p:cond evt="onStopAudio" delay="0">
                                              <p:tgtEl>
                                                <p:sldTgt/>
                                              </p:tgtEl>
                                            </p:cond>
                                          </p:endCondLst>
                                        </p:cTn>
                                        <p:tgtEl>
                                          <p:sndTgt r:embed="rId8" name="Priva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ihr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subTnLst>
                                    <p:audio>
                                      <p:cMediaNode>
                                        <p:cTn display="0" masterRel="sameClick">
                                          <p:stCondLst>
                                            <p:cond evt="begin" delay="0">
                                              <p:tn val="63"/>
                                            </p:cond>
                                          </p:stCondLst>
                                          <p:endCondLst>
                                            <p:cond evt="onStopAudio" delay="0">
                                              <p:tgtEl>
                                                <p:sldTgt/>
                                              </p:tgtEl>
                                            </p:cond>
                                          </p:endCondLst>
                                        </p:cTn>
                                        <p:tgtEl>
                                          <p:sndTgt r:embed="rId9" name="ih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4130A-F02B-2949-BAC4-F84D52B5E3F3}"/>
              </a:ext>
            </a:extLst>
          </p:cNvPr>
          <p:cNvSpPr>
            <a:spLocks noGrp="1"/>
          </p:cNvSpPr>
          <p:nvPr>
            <p:ph type="title"/>
          </p:nvPr>
        </p:nvSpPr>
        <p:spPr>
          <a:xfrm>
            <a:off x="4960491" y="-101470"/>
            <a:ext cx="2271016" cy="1850946"/>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4194560" y="1560394"/>
            <a:ext cx="3802879" cy="29266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w</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r</a:t>
            </a:r>
            <a:endParaRPr lang="en-GB" sz="8800" dirty="0">
              <a:solidFill>
                <a:srgbClr val="002060"/>
              </a:solidFill>
              <a:latin typeface="Century Gothic" panose="020B0502020202020204" pitchFamily="34" charset="0"/>
            </a:endParaRPr>
          </a:p>
        </p:txBody>
      </p:sp>
      <p:sp>
        <p:nvSpPr>
          <p:cNvPr id="5" name="Rectangle 4"/>
          <p:cNvSpPr/>
          <p:nvPr/>
        </p:nvSpPr>
        <p:spPr>
          <a:xfrm>
            <a:off x="850264" y="515236"/>
            <a:ext cx="225895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rche</a:t>
            </a:r>
            <a:endParaRPr lang="en-GB" sz="5400" dirty="0">
              <a:solidFill>
                <a:srgbClr val="002060"/>
              </a:solidFill>
              <a:latin typeface="Century Gothic" panose="020B0502020202020204" pitchFamily="34" charset="0"/>
            </a:endParaRPr>
          </a:p>
        </p:txBody>
      </p:sp>
      <p:sp>
        <p:nvSpPr>
          <p:cNvPr id="6" name="Rectangle 5"/>
          <p:cNvSpPr/>
          <p:nvPr/>
        </p:nvSpPr>
        <p:spPr>
          <a:xfrm>
            <a:off x="5049078" y="4458340"/>
            <a:ext cx="209384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pr</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vat</a:t>
            </a:r>
            <a:endParaRPr lang="en-GB" sz="5400" dirty="0">
              <a:solidFill>
                <a:srgbClr val="002060"/>
              </a:solidFill>
              <a:latin typeface="Century Gothic" panose="020B0502020202020204" pitchFamily="34" charset="0"/>
            </a:endParaRPr>
          </a:p>
        </p:txBody>
      </p:sp>
      <p:sp>
        <p:nvSpPr>
          <p:cNvPr id="7" name="Rectangle 6"/>
          <p:cNvSpPr/>
          <p:nvPr/>
        </p:nvSpPr>
        <p:spPr>
          <a:xfrm>
            <a:off x="9609724" y="3272531"/>
            <a:ext cx="952505"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hr</a:t>
            </a:r>
            <a:endParaRPr lang="en-GB" sz="5400" i="1" dirty="0">
              <a:solidFill>
                <a:srgbClr val="002060"/>
              </a:solidFill>
              <a:latin typeface="Century Gothic" panose="020B0502020202020204" pitchFamily="34" charset="0"/>
            </a:endParaRPr>
          </a:p>
        </p:txBody>
      </p:sp>
      <p:sp>
        <p:nvSpPr>
          <p:cNvPr id="8" name="Rectangle 7"/>
          <p:cNvSpPr/>
          <p:nvPr/>
        </p:nvSpPr>
        <p:spPr>
          <a:xfrm>
            <a:off x="1153231" y="3287898"/>
            <a:ext cx="165301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FFCC00"/>
              </a:solidFill>
              <a:latin typeface="Century Gothic" panose="020B0502020202020204" pitchFamily="34" charset="0"/>
            </a:endParaRPr>
          </a:p>
        </p:txBody>
      </p:sp>
      <p:sp>
        <p:nvSpPr>
          <p:cNvPr id="9" name="Rectangle 8"/>
          <p:cNvSpPr/>
          <p:nvPr/>
        </p:nvSpPr>
        <p:spPr>
          <a:xfrm>
            <a:off x="8882745" y="515236"/>
            <a:ext cx="250581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002060"/>
              </a:solidFill>
              <a:latin typeface="Century Gothic" panose="020B0502020202020204" pitchFamily="34" charset="0"/>
            </a:endParaRPr>
          </a:p>
        </p:txBody>
      </p:sp>
      <p:pic>
        <p:nvPicPr>
          <p:cNvPr id="19" name="Picture 18" descr="group of peop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1427" y="1749476"/>
            <a:ext cx="2289144" cy="1571487"/>
          </a:xfrm>
          <a:prstGeom prst="rect">
            <a:avLst/>
          </a:prstGeom>
        </p:spPr>
      </p:pic>
    </p:spTree>
    <p:extLst>
      <p:ext uri="{BB962C8B-B14F-4D97-AF65-F5344CB8AC3E}">
        <p14:creationId xmlns:p14="http://schemas.microsoft.com/office/powerpoint/2010/main" val="259070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wir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Kirch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Famili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Lini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Priva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ih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B429-3984-7F4F-AADA-B125096DCD40}"/>
              </a:ext>
            </a:extLst>
          </p:cNvPr>
          <p:cNvSpPr>
            <a:spLocks noGrp="1"/>
          </p:cNvSpPr>
          <p:nvPr>
            <p:ph type="title"/>
          </p:nvPr>
        </p:nvSpPr>
        <p:spPr>
          <a:xfrm>
            <a:off x="5225927" y="-19548"/>
            <a:ext cx="1744075" cy="1674483"/>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4194560" y="1560394"/>
            <a:ext cx="3802879" cy="29266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w</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r</a:t>
            </a:r>
            <a:endParaRPr lang="en-GB" sz="8800" dirty="0">
              <a:solidFill>
                <a:srgbClr val="002060"/>
              </a:solidFill>
              <a:latin typeface="Century Gothic" panose="020B0502020202020204" pitchFamily="34" charset="0"/>
            </a:endParaRPr>
          </a:p>
        </p:txBody>
      </p:sp>
      <p:sp>
        <p:nvSpPr>
          <p:cNvPr id="5" name="Rectangle 4"/>
          <p:cNvSpPr/>
          <p:nvPr/>
        </p:nvSpPr>
        <p:spPr>
          <a:xfrm>
            <a:off x="850264" y="515236"/>
            <a:ext cx="225895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rche</a:t>
            </a:r>
            <a:endParaRPr lang="en-GB" sz="5400" dirty="0">
              <a:solidFill>
                <a:srgbClr val="002060"/>
              </a:solidFill>
              <a:latin typeface="Century Gothic" panose="020B0502020202020204" pitchFamily="34" charset="0"/>
            </a:endParaRPr>
          </a:p>
        </p:txBody>
      </p:sp>
      <p:sp>
        <p:nvSpPr>
          <p:cNvPr id="6" name="Rectangle 5"/>
          <p:cNvSpPr/>
          <p:nvPr/>
        </p:nvSpPr>
        <p:spPr>
          <a:xfrm>
            <a:off x="5049078" y="4458340"/>
            <a:ext cx="209384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pr</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vat</a:t>
            </a:r>
            <a:endParaRPr lang="en-GB" sz="5400" dirty="0">
              <a:solidFill>
                <a:srgbClr val="002060"/>
              </a:solidFill>
              <a:latin typeface="Century Gothic" panose="020B0502020202020204" pitchFamily="34" charset="0"/>
            </a:endParaRPr>
          </a:p>
        </p:txBody>
      </p:sp>
      <p:sp>
        <p:nvSpPr>
          <p:cNvPr id="7" name="Rectangle 6"/>
          <p:cNvSpPr/>
          <p:nvPr/>
        </p:nvSpPr>
        <p:spPr>
          <a:xfrm>
            <a:off x="9609724" y="3272531"/>
            <a:ext cx="952505" cy="923330"/>
          </a:xfrm>
          <a:prstGeom prst="rect">
            <a:avLst/>
          </a:prstGeom>
        </p:spPr>
        <p:txBody>
          <a:bodyPr wrap="none">
            <a:spAutoFit/>
          </a:bodyPr>
          <a:lstStyle/>
          <a:p>
            <a:pPr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hr</a:t>
            </a:r>
            <a:endParaRPr lang="en-GB" sz="5400" i="1" dirty="0">
              <a:solidFill>
                <a:srgbClr val="002060"/>
              </a:solidFill>
              <a:latin typeface="Century Gothic" panose="020B0502020202020204" pitchFamily="34" charset="0"/>
            </a:endParaRPr>
          </a:p>
        </p:txBody>
      </p:sp>
      <p:sp>
        <p:nvSpPr>
          <p:cNvPr id="8" name="Rectangle 7"/>
          <p:cNvSpPr/>
          <p:nvPr/>
        </p:nvSpPr>
        <p:spPr>
          <a:xfrm>
            <a:off x="1153231" y="3287898"/>
            <a:ext cx="165301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FFCC00"/>
              </a:solidFill>
              <a:latin typeface="Century Gothic" panose="020B0502020202020204" pitchFamily="34" charset="0"/>
            </a:endParaRPr>
          </a:p>
        </p:txBody>
      </p:sp>
      <p:sp>
        <p:nvSpPr>
          <p:cNvPr id="9" name="Rectangle 8"/>
          <p:cNvSpPr/>
          <p:nvPr/>
        </p:nvSpPr>
        <p:spPr>
          <a:xfrm>
            <a:off x="8882745" y="515236"/>
            <a:ext cx="250581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002060"/>
              </a:solidFill>
              <a:latin typeface="Century Gothic" panose="020B0502020202020204" pitchFamily="34" charset="0"/>
            </a:endParaRPr>
          </a:p>
        </p:txBody>
      </p:sp>
      <p:pic>
        <p:nvPicPr>
          <p:cNvPr id="19" name="Picture 18" descr="group of peopl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1427" y="1749476"/>
            <a:ext cx="2289144" cy="1571487"/>
          </a:xfrm>
          <a:prstGeom prst="rect">
            <a:avLst/>
          </a:prstGeom>
        </p:spPr>
      </p:pic>
    </p:spTree>
    <p:extLst>
      <p:ext uri="{BB962C8B-B14F-4D97-AF65-F5344CB8AC3E}">
        <p14:creationId xmlns:p14="http://schemas.microsoft.com/office/powerpoint/2010/main" val="397877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0002" y="1134167"/>
            <a:ext cx="10515600" cy="1325563"/>
          </a:xfrm>
        </p:spPr>
        <p:txBody>
          <a:bodyPr>
            <a:normAutofit fontScale="90000"/>
          </a:bodyPr>
          <a:lstStyle/>
          <a:p>
            <a:r>
              <a:rPr lang="en-GB" sz="26700" b="1" dirty="0" err="1">
                <a:solidFill>
                  <a:srgbClr val="FFCC00"/>
                </a:solidFill>
              </a:rPr>
              <a:t>i</a:t>
            </a:r>
            <a:r>
              <a:rPr lang="en-GB" sz="1400" b="1" dirty="0"/>
              <a:t/>
            </a:r>
            <a:br>
              <a:rPr lang="en-GB" sz="1400" b="1" dirty="0"/>
            </a:br>
            <a:endParaRPr lang="en-GB" dirty="0"/>
          </a:p>
        </p:txBody>
      </p:sp>
      <p:pic>
        <p:nvPicPr>
          <p:cNvPr id="4" name="Picture 3" descr="person with a magnifying glass looking through it to see a key"/>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3506" y="516675"/>
            <a:ext cx="2922161" cy="3886110"/>
          </a:xfrm>
          <a:prstGeom prst="rect">
            <a:avLst/>
          </a:prstGeom>
        </p:spPr>
      </p:pic>
      <p:sp>
        <p:nvSpPr>
          <p:cNvPr id="2" name="Rectangle 1"/>
          <p:cNvSpPr/>
          <p:nvPr/>
        </p:nvSpPr>
        <p:spPr>
          <a:xfrm>
            <a:off x="3643245" y="4303950"/>
            <a:ext cx="490550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8567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i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ind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find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0002" y="1134167"/>
            <a:ext cx="10515600" cy="1325563"/>
          </a:xfrm>
        </p:spPr>
        <p:txBody>
          <a:bodyPr>
            <a:normAutofit fontScale="90000"/>
          </a:bodyPr>
          <a:lstStyle/>
          <a:p>
            <a:r>
              <a:rPr lang="en-GB" sz="26700" b="1" dirty="0" err="1">
                <a:solidFill>
                  <a:srgbClr val="FFCC00"/>
                </a:solidFill>
              </a:rPr>
              <a:t>i</a:t>
            </a:r>
            <a:r>
              <a:rPr lang="en-GB" sz="1400" b="1" dirty="0"/>
              <a:t/>
            </a:r>
            <a:br>
              <a:rPr lang="en-GB" sz="1400" b="1" dirty="0"/>
            </a:br>
            <a:endParaRPr lang="en-GB" dirty="0"/>
          </a:p>
        </p:txBody>
      </p:sp>
      <p:sp>
        <p:nvSpPr>
          <p:cNvPr id="2" name="Rectangle 1"/>
          <p:cNvSpPr/>
          <p:nvPr/>
        </p:nvSpPr>
        <p:spPr>
          <a:xfrm>
            <a:off x="3643245" y="4303950"/>
            <a:ext cx="490550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7037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i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ind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C1201E48-14A4-8B47-A494-F785721C1852}" vid="{453E499D-4EAB-BA4C-B8B3-68DE1A8A6823}"/>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118</TotalTime>
  <Words>8341</Words>
  <Application>Microsoft Office PowerPoint</Application>
  <PresentationFormat>Widescreen</PresentationFormat>
  <Paragraphs>1168</Paragraphs>
  <Slides>44</Slides>
  <Notes>44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44</vt:i4>
      </vt:variant>
    </vt:vector>
  </HeadingPairs>
  <TitlesOfParts>
    <vt:vector size="53" baseType="lpstr">
      <vt:lpstr>Arial</vt:lpstr>
      <vt:lpstr>Calibri</vt:lpstr>
      <vt:lpstr>Century Gothic</vt:lpstr>
      <vt:lpstr>Segoe Script</vt:lpstr>
      <vt:lpstr>Symbol</vt:lpstr>
      <vt:lpstr>Times New Roman</vt:lpstr>
      <vt:lpstr>1_Office Theme</vt:lpstr>
      <vt:lpstr>4_Office Theme</vt:lpstr>
      <vt:lpstr>3_Office Theme</vt:lpstr>
      <vt:lpstr>Talking about exchanging gifts </vt:lpstr>
      <vt:lpstr>i</vt:lpstr>
      <vt:lpstr>i</vt:lpstr>
      <vt:lpstr>i</vt:lpstr>
      <vt:lpstr>i</vt:lpstr>
      <vt:lpstr>i</vt:lpstr>
      <vt:lpstr>i</vt:lpstr>
      <vt:lpstr>i </vt:lpstr>
      <vt:lpstr>i </vt:lpstr>
      <vt:lpstr>i </vt:lpstr>
      <vt:lpstr>i</vt:lpstr>
      <vt:lpstr>i</vt:lpstr>
      <vt:lpstr>i</vt:lpstr>
      <vt:lpstr>Phonetik</vt:lpstr>
      <vt:lpstr>Vokabeln</vt:lpstr>
      <vt:lpstr>Vokabeln</vt:lpstr>
      <vt:lpstr>Pronomen</vt:lpstr>
      <vt:lpstr>Pronomen [R3 – Dativ]</vt:lpstr>
      <vt:lpstr>Fragen oder antworten?</vt:lpstr>
      <vt:lpstr>Mias Tagebuch</vt:lpstr>
      <vt:lpstr>Mias Tagebuch</vt:lpstr>
      <vt:lpstr>Wer sagt was?</vt:lpstr>
      <vt:lpstr>Wer sagt was? [1/2]</vt:lpstr>
      <vt:lpstr>Wer sagt was? [2/2]</vt:lpstr>
      <vt:lpstr>Talking about exchanging gifts </vt:lpstr>
      <vt:lpstr>ie</vt:lpstr>
      <vt:lpstr>ie</vt:lpstr>
      <vt:lpstr>ie</vt:lpstr>
      <vt:lpstr>ie</vt:lpstr>
      <vt:lpstr>ie</vt:lpstr>
      <vt:lpstr>ie</vt:lpstr>
      <vt:lpstr>Phonetik</vt:lpstr>
      <vt:lpstr>Phonetik</vt:lpstr>
      <vt:lpstr>Vokabeln 1 [1/2]</vt:lpstr>
      <vt:lpstr>Vokabeln 1 [2/2]</vt:lpstr>
      <vt:lpstr>Vokabeln 2 [1/2]</vt:lpstr>
      <vt:lpstr>Vokabeln 2  [2/2]</vt:lpstr>
      <vt:lpstr>Ein  mein</vt:lpstr>
      <vt:lpstr>Ein  mein</vt:lpstr>
      <vt:lpstr>Für wen ist das? Von wem ist das?</vt:lpstr>
      <vt:lpstr>Was machen sie?</vt:lpstr>
      <vt:lpstr>Alastair schreibt Mia</vt:lpstr>
      <vt:lpstr>Antworten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Stephen Owen</cp:lastModifiedBy>
  <cp:revision>645</cp:revision>
  <dcterms:created xsi:type="dcterms:W3CDTF">2020-07-18T21:51:12Z</dcterms:created>
  <dcterms:modified xsi:type="dcterms:W3CDTF">2021-07-21T10:12:58Z</dcterms:modified>
</cp:coreProperties>
</file>