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83" r:id="rId3"/>
    <p:sldId id="284" r:id="rId4"/>
    <p:sldId id="285" r:id="rId5"/>
    <p:sldId id="286" r:id="rId6"/>
    <p:sldId id="287"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9" autoAdjust="0"/>
    <p:restoredTop sz="64492" autoAdjust="0"/>
  </p:normalViewPr>
  <p:slideViewPr>
    <p:cSldViewPr snapToGrid="0">
      <p:cViewPr varScale="1">
        <p:scale>
          <a:sx n="77" d="100"/>
          <a:sy n="77" d="100"/>
        </p:scale>
        <p:origin x="216" y="22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1.2, Week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revisiting ‘SFC’</a:t>
            </a:r>
            <a:endParaRPr lang="en-GB" sz="1200" b="0" i="0" u="none" strike="noStrike" kern="1200" baseline="0" dirty="0">
              <a:solidFill>
                <a:schemeClr val="tx1"/>
              </a:solidFill>
              <a:effectLst/>
              <a:latin typeface="+mn-lt"/>
              <a:ea typeface="+mn-ea"/>
              <a:cs typeface="+mn-cs"/>
            </a:endParaRP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11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(in this case is SFC – silent final consonant so nothing to pronounce as an individual sound!) </a:t>
            </a:r>
            <a:r>
              <a:rPr lang="en-GB" baseline="0" dirty="0"/>
              <a:t>and then the </a:t>
            </a:r>
            <a:r>
              <a:rPr lang="en-GB" b="1" baseline="0" dirty="0"/>
              <a:t>source</a:t>
            </a:r>
            <a:r>
              <a:rPr lang="en-GB" baseline="0" dirty="0"/>
              <a:t> word ‘</a:t>
            </a:r>
            <a:r>
              <a:rPr lang="en-GB" b="1" baseline="0" dirty="0" err="1"/>
              <a:t>dans</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although not, of course with SFC!).  Additionally, we have tried to use words that build cumulatively on previously taught SSCs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t>Ensure that pupils are clear about the meaning of each of these high-frequency words.</a:t>
            </a:r>
            <a:br>
              <a:rPr lang="en-GB" dirty="0"/>
            </a:br>
            <a:r>
              <a:rPr lang="en-GB" dirty="0"/>
              <a:t>NB: pictures can,</a:t>
            </a:r>
            <a:r>
              <a:rPr lang="en-GB" baseline="0" dirty="0"/>
              <a:t> at best, only suggest meaning. Many high-frequency words are less concrete than other words, and less easy to communicate unequivocally in pictures.</a:t>
            </a:r>
            <a:br>
              <a:rPr lang="en-GB" baseline="0" dirty="0"/>
            </a:br>
            <a:r>
              <a:rPr lang="en-GB" baseline="0" dirty="0"/>
              <a:t>Therefore, teachers should not shy away from giving the English meaning to students, to prevent any erroneous representations taking root in memory.</a:t>
            </a:r>
            <a:br>
              <a:rPr lang="en-GB" baseline="0" dirty="0"/>
            </a:br>
            <a:br>
              <a:rPr lang="en-GB" baseline="0" dirty="0"/>
            </a:br>
            <a:r>
              <a:rPr lang="en-GB" baseline="0" dirty="0"/>
              <a:t>Lead class repetition of the five CLUSTER words.</a:t>
            </a:r>
            <a:br>
              <a:rPr lang="en-GB" baseline="0" dirty="0"/>
            </a:br>
            <a:br>
              <a:rPr lang="en-GB" baseline="0" dirty="0"/>
            </a:br>
            <a:r>
              <a:rPr lang="en-GB" baseline="0" dirty="0"/>
              <a:t>Word frequency rankings (1 is the most common word in French): </a:t>
            </a:r>
            <a:br>
              <a:rPr lang="en-GB" baseline="0" dirty="0"/>
            </a:br>
            <a:r>
              <a:rPr lang="en-GB" b="1" baseline="0" dirty="0" err="1"/>
              <a:t>dans</a:t>
            </a:r>
            <a:r>
              <a:rPr lang="en-GB" baseline="0" dirty="0"/>
              <a:t> [11]; </a:t>
            </a:r>
            <a:r>
              <a:rPr lang="en-GB" b="1" baseline="0" dirty="0"/>
              <a:t>petit </a:t>
            </a:r>
            <a:r>
              <a:rPr lang="en-GB" b="0" baseline="0" dirty="0"/>
              <a:t>[138]</a:t>
            </a:r>
            <a:r>
              <a:rPr lang="en-GB" baseline="0" dirty="0"/>
              <a:t> </a:t>
            </a:r>
            <a:r>
              <a:rPr lang="en-GB" b="1" baseline="0" dirty="0"/>
              <a:t>prix</a:t>
            </a:r>
            <a:r>
              <a:rPr lang="en-GB" baseline="0" dirty="0"/>
              <a:t> [310]; </a:t>
            </a:r>
            <a:r>
              <a:rPr lang="en-GB" b="1" baseline="0" dirty="0"/>
              <a:t>mot</a:t>
            </a:r>
            <a:r>
              <a:rPr lang="en-GB" baseline="0" dirty="0"/>
              <a:t> [220]; </a:t>
            </a:r>
            <a:r>
              <a:rPr lang="en-GB" b="1" baseline="0" dirty="0" err="1"/>
              <a:t>mais</a:t>
            </a:r>
            <a:r>
              <a:rPr lang="en-GB" baseline="0" dirty="0"/>
              <a:t> [30]; </a:t>
            </a:r>
            <a:r>
              <a:rPr lang="en-GB" b="1" baseline="0" dirty="0"/>
              <a:t>grand </a:t>
            </a:r>
            <a:r>
              <a:rPr lang="en-GB" baseline="0" dirty="0"/>
              <a:t>[59].</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68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Elicit the words from pupils from picture prompts (NB – clearly this is NOT decoding the SFC SSC, but it is reinforcing the explicit knowledge of the cluster words – remember these are high-frequency words)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4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Pair work:</a:t>
            </a:r>
            <a:r>
              <a:rPr lang="en-GB" baseline="0" dirty="0"/>
              <a:t>  Pupils try to recall the words together, prompted just by the SFC</a:t>
            </a:r>
            <a:br>
              <a:rPr lang="en-GB" baseline="0" dirty="0"/>
            </a:br>
            <a:r>
              <a:rPr lang="en-GB" baseline="0" dirty="0"/>
              <a:t>Plenary: Elicit the words chorally from the class, but listening in carefully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84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a:t>
            </a:r>
            <a:r>
              <a:rPr lang="en-GB" sz="1200" kern="1200" baseline="0" dirty="0">
                <a:solidFill>
                  <a:schemeClr val="tx1"/>
                </a:solidFill>
                <a:effectLst/>
                <a:latin typeface="+mn-lt"/>
                <a:ea typeface="+mn-ea"/>
                <a:cs typeface="+mn-cs"/>
              </a:rPr>
              <a:t> SSC practice: read aloud sentences – either as choral class work or pairs reading to each other.</a:t>
            </a:r>
            <a:br>
              <a:rPr lang="en-GB" sz="1200" kern="120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Including a few words that are unfamiliar, is the way to assess if pupils are applying their SSC knowledge, as opposed to recalling the pronunciations of whole words that they already know.  A way to include unknown words without affecting pupils’ ability to understand the language is to use proper nouns, place or people names, as done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Sentence six offers an opportunity to stretch students with a sentence that includes a verb they have not previously met [</a:t>
            </a:r>
            <a:r>
              <a:rPr lang="en-GB" sz="1200" kern="1200" baseline="0" dirty="0" err="1">
                <a:solidFill>
                  <a:schemeClr val="tx1"/>
                </a:solidFill>
                <a:effectLst/>
                <a:latin typeface="+mn-lt"/>
                <a:ea typeface="+mn-ea"/>
                <a:cs typeface="+mn-cs"/>
              </a:rPr>
              <a:t>retourner</a:t>
            </a:r>
            <a:r>
              <a:rPr lang="en-GB" sz="1200" kern="1200" baseline="0" dirty="0">
                <a:solidFill>
                  <a:schemeClr val="tx1"/>
                </a:solidFill>
                <a:effectLst/>
                <a:latin typeface="+mn-lt"/>
                <a:ea typeface="+mn-ea"/>
                <a:cs typeface="+mn-cs"/>
              </a:rPr>
              <a:t> 999].  Teachers should use their judgement as to whether they wish to include this in the SFC practice 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55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a:t>
              </a:r>
              <a:r>
                <a:rPr lang="en-GB" sz="2200">
                  <a:solidFill>
                    <a:prstClr val="white"/>
                  </a:solidFill>
                  <a:latin typeface="Century Gothic" panose="020B0502020202020204" pitchFamily="34" charset="0"/>
                </a:rPr>
                <a:t>Week </a:t>
              </a:r>
              <a:r>
                <a:rPr lang="en-GB" sz="2200" dirty="0">
                  <a:solidFill>
                    <a:prstClr val="white"/>
                  </a:solidFill>
                  <a:latin typeface="Century Gothic" panose="020B0502020202020204" pitchFamily="34" charset="0"/>
                </a:rPr>
                <a:t>5</a:t>
              </a: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23/02/20</a:t>
              </a:r>
            </a:p>
          </p:txBody>
        </p:sp>
      </p:grpSp>
      <p:sp>
        <p:nvSpPr>
          <p:cNvPr id="6" name="Title 5">
            <a:extLst>
              <a:ext uri="{FF2B5EF4-FFF2-40B4-BE49-F238E27FC236}">
                <a16:creationId xmlns:a16="http://schemas.microsoft.com/office/drawing/2014/main" id="{4C6B2A82-EDC1-F84F-A1E7-D45881287766}"/>
              </a:ext>
            </a:extLst>
          </p:cNvPr>
          <p:cNvSpPr>
            <a:spLocks noGrp="1"/>
          </p:cNvSpPr>
          <p:nvPr>
            <p:ph type="title"/>
          </p:nvPr>
        </p:nvSpPr>
        <p:spPr>
          <a:xfrm>
            <a:off x="185383" y="2032495"/>
            <a:ext cx="2378203" cy="854018"/>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0800000" flipV="1">
            <a:off x="3940129" y="1667197"/>
            <a:ext cx="662489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dans</a:t>
            </a:r>
            <a:endParaRPr kumimoji="0" lang="en-GB" sz="1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pic>
        <p:nvPicPr>
          <p:cNvPr id="7" name="Picture 2" descr="Quiet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171" y="3935182"/>
            <a:ext cx="666750" cy="845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780" y="1801190"/>
            <a:ext cx="1613533"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600" b="1" i="0" u="none" strike="noStrike" kern="1200" cap="none" spc="0" normalizeH="0" baseline="0" noProof="0" dirty="0">
                <a:ln>
                  <a:noFill/>
                </a:ln>
                <a:solidFill>
                  <a:srgbClr val="E65D00"/>
                </a:solidFill>
                <a:effectLst/>
                <a:uLnTx/>
                <a:uFillTx/>
                <a:latin typeface="Century Gothic" panose="020B0502020202020204" pitchFamily="34" charset="0"/>
                <a:ea typeface="+mn-ea"/>
                <a:cs typeface="+mn-cs"/>
              </a:rPr>
              <a:t>X</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135" y="3935182"/>
            <a:ext cx="2021192" cy="1704539"/>
          </a:xfrm>
          <a:prstGeom prst="rect">
            <a:avLst/>
          </a:prstGeom>
        </p:spPr>
      </p:pic>
      <p:sp>
        <p:nvSpPr>
          <p:cNvPr id="10" name="Down Arrow 9"/>
          <p:cNvSpPr/>
          <p:nvPr/>
        </p:nvSpPr>
        <p:spPr>
          <a:xfrm>
            <a:off x="5461283" y="3901969"/>
            <a:ext cx="627018" cy="109219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39670A30-97AF-4C48-9067-D6A4D6262EDB}"/>
              </a:ext>
            </a:extLst>
          </p:cNvPr>
          <p:cNvSpPr>
            <a:spLocks noGrp="1"/>
          </p:cNvSpPr>
          <p:nvPr>
            <p:ph type="title"/>
          </p:nvPr>
        </p:nvSpPr>
        <p:spPr/>
        <p:txBody>
          <a:bodyPr>
            <a:normAutofit/>
          </a:bodyPr>
          <a:lstStyle/>
          <a:p>
            <a:pPr algn="ctr"/>
            <a:r>
              <a:rPr lang="en-GB" sz="7200" b="1" dirty="0">
                <a:solidFill>
                  <a:srgbClr val="5B9BD5">
                    <a:lumMod val="50000"/>
                  </a:srgbClr>
                </a:solidFill>
                <a:cs typeface="Calibri" panose="020F0502020204030204" pitchFamily="34" charset="0"/>
              </a:rPr>
              <a:t>Silent final consonant</a:t>
            </a:r>
            <a:endParaRPr lang="en-US" sz="7200" dirty="0"/>
          </a:p>
        </p:txBody>
      </p:sp>
    </p:spTree>
    <p:extLst>
      <p:ext uri="{BB962C8B-B14F-4D97-AF65-F5344CB8AC3E}">
        <p14:creationId xmlns:p14="http://schemas.microsoft.com/office/powerpoint/2010/main" val="10834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9269" y="221396"/>
            <a:ext cx="84716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Silence!</a:t>
            </a:r>
          </a:p>
        </p:txBody>
      </p:sp>
      <p:pic>
        <p:nvPicPr>
          <p:cNvPr id="5" name="Picture 2" descr="Quiet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365" y="260374"/>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78072" y="1611325"/>
            <a:ext cx="24534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pri</a:t>
            </a:r>
            <a:r>
              <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x</a:t>
            </a:r>
          </a:p>
        </p:txBody>
      </p:sp>
      <p:sp>
        <p:nvSpPr>
          <p:cNvPr id="7" name="TextBox 6"/>
          <p:cNvSpPr txBox="1"/>
          <p:nvPr/>
        </p:nvSpPr>
        <p:spPr>
          <a:xfrm>
            <a:off x="2219161" y="4885274"/>
            <a:ext cx="235534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mo</a:t>
            </a:r>
            <a:r>
              <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t</a:t>
            </a:r>
          </a:p>
        </p:txBody>
      </p:sp>
      <p:sp>
        <p:nvSpPr>
          <p:cNvPr id="8" name="TextBox 7"/>
          <p:cNvSpPr txBox="1"/>
          <p:nvPr/>
        </p:nvSpPr>
        <p:spPr>
          <a:xfrm flipH="1">
            <a:off x="4432262" y="4840316"/>
            <a:ext cx="27861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gran</a:t>
            </a:r>
            <a:r>
              <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d</a:t>
            </a:r>
          </a:p>
        </p:txBody>
      </p:sp>
      <p:sp>
        <p:nvSpPr>
          <p:cNvPr id="9" name="TextBox 8"/>
          <p:cNvSpPr txBox="1"/>
          <p:nvPr/>
        </p:nvSpPr>
        <p:spPr>
          <a:xfrm>
            <a:off x="2219160" y="1654865"/>
            <a:ext cx="209364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peti</a:t>
            </a:r>
            <a:r>
              <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t</a:t>
            </a:r>
          </a:p>
        </p:txBody>
      </p:sp>
      <p:sp>
        <p:nvSpPr>
          <p:cNvPr id="10" name="TextBox 9"/>
          <p:cNvSpPr txBox="1"/>
          <p:nvPr/>
        </p:nvSpPr>
        <p:spPr>
          <a:xfrm>
            <a:off x="8660792" y="4766034"/>
            <a:ext cx="22574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mai</a:t>
            </a:r>
            <a:r>
              <a:rPr kumimoji="0" lang="en-GB" sz="6000" b="1" i="0" u="none" strike="sng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s</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rot="10800000" flipV="1">
            <a:off x="3840541" y="2020283"/>
            <a:ext cx="54764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dans</a:t>
            </a:r>
            <a:endParaRPr kumimoji="0" lang="en-GB" sz="1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7523507" y="2119156"/>
            <a:ext cx="1674025"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600" b="1" i="0" u="none" strike="noStrike" kern="1200" cap="none" spc="0" normalizeH="0" baseline="0" noProof="0" dirty="0">
                <a:ln>
                  <a:noFill/>
                </a:ln>
                <a:solidFill>
                  <a:srgbClr val="E65D00"/>
                </a:solidFill>
                <a:effectLst/>
                <a:uLnTx/>
                <a:uFillTx/>
                <a:latin typeface="Century Gothic" panose="020B0502020202020204" pitchFamily="34" charset="0"/>
                <a:ea typeface="+mn-ea"/>
                <a:cs typeface="+mn-cs"/>
              </a:rPr>
              <a:t>X</a:t>
            </a:r>
          </a:p>
        </p:txBody>
      </p:sp>
      <p:grpSp>
        <p:nvGrpSpPr>
          <p:cNvPr id="13" name="Group 12"/>
          <p:cNvGrpSpPr/>
          <p:nvPr/>
        </p:nvGrpSpPr>
        <p:grpSpPr>
          <a:xfrm>
            <a:off x="8633509" y="552386"/>
            <a:ext cx="2725699" cy="1936044"/>
            <a:chOff x="8711284" y="862548"/>
            <a:chExt cx="2725699" cy="1936044"/>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1284" y="1100550"/>
              <a:ext cx="1371776" cy="11591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3060" y="862548"/>
              <a:ext cx="1353923" cy="1936044"/>
            </a:xfrm>
            <a:prstGeom prst="rect">
              <a:avLst/>
            </a:prstGeom>
          </p:spPr>
        </p:pic>
        <p:sp>
          <p:nvSpPr>
            <p:cNvPr id="16" name="TextBox 15"/>
            <p:cNvSpPr txBox="1"/>
            <p:nvPr/>
          </p:nvSpPr>
          <p:spPr>
            <a:xfrm rot="19534011">
              <a:off x="8803874" y="1335977"/>
              <a:ext cx="1490133" cy="400110"/>
            </a:xfrm>
            <a:prstGeom prst="rect">
              <a:avLst/>
            </a:prstGeom>
            <a:noFill/>
          </p:spPr>
          <p:txBody>
            <a:bodyPr wrap="square" rtlCol="0">
              <a:spAutoFit/>
            </a:bodyPr>
            <a:lstStyle/>
            <a:p>
              <a:r>
                <a:rPr lang="en-GB" sz="2000" b="1" dirty="0">
                  <a:solidFill>
                    <a:prstClr val="black"/>
                  </a:solidFill>
                  <a:latin typeface="Century Gothic" panose="020B0502020202020204" pitchFamily="34" charset="0"/>
                </a:rPr>
                <a:t>€15.95</a:t>
              </a:r>
            </a:p>
          </p:txBody>
        </p:sp>
      </p:grpSp>
      <p:pic>
        <p:nvPicPr>
          <p:cNvPr id="17" name="Picture 2" descr="http://www.clker.com/cliparts/0/F/H/c/a/X/crossword-letter-tiles-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43" y="3805118"/>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98898" y="4419354"/>
            <a:ext cx="1455327" cy="1455327"/>
          </a:xfrm>
          <a:prstGeom prst="rect">
            <a:avLst/>
          </a:prstGeom>
        </p:spPr>
      </p:pic>
      <p:sp>
        <p:nvSpPr>
          <p:cNvPr id="19" name="TextBox 18"/>
          <p:cNvSpPr txBox="1"/>
          <p:nvPr/>
        </p:nvSpPr>
        <p:spPr>
          <a:xfrm>
            <a:off x="8704595" y="567075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[but]</a:t>
            </a: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7358" y="1274095"/>
            <a:ext cx="2021192" cy="1704539"/>
          </a:xfrm>
          <a:prstGeom prst="rect">
            <a:avLst/>
          </a:prstGeom>
        </p:spPr>
      </p:pic>
      <p:grpSp>
        <p:nvGrpSpPr>
          <p:cNvPr id="21" name="Group 20"/>
          <p:cNvGrpSpPr/>
          <p:nvPr/>
        </p:nvGrpSpPr>
        <p:grpSpPr>
          <a:xfrm>
            <a:off x="894256" y="1284305"/>
            <a:ext cx="1423730" cy="1953518"/>
            <a:chOff x="1199148" y="1347764"/>
            <a:chExt cx="1423730" cy="1953518"/>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148" y="1347764"/>
              <a:ext cx="976759" cy="1953518"/>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6404" y="2048334"/>
              <a:ext cx="626474" cy="1252948"/>
            </a:xfrm>
            <a:prstGeom prst="rect">
              <a:avLst/>
            </a:prstGeom>
          </p:spPr>
        </p:pic>
        <p:sp>
          <p:nvSpPr>
            <p:cNvPr id="24" name="Down Arrow 23"/>
            <p:cNvSpPr/>
            <p:nvPr/>
          </p:nvSpPr>
          <p:spPr>
            <a:xfrm>
              <a:off x="2151840" y="1347764"/>
              <a:ext cx="315601" cy="635876"/>
            </a:xfrm>
            <a:prstGeom prst="downArrow">
              <a:avLst/>
            </a:prstGeom>
            <a:solidFill>
              <a:srgbClr val="E65D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5" name="Group 24"/>
          <p:cNvGrpSpPr/>
          <p:nvPr/>
        </p:nvGrpSpPr>
        <p:grpSpPr>
          <a:xfrm>
            <a:off x="6680155" y="4416346"/>
            <a:ext cx="1667202" cy="1953518"/>
            <a:chOff x="12297240" y="3985624"/>
            <a:chExt cx="1667202" cy="1953518"/>
          </a:xfrm>
        </p:grpSpPr>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97240" y="3985624"/>
              <a:ext cx="976759" cy="1953518"/>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21604" y="4674695"/>
              <a:ext cx="626474" cy="1252948"/>
            </a:xfrm>
            <a:prstGeom prst="rect">
              <a:avLst/>
            </a:prstGeom>
          </p:spPr>
        </p:pic>
        <p:sp>
          <p:nvSpPr>
            <p:cNvPr id="28" name="Down Arrow 27"/>
            <p:cNvSpPr/>
            <p:nvPr/>
          </p:nvSpPr>
          <p:spPr>
            <a:xfrm rot="16200000" flipV="1">
              <a:off x="13373782" y="3931972"/>
              <a:ext cx="409638" cy="771682"/>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29" name="Down Arrow 28"/>
          <p:cNvSpPr/>
          <p:nvPr/>
        </p:nvSpPr>
        <p:spPr>
          <a:xfrm>
            <a:off x="6436357" y="1134710"/>
            <a:ext cx="627018" cy="1092199"/>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 name="Title 1" hidden="1">
            <a:extLst>
              <a:ext uri="{FF2B5EF4-FFF2-40B4-BE49-F238E27FC236}">
                <a16:creationId xmlns:a16="http://schemas.microsoft.com/office/drawing/2014/main" id="{2CCECD9A-FF08-6E4B-BB6F-DD1654272DEA}"/>
              </a:ext>
            </a:extLst>
          </p:cNvPr>
          <p:cNvSpPr>
            <a:spLocks noGrp="1"/>
          </p:cNvSpPr>
          <p:nvPr>
            <p:ph type="title" idx="4294967295"/>
          </p:nvPr>
        </p:nvSpPr>
        <p:spPr/>
        <p:txBody>
          <a:bodyPr/>
          <a:lstStyle/>
          <a:p>
            <a:r>
              <a:rPr lang="en-US" dirty="0"/>
              <a:t>exercise</a:t>
            </a:r>
          </a:p>
        </p:txBody>
      </p:sp>
    </p:spTree>
    <p:extLst>
      <p:ext uri="{BB962C8B-B14F-4D97-AF65-F5344CB8AC3E}">
        <p14:creationId xmlns:p14="http://schemas.microsoft.com/office/powerpoint/2010/main" val="364480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9"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397" y="1474623"/>
            <a:ext cx="659644" cy="1795697"/>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3733366" y="1521665"/>
            <a:ext cx="315601" cy="635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2"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366" y="2336870"/>
            <a:ext cx="3429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86" y="255588"/>
            <a:ext cx="6667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7035" y="1839603"/>
            <a:ext cx="1371776" cy="11591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5400" y="1474622"/>
            <a:ext cx="1353923" cy="1936044"/>
          </a:xfrm>
          <a:prstGeom prst="rect">
            <a:avLst/>
          </a:prstGeom>
        </p:spPr>
      </p:pic>
      <p:sp>
        <p:nvSpPr>
          <p:cNvPr id="9" name="TextBox 8"/>
          <p:cNvSpPr txBox="1"/>
          <p:nvPr/>
        </p:nvSpPr>
        <p:spPr>
          <a:xfrm rot="19534011">
            <a:off x="7244654" y="2062827"/>
            <a:ext cx="1490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Tw Cen MT" panose="020B0602020104020603"/>
                <a:ea typeface="+mn-ea"/>
                <a:cs typeface="+mn-cs"/>
              </a:rPr>
              <a:t>€15.95</a:t>
            </a:r>
          </a:p>
        </p:txBody>
      </p:sp>
      <p:pic>
        <p:nvPicPr>
          <p:cNvPr id="10" name="Picture 2" descr="http://www.clker.com/cliparts/0/F/H/c/a/X/crossword-letter-tile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4906" y="4626438"/>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837" y="3410666"/>
            <a:ext cx="659644" cy="1795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285" y="4244506"/>
            <a:ext cx="342900" cy="933450"/>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a:xfrm flipV="1">
            <a:off x="5192125" y="5292607"/>
            <a:ext cx="409638" cy="77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1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4430" y="4450292"/>
            <a:ext cx="1455327" cy="145532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2125" y="288801"/>
            <a:ext cx="2021192" cy="1704539"/>
          </a:xfrm>
          <a:prstGeom prst="rect">
            <a:avLst/>
          </a:prstGeom>
        </p:spPr>
      </p:pic>
      <p:sp>
        <p:nvSpPr>
          <p:cNvPr id="16" name="Down Arrow 15"/>
          <p:cNvSpPr/>
          <p:nvPr/>
        </p:nvSpPr>
        <p:spPr>
          <a:xfrm>
            <a:off x="5923273" y="255588"/>
            <a:ext cx="627018" cy="109219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hidden="1">
            <a:extLst>
              <a:ext uri="{FF2B5EF4-FFF2-40B4-BE49-F238E27FC236}">
                <a16:creationId xmlns:a16="http://schemas.microsoft.com/office/drawing/2014/main" id="{4175028B-B7B2-5B4F-BC10-7D594851C260}"/>
              </a:ext>
            </a:extLst>
          </p:cNvPr>
          <p:cNvSpPr>
            <a:spLocks noGrp="1"/>
          </p:cNvSpPr>
          <p:nvPr>
            <p:ph type="title" idx="4294967295"/>
          </p:nvPr>
        </p:nvSpPr>
        <p:spPr/>
        <p:txBody>
          <a:bodyPr/>
          <a:lstStyle/>
          <a:p>
            <a:r>
              <a:rPr lang="en-US" dirty="0"/>
              <a:t>SSC exercise</a:t>
            </a:r>
          </a:p>
        </p:txBody>
      </p:sp>
    </p:spTree>
    <p:extLst>
      <p:ext uri="{BB962C8B-B14F-4D97-AF65-F5344CB8AC3E}">
        <p14:creationId xmlns:p14="http://schemas.microsoft.com/office/powerpoint/2010/main" val="15438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9589621" y="628967"/>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Rectangle 3"/>
          <p:cNvSpPr>
            <a:spLocks noChangeArrowheads="1"/>
          </p:cNvSpPr>
          <p:nvPr/>
        </p:nvSpPr>
        <p:spPr bwMode="auto">
          <a:xfrm>
            <a:off x="9587255" y="628965"/>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Line 4"/>
          <p:cNvSpPr>
            <a:spLocks noChangeShapeType="1"/>
          </p:cNvSpPr>
          <p:nvPr/>
        </p:nvSpPr>
        <p:spPr bwMode="auto">
          <a:xfrm>
            <a:off x="10272994" y="617539"/>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Line 7"/>
          <p:cNvSpPr>
            <a:spLocks noChangeShapeType="1"/>
          </p:cNvSpPr>
          <p:nvPr/>
        </p:nvSpPr>
        <p:spPr bwMode="auto">
          <a:xfrm>
            <a:off x="10297682" y="61753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5" name="Line 9"/>
          <p:cNvSpPr>
            <a:spLocks noChangeShapeType="1"/>
          </p:cNvSpPr>
          <p:nvPr/>
        </p:nvSpPr>
        <p:spPr bwMode="auto">
          <a:xfrm>
            <a:off x="10272994" y="4773798"/>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6" name="Text Box 10"/>
          <p:cNvSpPr txBox="1">
            <a:spLocks noChangeArrowheads="1"/>
          </p:cNvSpPr>
          <p:nvPr/>
        </p:nvSpPr>
        <p:spPr bwMode="auto">
          <a:xfrm>
            <a:off x="10272994" y="2601441"/>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Secondes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17" name="Text Box 12"/>
          <p:cNvSpPr txBox="1">
            <a:spLocks noChangeArrowheads="1"/>
          </p:cNvSpPr>
          <p:nvPr/>
        </p:nvSpPr>
        <p:spPr bwMode="auto">
          <a:xfrm>
            <a:off x="10514473" y="459688"/>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8" name="Text Box 14"/>
          <p:cNvSpPr txBox="1">
            <a:spLocks noChangeArrowheads="1"/>
          </p:cNvSpPr>
          <p:nvPr/>
        </p:nvSpPr>
        <p:spPr bwMode="auto">
          <a:xfrm>
            <a:off x="10489785" y="4593270"/>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9" name="Rectangle 18"/>
          <p:cNvSpPr/>
          <p:nvPr/>
        </p:nvSpPr>
        <p:spPr>
          <a:xfrm>
            <a:off x="9436027" y="4785224"/>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AutoShape 11">
            <a:hlinkClick r:id="" action="ppaction://noaction" highlightClick="1"/>
          </p:cNvPr>
          <p:cNvSpPr>
            <a:spLocks noChangeArrowheads="1"/>
          </p:cNvSpPr>
          <p:nvPr/>
        </p:nvSpPr>
        <p:spPr bwMode="auto">
          <a:xfrm>
            <a:off x="9326357" y="5004218"/>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DÉBUT</a:t>
            </a:r>
          </a:p>
        </p:txBody>
      </p:sp>
      <p:sp>
        <p:nvSpPr>
          <p:cNvPr id="21" name="TextBox 20"/>
          <p:cNvSpPr txBox="1"/>
          <p:nvPr/>
        </p:nvSpPr>
        <p:spPr>
          <a:xfrm>
            <a:off x="4775417" y="-343864"/>
            <a:ext cx="3283263" cy="70173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petit</a:t>
            </a:r>
            <a:b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b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grand</a:t>
            </a:r>
            <a:b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b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mot</a:t>
            </a:r>
            <a:b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b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mais</a:t>
            </a:r>
            <a:b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b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prix</a:t>
            </a:r>
          </a:p>
        </p:txBody>
      </p:sp>
      <p:sp>
        <p:nvSpPr>
          <p:cNvPr id="22" name="Rounded Rectangle 21"/>
          <p:cNvSpPr/>
          <p:nvPr/>
        </p:nvSpPr>
        <p:spPr>
          <a:xfrm>
            <a:off x="4593206" y="43411"/>
            <a:ext cx="1675964" cy="950458"/>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Rounded Rectangle 22"/>
          <p:cNvSpPr/>
          <p:nvPr/>
        </p:nvSpPr>
        <p:spPr>
          <a:xfrm>
            <a:off x="4774448" y="1642980"/>
            <a:ext cx="1828355"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Rounded Rectangle 23"/>
          <p:cNvSpPr/>
          <p:nvPr/>
        </p:nvSpPr>
        <p:spPr>
          <a:xfrm>
            <a:off x="4843712" y="2809189"/>
            <a:ext cx="1240107"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ounded Rectangle 24"/>
          <p:cNvSpPr/>
          <p:nvPr/>
        </p:nvSpPr>
        <p:spPr>
          <a:xfrm>
            <a:off x="4843712" y="4146922"/>
            <a:ext cx="1425458"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Rounded Rectangle 25"/>
          <p:cNvSpPr/>
          <p:nvPr/>
        </p:nvSpPr>
        <p:spPr>
          <a:xfrm>
            <a:off x="4479084" y="5563458"/>
            <a:ext cx="1285569" cy="800272"/>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7"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58141" y="45968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76172F42-AD24-9D42-94C5-1C888C954ACB}"/>
              </a:ext>
            </a:extLst>
          </p:cNvPr>
          <p:cNvSpPr>
            <a:spLocks noGrp="1"/>
          </p:cNvSpPr>
          <p:nvPr>
            <p:ph type="title" idx="4294967295"/>
          </p:nvPr>
        </p:nvSpPr>
        <p:spPr/>
        <p:txBody>
          <a:bodyPr/>
          <a:lstStyle/>
          <a:p>
            <a:r>
              <a:rPr lang="en-US" dirty="0"/>
              <a:t>Pair exercise</a:t>
            </a:r>
          </a:p>
        </p:txBody>
      </p:sp>
    </p:spTree>
    <p:extLst>
      <p:ext uri="{BB962C8B-B14F-4D97-AF65-F5344CB8AC3E}">
        <p14:creationId xmlns:p14="http://schemas.microsoft.com/office/powerpoint/2010/main" val="13067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nodeType="afterEffect">
                                  <p:stCondLst>
                                    <p:cond delay="0"/>
                                  </p:stCondLst>
                                  <p:childTnLst>
                                    <p:animEffect transition="out" filter="slide(fromBottom)">
                                      <p:cBhvr>
                                        <p:cTn id="32" dur="59000"/>
                                        <p:tgtEl>
                                          <p:spTgt spid="12"/>
                                        </p:tgtEl>
                                      </p:cBhvr>
                                    </p:animEffect>
                                    <p:set>
                                      <p:cBhvr>
                                        <p:cTn id="33" dur="1" fill="hold">
                                          <p:stCondLst>
                                            <p:cond delay="58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Custom 2">
            <a:hlinkClick r:id="" action="ppaction://noaction" highlightClick="1">
              <a:snd r:embed="rId3" name="le chat est mechant.wav"/>
            </a:hlinkClick>
          </p:cNvPr>
          <p:cNvSpPr/>
          <p:nvPr/>
        </p:nvSpPr>
        <p:spPr>
          <a:xfrm>
            <a:off x="509369" y="168543"/>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4" name="TextBox 3"/>
          <p:cNvSpPr txBox="1"/>
          <p:nvPr/>
        </p:nvSpPr>
        <p:spPr>
          <a:xfrm>
            <a:off x="1254440" y="361185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5B9BD5">
                    <a:lumMod val="50000"/>
                  </a:srgbClr>
                </a:solidFill>
                <a:latin typeface="Century Gothic" panose="020B0502020202020204" pitchFamily="34" charset="0"/>
              </a:rPr>
              <a:t>Il fait les courses et je </a:t>
            </a:r>
            <a:r>
              <a:rPr lang="en-GB" sz="2800" dirty="0" err="1">
                <a:solidFill>
                  <a:srgbClr val="5B9BD5">
                    <a:lumMod val="50000"/>
                  </a:srgbClr>
                </a:solidFill>
                <a:latin typeface="Century Gothic" panose="020B0502020202020204" pitchFamily="34" charset="0"/>
              </a:rPr>
              <a:t>fais</a:t>
            </a:r>
            <a:r>
              <a:rPr lang="en-GB" sz="2800" dirty="0">
                <a:solidFill>
                  <a:srgbClr val="5B9BD5">
                    <a:lumMod val="50000"/>
                  </a:srgbClr>
                </a:solidFill>
                <a:latin typeface="Century Gothic" panose="020B0502020202020204" pitchFamily="34" charset="0"/>
              </a:rPr>
              <a:t> les </a:t>
            </a:r>
            <a:r>
              <a:rPr lang="en-GB" sz="2800" dirty="0" err="1">
                <a:solidFill>
                  <a:srgbClr val="5B9BD5">
                    <a:lumMod val="50000"/>
                  </a:srgbClr>
                </a:solidFill>
                <a:latin typeface="Century Gothic" panose="020B0502020202020204" pitchFamily="34" charset="0"/>
              </a:rPr>
              <a:t>magasins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Action Button: Custom 4">
            <a:hlinkClick r:id="" action="ppaction://noaction" highlightClick="1">
              <a:snd r:embed="rId4" name="nous trouvons le professeur amusant.wav"/>
            </a:hlinkClick>
          </p:cNvPr>
          <p:cNvSpPr/>
          <p:nvPr/>
        </p:nvSpPr>
        <p:spPr>
          <a:xfrm>
            <a:off x="509366" y="1364977"/>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6" name="TextBox 5"/>
          <p:cNvSpPr txBox="1"/>
          <p:nvPr/>
        </p:nvSpPr>
        <p:spPr>
          <a:xfrm>
            <a:off x="1254440" y="252094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suis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petit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mais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Nicolas, mon </a:t>
            </a:r>
            <a:r>
              <a:rPr lang="en-GB" sz="2800" noProof="0" dirty="0">
                <a:solidFill>
                  <a:srgbClr val="5B9BD5">
                    <a:lumMod val="50000"/>
                  </a:srgbClr>
                </a:solidFill>
                <a:latin typeface="Century Gothic" panose="020B0502020202020204" pitchFamily="34" charset="0"/>
              </a:rPr>
              <a:t>frère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est</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grand.</a:t>
            </a:r>
          </a:p>
        </p:txBody>
      </p:sp>
      <p:sp>
        <p:nvSpPr>
          <p:cNvPr id="7" name="Action Button: Custom 6">
            <a:hlinkClick r:id="" action="ppaction://noaction" highlightClick="1">
              <a:snd r:embed="rId5" name="je suis petit mais nicolas mon frere est grand.wav"/>
            </a:hlinkClick>
          </p:cNvPr>
          <p:cNvSpPr/>
          <p:nvPr/>
        </p:nvSpPr>
        <p:spPr>
          <a:xfrm>
            <a:off x="509366" y="2408088"/>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TextBox 7"/>
          <p:cNvSpPr txBox="1"/>
          <p:nvPr/>
        </p:nvSpPr>
        <p:spPr>
          <a:xfrm>
            <a:off x="1254440" y="1473935"/>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5B9BD5">
                    <a:lumMod val="50000"/>
                  </a:srgbClr>
                </a:solidFill>
                <a:latin typeface="Century Gothic" panose="020B0502020202020204" pitchFamily="34" charset="0"/>
              </a:rPr>
              <a:t>Nous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trouvons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le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professeur</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amusant</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9" name="Action Button: Custom 8">
            <a:hlinkClick r:id="" action="ppaction://noaction" highlightClick="1">
              <a:snd r:embed="rId6" name="il fait les courses et je fais les magasins.wav"/>
            </a:hlinkClick>
          </p:cNvPr>
          <p:cNvSpPr/>
          <p:nvPr/>
        </p:nvSpPr>
        <p:spPr>
          <a:xfrm>
            <a:off x="509366" y="3493553"/>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 name="TextBox 9"/>
          <p:cNvSpPr txBox="1"/>
          <p:nvPr/>
        </p:nvSpPr>
        <p:spPr>
          <a:xfrm>
            <a:off x="1254440" y="446852"/>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5B9BD5">
                    <a:lumMod val="50000"/>
                  </a:srgbClr>
                </a:solidFill>
                <a:latin typeface="Century Gothic" panose="020B0502020202020204" pitchFamily="34" charset="0"/>
              </a:rPr>
              <a:t>Le chat </a:t>
            </a:r>
            <a:r>
              <a:rPr lang="en-GB" sz="2800" dirty="0" err="1">
                <a:solidFill>
                  <a:srgbClr val="5B9BD5">
                    <a:lumMod val="50000"/>
                  </a:srgbClr>
                </a:solidFill>
                <a:latin typeface="Century Gothic" panose="020B0502020202020204" pitchFamily="34" charset="0"/>
              </a:rPr>
              <a:t>est</a:t>
            </a:r>
            <a:r>
              <a:rPr lang="en-GB" sz="2800" dirty="0">
                <a:solidFill>
                  <a:srgbClr val="5B9BD5">
                    <a:lumMod val="50000"/>
                  </a:srgbClr>
                </a:solidFill>
                <a:latin typeface="Century Gothic" panose="020B0502020202020204" pitchFamily="34" charset="0"/>
              </a:rPr>
              <a:t> </a:t>
            </a:r>
            <a:r>
              <a:rPr lang="en-GB" sz="2800" dirty="0" err="1">
                <a:solidFill>
                  <a:srgbClr val="5B9BD5">
                    <a:lumMod val="50000"/>
                  </a:srgbClr>
                </a:solidFill>
                <a:latin typeface="Century Gothic" panose="020B0502020202020204" pitchFamily="34" charset="0"/>
              </a:rPr>
              <a:t>méchant</a:t>
            </a:r>
            <a:r>
              <a:rPr lang="en-GB" sz="2800" dirty="0">
                <a:solidFill>
                  <a:srgbClr val="5B9BD5">
                    <a:lumMod val="50000"/>
                  </a:srgbClr>
                </a:solidFill>
                <a:latin typeface="Century Gothic" panose="020B0502020202020204" pitchFamily="34" charset="0"/>
              </a:rPr>
              <a:t>.</a:t>
            </a:r>
            <a:endPar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Action Button: Custom 10">
            <a:hlinkClick r:id="" action="ppaction://noaction" highlightClick="1">
              <a:snd r:embed="rId7" name="gaspare fait du sport et clement regarde les films.wav"/>
            </a:hlinkClick>
          </p:cNvPr>
          <p:cNvSpPr/>
          <p:nvPr/>
        </p:nvSpPr>
        <p:spPr>
          <a:xfrm>
            <a:off x="509366" y="4549915"/>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4400" b="1" dirty="0">
                <a:solidFill>
                  <a:prstClr val="white"/>
                </a:solidFill>
                <a:latin typeface="Century Gothic" panose="020B0502020202020204" pitchFamily="34" charset="0"/>
              </a:rPr>
              <a:t>5</a:t>
            </a:r>
          </a:p>
        </p:txBody>
      </p:sp>
      <p:sp>
        <p:nvSpPr>
          <p:cNvPr id="12" name="TextBox 11"/>
          <p:cNvSpPr txBox="1"/>
          <p:nvPr/>
        </p:nvSpPr>
        <p:spPr>
          <a:xfrm>
            <a:off x="1254440" y="4564570"/>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Gaspard fait du sport</a:t>
            </a:r>
            <a:r>
              <a:rPr lang="en-GB" sz="2800" dirty="0">
                <a:solidFill>
                  <a:srgbClr val="5B9BD5">
                    <a:lumMod val="50000"/>
                  </a:srgbClr>
                </a:solidFill>
                <a:latin typeface="Century Gothic" panose="020B0502020202020204" pitchFamily="34" charset="0"/>
              </a:rPr>
              <a:t> et Clément </a:t>
            </a:r>
            <a:r>
              <a:rPr lang="en-GB" sz="2800" dirty="0" err="1">
                <a:solidFill>
                  <a:srgbClr val="5B9BD5">
                    <a:lumMod val="50000"/>
                  </a:srgbClr>
                </a:solidFill>
                <a:latin typeface="Century Gothic" panose="020B0502020202020204" pitchFamily="34" charset="0"/>
              </a:rPr>
              <a:t>regarde</a:t>
            </a:r>
            <a:r>
              <a:rPr lang="en-GB" sz="2800" dirty="0">
                <a:solidFill>
                  <a:srgbClr val="5B9BD5">
                    <a:lumMod val="50000"/>
                  </a:srgbClr>
                </a:solidFill>
                <a:latin typeface="Century Gothic" panose="020B0502020202020204" pitchFamily="34" charset="0"/>
              </a:rPr>
              <a:t> les films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Action Button: Custom 12">
            <a:hlinkClick r:id="" action="ppaction://noaction" highlightClick="1">
              <a:snd r:embed="rId8" name="nous restons a Paris mais dans deux semaines nous retornons a Londres (1).wav"/>
            </a:hlinkClick>
          </p:cNvPr>
          <p:cNvSpPr/>
          <p:nvPr/>
        </p:nvSpPr>
        <p:spPr>
          <a:xfrm>
            <a:off x="509366" y="5606277"/>
            <a:ext cx="643467" cy="632178"/>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a:solidFill>
                  <a:prstClr val="white"/>
                </a:solidFill>
                <a:latin typeface="Century Gothic" panose="020B0502020202020204" pitchFamily="34" charset="0"/>
              </a:rPr>
              <a:t>6</a:t>
            </a:r>
            <a:endPar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p:cNvSpPr txBox="1"/>
          <p:nvPr/>
        </p:nvSpPr>
        <p:spPr>
          <a:xfrm>
            <a:off x="1254440" y="5517282"/>
            <a:ext cx="111407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Nous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restons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à Paris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mais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dans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deux</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semaines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nous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retournons</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à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Londres</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Rounded Rectangle 14"/>
          <p:cNvSpPr/>
          <p:nvPr/>
        </p:nvSpPr>
        <p:spPr>
          <a:xfrm>
            <a:off x="10291530" y="73946"/>
            <a:ext cx="1681395"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2" name="Title 1">
            <a:extLst>
              <a:ext uri="{FF2B5EF4-FFF2-40B4-BE49-F238E27FC236}">
                <a16:creationId xmlns:a16="http://schemas.microsoft.com/office/drawing/2014/main" id="{4E69904C-BB68-614A-9A97-1A4D93738B45}"/>
              </a:ext>
            </a:extLst>
          </p:cNvPr>
          <p:cNvSpPr>
            <a:spLocks noGrp="1"/>
          </p:cNvSpPr>
          <p:nvPr>
            <p:ph type="title"/>
          </p:nvPr>
        </p:nvSpPr>
        <p:spPr>
          <a:xfrm>
            <a:off x="10291530" y="62003"/>
            <a:ext cx="1681395" cy="412861"/>
          </a:xfrm>
        </p:spPr>
        <p:txBody>
          <a:bodyPr>
            <a:normAutofit/>
          </a:bodyPr>
          <a:lstStyle/>
          <a:p>
            <a:pPr algn="ctr"/>
            <a:r>
              <a:rPr lang="en-GB" sz="1800" b="1" dirty="0">
                <a:solidFill>
                  <a:schemeClr val="bg1"/>
                </a:solidFill>
              </a:rPr>
              <a:t>lire et </a:t>
            </a:r>
            <a:r>
              <a:rPr lang="en-GB" sz="1800" b="1" dirty="0" err="1">
                <a:solidFill>
                  <a:schemeClr val="bg1"/>
                </a:solidFill>
              </a:rPr>
              <a:t>parler</a:t>
            </a:r>
            <a:endParaRPr lang="en-US" sz="1800" dirty="0">
              <a:solidFill>
                <a:schemeClr val="bg1"/>
              </a:solidFill>
            </a:endParaRPr>
          </a:p>
        </p:txBody>
      </p:sp>
    </p:spTree>
    <p:extLst>
      <p:ext uri="{BB962C8B-B14F-4D97-AF65-F5344CB8AC3E}">
        <p14:creationId xmlns:p14="http://schemas.microsoft.com/office/powerpoint/2010/main" val="213094256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267</Words>
  <Application>Microsoft Macintosh PowerPoint</Application>
  <PresentationFormat>Widescreen</PresentationFormat>
  <Paragraphs>59</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Century Gothic</vt:lpstr>
      <vt:lpstr>Tw Cen MT</vt:lpstr>
      <vt:lpstr>1_Office Theme</vt:lpstr>
      <vt:lpstr>2_Office Theme</vt:lpstr>
      <vt:lpstr>Phonics</vt:lpstr>
      <vt:lpstr>Silent final consonant</vt:lpstr>
      <vt:lpstr>exercise</vt:lpstr>
      <vt:lpstr>SSC exercise</vt:lpstr>
      <vt:lpstr>Pair exercise</vt:lpstr>
      <vt:lpstr>lire et parler</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334</cp:revision>
  <dcterms:created xsi:type="dcterms:W3CDTF">2019-10-14T11:05:21Z</dcterms:created>
  <dcterms:modified xsi:type="dcterms:W3CDTF">2020-02-23T16:32:08Z</dcterms:modified>
</cp:coreProperties>
</file>