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92" r:id="rId2"/>
    <p:sldId id="680" r:id="rId3"/>
    <p:sldId id="678" r:id="rId4"/>
    <p:sldId id="679" r:id="rId5"/>
    <p:sldId id="681" r:id="rId6"/>
    <p:sldId id="801" r:id="rId7"/>
    <p:sldId id="802" r:id="rId8"/>
    <p:sldId id="803" r:id="rId9"/>
    <p:sldId id="8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0690" autoAdjust="0"/>
  </p:normalViewPr>
  <p:slideViewPr>
    <p:cSldViewPr snapToGrid="0">
      <p:cViewPr varScale="1">
        <p:scale>
          <a:sx n="34" d="100"/>
          <a:sy n="34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ED434-4A3F-4950-B7C1-CC4B846DE0BA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6501-D29F-4280-AF9D-AFC6AE9D7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4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Artwork by Mark Davies. All additional pictures selected are available under a Creative Commons license, no attribution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thanks to Rachel Hawkes for her input on the lesson material and Jo Cairns for teacher feedback.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en-GB" sz="1200" b="1" dirty="0"/>
              <a:t>Learning outcomes (lesson 1):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present '-ER' verbs (1st, 2nd and 3rd person plural)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present tense -er/-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verbs in 3rd person singular and plural (-e, 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verbs like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pedir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(e&gt;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) (1st, 2nd and 3rd person singular and plural)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indirect object pronouns 'me', '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', 'le’ in one-verb constructions (e.g. me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escriben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);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syntax of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interesar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-like verbs (object vs subject-first word order)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word order of direct and indirect object pronouns</a:t>
            </a:r>
            <a:br>
              <a:rPr lang="en-GB" sz="1200" b="1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and weak vowels together (diphthongs)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[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[ai], [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[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frequency (1 is the most frequent word in Spanish):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vocabulary: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doler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[1629];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recomendar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[1247];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repetir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[512];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alumno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[862]; boca [465]; cita¹ (appointment) [2002];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cuello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[1298];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derecho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[1334];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diente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[1365]; error [886];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espalda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[942]; hospital [1050];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rodilla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[1839]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(13)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/H only: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asegurar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[497];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exigir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[854];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nos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[52];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os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[695];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hombro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[1146];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nariz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[1570];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justo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[1782] 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(7)</a:t>
            </a:r>
            <a:endParaRPr lang="en-GB"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dirty="0"/>
              <a:t>Thematic revisited vocabulary</a:t>
            </a:r>
            <a:r>
              <a:rPr lang="en-GB" b="0" i="0" dirty="0"/>
              <a:t>: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entregar [626]; accidente [1661]; pierna [776]; brazo [470]; mano [135]; cabeza [265]; dolor [591]; médico [692]; mañana [779]; regla [1380]; bolígrafo [&gt;5000]; tarea [295]; demasiado [494]; deberes [2187]; gritar [691]; tiempo [80]; contar [172]; historia [186] x2 </a:t>
            </a:r>
            <a:r>
              <a:rPr lang="es-ES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meanings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; mandar [588] explicar [304]; interesar [27]; clase [320]; baño [1340]; cierto [159]; otra vez [n/a]; casi [166]; beneficio [1169]; opinión [578]; falso [1599]; correcto [1467]; estudiante [795]; ¡perdón! [1729]; libro [230]; rápido [87]; enseguida [2866]; colegio [628]; pero [30] 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(37) </a:t>
            </a:r>
            <a:endParaRPr lang="en-GB" b="0" i="0" u="none" strike="noStrike" dirty="0">
              <a:solidFill>
                <a:srgbClr val="000000"/>
              </a:solidFill>
              <a:effectLst/>
              <a:latin typeface="docs-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Spaced repetition: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almorzar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[4018]; pegar¹ (to stick) [1135];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quemar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[1648];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reservar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[3067];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calidad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[637]; las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Fallas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[n/a]; hotel [1163];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pescado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[3449]; RENFE [n/a];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algún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[51];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alguno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[51]; 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aprobar [1248]; examen [2005]; hoja [916]; imagen [384]; nota [1141] 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(16) /H </a:t>
            </a:r>
            <a:r>
              <a:rPr lang="es-ES" b="1" i="0" dirty="0" err="1">
                <a:solidFill>
                  <a:srgbClr val="000000"/>
                </a:solidFill>
                <a:effectLst/>
                <a:latin typeface="docs-Century Gothic"/>
              </a:rPr>
              <a:t>only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: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colgar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[1669];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secar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[2239];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arquitectura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[1627];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entorno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[1891];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instante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[992];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puerto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[1077];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lindo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[1332];</a:t>
            </a:r>
            <a:r>
              <a:rPr lang="en-GB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s-ES" b="0" i="0" dirty="0">
                <a:solidFill>
                  <a:srgbClr val="FF0000"/>
                </a:solidFill>
                <a:effectLst/>
                <a:latin typeface="docs-Century Gothic"/>
              </a:rPr>
              <a:t>fecha límite [límite-1194]; objetivo [657] </a:t>
            </a:r>
            <a:r>
              <a:rPr lang="es-ES" b="1" i="0" dirty="0">
                <a:solidFill>
                  <a:srgbClr val="FF0000"/>
                </a:solidFill>
                <a:effectLst/>
                <a:latin typeface="docs-Century Gothic"/>
              </a:rPr>
              <a:t>(9)</a:t>
            </a:r>
            <a:br>
              <a:rPr lang="en-GB" b="0" i="0" dirty="0"/>
            </a:br>
            <a:r>
              <a:rPr lang="en-GB" b="1" i="0" dirty="0"/>
              <a:t>Revisited function words</a:t>
            </a:r>
            <a:r>
              <a:rPr lang="en-GB" b="0" i="0" dirty="0"/>
              <a:t>: 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me [22]; te [48]; le [25]; les [25]; hacer [26]; pedir [217] 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(6)</a:t>
            </a:r>
            <a:endParaRPr lang="en-GB" b="0" i="0" u="none" strike="noStrike" dirty="0">
              <a:solidFill>
                <a:srgbClr val="000000"/>
              </a:solidFill>
              <a:effectLst/>
              <a:latin typeface="docs-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0" baseline="0" dirty="0"/>
              <a:t>)</a:t>
            </a:r>
            <a:r>
              <a:rPr lang="es-ES" i="1" baseline="0" dirty="0"/>
              <a:t>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frequency rankings for words that occur in this PowerPoint which have been</a:t>
            </a:r>
            <a:r>
              <a:rPr lang="en-GB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previously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introduced in NCELP resources are given in the NCELP SOW and in the resources that first introduced and formally re-visited those words. 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 </a:t>
            </a:r>
            <a:r>
              <a:rPr lang="en-GB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 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that occur incidentally in this PowerPoint, frequency rankings will be provided in the notes field wherever possible.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33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2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</a:t>
            </a:r>
            <a:r>
              <a:rPr lang="en-GB" b="0" noProof="0" dirty="0"/>
              <a:t> </a:t>
            </a:r>
            <a:r>
              <a:rPr lang="en-GB" b="1" noProof="0" dirty="0"/>
              <a:t>introduce</a:t>
            </a:r>
            <a:r>
              <a:rPr lang="en-GB" b="0" noProof="0" dirty="0"/>
              <a:t> indirect pronouns ‘</a:t>
            </a:r>
            <a:r>
              <a:rPr lang="en-GB" b="0" noProof="0" dirty="0" err="1"/>
              <a:t>nos</a:t>
            </a:r>
            <a:r>
              <a:rPr lang="en-GB" b="0" noProof="0" dirty="0"/>
              <a:t>’ and ‘</a:t>
            </a:r>
            <a:r>
              <a:rPr lang="en-GB" b="0" noProof="0" dirty="0" err="1"/>
              <a:t>os</a:t>
            </a:r>
            <a:r>
              <a:rPr lang="en-GB" b="0" noProof="0" dirty="0"/>
              <a:t>’.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Go</a:t>
            </a:r>
            <a:r>
              <a:rPr lang="en-US" b="0" baseline="0" dirty="0"/>
              <a:t> through the grammar explanation with students, revealing each new sentence on a mouse click.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Use the callouts to remind students of the word order of pronouns and the verb endings for singular vs plural 3</a:t>
            </a:r>
            <a:r>
              <a:rPr lang="en-US" b="0" baseline="30000" dirty="0"/>
              <a:t>rd</a:t>
            </a:r>
            <a:r>
              <a:rPr lang="en-US" b="0" baseline="0" dirty="0"/>
              <a:t> person subjects.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6D86-1863-4B60-A858-7AAF6E563CD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004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b="1" dirty="0"/>
              <a:t>Timing: </a:t>
            </a:r>
            <a:r>
              <a:rPr lang="en-ES" b="0" dirty="0"/>
              <a:t>7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</a:t>
            </a:r>
            <a:r>
              <a:rPr lang="en-GB" b="1" dirty="0"/>
              <a:t> </a:t>
            </a:r>
          </a:p>
          <a:p>
            <a:r>
              <a:rPr lang="en-GB" b="0" dirty="0" err="1"/>
              <a:t>i</a:t>
            </a:r>
            <a:r>
              <a:rPr lang="en-GB" b="0" dirty="0"/>
              <a:t>) to understand the meaning of indirect object pronouns and how they are used in two-verb constructions.</a:t>
            </a:r>
          </a:p>
          <a:p>
            <a:r>
              <a:rPr lang="en-GB" b="0" dirty="0"/>
              <a:t>ii) (H) to recognise indirect object pronouns ‘</a:t>
            </a:r>
            <a:r>
              <a:rPr lang="en-GB" b="0" dirty="0" err="1"/>
              <a:t>os</a:t>
            </a:r>
            <a:r>
              <a:rPr lang="en-GB" b="0" dirty="0"/>
              <a:t>’ and ‘</a:t>
            </a:r>
            <a:r>
              <a:rPr lang="en-GB" b="0" dirty="0" err="1"/>
              <a:t>nos</a:t>
            </a:r>
            <a:r>
              <a:rPr lang="en-GB" b="0" dirty="0"/>
              <a:t>’.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Read each speech bubble and complete the corresponding English translation.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Click to reveal the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If time allows, students can try to say the phrase putting the indirect object pronoun in its other possible position e.g. </a:t>
            </a:r>
            <a:r>
              <a:rPr lang="en-ES" dirty="0">
                <a:highlight>
                  <a:srgbClr val="FFFF00"/>
                </a:highlight>
              </a:rPr>
              <a:t>Te quiere llamar más tarde / Quiere llamarte más tarde.</a:t>
            </a:r>
          </a:p>
          <a:p>
            <a:pPr marL="228600" indent="-228600">
              <a:buFont typeface="+mj-lt"/>
              <a:buAutoNum type="arabicPeriod"/>
            </a:pPr>
            <a:endParaRPr lang="en-ES" dirty="0"/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6D86-1863-4B60-A858-7AAF6E563CD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559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practices this week’s new grammar features alongside revisited grammar features and this week’s vocabulary sets.</a:t>
            </a:r>
          </a:p>
          <a:p>
            <a:endParaRPr lang="en-GB" b="1" dirty="0"/>
          </a:p>
          <a:p>
            <a:r>
              <a:rPr lang="en-ES" b="1" dirty="0"/>
              <a:t>Timing: </a:t>
            </a:r>
            <a:r>
              <a:rPr lang="en-ES" b="0" dirty="0"/>
              <a:t>8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</a:t>
            </a:r>
            <a:r>
              <a:rPr lang="en-GB" b="1" dirty="0"/>
              <a:t> </a:t>
            </a:r>
            <a:r>
              <a:rPr lang="en-GB" b="0" dirty="0"/>
              <a:t>to understand the meaning of indirect object pronouns in spoken text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GB" b="1" dirty="0"/>
          </a:p>
          <a:p>
            <a:pPr marL="228600" indent="-228600">
              <a:buAutoNum type="arabicPeriod"/>
            </a:pPr>
            <a:r>
              <a:rPr lang="en-GB" b="0" dirty="0"/>
              <a:t>Listen to each recording and choose the correct English translation.</a:t>
            </a:r>
          </a:p>
          <a:p>
            <a:pPr marL="228600" indent="-228600">
              <a:buAutoNum type="arabicPeriod"/>
            </a:pPr>
            <a:r>
              <a:rPr lang="en-GB" b="0" dirty="0"/>
              <a:t>Click to reveal the answers.</a:t>
            </a:r>
          </a:p>
          <a:p>
            <a:pPr marL="228600" indent="-228600">
              <a:buAutoNum type="arabicPeriod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Note that questions 7 and 8 contain higher only vocabulary.</a:t>
            </a:r>
            <a:endParaRPr lang="en-ES" b="1" dirty="0"/>
          </a:p>
          <a:p>
            <a:endParaRPr lang="en-ES" dirty="0"/>
          </a:p>
          <a:p>
            <a:r>
              <a:rPr lang="en-ES" b="1" dirty="0"/>
              <a:t>Transcript</a:t>
            </a:r>
            <a:r>
              <a:rPr lang="en-ES" dirty="0"/>
              <a:t>:</a:t>
            </a:r>
          </a:p>
          <a:p>
            <a:pPr marL="228600" indent="-228600">
              <a:buAutoNum type="arabicPeriod"/>
            </a:pPr>
            <a:r>
              <a:rPr lang="en-ES" b="0" dirty="0"/>
              <a:t>Le debes pedir permiso.</a:t>
            </a:r>
          </a:p>
          <a:p>
            <a:pPr marL="228600" indent="-228600">
              <a:buAutoNum type="arabicPeriod"/>
            </a:pPr>
            <a:r>
              <a:rPr lang="en-ES" b="0" dirty="0"/>
              <a:t>Tiene que traerte el videojuego.</a:t>
            </a:r>
          </a:p>
          <a:p>
            <a:pPr marL="228600" indent="-228600">
              <a:buAutoNum type="arabicPeriod"/>
            </a:pPr>
            <a:r>
              <a:rPr lang="en-ES" b="0" dirty="0"/>
              <a:t>¿Me puedes dar cinco euros?</a:t>
            </a:r>
          </a:p>
          <a:p>
            <a:pPr marL="228600" indent="-228600">
              <a:buAutoNum type="arabicPeriod"/>
            </a:pPr>
            <a:r>
              <a:rPr lang="en-ES" b="0" dirty="0"/>
              <a:t>Quiero pedirle un favor.</a:t>
            </a:r>
          </a:p>
          <a:p>
            <a:pPr marL="228600" indent="-228600">
              <a:buAutoNum type="arabicPeriod"/>
            </a:pPr>
            <a:r>
              <a:rPr lang="en-ES" b="0" dirty="0"/>
              <a:t>Les debe reservar unas entradas.</a:t>
            </a:r>
          </a:p>
          <a:p>
            <a:pPr marL="228600" indent="-228600">
              <a:buAutoNum type="arabicPeriod"/>
            </a:pPr>
            <a:r>
              <a:rPr lang="en-ES" b="0" dirty="0"/>
              <a:t>Puedo prestarte el móvil.</a:t>
            </a:r>
          </a:p>
          <a:p>
            <a:pPr marL="228600" indent="-228600">
              <a:buAutoNum type="arabicPeriod"/>
            </a:pPr>
            <a:r>
              <a:rPr lang="en-ES" b="0" dirty="0"/>
              <a:t>Nos tiene que asegurar que el examen es fácil.</a:t>
            </a:r>
          </a:p>
          <a:p>
            <a:pPr marL="228600" indent="-228600">
              <a:buAutoNum type="arabicPeriod"/>
            </a:pPr>
            <a:r>
              <a:rPr lang="en-ES" b="0" dirty="0"/>
              <a:t>Quieren exigirnos más tareas.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6D86-1863-4B60-A858-7AAF6E563CD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258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practices this week’s new grammar features alongside revisited grammar features and this week’s vocabulary sets.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ES" b="1" dirty="0"/>
              <a:t>Timing: </a:t>
            </a:r>
            <a:r>
              <a:rPr lang="en-ES" b="0" dirty="0"/>
              <a:t>8 minutes</a:t>
            </a:r>
            <a:endParaRPr lang="en-ES" b="1" dirty="0"/>
          </a:p>
          <a:p>
            <a:endParaRPr lang="en-ES" b="1" dirty="0"/>
          </a:p>
          <a:p>
            <a:pPr marL="0" indent="0">
              <a:buFont typeface="+mj-lt"/>
              <a:buNone/>
            </a:pPr>
            <a:r>
              <a:rPr lang="en-GB" b="1" dirty="0"/>
              <a:t>Aim: </a:t>
            </a:r>
            <a:r>
              <a:rPr lang="en-GB" b="0" dirty="0"/>
              <a:t>to practise spoken production of sentences using indirect object pronouns in two verb constructions and –</a:t>
            </a:r>
            <a:r>
              <a:rPr lang="en-GB" b="0" dirty="0" err="1"/>
              <a:t>er</a:t>
            </a:r>
            <a:r>
              <a:rPr lang="en-GB" b="0" dirty="0"/>
              <a:t> verb endings for singular persons in the present tense, without reference to notes, but with English translations as support.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 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Student A reads the first part of phrase 1 in Spanish.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Student B listens and identify which pronoun has been used ‘le’ (to him/her) or ‘les’ (to them)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Student B selects the correct option to finish the phrase, and says the word in Spanish.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After completely the 6 phrases, students swap roles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6D86-1863-4B60-A858-7AAF6E563CD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423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GB" b="1" dirty="0"/>
              <a:t>CARD FOR STUDENT A – DO NOT SHOW DURING THE ACTIVITY</a:t>
            </a: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GB" b="1" dirty="0"/>
              <a:t>CARD FOR STUDENT B – DO NOT SHOW DURING THE ACTIVITY</a:t>
            </a: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GB" b="1" dirty="0"/>
              <a:t>ANSWERS FOR STUDENT A – DO NOT SHOW DURING THE ACTIVITY</a:t>
            </a: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4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GB" b="1" dirty="0"/>
              <a:t>ANSWERS FOR STUDENT B – DO NOT SHOW DURING THE ACTIVITY</a:t>
            </a: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5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107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86051-81AD-43B6-AD4C-7A61DE5F9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9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360746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994A4A-D944-41F2-8DEA-F17F6043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1EE79E-FB38-4A37-BA9B-631DCFF80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401" y="132777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CECB09-ECFC-4213-8BBB-5E3A94F6E4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72836" y="2374699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99634D-BD6D-4834-A7C9-980C8B4893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6210" y="348125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6DC617B-6FDE-4A8F-B7D5-282D64FD78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9462" y="4697143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A456C8A-BE46-4D0F-8213-46E52C20CD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8993" y="1341030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766683-7AC3-4E4F-A9A7-9EDC76C39CE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82428" y="2387951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5416C-6A60-4818-972A-2F8D549106C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5802" y="349450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48A780-5959-4411-94B3-5C6A479C2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89054" y="4710395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55764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71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6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626083-07F5-422B-BAF9-8C03F4F1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37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8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BAD87-395B-431E-B3EE-E8110C1FE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51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23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96604B-D187-48EB-B216-EF8EB1032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78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73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5DCF8-1088-417D-A2D4-5DAC15A2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0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audio" Target="../media/audio4.wav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A857F-F2A2-441C-9F58-601DA3815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790" y="5329485"/>
            <a:ext cx="4164919" cy="1154112"/>
          </a:xfrm>
        </p:spPr>
        <p:txBody>
          <a:bodyPr>
            <a:normAutofit fontScale="62500" lnSpcReduction="20000"/>
          </a:bodyPr>
          <a:lstStyle/>
          <a:p>
            <a:r>
              <a:rPr lang="en-ES" dirty="0"/>
              <a:t>Louise Caruso / Amanda Izquierdo</a:t>
            </a:r>
          </a:p>
          <a:p>
            <a:r>
              <a:rPr lang="en-ES" dirty="0"/>
              <a:t>Mollie Bentley-Smith / Emily Cutts</a:t>
            </a:r>
          </a:p>
          <a:p>
            <a:r>
              <a:rPr lang="en-ES" dirty="0"/>
              <a:t>Artwork: Mark Davies</a:t>
            </a:r>
          </a:p>
          <a:p>
            <a:r>
              <a:rPr lang="en-ES" dirty="0"/>
              <a:t>Date updated </a:t>
            </a:r>
            <a:r>
              <a:rPr lang="en-GB" dirty="0"/>
              <a:t>08/02/23</a:t>
            </a:r>
            <a:endParaRPr lang="en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9A500-C87A-BD9E-BB7A-C2A275C859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315" y="374403"/>
            <a:ext cx="7854187" cy="844550"/>
          </a:xfrm>
        </p:spPr>
        <p:txBody>
          <a:bodyPr>
            <a:noAutofit/>
          </a:bodyPr>
          <a:lstStyle/>
          <a:p>
            <a:r>
              <a:rPr lang="en-US" sz="3800" dirty="0"/>
              <a:t>(H) indirect object pronouns '</a:t>
            </a:r>
            <a:r>
              <a:rPr lang="en-US" sz="3800" dirty="0" err="1"/>
              <a:t>nos</a:t>
            </a:r>
            <a:r>
              <a:rPr lang="en-US" sz="3800" dirty="0"/>
              <a:t>' and '</a:t>
            </a:r>
            <a:r>
              <a:rPr lang="en-US" sz="3800" dirty="0" err="1"/>
              <a:t>os</a:t>
            </a:r>
            <a:r>
              <a:rPr lang="en-US" sz="3800" dirty="0"/>
              <a:t>'</a:t>
            </a:r>
          </a:p>
        </p:txBody>
      </p:sp>
      <p:sp>
        <p:nvSpPr>
          <p:cNvPr id="5" name="Google Shape;125;p1">
            <a:extLst>
              <a:ext uri="{FF2B5EF4-FFF2-40B4-BE49-F238E27FC236}">
                <a16:creationId xmlns:a16="http://schemas.microsoft.com/office/drawing/2014/main" id="{13C81C34-23BC-C251-52AC-EDBAF813F1DB}"/>
              </a:ext>
            </a:extLst>
          </p:cNvPr>
          <p:cNvSpPr txBox="1">
            <a:spLocks/>
          </p:cNvSpPr>
          <p:nvPr/>
        </p:nvSpPr>
        <p:spPr>
          <a:xfrm>
            <a:off x="138455" y="4788418"/>
            <a:ext cx="5732462" cy="4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Year 10 Term 1.1 Week 4</a:t>
            </a:r>
          </a:p>
        </p:txBody>
      </p:sp>
    </p:spTree>
    <p:extLst>
      <p:ext uri="{BB962C8B-B14F-4D97-AF65-F5344CB8AC3E}">
        <p14:creationId xmlns:p14="http://schemas.microsoft.com/office/powerpoint/2010/main" val="370971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F5059-EDBE-8ADF-4A63-801719C66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1232421"/>
            <a:ext cx="11514137" cy="499173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There are two other indirect object pronouns used for plural persons.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E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5DB93-E4E2-03D1-ECE4-6769DE24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8353439" cy="977710"/>
          </a:xfrm>
        </p:spPr>
        <p:txBody>
          <a:bodyPr>
            <a:normAutofit/>
          </a:bodyPr>
          <a:lstStyle/>
          <a:p>
            <a:r>
              <a:rPr lang="en-GB" sz="2700" dirty="0"/>
              <a:t>Saying who is affected by the verb</a:t>
            </a:r>
            <a:br>
              <a:rPr lang="en-GB" sz="2700" dirty="0"/>
            </a:br>
            <a:r>
              <a:rPr lang="en-GB" sz="2700" dirty="0"/>
              <a:t>Indirect object pronouns ‘le’ and ‘les </a:t>
            </a:r>
            <a:endParaRPr lang="en-ES" sz="2700" dirty="0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FB9FC1E-DD63-D2B2-D947-FBBE758DDEC7}"/>
              </a:ext>
            </a:extLst>
          </p:cNvPr>
          <p:cNvSpPr/>
          <p:nvPr/>
        </p:nvSpPr>
        <p:spPr>
          <a:xfrm>
            <a:off x="10363200" y="258166"/>
            <a:ext cx="1564943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gramática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D0467C-B5FF-4FA5-965B-B1C0DD154003}"/>
              </a:ext>
            </a:extLst>
          </p:cNvPr>
          <p:cNvGrpSpPr/>
          <p:nvPr/>
        </p:nvGrpSpPr>
        <p:grpSpPr>
          <a:xfrm>
            <a:off x="10636439" y="780476"/>
            <a:ext cx="1037097" cy="344128"/>
            <a:chOff x="-14858" y="752330"/>
            <a:chExt cx="1037097" cy="3441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9815E4-4488-4D50-B785-2CBBC3A283C5}"/>
                </a:ext>
              </a:extLst>
            </p:cNvPr>
            <p:cNvSpPr txBox="1"/>
            <p:nvPr/>
          </p:nvSpPr>
          <p:spPr>
            <a:xfrm>
              <a:off x="0" y="752330"/>
              <a:ext cx="993381" cy="344128"/>
            </a:xfrm>
            <a:prstGeom prst="rect">
              <a:avLst/>
            </a:prstGeom>
            <a:solidFill>
              <a:srgbClr val="FABD00"/>
            </a:solidFill>
          </p:spPr>
          <p:txBody>
            <a:bodyPr wrap="square" tIns="0" bIns="3600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Higher</a:t>
              </a:r>
              <a:endParaRPr kumimoji="0" lang="en-E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1B32A2-3A44-40CB-BCAD-7BEF7CB3E1B2}"/>
                </a:ext>
              </a:extLst>
            </p:cNvPr>
            <p:cNvCxnSpPr>
              <a:cxnSpLocks/>
            </p:cNvCxnSpPr>
            <p:nvPr/>
          </p:nvCxnSpPr>
          <p:spPr>
            <a:xfrm>
              <a:off x="-5882" y="773513"/>
              <a:ext cx="0" cy="3202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0E0344-2250-4C21-8D07-1EC35D360D75}"/>
                </a:ext>
              </a:extLst>
            </p:cNvPr>
            <p:cNvCxnSpPr>
              <a:cxnSpLocks/>
            </p:cNvCxnSpPr>
            <p:nvPr/>
          </p:nvCxnSpPr>
          <p:spPr>
            <a:xfrm>
              <a:off x="1004310" y="773513"/>
              <a:ext cx="0" cy="3202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B6F1F-DA69-481E-818A-56A171B940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0929" y="1085244"/>
              <a:ext cx="1026169" cy="46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C98B2E-9CC8-4CB2-97E8-572B8EC751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4858" y="760960"/>
              <a:ext cx="1037097" cy="87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3D022DCD-18A4-4FEB-AE3B-0E907DB14D6D}"/>
              </a:ext>
            </a:extLst>
          </p:cNvPr>
          <p:cNvSpPr txBox="1"/>
          <p:nvPr/>
        </p:nvSpPr>
        <p:spPr>
          <a:xfrm>
            <a:off x="392770" y="1755033"/>
            <a:ext cx="1172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dirty="0">
                <a:latin typeface="Century Gothic" panose="020B0502020202020204" pitchFamily="34" charset="0"/>
              </a:rPr>
              <a:t>If the person affected by the verb is ‘</a:t>
            </a:r>
            <a:r>
              <a:rPr lang="en-GB" sz="2600" b="1" dirty="0">
                <a:latin typeface="Century Gothic" panose="020B0502020202020204" pitchFamily="34" charset="0"/>
              </a:rPr>
              <a:t>we</a:t>
            </a:r>
            <a:r>
              <a:rPr lang="en-GB" sz="2600" dirty="0">
                <a:latin typeface="Century Gothic" panose="020B0502020202020204" pitchFamily="34" charset="0"/>
              </a:rPr>
              <a:t>’ use ____.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9539676B-88E3-4E88-8050-CC788580386C}"/>
              </a:ext>
            </a:extLst>
          </p:cNvPr>
          <p:cNvSpPr txBox="1"/>
          <p:nvPr/>
        </p:nvSpPr>
        <p:spPr>
          <a:xfrm>
            <a:off x="373063" y="4800317"/>
            <a:ext cx="117229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noProof="0" dirty="0">
                <a:latin typeface="Century Gothic" panose="020B0502020202020204" pitchFamily="34" charset="0"/>
              </a:rPr>
              <a:t>Like other pronouns, they come before the verb or attach to the second verb in two verb constructions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8" name="CuadroTexto 18">
            <a:extLst>
              <a:ext uri="{FF2B5EF4-FFF2-40B4-BE49-F238E27FC236}">
                <a16:creationId xmlns:a16="http://schemas.microsoft.com/office/drawing/2014/main" id="{8575CA80-F243-4456-B238-2478A0798C0B}"/>
              </a:ext>
            </a:extLst>
          </p:cNvPr>
          <p:cNvSpPr txBox="1"/>
          <p:nvPr/>
        </p:nvSpPr>
        <p:spPr>
          <a:xfrm>
            <a:off x="9210342" y="3271967"/>
            <a:ext cx="545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600" b="1" dirty="0" err="1">
                <a:solidFill>
                  <a:schemeClr val="tx2"/>
                </a:solidFill>
              </a:rPr>
              <a:t>os</a:t>
            </a:r>
            <a:endParaRPr lang="es-GB" sz="2600" b="1" dirty="0">
              <a:solidFill>
                <a:schemeClr val="tx2"/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A46349CD-0590-4EE1-8FA1-37279266983F}"/>
              </a:ext>
            </a:extLst>
          </p:cNvPr>
          <p:cNvSpPr txBox="1"/>
          <p:nvPr/>
        </p:nvSpPr>
        <p:spPr>
          <a:xfrm>
            <a:off x="392770" y="2259504"/>
            <a:ext cx="4842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b="1" noProof="0" dirty="0">
                <a:latin typeface="Century Gothic" panose="020B0502020202020204" pitchFamily="34" charset="0"/>
              </a:rPr>
              <a:t>Nos</a:t>
            </a:r>
            <a:r>
              <a:rPr lang="en-GB" sz="2600" noProof="0" dirty="0">
                <a:latin typeface="Century Gothic" panose="020B0502020202020204" pitchFamily="34" charset="0"/>
              </a:rPr>
              <a:t> da </a:t>
            </a:r>
            <a:r>
              <a:rPr lang="en-GB" sz="2600" noProof="0" dirty="0" err="1">
                <a:latin typeface="Century Gothic" panose="020B0502020202020204" pitchFamily="34" charset="0"/>
              </a:rPr>
              <a:t>muchos</a:t>
            </a:r>
            <a:r>
              <a:rPr lang="en-GB" sz="2600" noProof="0" dirty="0">
                <a:latin typeface="Century Gothic" panose="020B0502020202020204" pitchFamily="34" charset="0"/>
              </a:rPr>
              <a:t> </a:t>
            </a:r>
            <a:r>
              <a:rPr lang="en-GB" sz="2600" noProof="0" dirty="0" err="1">
                <a:latin typeface="Century Gothic" panose="020B0502020202020204" pitchFamily="34" charset="0"/>
              </a:rPr>
              <a:t>beneficios</a:t>
            </a:r>
            <a:r>
              <a:rPr lang="en-GB" sz="2600" noProof="0" dirty="0">
                <a:latin typeface="Century Gothic" panose="020B0502020202020204" pitchFamily="34" charset="0"/>
              </a:rPr>
              <a:t> </a:t>
            </a:r>
            <a:r>
              <a:rPr lang="en-GB" sz="2600" noProof="0" dirty="0" err="1">
                <a:latin typeface="Century Gothic" panose="020B0502020202020204" pitchFamily="34" charset="0"/>
              </a:rPr>
              <a:t>aprender</a:t>
            </a:r>
            <a:r>
              <a:rPr lang="en-GB" sz="2600" noProof="0" dirty="0">
                <a:latin typeface="Century Gothic" panose="020B0502020202020204" pitchFamily="34" charset="0"/>
              </a:rPr>
              <a:t> </a:t>
            </a:r>
            <a:r>
              <a:rPr lang="en-GB" sz="2600" noProof="0" dirty="0" err="1">
                <a:latin typeface="Century Gothic" panose="020B0502020202020204" pitchFamily="34" charset="0"/>
              </a:rPr>
              <a:t>inglés</a:t>
            </a:r>
            <a:r>
              <a:rPr lang="en-GB" sz="2600" noProof="0" dirty="0">
                <a:latin typeface="Century Gothic" panose="020B0502020202020204" pitchFamily="34" charset="0"/>
              </a:rPr>
              <a:t>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0" name="CuadroTexto 5">
            <a:extLst>
              <a:ext uri="{FF2B5EF4-FFF2-40B4-BE49-F238E27FC236}">
                <a16:creationId xmlns:a16="http://schemas.microsoft.com/office/drawing/2014/main" id="{4314FE93-034B-49FE-8118-B9C650B483AC}"/>
              </a:ext>
            </a:extLst>
          </p:cNvPr>
          <p:cNvSpPr txBox="1"/>
          <p:nvPr/>
        </p:nvSpPr>
        <p:spPr>
          <a:xfrm>
            <a:off x="5559105" y="2246680"/>
            <a:ext cx="3696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latin typeface="Century Gothic" panose="020B0502020202020204" pitchFamily="34" charset="0"/>
              </a:rPr>
              <a:t>Learning English gives </a:t>
            </a:r>
            <a:r>
              <a:rPr lang="en-GB" sz="2600" b="1" i="1" dirty="0">
                <a:latin typeface="Century Gothic" panose="020B0502020202020204" pitchFamily="34" charset="0"/>
              </a:rPr>
              <a:t>us </a:t>
            </a:r>
            <a:r>
              <a:rPr lang="en-GB" sz="2600" i="1" dirty="0">
                <a:latin typeface="Century Gothic" panose="020B0502020202020204" pitchFamily="34" charset="0"/>
              </a:rPr>
              <a:t>lots of benefits.</a:t>
            </a:r>
            <a:endParaRPr lang="es-GB" sz="2600" i="1" dirty="0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59E39B90-6CA5-4AE7-BA18-C4CACFBFB0E7}"/>
              </a:ext>
            </a:extLst>
          </p:cNvPr>
          <p:cNvSpPr txBox="1"/>
          <p:nvPr/>
        </p:nvSpPr>
        <p:spPr>
          <a:xfrm>
            <a:off x="449351" y="3904424"/>
            <a:ext cx="628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b="1" dirty="0" err="1">
                <a:latin typeface="Century Gothic" panose="020B0502020202020204" pitchFamily="34" charset="0"/>
              </a:rPr>
              <a:t>Os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explico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los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objetivos</a:t>
            </a:r>
            <a:r>
              <a:rPr lang="en-GB" sz="2600" dirty="0">
                <a:latin typeface="Century Gothic" panose="020B0502020202020204" pitchFamily="34" charset="0"/>
              </a:rPr>
              <a:t> de la </a:t>
            </a:r>
            <a:r>
              <a:rPr lang="en-GB" sz="2600" dirty="0" err="1">
                <a:latin typeface="Century Gothic" panose="020B0502020202020204" pitchFamily="34" charset="0"/>
              </a:rPr>
              <a:t>clase</a:t>
            </a:r>
            <a:r>
              <a:rPr lang="en-GB" sz="2600" dirty="0">
                <a:latin typeface="Century Gothic" panose="020B0502020202020204" pitchFamily="34" charset="0"/>
              </a:rPr>
              <a:t>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8AC751B-13A2-4C68-83E9-B5C7EC940DE0}"/>
              </a:ext>
            </a:extLst>
          </p:cNvPr>
          <p:cNvSpPr txBox="1"/>
          <p:nvPr/>
        </p:nvSpPr>
        <p:spPr>
          <a:xfrm>
            <a:off x="6771854" y="3867655"/>
            <a:ext cx="4705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latin typeface="Century Gothic" panose="020B0502020202020204" pitchFamily="34" charset="0"/>
              </a:rPr>
              <a:t>I explain to </a:t>
            </a:r>
            <a:r>
              <a:rPr lang="en-GB" sz="2600" b="1" i="1" dirty="0">
                <a:latin typeface="Century Gothic" panose="020B0502020202020204" pitchFamily="34" charset="0"/>
              </a:rPr>
              <a:t>you (pl) </a:t>
            </a:r>
            <a:r>
              <a:rPr lang="en-GB" sz="2600" i="1" dirty="0">
                <a:latin typeface="Century Gothic" panose="020B0502020202020204" pitchFamily="34" charset="0"/>
              </a:rPr>
              <a:t>the lesson objectives.</a:t>
            </a:r>
            <a:endParaRPr lang="es-GB" sz="2600" i="1" dirty="0"/>
          </a:p>
        </p:txBody>
      </p:sp>
      <p:sp>
        <p:nvSpPr>
          <p:cNvPr id="26" name="CuadroTexto 18">
            <a:extLst>
              <a:ext uri="{FF2B5EF4-FFF2-40B4-BE49-F238E27FC236}">
                <a16:creationId xmlns:a16="http://schemas.microsoft.com/office/drawing/2014/main" id="{33CBD377-3574-4987-A92D-691FF93E2C1B}"/>
              </a:ext>
            </a:extLst>
          </p:cNvPr>
          <p:cNvSpPr txBox="1"/>
          <p:nvPr/>
        </p:nvSpPr>
        <p:spPr>
          <a:xfrm>
            <a:off x="7607743" y="174229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600" b="1" dirty="0" err="1">
                <a:solidFill>
                  <a:schemeClr val="tx2"/>
                </a:solidFill>
              </a:rPr>
              <a:t>nos</a:t>
            </a:r>
            <a:endParaRPr lang="es-GB" sz="2600" b="1" dirty="0">
              <a:solidFill>
                <a:schemeClr val="tx2"/>
              </a:solidFill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4D5F9AB3-34FE-45E4-B950-135FE8B3FDE2}"/>
              </a:ext>
            </a:extLst>
          </p:cNvPr>
          <p:cNvSpPr txBox="1"/>
          <p:nvPr/>
        </p:nvSpPr>
        <p:spPr>
          <a:xfrm>
            <a:off x="392770" y="3369143"/>
            <a:ext cx="991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dirty="0">
                <a:latin typeface="Century Gothic" panose="020B0502020202020204" pitchFamily="34" charset="0"/>
              </a:rPr>
              <a:t>If the person affected by the verb is ‘</a:t>
            </a:r>
            <a:r>
              <a:rPr lang="en-GB" sz="2600" b="1" dirty="0">
                <a:latin typeface="Century Gothic" panose="020B0502020202020204" pitchFamily="34" charset="0"/>
              </a:rPr>
              <a:t>you (plural)</a:t>
            </a:r>
            <a:r>
              <a:rPr lang="en-GB" sz="2600" dirty="0">
                <a:latin typeface="Century Gothic" panose="020B0502020202020204" pitchFamily="34" charset="0"/>
              </a:rPr>
              <a:t>’, use ____.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5677938-0198-4308-B36C-F686FE1360F6}"/>
              </a:ext>
            </a:extLst>
          </p:cNvPr>
          <p:cNvSpPr txBox="1"/>
          <p:nvPr/>
        </p:nvSpPr>
        <p:spPr>
          <a:xfrm>
            <a:off x="373063" y="5736575"/>
            <a:ext cx="6764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b="1" dirty="0">
                <a:latin typeface="Century Gothic" panose="020B0502020202020204" pitchFamily="34" charset="0"/>
              </a:rPr>
              <a:t>Nos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debéis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entregar</a:t>
            </a:r>
            <a:r>
              <a:rPr lang="en-GB" sz="2600" dirty="0">
                <a:latin typeface="Century Gothic" panose="020B0502020202020204" pitchFamily="34" charset="0"/>
              </a:rPr>
              <a:t> la </a:t>
            </a:r>
            <a:r>
              <a:rPr lang="en-GB" sz="2600" dirty="0" err="1">
                <a:latin typeface="Century Gothic" panose="020B0502020202020204" pitchFamily="34" charset="0"/>
              </a:rPr>
              <a:t>tarea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mañana</a:t>
            </a:r>
            <a:r>
              <a:rPr lang="en-GB" sz="2600" dirty="0">
                <a:latin typeface="Century Gothic" panose="020B0502020202020204" pitchFamily="34" charset="0"/>
              </a:rPr>
              <a:t>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6FC78CE9-2046-4F4C-B930-5DE60013E904}"/>
              </a:ext>
            </a:extLst>
          </p:cNvPr>
          <p:cNvSpPr txBox="1"/>
          <p:nvPr/>
        </p:nvSpPr>
        <p:spPr>
          <a:xfrm>
            <a:off x="6821913" y="5426059"/>
            <a:ext cx="5115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dirty="0">
                <a:latin typeface="Century Gothic" panose="020B0502020202020204" pitchFamily="34" charset="0"/>
              </a:rPr>
              <a:t>You need to hand in to </a:t>
            </a:r>
            <a:r>
              <a:rPr lang="en-GB" sz="2600" b="1" dirty="0">
                <a:latin typeface="Century Gothic" panose="020B0502020202020204" pitchFamily="34" charset="0"/>
              </a:rPr>
              <a:t>us </a:t>
            </a:r>
            <a:r>
              <a:rPr lang="en-GB" sz="2600" dirty="0">
                <a:latin typeface="Century Gothic" panose="020B0502020202020204" pitchFamily="34" charset="0"/>
              </a:rPr>
              <a:t>the task tomorrow.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1026" name="Picture 2" descr="Free vector graphics of Teaching">
            <a:extLst>
              <a:ext uri="{FF2B5EF4-FFF2-40B4-BE49-F238E27FC236}">
                <a16:creationId xmlns:a16="http://schemas.microsoft.com/office/drawing/2014/main" id="{01D3ED61-A55A-451F-A81A-27967A1E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8993" y="1721404"/>
            <a:ext cx="2761938" cy="21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8EA44-AF9B-4D5C-B84B-611E9037130D}"/>
              </a:ext>
            </a:extLst>
          </p:cNvPr>
          <p:cNvSpPr txBox="1"/>
          <p:nvPr/>
        </p:nvSpPr>
        <p:spPr>
          <a:xfrm>
            <a:off x="9346780" y="1895671"/>
            <a:ext cx="1470745" cy="461665"/>
          </a:xfrm>
          <a:prstGeom prst="rect">
            <a:avLst/>
          </a:prstGeom>
          <a:solidFill>
            <a:srgbClr val="0F684C"/>
          </a:solidFill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2189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2494FAF-9709-46AC-93E3-95B3B62C9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9"/>
          <a:stretch/>
        </p:blipFill>
        <p:spPr>
          <a:xfrm flipH="1">
            <a:off x="226368" y="777993"/>
            <a:ext cx="11894230" cy="5511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75B232-B11C-43BA-A079-41CB1C718299}"/>
              </a:ext>
            </a:extLst>
          </p:cNvPr>
          <p:cNvSpPr/>
          <p:nvPr/>
        </p:nvSpPr>
        <p:spPr>
          <a:xfrm>
            <a:off x="7145247" y="777993"/>
            <a:ext cx="5046753" cy="551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F01537C9-69BD-9D12-AC3E-A9D424B17871}"/>
              </a:ext>
            </a:extLst>
          </p:cNvPr>
          <p:cNvSpPr/>
          <p:nvPr/>
        </p:nvSpPr>
        <p:spPr>
          <a:xfrm>
            <a:off x="10363200" y="258166"/>
            <a:ext cx="1564943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601F674D-5216-606F-8309-56C28DA7F545}"/>
              </a:ext>
            </a:extLst>
          </p:cNvPr>
          <p:cNvSpPr/>
          <p:nvPr/>
        </p:nvSpPr>
        <p:spPr>
          <a:xfrm>
            <a:off x="261009" y="1145596"/>
            <a:ext cx="2448737" cy="791350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Te quiere llamar más tarde. </a:t>
            </a:r>
            <a:r>
              <a:rPr lang="en-ES" sz="2000" dirty="0">
                <a:solidFill>
                  <a:srgbClr val="3A5EAC"/>
                </a:solidFill>
              </a:rPr>
              <a:t> 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C28FBF1-F87C-B1E9-36D9-E4365B2B344E}"/>
              </a:ext>
            </a:extLst>
          </p:cNvPr>
          <p:cNvSpPr/>
          <p:nvPr/>
        </p:nvSpPr>
        <p:spPr>
          <a:xfrm>
            <a:off x="324397" y="2309346"/>
            <a:ext cx="2385350" cy="1119653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Les puede recomendar una película. 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E072AFE-D20B-F0ED-5040-2978B8B142B1}"/>
              </a:ext>
            </a:extLst>
          </p:cNvPr>
          <p:cNvSpPr/>
          <p:nvPr/>
        </p:nvSpPr>
        <p:spPr>
          <a:xfrm>
            <a:off x="4793026" y="889143"/>
            <a:ext cx="2363869" cy="791350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Me quiere dar una buena nota.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CE408F1-9511-D5EA-5DC1-C4A80B64F55A}"/>
              </a:ext>
            </a:extLst>
          </p:cNvPr>
          <p:cNvSpPr/>
          <p:nvPr/>
        </p:nvSpPr>
        <p:spPr>
          <a:xfrm>
            <a:off x="446227" y="5200149"/>
            <a:ext cx="3077491" cy="791350"/>
          </a:xfrm>
          <a:prstGeom prst="wedgeRoundRectCallout">
            <a:avLst>
              <a:gd name="adj1" fmla="val 48375"/>
              <a:gd name="adj2" fmla="val -89687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Debes repetirles la dirección de la fiesta.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450A649D-E39C-C5AA-67A6-34D00483583E}"/>
              </a:ext>
            </a:extLst>
          </p:cNvPr>
          <p:cNvSpPr/>
          <p:nvPr/>
        </p:nvSpPr>
        <p:spPr>
          <a:xfrm>
            <a:off x="4607311" y="1982057"/>
            <a:ext cx="2516486" cy="791350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Deben mandarte un mensaje. 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F58F1903-B686-F2A9-2E56-F96905FA49DA}"/>
              </a:ext>
            </a:extLst>
          </p:cNvPr>
          <p:cNvSpPr/>
          <p:nvPr/>
        </p:nvSpPr>
        <p:spPr>
          <a:xfrm>
            <a:off x="3722347" y="3760513"/>
            <a:ext cx="3285085" cy="791350"/>
          </a:xfrm>
          <a:prstGeom prst="wedgeRoundRectCallout">
            <a:avLst>
              <a:gd name="adj1" fmla="val -31017"/>
              <a:gd name="adj2" fmla="val -741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Os puedo asegurar que vienen mañana. 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4AAF0674-ACFA-1807-2781-21E4BDED1234}"/>
              </a:ext>
            </a:extLst>
          </p:cNvPr>
          <p:cNvSpPr/>
          <p:nvPr/>
        </p:nvSpPr>
        <p:spPr>
          <a:xfrm>
            <a:off x="3838712" y="4872770"/>
            <a:ext cx="3285085" cy="1022624"/>
          </a:xfrm>
          <a:prstGeom prst="wedgeRoundRectCallout">
            <a:avLst>
              <a:gd name="adj1" fmla="val -56475"/>
              <a:gd name="adj2" fmla="val -748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Nos tienes que entregar el trabajo antes de la fecha límite.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E8416-EEE8-09E1-29EE-3E3F556CBD86}"/>
              </a:ext>
            </a:extLst>
          </p:cNvPr>
          <p:cNvSpPr txBox="1"/>
          <p:nvPr/>
        </p:nvSpPr>
        <p:spPr>
          <a:xfrm>
            <a:off x="226367" y="51115"/>
            <a:ext cx="9824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200" dirty="0"/>
              <a:t>Aquí tienes una selección de frases de conversaciones a la puerta del colegio. ¿Puedes completar las traducciones?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17E090-2F04-E2E7-CBF5-AF6F7FE86B6A}"/>
              </a:ext>
            </a:extLst>
          </p:cNvPr>
          <p:cNvSpPr txBox="1"/>
          <p:nvPr/>
        </p:nvSpPr>
        <p:spPr>
          <a:xfrm>
            <a:off x="7228297" y="939817"/>
            <a:ext cx="4262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1. </a:t>
            </a:r>
            <a:r>
              <a:rPr lang="en-GB" sz="2200" dirty="0"/>
              <a:t>I have to </a:t>
            </a:r>
            <a:r>
              <a:rPr lang="en-ES" sz="2200" dirty="0"/>
              <a:t>_____ ____ a </a:t>
            </a:r>
            <a:r>
              <a:rPr lang="en-GB" sz="2200" dirty="0"/>
              <a:t>story</a:t>
            </a:r>
            <a:r>
              <a:rPr lang="en-ES" sz="22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F54C02-8390-40C3-83C9-CC1A1A8CDC13}"/>
              </a:ext>
            </a:extLst>
          </p:cNvPr>
          <p:cNvSpPr txBox="1"/>
          <p:nvPr/>
        </p:nvSpPr>
        <p:spPr>
          <a:xfrm>
            <a:off x="7188038" y="1426831"/>
            <a:ext cx="5006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2</a:t>
            </a:r>
            <a:r>
              <a:rPr lang="en-ES" sz="2200" dirty="0"/>
              <a:t>. They must _____ ____ a message.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E606FD-CC3A-452B-A163-52946A97958A}"/>
              </a:ext>
            </a:extLst>
          </p:cNvPr>
          <p:cNvSpPr txBox="1"/>
          <p:nvPr/>
        </p:nvSpPr>
        <p:spPr>
          <a:xfrm>
            <a:off x="7183854" y="1913845"/>
            <a:ext cx="5145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3</a:t>
            </a:r>
            <a:r>
              <a:rPr lang="en-ES" sz="2200" dirty="0"/>
              <a:t>. </a:t>
            </a:r>
            <a:r>
              <a:rPr lang="en-GB" sz="2200" dirty="0"/>
              <a:t>She can </a:t>
            </a:r>
            <a:r>
              <a:rPr lang="en-ES" sz="2200" dirty="0"/>
              <a:t>_</a:t>
            </a:r>
            <a:r>
              <a:rPr lang="en-GB" sz="2200" dirty="0"/>
              <a:t>_______</a:t>
            </a:r>
            <a:r>
              <a:rPr lang="en-ES" sz="2200" dirty="0"/>
              <a:t>____ ___</a:t>
            </a:r>
            <a:r>
              <a:rPr lang="en-GB" sz="2200" dirty="0"/>
              <a:t>_</a:t>
            </a:r>
            <a:r>
              <a:rPr lang="en-ES" sz="2200" dirty="0"/>
              <a:t>_ a </a:t>
            </a:r>
            <a:r>
              <a:rPr lang="en-GB" sz="2200" dirty="0"/>
              <a:t>film</a:t>
            </a:r>
            <a:r>
              <a:rPr lang="en-ES" sz="2200" dirty="0"/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55E4C4-D925-4971-8230-F8D76BBAE58D}"/>
              </a:ext>
            </a:extLst>
          </p:cNvPr>
          <p:cNvSpPr txBox="1"/>
          <p:nvPr/>
        </p:nvSpPr>
        <p:spPr>
          <a:xfrm>
            <a:off x="7183854" y="2400859"/>
            <a:ext cx="4633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4</a:t>
            </a:r>
            <a:r>
              <a:rPr lang="en-ES" sz="2200" dirty="0"/>
              <a:t>. </a:t>
            </a:r>
            <a:r>
              <a:rPr lang="en-GB" sz="2200" dirty="0"/>
              <a:t>S/he</a:t>
            </a:r>
            <a:r>
              <a:rPr lang="en-ES" sz="2200" dirty="0"/>
              <a:t> </a:t>
            </a:r>
            <a:r>
              <a:rPr lang="en-GB" sz="2200" dirty="0"/>
              <a:t>wants to</a:t>
            </a:r>
            <a:r>
              <a:rPr lang="en-ES" sz="2200" dirty="0"/>
              <a:t> _____ ____ </a:t>
            </a:r>
            <a:r>
              <a:rPr lang="en-GB" sz="2200" dirty="0"/>
              <a:t>later</a:t>
            </a:r>
            <a:r>
              <a:rPr lang="en-ES" sz="2200" dirty="0"/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711963-63D1-43C3-9595-00B716AD0A42}"/>
              </a:ext>
            </a:extLst>
          </p:cNvPr>
          <p:cNvSpPr txBox="1"/>
          <p:nvPr/>
        </p:nvSpPr>
        <p:spPr>
          <a:xfrm>
            <a:off x="7183854" y="2887873"/>
            <a:ext cx="468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5</a:t>
            </a:r>
            <a:r>
              <a:rPr lang="en-ES" sz="2200" dirty="0"/>
              <a:t>. </a:t>
            </a:r>
            <a:r>
              <a:rPr lang="en-GB" sz="2200" dirty="0"/>
              <a:t>I can </a:t>
            </a:r>
            <a:r>
              <a:rPr lang="en-ES" sz="2200" dirty="0"/>
              <a:t>____</a:t>
            </a:r>
            <a:r>
              <a:rPr lang="en-GB" sz="2200" dirty="0"/>
              <a:t>__</a:t>
            </a:r>
            <a:r>
              <a:rPr lang="en-ES" sz="2200" dirty="0"/>
              <a:t> __</a:t>
            </a:r>
            <a:r>
              <a:rPr lang="en-GB" sz="2200" dirty="0"/>
              <a:t>_</a:t>
            </a:r>
            <a:r>
              <a:rPr lang="en-ES" sz="2200" dirty="0"/>
              <a:t>_</a:t>
            </a:r>
            <a:r>
              <a:rPr lang="en-GB" sz="2200" dirty="0"/>
              <a:t>__</a:t>
            </a:r>
            <a:r>
              <a:rPr lang="en-ES" sz="2200" dirty="0"/>
              <a:t>_ </a:t>
            </a:r>
            <a:r>
              <a:rPr lang="en-GB" sz="2200" dirty="0"/>
              <a:t>they are coming tomorrow</a:t>
            </a:r>
            <a:r>
              <a:rPr lang="en-ES" sz="2200" dirty="0"/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1F416-5112-48C8-8B07-9AD070B6E80C}"/>
              </a:ext>
            </a:extLst>
          </p:cNvPr>
          <p:cNvSpPr txBox="1"/>
          <p:nvPr/>
        </p:nvSpPr>
        <p:spPr>
          <a:xfrm>
            <a:off x="7182091" y="3713441"/>
            <a:ext cx="527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6</a:t>
            </a:r>
            <a:r>
              <a:rPr lang="en-ES" sz="2200" dirty="0"/>
              <a:t>. </a:t>
            </a:r>
            <a:r>
              <a:rPr lang="en-GB" sz="2200" dirty="0"/>
              <a:t>She wants to </a:t>
            </a:r>
            <a:r>
              <a:rPr lang="en-ES" sz="2200" dirty="0"/>
              <a:t>_____ ____ a good </a:t>
            </a:r>
            <a:r>
              <a:rPr lang="en-GB" sz="2200" dirty="0"/>
              <a:t>grade</a:t>
            </a:r>
            <a:r>
              <a:rPr lang="en-ES" sz="2200" dirty="0"/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9C76CB-27CA-48CE-B1E9-9F8B3A4367F8}"/>
              </a:ext>
            </a:extLst>
          </p:cNvPr>
          <p:cNvSpPr txBox="1"/>
          <p:nvPr/>
        </p:nvSpPr>
        <p:spPr>
          <a:xfrm>
            <a:off x="7183853" y="4539009"/>
            <a:ext cx="455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7</a:t>
            </a:r>
            <a:r>
              <a:rPr lang="en-ES" sz="2200" dirty="0"/>
              <a:t>.</a:t>
            </a:r>
            <a:r>
              <a:rPr lang="en-GB" sz="2200" dirty="0"/>
              <a:t>You have to </a:t>
            </a:r>
            <a:r>
              <a:rPr lang="en-ES" sz="2200" dirty="0"/>
              <a:t>_____ ____ </a:t>
            </a:r>
            <a:r>
              <a:rPr lang="en-GB" sz="2200" dirty="0"/>
              <a:t>the work before the deadline</a:t>
            </a:r>
            <a:r>
              <a:rPr lang="en-ES" sz="2200" dirty="0"/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216213-5698-4D45-90F1-FB0F576F361C}"/>
              </a:ext>
            </a:extLst>
          </p:cNvPr>
          <p:cNvSpPr txBox="1"/>
          <p:nvPr/>
        </p:nvSpPr>
        <p:spPr>
          <a:xfrm>
            <a:off x="7183853" y="5364578"/>
            <a:ext cx="455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8</a:t>
            </a:r>
            <a:r>
              <a:rPr lang="en-ES" sz="2200" dirty="0"/>
              <a:t>. </a:t>
            </a:r>
            <a:r>
              <a:rPr lang="en-GB" sz="2200" dirty="0"/>
              <a:t>You must </a:t>
            </a:r>
            <a:r>
              <a:rPr lang="en-ES" sz="2200" dirty="0"/>
              <a:t>_</a:t>
            </a:r>
            <a:r>
              <a:rPr lang="en-GB" sz="2200" dirty="0"/>
              <a:t>_</a:t>
            </a:r>
            <a:r>
              <a:rPr lang="en-ES" sz="2200" dirty="0"/>
              <a:t>___</a:t>
            </a:r>
            <a:r>
              <a:rPr lang="en-GB" sz="2200" dirty="0"/>
              <a:t>__ _</a:t>
            </a:r>
            <a:r>
              <a:rPr lang="en-ES" sz="2200" dirty="0"/>
              <a:t>_ __</a:t>
            </a:r>
            <a:r>
              <a:rPr lang="en-GB" sz="2200" dirty="0"/>
              <a:t>__</a:t>
            </a:r>
            <a:r>
              <a:rPr lang="en-ES" sz="2200" dirty="0"/>
              <a:t>_ </a:t>
            </a:r>
            <a:r>
              <a:rPr lang="en-GB" sz="2200" dirty="0"/>
              <a:t>the address of the party.</a:t>
            </a:r>
            <a:endParaRPr lang="en-ES" sz="2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8BFF79-C3CD-4687-A893-0F0C4DA4DE88}"/>
              </a:ext>
            </a:extLst>
          </p:cNvPr>
          <p:cNvSpPr txBox="1"/>
          <p:nvPr/>
        </p:nvSpPr>
        <p:spPr>
          <a:xfrm>
            <a:off x="8943627" y="907805"/>
            <a:ext cx="1317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tell   you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A1F4DD-7001-4DA6-9669-2A14E0149A13}"/>
              </a:ext>
            </a:extLst>
          </p:cNvPr>
          <p:cNvSpPr txBox="1"/>
          <p:nvPr/>
        </p:nvSpPr>
        <p:spPr>
          <a:xfrm>
            <a:off x="8943627" y="1404714"/>
            <a:ext cx="1459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send you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584ACE-8338-4F79-9724-0614B3A0E1FE}"/>
              </a:ext>
            </a:extLst>
          </p:cNvPr>
          <p:cNvSpPr txBox="1"/>
          <p:nvPr/>
        </p:nvSpPr>
        <p:spPr>
          <a:xfrm>
            <a:off x="8669837" y="1894059"/>
            <a:ext cx="2776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recommend them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E11E85-4147-4C2E-AC40-7C88B7914ACD}"/>
              </a:ext>
            </a:extLst>
          </p:cNvPr>
          <p:cNvSpPr txBox="1"/>
          <p:nvPr/>
        </p:nvSpPr>
        <p:spPr>
          <a:xfrm>
            <a:off x="9500354" y="2360531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call   you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BD99BA-3A46-47DB-850C-5DBF4EC2246B}"/>
              </a:ext>
            </a:extLst>
          </p:cNvPr>
          <p:cNvSpPr txBox="1"/>
          <p:nvPr/>
        </p:nvSpPr>
        <p:spPr>
          <a:xfrm>
            <a:off x="8247924" y="2858626"/>
            <a:ext cx="21547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assure you (pl)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A3C85F-5B7B-4FBE-9247-059B9020034B}"/>
              </a:ext>
            </a:extLst>
          </p:cNvPr>
          <p:cNvSpPr txBox="1"/>
          <p:nvPr/>
        </p:nvSpPr>
        <p:spPr>
          <a:xfrm>
            <a:off x="9359649" y="3653105"/>
            <a:ext cx="1374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give  me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01AD6D-0F10-4E98-8EFB-0225F5BD7113}"/>
              </a:ext>
            </a:extLst>
          </p:cNvPr>
          <p:cNvSpPr txBox="1"/>
          <p:nvPr/>
        </p:nvSpPr>
        <p:spPr>
          <a:xfrm>
            <a:off x="9164662" y="4492842"/>
            <a:ext cx="135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hand  us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3F78ED-82C1-4B63-93DF-E1CC2EDE84CA}"/>
              </a:ext>
            </a:extLst>
          </p:cNvPr>
          <p:cNvSpPr txBox="1"/>
          <p:nvPr/>
        </p:nvSpPr>
        <p:spPr>
          <a:xfrm>
            <a:off x="8880632" y="5325275"/>
            <a:ext cx="2355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repeat to them</a:t>
            </a:r>
            <a:endParaRPr lang="en-ES" sz="2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E6ACD-B186-4BAF-B97E-FC9D2DBBE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52" t="8628" r="25320"/>
          <a:stretch/>
        </p:blipFill>
        <p:spPr>
          <a:xfrm>
            <a:off x="3440704" y="1284818"/>
            <a:ext cx="1433620" cy="2767148"/>
          </a:xfrm>
          <a:prstGeom prst="rect">
            <a:avLst/>
          </a:prstGeom>
        </p:spPr>
      </p:pic>
      <p:pic>
        <p:nvPicPr>
          <p:cNvPr id="5" name="Picture 4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2E90AC1-A5EC-627F-8D70-5472384111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36" t="9677" r="50611" b="7320"/>
          <a:stretch/>
        </p:blipFill>
        <p:spPr>
          <a:xfrm>
            <a:off x="2249929" y="2142248"/>
            <a:ext cx="1082103" cy="265169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B979DD8-288E-3CC1-112A-5E1569706E6A}"/>
              </a:ext>
            </a:extLst>
          </p:cNvPr>
          <p:cNvSpPr/>
          <p:nvPr/>
        </p:nvSpPr>
        <p:spPr>
          <a:xfrm>
            <a:off x="305790" y="4138176"/>
            <a:ext cx="2850006" cy="791350"/>
          </a:xfrm>
          <a:prstGeom prst="wedgeRoundRectCallout">
            <a:avLst>
              <a:gd name="adj1" fmla="val 35693"/>
              <a:gd name="adj2" fmla="val -93914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Tengo que contarte una historia.</a:t>
            </a:r>
            <a:endParaRPr lang="en-ES" sz="2000" dirty="0">
              <a:solidFill>
                <a:srgbClr val="3A5E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58FA2-EC4D-46F1-8807-F218FFD9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32" y="686180"/>
            <a:ext cx="11814810" cy="5603107"/>
          </a:xfrm>
          <a:prstGeom prst="rect">
            <a:avLst/>
          </a:prstGeom>
        </p:spPr>
      </p:pic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F01537C9-69BD-9D12-AC3E-A9D424B17871}"/>
              </a:ext>
            </a:extLst>
          </p:cNvPr>
          <p:cNvSpPr/>
          <p:nvPr/>
        </p:nvSpPr>
        <p:spPr>
          <a:xfrm flipH="1">
            <a:off x="10340626" y="256959"/>
            <a:ext cx="1580864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E8416-EEE8-09E1-29EE-3E3F556CBD86}"/>
              </a:ext>
            </a:extLst>
          </p:cNvPr>
          <p:cNvSpPr txBox="1"/>
          <p:nvPr/>
        </p:nvSpPr>
        <p:spPr>
          <a:xfrm>
            <a:off x="243840" y="214841"/>
            <a:ext cx="9745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200" dirty="0"/>
              <a:t>Ahora escucha unas frases más. ¿Cuál es la traducción correcta?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EA5025-81C6-7145-B65D-8D807CF1087A}"/>
              </a:ext>
            </a:extLst>
          </p:cNvPr>
          <p:cNvGrpSpPr/>
          <p:nvPr/>
        </p:nvGrpSpPr>
        <p:grpSpPr>
          <a:xfrm>
            <a:off x="331285" y="678272"/>
            <a:ext cx="1008204" cy="961888"/>
            <a:chOff x="575673" y="1725272"/>
            <a:chExt cx="1024528" cy="624275"/>
          </a:xfrm>
        </p:grpSpPr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5D1444E7-8D24-D58E-42C1-0A6999A4D79D}"/>
                </a:ext>
              </a:extLst>
            </p:cNvPr>
            <p:cNvSpPr/>
            <p:nvPr/>
          </p:nvSpPr>
          <p:spPr>
            <a:xfrm>
              <a:off x="575673" y="1725272"/>
              <a:ext cx="1024528" cy="624275"/>
            </a:xfrm>
            <a:prstGeom prst="wedgeRoundRectCallout">
              <a:avLst>
                <a:gd name="adj1" fmla="val -21800"/>
                <a:gd name="adj2" fmla="val 64750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12" name="Rectangle 11">
              <a:hlinkClick r:id="" action="ppaction://noaction">
                <a:snd r:embed="rId4" name="Le debes pedir permiso.wav"/>
              </a:hlinkClick>
              <a:extLst>
                <a:ext uri="{FF2B5EF4-FFF2-40B4-BE49-F238E27FC236}">
                  <a16:creationId xmlns:a16="http://schemas.microsoft.com/office/drawing/2014/main" id="{1F0612D5-3CF1-9531-D9B5-75ACCEB45562}"/>
                </a:ext>
              </a:extLst>
            </p:cNvPr>
            <p:cNvSpPr/>
            <p:nvPr/>
          </p:nvSpPr>
          <p:spPr>
            <a:xfrm>
              <a:off x="859337" y="1892347"/>
              <a:ext cx="457200" cy="3100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86CD8F-A0DF-8497-CD17-C6A23FF15BCB}"/>
              </a:ext>
            </a:extLst>
          </p:cNvPr>
          <p:cNvGrpSpPr/>
          <p:nvPr/>
        </p:nvGrpSpPr>
        <p:grpSpPr>
          <a:xfrm>
            <a:off x="323123" y="1754230"/>
            <a:ext cx="1024528" cy="791350"/>
            <a:chOff x="735563" y="1494945"/>
            <a:chExt cx="1024528" cy="791350"/>
          </a:xfrm>
        </p:grpSpPr>
        <p:sp>
          <p:nvSpPr>
            <p:cNvPr id="25" name="Rounded Rectangular Callout 24">
              <a:extLst>
                <a:ext uri="{FF2B5EF4-FFF2-40B4-BE49-F238E27FC236}">
                  <a16:creationId xmlns:a16="http://schemas.microsoft.com/office/drawing/2014/main" id="{FBB9BDD3-699A-935B-176B-4AC8BD427D11}"/>
                </a:ext>
              </a:extLst>
            </p:cNvPr>
            <p:cNvSpPr/>
            <p:nvPr/>
          </p:nvSpPr>
          <p:spPr>
            <a:xfrm>
              <a:off x="735563" y="1494945"/>
              <a:ext cx="1024528" cy="791350"/>
            </a:xfrm>
            <a:prstGeom prst="wedgeRoundRectCallout">
              <a:avLst>
                <a:gd name="adj1" fmla="val -24071"/>
                <a:gd name="adj2" fmla="val 65072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26" name="Rectangle 25">
              <a:hlinkClick r:id="" action="ppaction://noaction">
                <a:snd r:embed="rId5" name="2 Tiene que traerte el videojuego..wav"/>
              </a:hlinkClick>
              <a:extLst>
                <a:ext uri="{FF2B5EF4-FFF2-40B4-BE49-F238E27FC236}">
                  <a16:creationId xmlns:a16="http://schemas.microsoft.com/office/drawing/2014/main" id="{5DDB3D4C-1F50-8A09-82BB-D295BB5B957E}"/>
                </a:ext>
              </a:extLst>
            </p:cNvPr>
            <p:cNvSpPr/>
            <p:nvPr/>
          </p:nvSpPr>
          <p:spPr>
            <a:xfrm>
              <a:off x="1069299" y="1663798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358755-46FE-6E43-5BAC-683CB3E56D4A}"/>
              </a:ext>
            </a:extLst>
          </p:cNvPr>
          <p:cNvGrpSpPr/>
          <p:nvPr/>
        </p:nvGrpSpPr>
        <p:grpSpPr>
          <a:xfrm>
            <a:off x="323123" y="2659650"/>
            <a:ext cx="1024528" cy="791350"/>
            <a:chOff x="575673" y="1725272"/>
            <a:chExt cx="1024528" cy="791350"/>
          </a:xfrm>
        </p:grpSpPr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3CCE9F1C-9910-6ECE-FBD8-A4D9F96C2EA0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61887"/>
                <a:gd name="adj2" fmla="val 15998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29" name="Rectangle 28">
              <a:hlinkClick r:id="" action="ppaction://noaction">
                <a:snd r:embed="rId6" name="3 Me puedes dar cinco.wav"/>
              </a:hlinkClick>
              <a:extLst>
                <a:ext uri="{FF2B5EF4-FFF2-40B4-BE49-F238E27FC236}">
                  <a16:creationId xmlns:a16="http://schemas.microsoft.com/office/drawing/2014/main" id="{10B2DBAB-9667-997B-CABF-02E327C22E88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48334E-C0C2-2C33-36DF-3EBFAFED0871}"/>
              </a:ext>
            </a:extLst>
          </p:cNvPr>
          <p:cNvGrpSpPr/>
          <p:nvPr/>
        </p:nvGrpSpPr>
        <p:grpSpPr>
          <a:xfrm>
            <a:off x="323123" y="3565070"/>
            <a:ext cx="1024528" cy="791350"/>
            <a:chOff x="575673" y="1725272"/>
            <a:chExt cx="1024528" cy="791350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ECC961BA-E48D-17B3-A87C-6CF2349C5695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64064"/>
                <a:gd name="adj2" fmla="val 14589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32" name="Rectangle 31">
              <a:hlinkClick r:id="" action="ppaction://noaction">
                <a:snd r:embed="rId7" name="4 Quiero pedirle un favor.wav"/>
              </a:hlinkClick>
              <a:extLst>
                <a:ext uri="{FF2B5EF4-FFF2-40B4-BE49-F238E27FC236}">
                  <a16:creationId xmlns:a16="http://schemas.microsoft.com/office/drawing/2014/main" id="{A778AF9A-F407-FFB5-04B8-DB0C3EC0E34D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3113EA-6290-5FF7-599F-BA7CC82AB013}"/>
              </a:ext>
            </a:extLst>
          </p:cNvPr>
          <p:cNvGrpSpPr/>
          <p:nvPr/>
        </p:nvGrpSpPr>
        <p:grpSpPr>
          <a:xfrm>
            <a:off x="323123" y="4470490"/>
            <a:ext cx="1024528" cy="791350"/>
            <a:chOff x="575673" y="1725272"/>
            <a:chExt cx="1024528" cy="791350"/>
          </a:xfrm>
        </p:grpSpPr>
        <p:sp>
          <p:nvSpPr>
            <p:cNvPr id="34" name="Rounded Rectangular Callout 33">
              <a:extLst>
                <a:ext uri="{FF2B5EF4-FFF2-40B4-BE49-F238E27FC236}">
                  <a16:creationId xmlns:a16="http://schemas.microsoft.com/office/drawing/2014/main" id="{23AFB466-A564-7844-D10E-9308EB490461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-20697"/>
                <a:gd name="adj2" fmla="val 73703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35" name="Rectangle 34">
              <a:hlinkClick r:id="" action="ppaction://noaction">
                <a:snd r:embed="rId8" name="5 Les debe reservar.wav"/>
              </a:hlinkClick>
              <a:extLst>
                <a:ext uri="{FF2B5EF4-FFF2-40B4-BE49-F238E27FC236}">
                  <a16:creationId xmlns:a16="http://schemas.microsoft.com/office/drawing/2014/main" id="{ED3370D0-D5B5-609A-9747-E214BD309F4A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1FAD7E-30CB-5757-B4D2-F69242C7B7A6}"/>
              </a:ext>
            </a:extLst>
          </p:cNvPr>
          <p:cNvGrpSpPr/>
          <p:nvPr/>
        </p:nvGrpSpPr>
        <p:grpSpPr>
          <a:xfrm>
            <a:off x="323123" y="5375911"/>
            <a:ext cx="1024528" cy="791350"/>
            <a:chOff x="575673" y="1725272"/>
            <a:chExt cx="1024528" cy="791350"/>
          </a:xfrm>
        </p:grpSpPr>
        <p:sp>
          <p:nvSpPr>
            <p:cNvPr id="37" name="Rounded Rectangular Callout 36">
              <a:extLst>
                <a:ext uri="{FF2B5EF4-FFF2-40B4-BE49-F238E27FC236}">
                  <a16:creationId xmlns:a16="http://schemas.microsoft.com/office/drawing/2014/main" id="{1B5C3D04-86F1-B60A-19F4-1AE780FB0EEC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60799"/>
                <a:gd name="adj2" fmla="val 17408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38" name="Rectangle 37">
              <a:hlinkClick r:id="" action="ppaction://noaction">
                <a:snd r:embed="rId9" name="6 Puedo prestarte.wav"/>
              </a:hlinkClick>
              <a:extLst>
                <a:ext uri="{FF2B5EF4-FFF2-40B4-BE49-F238E27FC236}">
                  <a16:creationId xmlns:a16="http://schemas.microsoft.com/office/drawing/2014/main" id="{C6F90AE4-0F3D-2788-A72A-DA3A059C301A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6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DBCAA4-A291-25D5-75A4-7F2F223B67DC}"/>
              </a:ext>
            </a:extLst>
          </p:cNvPr>
          <p:cNvGrpSpPr/>
          <p:nvPr/>
        </p:nvGrpSpPr>
        <p:grpSpPr>
          <a:xfrm>
            <a:off x="6339759" y="3287348"/>
            <a:ext cx="982883" cy="791350"/>
            <a:chOff x="575673" y="1725272"/>
            <a:chExt cx="1024528" cy="791350"/>
          </a:xfrm>
        </p:grpSpPr>
        <p:sp>
          <p:nvSpPr>
            <p:cNvPr id="40" name="Rounded Rectangular Callout 39">
              <a:extLst>
                <a:ext uri="{FF2B5EF4-FFF2-40B4-BE49-F238E27FC236}">
                  <a16:creationId xmlns:a16="http://schemas.microsoft.com/office/drawing/2014/main" id="{8096EAC4-AA94-F85C-CF4A-8A460962E698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70595"/>
                <a:gd name="adj2" fmla="val 15998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41" name="Rectangle 40">
              <a:hlinkClick r:id="" action="ppaction://noaction">
                <a:snd r:embed="rId10" name="7 Nos tiene que .wav"/>
              </a:hlinkClick>
              <a:extLst>
                <a:ext uri="{FF2B5EF4-FFF2-40B4-BE49-F238E27FC236}">
                  <a16:creationId xmlns:a16="http://schemas.microsoft.com/office/drawing/2014/main" id="{189B288F-E052-0D5A-0887-F6329661B619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553887-BAF5-4831-7771-303053465F32}"/>
              </a:ext>
            </a:extLst>
          </p:cNvPr>
          <p:cNvGrpSpPr/>
          <p:nvPr/>
        </p:nvGrpSpPr>
        <p:grpSpPr>
          <a:xfrm>
            <a:off x="6369370" y="4747434"/>
            <a:ext cx="1024528" cy="791350"/>
            <a:chOff x="575673" y="1725272"/>
            <a:chExt cx="1024528" cy="791350"/>
          </a:xfrm>
        </p:grpSpPr>
        <p:sp>
          <p:nvSpPr>
            <p:cNvPr id="43" name="Rounded Rectangular Callout 42">
              <a:extLst>
                <a:ext uri="{FF2B5EF4-FFF2-40B4-BE49-F238E27FC236}">
                  <a16:creationId xmlns:a16="http://schemas.microsoft.com/office/drawing/2014/main" id="{CDEAD3FE-9CE6-2E7B-2020-1E9BDB1B5ED2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44" name="Rectangle 43">
              <a:hlinkClick r:id="" action="ppaction://noaction">
                <a:snd r:embed="rId11" name="8 Quieren exigirnos.wav"/>
              </a:hlinkClick>
              <a:extLst>
                <a:ext uri="{FF2B5EF4-FFF2-40B4-BE49-F238E27FC236}">
                  <a16:creationId xmlns:a16="http://schemas.microsoft.com/office/drawing/2014/main" id="{8F6305DA-FBAE-5599-5AF1-DA9555F4694F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8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A0CEA3-66A5-44D3-9B79-4A63EF6C0EFF}"/>
              </a:ext>
            </a:extLst>
          </p:cNvPr>
          <p:cNvSpPr txBox="1"/>
          <p:nvPr/>
        </p:nvSpPr>
        <p:spPr>
          <a:xfrm>
            <a:off x="1150560" y="731195"/>
            <a:ext cx="496229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You must ask him for permission.</a:t>
            </a:r>
          </a:p>
          <a:p>
            <a:pPr marL="457200" indent="-457200">
              <a:buAutoNum type="alphaLcParenR"/>
            </a:pPr>
            <a:r>
              <a:rPr lang="en-GB" sz="2200" dirty="0"/>
              <a:t>He must ask you for permission.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021478-F4F4-4B37-9492-F52E470CA35D}"/>
              </a:ext>
            </a:extLst>
          </p:cNvPr>
          <p:cNvSpPr txBox="1"/>
          <p:nvPr/>
        </p:nvSpPr>
        <p:spPr>
          <a:xfrm>
            <a:off x="1240718" y="1769956"/>
            <a:ext cx="573347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She has to bring you the videogame.</a:t>
            </a:r>
          </a:p>
          <a:p>
            <a:pPr marL="457200" indent="-457200">
              <a:buAutoNum type="alphaLcParenR"/>
            </a:pPr>
            <a:r>
              <a:rPr lang="en-GB" sz="2200" dirty="0"/>
              <a:t>He has to bring me the video game.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DAA33B-00E3-475A-8F7D-8DF15368B698}"/>
              </a:ext>
            </a:extLst>
          </p:cNvPr>
          <p:cNvSpPr/>
          <p:nvPr/>
        </p:nvSpPr>
        <p:spPr>
          <a:xfrm>
            <a:off x="1126352" y="809074"/>
            <a:ext cx="41204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700F382-AD38-415D-B869-611C5645990C}"/>
              </a:ext>
            </a:extLst>
          </p:cNvPr>
          <p:cNvSpPr/>
          <p:nvPr/>
        </p:nvSpPr>
        <p:spPr>
          <a:xfrm>
            <a:off x="1232782" y="1830263"/>
            <a:ext cx="369614" cy="331407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A44403-4372-4C9A-B185-A711C33CFB47}"/>
              </a:ext>
            </a:extLst>
          </p:cNvPr>
          <p:cNvSpPr txBox="1"/>
          <p:nvPr/>
        </p:nvSpPr>
        <p:spPr>
          <a:xfrm>
            <a:off x="1299507" y="2677203"/>
            <a:ext cx="46363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Can you give me five euros?</a:t>
            </a:r>
          </a:p>
          <a:p>
            <a:pPr marL="457200" indent="-457200">
              <a:buAutoNum type="alphaLcParenR"/>
            </a:pPr>
            <a:r>
              <a:rPr lang="en-GB" sz="2200" dirty="0"/>
              <a:t>Can you give her five euros?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C42E36-9AE6-44A8-83C1-8AF77BBB24B6}"/>
              </a:ext>
            </a:extLst>
          </p:cNvPr>
          <p:cNvSpPr/>
          <p:nvPr/>
        </p:nvSpPr>
        <p:spPr>
          <a:xfrm>
            <a:off x="1299506" y="2770872"/>
            <a:ext cx="41204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47526A-E513-4D08-9CC8-FCFCCAA81487}"/>
              </a:ext>
            </a:extLst>
          </p:cNvPr>
          <p:cNvSpPr txBox="1"/>
          <p:nvPr/>
        </p:nvSpPr>
        <p:spPr>
          <a:xfrm>
            <a:off x="1299506" y="3555690"/>
            <a:ext cx="45123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I want to ask them a favour.</a:t>
            </a:r>
          </a:p>
          <a:p>
            <a:pPr marL="457200" indent="-457200">
              <a:buAutoNum type="alphaLcParenR"/>
            </a:pPr>
            <a:r>
              <a:rPr lang="en-GB" sz="2200" dirty="0"/>
              <a:t>I want to ask him a favour.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32127DE-518B-4593-A48B-72D57826C51D}"/>
              </a:ext>
            </a:extLst>
          </p:cNvPr>
          <p:cNvSpPr/>
          <p:nvPr/>
        </p:nvSpPr>
        <p:spPr>
          <a:xfrm>
            <a:off x="1299506" y="3917300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5815B7-C4CA-4DC4-B5EF-CB67E845183A}"/>
              </a:ext>
            </a:extLst>
          </p:cNvPr>
          <p:cNvSpPr txBox="1"/>
          <p:nvPr/>
        </p:nvSpPr>
        <p:spPr>
          <a:xfrm>
            <a:off x="1274381" y="4477162"/>
            <a:ext cx="49354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He must books tickets for him.</a:t>
            </a:r>
          </a:p>
          <a:p>
            <a:pPr marL="457200" indent="-457200">
              <a:buAutoNum type="alphaLcParenR"/>
            </a:pPr>
            <a:r>
              <a:rPr lang="en-GB" sz="2200" dirty="0"/>
              <a:t>He must books tickets for them.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466BEA0-E436-4FB8-9223-506AB34B805A}"/>
              </a:ext>
            </a:extLst>
          </p:cNvPr>
          <p:cNvSpPr/>
          <p:nvPr/>
        </p:nvSpPr>
        <p:spPr>
          <a:xfrm>
            <a:off x="1246428" y="4848711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853F12-6C74-49DB-A7C6-35DEA143622F}"/>
              </a:ext>
            </a:extLst>
          </p:cNvPr>
          <p:cNvSpPr txBox="1"/>
          <p:nvPr/>
        </p:nvSpPr>
        <p:spPr>
          <a:xfrm>
            <a:off x="1240718" y="5390178"/>
            <a:ext cx="44227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I can lend you the phone.</a:t>
            </a:r>
          </a:p>
          <a:p>
            <a:pPr marL="457200" indent="-457200">
              <a:buAutoNum type="alphaLcParenR"/>
            </a:pPr>
            <a:r>
              <a:rPr lang="en-GB" sz="2200" dirty="0"/>
              <a:t>I can lend her the phone..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5AAD255-A5E6-41D2-95A2-5976128C0C7D}"/>
              </a:ext>
            </a:extLst>
          </p:cNvPr>
          <p:cNvSpPr/>
          <p:nvPr/>
        </p:nvSpPr>
        <p:spPr>
          <a:xfrm>
            <a:off x="1221715" y="5424650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991FD83-70A3-45F7-B189-71F3E5B0A74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8" r="50994"/>
          <a:stretch/>
        </p:blipFill>
        <p:spPr>
          <a:xfrm>
            <a:off x="7725511" y="991446"/>
            <a:ext cx="1208911" cy="3133889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0034AB8-CCB3-EA96-0875-16B32A28687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4" t="4914" r="28546"/>
          <a:stretch/>
        </p:blipFill>
        <p:spPr>
          <a:xfrm>
            <a:off x="9164470" y="1235420"/>
            <a:ext cx="1096555" cy="288356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44EAE51-E035-4780-BD9B-EB97880C7D66}"/>
              </a:ext>
            </a:extLst>
          </p:cNvPr>
          <p:cNvSpPr txBox="1"/>
          <p:nvPr/>
        </p:nvSpPr>
        <p:spPr>
          <a:xfrm>
            <a:off x="7196129" y="3283925"/>
            <a:ext cx="467274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He has to assure you (pl) that the exam is easy.</a:t>
            </a:r>
          </a:p>
          <a:p>
            <a:pPr marL="457200" indent="-457200">
              <a:buAutoNum type="alphaLcParenR"/>
            </a:pPr>
            <a:r>
              <a:rPr lang="en-GB" sz="2200" dirty="0"/>
              <a:t>He has to assure us that the exam is easy.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53966E4-E0D8-4C64-BA86-F8C686420815}"/>
              </a:ext>
            </a:extLst>
          </p:cNvPr>
          <p:cNvSpPr/>
          <p:nvPr/>
        </p:nvSpPr>
        <p:spPr>
          <a:xfrm>
            <a:off x="7207757" y="4015833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C08DD9-F543-46DA-884D-89763185D7C9}"/>
              </a:ext>
            </a:extLst>
          </p:cNvPr>
          <p:cNvSpPr txBox="1"/>
          <p:nvPr/>
        </p:nvSpPr>
        <p:spPr>
          <a:xfrm>
            <a:off x="7224225" y="4767315"/>
            <a:ext cx="467274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They want to demand more tasks from us.</a:t>
            </a:r>
          </a:p>
          <a:p>
            <a:pPr marL="457200" indent="-457200">
              <a:buAutoNum type="alphaLcParenR"/>
            </a:pPr>
            <a:r>
              <a:rPr lang="en-GB" sz="2200" dirty="0"/>
              <a:t>They want to demand more tasks from you (pl).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DA525D7-1CD5-4860-ACC4-CFC04FAE13B9}"/>
              </a:ext>
            </a:extLst>
          </p:cNvPr>
          <p:cNvSpPr/>
          <p:nvPr/>
        </p:nvSpPr>
        <p:spPr>
          <a:xfrm>
            <a:off x="7208169" y="4825062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A23C6-D431-71B5-8934-E71E45A81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931" y="1063921"/>
            <a:ext cx="11514137" cy="485695"/>
          </a:xfrm>
        </p:spPr>
        <p:txBody>
          <a:bodyPr>
            <a:normAutofit/>
          </a:bodyPr>
          <a:lstStyle/>
          <a:p>
            <a:r>
              <a:rPr lang="en-ES" dirty="0"/>
              <a:t>Trabajamos en parejas: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F679BB-700F-54D3-4981-5B353680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6414448" cy="647577"/>
          </a:xfrm>
        </p:spPr>
        <p:txBody>
          <a:bodyPr>
            <a:normAutofit/>
          </a:bodyPr>
          <a:lstStyle/>
          <a:p>
            <a:r>
              <a:rPr lang="en-ES" dirty="0"/>
              <a:t>Comentarios en el colegio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F99032EE-14D4-58C2-479B-5E0BAA845656}"/>
              </a:ext>
            </a:extLst>
          </p:cNvPr>
          <p:cNvSpPr/>
          <p:nvPr/>
        </p:nvSpPr>
        <p:spPr>
          <a:xfrm>
            <a:off x="10363200" y="258166"/>
            <a:ext cx="1564943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hablar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2564D-E778-373F-DE8E-409F4E3BC01C}"/>
              </a:ext>
            </a:extLst>
          </p:cNvPr>
          <p:cNvSpPr txBox="1"/>
          <p:nvPr/>
        </p:nvSpPr>
        <p:spPr>
          <a:xfrm>
            <a:off x="8115821" y="4967919"/>
            <a:ext cx="1316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the help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2CEB2-71F1-0A8B-52EF-BB420C110113}"/>
              </a:ext>
            </a:extLst>
          </p:cNvPr>
          <p:cNvSpPr txBox="1"/>
          <p:nvPr/>
        </p:nvSpPr>
        <p:spPr>
          <a:xfrm>
            <a:off x="338931" y="1605258"/>
            <a:ext cx="1125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400" dirty="0"/>
              <a:t>El estudiante A lee la primera parte de su frase en español al estudiante 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C95F5A-E671-8874-5CD2-5FD3E5E0CA0B}"/>
              </a:ext>
            </a:extLst>
          </p:cNvPr>
          <p:cNvSpPr txBox="1"/>
          <p:nvPr/>
        </p:nvSpPr>
        <p:spPr>
          <a:xfrm>
            <a:off x="338932" y="2140960"/>
            <a:ext cx="1080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/>
              <a:t>El estudiante B escucha y mira sus opciones. Debe decir la frase correcta según la persona.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5A17D-101B-5E5A-1222-F5F86635ADEE}"/>
              </a:ext>
            </a:extLst>
          </p:cNvPr>
          <p:cNvSpPr txBox="1"/>
          <p:nvPr/>
        </p:nvSpPr>
        <p:spPr>
          <a:xfrm>
            <a:off x="402618" y="3791187"/>
            <a:ext cx="1669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200" b="1" dirty="0"/>
              <a:t>Ejemplo: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0CE1F-0C21-4800-60E1-7356942868A6}"/>
              </a:ext>
            </a:extLst>
          </p:cNvPr>
          <p:cNvSpPr txBox="1"/>
          <p:nvPr/>
        </p:nvSpPr>
        <p:spPr>
          <a:xfrm>
            <a:off x="402617" y="4454687"/>
            <a:ext cx="1891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Estudiante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08ECC-F58E-F32D-C278-930E5C39AA38}"/>
              </a:ext>
            </a:extLst>
          </p:cNvPr>
          <p:cNvSpPr txBox="1"/>
          <p:nvPr/>
        </p:nvSpPr>
        <p:spPr>
          <a:xfrm>
            <a:off x="418056" y="5106426"/>
            <a:ext cx="3951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I want to thank them</a:t>
            </a:r>
            <a:r>
              <a:rPr lang="en-GB" sz="2200" dirty="0"/>
              <a:t> (for)</a:t>
            </a:r>
            <a:r>
              <a:rPr lang="en-ES" sz="2200" dirty="0"/>
              <a:t>…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57B06851-4998-42A2-76CC-2F41665A9A78}"/>
              </a:ext>
            </a:extLst>
          </p:cNvPr>
          <p:cNvSpPr/>
          <p:nvPr/>
        </p:nvSpPr>
        <p:spPr>
          <a:xfrm>
            <a:off x="2682195" y="3380463"/>
            <a:ext cx="4304389" cy="1361368"/>
          </a:xfrm>
          <a:prstGeom prst="wedgeRoundRectCallout">
            <a:avLst>
              <a:gd name="adj1" fmla="val -39857"/>
              <a:gd name="adj2" fmla="val 75533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200" dirty="0">
                <a:solidFill>
                  <a:srgbClr val="504E4E"/>
                </a:solidFill>
              </a:rPr>
              <a:t>Puedes elegir el orden que quieres usar: </a:t>
            </a:r>
          </a:p>
          <a:p>
            <a:pPr algn="ctr"/>
            <a:r>
              <a:rPr lang="en-ES" sz="2200" dirty="0">
                <a:solidFill>
                  <a:srgbClr val="504E4E"/>
                </a:solidFill>
              </a:rPr>
              <a:t>“Quiero agradecer</a:t>
            </a:r>
            <a:r>
              <a:rPr lang="en-ES" sz="2200" b="1" dirty="0">
                <a:solidFill>
                  <a:srgbClr val="504E4E"/>
                </a:solidFill>
              </a:rPr>
              <a:t>les…</a:t>
            </a:r>
            <a:r>
              <a:rPr lang="en-ES" sz="2200" dirty="0">
                <a:solidFill>
                  <a:srgbClr val="504E4E"/>
                </a:solidFill>
              </a:rPr>
              <a:t>” OR “</a:t>
            </a:r>
            <a:r>
              <a:rPr lang="en-ES" sz="2200" b="1" dirty="0">
                <a:solidFill>
                  <a:srgbClr val="504E4E"/>
                </a:solidFill>
              </a:rPr>
              <a:t>Les</a:t>
            </a:r>
            <a:r>
              <a:rPr lang="en-ES" sz="2200" dirty="0">
                <a:solidFill>
                  <a:srgbClr val="504E4E"/>
                </a:solidFill>
              </a:rPr>
              <a:t> quiero agradecer…”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D6266-D768-5742-80BB-9B1927C40C5F}"/>
              </a:ext>
            </a:extLst>
          </p:cNvPr>
          <p:cNvSpPr txBox="1"/>
          <p:nvPr/>
        </p:nvSpPr>
        <p:spPr>
          <a:xfrm>
            <a:off x="7293401" y="3781816"/>
            <a:ext cx="18453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Estudiante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F41FC3-FB0C-A008-098C-7047B3AE223F}"/>
              </a:ext>
            </a:extLst>
          </p:cNvPr>
          <p:cNvSpPr txBox="1"/>
          <p:nvPr/>
        </p:nvSpPr>
        <p:spPr>
          <a:xfrm>
            <a:off x="8006817" y="4449593"/>
            <a:ext cx="1601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b="1" dirty="0"/>
              <a:t>to him/her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D03A3-3D1D-27C1-6437-5F51045DF7BC}"/>
              </a:ext>
            </a:extLst>
          </p:cNvPr>
          <p:cNvSpPr txBox="1"/>
          <p:nvPr/>
        </p:nvSpPr>
        <p:spPr>
          <a:xfrm>
            <a:off x="10316805" y="4500249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b="1" dirty="0"/>
              <a:t>to them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44243D-47BE-0211-AA30-21AB76C846D9}"/>
              </a:ext>
            </a:extLst>
          </p:cNvPr>
          <p:cNvSpPr txBox="1"/>
          <p:nvPr/>
        </p:nvSpPr>
        <p:spPr>
          <a:xfrm>
            <a:off x="10135666" y="4995821"/>
            <a:ext cx="1592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the favour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6EE9AC2C-94BE-6190-0A60-046B297AC7C3}"/>
              </a:ext>
            </a:extLst>
          </p:cNvPr>
          <p:cNvSpPr/>
          <p:nvPr/>
        </p:nvSpPr>
        <p:spPr>
          <a:xfrm>
            <a:off x="4571213" y="4715692"/>
            <a:ext cx="3242187" cy="812061"/>
          </a:xfrm>
          <a:prstGeom prst="wedgeRoundRectCallout">
            <a:avLst>
              <a:gd name="adj1" fmla="val 45678"/>
              <a:gd name="adj2" fmla="val -895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200" dirty="0">
                <a:solidFill>
                  <a:srgbClr val="504E4E"/>
                </a:solidFill>
              </a:rPr>
              <a:t>“Quiero agradecerles </a:t>
            </a:r>
            <a:r>
              <a:rPr lang="en-ES" sz="2200" b="1" dirty="0">
                <a:solidFill>
                  <a:srgbClr val="504E4E"/>
                </a:solidFill>
              </a:rPr>
              <a:t>el favor</a:t>
            </a:r>
            <a:r>
              <a:rPr lang="en-ES" sz="2200" dirty="0">
                <a:solidFill>
                  <a:srgbClr val="504E4E"/>
                </a:solidFill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53608A-45FC-419C-2A14-B113C4822F67}"/>
              </a:ext>
            </a:extLst>
          </p:cNvPr>
          <p:cNvSpPr txBox="1"/>
          <p:nvPr/>
        </p:nvSpPr>
        <p:spPr>
          <a:xfrm>
            <a:off x="338931" y="2931847"/>
            <a:ext cx="1080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/>
              <a:t>Entonces, los estudiantes A y B escriben la frase completa en inglés.</a:t>
            </a:r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E1D0B843-B03E-EC3C-7488-7202F4DE5957}"/>
              </a:ext>
            </a:extLst>
          </p:cNvPr>
          <p:cNvSpPr/>
          <p:nvPr/>
        </p:nvSpPr>
        <p:spPr>
          <a:xfrm>
            <a:off x="9868140" y="4327202"/>
            <a:ext cx="2127153" cy="1361368"/>
          </a:xfrm>
          <a:prstGeom prst="donut">
            <a:avLst>
              <a:gd name="adj" fmla="val 67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tx1"/>
              </a:solidFill>
            </a:endParaRPr>
          </a:p>
        </p:txBody>
      </p:sp>
      <p:pic>
        <p:nvPicPr>
          <p:cNvPr id="6" name="Picture 5" descr="Two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BF03E65C-3FF6-7795-027D-13235B59D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643" y="-178529"/>
            <a:ext cx="3634557" cy="204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7534C-9E6B-3D35-FB7F-8026F5F9B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95" y="2131608"/>
            <a:ext cx="1348875" cy="1218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27B97C-2244-CAF2-777F-0245EACEA125}"/>
              </a:ext>
            </a:extLst>
          </p:cNvPr>
          <p:cNvSpPr txBox="1"/>
          <p:nvPr/>
        </p:nvSpPr>
        <p:spPr>
          <a:xfrm>
            <a:off x="3500052" y="5782803"/>
            <a:ext cx="4935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i="1" dirty="0"/>
              <a:t>I want to thank them</a:t>
            </a:r>
            <a:r>
              <a:rPr lang="en-GB" sz="2200" i="1" dirty="0"/>
              <a:t> for the favour</a:t>
            </a:r>
            <a:endParaRPr lang="en-ES" sz="2200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734BDB-AB09-9CDA-3C0C-F531997FDA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9398">
            <a:off x="8420287" y="5649933"/>
            <a:ext cx="774783" cy="6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8" grpId="0"/>
      <p:bldP spid="19" grpId="0"/>
      <p:bldP spid="20" grpId="0"/>
      <p:bldP spid="21" grpId="0"/>
      <p:bldP spid="22" grpId="0" animBg="1"/>
      <p:bldP spid="23" grpId="0"/>
      <p:bldP spid="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10657116" y="56622"/>
            <a:ext cx="1461605" cy="494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6140189" y="213557"/>
            <a:ext cx="4338198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termina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opción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3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correcta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0" name="Google Shape;430;p15"/>
          <p:cNvSpPr txBox="1"/>
          <p:nvPr/>
        </p:nvSpPr>
        <p:spPr>
          <a:xfrm>
            <a:off x="5197229" y="5918068"/>
            <a:ext cx="639308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Escribe las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respuestas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pareja 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ound Diagonal Corner of Rectangle 22">
            <a:extLst>
              <a:ext uri="{FF2B5EF4-FFF2-40B4-BE49-F238E27FC236}">
                <a16:creationId xmlns:a16="http://schemas.microsoft.com/office/drawing/2014/main" id="{C4EE5477-F799-4C38-940E-CC2818ABA128}"/>
              </a:ext>
            </a:extLst>
          </p:cNvPr>
          <p:cNvSpPr/>
          <p:nvPr/>
        </p:nvSpPr>
        <p:spPr>
          <a:xfrm>
            <a:off x="172087" y="911397"/>
            <a:ext cx="5079063" cy="54375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335;p11">
            <a:extLst>
              <a:ext uri="{FF2B5EF4-FFF2-40B4-BE49-F238E27FC236}">
                <a16:creationId xmlns:a16="http://schemas.microsoft.com/office/drawing/2014/main" id="{E09C41F9-7288-400E-B12F-75A4457CDA81}"/>
              </a:ext>
            </a:extLst>
          </p:cNvPr>
          <p:cNvSpPr txBox="1"/>
          <p:nvPr/>
        </p:nvSpPr>
        <p:spPr>
          <a:xfrm>
            <a:off x="172087" y="1676754"/>
            <a:ext cx="48963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I have to ask him (for)...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336;p11">
            <a:extLst>
              <a:ext uri="{FF2B5EF4-FFF2-40B4-BE49-F238E27FC236}">
                <a16:creationId xmlns:a16="http://schemas.microsoft.com/office/drawing/2014/main" id="{B12E19FB-1E46-4FEA-838A-26149EECE640}"/>
              </a:ext>
            </a:extLst>
          </p:cNvPr>
          <p:cNvSpPr txBox="1"/>
          <p:nvPr/>
        </p:nvSpPr>
        <p:spPr>
          <a:xfrm>
            <a:off x="172087" y="2366836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He has to send them…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337;p11">
            <a:extLst>
              <a:ext uri="{FF2B5EF4-FFF2-40B4-BE49-F238E27FC236}">
                <a16:creationId xmlns:a16="http://schemas.microsoft.com/office/drawing/2014/main" id="{D05663EA-0844-4056-979B-3787CC620FAC}"/>
              </a:ext>
            </a:extLst>
          </p:cNvPr>
          <p:cNvSpPr txBox="1"/>
          <p:nvPr/>
        </p:nvSpPr>
        <p:spPr>
          <a:xfrm>
            <a:off x="172087" y="3056918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I usually recommend her….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338;p11">
            <a:extLst>
              <a:ext uri="{FF2B5EF4-FFF2-40B4-BE49-F238E27FC236}">
                <a16:creationId xmlns:a16="http://schemas.microsoft.com/office/drawing/2014/main" id="{44F750F6-159F-4B23-A4AD-C1C037B29317}"/>
              </a:ext>
            </a:extLst>
          </p:cNvPr>
          <p:cNvSpPr txBox="1"/>
          <p:nvPr/>
        </p:nvSpPr>
        <p:spPr>
          <a:xfrm>
            <a:off x="172087" y="3747000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 can call them…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339;p11">
            <a:extLst>
              <a:ext uri="{FF2B5EF4-FFF2-40B4-BE49-F238E27FC236}">
                <a16:creationId xmlns:a16="http://schemas.microsoft.com/office/drawing/2014/main" id="{5638B77D-358C-4006-B99A-B5CC4894B4E5}"/>
              </a:ext>
            </a:extLst>
          </p:cNvPr>
          <p:cNvSpPr txBox="1"/>
          <p:nvPr/>
        </p:nvSpPr>
        <p:spPr>
          <a:xfrm>
            <a:off x="172087" y="4437082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Do you want to hide his (to him)…?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340;p11">
            <a:extLst>
              <a:ext uri="{FF2B5EF4-FFF2-40B4-BE49-F238E27FC236}">
                <a16:creationId xmlns:a16="http://schemas.microsoft.com/office/drawing/2014/main" id="{D48908DC-6FF5-490D-BB26-8611F4992AD2}"/>
              </a:ext>
            </a:extLst>
          </p:cNvPr>
          <p:cNvSpPr txBox="1"/>
          <p:nvPr/>
        </p:nvSpPr>
        <p:spPr>
          <a:xfrm>
            <a:off x="172087" y="5127165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 She wants to offer them…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335;p11">
            <a:extLst>
              <a:ext uri="{FF2B5EF4-FFF2-40B4-BE49-F238E27FC236}">
                <a16:creationId xmlns:a16="http://schemas.microsoft.com/office/drawing/2014/main" id="{96805813-AD0D-4E91-A27A-29201218D56E}"/>
              </a:ext>
            </a:extLst>
          </p:cNvPr>
          <p:cNvSpPr txBox="1"/>
          <p:nvPr/>
        </p:nvSpPr>
        <p:spPr>
          <a:xfrm>
            <a:off x="275147" y="1138369"/>
            <a:ext cx="55175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empieza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0B41827-7ABF-47B2-91D5-98F603EEE7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5518" y="1063693"/>
          <a:ext cx="6326030" cy="48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951">
                  <a:extLst>
                    <a:ext uri="{9D8B030D-6E8A-4147-A177-3AD203B41FA5}">
                      <a16:colId xmlns:a16="http://schemas.microsoft.com/office/drawing/2014/main" val="3662959886"/>
                    </a:ext>
                  </a:extLst>
                </a:gridCol>
                <a:gridCol w="2690079">
                  <a:extLst>
                    <a:ext uri="{9D8B030D-6E8A-4147-A177-3AD203B41FA5}">
                      <a16:colId xmlns:a16="http://schemas.microsoft.com/office/drawing/2014/main" val="785342036"/>
                    </a:ext>
                  </a:extLst>
                </a:gridCol>
              </a:tblGrid>
              <a:tr h="5158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 him/to 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 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85990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01181"/>
                  </a:ext>
                </a:extLst>
              </a:tr>
              <a:tr h="742761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the homework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the 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690819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useful books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Interesting films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745531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later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again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39230"/>
                  </a:ext>
                </a:extLst>
              </a:tr>
              <a:tr h="742761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00580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sweets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some drinks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05071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us (H)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some benefits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you (pl) (H)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some advice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0100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9648AE9-F431-4B25-A066-80E4901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96301" cy="647577"/>
          </a:xfrm>
        </p:spPr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con </a:t>
            </a:r>
            <a:r>
              <a:rPr lang="en-GB" dirty="0" err="1"/>
              <a:t>tu</a:t>
            </a:r>
            <a:r>
              <a:rPr lang="en-GB" dirty="0"/>
              <a:t> pareja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045274A3-A94E-46CC-89EF-14B940C5F819}"/>
              </a:ext>
            </a:extLst>
          </p:cNvPr>
          <p:cNvSpPr txBox="1">
            <a:spLocks/>
          </p:cNvSpPr>
          <p:nvPr/>
        </p:nvSpPr>
        <p:spPr>
          <a:xfrm>
            <a:off x="-1" y="213557"/>
            <a:ext cx="6140190" cy="64757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ES" dirty="0"/>
              <a:t>Comentarios en el colegio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29" name="Google Shape;429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42922">
            <a:off x="11376715" y="5622958"/>
            <a:ext cx="645297" cy="66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40;p11">
            <a:extLst>
              <a:ext uri="{FF2B5EF4-FFF2-40B4-BE49-F238E27FC236}">
                <a16:creationId xmlns:a16="http://schemas.microsoft.com/office/drawing/2014/main" id="{3962AA3D-6690-4349-9449-2C5E1F0BD696}"/>
              </a:ext>
            </a:extLst>
          </p:cNvPr>
          <p:cNvSpPr txBox="1"/>
          <p:nvPr/>
        </p:nvSpPr>
        <p:spPr>
          <a:xfrm>
            <a:off x="181522" y="5811719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 (H) I can tell you all…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10657116" y="56622"/>
            <a:ext cx="1461605" cy="494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5933872" y="550495"/>
            <a:ext cx="588319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termina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opción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3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correcta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0" name="Google Shape;430;p15"/>
          <p:cNvSpPr txBox="1"/>
          <p:nvPr/>
        </p:nvSpPr>
        <p:spPr>
          <a:xfrm>
            <a:off x="5423976" y="5933760"/>
            <a:ext cx="639308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Escribe las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respuestas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pareja 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ound Diagonal Corner of Rectangle 22">
            <a:extLst>
              <a:ext uri="{FF2B5EF4-FFF2-40B4-BE49-F238E27FC236}">
                <a16:creationId xmlns:a16="http://schemas.microsoft.com/office/drawing/2014/main" id="{C4EE5477-F799-4C38-940E-CC2818ABA128}"/>
              </a:ext>
            </a:extLst>
          </p:cNvPr>
          <p:cNvSpPr/>
          <p:nvPr/>
        </p:nvSpPr>
        <p:spPr>
          <a:xfrm>
            <a:off x="109748" y="903437"/>
            <a:ext cx="5314228" cy="544547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335;p11">
            <a:extLst>
              <a:ext uri="{FF2B5EF4-FFF2-40B4-BE49-F238E27FC236}">
                <a16:creationId xmlns:a16="http://schemas.microsoft.com/office/drawing/2014/main" id="{E09C41F9-7288-400E-B12F-75A4457CDA81}"/>
              </a:ext>
            </a:extLst>
          </p:cNvPr>
          <p:cNvSpPr txBox="1"/>
          <p:nvPr/>
        </p:nvSpPr>
        <p:spPr>
          <a:xfrm>
            <a:off x="109747" y="1668794"/>
            <a:ext cx="48963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I can ask him (for)...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336;p11">
            <a:extLst>
              <a:ext uri="{FF2B5EF4-FFF2-40B4-BE49-F238E27FC236}">
                <a16:creationId xmlns:a16="http://schemas.microsoft.com/office/drawing/2014/main" id="{B12E19FB-1E46-4FEA-838A-26149EECE640}"/>
              </a:ext>
            </a:extLst>
          </p:cNvPr>
          <p:cNvSpPr txBox="1"/>
          <p:nvPr/>
        </p:nvSpPr>
        <p:spPr>
          <a:xfrm>
            <a:off x="109747" y="2358876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He usually writes him…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337;p11">
            <a:extLst>
              <a:ext uri="{FF2B5EF4-FFF2-40B4-BE49-F238E27FC236}">
                <a16:creationId xmlns:a16="http://schemas.microsoft.com/office/drawing/2014/main" id="{D05663EA-0844-4056-979B-3787CC620FAC}"/>
              </a:ext>
            </a:extLst>
          </p:cNvPr>
          <p:cNvSpPr txBox="1"/>
          <p:nvPr/>
        </p:nvSpPr>
        <p:spPr>
          <a:xfrm>
            <a:off x="109747" y="3048958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I must give them….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338;p11">
            <a:extLst>
              <a:ext uri="{FF2B5EF4-FFF2-40B4-BE49-F238E27FC236}">
                <a16:creationId xmlns:a16="http://schemas.microsoft.com/office/drawing/2014/main" id="{44F750F6-159F-4B23-A4AD-C1C037B29317}"/>
              </a:ext>
            </a:extLst>
          </p:cNvPr>
          <p:cNvSpPr txBox="1"/>
          <p:nvPr/>
        </p:nvSpPr>
        <p:spPr>
          <a:xfrm>
            <a:off x="109747" y="3739040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She can bring her…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339;p11">
            <a:extLst>
              <a:ext uri="{FF2B5EF4-FFF2-40B4-BE49-F238E27FC236}">
                <a16:creationId xmlns:a16="http://schemas.microsoft.com/office/drawing/2014/main" id="{5638B77D-358C-4006-B99A-B5CC4894B4E5}"/>
              </a:ext>
            </a:extLst>
          </p:cNvPr>
          <p:cNvSpPr txBox="1"/>
          <p:nvPr/>
        </p:nvSpPr>
        <p:spPr>
          <a:xfrm>
            <a:off x="109747" y="4429122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Do you have respond to him…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340;p11">
            <a:extLst>
              <a:ext uri="{FF2B5EF4-FFF2-40B4-BE49-F238E27FC236}">
                <a16:creationId xmlns:a16="http://schemas.microsoft.com/office/drawing/2014/main" id="{D48908DC-6FF5-490D-BB26-8611F4992AD2}"/>
              </a:ext>
            </a:extLst>
          </p:cNvPr>
          <p:cNvSpPr txBox="1"/>
          <p:nvPr/>
        </p:nvSpPr>
        <p:spPr>
          <a:xfrm>
            <a:off x="109747" y="5119205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  I want to repeat to them…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335;p11">
            <a:extLst>
              <a:ext uri="{FF2B5EF4-FFF2-40B4-BE49-F238E27FC236}">
                <a16:creationId xmlns:a16="http://schemas.microsoft.com/office/drawing/2014/main" id="{96805813-AD0D-4E91-A27A-29201218D56E}"/>
              </a:ext>
            </a:extLst>
          </p:cNvPr>
          <p:cNvSpPr txBox="1"/>
          <p:nvPr/>
        </p:nvSpPr>
        <p:spPr>
          <a:xfrm>
            <a:off x="212807" y="1130409"/>
            <a:ext cx="55175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empieza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0B41827-7ABF-47B2-91D5-98F603EEE7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7827" y="1439725"/>
          <a:ext cx="5826350" cy="450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083">
                  <a:extLst>
                    <a:ext uri="{9D8B030D-6E8A-4147-A177-3AD203B41FA5}">
                      <a16:colId xmlns:a16="http://schemas.microsoft.com/office/drawing/2014/main" val="3662959886"/>
                    </a:ext>
                  </a:extLst>
                </a:gridCol>
                <a:gridCol w="2887267">
                  <a:extLst>
                    <a:ext uri="{9D8B030D-6E8A-4147-A177-3AD203B41FA5}">
                      <a16:colId xmlns:a16="http://schemas.microsoft.com/office/drawing/2014/main" val="785342036"/>
                    </a:ext>
                  </a:extLst>
                </a:gridCol>
              </a:tblGrid>
              <a:tr h="46824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 him/to 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 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85990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an appointment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01181"/>
                  </a:ext>
                </a:extLst>
              </a:tr>
              <a:tr h="67427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 letter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 message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690819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the 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my opinion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745531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 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39230"/>
                  </a:ext>
                </a:extLst>
              </a:tr>
              <a:tr h="67427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now/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right away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again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00580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all the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all the rules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05071"/>
                  </a:ext>
                </a:extLst>
              </a:tr>
              <a:tr h="816376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us (H)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a lot of 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you (pl) (H)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a lot of effort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3984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9648AE9-F431-4B25-A066-80E4901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96301" cy="647577"/>
          </a:xfrm>
        </p:spPr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con </a:t>
            </a:r>
            <a:r>
              <a:rPr lang="en-GB" dirty="0" err="1"/>
              <a:t>tu</a:t>
            </a:r>
            <a:r>
              <a:rPr lang="en-GB" dirty="0"/>
              <a:t> pareja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045274A3-A94E-46CC-89EF-14B940C5F819}"/>
              </a:ext>
            </a:extLst>
          </p:cNvPr>
          <p:cNvSpPr txBox="1">
            <a:spLocks/>
          </p:cNvSpPr>
          <p:nvPr/>
        </p:nvSpPr>
        <p:spPr>
          <a:xfrm>
            <a:off x="-1" y="213557"/>
            <a:ext cx="6243548" cy="64757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ES" dirty="0"/>
              <a:t>Comentarios en el colegio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29" name="Google Shape;429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42922">
            <a:off x="11376715" y="5622958"/>
            <a:ext cx="645297" cy="66023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40;p11">
            <a:extLst>
              <a:ext uri="{FF2B5EF4-FFF2-40B4-BE49-F238E27FC236}">
                <a16:creationId xmlns:a16="http://schemas.microsoft.com/office/drawing/2014/main" id="{F85B92BE-6C92-4EDE-A760-3307FADCE04F}"/>
              </a:ext>
            </a:extLst>
          </p:cNvPr>
          <p:cNvSpPr txBox="1"/>
          <p:nvPr/>
        </p:nvSpPr>
        <p:spPr>
          <a:xfrm>
            <a:off x="109746" y="5741025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  (H) He has to demand from us…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94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10657116" y="56622"/>
            <a:ext cx="1461605" cy="494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Round Diagonal Corner of Rectangle 22">
            <a:extLst>
              <a:ext uri="{FF2B5EF4-FFF2-40B4-BE49-F238E27FC236}">
                <a16:creationId xmlns:a16="http://schemas.microsoft.com/office/drawing/2014/main" id="{C4EE5477-F799-4C38-940E-CC2818ABA128}"/>
              </a:ext>
            </a:extLst>
          </p:cNvPr>
          <p:cNvSpPr/>
          <p:nvPr/>
        </p:nvSpPr>
        <p:spPr>
          <a:xfrm>
            <a:off x="172087" y="1014915"/>
            <a:ext cx="10852471" cy="519306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335;p11">
            <a:extLst>
              <a:ext uri="{FF2B5EF4-FFF2-40B4-BE49-F238E27FC236}">
                <a16:creationId xmlns:a16="http://schemas.microsoft.com/office/drawing/2014/main" id="{E09C41F9-7288-400E-B12F-75A4457CDA81}"/>
              </a:ext>
            </a:extLst>
          </p:cNvPr>
          <p:cNvSpPr txBox="1"/>
          <p:nvPr/>
        </p:nvSpPr>
        <p:spPr>
          <a:xfrm>
            <a:off x="482641" y="1624995"/>
            <a:ext cx="848883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debo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pedir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336;p11">
            <a:extLst>
              <a:ext uri="{FF2B5EF4-FFF2-40B4-BE49-F238E27FC236}">
                <a16:creationId xmlns:a16="http://schemas.microsoft.com/office/drawing/2014/main" id="{B12E19FB-1E46-4FEA-838A-26149EECE640}"/>
              </a:ext>
            </a:extLst>
          </p:cNvPr>
          <p:cNvSpPr txBox="1"/>
          <p:nvPr/>
        </p:nvSpPr>
        <p:spPr>
          <a:xfrm>
            <a:off x="482641" y="2315077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Les 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debe mandar(les) la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tarea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337;p11">
            <a:extLst>
              <a:ext uri="{FF2B5EF4-FFF2-40B4-BE49-F238E27FC236}">
                <a16:creationId xmlns:a16="http://schemas.microsoft.com/office/drawing/2014/main" id="{D05663EA-0844-4056-979B-3787CC620FAC}"/>
              </a:ext>
            </a:extLst>
          </p:cNvPr>
          <p:cNvSpPr txBox="1"/>
          <p:nvPr/>
        </p:nvSpPr>
        <p:spPr>
          <a:xfrm>
            <a:off x="482641" y="3005159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-GB" sz="2200" noProof="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en-GB" sz="2200" noProof="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suelo</a:t>
            </a:r>
            <a:r>
              <a:rPr lang="en-GB" sz="2200" noProof="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noProof="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recomendar</a:t>
            </a:r>
            <a:r>
              <a:rPr lang="en-GB" sz="2200" noProof="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le)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libros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útiles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338;p11">
            <a:extLst>
              <a:ext uri="{FF2B5EF4-FFF2-40B4-BE49-F238E27FC236}">
                <a16:creationId xmlns:a16="http://schemas.microsoft.com/office/drawing/2014/main" id="{44F750F6-159F-4B23-A4AD-C1C037B29317}"/>
              </a:ext>
            </a:extLst>
          </p:cNvPr>
          <p:cNvSpPr txBox="1"/>
          <p:nvPr/>
        </p:nvSpPr>
        <p:spPr>
          <a:xfrm>
            <a:off x="482641" y="3695241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Les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puedo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llamar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(les)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otra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vez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339;p11">
            <a:extLst>
              <a:ext uri="{FF2B5EF4-FFF2-40B4-BE49-F238E27FC236}">
                <a16:creationId xmlns:a16="http://schemas.microsoft.com/office/drawing/2014/main" id="{5638B77D-358C-4006-B99A-B5CC4894B4E5}"/>
              </a:ext>
            </a:extLst>
          </p:cNvPr>
          <p:cNvSpPr txBox="1"/>
          <p:nvPr/>
        </p:nvSpPr>
        <p:spPr>
          <a:xfrm>
            <a:off x="482641" y="4385323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¿Le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quieres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esconder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(le)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el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bolígrafo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?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340;p11">
            <a:extLst>
              <a:ext uri="{FF2B5EF4-FFF2-40B4-BE49-F238E27FC236}">
                <a16:creationId xmlns:a16="http://schemas.microsoft.com/office/drawing/2014/main" id="{D48908DC-6FF5-490D-BB26-8611F4992AD2}"/>
              </a:ext>
            </a:extLst>
          </p:cNvPr>
          <p:cNvSpPr txBox="1"/>
          <p:nvPr/>
        </p:nvSpPr>
        <p:spPr>
          <a:xfrm>
            <a:off x="482641" y="5075406"/>
            <a:ext cx="74191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 Les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quiere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ofrecer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(les)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unas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/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algunas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bebidas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335;p11">
            <a:extLst>
              <a:ext uri="{FF2B5EF4-FFF2-40B4-BE49-F238E27FC236}">
                <a16:creationId xmlns:a16="http://schemas.microsoft.com/office/drawing/2014/main" id="{96805813-AD0D-4E91-A27A-29201218D56E}"/>
              </a:ext>
            </a:extLst>
          </p:cNvPr>
          <p:cNvSpPr txBox="1"/>
          <p:nvPr/>
        </p:nvSpPr>
        <p:spPr>
          <a:xfrm>
            <a:off x="482641" y="1086481"/>
            <a:ext cx="55175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 – FRASES COMPLETAS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648AE9-F431-4B25-A066-80E4901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96301" cy="647577"/>
          </a:xfrm>
        </p:spPr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con </a:t>
            </a:r>
            <a:r>
              <a:rPr lang="en-GB" dirty="0" err="1"/>
              <a:t>tu</a:t>
            </a:r>
            <a:r>
              <a:rPr lang="en-GB" dirty="0"/>
              <a:t> pareja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045274A3-A94E-46CC-89EF-14B940C5F819}"/>
              </a:ext>
            </a:extLst>
          </p:cNvPr>
          <p:cNvSpPr txBox="1">
            <a:spLocks/>
          </p:cNvSpPr>
          <p:nvPr/>
        </p:nvSpPr>
        <p:spPr>
          <a:xfrm>
            <a:off x="-1" y="213557"/>
            <a:ext cx="9333782" cy="64757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ES" dirty="0"/>
              <a:t>Comentarios en el colegio</a:t>
            </a:r>
            <a:r>
              <a:rPr lang="en-GB" dirty="0"/>
              <a:t> - RESPUESTAS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2" name="Google Shape;340;p11">
            <a:extLst>
              <a:ext uri="{FF2B5EF4-FFF2-40B4-BE49-F238E27FC236}">
                <a16:creationId xmlns:a16="http://schemas.microsoft.com/office/drawing/2014/main" id="{5DF2C6AD-3132-BC3B-8A6E-47F11F4E61AE}"/>
              </a:ext>
            </a:extLst>
          </p:cNvPr>
          <p:cNvSpPr txBox="1"/>
          <p:nvPr/>
        </p:nvSpPr>
        <p:spPr>
          <a:xfrm>
            <a:off x="482641" y="5660034"/>
            <a:ext cx="74191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puedo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decir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algunos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beneficios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007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10657116" y="56622"/>
            <a:ext cx="1461605" cy="494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Round Diagonal Corner of Rectangle 22">
            <a:extLst>
              <a:ext uri="{FF2B5EF4-FFF2-40B4-BE49-F238E27FC236}">
                <a16:creationId xmlns:a16="http://schemas.microsoft.com/office/drawing/2014/main" id="{C4EE5477-F799-4C38-940E-CC2818ABA128}"/>
              </a:ext>
            </a:extLst>
          </p:cNvPr>
          <p:cNvSpPr/>
          <p:nvPr/>
        </p:nvSpPr>
        <p:spPr>
          <a:xfrm>
            <a:off x="172087" y="1058446"/>
            <a:ext cx="11404562" cy="517195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335;p11">
            <a:extLst>
              <a:ext uri="{FF2B5EF4-FFF2-40B4-BE49-F238E27FC236}">
                <a16:creationId xmlns:a16="http://schemas.microsoft.com/office/drawing/2014/main" id="{E09C41F9-7288-400E-B12F-75A4457CDA81}"/>
              </a:ext>
            </a:extLst>
          </p:cNvPr>
          <p:cNvSpPr txBox="1"/>
          <p:nvPr/>
        </p:nvSpPr>
        <p:spPr>
          <a:xfrm>
            <a:off x="615351" y="1776310"/>
            <a:ext cx="48963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puedo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pedir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una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cita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336;p11">
            <a:extLst>
              <a:ext uri="{FF2B5EF4-FFF2-40B4-BE49-F238E27FC236}">
                <a16:creationId xmlns:a16="http://schemas.microsoft.com/office/drawing/2014/main" id="{B12E19FB-1E46-4FEA-838A-26149EECE640}"/>
              </a:ext>
            </a:extLst>
          </p:cNvPr>
          <p:cNvSpPr txBox="1"/>
          <p:nvPr/>
        </p:nvSpPr>
        <p:spPr>
          <a:xfrm>
            <a:off x="615351" y="2434152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suele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una carta.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337;p11">
            <a:extLst>
              <a:ext uri="{FF2B5EF4-FFF2-40B4-BE49-F238E27FC236}">
                <a16:creationId xmlns:a16="http://schemas.microsoft.com/office/drawing/2014/main" id="{D05663EA-0844-4056-979B-3787CC620FAC}"/>
              </a:ext>
            </a:extLst>
          </p:cNvPr>
          <p:cNvSpPr txBox="1"/>
          <p:nvPr/>
        </p:nvSpPr>
        <p:spPr>
          <a:xfrm>
            <a:off x="615351" y="3091994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Les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debo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mi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opinión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338;p11">
            <a:extLst>
              <a:ext uri="{FF2B5EF4-FFF2-40B4-BE49-F238E27FC236}">
                <a16:creationId xmlns:a16="http://schemas.microsoft.com/office/drawing/2014/main" id="{44F750F6-159F-4B23-A4AD-C1C037B29317}"/>
              </a:ext>
            </a:extLst>
          </p:cNvPr>
          <p:cNvSpPr txBox="1"/>
          <p:nvPr/>
        </p:nvSpPr>
        <p:spPr>
          <a:xfrm>
            <a:off x="615351" y="3749836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Le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(le) una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hoja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339;p11">
            <a:extLst>
              <a:ext uri="{FF2B5EF4-FFF2-40B4-BE49-F238E27FC236}">
                <a16:creationId xmlns:a16="http://schemas.microsoft.com/office/drawing/2014/main" id="{5638B77D-358C-4006-B99A-B5CC4894B4E5}"/>
              </a:ext>
            </a:extLst>
          </p:cNvPr>
          <p:cNvSpPr txBox="1"/>
          <p:nvPr/>
        </p:nvSpPr>
        <p:spPr>
          <a:xfrm>
            <a:off x="615351" y="4407678"/>
            <a:ext cx="738465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tienes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que responder(le)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enseguida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340;p11">
            <a:extLst>
              <a:ext uri="{FF2B5EF4-FFF2-40B4-BE49-F238E27FC236}">
                <a16:creationId xmlns:a16="http://schemas.microsoft.com/office/drawing/2014/main" id="{D48908DC-6FF5-490D-BB26-8611F4992AD2}"/>
              </a:ext>
            </a:extLst>
          </p:cNvPr>
          <p:cNvSpPr txBox="1"/>
          <p:nvPr/>
        </p:nvSpPr>
        <p:spPr>
          <a:xfrm>
            <a:off x="615351" y="5065520"/>
            <a:ext cx="714311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quiero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repetir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todas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reglas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335;p11">
            <a:extLst>
              <a:ext uri="{FF2B5EF4-FFF2-40B4-BE49-F238E27FC236}">
                <a16:creationId xmlns:a16="http://schemas.microsoft.com/office/drawing/2014/main" id="{96805813-AD0D-4E91-A27A-29201218D56E}"/>
              </a:ext>
            </a:extLst>
          </p:cNvPr>
          <p:cNvSpPr txBox="1"/>
          <p:nvPr/>
        </p:nvSpPr>
        <p:spPr>
          <a:xfrm>
            <a:off x="718411" y="1237925"/>
            <a:ext cx="55175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empieza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648AE9-F431-4B25-A066-80E4901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96301" cy="647577"/>
          </a:xfrm>
        </p:spPr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con </a:t>
            </a:r>
            <a:r>
              <a:rPr lang="en-GB" dirty="0" err="1"/>
              <a:t>tu</a:t>
            </a:r>
            <a:r>
              <a:rPr lang="en-GB" dirty="0"/>
              <a:t> pareja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045274A3-A94E-46CC-89EF-14B940C5F819}"/>
              </a:ext>
            </a:extLst>
          </p:cNvPr>
          <p:cNvSpPr txBox="1">
            <a:spLocks/>
          </p:cNvSpPr>
          <p:nvPr/>
        </p:nvSpPr>
        <p:spPr>
          <a:xfrm>
            <a:off x="-2" y="213557"/>
            <a:ext cx="9377083" cy="64757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ES" dirty="0"/>
              <a:t>Comentarios en el colegio</a:t>
            </a:r>
            <a:r>
              <a:rPr lang="en-GB" dirty="0"/>
              <a:t> - RESPUESTAS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Google Shape;340;p11">
            <a:extLst>
              <a:ext uri="{FF2B5EF4-FFF2-40B4-BE49-F238E27FC236}">
                <a16:creationId xmlns:a16="http://schemas.microsoft.com/office/drawing/2014/main" id="{97C9FAB7-D57D-5813-AC92-0EE0A79C29DF}"/>
              </a:ext>
            </a:extLst>
          </p:cNvPr>
          <p:cNvSpPr txBox="1"/>
          <p:nvPr/>
        </p:nvSpPr>
        <p:spPr>
          <a:xfrm>
            <a:off x="615351" y="5723362"/>
            <a:ext cx="74191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 Nos debe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exigir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mucho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trabajo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9470276"/>
      </p:ext>
    </p:extLst>
  </p:cSld>
  <p:clrMapOvr>
    <a:masterClrMapping/>
  </p:clrMapOvr>
</p:sld>
</file>

<file path=ppt/theme/theme1.xml><?xml version="1.0" encoding="utf-8"?>
<a:theme xmlns:a="http://schemas.openxmlformats.org/drawingml/2006/main" name="NCELP_German_2022">
  <a:themeElements>
    <a:clrScheme name="NCELP_Spanish">
      <a:dk1>
        <a:srgbClr val="3A3838"/>
      </a:dk1>
      <a:lt1>
        <a:srgbClr val="FFFFFF"/>
      </a:lt1>
      <a:dk2>
        <a:srgbClr val="AD1519"/>
      </a:dk2>
      <a:lt2>
        <a:srgbClr val="FFFFFF"/>
      </a:lt2>
      <a:accent1>
        <a:srgbClr val="AD1519"/>
      </a:accent1>
      <a:accent2>
        <a:srgbClr val="FABD00"/>
      </a:accent2>
      <a:accent3>
        <a:srgbClr val="3A5EAB"/>
      </a:accent3>
      <a:accent4>
        <a:srgbClr val="FFE597"/>
      </a:accent4>
      <a:accent5>
        <a:srgbClr val="F8C6C7"/>
      </a:accent5>
      <a:accent6>
        <a:srgbClr val="ABBCE2"/>
      </a:accent6>
      <a:hlink>
        <a:srgbClr val="48A1FA"/>
      </a:hlink>
      <a:folHlink>
        <a:srgbClr val="C490AA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anish_Master_Template" id="{36A2373B-57EA-442B-ABBD-50818630D245}" vid="{9AE01F9D-6AB8-4352-9FBE-6524C006D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2222</Words>
  <Application>Microsoft Office PowerPoint</Application>
  <PresentationFormat>Widescreen</PresentationFormat>
  <Paragraphs>254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docs-Century Gothic</vt:lpstr>
      <vt:lpstr>Tw Cen MT</vt:lpstr>
      <vt:lpstr>NCELP_German_2022</vt:lpstr>
      <vt:lpstr>PowerPoint Presentation</vt:lpstr>
      <vt:lpstr>Saying who is affected by the verb Indirect object pronouns ‘le’ and ‘les </vt:lpstr>
      <vt:lpstr>PowerPoint Presentation</vt:lpstr>
      <vt:lpstr>PowerPoint Presentation</vt:lpstr>
      <vt:lpstr>Comentarios en el colegio</vt:lpstr>
      <vt:lpstr>Habla con tu pareja</vt:lpstr>
      <vt:lpstr>Habla con tu pareja</vt:lpstr>
      <vt:lpstr>Habla con tu pareja</vt:lpstr>
      <vt:lpstr>Habla con tu pareja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Caruso</dc:creator>
  <cp:lastModifiedBy>Louise Caruso</cp:lastModifiedBy>
  <cp:revision>3</cp:revision>
  <dcterms:created xsi:type="dcterms:W3CDTF">2023-02-07T22:27:23Z</dcterms:created>
  <dcterms:modified xsi:type="dcterms:W3CDTF">2023-02-09T12:47:58Z</dcterms:modified>
</cp:coreProperties>
</file>