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3321" autoAdjust="0"/>
  </p:normalViewPr>
  <p:slideViewPr>
    <p:cSldViewPr snapToGrid="0">
      <p:cViewPr varScale="1">
        <p:scale>
          <a:sx n="46" d="100"/>
          <a:sy n="46" d="100"/>
        </p:scale>
        <p:origin x="16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CBD54-28DA-432E-943B-49F8F1F51D8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4FFD-90C2-4280-BF3C-32ED83725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1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nkolar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rv.buysellads.com/ads/click/x/GTND42QUCKBDKK7WFTBLYKQMCA7IE27MCYAI5Z3JCWSIC53NCTYIE5QKC6BI5K7WCASI6K3EHJNCLSIZ" TargetMode="External"/><Relationship Id="rId4" Type="http://schemas.openxmlformats.org/officeDocument/2006/relationships/hyperlink" Target="https://unsplash.com/s/photos/downtown?utm_source=unsplash&amp;utm_medium=referral&amp;utm_content=creditCopyTex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eonbrand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rv.buysellads.com/ads/click/x/GTND42QUCKBDKK7JFTS4YKQMCA7IE27IFTAIKZ3JCWSIC53NCVSIC27KC6BI5K7WCASI6K3EHJNCLSIZ" TargetMode="External"/><Relationship Id="rId4" Type="http://schemas.openxmlformats.org/officeDocument/2006/relationships/hyperlink" Target="https://unsplash.com/s/photos/school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_th4d_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quare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ilberfranco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useum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aniel840528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rv.buysellads.com/ads/click/x/GTND42QUCKBDKK7WFTBLYKQMCA7IE27MCEAIVZ3JCWSIC53NCVSDCKJKC6BI5K7WCASI6K3EHJNCLSIZ" TargetMode="External"/><Relationship Id="rId4" Type="http://schemas.openxmlformats.org/officeDocument/2006/relationships/hyperlink" Target="https://unsplash.com/s/photos/church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ikepetrucci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rv.buysellads.com/ads/click/x/GTND42QUCKBDKK7JFTS4YKQMCA7IE27MCWSDLZ3JCWSIC53NCVADV2QKC6BI5K7WCASI6K3EHJNCLSIZ" TargetMode="External"/><Relationship Id="rId4" Type="http://schemas.openxmlformats.org/officeDocument/2006/relationships/hyperlink" Target="https://unsplash.com/s/photos/open-shop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uspected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ank-third-us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omasble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arket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wenong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heatr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7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Jan Kolar / VUI Designer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/>
            </a:r>
            <a:b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3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Photo by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NeONBRAND</a:t>
            </a:r>
            <a:r>
              <a:rPr lang="en-GB" dirty="0" smtClean="0">
                <a:effectLst/>
              </a:rPr>
              <a:t> on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/>
            </a:r>
            <a:b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4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18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9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5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17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4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19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88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8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Vocabulary </a:t>
            </a:r>
            <a:r>
              <a:rPr lang="en-GB" b="1" dirty="0"/>
              <a:t>practice</a:t>
            </a:r>
            <a:r>
              <a:rPr lang="en-GB" b="1" baseline="0" dirty="0"/>
              <a:t> slide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Pupils</a:t>
            </a:r>
            <a:r>
              <a:rPr lang="en-GB" baseline="0" dirty="0"/>
              <a:t> either work by themselves or in pairs, reading out the words and recapping their English meaning (1 minute).</a:t>
            </a:r>
            <a:br>
              <a:rPr lang="en-GB" baseline="0" dirty="0"/>
            </a:br>
            <a:r>
              <a:rPr lang="en-GB" baseline="0" dirty="0"/>
              <a:t>Then the English meanings are removed and they try to recall them, looking at the Spanish (1 minute).</a:t>
            </a:r>
            <a:br>
              <a:rPr lang="en-GB" baseline="0" dirty="0"/>
            </a:br>
            <a:r>
              <a:rPr lang="en-GB" baseline="0" dirty="0"/>
              <a:t>Then the Spanish meaning are removed and they to recall them, looking at the English (1 minute)</a:t>
            </a:r>
            <a:br>
              <a:rPr lang="en-GB" baseline="0" dirty="0"/>
            </a:br>
            <a:r>
              <a:rPr lang="en-GB" baseline="0" dirty="0"/>
              <a:t>Further rounds of learning can be facilitated by one pupil turning away from the board, and his/her partner asking him/her the meanings.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  <a:p>
            <a:endParaRPr lang="en-GB" b="1" dirty="0"/>
          </a:p>
          <a:p>
            <a:r>
              <a:rPr lang="en-GB" b="1" dirty="0" smtClean="0"/>
              <a:t>Vocabulary </a:t>
            </a:r>
            <a:r>
              <a:rPr lang="en-GB" b="1" dirty="0"/>
              <a:t>frequency rankings</a:t>
            </a:r>
            <a:r>
              <a:rPr lang="en-GB" b="1" baseline="0" dirty="0"/>
              <a:t> </a:t>
            </a:r>
            <a:r>
              <a:rPr lang="en-GB" baseline="0" dirty="0"/>
              <a:t>(1 is the most common word in Spanish):  </a:t>
            </a:r>
          </a:p>
          <a:p>
            <a:r>
              <a:rPr lang="es-ES" baseline="0" dirty="0" smtClean="0"/>
              <a:t>museo [1114]; banco [728]; teatro [605]; centro [316]; mercado [487]; tienda [1515]; plaza [806]; iglesia [437]; escuela [424]; entre [63]; el [1]; la [1]; cerca [1042]; lejos [833]</a:t>
            </a:r>
          </a:p>
          <a:p>
            <a:r>
              <a:rPr lang="en-GB" dirty="0" smtClean="0"/>
              <a:t>Source</a:t>
            </a:r>
            <a:r>
              <a:rPr lang="en-GB" dirty="0"/>
              <a:t>: </a:t>
            </a:r>
            <a:r>
              <a:rPr lang="en-GB" baseline="0" dirty="0"/>
              <a:t>Davies, M. &amp; Davies, K. (2018). </a:t>
            </a:r>
            <a:r>
              <a:rPr lang="en-GB" i="1" baseline="0" dirty="0"/>
              <a:t>A frequency dictionary of Spanish: Core vocabulary for learners </a:t>
            </a:r>
            <a:r>
              <a:rPr lang="en-GB" i="0" baseline="0" dirty="0"/>
              <a:t>(2</a:t>
            </a:r>
            <a:r>
              <a:rPr lang="en-GB" i="0" baseline="30000" dirty="0"/>
              <a:t>nd</a:t>
            </a:r>
            <a:r>
              <a:rPr lang="en-GB" i="0" baseline="0" dirty="0"/>
              <a:t> ed.)</a:t>
            </a:r>
            <a:r>
              <a:rPr lang="en-GB" baseline="0" dirty="0"/>
              <a:t>. London: Routledge.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98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9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9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24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24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00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 revision</a:t>
            </a:r>
          </a:p>
          <a:p>
            <a:r>
              <a:rPr lang="en-GB" dirty="0" smtClean="0"/>
              <a:t>Click</a:t>
            </a:r>
            <a:r>
              <a:rPr lang="en-GB" baseline="0" dirty="0" smtClean="0"/>
              <a:t> on the picture to reveal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8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Photo by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Thaddaeus Lim</a:t>
            </a:r>
            <a:r>
              <a:rPr lang="en-GB" dirty="0" smtClean="0">
                <a:effectLst/>
              </a:rPr>
              <a:t> on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 smtClean="0"/>
              <a:t>(freely</a:t>
            </a:r>
            <a:r>
              <a:rPr lang="en-GB" baseline="0" dirty="0" smtClean="0"/>
              <a:t> usable images</a:t>
            </a:r>
            <a:r>
              <a:rPr lang="en-GB" baseline="0" dirty="0" smtClean="0"/>
              <a:t>)</a:t>
            </a:r>
          </a:p>
          <a:p>
            <a:endParaRPr lang="en-GB" baseline="0" dirty="0" smtClean="0">
              <a:effectLst/>
            </a:endParaRPr>
          </a:p>
          <a:p>
            <a:r>
              <a:rPr lang="en-GB" dirty="0" smtClean="0">
                <a:effectLst/>
              </a:rPr>
              <a:t>You can use these </a:t>
            </a:r>
            <a:r>
              <a:rPr lang="en-GB" baseline="0" dirty="0" smtClean="0">
                <a:effectLst/>
              </a:rPr>
              <a:t>slides to elicit the correct definite article for each noun that has just been presented.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0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gilber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franco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 smtClean="0"/>
              <a:t>(freely</a:t>
            </a:r>
            <a:r>
              <a:rPr lang="en-GB" baseline="0" dirty="0" smtClean="0"/>
              <a:t> usable images)</a:t>
            </a:r>
            <a:endParaRPr lang="en-GB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Photo by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Daniel Tseng</a:t>
            </a:r>
            <a:r>
              <a:rPr lang="en-GB" dirty="0" smtClean="0">
                <a:effectLst/>
              </a:rPr>
              <a:t> on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 smtClean="0"/>
              <a:t>(freely</a:t>
            </a:r>
            <a:r>
              <a:rPr lang="en-GB" baseline="0" dirty="0" smtClean="0"/>
              <a:t> usable images)</a:t>
            </a:r>
            <a:endParaRPr lang="en-GB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/>
            </a:r>
            <a:b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7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Photo by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Mike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Petrucci</a:t>
            </a:r>
            <a:r>
              <a:rPr lang="en-GB" dirty="0" smtClean="0">
                <a:effectLst/>
              </a:rPr>
              <a:t> on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/>
            </a:r>
            <a:b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5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Jordan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8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Thomas Le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6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Gwen Ong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764D-CAD4-4614-B1FD-A9C92153AD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9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0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5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7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1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2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5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44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0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61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01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34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5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6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4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1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1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2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1D05-BA7C-493F-A171-FA91ABF39BB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6F733-FE61-4010-AC4D-B7CFA5B73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Material</a:t>
            </a:r>
            <a:r>
              <a:rPr lang="en-GB" sz="11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licensed as </a:t>
            </a:r>
            <a:r>
              <a:rPr lang="en-GB" sz="1100" b="1" u="sng" dirty="0" smtClean="0">
                <a:solidFill>
                  <a:srgbClr val="FFFFFF"/>
                </a:solidFill>
                <a:latin typeface="Tw Cen MT" panose="020B0602020104020603" pitchFamily="34" charset="0"/>
                <a:hlinkClick r:id="rId16"/>
              </a:rPr>
              <a:t>CC BY-NC-SA 4.0</a:t>
            </a:r>
            <a:r>
              <a:rPr lang="en-GB" sz="1100" dirty="0" smtClean="0">
                <a:latin typeface="Tw Cen MT" panose="020B0602020104020603" pitchFamily="34" charset="0"/>
              </a:rPr>
              <a:t/>
            </a:r>
            <a:br>
              <a:rPr lang="en-GB" sz="1100" dirty="0" smtClean="0">
                <a:latin typeface="Tw Cen MT" panose="020B0602020104020603" pitchFamily="34" charset="0"/>
              </a:rPr>
            </a:b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6577" y="6526075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</a:rPr>
              <a:t>Nick Avery</a:t>
            </a:r>
            <a:endParaRPr lang="en-GB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2509" y="6077361"/>
            <a:ext cx="308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Avery &amp; Rachel Hawkes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509" y="2432360"/>
            <a:ext cx="946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09" y="6369467"/>
            <a:ext cx="308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Date updated: 21/11/2019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1982" y="2262215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centro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8876" y="38337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10512" y="363233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9620" y="38337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people walking on gray concrete r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5"/>
          <a:stretch/>
        </p:blipFill>
        <p:spPr bwMode="auto">
          <a:xfrm>
            <a:off x="500592" y="535327"/>
            <a:ext cx="4370704" cy="38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1708284" y="4197302"/>
            <a:ext cx="1955320" cy="17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87067">
            <a:off x="1990920" y="4821492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centre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n and woman sitting on ch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" y="1497329"/>
            <a:ext cx="5801777" cy="36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0512" y="2194008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escuela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8876" y="38337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851256" y="3614050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69620" y="38337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y concrete chu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79" y="1924020"/>
            <a:ext cx="3829993" cy="2554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iglesia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people walking on gray concrete r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5"/>
          <a:stretch/>
        </p:blipFill>
        <p:spPr bwMode="auto">
          <a:xfrm>
            <a:off x="4158646" y="1538255"/>
            <a:ext cx="3768192" cy="3282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 rot="21387067">
            <a:off x="6610188" y="4130425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centre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centro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328492">
            <a:off x="5581272" y="2711500"/>
            <a:ext cx="1748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</a:rPr>
              <a:t>far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lejos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" descr="man and woman sitting on chai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39" y="2094855"/>
            <a:ext cx="4080043" cy="2537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escuela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gray and blue Open sign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42" y="2062091"/>
            <a:ext cx="3917908" cy="2613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tienda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387067">
            <a:off x="3335634" y="3008902"/>
            <a:ext cx="619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entury Gothic" panose="020B0502020202020204" pitchFamily="34" charset="0"/>
              </a:rPr>
              <a:t>the (masculine, singular)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commercial structures during day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1878513"/>
            <a:ext cx="4033166" cy="269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387067">
            <a:off x="5076673" y="2854536"/>
            <a:ext cx="275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entury Gothic" panose="020B0502020202020204" pitchFamily="34" charset="0"/>
              </a:rPr>
              <a:t>between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entre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5879047" cy="86712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9502" y="1359559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7136" y="1359557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482875" y="1348131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07563" y="1348131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2875" y="5504390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82875" y="3332033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Segundos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24354" y="1190280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60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99666" y="5323862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0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6684040" y="83465"/>
          <a:ext cx="5364480" cy="6241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Español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Inglés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 (masculine, singular)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2000" baseline="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(feminine, singular)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museo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museum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el banco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bank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teatro</a:t>
                      </a:r>
                      <a:endParaRPr lang="en-GB" sz="2000" kern="12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theatre</a:t>
                      </a:r>
                      <a:endParaRPr lang="en-GB" sz="2000" kern="12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centro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centre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 mercado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market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tienda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shop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plaza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square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GB" sz="18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iglesia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church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564653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GB" sz="18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 escuela</a:t>
                      </a:r>
                      <a:endParaRPr lang="en-GB" sz="2000" i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school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GB" sz="18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entre</a:t>
                      </a:r>
                      <a:endParaRPr lang="en-GB" sz="2000" i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between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369305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GB" sz="18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lejos</a:t>
                      </a:r>
                      <a:endParaRPr lang="en-GB" sz="2000" i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6609036"/>
                  </a:ext>
                </a:extLst>
              </a:tr>
              <a:tr h="41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GB" sz="18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cerca</a:t>
                      </a:r>
                      <a:endParaRPr lang="en-GB" sz="2000" i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1365109"/>
                  </a:ext>
                </a:extLst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15817" y="361821"/>
            <a:ext cx="7341306" cy="798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Vocabulario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36238" y="5734810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INICIO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51099" y="544068"/>
            <a:ext cx="3043496" cy="5756008"/>
            <a:chOff x="8951099" y="544068"/>
            <a:chExt cx="3043496" cy="5756008"/>
          </a:xfrm>
        </p:grpSpPr>
        <p:sp>
          <p:nvSpPr>
            <p:cNvPr id="39" name="Rectangle 38"/>
            <p:cNvSpPr/>
            <p:nvPr/>
          </p:nvSpPr>
          <p:spPr>
            <a:xfrm>
              <a:off x="8951099" y="544068"/>
              <a:ext cx="3043494" cy="322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51101" y="961986"/>
              <a:ext cx="3043494" cy="33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51101" y="1362423"/>
              <a:ext cx="3043494" cy="326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951101" y="1804016"/>
              <a:ext cx="3043494" cy="294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951101" y="2202728"/>
              <a:ext cx="3043494" cy="32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51101" y="2593529"/>
              <a:ext cx="3043494" cy="340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951101" y="3014504"/>
              <a:ext cx="3043494" cy="342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951099" y="3430525"/>
              <a:ext cx="3043494" cy="34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951101" y="3843696"/>
              <a:ext cx="3043494" cy="340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951099" y="4273999"/>
              <a:ext cx="3043494" cy="317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951099" y="4671576"/>
              <a:ext cx="3043494" cy="317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951099" y="5087848"/>
              <a:ext cx="3043494" cy="348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951099" y="5535552"/>
              <a:ext cx="3043494" cy="348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951099" y="5958728"/>
              <a:ext cx="3043494" cy="341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223248" y="559682"/>
            <a:ext cx="1463816" cy="5740394"/>
            <a:chOff x="8951099" y="544068"/>
            <a:chExt cx="3043496" cy="5756008"/>
          </a:xfrm>
        </p:grpSpPr>
        <p:sp>
          <p:nvSpPr>
            <p:cNvPr id="56" name="Rectangle 55"/>
            <p:cNvSpPr/>
            <p:nvPr/>
          </p:nvSpPr>
          <p:spPr>
            <a:xfrm>
              <a:off x="8951099" y="544068"/>
              <a:ext cx="3043494" cy="322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951101" y="961986"/>
              <a:ext cx="3043494" cy="33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951101" y="1362423"/>
              <a:ext cx="3043494" cy="326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951101" y="1804016"/>
              <a:ext cx="3043494" cy="294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951101" y="2202728"/>
              <a:ext cx="3043494" cy="32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951101" y="2593529"/>
              <a:ext cx="3043494" cy="340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951101" y="3014504"/>
              <a:ext cx="3043494" cy="342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951099" y="3430525"/>
              <a:ext cx="3043494" cy="34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951101" y="3843696"/>
              <a:ext cx="3043494" cy="340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951099" y="4273999"/>
              <a:ext cx="3043494" cy="317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51099" y="4671576"/>
              <a:ext cx="3043494" cy="317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951099" y="5087848"/>
              <a:ext cx="3043494" cy="348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951099" y="5535552"/>
              <a:ext cx="3043494" cy="348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951099" y="5958728"/>
              <a:ext cx="3043494" cy="341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0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vegetable stand ph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2"/>
          <a:stretch/>
        </p:blipFill>
        <p:spPr bwMode="auto">
          <a:xfrm>
            <a:off x="4709172" y="1497728"/>
            <a:ext cx="2777408" cy="3253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mercado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387067">
            <a:off x="3335634" y="3008902"/>
            <a:ext cx="619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entury Gothic" panose="020B0502020202020204" pitchFamily="34" charset="0"/>
              </a:rPr>
              <a:t>the (feminine, singular)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woman sitting on fl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8081" r="12233" b="12341"/>
          <a:stretch/>
        </p:blipFill>
        <p:spPr bwMode="auto">
          <a:xfrm>
            <a:off x="4025568" y="1813455"/>
            <a:ext cx="4034348" cy="2780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820150" y="4643883"/>
            <a:ext cx="1866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museo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328492">
            <a:off x="5133415" y="2791573"/>
            <a:ext cx="1748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</a:rPr>
              <a:t>near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cerca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" descr="aerial photograph of city building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4"/>
          <a:stretch/>
        </p:blipFill>
        <p:spPr bwMode="auto">
          <a:xfrm>
            <a:off x="3398572" y="1880417"/>
            <a:ext cx="5231078" cy="2689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banco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14950" y="147632"/>
            <a:ext cx="25146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i _ 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4782" y="557207"/>
            <a:ext cx="170881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9384" y="5360186"/>
            <a:ext cx="1166283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966" y="4675336"/>
            <a:ext cx="103839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2838" y="5238249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20150" y="4627633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 m_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0" y="368807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b_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166" y="2525548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4722" y="1395407"/>
            <a:ext cx="2191058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c_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153" y="430026"/>
            <a:ext cx="274256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m_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38708" y="1572090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t_ _ _ _ _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72158" y="2614115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e_ _ _ _ 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62750" y="5360186"/>
            <a:ext cx="18669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42660" y="3585608"/>
            <a:ext cx="264934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e _ _ _ _ _ _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red curtain st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80" y="1660867"/>
            <a:ext cx="3985720" cy="3005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65430" y="2525548"/>
            <a:ext cx="1866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teatro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5075" y="2669312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plaza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8201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3728" y="431089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commercial structures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684400"/>
            <a:ext cx="5657879" cy="37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man sitting on fl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8081" r="12233" b="12341"/>
          <a:stretch/>
        </p:blipFill>
        <p:spPr bwMode="auto">
          <a:xfrm>
            <a:off x="822960" y="1565909"/>
            <a:ext cx="5091664" cy="35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5075" y="2669312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museo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075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46711" y="392760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819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ray concrete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" y="1291590"/>
            <a:ext cx="5777834" cy="38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075" y="2669312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iglesia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5075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64131" y="3956950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5819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y and blue Open sign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280160"/>
            <a:ext cx="5692151" cy="37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5075" y="2669312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tienda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075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64131" y="3956950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819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erial photograph of city build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6" y="1428750"/>
            <a:ext cx="5537924" cy="36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5075" y="2669312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banco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075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46711" y="397523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819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egetable stand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5" y="38862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3565" y="2394992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mercado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075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46711" y="397523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819" y="41766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curtain s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75699"/>
            <a:ext cx="6222365" cy="46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1982" y="2262215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teatro</a:t>
            </a:r>
            <a:endParaRPr lang="es-CO" sz="7200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8876" y="38337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10512" y="363233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69620" y="3833763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endParaRPr lang="en-GB" sz="4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ources (not bold NA).pptx" id="{C04240F7-4567-42F4-A6A9-1F35289C3A03}" vid="{11C110E3-9438-4B77-B542-C85A197C3B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Office PowerPoint</Application>
  <PresentationFormat>Widescreen</PresentationFormat>
  <Paragraphs>368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Century Gothic</vt:lpstr>
      <vt:lpstr>Times New Roman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Avery</dc:creator>
  <cp:lastModifiedBy>Nicholas Avery</cp:lastModifiedBy>
  <cp:revision>1</cp:revision>
  <dcterms:created xsi:type="dcterms:W3CDTF">2019-11-26T22:38:41Z</dcterms:created>
  <dcterms:modified xsi:type="dcterms:W3CDTF">2019-11-26T22:39:21Z</dcterms:modified>
</cp:coreProperties>
</file>