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8" r:id="rId3"/>
  </p:sldMasterIdLst>
  <p:notesMasterIdLst>
    <p:notesMasterId r:id="rId12"/>
  </p:notesMasterIdLst>
  <p:sldIdLst>
    <p:sldId id="268" r:id="rId4"/>
    <p:sldId id="280" r:id="rId5"/>
    <p:sldId id="397" r:id="rId6"/>
    <p:sldId id="398" r:id="rId7"/>
    <p:sldId id="399" r:id="rId8"/>
    <p:sldId id="417" r:id="rId9"/>
    <p:sldId id="404" r:id="rId10"/>
    <p:sldId id="41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4" autoAdjust="0"/>
    <p:restoredTop sz="86474" autoAdjust="0"/>
  </p:normalViewPr>
  <p:slideViewPr>
    <p:cSldViewPr snapToGrid="0">
      <p:cViewPr varScale="1">
        <p:scale>
          <a:sx n="74" d="100"/>
          <a:sy n="74" d="100"/>
        </p:scale>
        <p:origin x="902" y="6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49154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Scaffolded introduction to the TMP rule (the ‘M’ element will be introduced in Year 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3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89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slide practises word order in complex sentences with adverbs of both time and place.</a:t>
            </a:r>
          </a:p>
          <a:p>
            <a:endParaRPr lang="en-GB" b="0" dirty="0"/>
          </a:p>
          <a:p>
            <a:r>
              <a:rPr lang="en-GB" b="0" dirty="0"/>
              <a:t>Each sentence contains a verb, a day of the week, and a place in Berlin. Two of the three sentence components are blocked out in each case. Students must use their knowledge of word order (time before place in WO1, WO2 if sentence starts with a time or place) and process of elimination to work out what types of words are missing from the sentences. </a:t>
            </a:r>
          </a:p>
          <a:p>
            <a:endParaRPr lang="en-GB" b="0" dirty="0"/>
          </a:p>
          <a:p>
            <a:r>
              <a:rPr lang="en-GB" b="0" dirty="0"/>
              <a:t>On clicks, numbered tiles disappear one by one to reveal the answers. </a:t>
            </a:r>
          </a:p>
          <a:p>
            <a:endParaRPr lang="en-GB" b="0" dirty="0"/>
          </a:p>
          <a:p>
            <a:r>
              <a:rPr lang="en-GB" b="0" dirty="0"/>
              <a:t>As a follow-up activity, elicit translations of full sentences to give students a flavour of cultural highlights in Berlin. Students can use the pictures and their knowledge of German and their knowledge of English to help them work out the meanings of the place names!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089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Classroom version </a:t>
            </a:r>
            <a:r>
              <a:rPr lang="en-GB" b="0" dirty="0"/>
              <a:t>(a self-study listening extension for this activity may be found on slide 34.)</a:t>
            </a:r>
            <a:endParaRPr lang="en-GB" b="1" dirty="0"/>
          </a:p>
          <a:p>
            <a:endParaRPr lang="en-GB" b="1" dirty="0"/>
          </a:p>
          <a:p>
            <a:r>
              <a:rPr lang="en-GB" b="1" dirty="0"/>
              <a:t>NB: </a:t>
            </a:r>
            <a:r>
              <a:rPr lang="en-GB" b="0" dirty="0"/>
              <a:t>A more complex version of this activity, in which the adverbs of place are in both dative and accusative case, can be found on slide 35.</a:t>
            </a:r>
          </a:p>
          <a:p>
            <a:endParaRPr lang="en-GB" b="0" dirty="0"/>
          </a:p>
          <a:p>
            <a:r>
              <a:rPr lang="en-GB" b="0" dirty="0"/>
              <a:t>In this oral activity, students revise the vocabulary in this weeks’ revisiting sets and practise building sentences using word order 1 and 2 with adverbs of time and place.</a:t>
            </a:r>
          </a:p>
          <a:p>
            <a:endParaRPr lang="en-GB" b="0" dirty="0"/>
          </a:p>
          <a:p>
            <a:r>
              <a:rPr lang="en-GB" b="1" dirty="0"/>
              <a:t>Suggested procedure</a:t>
            </a:r>
            <a:endParaRPr lang="en-GB" b="0" dirty="0"/>
          </a:p>
          <a:p>
            <a:endParaRPr lang="en-GB" b="0" dirty="0"/>
          </a:p>
          <a:p>
            <a:r>
              <a:rPr lang="en-GB" b="0" dirty="0"/>
              <a:t>1/ Teacher begins by asking students to identify what the words in each column have in common – what </a:t>
            </a:r>
            <a:r>
              <a:rPr lang="en-GB" b="1" dirty="0"/>
              <a:t>type</a:t>
            </a:r>
            <a:r>
              <a:rPr lang="en-GB" b="0" dirty="0"/>
              <a:t> of words are they? What role do they play in the sentence? Column headings are revealed on clicks.</a:t>
            </a:r>
          </a:p>
          <a:p>
            <a:r>
              <a:rPr lang="en-GB" b="0" dirty="0"/>
              <a:t>2/ Check students recognise the </a:t>
            </a:r>
            <a:r>
              <a:rPr lang="en-GB" b="1" dirty="0"/>
              <a:t>case </a:t>
            </a:r>
            <a:r>
              <a:rPr lang="en-GB" b="0" dirty="0"/>
              <a:t>forms</a:t>
            </a:r>
            <a:r>
              <a:rPr lang="en-GB" b="1" dirty="0"/>
              <a:t> </a:t>
            </a:r>
            <a:r>
              <a:rPr lang="en-GB" b="0" dirty="0"/>
              <a:t>in the yellow and pink columns (all Row 3 </a:t>
            </a:r>
            <a:r>
              <a:rPr lang="en-GB" b="0" baseline="0" dirty="0"/>
              <a:t>[</a:t>
            </a:r>
            <a:r>
              <a:rPr lang="en-GB" b="0" dirty="0"/>
              <a:t>dative] in this version for the yellow column).</a:t>
            </a:r>
          </a:p>
          <a:p>
            <a:r>
              <a:rPr lang="en-GB" b="0" dirty="0"/>
              <a:t>3/ Students work in pairs. Teacher instructs students that they are going to orally build sentences containing </a:t>
            </a:r>
            <a:r>
              <a:rPr lang="en-GB" b="1" dirty="0"/>
              <a:t>one word </a:t>
            </a:r>
            <a:r>
              <a:rPr lang="en-GB" b="0" dirty="0"/>
              <a:t>from each column, and say these out loud to their partners. They can pick </a:t>
            </a:r>
            <a:r>
              <a:rPr lang="en-GB" b="1" dirty="0"/>
              <a:t>any </a:t>
            </a:r>
            <a:r>
              <a:rPr lang="en-GB" b="0" dirty="0"/>
              <a:t>word from the column – nonsense sentences are okay and even encouraged, as long as students can translate what they have said correctly! They must say use a different set of words from their partner.</a:t>
            </a:r>
          </a:p>
          <a:p>
            <a:r>
              <a:rPr lang="en-GB" b="0" dirty="0"/>
              <a:t>4/ Teacher starts the game by saying ‘create a sentence beginning with a </a:t>
            </a:r>
            <a:r>
              <a:rPr lang="en-GB" b="0" i="1" dirty="0"/>
              <a:t>pronoun</a:t>
            </a:r>
            <a:r>
              <a:rPr lang="en-GB" b="0" dirty="0"/>
              <a:t>’. Remind students of the need to agree the verb with the pronoun they choose, and the correct word order. Students say their sentences while teacher circulates. Teacher elicits examples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Teacher continues the game by saying ‘create a different sentence beginning with a </a:t>
            </a:r>
            <a:r>
              <a:rPr lang="en-GB" b="0" i="1" dirty="0"/>
              <a:t>time adverb</a:t>
            </a:r>
            <a:r>
              <a:rPr lang="en-GB" b="0" dirty="0"/>
              <a:t>’. Remind students of the need to agree the verb with the pronoun they choose, and the correct word order. Students say their sentences while teacher circulates. Teacher elicits examples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Teacher finishes the game by saying ‘create a different sentence beginning with a </a:t>
            </a:r>
            <a:r>
              <a:rPr lang="en-GB" b="0" i="1" dirty="0"/>
              <a:t>place adverb</a:t>
            </a:r>
            <a:r>
              <a:rPr lang="en-GB" b="0" dirty="0"/>
              <a:t>’. Remind students of the need to agree the verb with the pronoun they choose, and the correct word order. Students say their sentences while teacher circulates. Teacher elicits examples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Continue as many times as desirable/necessary!</a:t>
            </a:r>
          </a:p>
          <a:p>
            <a:endParaRPr lang="en-GB" b="0" dirty="0"/>
          </a:p>
          <a:p>
            <a:r>
              <a:rPr lang="en-GB" b="1" dirty="0"/>
              <a:t>Option: </a:t>
            </a:r>
            <a:r>
              <a:rPr lang="en-GB" b="0" dirty="0"/>
              <a:t>teachers may wish to print this slide can cut out the words, creating a set of cards to each pair. This is worth the extra effort because students are able to physically move the words around and see the colour order change, getting a real feel for sentence structure.</a:t>
            </a:r>
            <a:endParaRPr lang="en-GB" b="1"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203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NB: </a:t>
            </a:r>
            <a:r>
              <a:rPr lang="en-GB" b="0" dirty="0"/>
              <a:t>This is the home-learning follow-up activity to the speaking exercise on slide 33. It can also be used for additional in-class listening practice.</a:t>
            </a:r>
          </a:p>
          <a:p>
            <a:endParaRPr lang="en-GB" b="1" dirty="0"/>
          </a:p>
          <a:p>
            <a:r>
              <a:rPr lang="en-GB" b="1" dirty="0"/>
              <a:t>Transcript</a:t>
            </a:r>
          </a:p>
          <a:p>
            <a:r>
              <a:rPr lang="de-DE" sz="1200" kern="1200" dirty="0">
                <a:solidFill>
                  <a:schemeClr val="tx1"/>
                </a:solidFill>
                <a:effectLst/>
                <a:latin typeface="+mn-lt"/>
                <a:ea typeface="+mn-ea"/>
                <a:cs typeface="+mn-cs"/>
              </a:rPr>
              <a:t>1. Die Katze hört immer in der Bibliothek Musik.</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Oft sucht er in der Stadt einen Hut.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Am Montag esse ich im Theater ein Butterbrot.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Samstags trägst du nie zu Hause eine Hose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Manchmal sehen wir auf der Party einen Hund!</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Jeden Tag putzen sie im Garten das Auto.</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Im Zug spielt sie jede Woche Gitarre.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In der Schweiz bekommen die Tiere oft Kekse.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356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Classroom version </a:t>
            </a:r>
            <a:r>
              <a:rPr lang="en-GB" b="0" dirty="0"/>
              <a:t>(a self-study listening extension for this activity may be found on slide 36.)</a:t>
            </a:r>
            <a:endParaRPr lang="en-GB" b="1" dirty="0"/>
          </a:p>
          <a:p>
            <a:endParaRPr lang="en-GB" b="1" dirty="0"/>
          </a:p>
          <a:p>
            <a:r>
              <a:rPr lang="en-GB" b="1" dirty="0"/>
              <a:t>NB: </a:t>
            </a:r>
            <a:r>
              <a:rPr lang="en-GB" b="0" dirty="0"/>
              <a:t>A less complex version of this activity, in which all place adverbs are in dative case, can be found on slide 33.</a:t>
            </a:r>
          </a:p>
          <a:p>
            <a:endParaRPr lang="en-GB" b="0" dirty="0"/>
          </a:p>
          <a:p>
            <a:r>
              <a:rPr lang="en-GB" b="0" dirty="0"/>
              <a:t>In this oral activity, students revise the vocabulary in this weeks’ revisiting sets and practise building sentences using word order 1 and 2 with adverbs of time and place.</a:t>
            </a:r>
          </a:p>
          <a:p>
            <a:endParaRPr lang="en-GB" b="0" dirty="0"/>
          </a:p>
          <a:p>
            <a:r>
              <a:rPr lang="en-GB" b="1" dirty="0"/>
              <a:t>Suggested procedure</a:t>
            </a:r>
            <a:endParaRPr lang="en-GB" b="0" dirty="0"/>
          </a:p>
          <a:p>
            <a:endParaRPr lang="en-GB" b="0" dirty="0"/>
          </a:p>
          <a:p>
            <a:r>
              <a:rPr lang="en-GB" b="0" dirty="0"/>
              <a:t>1/ Teacher begins by asking students to identify what the words in each column have in common – what </a:t>
            </a:r>
            <a:r>
              <a:rPr lang="en-GB" b="1" dirty="0"/>
              <a:t>type</a:t>
            </a:r>
            <a:r>
              <a:rPr lang="en-GB" b="0" dirty="0"/>
              <a:t> of words are they? What role do they play in the sentence? Column headings are revealed on clicks.</a:t>
            </a:r>
          </a:p>
          <a:p>
            <a:r>
              <a:rPr lang="en-GB" b="0" dirty="0"/>
              <a:t>2/ Check students recognise the </a:t>
            </a:r>
            <a:r>
              <a:rPr lang="en-GB" b="1" dirty="0"/>
              <a:t>cases </a:t>
            </a:r>
            <a:r>
              <a:rPr lang="en-GB" b="0" dirty="0"/>
              <a:t>in the yellow column, and whether or not these need to go with verbs of </a:t>
            </a:r>
            <a:r>
              <a:rPr lang="en-GB" b="1" dirty="0"/>
              <a:t>movement</a:t>
            </a:r>
            <a:r>
              <a:rPr lang="en-GB" b="0" dirty="0"/>
              <a:t>.</a:t>
            </a:r>
          </a:p>
          <a:p>
            <a:r>
              <a:rPr lang="en-GB" b="0" dirty="0"/>
              <a:t>3/ Students work in pairs. Teacher instructs students that they are going to orally build sentences containing </a:t>
            </a:r>
            <a:r>
              <a:rPr lang="en-GB" b="1" dirty="0"/>
              <a:t>one word </a:t>
            </a:r>
            <a:r>
              <a:rPr lang="en-GB" b="0" dirty="0"/>
              <a:t>from each column, and say these out loud to their partners. They can pick </a:t>
            </a:r>
            <a:r>
              <a:rPr lang="en-GB" b="1" dirty="0"/>
              <a:t>any </a:t>
            </a:r>
            <a:r>
              <a:rPr lang="en-GB" b="0" dirty="0"/>
              <a:t>word from the column – nonsense sentences are okay and even encouraged, as long as students can translate what they have said correctly! They must say use a different set of words from their partner.</a:t>
            </a:r>
          </a:p>
          <a:p>
            <a:r>
              <a:rPr lang="en-GB" b="0" dirty="0"/>
              <a:t>4/ Teacher starts the game by saying ‘create a sentence beginning with a </a:t>
            </a:r>
            <a:r>
              <a:rPr lang="en-GB" b="0" i="1" dirty="0"/>
              <a:t>pronoun</a:t>
            </a:r>
            <a:r>
              <a:rPr lang="en-GB" b="0" dirty="0"/>
              <a:t>’. Remind students of the need to agree the verb with the pronoun they choose, the correct word order, and the need to think about verb and case. Students say their sentences while teacher circulates. Teacher elicits examples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Teacher continues the game by saying ‘create a different sentence beginning with a </a:t>
            </a:r>
            <a:r>
              <a:rPr lang="en-GB" b="0" i="1" dirty="0"/>
              <a:t>time adverb</a:t>
            </a:r>
            <a:r>
              <a:rPr lang="en-GB" b="0" dirty="0"/>
              <a:t>’. Remind students of the need to agree the verb with the pronoun they choose, the correct word order, and the need to think about verb and case. Students say their sentences while teacher circulates. Teacher elicits examples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Teacher finishes the game by saying ‘create a different sentence beginning with a </a:t>
            </a:r>
            <a:r>
              <a:rPr lang="en-GB" b="0" i="1" dirty="0"/>
              <a:t>place adverb</a:t>
            </a:r>
            <a:r>
              <a:rPr lang="en-GB" b="0" dirty="0"/>
              <a:t>’. Remind students of the need to agree the verb with the pronoun they choose, the correct word order, and the need to think about verb and case. Students say their sentences while teacher circulates. Teacher elicits examples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Continue as many times as desirable/necessary!</a:t>
            </a:r>
          </a:p>
          <a:p>
            <a:endParaRPr lang="en-GB" b="0" dirty="0"/>
          </a:p>
          <a:p>
            <a:r>
              <a:rPr lang="en-GB" b="1" dirty="0"/>
              <a:t>Option: </a:t>
            </a:r>
            <a:r>
              <a:rPr lang="en-GB" b="0" dirty="0"/>
              <a:t>teachers may wish to print this slide can cut out the words, creating a set of cards to each pair. This is worth the extra effort because students are able to physically move the words around and see the colour order change, getting a real feel for sentence structure.</a:t>
            </a:r>
            <a:endParaRPr lang="en-GB" b="1"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843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NB: </a:t>
            </a:r>
            <a:r>
              <a:rPr lang="en-GB" b="0" dirty="0"/>
              <a:t>This is the home-learning follow-up activity to the speaking exercise on slide 35. It can also be used for additional in-class listening practice.</a:t>
            </a:r>
          </a:p>
          <a:p>
            <a:endParaRPr lang="en-GB" b="0" dirty="0"/>
          </a:p>
          <a:p>
            <a:r>
              <a:rPr lang="de-DE" sz="1200" kern="1200" dirty="0">
                <a:solidFill>
                  <a:schemeClr val="tx1"/>
                </a:solidFill>
                <a:effectLst/>
                <a:latin typeface="+mn-lt"/>
                <a:ea typeface="+mn-ea"/>
                <a:cs typeface="+mn-cs"/>
              </a:rPr>
              <a:t>1. Ich springe oft in die Bibliothek!</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Du schwimmst jeden Tag nach Schottland!</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Samstags schläft die Katze im Theater.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Am Montag tanzen die Tiere auf der Party.</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Manchmal geht er in die Schule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Zu Hause bleibt sie immer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In die Schweiz fahren wir jede Woche.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Im Zug reden sie nie.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853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7592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2843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56470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965990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7430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08207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3951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2157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04869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810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31929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6598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805155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7060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9390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58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46759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4327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13471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7547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8776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8201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68404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198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487431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274726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5893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4268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304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21/05/2020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8824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21/05/2020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7876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21/05/2020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16506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21/05/2020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4528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3174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2291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21/05/2020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9329656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568600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331449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0.gif"/><Relationship Id="rId3" Type="http://schemas.openxmlformats.org/officeDocument/2006/relationships/image" Target="../media/image1.jp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3.png"/><Relationship Id="rId9"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0.gif"/><Relationship Id="rId3" Type="http://schemas.openxmlformats.org/officeDocument/2006/relationships/image" Target="../media/image1.jp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image" Target="../media/image3.png"/><Relationship Id="rId9" Type="http://schemas.openxmlformats.org/officeDocument/2006/relationships/audio" Target="../media/audio1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16523271-2662-084F-9684-6AEBCCC2B9E3}"/>
              </a:ext>
            </a:extLst>
          </p:cNvPr>
          <p:cNvSpPr>
            <a:spLocks noGrp="1"/>
          </p:cNvSpPr>
          <p:nvPr>
            <p:ph type="ctrTitle"/>
          </p:nvPr>
        </p:nvSpPr>
        <p:spPr>
          <a:xfrm>
            <a:off x="177929" y="1823325"/>
            <a:ext cx="9144000" cy="894779"/>
          </a:xfrm>
        </p:spPr>
        <p:txBody>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endParaRPr lang="en-US" dirty="0"/>
          </a:p>
        </p:txBody>
      </p:sp>
      <p:sp>
        <p:nvSpPr>
          <p:cNvPr id="6" name="Subtitle 5">
            <a:extLst>
              <a:ext uri="{FF2B5EF4-FFF2-40B4-BE49-F238E27FC236}">
                <a16:creationId xmlns:a16="http://schemas.microsoft.com/office/drawing/2014/main" id="{E9EA1430-5959-D841-A022-9618BF178F2D}"/>
              </a:ext>
            </a:extLst>
          </p:cNvPr>
          <p:cNvSpPr>
            <a:spLocks noGrp="1"/>
          </p:cNvSpPr>
          <p:nvPr>
            <p:ph type="subTitle" idx="1"/>
          </p:nvPr>
        </p:nvSpPr>
        <p:spPr>
          <a:xfrm>
            <a:off x="177929" y="2718104"/>
            <a:ext cx="7778224" cy="1655762"/>
          </a:xfrm>
        </p:spPr>
        <p:txBody>
          <a:bodyPr/>
          <a:lstStyle/>
          <a:p>
            <a:pPr lvl="0" algn="l"/>
            <a:r>
              <a:rPr lang="en-GB" sz="3000" dirty="0">
                <a:solidFill>
                  <a:prstClr val="white"/>
                </a:solidFill>
                <a:latin typeface="Century Gothic" panose="020B0502020202020204" pitchFamily="34" charset="0"/>
              </a:rPr>
              <a:t>Word order with adverbs of time and location</a:t>
            </a:r>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167263" y="517780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6</a:t>
            </a:r>
          </a:p>
        </p:txBody>
      </p:sp>
      <p:sp>
        <p:nvSpPr>
          <p:cNvPr id="16" name="Title 3">
            <a:extLst>
              <a:ext uri="{FF2B5EF4-FFF2-40B4-BE49-F238E27FC236}">
                <a16:creationId xmlns:a16="http://schemas.microsoft.com/office/drawing/2014/main" id="{638AEC8F-C9FD-A549-80E9-260E66E632C7}"/>
              </a:ext>
            </a:extLst>
          </p:cNvPr>
          <p:cNvSpPr txBox="1">
            <a:spLocks/>
          </p:cNvSpPr>
          <p:nvPr/>
        </p:nvSpPr>
        <p:spPr>
          <a:xfrm>
            <a:off x="167263" y="6030721"/>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21/05/20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48588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6096000" cy="707849"/>
          </a:xfrm>
        </p:spPr>
        <p:txBody>
          <a:bodyPr>
            <a:noAutofit/>
          </a:bodyPr>
          <a:lstStyle/>
          <a:p>
            <a:r>
              <a:rPr lang="en-GB" sz="2600" b="1" dirty="0">
                <a:solidFill>
                  <a:schemeClr val="bg1"/>
                </a:solidFill>
              </a:rPr>
              <a:t>Adverbs of time and place – WO1</a:t>
            </a:r>
          </a:p>
        </p:txBody>
      </p:sp>
      <p:sp>
        <p:nvSpPr>
          <p:cNvPr id="2" name="TextBox 1"/>
          <p:cNvSpPr txBox="1"/>
          <p:nvPr/>
        </p:nvSpPr>
        <p:spPr>
          <a:xfrm>
            <a:off x="130647" y="1208175"/>
            <a:ext cx="1186929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As you know, the order of words in a simple German sentence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But what if we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also</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want to say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where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plays the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clarine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If you want to use both a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 adverb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place adverb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a sentence,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comes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first.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T.P.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ime,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lace </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442819" y="1934835"/>
            <a:ext cx="1435360" cy="1200329"/>
            <a:chOff x="10442819" y="2066093"/>
            <a:chExt cx="1435360" cy="1200329"/>
          </a:xfrm>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grpSp>
        <p:nvGrpSpPr>
          <p:cNvPr id="5" name="Group 4">
            <a:extLst>
              <a:ext uri="{FF2B5EF4-FFF2-40B4-BE49-F238E27FC236}">
                <a16:creationId xmlns:a16="http://schemas.microsoft.com/office/drawing/2014/main" id="{3CCF88B3-204F-4EE1-BC65-0D79041B87DD}"/>
              </a:ext>
            </a:extLst>
          </p:cNvPr>
          <p:cNvGrpSpPr/>
          <p:nvPr/>
        </p:nvGrpSpPr>
        <p:grpSpPr>
          <a:xfrm>
            <a:off x="1374995" y="1795888"/>
            <a:ext cx="1851920" cy="939167"/>
            <a:chOff x="1374995" y="1795888"/>
            <a:chExt cx="1851920" cy="939167"/>
          </a:xfrm>
        </p:grpSpPr>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1" name="TextBox 40">
              <a:extLst>
                <a:ext uri="{FF2B5EF4-FFF2-40B4-BE49-F238E27FC236}">
                  <a16:creationId xmlns:a16="http://schemas.microsoft.com/office/drawing/2014/main" id="{4BA1DF6C-DDBC-4AB3-AC8B-16DA13AB6420}"/>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grpSp>
      <p:grpSp>
        <p:nvGrpSpPr>
          <p:cNvPr id="6" name="Group 5">
            <a:extLst>
              <a:ext uri="{FF2B5EF4-FFF2-40B4-BE49-F238E27FC236}">
                <a16:creationId xmlns:a16="http://schemas.microsoft.com/office/drawing/2014/main" id="{CEDE3EC4-26F8-45AF-9A78-0C85F8018D6A}"/>
              </a:ext>
            </a:extLst>
          </p:cNvPr>
          <p:cNvGrpSpPr/>
          <p:nvPr/>
        </p:nvGrpSpPr>
        <p:grpSpPr>
          <a:xfrm>
            <a:off x="3763363" y="1795888"/>
            <a:ext cx="1851920" cy="939167"/>
            <a:chOff x="3763363" y="1795888"/>
            <a:chExt cx="1851920" cy="939167"/>
          </a:xfrm>
        </p:grpSpPr>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2" name="TextBox 41">
              <a:extLst>
                <a:ext uri="{FF2B5EF4-FFF2-40B4-BE49-F238E27FC236}">
                  <a16:creationId xmlns:a16="http://schemas.microsoft.com/office/drawing/2014/main" id="{10283661-1B7C-4A82-A801-8D8CF4B7B35D}"/>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7" name="Group 6">
            <a:extLst>
              <a:ext uri="{FF2B5EF4-FFF2-40B4-BE49-F238E27FC236}">
                <a16:creationId xmlns:a16="http://schemas.microsoft.com/office/drawing/2014/main" id="{99922B96-4F52-44B7-81A6-6C44D5FF61EC}"/>
              </a:ext>
            </a:extLst>
          </p:cNvPr>
          <p:cNvGrpSpPr/>
          <p:nvPr/>
        </p:nvGrpSpPr>
        <p:grpSpPr>
          <a:xfrm>
            <a:off x="6126894" y="1795888"/>
            <a:ext cx="1901593" cy="939167"/>
            <a:chOff x="6126894" y="1795888"/>
            <a:chExt cx="1901593" cy="939167"/>
          </a:xfrm>
        </p:grpSpPr>
        <p:sp>
          <p:nvSpPr>
            <p:cNvPr id="13" name="TextBox 12">
              <a:extLst>
                <a:ext uri="{FF2B5EF4-FFF2-40B4-BE49-F238E27FC236}">
                  <a16:creationId xmlns:a16="http://schemas.microsoft.com/office/drawing/2014/main" id="{A0CF8E12-D90E-44E2-AD18-2852381740B9}"/>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50" name="TextBox 49">
              <a:extLst>
                <a:ext uri="{FF2B5EF4-FFF2-40B4-BE49-F238E27FC236}">
                  <a16:creationId xmlns:a16="http://schemas.microsoft.com/office/drawing/2014/main" id="{1EEF9A8B-DD7C-4DE5-A0F4-12814359480A}"/>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8" name="Group 7">
            <a:extLst>
              <a:ext uri="{FF2B5EF4-FFF2-40B4-BE49-F238E27FC236}">
                <a16:creationId xmlns:a16="http://schemas.microsoft.com/office/drawing/2014/main" id="{D9099412-4B55-481C-B84A-77445AF19C61}"/>
              </a:ext>
            </a:extLst>
          </p:cNvPr>
          <p:cNvGrpSpPr/>
          <p:nvPr/>
        </p:nvGrpSpPr>
        <p:grpSpPr>
          <a:xfrm>
            <a:off x="8540097" y="1795886"/>
            <a:ext cx="1851922" cy="944684"/>
            <a:chOff x="8540097" y="1795886"/>
            <a:chExt cx="1851922" cy="944684"/>
          </a:xfrm>
        </p:grpSpPr>
        <p:sp>
          <p:nvSpPr>
            <p:cNvPr id="14" name="TextBox 13">
              <a:extLst>
                <a:ext uri="{FF2B5EF4-FFF2-40B4-BE49-F238E27FC236}">
                  <a16:creationId xmlns:a16="http://schemas.microsoft.com/office/drawing/2014/main" id="{33D82C17-0B12-40DE-8ECD-8C09365FCACD}"/>
                </a:ext>
              </a:extLst>
            </p:cNvPr>
            <p:cNvSpPr txBox="1"/>
            <p:nvPr/>
          </p:nvSpPr>
          <p:spPr>
            <a:xfrm>
              <a:off x="8540099" y="2340460"/>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51" name="TextBox 50">
              <a:extLst>
                <a:ext uri="{FF2B5EF4-FFF2-40B4-BE49-F238E27FC236}">
                  <a16:creationId xmlns:a16="http://schemas.microsoft.com/office/drawing/2014/main" id="{7659C594-D542-407E-BD8B-2B66A9A5EB54}"/>
                </a:ext>
              </a:extLst>
            </p:cNvPr>
            <p:cNvSpPr txBox="1"/>
            <p:nvPr/>
          </p:nvSpPr>
          <p:spPr>
            <a:xfrm>
              <a:off x="8540097" y="1795886"/>
              <a:ext cx="1851917"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Klarinette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2" name="Group 51">
            <a:extLst>
              <a:ext uri="{FF2B5EF4-FFF2-40B4-BE49-F238E27FC236}">
                <a16:creationId xmlns:a16="http://schemas.microsoft.com/office/drawing/2014/main" id="{0BB0A43D-070E-4AFF-BA53-C28EC90988E8}"/>
              </a:ext>
            </a:extLst>
          </p:cNvPr>
          <p:cNvGrpSpPr/>
          <p:nvPr/>
        </p:nvGrpSpPr>
        <p:grpSpPr>
          <a:xfrm>
            <a:off x="6410131" y="3786148"/>
            <a:ext cx="1901593" cy="939167"/>
            <a:chOff x="6126894" y="1795888"/>
            <a:chExt cx="1901593" cy="939167"/>
          </a:xfrm>
        </p:grpSpPr>
        <p:sp>
          <p:nvSpPr>
            <p:cNvPr id="53" name="TextBox 52">
              <a:extLst>
                <a:ext uri="{FF2B5EF4-FFF2-40B4-BE49-F238E27FC236}">
                  <a16:creationId xmlns:a16="http://schemas.microsoft.com/office/drawing/2014/main" id="{0DC2B384-1C9D-4054-BD8A-C1AE59623372}"/>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54" name="TextBox 53">
              <a:extLst>
                <a:ext uri="{FF2B5EF4-FFF2-40B4-BE49-F238E27FC236}">
                  <a16:creationId xmlns:a16="http://schemas.microsoft.com/office/drawing/2014/main" id="{85DA05BC-EB97-4D2B-AD6B-BE59B541D945}"/>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Orchester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5" name="Group 54">
            <a:extLst>
              <a:ext uri="{FF2B5EF4-FFF2-40B4-BE49-F238E27FC236}">
                <a16:creationId xmlns:a16="http://schemas.microsoft.com/office/drawing/2014/main" id="{30AC9874-C80A-47F9-BFA4-9403923291FE}"/>
              </a:ext>
            </a:extLst>
          </p:cNvPr>
          <p:cNvGrpSpPr/>
          <p:nvPr/>
        </p:nvGrpSpPr>
        <p:grpSpPr>
          <a:xfrm>
            <a:off x="10442819" y="3861824"/>
            <a:ext cx="1435360" cy="1200329"/>
            <a:chOff x="10442819" y="2066093"/>
            <a:chExt cx="1435360" cy="1200329"/>
          </a:xfrm>
        </p:grpSpPr>
        <p:grpSp>
          <p:nvGrpSpPr>
            <p:cNvPr id="56" name="Group 55">
              <a:extLst>
                <a:ext uri="{FF2B5EF4-FFF2-40B4-BE49-F238E27FC236}">
                  <a16:creationId xmlns:a16="http://schemas.microsoft.com/office/drawing/2014/main" id="{B0E27493-9CDF-4547-9BA3-0C68F369004C}"/>
                </a:ext>
              </a:extLst>
            </p:cNvPr>
            <p:cNvGrpSpPr/>
            <p:nvPr/>
          </p:nvGrpSpPr>
          <p:grpSpPr>
            <a:xfrm>
              <a:off x="10442819" y="2120158"/>
              <a:ext cx="374186" cy="1092200"/>
              <a:chOff x="10442819" y="2120158"/>
              <a:chExt cx="507524" cy="1092200"/>
            </a:xfrm>
          </p:grpSpPr>
          <p:grpSp>
            <p:nvGrpSpPr>
              <p:cNvPr id="58" name="Group 57">
                <a:extLst>
                  <a:ext uri="{FF2B5EF4-FFF2-40B4-BE49-F238E27FC236}">
                    <a16:creationId xmlns:a16="http://schemas.microsoft.com/office/drawing/2014/main" id="{EBE25E30-770D-43AF-8E85-EFD24A765F12}"/>
                  </a:ext>
                </a:extLst>
              </p:cNvPr>
              <p:cNvGrpSpPr/>
              <p:nvPr/>
            </p:nvGrpSpPr>
            <p:grpSpPr>
              <a:xfrm>
                <a:off x="10442819" y="2120158"/>
                <a:ext cx="295031" cy="1092200"/>
                <a:chOff x="10595219" y="1873250"/>
                <a:chExt cx="295031" cy="1092200"/>
              </a:xfrm>
            </p:grpSpPr>
            <p:cxnSp>
              <p:nvCxnSpPr>
                <p:cNvPr id="60" name="Straight Connector 59">
                  <a:extLst>
                    <a:ext uri="{FF2B5EF4-FFF2-40B4-BE49-F238E27FC236}">
                      <a16:creationId xmlns:a16="http://schemas.microsoft.com/office/drawing/2014/main" id="{141D3CED-C823-4302-88C7-D8967BCD1D71}"/>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2A46C5F-D950-4615-B824-262AD395315E}"/>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E9B843-092B-4B10-B7A6-B7954C434050}"/>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22BC6E9-703D-45CC-A038-C7D9043DF731}"/>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3D3E5028-3AA6-450D-A962-BF4323480D17}"/>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pic>
        <p:nvPicPr>
          <p:cNvPr id="2050" name="Picture 2" descr="Tent, Tribal, Teepee, Shelter, Tipi">
            <a:extLst>
              <a:ext uri="{FF2B5EF4-FFF2-40B4-BE49-F238E27FC236}">
                <a16:creationId xmlns:a16="http://schemas.microsoft.com/office/drawing/2014/main" id="{9836D9BA-9F33-4629-B413-827842BD26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1735" y="5597747"/>
            <a:ext cx="696660" cy="69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875E-6 -4.07407E-6 L -0.10182 0.29028 " pathEditMode="relative" rAng="0" ptsTypes="AA">
                                      <p:cBhvr>
                                        <p:cTn id="14" dur="2000" fill="hold"/>
                                        <p:tgtEl>
                                          <p:spTgt spid="5"/>
                                        </p:tgtEl>
                                        <p:attrNameLst>
                                          <p:attrName>ppt_x</p:attrName>
                                          <p:attrName>ppt_y</p:attrName>
                                        </p:attrNameLst>
                                      </p:cBhvr>
                                      <p:rCtr x="-5091" y="1451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58333E-6 -4.07407E-6 L -0.12839 0.29028 " pathEditMode="relative" rAng="0" ptsTypes="AA">
                                      <p:cBhvr>
                                        <p:cTn id="18" dur="2000" fill="hold"/>
                                        <p:tgtEl>
                                          <p:spTgt spid="6"/>
                                        </p:tgtEl>
                                        <p:attrNameLst>
                                          <p:attrName>ppt_x</p:attrName>
                                          <p:attrName>ppt_y</p:attrName>
                                        </p:attrNameLst>
                                      </p:cBhvr>
                                      <p:rCtr x="-6419" y="1451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4.07407E-6 L -0.15195 0.29028 " pathEditMode="relative" rAng="0" ptsTypes="AA">
                                      <p:cBhvr>
                                        <p:cTn id="22" dur="2000" fill="hold"/>
                                        <p:tgtEl>
                                          <p:spTgt spid="7"/>
                                        </p:tgtEl>
                                        <p:attrNameLst>
                                          <p:attrName>ppt_x</p:attrName>
                                          <p:attrName>ppt_y</p:attrName>
                                        </p:attrNameLst>
                                      </p:cBhvr>
                                      <p:rCtr x="-7604" y="1451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29167E-6 4.44444E-6 L -2.29167E-6 0.29004 " pathEditMode="relative" rAng="0" ptsTypes="AA">
                                      <p:cBhvr>
                                        <p:cTn id="26" dur="2000" fill="hold"/>
                                        <p:tgtEl>
                                          <p:spTgt spid="8"/>
                                        </p:tgtEl>
                                        <p:attrNameLst>
                                          <p:attrName>ppt_x</p:attrName>
                                          <p:attrName>ppt_y</p:attrName>
                                        </p:attrNameLst>
                                      </p:cBhvr>
                                      <p:rCtr x="0" y="14491"/>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75DBE256-A497-49D7-9810-36570D564730}"/>
              </a:ext>
            </a:extLst>
          </p:cNvPr>
          <p:cNvGrpSpPr/>
          <p:nvPr/>
        </p:nvGrpSpPr>
        <p:grpSpPr>
          <a:xfrm>
            <a:off x="99153" y="5074104"/>
            <a:ext cx="1901593" cy="939167"/>
            <a:chOff x="6126894" y="1795888"/>
            <a:chExt cx="1901593" cy="939167"/>
          </a:xfrm>
        </p:grpSpPr>
        <p:sp>
          <p:nvSpPr>
            <p:cNvPr id="120" name="TextBox 119">
              <a:extLst>
                <a:ext uri="{FF2B5EF4-FFF2-40B4-BE49-F238E27FC236}">
                  <a16:creationId xmlns:a16="http://schemas.microsoft.com/office/drawing/2014/main" id="{A929EDC6-2AC6-4E35-B261-762DF12D2AB7}"/>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21" name="TextBox 120">
              <a:extLst>
                <a:ext uri="{FF2B5EF4-FFF2-40B4-BE49-F238E27FC236}">
                  <a16:creationId xmlns:a16="http://schemas.microsoft.com/office/drawing/2014/main" id="{6A2A05DD-AB0D-41C4-904A-C391AEAC5E97}"/>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Orchester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2" name="TextBox 1"/>
          <p:cNvSpPr txBox="1"/>
          <p:nvPr/>
        </p:nvSpPr>
        <p:spPr>
          <a:xfrm>
            <a:off x="99153" y="1208175"/>
            <a:ext cx="1190078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You can move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either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place adverb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the start for emphasis.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This triggers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word order 2.</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moves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after the 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make space for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6096000" cy="707849"/>
          </a:xfrm>
        </p:spPr>
        <p:txBody>
          <a:bodyPr>
            <a:noAutofit/>
          </a:bodyPr>
          <a:lstStyle/>
          <a:p>
            <a:r>
              <a:rPr lang="en-GB" sz="2600" b="1" dirty="0">
                <a:solidFill>
                  <a:schemeClr val="bg1"/>
                </a:solidFill>
              </a:rPr>
              <a:t>Adverbs of time and place – WO2</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386286" y="1515256"/>
            <a:ext cx="1435360" cy="1200329"/>
            <a:chOff x="10442819" y="2066093"/>
            <a:chExt cx="1435360" cy="1200329"/>
          </a:xfrm>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grpSp>
        <p:nvGrpSpPr>
          <p:cNvPr id="5" name="Group 4">
            <a:extLst>
              <a:ext uri="{FF2B5EF4-FFF2-40B4-BE49-F238E27FC236}">
                <a16:creationId xmlns:a16="http://schemas.microsoft.com/office/drawing/2014/main" id="{3CCF88B3-204F-4EE1-BC65-0D79041B87DD}"/>
              </a:ext>
            </a:extLst>
          </p:cNvPr>
          <p:cNvGrpSpPr/>
          <p:nvPr/>
        </p:nvGrpSpPr>
        <p:grpSpPr>
          <a:xfrm>
            <a:off x="124001" y="1376309"/>
            <a:ext cx="1851920" cy="939167"/>
            <a:chOff x="1374995" y="1795888"/>
            <a:chExt cx="1851920" cy="939167"/>
          </a:xfrm>
        </p:grpSpPr>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1" name="TextBox 40">
              <a:extLst>
                <a:ext uri="{FF2B5EF4-FFF2-40B4-BE49-F238E27FC236}">
                  <a16:creationId xmlns:a16="http://schemas.microsoft.com/office/drawing/2014/main" id="{4BA1DF6C-DDBC-4AB3-AC8B-16DA13AB6420}"/>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grpSp>
      <p:grpSp>
        <p:nvGrpSpPr>
          <p:cNvPr id="6" name="Group 5">
            <a:extLst>
              <a:ext uri="{FF2B5EF4-FFF2-40B4-BE49-F238E27FC236}">
                <a16:creationId xmlns:a16="http://schemas.microsoft.com/office/drawing/2014/main" id="{CEDE3EC4-26F8-45AF-9A78-0C85F8018D6A}"/>
              </a:ext>
            </a:extLst>
          </p:cNvPr>
          <p:cNvGrpSpPr/>
          <p:nvPr/>
        </p:nvGrpSpPr>
        <p:grpSpPr>
          <a:xfrm>
            <a:off x="2181811" y="1381826"/>
            <a:ext cx="1851920" cy="939167"/>
            <a:chOff x="3763363" y="1795888"/>
            <a:chExt cx="1851920" cy="939167"/>
          </a:xfrm>
        </p:grpSpPr>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2" name="TextBox 41">
              <a:extLst>
                <a:ext uri="{FF2B5EF4-FFF2-40B4-BE49-F238E27FC236}">
                  <a16:creationId xmlns:a16="http://schemas.microsoft.com/office/drawing/2014/main" id="{10283661-1B7C-4A82-A801-8D8CF4B7B35D}"/>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7" name="Group 6">
            <a:extLst>
              <a:ext uri="{FF2B5EF4-FFF2-40B4-BE49-F238E27FC236}">
                <a16:creationId xmlns:a16="http://schemas.microsoft.com/office/drawing/2014/main" id="{99922B96-4F52-44B7-81A6-6C44D5FF61EC}"/>
              </a:ext>
            </a:extLst>
          </p:cNvPr>
          <p:cNvGrpSpPr/>
          <p:nvPr/>
        </p:nvGrpSpPr>
        <p:grpSpPr>
          <a:xfrm>
            <a:off x="4239621" y="1381826"/>
            <a:ext cx="1901593" cy="939167"/>
            <a:chOff x="6126894" y="1795888"/>
            <a:chExt cx="1901593" cy="939167"/>
          </a:xfrm>
        </p:grpSpPr>
        <p:sp>
          <p:nvSpPr>
            <p:cNvPr id="13" name="TextBox 12">
              <a:extLst>
                <a:ext uri="{FF2B5EF4-FFF2-40B4-BE49-F238E27FC236}">
                  <a16:creationId xmlns:a16="http://schemas.microsoft.com/office/drawing/2014/main" id="{A0CF8E12-D90E-44E2-AD18-2852381740B9}"/>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50" name="TextBox 49">
              <a:extLst>
                <a:ext uri="{FF2B5EF4-FFF2-40B4-BE49-F238E27FC236}">
                  <a16:creationId xmlns:a16="http://schemas.microsoft.com/office/drawing/2014/main" id="{1EEF9A8B-DD7C-4DE5-A0F4-12814359480A}"/>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8" name="Group 7">
            <a:extLst>
              <a:ext uri="{FF2B5EF4-FFF2-40B4-BE49-F238E27FC236}">
                <a16:creationId xmlns:a16="http://schemas.microsoft.com/office/drawing/2014/main" id="{D9099412-4B55-481C-B84A-77445AF19C61}"/>
              </a:ext>
            </a:extLst>
          </p:cNvPr>
          <p:cNvGrpSpPr/>
          <p:nvPr/>
        </p:nvGrpSpPr>
        <p:grpSpPr>
          <a:xfrm>
            <a:off x="8454587" y="1376309"/>
            <a:ext cx="1851922" cy="944684"/>
            <a:chOff x="8540097" y="1795886"/>
            <a:chExt cx="1851922" cy="944684"/>
          </a:xfrm>
        </p:grpSpPr>
        <p:sp>
          <p:nvSpPr>
            <p:cNvPr id="14" name="TextBox 13">
              <a:extLst>
                <a:ext uri="{FF2B5EF4-FFF2-40B4-BE49-F238E27FC236}">
                  <a16:creationId xmlns:a16="http://schemas.microsoft.com/office/drawing/2014/main" id="{33D82C17-0B12-40DE-8ECD-8C09365FCACD}"/>
                </a:ext>
              </a:extLst>
            </p:cNvPr>
            <p:cNvSpPr txBox="1"/>
            <p:nvPr/>
          </p:nvSpPr>
          <p:spPr>
            <a:xfrm>
              <a:off x="8540099" y="2340460"/>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51" name="TextBox 50">
              <a:extLst>
                <a:ext uri="{FF2B5EF4-FFF2-40B4-BE49-F238E27FC236}">
                  <a16:creationId xmlns:a16="http://schemas.microsoft.com/office/drawing/2014/main" id="{7659C594-D542-407E-BD8B-2B66A9A5EB54}"/>
                </a:ext>
              </a:extLst>
            </p:cNvPr>
            <p:cNvSpPr txBox="1"/>
            <p:nvPr/>
          </p:nvSpPr>
          <p:spPr>
            <a:xfrm>
              <a:off x="8540097" y="1795886"/>
              <a:ext cx="1851917"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Klarinette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2" name="Group 51">
            <a:extLst>
              <a:ext uri="{FF2B5EF4-FFF2-40B4-BE49-F238E27FC236}">
                <a16:creationId xmlns:a16="http://schemas.microsoft.com/office/drawing/2014/main" id="{0BB0A43D-070E-4AFF-BA53-C28EC90988E8}"/>
              </a:ext>
            </a:extLst>
          </p:cNvPr>
          <p:cNvGrpSpPr/>
          <p:nvPr/>
        </p:nvGrpSpPr>
        <p:grpSpPr>
          <a:xfrm>
            <a:off x="6347104" y="1376309"/>
            <a:ext cx="1901593" cy="939167"/>
            <a:chOff x="6126894" y="1795888"/>
            <a:chExt cx="1901593" cy="939167"/>
          </a:xfrm>
        </p:grpSpPr>
        <p:sp>
          <p:nvSpPr>
            <p:cNvPr id="53" name="TextBox 52">
              <a:extLst>
                <a:ext uri="{FF2B5EF4-FFF2-40B4-BE49-F238E27FC236}">
                  <a16:creationId xmlns:a16="http://schemas.microsoft.com/office/drawing/2014/main" id="{0DC2B384-1C9D-4054-BD8A-C1AE59623372}"/>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54" name="TextBox 53">
              <a:extLst>
                <a:ext uri="{FF2B5EF4-FFF2-40B4-BE49-F238E27FC236}">
                  <a16:creationId xmlns:a16="http://schemas.microsoft.com/office/drawing/2014/main" id="{85DA05BC-EB97-4D2B-AD6B-BE59B541D945}"/>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Orchester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1418937F-BE7C-4552-8948-BDD22340F4E9}"/>
              </a:ext>
            </a:extLst>
          </p:cNvPr>
          <p:cNvGrpSpPr/>
          <p:nvPr/>
        </p:nvGrpSpPr>
        <p:grpSpPr>
          <a:xfrm>
            <a:off x="4264448" y="3930547"/>
            <a:ext cx="1851920" cy="939167"/>
            <a:chOff x="1374995" y="1795888"/>
            <a:chExt cx="1851920" cy="939167"/>
          </a:xfrm>
        </p:grpSpPr>
        <p:sp>
          <p:nvSpPr>
            <p:cNvPr id="93" name="TextBox 92">
              <a:extLst>
                <a:ext uri="{FF2B5EF4-FFF2-40B4-BE49-F238E27FC236}">
                  <a16:creationId xmlns:a16="http://schemas.microsoft.com/office/drawing/2014/main" id="{CC9FABA9-AE9D-490C-A231-03BAF0821A11}"/>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94" name="TextBox 93">
              <a:extLst>
                <a:ext uri="{FF2B5EF4-FFF2-40B4-BE49-F238E27FC236}">
                  <a16:creationId xmlns:a16="http://schemas.microsoft.com/office/drawing/2014/main" id="{0F10DF1B-B2DB-4A8A-8744-D72D27ACADD5}"/>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grpSp>
      <p:grpSp>
        <p:nvGrpSpPr>
          <p:cNvPr id="95" name="Group 94">
            <a:extLst>
              <a:ext uri="{FF2B5EF4-FFF2-40B4-BE49-F238E27FC236}">
                <a16:creationId xmlns:a16="http://schemas.microsoft.com/office/drawing/2014/main" id="{B99AC305-885F-44A9-BDE8-55D8B5218992}"/>
              </a:ext>
            </a:extLst>
          </p:cNvPr>
          <p:cNvGrpSpPr/>
          <p:nvPr/>
        </p:nvGrpSpPr>
        <p:grpSpPr>
          <a:xfrm>
            <a:off x="2181806" y="3936371"/>
            <a:ext cx="1851920" cy="939167"/>
            <a:chOff x="3763363" y="1795888"/>
            <a:chExt cx="1851920" cy="939167"/>
          </a:xfrm>
        </p:grpSpPr>
        <p:sp>
          <p:nvSpPr>
            <p:cNvPr id="96" name="TextBox 95">
              <a:extLst>
                <a:ext uri="{FF2B5EF4-FFF2-40B4-BE49-F238E27FC236}">
                  <a16:creationId xmlns:a16="http://schemas.microsoft.com/office/drawing/2014/main" id="{91896E85-ABA0-48C8-B081-5F03D65B103F}"/>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97" name="TextBox 96">
              <a:extLst>
                <a:ext uri="{FF2B5EF4-FFF2-40B4-BE49-F238E27FC236}">
                  <a16:creationId xmlns:a16="http://schemas.microsoft.com/office/drawing/2014/main" id="{28110BB3-C58C-4B94-86FA-BBFDCAB06DBB}"/>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01" name="Group 100">
            <a:extLst>
              <a:ext uri="{FF2B5EF4-FFF2-40B4-BE49-F238E27FC236}">
                <a16:creationId xmlns:a16="http://schemas.microsoft.com/office/drawing/2014/main" id="{6EA1E43B-F500-46EF-86DA-601C3FDB899F}"/>
              </a:ext>
            </a:extLst>
          </p:cNvPr>
          <p:cNvGrpSpPr/>
          <p:nvPr/>
        </p:nvGrpSpPr>
        <p:grpSpPr>
          <a:xfrm>
            <a:off x="8454582" y="3930854"/>
            <a:ext cx="1851922" cy="944684"/>
            <a:chOff x="8540097" y="1795886"/>
            <a:chExt cx="1851922" cy="944684"/>
          </a:xfrm>
        </p:grpSpPr>
        <p:sp>
          <p:nvSpPr>
            <p:cNvPr id="102" name="TextBox 101">
              <a:extLst>
                <a:ext uri="{FF2B5EF4-FFF2-40B4-BE49-F238E27FC236}">
                  <a16:creationId xmlns:a16="http://schemas.microsoft.com/office/drawing/2014/main" id="{FF9A2B86-7011-4013-B5B4-106682D8FFB2}"/>
                </a:ext>
              </a:extLst>
            </p:cNvPr>
            <p:cNvSpPr txBox="1"/>
            <p:nvPr/>
          </p:nvSpPr>
          <p:spPr>
            <a:xfrm>
              <a:off x="8540099" y="2340460"/>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103" name="TextBox 102">
              <a:extLst>
                <a:ext uri="{FF2B5EF4-FFF2-40B4-BE49-F238E27FC236}">
                  <a16:creationId xmlns:a16="http://schemas.microsoft.com/office/drawing/2014/main" id="{DA28C519-59AD-45EF-9E61-B4D906B95A20}"/>
                </a:ext>
              </a:extLst>
            </p:cNvPr>
            <p:cNvSpPr txBox="1"/>
            <p:nvPr/>
          </p:nvSpPr>
          <p:spPr>
            <a:xfrm>
              <a:off x="8540097" y="1795886"/>
              <a:ext cx="1851917"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Klarinette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04" name="Group 103">
            <a:extLst>
              <a:ext uri="{FF2B5EF4-FFF2-40B4-BE49-F238E27FC236}">
                <a16:creationId xmlns:a16="http://schemas.microsoft.com/office/drawing/2014/main" id="{05211908-B658-4CE7-BD5D-0395B00279F3}"/>
              </a:ext>
            </a:extLst>
          </p:cNvPr>
          <p:cNvGrpSpPr/>
          <p:nvPr/>
        </p:nvGrpSpPr>
        <p:grpSpPr>
          <a:xfrm>
            <a:off x="6347099" y="3930854"/>
            <a:ext cx="1901593" cy="939167"/>
            <a:chOff x="6126894" y="1795888"/>
            <a:chExt cx="1901593" cy="939167"/>
          </a:xfrm>
        </p:grpSpPr>
        <p:sp>
          <p:nvSpPr>
            <p:cNvPr id="105" name="TextBox 104">
              <a:extLst>
                <a:ext uri="{FF2B5EF4-FFF2-40B4-BE49-F238E27FC236}">
                  <a16:creationId xmlns:a16="http://schemas.microsoft.com/office/drawing/2014/main" id="{16609489-8899-479F-91C3-E2C03EE80A92}"/>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06" name="TextBox 105">
              <a:extLst>
                <a:ext uri="{FF2B5EF4-FFF2-40B4-BE49-F238E27FC236}">
                  <a16:creationId xmlns:a16="http://schemas.microsoft.com/office/drawing/2014/main" id="{7C9B8BBF-E0E1-45E0-9989-63D66FE0253F}"/>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Orchester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07" name="Group 106">
            <a:extLst>
              <a:ext uri="{FF2B5EF4-FFF2-40B4-BE49-F238E27FC236}">
                <a16:creationId xmlns:a16="http://schemas.microsoft.com/office/drawing/2014/main" id="{8A649C88-1A0F-4C74-BFA2-F59845E0E588}"/>
              </a:ext>
            </a:extLst>
          </p:cNvPr>
          <p:cNvGrpSpPr/>
          <p:nvPr/>
        </p:nvGrpSpPr>
        <p:grpSpPr>
          <a:xfrm>
            <a:off x="4264448" y="5078639"/>
            <a:ext cx="1851920" cy="939167"/>
            <a:chOff x="1374995" y="1795888"/>
            <a:chExt cx="1851920" cy="939167"/>
          </a:xfrm>
        </p:grpSpPr>
        <p:sp>
          <p:nvSpPr>
            <p:cNvPr id="108" name="TextBox 107">
              <a:extLst>
                <a:ext uri="{FF2B5EF4-FFF2-40B4-BE49-F238E27FC236}">
                  <a16:creationId xmlns:a16="http://schemas.microsoft.com/office/drawing/2014/main" id="{9A961C95-7E17-4E00-9FF9-6FFA85BC2521}"/>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09" name="TextBox 108">
              <a:extLst>
                <a:ext uri="{FF2B5EF4-FFF2-40B4-BE49-F238E27FC236}">
                  <a16:creationId xmlns:a16="http://schemas.microsoft.com/office/drawing/2014/main" id="{A6C21946-5663-4E9E-8A77-4E7D1B112105}"/>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grpSp>
      <p:grpSp>
        <p:nvGrpSpPr>
          <p:cNvPr id="110" name="Group 109">
            <a:extLst>
              <a:ext uri="{FF2B5EF4-FFF2-40B4-BE49-F238E27FC236}">
                <a16:creationId xmlns:a16="http://schemas.microsoft.com/office/drawing/2014/main" id="{B717AE2B-1EFF-4221-97DB-E96242D6928A}"/>
              </a:ext>
            </a:extLst>
          </p:cNvPr>
          <p:cNvGrpSpPr/>
          <p:nvPr/>
        </p:nvGrpSpPr>
        <p:grpSpPr>
          <a:xfrm>
            <a:off x="2181801" y="5084156"/>
            <a:ext cx="1851920" cy="939167"/>
            <a:chOff x="3763363" y="1795888"/>
            <a:chExt cx="1851920" cy="939167"/>
          </a:xfrm>
        </p:grpSpPr>
        <p:sp>
          <p:nvSpPr>
            <p:cNvPr id="111" name="TextBox 110">
              <a:extLst>
                <a:ext uri="{FF2B5EF4-FFF2-40B4-BE49-F238E27FC236}">
                  <a16:creationId xmlns:a16="http://schemas.microsoft.com/office/drawing/2014/main" id="{B7180011-A4D6-4D08-AA0D-C0DB0F9D7C61}"/>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12" name="TextBox 111">
              <a:extLst>
                <a:ext uri="{FF2B5EF4-FFF2-40B4-BE49-F238E27FC236}">
                  <a16:creationId xmlns:a16="http://schemas.microsoft.com/office/drawing/2014/main" id="{11FFA622-07DF-4642-81C2-EDE1099B6A81}"/>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13" name="Group 112">
            <a:extLst>
              <a:ext uri="{FF2B5EF4-FFF2-40B4-BE49-F238E27FC236}">
                <a16:creationId xmlns:a16="http://schemas.microsoft.com/office/drawing/2014/main" id="{9A9F0070-B21B-4016-B41D-B64E79174C3C}"/>
              </a:ext>
            </a:extLst>
          </p:cNvPr>
          <p:cNvGrpSpPr/>
          <p:nvPr/>
        </p:nvGrpSpPr>
        <p:grpSpPr>
          <a:xfrm>
            <a:off x="6347099" y="5090816"/>
            <a:ext cx="1901593" cy="939167"/>
            <a:chOff x="6126894" y="1795888"/>
            <a:chExt cx="1901593" cy="939167"/>
          </a:xfrm>
        </p:grpSpPr>
        <p:sp>
          <p:nvSpPr>
            <p:cNvPr id="114" name="TextBox 113">
              <a:extLst>
                <a:ext uri="{FF2B5EF4-FFF2-40B4-BE49-F238E27FC236}">
                  <a16:creationId xmlns:a16="http://schemas.microsoft.com/office/drawing/2014/main" id="{73D55A02-F5EE-4B86-914D-9364AC527256}"/>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115" name="TextBox 114">
              <a:extLst>
                <a:ext uri="{FF2B5EF4-FFF2-40B4-BE49-F238E27FC236}">
                  <a16:creationId xmlns:a16="http://schemas.microsoft.com/office/drawing/2014/main" id="{E51EA705-4337-4B90-8F22-4F3EF38EE334}"/>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16" name="Group 115">
            <a:extLst>
              <a:ext uri="{FF2B5EF4-FFF2-40B4-BE49-F238E27FC236}">
                <a16:creationId xmlns:a16="http://schemas.microsoft.com/office/drawing/2014/main" id="{860EE614-A6B9-4BDE-8DE5-647C7D2C9924}"/>
              </a:ext>
            </a:extLst>
          </p:cNvPr>
          <p:cNvGrpSpPr/>
          <p:nvPr/>
        </p:nvGrpSpPr>
        <p:grpSpPr>
          <a:xfrm>
            <a:off x="8454577" y="5078639"/>
            <a:ext cx="1851922" cy="944684"/>
            <a:chOff x="8540097" y="1795886"/>
            <a:chExt cx="1851922" cy="944684"/>
          </a:xfrm>
        </p:grpSpPr>
        <p:sp>
          <p:nvSpPr>
            <p:cNvPr id="117" name="TextBox 116">
              <a:extLst>
                <a:ext uri="{FF2B5EF4-FFF2-40B4-BE49-F238E27FC236}">
                  <a16:creationId xmlns:a16="http://schemas.microsoft.com/office/drawing/2014/main" id="{0D94A076-2924-4997-AD00-EB3DD71573DE}"/>
                </a:ext>
              </a:extLst>
            </p:cNvPr>
            <p:cNvSpPr txBox="1"/>
            <p:nvPr/>
          </p:nvSpPr>
          <p:spPr>
            <a:xfrm>
              <a:off x="8540099" y="2340460"/>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118" name="TextBox 117">
              <a:extLst>
                <a:ext uri="{FF2B5EF4-FFF2-40B4-BE49-F238E27FC236}">
                  <a16:creationId xmlns:a16="http://schemas.microsoft.com/office/drawing/2014/main" id="{67325DFA-8C46-4DA8-B9A4-EF5664A4D2EE}"/>
                </a:ext>
              </a:extLst>
            </p:cNvPr>
            <p:cNvSpPr txBox="1"/>
            <p:nvPr/>
          </p:nvSpPr>
          <p:spPr>
            <a:xfrm>
              <a:off x="8540097" y="1795886"/>
              <a:ext cx="1851917"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Klarinette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2" name="Group 121">
            <a:extLst>
              <a:ext uri="{FF2B5EF4-FFF2-40B4-BE49-F238E27FC236}">
                <a16:creationId xmlns:a16="http://schemas.microsoft.com/office/drawing/2014/main" id="{782610BA-81D2-4580-93EE-2C3DECBE8DB4}"/>
              </a:ext>
            </a:extLst>
          </p:cNvPr>
          <p:cNvGrpSpPr/>
          <p:nvPr/>
        </p:nvGrpSpPr>
        <p:grpSpPr>
          <a:xfrm>
            <a:off x="10386286" y="4625221"/>
            <a:ext cx="1435360" cy="1200329"/>
            <a:chOff x="10442819" y="2066093"/>
            <a:chExt cx="1435360" cy="1200329"/>
          </a:xfrm>
        </p:grpSpPr>
        <p:grpSp>
          <p:nvGrpSpPr>
            <p:cNvPr id="123" name="Group 122">
              <a:extLst>
                <a:ext uri="{FF2B5EF4-FFF2-40B4-BE49-F238E27FC236}">
                  <a16:creationId xmlns:a16="http://schemas.microsoft.com/office/drawing/2014/main" id="{FA3F6C00-C216-4D75-8A5C-A542447DD38B}"/>
                </a:ext>
              </a:extLst>
            </p:cNvPr>
            <p:cNvGrpSpPr/>
            <p:nvPr/>
          </p:nvGrpSpPr>
          <p:grpSpPr>
            <a:xfrm>
              <a:off x="10442819" y="2120158"/>
              <a:ext cx="374186" cy="1092200"/>
              <a:chOff x="10442819" y="2120158"/>
              <a:chExt cx="507524" cy="1092200"/>
            </a:xfrm>
          </p:grpSpPr>
          <p:grpSp>
            <p:nvGrpSpPr>
              <p:cNvPr id="125" name="Group 124">
                <a:extLst>
                  <a:ext uri="{FF2B5EF4-FFF2-40B4-BE49-F238E27FC236}">
                    <a16:creationId xmlns:a16="http://schemas.microsoft.com/office/drawing/2014/main" id="{370B4C6C-FBD2-4372-B2F7-14D7EE0C402B}"/>
                  </a:ext>
                </a:extLst>
              </p:cNvPr>
              <p:cNvGrpSpPr/>
              <p:nvPr/>
            </p:nvGrpSpPr>
            <p:grpSpPr>
              <a:xfrm>
                <a:off x="10442819" y="2120158"/>
                <a:ext cx="295031" cy="1092200"/>
                <a:chOff x="10595219" y="1873250"/>
                <a:chExt cx="295031" cy="1092200"/>
              </a:xfrm>
            </p:grpSpPr>
            <p:cxnSp>
              <p:nvCxnSpPr>
                <p:cNvPr id="127" name="Straight Connector 126">
                  <a:extLst>
                    <a:ext uri="{FF2B5EF4-FFF2-40B4-BE49-F238E27FC236}">
                      <a16:creationId xmlns:a16="http://schemas.microsoft.com/office/drawing/2014/main" id="{25556982-B568-4648-86F8-87CC6E422E9F}"/>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77DF8A7-8C01-4426-9F8B-941F07F61CDC}"/>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7EEE4FF-D12C-43CB-886A-DC3D2495ED97}"/>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26" name="Straight Connector 125">
                <a:extLst>
                  <a:ext uri="{FF2B5EF4-FFF2-40B4-BE49-F238E27FC236}">
                    <a16:creationId xmlns:a16="http://schemas.microsoft.com/office/drawing/2014/main" id="{7A0E1275-0E59-4407-AA0F-040BF2FF63FB}"/>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4" name="TextBox 123">
              <a:extLst>
                <a:ext uri="{FF2B5EF4-FFF2-40B4-BE49-F238E27FC236}">
                  <a16:creationId xmlns:a16="http://schemas.microsoft.com/office/drawing/2014/main" id="{42375540-ACF5-49EE-A500-833CD68F9139}"/>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pSp>
      <p:grpSp>
        <p:nvGrpSpPr>
          <p:cNvPr id="130" name="Group 129">
            <a:extLst>
              <a:ext uri="{FF2B5EF4-FFF2-40B4-BE49-F238E27FC236}">
                <a16:creationId xmlns:a16="http://schemas.microsoft.com/office/drawing/2014/main" id="{4E05E5F6-8D4A-44EB-A8C7-5B402147F5B9}"/>
              </a:ext>
            </a:extLst>
          </p:cNvPr>
          <p:cNvGrpSpPr/>
          <p:nvPr/>
        </p:nvGrpSpPr>
        <p:grpSpPr>
          <a:xfrm>
            <a:off x="99154" y="3930854"/>
            <a:ext cx="1901593" cy="939167"/>
            <a:chOff x="6126894" y="1795888"/>
            <a:chExt cx="1901593" cy="939167"/>
          </a:xfrm>
        </p:grpSpPr>
        <p:sp>
          <p:nvSpPr>
            <p:cNvPr id="131" name="TextBox 130">
              <a:extLst>
                <a:ext uri="{FF2B5EF4-FFF2-40B4-BE49-F238E27FC236}">
                  <a16:creationId xmlns:a16="http://schemas.microsoft.com/office/drawing/2014/main" id="{7DE7EC86-3D56-4BE5-8419-67DAEB9BA5B5}"/>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132" name="TextBox 131">
              <a:extLst>
                <a:ext uri="{FF2B5EF4-FFF2-40B4-BE49-F238E27FC236}">
                  <a16:creationId xmlns:a16="http://schemas.microsoft.com/office/drawing/2014/main" id="{4FE4BF03-344A-4641-9FBB-0AD5CBFCA415}"/>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ienstags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4290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30"/>
                                        </p:tgtEl>
                                      </p:cBhvr>
                                    </p:animEffect>
                                    <p:animScale>
                                      <p:cBhvr>
                                        <p:cTn id="41" dur="250" autoRev="1" fill="hold"/>
                                        <p:tgtEl>
                                          <p:spTgt spid="130"/>
                                        </p:tgtEl>
                                      </p:cBhvr>
                                      <p:by x="105000" y="105000"/>
                                    </p:animScale>
                                  </p:childTnLst>
                                </p:cTn>
                              </p:par>
                              <p:par>
                                <p:cTn id="42" presetID="26" presetClass="emph" presetSubtype="0" fill="hold" nodeType="withEffect">
                                  <p:stCondLst>
                                    <p:cond delay="0"/>
                                  </p:stCondLst>
                                  <p:childTnLst>
                                    <p:animEffect transition="out" filter="fade">
                                      <p:cBhvr>
                                        <p:cTn id="43" dur="500" tmFilter="0, 0; .2, .5; .8, .5; 1, 0"/>
                                        <p:tgtEl>
                                          <p:spTgt spid="92"/>
                                        </p:tgtEl>
                                      </p:cBhvr>
                                    </p:animEffect>
                                    <p:animScale>
                                      <p:cBhvr>
                                        <p:cTn id="44" dur="250" autoRev="1" fill="hold"/>
                                        <p:tgtEl>
                                          <p:spTgt spid="92"/>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119"/>
                                        </p:tgtEl>
                                      </p:cBhvr>
                                    </p:animEffect>
                                    <p:animScale>
                                      <p:cBhvr>
                                        <p:cTn id="61" dur="250" autoRev="1" fill="hold"/>
                                        <p:tgtEl>
                                          <p:spTgt spid="119"/>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07"/>
                                        </p:tgtEl>
                                      </p:cBhvr>
                                    </p:animEffect>
                                    <p:animScale>
                                      <p:cBhvr>
                                        <p:cTn id="64" dur="250" autoRev="1" fill="hold"/>
                                        <p:tgtEl>
                                          <p:spTgt spid="107"/>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a:solidFill>
                  <a:schemeClr val="bg1"/>
                </a:solidFill>
              </a:rPr>
              <a:t>Was </a:t>
            </a:r>
            <a:r>
              <a:rPr lang="en-GB" sz="3600" b="1" dirty="0" err="1">
                <a:solidFill>
                  <a:schemeClr val="bg1"/>
                </a:solidFill>
              </a:rPr>
              <a:t>gibt</a:t>
            </a:r>
            <a:r>
              <a:rPr lang="en-GB" sz="3600" b="1" dirty="0">
                <a:solidFill>
                  <a:schemeClr val="bg1"/>
                </a:solidFill>
              </a:rPr>
              <a:t> es in Berlin?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8526A6D-A604-44D4-8125-88661C956D71}"/>
              </a:ext>
            </a:extLst>
          </p:cNvPr>
          <p:cNvSpPr txBox="1"/>
          <p:nvPr/>
        </p:nvSpPr>
        <p:spPr>
          <a:xfrm>
            <a:off x="67789" y="1157127"/>
            <a:ext cx="11416145" cy="9569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Wolfgang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macht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Pläne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Alastairs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Woche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Berlin.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Was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sagt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(Tag),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(Verb)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(Ort).</a:t>
            </a:r>
          </a:p>
        </p:txBody>
      </p:sp>
      <p:sp>
        <p:nvSpPr>
          <p:cNvPr id="7" name="Speech Bubble: Rectangle with Corners Rounded 6">
            <a:extLst>
              <a:ext uri="{FF2B5EF4-FFF2-40B4-BE49-F238E27FC236}">
                <a16:creationId xmlns:a16="http://schemas.microsoft.com/office/drawing/2014/main" id="{19AEBEA2-40A0-4E56-A8C4-2695BA99BED6}"/>
              </a:ext>
            </a:extLst>
          </p:cNvPr>
          <p:cNvSpPr/>
          <p:nvPr/>
        </p:nvSpPr>
        <p:spPr>
          <a:xfrm>
            <a:off x="2233402" y="2408339"/>
            <a:ext cx="8566609" cy="3479294"/>
          </a:xfrm>
          <a:prstGeom prst="wedgeRoundRectCallout">
            <a:avLst>
              <a:gd name="adj1" fmla="val -54584"/>
              <a:gd name="adj2" fmla="val -2374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10C98CEB-B460-4F09-B9FD-493F8EBA8786}"/>
              </a:ext>
            </a:extLst>
          </p:cNvPr>
          <p:cNvSpPr txBox="1"/>
          <p:nvPr/>
        </p:nvSpPr>
        <p:spPr>
          <a:xfrm>
            <a:off x="2650598" y="2460152"/>
            <a:ext cx="8306509" cy="326525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Montag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lernen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der Schule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Deutsch.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Tiergarten</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den Zoo.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Alexanderplatz</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sehen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Mittwoch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Fernsehturm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bleiben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Donnerstag</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und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chillen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Freitag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gibt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es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der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Philharmonie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Konzert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Restaurant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Currywurst.</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der Stadt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suchen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Sonntag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Souvenirs.</a:t>
            </a:r>
          </a:p>
        </p:txBody>
      </p:sp>
      <p:pic>
        <p:nvPicPr>
          <p:cNvPr id="2052" name="Picture 4">
            <a:extLst>
              <a:ext uri="{FF2B5EF4-FFF2-40B4-BE49-F238E27FC236}">
                <a16:creationId xmlns:a16="http://schemas.microsoft.com/office/drawing/2014/main" id="{DB2F770E-0FC1-461D-B16B-AB35EE8BB2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01745" y="967618"/>
            <a:ext cx="1447545" cy="24613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FAC2DB0-C38C-480D-8118-75612C69AA25}"/>
              </a:ext>
            </a:extLst>
          </p:cNvPr>
          <p:cNvSpPr txBox="1"/>
          <p:nvPr/>
        </p:nvSpPr>
        <p:spPr>
          <a:xfrm>
            <a:off x="9055859" y="1986195"/>
            <a:ext cx="1729032" cy="707886"/>
          </a:xfrm>
          <a:prstGeom prst="rect">
            <a:avLst/>
          </a:prstGeom>
          <a:solidFill>
            <a:schemeClr val="bg1"/>
          </a:solidFill>
          <a:ln>
            <a:solidFill>
              <a:srgbClr val="DAA52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Berliner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Fernsehturm</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4" name="Picture 6" descr="Snack, Currywurst, Eat, Fast Food">
            <a:extLst>
              <a:ext uri="{FF2B5EF4-FFF2-40B4-BE49-F238E27FC236}">
                <a16:creationId xmlns:a16="http://schemas.microsoft.com/office/drawing/2014/main" id="{046F6DA9-D031-4FB9-888A-C400B6DF44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4999" y="637307"/>
            <a:ext cx="2328180" cy="11244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B2270ED-85EA-4D38-A7A3-58E50B6A4710}"/>
              </a:ext>
            </a:extLst>
          </p:cNvPr>
          <p:cNvSpPr txBox="1"/>
          <p:nvPr/>
        </p:nvSpPr>
        <p:spPr>
          <a:xfrm>
            <a:off x="8356861" y="657056"/>
            <a:ext cx="1587223" cy="400110"/>
          </a:xfrm>
          <a:prstGeom prst="rect">
            <a:avLst/>
          </a:prstGeom>
          <a:solidFill>
            <a:schemeClr val="bg1"/>
          </a:solidFill>
          <a:ln>
            <a:solidFill>
              <a:srgbClr val="DAA52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Currywurst</a:t>
            </a:r>
          </a:p>
        </p:txBody>
      </p:sp>
      <p:sp>
        <p:nvSpPr>
          <p:cNvPr id="17" name="TextBox 16">
            <a:extLst>
              <a:ext uri="{FF2B5EF4-FFF2-40B4-BE49-F238E27FC236}">
                <a16:creationId xmlns:a16="http://schemas.microsoft.com/office/drawing/2014/main" id="{9E778F4E-B90E-4E23-8B8A-37284DEE091E}"/>
              </a:ext>
            </a:extLst>
          </p:cNvPr>
          <p:cNvSpPr txBox="1"/>
          <p:nvPr/>
        </p:nvSpPr>
        <p:spPr>
          <a:xfrm>
            <a:off x="3033462" y="2622314"/>
            <a:ext cx="1435100" cy="307777"/>
          </a:xfrm>
          <a:prstGeom prst="rect">
            <a:avLst/>
          </a:prstGeom>
          <a:solidFill>
            <a:srgbClr val="DAA521"/>
          </a:solidFill>
          <a:ln>
            <a:solidFill>
              <a:schemeClr val="accent1">
                <a:lumMod val="50000"/>
              </a:schemeClr>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3" name="TextBox 22">
            <a:extLst>
              <a:ext uri="{FF2B5EF4-FFF2-40B4-BE49-F238E27FC236}">
                <a16:creationId xmlns:a16="http://schemas.microsoft.com/office/drawing/2014/main" id="{F834E031-F58B-4A23-BB75-52D3C1902BBA}"/>
              </a:ext>
            </a:extLst>
          </p:cNvPr>
          <p:cNvSpPr txBox="1"/>
          <p:nvPr/>
        </p:nvSpPr>
        <p:spPr>
          <a:xfrm>
            <a:off x="4504238" y="2620708"/>
            <a:ext cx="830226" cy="307778"/>
          </a:xfrm>
          <a:prstGeom prst="rect">
            <a:avLst/>
          </a:prstGeom>
          <a:solidFill>
            <a:srgbClr val="DAA521"/>
          </a:solidFill>
          <a:ln>
            <a:solidFill>
              <a:schemeClr val="accent1">
                <a:lumMod val="50000"/>
              </a:schemeClr>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24" name="TextBox 23">
            <a:extLst>
              <a:ext uri="{FF2B5EF4-FFF2-40B4-BE49-F238E27FC236}">
                <a16:creationId xmlns:a16="http://schemas.microsoft.com/office/drawing/2014/main" id="{FA31CDC6-A832-42E3-AF31-080BC3B54B2E}"/>
              </a:ext>
            </a:extLst>
          </p:cNvPr>
          <p:cNvSpPr txBox="1"/>
          <p:nvPr/>
        </p:nvSpPr>
        <p:spPr>
          <a:xfrm>
            <a:off x="4313570" y="3060088"/>
            <a:ext cx="1602264" cy="307777"/>
          </a:xfrm>
          <a:prstGeom prst="rect">
            <a:avLst/>
          </a:prstGeom>
          <a:solidFill>
            <a:srgbClr val="DAA521"/>
          </a:solidFill>
          <a:ln>
            <a:solidFill>
              <a:schemeClr val="accent1">
                <a:lumMod val="50000"/>
              </a:schemeClr>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25" name="TextBox 24">
            <a:extLst>
              <a:ext uri="{FF2B5EF4-FFF2-40B4-BE49-F238E27FC236}">
                <a16:creationId xmlns:a16="http://schemas.microsoft.com/office/drawing/2014/main" id="{C91C210B-4DA2-4626-A03B-0AF4FB287A07}"/>
              </a:ext>
            </a:extLst>
          </p:cNvPr>
          <p:cNvSpPr txBox="1"/>
          <p:nvPr/>
        </p:nvSpPr>
        <p:spPr>
          <a:xfrm>
            <a:off x="5976542" y="3060087"/>
            <a:ext cx="1679720" cy="307777"/>
          </a:xfrm>
          <a:prstGeom prst="rect">
            <a:avLst/>
          </a:prstGeom>
          <a:solidFill>
            <a:srgbClr val="DAA521"/>
          </a:solidFill>
          <a:ln>
            <a:solidFill>
              <a:schemeClr val="accent1">
                <a:lumMod val="50000"/>
              </a:schemeClr>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26" name="TextBox 25">
            <a:extLst>
              <a:ext uri="{FF2B5EF4-FFF2-40B4-BE49-F238E27FC236}">
                <a16:creationId xmlns:a16="http://schemas.microsoft.com/office/drawing/2014/main" id="{0C8A9DFE-74E3-45FE-B3BA-AC93F05582C9}"/>
              </a:ext>
            </a:extLst>
          </p:cNvPr>
          <p:cNvSpPr txBox="1"/>
          <p:nvPr/>
        </p:nvSpPr>
        <p:spPr>
          <a:xfrm>
            <a:off x="5447172" y="3497861"/>
            <a:ext cx="761290" cy="307777"/>
          </a:xfrm>
          <a:prstGeom prst="rect">
            <a:avLst/>
          </a:prstGeom>
          <a:solidFill>
            <a:srgbClr val="DAA521"/>
          </a:solidFill>
          <a:ln>
            <a:solidFill>
              <a:schemeClr val="accent1">
                <a:lumMod val="50000"/>
              </a:schemeClr>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27" name="TextBox 26">
            <a:extLst>
              <a:ext uri="{FF2B5EF4-FFF2-40B4-BE49-F238E27FC236}">
                <a16:creationId xmlns:a16="http://schemas.microsoft.com/office/drawing/2014/main" id="{6E0EC09F-2EDA-4295-80B4-9696F68D99A2}"/>
              </a:ext>
            </a:extLst>
          </p:cNvPr>
          <p:cNvSpPr txBox="1"/>
          <p:nvPr/>
        </p:nvSpPr>
        <p:spPr>
          <a:xfrm>
            <a:off x="6685422" y="3495015"/>
            <a:ext cx="1618540" cy="307777"/>
          </a:xfrm>
          <a:prstGeom prst="rect">
            <a:avLst/>
          </a:prstGeom>
          <a:solidFill>
            <a:srgbClr val="DAA521"/>
          </a:solidFill>
          <a:ln>
            <a:solidFill>
              <a:schemeClr val="accent1">
                <a:lumMod val="50000"/>
              </a:schemeClr>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grpSp>
        <p:nvGrpSpPr>
          <p:cNvPr id="9" name="Group 8">
            <a:extLst>
              <a:ext uri="{FF2B5EF4-FFF2-40B4-BE49-F238E27FC236}">
                <a16:creationId xmlns:a16="http://schemas.microsoft.com/office/drawing/2014/main" id="{78177A93-7380-4238-A6FD-429B3ADD5756}"/>
              </a:ext>
            </a:extLst>
          </p:cNvPr>
          <p:cNvGrpSpPr/>
          <p:nvPr/>
        </p:nvGrpSpPr>
        <p:grpSpPr>
          <a:xfrm>
            <a:off x="9323179" y="4132053"/>
            <a:ext cx="2673087" cy="2173675"/>
            <a:chOff x="9054938" y="4063882"/>
            <a:chExt cx="2851950" cy="2151930"/>
          </a:xfrm>
        </p:grpSpPr>
        <p:pic>
          <p:nvPicPr>
            <p:cNvPr id="2050" name="Picture 2">
              <a:extLst>
                <a:ext uri="{FF2B5EF4-FFF2-40B4-BE49-F238E27FC236}">
                  <a16:creationId xmlns:a16="http://schemas.microsoft.com/office/drawing/2014/main" id="{57837875-F2FE-499A-98AA-C87A4AABA8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54938" y="4063882"/>
              <a:ext cx="2851950" cy="190129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EF37AAB-836D-4CA3-BB97-5D88ED41A941}"/>
                </a:ext>
              </a:extLst>
            </p:cNvPr>
            <p:cNvSpPr txBox="1"/>
            <p:nvPr/>
          </p:nvSpPr>
          <p:spPr>
            <a:xfrm>
              <a:off x="9699151" y="5815702"/>
              <a:ext cx="1661123" cy="400110"/>
            </a:xfrm>
            <a:prstGeom prst="rect">
              <a:avLst/>
            </a:prstGeom>
            <a:solidFill>
              <a:schemeClr val="bg1"/>
            </a:solidFill>
            <a:ln>
              <a:solidFill>
                <a:srgbClr val="DAA52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Tiergarten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pic>
        <p:nvPicPr>
          <p:cNvPr id="10" name="Picture 4">
            <a:extLst>
              <a:ext uri="{FF2B5EF4-FFF2-40B4-BE49-F238E27FC236}">
                <a16:creationId xmlns:a16="http://schemas.microsoft.com/office/drawing/2014/main" id="{F0BAC90F-CEAB-47D8-802C-75A1BDC2E0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1352" y="4055054"/>
            <a:ext cx="2209229" cy="17667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ACBB7E3-B81E-42A5-AF72-86846B1A4A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32218" y="2435819"/>
            <a:ext cx="1229386" cy="1257317"/>
          </a:xfrm>
          <a:prstGeom prst="rect">
            <a:avLst/>
          </a:prstGeom>
        </p:spPr>
      </p:pic>
      <p:sp>
        <p:nvSpPr>
          <p:cNvPr id="28" name="TextBox 27">
            <a:extLst>
              <a:ext uri="{FF2B5EF4-FFF2-40B4-BE49-F238E27FC236}">
                <a16:creationId xmlns:a16="http://schemas.microsoft.com/office/drawing/2014/main" id="{A2A6127D-D138-4470-8F5A-F4B54CDCAA81}"/>
              </a:ext>
            </a:extLst>
          </p:cNvPr>
          <p:cNvSpPr txBox="1"/>
          <p:nvPr/>
        </p:nvSpPr>
        <p:spPr>
          <a:xfrm>
            <a:off x="381163" y="5553128"/>
            <a:ext cx="1935803" cy="707886"/>
          </a:xfrm>
          <a:prstGeom prst="rect">
            <a:avLst/>
          </a:prstGeom>
          <a:solidFill>
            <a:schemeClr val="bg1"/>
          </a:solidFill>
          <a:ln>
            <a:solidFill>
              <a:srgbClr val="DAA52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Berliner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Philharmonie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9F4322E4-071E-49DE-B217-493219D249B3}"/>
              </a:ext>
            </a:extLst>
          </p:cNvPr>
          <p:cNvSpPr txBox="1"/>
          <p:nvPr/>
        </p:nvSpPr>
        <p:spPr>
          <a:xfrm>
            <a:off x="4468562" y="3972464"/>
            <a:ext cx="1880118" cy="307777"/>
          </a:xfrm>
          <a:prstGeom prst="rect">
            <a:avLst/>
          </a:prstGeom>
          <a:solidFill>
            <a:srgbClr val="DAA521"/>
          </a:solidFill>
          <a:ln>
            <a:solidFill>
              <a:schemeClr val="accent1">
                <a:lumMod val="50000"/>
              </a:schemeClr>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30" name="TextBox 29">
            <a:extLst>
              <a:ext uri="{FF2B5EF4-FFF2-40B4-BE49-F238E27FC236}">
                <a16:creationId xmlns:a16="http://schemas.microsoft.com/office/drawing/2014/main" id="{CCC8FFED-9BE4-4843-8275-0E24049CABDA}"/>
              </a:ext>
            </a:extLst>
          </p:cNvPr>
          <p:cNvSpPr txBox="1"/>
          <p:nvPr/>
        </p:nvSpPr>
        <p:spPr>
          <a:xfrm>
            <a:off x="6416984" y="3972463"/>
            <a:ext cx="1155508" cy="307777"/>
          </a:xfrm>
          <a:prstGeom prst="rect">
            <a:avLst/>
          </a:prstGeom>
          <a:solidFill>
            <a:srgbClr val="DAA521"/>
          </a:solidFill>
          <a:ln>
            <a:solidFill>
              <a:schemeClr val="accent1">
                <a:lumMod val="50000"/>
              </a:schemeClr>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31" name="TextBox 30">
            <a:extLst>
              <a:ext uri="{FF2B5EF4-FFF2-40B4-BE49-F238E27FC236}">
                <a16:creationId xmlns:a16="http://schemas.microsoft.com/office/drawing/2014/main" id="{5DCFF204-C223-4E84-9FC4-A3B42B11C9F1}"/>
              </a:ext>
            </a:extLst>
          </p:cNvPr>
          <p:cNvSpPr txBox="1"/>
          <p:nvPr/>
        </p:nvSpPr>
        <p:spPr>
          <a:xfrm>
            <a:off x="3006145" y="4411331"/>
            <a:ext cx="1374035" cy="307777"/>
          </a:xfrm>
          <a:prstGeom prst="rect">
            <a:avLst/>
          </a:prstGeom>
          <a:solidFill>
            <a:srgbClr val="DAA521"/>
          </a:solidFill>
          <a:ln>
            <a:solidFill>
              <a:schemeClr val="accent1">
                <a:lumMod val="50000"/>
              </a:schemeClr>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a:t>
            </a:r>
          </a:p>
        </p:txBody>
      </p:sp>
      <p:sp>
        <p:nvSpPr>
          <p:cNvPr id="32" name="TextBox 31">
            <a:extLst>
              <a:ext uri="{FF2B5EF4-FFF2-40B4-BE49-F238E27FC236}">
                <a16:creationId xmlns:a16="http://schemas.microsoft.com/office/drawing/2014/main" id="{3AE0893C-9659-41FD-A67E-B41D60C7D0F5}"/>
              </a:ext>
            </a:extLst>
          </p:cNvPr>
          <p:cNvSpPr txBox="1"/>
          <p:nvPr/>
        </p:nvSpPr>
        <p:spPr>
          <a:xfrm>
            <a:off x="4439525" y="4411330"/>
            <a:ext cx="499455" cy="307777"/>
          </a:xfrm>
          <a:prstGeom prst="rect">
            <a:avLst/>
          </a:prstGeom>
          <a:solidFill>
            <a:srgbClr val="DAA521"/>
          </a:solidFill>
          <a:ln>
            <a:solidFill>
              <a:schemeClr val="accent1">
                <a:lumMod val="50000"/>
              </a:schemeClr>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p>
        </p:txBody>
      </p:sp>
      <p:sp>
        <p:nvSpPr>
          <p:cNvPr id="33" name="TextBox 32">
            <a:extLst>
              <a:ext uri="{FF2B5EF4-FFF2-40B4-BE49-F238E27FC236}">
                <a16:creationId xmlns:a16="http://schemas.microsoft.com/office/drawing/2014/main" id="{292DEC51-E752-43D4-B215-0A1281FC1C43}"/>
              </a:ext>
            </a:extLst>
          </p:cNvPr>
          <p:cNvSpPr txBox="1"/>
          <p:nvPr/>
        </p:nvSpPr>
        <p:spPr>
          <a:xfrm>
            <a:off x="4760326" y="4901312"/>
            <a:ext cx="686846" cy="307777"/>
          </a:xfrm>
          <a:prstGeom prst="rect">
            <a:avLst/>
          </a:prstGeom>
          <a:solidFill>
            <a:srgbClr val="DAA521"/>
          </a:solidFill>
          <a:ln>
            <a:solidFill>
              <a:schemeClr val="accent1">
                <a:lumMod val="50000"/>
              </a:schemeClr>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p>
        </p:txBody>
      </p:sp>
      <p:sp>
        <p:nvSpPr>
          <p:cNvPr id="34" name="TextBox 33">
            <a:extLst>
              <a:ext uri="{FF2B5EF4-FFF2-40B4-BE49-F238E27FC236}">
                <a16:creationId xmlns:a16="http://schemas.microsoft.com/office/drawing/2014/main" id="{101E6C77-33A6-421D-93E2-070E402457A9}"/>
              </a:ext>
            </a:extLst>
          </p:cNvPr>
          <p:cNvSpPr txBox="1"/>
          <p:nvPr/>
        </p:nvSpPr>
        <p:spPr>
          <a:xfrm>
            <a:off x="5940820" y="4901312"/>
            <a:ext cx="1508402" cy="307777"/>
          </a:xfrm>
          <a:prstGeom prst="rect">
            <a:avLst/>
          </a:prstGeom>
          <a:solidFill>
            <a:srgbClr val="DAA521"/>
          </a:solidFill>
          <a:ln>
            <a:solidFill>
              <a:schemeClr val="accent1">
                <a:lumMod val="50000"/>
              </a:schemeClr>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sp>
        <p:nvSpPr>
          <p:cNvPr id="35" name="TextBox 34">
            <a:extLst>
              <a:ext uri="{FF2B5EF4-FFF2-40B4-BE49-F238E27FC236}">
                <a16:creationId xmlns:a16="http://schemas.microsoft.com/office/drawing/2014/main" id="{CC3A6D81-4637-4523-8D64-F4A7D1283115}"/>
              </a:ext>
            </a:extLst>
          </p:cNvPr>
          <p:cNvSpPr txBox="1"/>
          <p:nvPr/>
        </p:nvSpPr>
        <p:spPr>
          <a:xfrm>
            <a:off x="5850428" y="5363947"/>
            <a:ext cx="1508401" cy="307777"/>
          </a:xfrm>
          <a:prstGeom prst="rect">
            <a:avLst/>
          </a:prstGeom>
          <a:solidFill>
            <a:srgbClr val="DAA521"/>
          </a:solidFill>
          <a:ln>
            <a:solidFill>
              <a:schemeClr val="accent1">
                <a:lumMod val="50000"/>
              </a:schemeClr>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14</a:t>
            </a:r>
          </a:p>
        </p:txBody>
      </p:sp>
      <p:sp>
        <p:nvSpPr>
          <p:cNvPr id="36" name="TextBox 35">
            <a:extLst>
              <a:ext uri="{FF2B5EF4-FFF2-40B4-BE49-F238E27FC236}">
                <a16:creationId xmlns:a16="http://schemas.microsoft.com/office/drawing/2014/main" id="{0D901F4D-7FD9-4E08-957C-382782498F61}"/>
              </a:ext>
            </a:extLst>
          </p:cNvPr>
          <p:cNvSpPr txBox="1"/>
          <p:nvPr/>
        </p:nvSpPr>
        <p:spPr>
          <a:xfrm>
            <a:off x="4468562" y="5363947"/>
            <a:ext cx="933968" cy="307777"/>
          </a:xfrm>
          <a:prstGeom prst="rect">
            <a:avLst/>
          </a:prstGeom>
          <a:solidFill>
            <a:srgbClr val="DAA521"/>
          </a:solidFill>
          <a:ln>
            <a:solidFill>
              <a:schemeClr val="accent1">
                <a:lumMod val="50000"/>
              </a:schemeClr>
            </a:solid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13</a:t>
            </a:r>
          </a:p>
        </p:txBody>
      </p:sp>
    </p:spTree>
    <p:extLst>
      <p:ext uri="{BB962C8B-B14F-4D97-AF65-F5344CB8AC3E}">
        <p14:creationId xmlns:p14="http://schemas.microsoft.com/office/powerpoint/2010/main" val="32471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Wer</a:t>
            </a:r>
            <a:r>
              <a:rPr lang="en-GB" sz="3600" b="1" dirty="0">
                <a:solidFill>
                  <a:schemeClr val="bg1"/>
                </a:solidFill>
              </a:rPr>
              <a:t>, was, wo und </a:t>
            </a:r>
            <a:r>
              <a:rPr lang="en-GB" sz="3600" b="1" dirty="0" err="1">
                <a:solidFill>
                  <a:schemeClr val="bg1"/>
                </a:solidFill>
              </a:rPr>
              <a:t>wann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5A6EDD-C7D6-4FAA-B2E7-A23DE2576D2A}"/>
              </a:ext>
            </a:extLst>
          </p:cNvPr>
          <p:cNvSpPr txBox="1"/>
          <p:nvPr/>
        </p:nvSpPr>
        <p:spPr>
          <a:xfrm>
            <a:off x="254689" y="1406534"/>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7" name="TextBox 6">
            <a:extLst>
              <a:ext uri="{FF2B5EF4-FFF2-40B4-BE49-F238E27FC236}">
                <a16:creationId xmlns:a16="http://schemas.microsoft.com/office/drawing/2014/main" id="{F1029687-C43B-4C2B-AF25-B3E2CBCBCAA3}"/>
              </a:ext>
            </a:extLst>
          </p:cNvPr>
          <p:cNvSpPr txBox="1"/>
          <p:nvPr/>
        </p:nvSpPr>
        <p:spPr>
          <a:xfrm>
            <a:off x="2712364" y="1406534"/>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8" name="TextBox 7">
            <a:extLst>
              <a:ext uri="{FF2B5EF4-FFF2-40B4-BE49-F238E27FC236}">
                <a16:creationId xmlns:a16="http://schemas.microsoft.com/office/drawing/2014/main" id="{4EBE3C0E-D93B-4090-AE80-7F9E27CFF00F}"/>
              </a:ext>
            </a:extLst>
          </p:cNvPr>
          <p:cNvSpPr txBox="1"/>
          <p:nvPr/>
        </p:nvSpPr>
        <p:spPr>
          <a:xfrm>
            <a:off x="5170039" y="1406534"/>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9" name="TextBox 8">
            <a:extLst>
              <a:ext uri="{FF2B5EF4-FFF2-40B4-BE49-F238E27FC236}">
                <a16:creationId xmlns:a16="http://schemas.microsoft.com/office/drawing/2014/main" id="{5E851EB8-4B73-449B-9CBF-9B0B395A6CC8}"/>
              </a:ext>
            </a:extLst>
          </p:cNvPr>
          <p:cNvSpPr txBox="1"/>
          <p:nvPr/>
        </p:nvSpPr>
        <p:spPr>
          <a:xfrm>
            <a:off x="7627714" y="1421463"/>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0" name="TextBox 9">
            <a:extLst>
              <a:ext uri="{FF2B5EF4-FFF2-40B4-BE49-F238E27FC236}">
                <a16:creationId xmlns:a16="http://schemas.microsoft.com/office/drawing/2014/main" id="{96892B07-5675-45B6-B99D-FC6C18A912F4}"/>
              </a:ext>
            </a:extLst>
          </p:cNvPr>
          <p:cNvSpPr txBox="1"/>
          <p:nvPr/>
        </p:nvSpPr>
        <p:spPr>
          <a:xfrm>
            <a:off x="10085391" y="1406534"/>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11" name="TextBox 10">
            <a:extLst>
              <a:ext uri="{FF2B5EF4-FFF2-40B4-BE49-F238E27FC236}">
                <a16:creationId xmlns:a16="http://schemas.microsoft.com/office/drawing/2014/main" id="{4AAE0B16-4239-4D53-BB2B-86CDB3E0FB46}"/>
              </a:ext>
            </a:extLst>
          </p:cNvPr>
          <p:cNvSpPr txBox="1"/>
          <p:nvPr/>
        </p:nvSpPr>
        <p:spPr>
          <a:xfrm>
            <a:off x="254689" y="1954425"/>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2" name="TextBox 11">
            <a:extLst>
              <a:ext uri="{FF2B5EF4-FFF2-40B4-BE49-F238E27FC236}">
                <a16:creationId xmlns:a16="http://schemas.microsoft.com/office/drawing/2014/main" id="{E392FF7D-7ED8-4EA6-B2B6-EE8EAFF8FE1E}"/>
              </a:ext>
            </a:extLst>
          </p:cNvPr>
          <p:cNvSpPr txBox="1"/>
          <p:nvPr/>
        </p:nvSpPr>
        <p:spPr>
          <a:xfrm>
            <a:off x="2712364" y="1954425"/>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E831597-A8C2-43B7-8059-E30E1BDB6808}"/>
              </a:ext>
            </a:extLst>
          </p:cNvPr>
          <p:cNvSpPr txBox="1"/>
          <p:nvPr/>
        </p:nvSpPr>
        <p:spPr>
          <a:xfrm>
            <a:off x="5170039" y="1954425"/>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Montag </a:t>
            </a:r>
          </a:p>
        </p:txBody>
      </p:sp>
      <p:sp>
        <p:nvSpPr>
          <p:cNvPr id="14" name="TextBox 13">
            <a:extLst>
              <a:ext uri="{FF2B5EF4-FFF2-40B4-BE49-F238E27FC236}">
                <a16:creationId xmlns:a16="http://schemas.microsoft.com/office/drawing/2014/main" id="{DAF279F8-57A9-4B5F-B61C-17AB38C103BB}"/>
              </a:ext>
            </a:extLst>
          </p:cNvPr>
          <p:cNvSpPr txBox="1"/>
          <p:nvPr/>
        </p:nvSpPr>
        <p:spPr>
          <a:xfrm>
            <a:off x="7627714" y="1969354"/>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 der Schweiz</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2024B877-A8B4-453C-A887-75A0E4534642}"/>
              </a:ext>
            </a:extLst>
          </p:cNvPr>
          <p:cNvSpPr txBox="1"/>
          <p:nvPr/>
        </p:nvSpPr>
        <p:spPr>
          <a:xfrm>
            <a:off x="10085391" y="1954425"/>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Hut</a:t>
            </a:r>
          </a:p>
        </p:txBody>
      </p:sp>
      <p:sp>
        <p:nvSpPr>
          <p:cNvPr id="26" name="TextBox 25">
            <a:extLst>
              <a:ext uri="{FF2B5EF4-FFF2-40B4-BE49-F238E27FC236}">
                <a16:creationId xmlns:a16="http://schemas.microsoft.com/office/drawing/2014/main" id="{42F1D1DE-3834-4544-971E-CD44D6E8E437}"/>
              </a:ext>
            </a:extLst>
          </p:cNvPr>
          <p:cNvSpPr txBox="1"/>
          <p:nvPr/>
        </p:nvSpPr>
        <p:spPr>
          <a:xfrm>
            <a:off x="254689" y="2502316"/>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p>
        </p:txBody>
      </p:sp>
      <p:sp>
        <p:nvSpPr>
          <p:cNvPr id="27" name="TextBox 26">
            <a:extLst>
              <a:ext uri="{FF2B5EF4-FFF2-40B4-BE49-F238E27FC236}">
                <a16:creationId xmlns:a16="http://schemas.microsoft.com/office/drawing/2014/main" id="{CC561584-CACE-401E-92D1-2E15E22D82F1}"/>
              </a:ext>
            </a:extLst>
          </p:cNvPr>
          <p:cNvSpPr txBox="1"/>
          <p:nvPr/>
        </p:nvSpPr>
        <p:spPr>
          <a:xfrm>
            <a:off x="2712365" y="2502316"/>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essen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E49E7836-CBFC-4BB0-A34D-E9CF79279391}"/>
              </a:ext>
            </a:extLst>
          </p:cNvPr>
          <p:cNvSpPr txBox="1"/>
          <p:nvPr/>
        </p:nvSpPr>
        <p:spPr>
          <a:xfrm>
            <a:off x="5170041" y="2502316"/>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ADECCDC-F5ED-4F31-826A-333711FBCE0C}"/>
              </a:ext>
            </a:extLst>
          </p:cNvPr>
          <p:cNvSpPr txBox="1"/>
          <p:nvPr/>
        </p:nvSpPr>
        <p:spPr>
          <a:xfrm>
            <a:off x="7627717" y="2517245"/>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der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Bibliothek</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E66DDF9D-53C2-44D5-9790-1665F1A35720}"/>
              </a:ext>
            </a:extLst>
          </p:cNvPr>
          <p:cNvSpPr txBox="1"/>
          <p:nvPr/>
        </p:nvSpPr>
        <p:spPr>
          <a:xfrm>
            <a:off x="10085391" y="2502316"/>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Auto</a:t>
            </a:r>
          </a:p>
        </p:txBody>
      </p:sp>
      <p:sp>
        <p:nvSpPr>
          <p:cNvPr id="31" name="TextBox 30">
            <a:extLst>
              <a:ext uri="{FF2B5EF4-FFF2-40B4-BE49-F238E27FC236}">
                <a16:creationId xmlns:a16="http://schemas.microsoft.com/office/drawing/2014/main" id="{1606CB8B-53AA-4883-A37F-6FD93F992777}"/>
              </a:ext>
            </a:extLst>
          </p:cNvPr>
          <p:cNvSpPr txBox="1"/>
          <p:nvPr/>
        </p:nvSpPr>
        <p:spPr>
          <a:xfrm>
            <a:off x="254689" y="3050207"/>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9A3DA5E-0D80-4040-BD8F-5F7A9E2AD78D}"/>
              </a:ext>
            </a:extLst>
          </p:cNvPr>
          <p:cNvSpPr txBox="1"/>
          <p:nvPr/>
        </p:nvSpPr>
        <p:spPr>
          <a:xfrm>
            <a:off x="2712365" y="3050207"/>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suchen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B2BDDC9F-13F7-4CE1-8AB9-0962F34A0AE1}"/>
              </a:ext>
            </a:extLst>
          </p:cNvPr>
          <p:cNvSpPr txBox="1"/>
          <p:nvPr/>
        </p:nvSpPr>
        <p:spPr>
          <a:xfrm>
            <a:off x="5170041" y="3050207"/>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EB2AB43F-F851-470E-A8F0-89F5CD946617}"/>
              </a:ext>
            </a:extLst>
          </p:cNvPr>
          <p:cNvSpPr txBox="1"/>
          <p:nvPr/>
        </p:nvSpPr>
        <p:spPr>
          <a:xfrm>
            <a:off x="7627717" y="3065136"/>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Theater</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6DBEB3B0-DEBE-4653-A763-E952FBCE173A}"/>
              </a:ext>
            </a:extLst>
          </p:cNvPr>
          <p:cNvSpPr txBox="1"/>
          <p:nvPr/>
        </p:nvSpPr>
        <p:spPr>
          <a:xfrm>
            <a:off x="10085391" y="3050207"/>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Hose</a:t>
            </a:r>
          </a:p>
        </p:txBody>
      </p:sp>
      <p:sp>
        <p:nvSpPr>
          <p:cNvPr id="36" name="TextBox 35">
            <a:extLst>
              <a:ext uri="{FF2B5EF4-FFF2-40B4-BE49-F238E27FC236}">
                <a16:creationId xmlns:a16="http://schemas.microsoft.com/office/drawing/2014/main" id="{49FB2CDC-DB4B-4019-B5AB-D6B6EC1162E7}"/>
              </a:ext>
            </a:extLst>
          </p:cNvPr>
          <p:cNvSpPr txBox="1"/>
          <p:nvPr/>
        </p:nvSpPr>
        <p:spPr>
          <a:xfrm>
            <a:off x="254689" y="3598098"/>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56331C01-60D0-410B-A4EA-71428E0F3C1A}"/>
              </a:ext>
            </a:extLst>
          </p:cNvPr>
          <p:cNvSpPr txBox="1"/>
          <p:nvPr/>
        </p:nvSpPr>
        <p:spPr>
          <a:xfrm>
            <a:off x="2712365" y="3598098"/>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1331B2A1-7D12-4544-A561-9A953EAA889D}"/>
              </a:ext>
            </a:extLst>
          </p:cNvPr>
          <p:cNvSpPr txBox="1"/>
          <p:nvPr/>
        </p:nvSpPr>
        <p:spPr>
          <a:xfrm>
            <a:off x="5170041" y="3598098"/>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jeden</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Tag</a:t>
            </a:r>
          </a:p>
        </p:txBody>
      </p:sp>
      <p:sp>
        <p:nvSpPr>
          <p:cNvPr id="39" name="TextBox 38">
            <a:extLst>
              <a:ext uri="{FF2B5EF4-FFF2-40B4-BE49-F238E27FC236}">
                <a16:creationId xmlns:a16="http://schemas.microsoft.com/office/drawing/2014/main" id="{4BFFB93C-0D49-452E-8034-E3A47111F27A}"/>
              </a:ext>
            </a:extLst>
          </p:cNvPr>
          <p:cNvSpPr txBox="1"/>
          <p:nvPr/>
        </p:nvSpPr>
        <p:spPr>
          <a:xfrm>
            <a:off x="7627717" y="3613027"/>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sp>
        <p:nvSpPr>
          <p:cNvPr id="40" name="TextBox 39">
            <a:extLst>
              <a:ext uri="{FF2B5EF4-FFF2-40B4-BE49-F238E27FC236}">
                <a16:creationId xmlns:a16="http://schemas.microsoft.com/office/drawing/2014/main" id="{BD4D4310-F9C2-4251-B7C7-7D909B2086D8}"/>
              </a:ext>
            </a:extLst>
          </p:cNvPr>
          <p:cNvSpPr txBox="1"/>
          <p:nvPr/>
        </p:nvSpPr>
        <p:spPr>
          <a:xfrm>
            <a:off x="10085391" y="3598098"/>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Hund</a:t>
            </a:r>
          </a:p>
        </p:txBody>
      </p:sp>
      <p:sp>
        <p:nvSpPr>
          <p:cNvPr id="41" name="TextBox 40">
            <a:extLst>
              <a:ext uri="{FF2B5EF4-FFF2-40B4-BE49-F238E27FC236}">
                <a16:creationId xmlns:a16="http://schemas.microsoft.com/office/drawing/2014/main" id="{EFD00D88-3A9A-45AE-94DF-A6AF01D619DA}"/>
              </a:ext>
            </a:extLst>
          </p:cNvPr>
          <p:cNvSpPr txBox="1"/>
          <p:nvPr/>
        </p:nvSpPr>
        <p:spPr>
          <a:xfrm>
            <a:off x="254689" y="4145989"/>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Katze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17D5D837-B14A-4F92-8470-2CA6A3E8E1A5}"/>
              </a:ext>
            </a:extLst>
          </p:cNvPr>
          <p:cNvSpPr txBox="1"/>
          <p:nvPr/>
        </p:nvSpPr>
        <p:spPr>
          <a:xfrm>
            <a:off x="2712365" y="4145989"/>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5EBE61BE-14A1-47AC-8259-744B53CBE378}"/>
              </a:ext>
            </a:extLst>
          </p:cNvPr>
          <p:cNvSpPr txBox="1"/>
          <p:nvPr/>
        </p:nvSpPr>
        <p:spPr>
          <a:xfrm>
            <a:off x="5170041" y="4145989"/>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manchmal</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F2A70725-67A6-41E9-B895-4ADC99EDF570}"/>
              </a:ext>
            </a:extLst>
          </p:cNvPr>
          <p:cNvSpPr txBox="1"/>
          <p:nvPr/>
        </p:nvSpPr>
        <p:spPr>
          <a:xfrm>
            <a:off x="7627717" y="4160918"/>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der Stadt</a:t>
            </a:r>
          </a:p>
        </p:txBody>
      </p:sp>
      <p:sp>
        <p:nvSpPr>
          <p:cNvPr id="45" name="TextBox 44">
            <a:extLst>
              <a:ext uri="{FF2B5EF4-FFF2-40B4-BE49-F238E27FC236}">
                <a16:creationId xmlns:a16="http://schemas.microsoft.com/office/drawing/2014/main" id="{4DF77F86-B78A-4E75-9F6B-AB7FF78D802B}"/>
              </a:ext>
            </a:extLst>
          </p:cNvPr>
          <p:cNvSpPr txBox="1"/>
          <p:nvPr/>
        </p:nvSpPr>
        <p:spPr>
          <a:xfrm>
            <a:off x="10085391" y="4145989"/>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Gitarre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7DA721B2-77E3-4872-A9F6-476B5A96699A}"/>
              </a:ext>
            </a:extLst>
          </p:cNvPr>
          <p:cNvSpPr txBox="1"/>
          <p:nvPr/>
        </p:nvSpPr>
        <p:spPr>
          <a:xfrm>
            <a:off x="254689" y="4693880"/>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2CA625DA-36CD-4AB3-B676-2B7C30205361}"/>
              </a:ext>
            </a:extLst>
          </p:cNvPr>
          <p:cNvSpPr txBox="1"/>
          <p:nvPr/>
        </p:nvSpPr>
        <p:spPr>
          <a:xfrm>
            <a:off x="2712365" y="4693880"/>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bekommen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C18C71EB-0AE1-44BF-933B-B4DC88B06955}"/>
              </a:ext>
            </a:extLst>
          </p:cNvPr>
          <p:cNvSpPr txBox="1"/>
          <p:nvPr/>
        </p:nvSpPr>
        <p:spPr>
          <a:xfrm>
            <a:off x="5170041" y="4693880"/>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samstags</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7FDCFCEA-48B0-4F8C-B687-8866A8EBE76B}"/>
              </a:ext>
            </a:extLst>
          </p:cNvPr>
          <p:cNvSpPr txBox="1"/>
          <p:nvPr/>
        </p:nvSpPr>
        <p:spPr>
          <a:xfrm>
            <a:off x="7627717" y="4708809"/>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41AAFCED-951D-4CD7-873E-55B99AF59D8E}"/>
              </a:ext>
            </a:extLst>
          </p:cNvPr>
          <p:cNvSpPr txBox="1"/>
          <p:nvPr/>
        </p:nvSpPr>
        <p:spPr>
          <a:xfrm>
            <a:off x="10085391" y="4693880"/>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ADAD472F-4454-45A2-AAD3-6D2B5B1BE6EE}"/>
              </a:ext>
            </a:extLst>
          </p:cNvPr>
          <p:cNvSpPr txBox="1"/>
          <p:nvPr/>
        </p:nvSpPr>
        <p:spPr>
          <a:xfrm>
            <a:off x="254689" y="5241771"/>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sie (plural)</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34C3774A-E98A-4AD2-8E8D-AE30E62957F1}"/>
              </a:ext>
            </a:extLst>
          </p:cNvPr>
          <p:cNvSpPr txBox="1"/>
          <p:nvPr/>
        </p:nvSpPr>
        <p:spPr>
          <a:xfrm>
            <a:off x="2712365" y="5241771"/>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putzen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3D41B85F-49E4-4838-89CF-4908E2DA3E2F}"/>
              </a:ext>
            </a:extLst>
          </p:cNvPr>
          <p:cNvSpPr txBox="1"/>
          <p:nvPr/>
        </p:nvSpPr>
        <p:spPr>
          <a:xfrm>
            <a:off x="5170041" y="5241771"/>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oft</a:t>
            </a:r>
          </a:p>
        </p:txBody>
      </p:sp>
      <p:sp>
        <p:nvSpPr>
          <p:cNvPr id="54" name="TextBox 53">
            <a:extLst>
              <a:ext uri="{FF2B5EF4-FFF2-40B4-BE49-F238E27FC236}">
                <a16:creationId xmlns:a16="http://schemas.microsoft.com/office/drawing/2014/main" id="{1FA198A2-AE41-45A4-AE05-E07D5CE4C89D}"/>
              </a:ext>
            </a:extLst>
          </p:cNvPr>
          <p:cNvSpPr txBox="1"/>
          <p:nvPr/>
        </p:nvSpPr>
        <p:spPr>
          <a:xfrm>
            <a:off x="7627717" y="5256700"/>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n-GB" sz="1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 </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Garten</a:t>
            </a:r>
          </a:p>
        </p:txBody>
      </p:sp>
      <p:sp>
        <p:nvSpPr>
          <p:cNvPr id="55" name="TextBox 54">
            <a:extLst>
              <a:ext uri="{FF2B5EF4-FFF2-40B4-BE49-F238E27FC236}">
                <a16:creationId xmlns:a16="http://schemas.microsoft.com/office/drawing/2014/main" id="{C42941A0-BEBB-46C9-A474-D4ADFD90AF2D}"/>
              </a:ext>
            </a:extLst>
          </p:cNvPr>
          <p:cNvSpPr txBox="1"/>
          <p:nvPr/>
        </p:nvSpPr>
        <p:spPr>
          <a:xfrm>
            <a:off x="10085391" y="5241771"/>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Butterbrot</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6C6643F5-06F4-42ED-B5C3-260E19E58F0B}"/>
              </a:ext>
            </a:extLst>
          </p:cNvPr>
          <p:cNvSpPr txBox="1"/>
          <p:nvPr/>
        </p:nvSpPr>
        <p:spPr>
          <a:xfrm>
            <a:off x="254689" y="5789663"/>
            <a:ext cx="1851920" cy="369332"/>
          </a:xfrm>
          <a:prstGeom prst="rect">
            <a:avLst/>
          </a:prstGeom>
          <a:solidFill>
            <a:srgbClr val="DAA52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Tiere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5F6CEBA7-7036-425D-88F2-08746B547910}"/>
              </a:ext>
            </a:extLst>
          </p:cNvPr>
          <p:cNvSpPr txBox="1"/>
          <p:nvPr/>
        </p:nvSpPr>
        <p:spPr>
          <a:xfrm>
            <a:off x="2712365" y="5789663"/>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tragen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FFAAABDB-F896-4A54-89FC-7210F58257CB}"/>
              </a:ext>
            </a:extLst>
          </p:cNvPr>
          <p:cNvSpPr txBox="1"/>
          <p:nvPr/>
        </p:nvSpPr>
        <p:spPr>
          <a:xfrm>
            <a:off x="5170041" y="5789663"/>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35D6970E-5279-4B22-AA4F-29706D5D8BEF}"/>
              </a:ext>
            </a:extLst>
          </p:cNvPr>
          <p:cNvSpPr txBox="1"/>
          <p:nvPr/>
        </p:nvSpPr>
        <p:spPr>
          <a:xfrm>
            <a:off x="7627717" y="5804592"/>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der Party</a:t>
            </a:r>
          </a:p>
        </p:txBody>
      </p:sp>
      <p:sp>
        <p:nvSpPr>
          <p:cNvPr id="60" name="TextBox 59">
            <a:extLst>
              <a:ext uri="{FF2B5EF4-FFF2-40B4-BE49-F238E27FC236}">
                <a16:creationId xmlns:a16="http://schemas.microsoft.com/office/drawing/2014/main" id="{04E3D844-6C5B-4514-86EE-A832FA40B721}"/>
              </a:ext>
            </a:extLst>
          </p:cNvPr>
          <p:cNvSpPr txBox="1"/>
          <p:nvPr/>
        </p:nvSpPr>
        <p:spPr>
          <a:xfrm>
            <a:off x="10085391" y="5789663"/>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Kekse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5CBCDBCC-6EA5-4E30-A33B-BF1FED4C0402}"/>
              </a:ext>
            </a:extLst>
          </p:cNvPr>
          <p:cNvSpPr txBox="1"/>
          <p:nvPr/>
        </p:nvSpPr>
        <p:spPr>
          <a:xfrm>
            <a:off x="626301" y="1421463"/>
            <a:ext cx="1252603" cy="276999"/>
          </a:xfrm>
          <a:prstGeom prst="rect">
            <a:avLst/>
          </a:prstGeom>
          <a:solidFill>
            <a:srgbClr val="DAA521"/>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F6B89244-12CD-4005-9B9E-23DFC7487EE0}"/>
              </a:ext>
            </a:extLst>
          </p:cNvPr>
          <p:cNvSpPr txBox="1"/>
          <p:nvPr/>
        </p:nvSpPr>
        <p:spPr>
          <a:xfrm>
            <a:off x="3012022" y="1452700"/>
            <a:ext cx="1252603" cy="276999"/>
          </a:xfrm>
          <a:prstGeom prst="rect">
            <a:avLst/>
          </a:prstGeom>
          <a:solidFill>
            <a:schemeClr val="accent1">
              <a:lumMod val="60000"/>
              <a:lumOff val="4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EBBA1F8F-FEFB-4F52-BEF3-8B36A7752890}"/>
              </a:ext>
            </a:extLst>
          </p:cNvPr>
          <p:cNvSpPr txBox="1"/>
          <p:nvPr/>
        </p:nvSpPr>
        <p:spPr>
          <a:xfrm>
            <a:off x="5211944" y="1452700"/>
            <a:ext cx="1714949" cy="276999"/>
          </a:xfrm>
          <a:prstGeom prst="rect">
            <a:avLst/>
          </a:prstGeom>
          <a:solidFill>
            <a:schemeClr val="accent6">
              <a:lumMod val="40000"/>
              <a:lumOff val="6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E60B8BBF-9775-479C-B9FE-AA0E84FCE8D8}"/>
              </a:ext>
            </a:extLst>
          </p:cNvPr>
          <p:cNvSpPr txBox="1"/>
          <p:nvPr/>
        </p:nvSpPr>
        <p:spPr>
          <a:xfrm>
            <a:off x="7645807" y="1452700"/>
            <a:ext cx="1802993" cy="276999"/>
          </a:xfrm>
          <a:prstGeom prst="rect">
            <a:avLst/>
          </a:prstGeom>
          <a:solidFill>
            <a:schemeClr val="accent4">
              <a:lumMod val="20000"/>
              <a:lumOff val="8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57CE257B-53B9-4D07-80FE-C343E40313CA}"/>
              </a:ext>
            </a:extLst>
          </p:cNvPr>
          <p:cNvSpPr txBox="1"/>
          <p:nvPr/>
        </p:nvSpPr>
        <p:spPr>
          <a:xfrm>
            <a:off x="10109854" y="1429616"/>
            <a:ext cx="1802993" cy="276999"/>
          </a:xfrm>
          <a:prstGeom prst="rect">
            <a:avLst/>
          </a:prstGeom>
          <a:solidFill>
            <a:srgbClr val="FBC1F7"/>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2939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Wer</a:t>
            </a:r>
            <a:r>
              <a:rPr lang="en-GB" sz="3600" b="1" dirty="0">
                <a:solidFill>
                  <a:schemeClr val="bg1"/>
                </a:solidFill>
              </a:rPr>
              <a:t>, was, wo und </a:t>
            </a:r>
            <a:r>
              <a:rPr lang="en-GB" sz="3600" b="1" dirty="0" err="1">
                <a:solidFill>
                  <a:schemeClr val="bg1"/>
                </a:solidFill>
              </a:rPr>
              <a:t>wann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Action Button: Custom 37">
            <a:hlinkClick r:id="" action="ppaction://noaction" highlightClick="1">
              <a:snd r:embed="rId5" name="33. 1. Die Katze.wav"/>
            </a:hlinkClick>
            <a:extLst>
              <a:ext uri="{FF2B5EF4-FFF2-40B4-BE49-F238E27FC236}">
                <a16:creationId xmlns:a16="http://schemas.microsoft.com/office/drawing/2014/main" id="{8075A5B5-052D-4351-81C5-558E1A603B96}"/>
              </a:ext>
            </a:extLst>
          </p:cNvPr>
          <p:cNvSpPr/>
          <p:nvPr/>
        </p:nvSpPr>
        <p:spPr>
          <a:xfrm>
            <a:off x="234000" y="1290379"/>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 name="Action Button: Custom 41">
            <a:hlinkClick r:id="" action="ppaction://noaction" highlightClick="1">
              <a:snd r:embed="rId6" name="33. 2. Oft.wav"/>
            </a:hlinkClick>
            <a:extLst>
              <a:ext uri="{FF2B5EF4-FFF2-40B4-BE49-F238E27FC236}">
                <a16:creationId xmlns:a16="http://schemas.microsoft.com/office/drawing/2014/main" id="{EB641499-A52A-4AC4-B9DD-5A6587116D2D}"/>
              </a:ext>
            </a:extLst>
          </p:cNvPr>
          <p:cNvSpPr/>
          <p:nvPr/>
        </p:nvSpPr>
        <p:spPr>
          <a:xfrm>
            <a:off x="234000" y="1929026"/>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8" name="Action Button: Custom 45">
            <a:hlinkClick r:id="" action="ppaction://noaction" highlightClick="1">
              <a:snd r:embed="rId7" name="33. 3. Am Montag.wav"/>
            </a:hlinkClick>
            <a:extLst>
              <a:ext uri="{FF2B5EF4-FFF2-40B4-BE49-F238E27FC236}">
                <a16:creationId xmlns:a16="http://schemas.microsoft.com/office/drawing/2014/main" id="{DA973FBF-2EC9-4C79-9D05-57874E2EC78C}"/>
              </a:ext>
            </a:extLst>
          </p:cNvPr>
          <p:cNvSpPr/>
          <p:nvPr/>
        </p:nvSpPr>
        <p:spPr>
          <a:xfrm>
            <a:off x="234000" y="2567673"/>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9" name="Action Button: Custom 49">
            <a:hlinkClick r:id="" action="ppaction://noaction" highlightClick="1">
              <a:snd r:embed="rId8" name="33. 4. Samstags.wav"/>
            </a:hlinkClick>
            <a:extLst>
              <a:ext uri="{FF2B5EF4-FFF2-40B4-BE49-F238E27FC236}">
                <a16:creationId xmlns:a16="http://schemas.microsoft.com/office/drawing/2014/main" id="{8DB97D9D-1D1C-4F21-AB83-6832A62E28FE}"/>
              </a:ext>
            </a:extLst>
          </p:cNvPr>
          <p:cNvSpPr/>
          <p:nvPr/>
        </p:nvSpPr>
        <p:spPr>
          <a:xfrm>
            <a:off x="234000" y="3206320"/>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0" name="Action Button: Custom 53">
            <a:hlinkClick r:id="" action="ppaction://noaction" highlightClick="1">
              <a:snd r:embed="rId9" name="33. 5. Manchmal.wav"/>
            </a:hlinkClick>
            <a:extLst>
              <a:ext uri="{FF2B5EF4-FFF2-40B4-BE49-F238E27FC236}">
                <a16:creationId xmlns:a16="http://schemas.microsoft.com/office/drawing/2014/main" id="{21B7F389-3CED-4E4B-A072-9D0E6D04D0BF}"/>
              </a:ext>
            </a:extLst>
          </p:cNvPr>
          <p:cNvSpPr/>
          <p:nvPr/>
        </p:nvSpPr>
        <p:spPr>
          <a:xfrm>
            <a:off x="234000" y="3844967"/>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1" name="Action Button: Custom 37">
            <a:hlinkClick r:id="" action="ppaction://noaction" highlightClick="1">
              <a:snd r:embed="rId10" name="33. 6. Jeden Tag.wav"/>
            </a:hlinkClick>
            <a:extLst>
              <a:ext uri="{FF2B5EF4-FFF2-40B4-BE49-F238E27FC236}">
                <a16:creationId xmlns:a16="http://schemas.microsoft.com/office/drawing/2014/main" id="{90112191-F018-4FDE-9830-55A5F4FF461D}"/>
              </a:ext>
            </a:extLst>
          </p:cNvPr>
          <p:cNvSpPr/>
          <p:nvPr/>
        </p:nvSpPr>
        <p:spPr>
          <a:xfrm>
            <a:off x="234000" y="4483614"/>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2" name="Action Button: Custom 41">
            <a:hlinkClick r:id="" action="ppaction://noaction" highlightClick="1">
              <a:snd r:embed="rId11" name="33. 7. Im Zug.wav"/>
            </a:hlinkClick>
            <a:extLst>
              <a:ext uri="{FF2B5EF4-FFF2-40B4-BE49-F238E27FC236}">
                <a16:creationId xmlns:a16="http://schemas.microsoft.com/office/drawing/2014/main" id="{23A42F32-409A-4FAC-883F-86DE2E39DD6A}"/>
              </a:ext>
            </a:extLst>
          </p:cNvPr>
          <p:cNvSpPr/>
          <p:nvPr/>
        </p:nvSpPr>
        <p:spPr>
          <a:xfrm>
            <a:off x="234000" y="5122261"/>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3" name="Action Button: Custom 45">
            <a:hlinkClick r:id="" action="ppaction://noaction" highlightClick="1">
              <a:snd r:embed="rId12" name="33. 8. In der Schweiz.wav"/>
            </a:hlinkClick>
            <a:extLst>
              <a:ext uri="{FF2B5EF4-FFF2-40B4-BE49-F238E27FC236}">
                <a16:creationId xmlns:a16="http://schemas.microsoft.com/office/drawing/2014/main" id="{C46C921D-F3DA-4E97-BCEF-C50B5CB884A0}"/>
              </a:ext>
            </a:extLst>
          </p:cNvPr>
          <p:cNvSpPr/>
          <p:nvPr/>
        </p:nvSpPr>
        <p:spPr>
          <a:xfrm>
            <a:off x="234000" y="5760908"/>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 name="TextBox 1">
            <a:extLst>
              <a:ext uri="{FF2B5EF4-FFF2-40B4-BE49-F238E27FC236}">
                <a16:creationId xmlns:a16="http://schemas.microsoft.com/office/drawing/2014/main" id="{C78CEA98-D676-492A-B794-538EB4B4444F}"/>
              </a:ext>
            </a:extLst>
          </p:cNvPr>
          <p:cNvSpPr txBox="1"/>
          <p:nvPr/>
        </p:nvSpPr>
        <p:spPr>
          <a:xfrm>
            <a:off x="7766461" y="1123517"/>
            <a:ext cx="4190865" cy="2554545"/>
          </a:xfrm>
          <a:prstGeom prst="rect">
            <a:avLst/>
          </a:prstGeom>
          <a:noFill/>
          <a:ln w="127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ziemlich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Look at your notes. Would it sound better to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 the word order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a:t>
            </a:r>
          </a:p>
        </p:txBody>
      </p:sp>
      <p:pic>
        <p:nvPicPr>
          <p:cNvPr id="22" name="Picture 21" descr="A close up of a logo&#10;&#10;Description automatically generated">
            <a:extLst>
              <a:ext uri="{FF2B5EF4-FFF2-40B4-BE49-F238E27FC236}">
                <a16:creationId xmlns:a16="http://schemas.microsoft.com/office/drawing/2014/main" id="{492547FB-35E9-4A58-82F1-EB7B22C14E8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09499" y="4726347"/>
            <a:ext cx="1387228" cy="1415853"/>
          </a:xfrm>
          <a:prstGeom prst="rect">
            <a:avLst/>
          </a:prstGeom>
        </p:spPr>
      </p:pic>
      <p:sp>
        <p:nvSpPr>
          <p:cNvPr id="24" name="Thought Bubble: Cloud 23">
            <a:extLst>
              <a:ext uri="{FF2B5EF4-FFF2-40B4-BE49-F238E27FC236}">
                <a16:creationId xmlns:a16="http://schemas.microsoft.com/office/drawing/2014/main" id="{864C61E7-2CD7-4D77-933C-CB245033BAAE}"/>
              </a:ext>
            </a:extLst>
          </p:cNvPr>
          <p:cNvSpPr/>
          <p:nvPr/>
        </p:nvSpPr>
        <p:spPr>
          <a:xfrm rot="698896">
            <a:off x="9368564" y="4157514"/>
            <a:ext cx="1201195" cy="1043927"/>
          </a:xfrm>
          <a:prstGeom prst="cloudCallout">
            <a:avLst>
              <a:gd name="adj1" fmla="val 69248"/>
              <a:gd name="adj2" fmla="val 227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Speech Bubble: Rectangle with Corners Rounded 32">
            <a:extLst>
              <a:ext uri="{FF2B5EF4-FFF2-40B4-BE49-F238E27FC236}">
                <a16:creationId xmlns:a16="http://schemas.microsoft.com/office/drawing/2014/main" id="{E6BEB9C3-6D87-4193-BCFB-A390B7D72CFF}"/>
              </a:ext>
            </a:extLst>
          </p:cNvPr>
          <p:cNvSpPr/>
          <p:nvPr/>
        </p:nvSpPr>
        <p:spPr>
          <a:xfrm>
            <a:off x="8753200" y="4143009"/>
            <a:ext cx="3204127" cy="2086551"/>
          </a:xfrm>
          <a:prstGeom prst="wedgeRoundRectCallout">
            <a:avLst>
              <a:gd name="adj1" fmla="val -58029"/>
              <a:gd name="adj2" fmla="val -24119"/>
              <a:gd name="adj3" fmla="val 16667"/>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position of adverbs is different in English!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Time adverbs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are often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last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idea in the sentence.</a:t>
            </a:r>
          </a:p>
        </p:txBody>
      </p:sp>
      <p:sp>
        <p:nvSpPr>
          <p:cNvPr id="34" name="TextBox 33">
            <a:extLst>
              <a:ext uri="{FF2B5EF4-FFF2-40B4-BE49-F238E27FC236}">
                <a16:creationId xmlns:a16="http://schemas.microsoft.com/office/drawing/2014/main" id="{919642C9-6F44-42FF-9510-AA5BB903FB48}"/>
              </a:ext>
            </a:extLst>
          </p:cNvPr>
          <p:cNvSpPr txBox="1"/>
          <p:nvPr/>
        </p:nvSpPr>
        <p:spPr>
          <a:xfrm>
            <a:off x="904126" y="1339228"/>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cat always listens to music in the library.</a:t>
            </a:r>
          </a:p>
        </p:txBody>
      </p:sp>
      <p:sp>
        <p:nvSpPr>
          <p:cNvPr id="35" name="TextBox 34">
            <a:extLst>
              <a:ext uri="{FF2B5EF4-FFF2-40B4-BE49-F238E27FC236}">
                <a16:creationId xmlns:a16="http://schemas.microsoft.com/office/drawing/2014/main" id="{8E68BC4D-B8E0-4FAE-8103-FA645AB54F00}"/>
              </a:ext>
            </a:extLst>
          </p:cNvPr>
          <p:cNvSpPr txBox="1"/>
          <p:nvPr/>
        </p:nvSpPr>
        <p:spPr>
          <a:xfrm>
            <a:off x="904126" y="5809757"/>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animals in Switzerland often receive/get biscuits!</a:t>
            </a:r>
          </a:p>
        </p:txBody>
      </p:sp>
      <p:sp>
        <p:nvSpPr>
          <p:cNvPr id="36" name="TextBox 35">
            <a:extLst>
              <a:ext uri="{FF2B5EF4-FFF2-40B4-BE49-F238E27FC236}">
                <a16:creationId xmlns:a16="http://schemas.microsoft.com/office/drawing/2014/main" id="{1BBB486F-AD2A-4D39-A06E-57FFE7AA573C}"/>
              </a:ext>
            </a:extLst>
          </p:cNvPr>
          <p:cNvSpPr txBox="1"/>
          <p:nvPr/>
        </p:nvSpPr>
        <p:spPr>
          <a:xfrm>
            <a:off x="904125" y="1977875"/>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often looks for a hat in town.</a:t>
            </a:r>
          </a:p>
        </p:txBody>
      </p:sp>
      <p:sp>
        <p:nvSpPr>
          <p:cNvPr id="37" name="TextBox 36">
            <a:extLst>
              <a:ext uri="{FF2B5EF4-FFF2-40B4-BE49-F238E27FC236}">
                <a16:creationId xmlns:a16="http://schemas.microsoft.com/office/drawing/2014/main" id="{5121C5CC-0508-4219-930B-FD1034D5B9A1}"/>
              </a:ext>
            </a:extLst>
          </p:cNvPr>
          <p:cNvSpPr txBox="1"/>
          <p:nvPr/>
        </p:nvSpPr>
        <p:spPr>
          <a:xfrm>
            <a:off x="904124" y="2616522"/>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eating a sandwich in the theatre on Monday.</a:t>
            </a:r>
          </a:p>
        </p:txBody>
      </p:sp>
      <p:sp>
        <p:nvSpPr>
          <p:cNvPr id="38" name="TextBox 37">
            <a:extLst>
              <a:ext uri="{FF2B5EF4-FFF2-40B4-BE49-F238E27FC236}">
                <a16:creationId xmlns:a16="http://schemas.microsoft.com/office/drawing/2014/main" id="{DE0F13AC-FDB1-49D2-AC81-1A66F9D86B5B}"/>
              </a:ext>
            </a:extLst>
          </p:cNvPr>
          <p:cNvSpPr txBox="1"/>
          <p:nvPr/>
        </p:nvSpPr>
        <p:spPr>
          <a:xfrm>
            <a:off x="904123" y="3255169"/>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never wear trousers at home on Saturday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TextBox 38">
            <a:extLst>
              <a:ext uri="{FF2B5EF4-FFF2-40B4-BE49-F238E27FC236}">
                <a16:creationId xmlns:a16="http://schemas.microsoft.com/office/drawing/2014/main" id="{5AE4B6EC-74E6-4977-821D-51B4D3C1E865}"/>
              </a:ext>
            </a:extLst>
          </p:cNvPr>
          <p:cNvSpPr txBox="1"/>
          <p:nvPr/>
        </p:nvSpPr>
        <p:spPr>
          <a:xfrm>
            <a:off x="904122" y="3893816"/>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sometimes see a dog at the party!</a:t>
            </a:r>
          </a:p>
        </p:txBody>
      </p:sp>
      <p:sp>
        <p:nvSpPr>
          <p:cNvPr id="40" name="TextBox 39">
            <a:extLst>
              <a:ext uri="{FF2B5EF4-FFF2-40B4-BE49-F238E27FC236}">
                <a16:creationId xmlns:a16="http://schemas.microsoft.com/office/drawing/2014/main" id="{D3D56DCF-F5C8-4381-B9BB-7630DB57691A}"/>
              </a:ext>
            </a:extLst>
          </p:cNvPr>
          <p:cNvSpPr txBox="1"/>
          <p:nvPr/>
        </p:nvSpPr>
        <p:spPr>
          <a:xfrm>
            <a:off x="904122" y="4532463"/>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clean the car in the garden every day.</a:t>
            </a:r>
          </a:p>
        </p:txBody>
      </p:sp>
      <p:sp>
        <p:nvSpPr>
          <p:cNvPr id="41" name="TextBox 40">
            <a:extLst>
              <a:ext uri="{FF2B5EF4-FFF2-40B4-BE49-F238E27FC236}">
                <a16:creationId xmlns:a16="http://schemas.microsoft.com/office/drawing/2014/main" id="{CC7E48E0-A498-49FE-8C0D-9B457177DF41}"/>
              </a:ext>
            </a:extLst>
          </p:cNvPr>
          <p:cNvSpPr txBox="1"/>
          <p:nvPr/>
        </p:nvSpPr>
        <p:spPr>
          <a:xfrm>
            <a:off x="904121" y="5171110"/>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plays the guitar in the train every week.</a:t>
            </a:r>
          </a:p>
        </p:txBody>
      </p:sp>
      <p:sp>
        <p:nvSpPr>
          <p:cNvPr id="42" name="TextBox 41">
            <a:extLst>
              <a:ext uri="{FF2B5EF4-FFF2-40B4-BE49-F238E27FC236}">
                <a16:creationId xmlns:a16="http://schemas.microsoft.com/office/drawing/2014/main" id="{7C343D68-CD41-465A-8475-28D1A819D567}"/>
              </a:ext>
            </a:extLst>
          </p:cNvPr>
          <p:cNvSpPr txBox="1"/>
          <p:nvPr/>
        </p:nvSpPr>
        <p:spPr>
          <a:xfrm>
            <a:off x="955496" y="1402528"/>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3" name="TextBox 42">
            <a:extLst>
              <a:ext uri="{FF2B5EF4-FFF2-40B4-BE49-F238E27FC236}">
                <a16:creationId xmlns:a16="http://schemas.microsoft.com/office/drawing/2014/main" id="{5CBB7BF4-E184-43CF-BEBE-A0A320AC22C5}"/>
              </a:ext>
            </a:extLst>
          </p:cNvPr>
          <p:cNvSpPr txBox="1"/>
          <p:nvPr/>
        </p:nvSpPr>
        <p:spPr>
          <a:xfrm>
            <a:off x="954000" y="2046847"/>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4" name="TextBox 43">
            <a:extLst>
              <a:ext uri="{FF2B5EF4-FFF2-40B4-BE49-F238E27FC236}">
                <a16:creationId xmlns:a16="http://schemas.microsoft.com/office/drawing/2014/main" id="{C9009EC4-1582-4BB5-BACC-E91DD35CFB36}"/>
              </a:ext>
            </a:extLst>
          </p:cNvPr>
          <p:cNvSpPr txBox="1"/>
          <p:nvPr/>
        </p:nvSpPr>
        <p:spPr>
          <a:xfrm>
            <a:off x="954000" y="2691166"/>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5" name="TextBox 44">
            <a:extLst>
              <a:ext uri="{FF2B5EF4-FFF2-40B4-BE49-F238E27FC236}">
                <a16:creationId xmlns:a16="http://schemas.microsoft.com/office/drawing/2014/main" id="{C93EBF70-9FBD-42C5-BFE8-B0160114982B}"/>
              </a:ext>
            </a:extLst>
          </p:cNvPr>
          <p:cNvSpPr txBox="1"/>
          <p:nvPr/>
        </p:nvSpPr>
        <p:spPr>
          <a:xfrm>
            <a:off x="954000" y="3335485"/>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6" name="TextBox 45">
            <a:extLst>
              <a:ext uri="{FF2B5EF4-FFF2-40B4-BE49-F238E27FC236}">
                <a16:creationId xmlns:a16="http://schemas.microsoft.com/office/drawing/2014/main" id="{D4282B5C-2C0B-4717-9B25-2E3C6193A544}"/>
              </a:ext>
            </a:extLst>
          </p:cNvPr>
          <p:cNvSpPr txBox="1"/>
          <p:nvPr/>
        </p:nvSpPr>
        <p:spPr>
          <a:xfrm>
            <a:off x="954000" y="3979804"/>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7" name="TextBox 46">
            <a:extLst>
              <a:ext uri="{FF2B5EF4-FFF2-40B4-BE49-F238E27FC236}">
                <a16:creationId xmlns:a16="http://schemas.microsoft.com/office/drawing/2014/main" id="{250FB3AB-F48E-410F-9399-59E4477528BB}"/>
              </a:ext>
            </a:extLst>
          </p:cNvPr>
          <p:cNvSpPr txBox="1"/>
          <p:nvPr/>
        </p:nvSpPr>
        <p:spPr>
          <a:xfrm>
            <a:off x="954000" y="4624123"/>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8" name="TextBox 47">
            <a:extLst>
              <a:ext uri="{FF2B5EF4-FFF2-40B4-BE49-F238E27FC236}">
                <a16:creationId xmlns:a16="http://schemas.microsoft.com/office/drawing/2014/main" id="{C4F9C689-D0F0-4534-8DDC-A80D7E45FB11}"/>
              </a:ext>
            </a:extLst>
          </p:cNvPr>
          <p:cNvSpPr txBox="1"/>
          <p:nvPr/>
        </p:nvSpPr>
        <p:spPr>
          <a:xfrm>
            <a:off x="954000" y="5268442"/>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9" name="TextBox 48">
            <a:extLst>
              <a:ext uri="{FF2B5EF4-FFF2-40B4-BE49-F238E27FC236}">
                <a16:creationId xmlns:a16="http://schemas.microsoft.com/office/drawing/2014/main" id="{71B88826-F345-43EC-9FDA-1EE5D060E129}"/>
              </a:ext>
            </a:extLst>
          </p:cNvPr>
          <p:cNvSpPr txBox="1"/>
          <p:nvPr/>
        </p:nvSpPr>
        <p:spPr>
          <a:xfrm>
            <a:off x="954000" y="5912758"/>
            <a:ext cx="657546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Tree>
    <p:extLst>
      <p:ext uri="{BB962C8B-B14F-4D97-AF65-F5344CB8AC3E}">
        <p14:creationId xmlns:p14="http://schemas.microsoft.com/office/powerpoint/2010/main" val="146198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Wer</a:t>
            </a:r>
            <a:r>
              <a:rPr lang="en-GB" sz="3600" b="1" dirty="0">
                <a:solidFill>
                  <a:schemeClr val="bg1"/>
                </a:solidFill>
              </a:rPr>
              <a:t>, was, wo und </a:t>
            </a:r>
            <a:r>
              <a:rPr lang="en-GB" sz="3600" b="1" dirty="0" err="1">
                <a:solidFill>
                  <a:schemeClr val="bg1"/>
                </a:solidFill>
              </a:rPr>
              <a:t>wann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5A6EDD-C7D6-4FAA-B2E7-A23DE2576D2A}"/>
              </a:ext>
            </a:extLst>
          </p:cNvPr>
          <p:cNvSpPr txBox="1"/>
          <p:nvPr/>
        </p:nvSpPr>
        <p:spPr>
          <a:xfrm>
            <a:off x="1497862" y="1406534"/>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7" name="TextBox 6">
            <a:extLst>
              <a:ext uri="{FF2B5EF4-FFF2-40B4-BE49-F238E27FC236}">
                <a16:creationId xmlns:a16="http://schemas.microsoft.com/office/drawing/2014/main" id="{F1029687-C43B-4C2B-AF25-B3E2CBCBCAA3}"/>
              </a:ext>
            </a:extLst>
          </p:cNvPr>
          <p:cNvSpPr txBox="1"/>
          <p:nvPr/>
        </p:nvSpPr>
        <p:spPr>
          <a:xfrm>
            <a:off x="3955537" y="1406534"/>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8" name="TextBox 7">
            <a:extLst>
              <a:ext uri="{FF2B5EF4-FFF2-40B4-BE49-F238E27FC236}">
                <a16:creationId xmlns:a16="http://schemas.microsoft.com/office/drawing/2014/main" id="{4EBE3C0E-D93B-4090-AE80-7F9E27CFF00F}"/>
              </a:ext>
            </a:extLst>
          </p:cNvPr>
          <p:cNvSpPr txBox="1"/>
          <p:nvPr/>
        </p:nvSpPr>
        <p:spPr>
          <a:xfrm>
            <a:off x="6413212" y="1406534"/>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9" name="TextBox 8">
            <a:extLst>
              <a:ext uri="{FF2B5EF4-FFF2-40B4-BE49-F238E27FC236}">
                <a16:creationId xmlns:a16="http://schemas.microsoft.com/office/drawing/2014/main" id="{5E851EB8-4B73-449B-9CBF-9B0B395A6CC8}"/>
              </a:ext>
            </a:extLst>
          </p:cNvPr>
          <p:cNvSpPr txBox="1"/>
          <p:nvPr/>
        </p:nvSpPr>
        <p:spPr>
          <a:xfrm>
            <a:off x="8870887" y="1421463"/>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1" name="TextBox 10">
            <a:extLst>
              <a:ext uri="{FF2B5EF4-FFF2-40B4-BE49-F238E27FC236}">
                <a16:creationId xmlns:a16="http://schemas.microsoft.com/office/drawing/2014/main" id="{4AAE0B16-4239-4D53-BB2B-86CDB3E0FB46}"/>
              </a:ext>
            </a:extLst>
          </p:cNvPr>
          <p:cNvSpPr txBox="1"/>
          <p:nvPr/>
        </p:nvSpPr>
        <p:spPr>
          <a:xfrm>
            <a:off x="1497862" y="1954425"/>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2" name="TextBox 11">
            <a:extLst>
              <a:ext uri="{FF2B5EF4-FFF2-40B4-BE49-F238E27FC236}">
                <a16:creationId xmlns:a16="http://schemas.microsoft.com/office/drawing/2014/main" id="{E392FF7D-7ED8-4EA6-B2B6-EE8EAFF8FE1E}"/>
              </a:ext>
            </a:extLst>
          </p:cNvPr>
          <p:cNvSpPr txBox="1"/>
          <p:nvPr/>
        </p:nvSpPr>
        <p:spPr>
          <a:xfrm>
            <a:off x="3955537" y="1954425"/>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schwimmen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E831597-A8C2-43B7-8059-E30E1BDB6808}"/>
              </a:ext>
            </a:extLst>
          </p:cNvPr>
          <p:cNvSpPr txBox="1"/>
          <p:nvPr/>
        </p:nvSpPr>
        <p:spPr>
          <a:xfrm>
            <a:off x="6413212" y="1954425"/>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Montag </a:t>
            </a:r>
          </a:p>
        </p:txBody>
      </p:sp>
      <p:sp>
        <p:nvSpPr>
          <p:cNvPr id="14" name="TextBox 13">
            <a:extLst>
              <a:ext uri="{FF2B5EF4-FFF2-40B4-BE49-F238E27FC236}">
                <a16:creationId xmlns:a16="http://schemas.microsoft.com/office/drawing/2014/main" id="{DAF279F8-57A9-4B5F-B61C-17AB38C103BB}"/>
              </a:ext>
            </a:extLst>
          </p:cNvPr>
          <p:cNvSpPr txBox="1"/>
          <p:nvPr/>
        </p:nvSpPr>
        <p:spPr>
          <a:xfrm>
            <a:off x="8870887" y="1969354"/>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die Schweiz</a:t>
            </a:r>
          </a:p>
        </p:txBody>
      </p:sp>
      <p:sp>
        <p:nvSpPr>
          <p:cNvPr id="26" name="TextBox 25">
            <a:extLst>
              <a:ext uri="{FF2B5EF4-FFF2-40B4-BE49-F238E27FC236}">
                <a16:creationId xmlns:a16="http://schemas.microsoft.com/office/drawing/2014/main" id="{42F1D1DE-3834-4544-971E-CD44D6E8E437}"/>
              </a:ext>
            </a:extLst>
          </p:cNvPr>
          <p:cNvSpPr txBox="1"/>
          <p:nvPr/>
        </p:nvSpPr>
        <p:spPr>
          <a:xfrm>
            <a:off x="1497862" y="2502316"/>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p>
        </p:txBody>
      </p:sp>
      <p:sp>
        <p:nvSpPr>
          <p:cNvPr id="27" name="TextBox 26">
            <a:extLst>
              <a:ext uri="{FF2B5EF4-FFF2-40B4-BE49-F238E27FC236}">
                <a16:creationId xmlns:a16="http://schemas.microsoft.com/office/drawing/2014/main" id="{CC561584-CACE-401E-92D1-2E15E22D82F1}"/>
              </a:ext>
            </a:extLst>
          </p:cNvPr>
          <p:cNvSpPr txBox="1"/>
          <p:nvPr/>
        </p:nvSpPr>
        <p:spPr>
          <a:xfrm>
            <a:off x="3955538" y="2502316"/>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E49E7836-CBFC-4BB0-A34D-E9CF79279391}"/>
              </a:ext>
            </a:extLst>
          </p:cNvPr>
          <p:cNvSpPr txBox="1"/>
          <p:nvPr/>
        </p:nvSpPr>
        <p:spPr>
          <a:xfrm>
            <a:off x="6413214" y="2502316"/>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ADECCDC-F5ED-4F31-826A-333711FBCE0C}"/>
              </a:ext>
            </a:extLst>
          </p:cNvPr>
          <p:cNvSpPr txBox="1"/>
          <p:nvPr/>
        </p:nvSpPr>
        <p:spPr>
          <a:xfrm>
            <a:off x="8870890" y="2517245"/>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die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Bibliothek</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1606CB8B-53AA-4883-A37F-6FD93F992777}"/>
              </a:ext>
            </a:extLst>
          </p:cNvPr>
          <p:cNvSpPr txBox="1"/>
          <p:nvPr/>
        </p:nvSpPr>
        <p:spPr>
          <a:xfrm>
            <a:off x="1497862" y="3050207"/>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9A3DA5E-0D80-4040-BD8F-5F7A9E2AD78D}"/>
              </a:ext>
            </a:extLst>
          </p:cNvPr>
          <p:cNvSpPr txBox="1"/>
          <p:nvPr/>
        </p:nvSpPr>
        <p:spPr>
          <a:xfrm>
            <a:off x="3955538" y="3050207"/>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B2BDDC9F-13F7-4CE1-8AB9-0962F34A0AE1}"/>
              </a:ext>
            </a:extLst>
          </p:cNvPr>
          <p:cNvSpPr txBox="1"/>
          <p:nvPr/>
        </p:nvSpPr>
        <p:spPr>
          <a:xfrm>
            <a:off x="6413214" y="3050207"/>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EB2AB43F-F851-470E-A8F0-89F5CD946617}"/>
              </a:ext>
            </a:extLst>
          </p:cNvPr>
          <p:cNvSpPr txBox="1"/>
          <p:nvPr/>
        </p:nvSpPr>
        <p:spPr>
          <a:xfrm>
            <a:off x="8870890" y="3065136"/>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Theater</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49FB2CDC-DB4B-4019-B5AB-D6B6EC1162E7}"/>
              </a:ext>
            </a:extLst>
          </p:cNvPr>
          <p:cNvSpPr txBox="1"/>
          <p:nvPr/>
        </p:nvSpPr>
        <p:spPr>
          <a:xfrm>
            <a:off x="1497862" y="3598098"/>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56331C01-60D0-410B-A4EA-71428E0F3C1A}"/>
              </a:ext>
            </a:extLst>
          </p:cNvPr>
          <p:cNvSpPr txBox="1"/>
          <p:nvPr/>
        </p:nvSpPr>
        <p:spPr>
          <a:xfrm>
            <a:off x="3955538" y="3598098"/>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tanzen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1331B2A1-7D12-4544-A561-9A953EAA889D}"/>
              </a:ext>
            </a:extLst>
          </p:cNvPr>
          <p:cNvSpPr txBox="1"/>
          <p:nvPr/>
        </p:nvSpPr>
        <p:spPr>
          <a:xfrm>
            <a:off x="6413214" y="3598098"/>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jeden</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Tag</a:t>
            </a:r>
          </a:p>
        </p:txBody>
      </p:sp>
      <p:sp>
        <p:nvSpPr>
          <p:cNvPr id="39" name="TextBox 38">
            <a:extLst>
              <a:ext uri="{FF2B5EF4-FFF2-40B4-BE49-F238E27FC236}">
                <a16:creationId xmlns:a16="http://schemas.microsoft.com/office/drawing/2014/main" id="{4BFFB93C-0D49-452E-8034-E3A47111F27A}"/>
              </a:ext>
            </a:extLst>
          </p:cNvPr>
          <p:cNvSpPr txBox="1"/>
          <p:nvPr/>
        </p:nvSpPr>
        <p:spPr>
          <a:xfrm>
            <a:off x="8870890" y="3613027"/>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sp>
        <p:nvSpPr>
          <p:cNvPr id="41" name="TextBox 40">
            <a:extLst>
              <a:ext uri="{FF2B5EF4-FFF2-40B4-BE49-F238E27FC236}">
                <a16:creationId xmlns:a16="http://schemas.microsoft.com/office/drawing/2014/main" id="{EFD00D88-3A9A-45AE-94DF-A6AF01D619DA}"/>
              </a:ext>
            </a:extLst>
          </p:cNvPr>
          <p:cNvSpPr txBox="1"/>
          <p:nvPr/>
        </p:nvSpPr>
        <p:spPr>
          <a:xfrm>
            <a:off x="1497862" y="4145989"/>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Katze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17D5D837-B14A-4F92-8470-2CA6A3E8E1A5}"/>
              </a:ext>
            </a:extLst>
          </p:cNvPr>
          <p:cNvSpPr txBox="1"/>
          <p:nvPr/>
        </p:nvSpPr>
        <p:spPr>
          <a:xfrm>
            <a:off x="3955538" y="4145989"/>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5EBE61BE-14A1-47AC-8259-744B53CBE378}"/>
              </a:ext>
            </a:extLst>
          </p:cNvPr>
          <p:cNvSpPr txBox="1"/>
          <p:nvPr/>
        </p:nvSpPr>
        <p:spPr>
          <a:xfrm>
            <a:off x="6413214" y="4145989"/>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manchmal</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F2A70725-67A6-41E9-B895-4ADC99EDF570}"/>
              </a:ext>
            </a:extLst>
          </p:cNvPr>
          <p:cNvSpPr txBox="1"/>
          <p:nvPr/>
        </p:nvSpPr>
        <p:spPr>
          <a:xfrm>
            <a:off x="8870890" y="4160918"/>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die Stadt</a:t>
            </a:r>
          </a:p>
        </p:txBody>
      </p:sp>
      <p:sp>
        <p:nvSpPr>
          <p:cNvPr id="46" name="TextBox 45">
            <a:extLst>
              <a:ext uri="{FF2B5EF4-FFF2-40B4-BE49-F238E27FC236}">
                <a16:creationId xmlns:a16="http://schemas.microsoft.com/office/drawing/2014/main" id="{7DA721B2-77E3-4872-A9F6-476B5A96699A}"/>
              </a:ext>
            </a:extLst>
          </p:cNvPr>
          <p:cNvSpPr txBox="1"/>
          <p:nvPr/>
        </p:nvSpPr>
        <p:spPr>
          <a:xfrm>
            <a:off x="1497862" y="4693880"/>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2CA625DA-36CD-4AB3-B676-2B7C30205361}"/>
              </a:ext>
            </a:extLst>
          </p:cNvPr>
          <p:cNvSpPr txBox="1"/>
          <p:nvPr/>
        </p:nvSpPr>
        <p:spPr>
          <a:xfrm>
            <a:off x="3955538" y="4693880"/>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bleiben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C18C71EB-0AE1-44BF-933B-B4DC88B06955}"/>
              </a:ext>
            </a:extLst>
          </p:cNvPr>
          <p:cNvSpPr txBox="1"/>
          <p:nvPr/>
        </p:nvSpPr>
        <p:spPr>
          <a:xfrm>
            <a:off x="6413214" y="4693880"/>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samstags</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7FDCFCEA-48B0-4F8C-B687-8866A8EBE76B}"/>
              </a:ext>
            </a:extLst>
          </p:cNvPr>
          <p:cNvSpPr txBox="1"/>
          <p:nvPr/>
        </p:nvSpPr>
        <p:spPr>
          <a:xfrm>
            <a:off x="8870890" y="4708809"/>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ADAD472F-4454-45A2-AAD3-6D2B5B1BE6EE}"/>
              </a:ext>
            </a:extLst>
          </p:cNvPr>
          <p:cNvSpPr txBox="1"/>
          <p:nvPr/>
        </p:nvSpPr>
        <p:spPr>
          <a:xfrm>
            <a:off x="1497862" y="5241771"/>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sie (plural)</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34C3774A-E98A-4AD2-8E8D-AE30E62957F1}"/>
              </a:ext>
            </a:extLst>
          </p:cNvPr>
          <p:cNvSpPr txBox="1"/>
          <p:nvPr/>
        </p:nvSpPr>
        <p:spPr>
          <a:xfrm>
            <a:off x="3955538" y="5241771"/>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springen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3D41B85F-49E4-4838-89CF-4908E2DA3E2F}"/>
              </a:ext>
            </a:extLst>
          </p:cNvPr>
          <p:cNvSpPr txBox="1"/>
          <p:nvPr/>
        </p:nvSpPr>
        <p:spPr>
          <a:xfrm>
            <a:off x="6413214" y="5241771"/>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oft</a:t>
            </a:r>
          </a:p>
        </p:txBody>
      </p:sp>
      <p:sp>
        <p:nvSpPr>
          <p:cNvPr id="54" name="TextBox 53">
            <a:extLst>
              <a:ext uri="{FF2B5EF4-FFF2-40B4-BE49-F238E27FC236}">
                <a16:creationId xmlns:a16="http://schemas.microsoft.com/office/drawing/2014/main" id="{1FA198A2-AE41-45A4-AE05-E07D5CE4C89D}"/>
              </a:ext>
            </a:extLst>
          </p:cNvPr>
          <p:cNvSpPr txBox="1"/>
          <p:nvPr/>
        </p:nvSpPr>
        <p:spPr>
          <a:xfrm>
            <a:off x="8870890" y="5256700"/>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Schottland</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6C6643F5-06F4-42ED-B5C3-260E19E58F0B}"/>
              </a:ext>
            </a:extLst>
          </p:cNvPr>
          <p:cNvSpPr txBox="1"/>
          <p:nvPr/>
        </p:nvSpPr>
        <p:spPr>
          <a:xfrm>
            <a:off x="1497862" y="5789663"/>
            <a:ext cx="1851920" cy="369332"/>
          </a:xfrm>
          <a:prstGeom prst="rect">
            <a:avLst/>
          </a:prstGeom>
          <a:solidFill>
            <a:srgbClr val="DAA52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Tiere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5F6CEBA7-7036-425D-88F2-08746B547910}"/>
              </a:ext>
            </a:extLst>
          </p:cNvPr>
          <p:cNvSpPr txBox="1"/>
          <p:nvPr/>
        </p:nvSpPr>
        <p:spPr>
          <a:xfrm>
            <a:off x="3955538" y="5789663"/>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schlafen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FFAAABDB-F896-4A54-89FC-7210F58257CB}"/>
              </a:ext>
            </a:extLst>
          </p:cNvPr>
          <p:cNvSpPr txBox="1"/>
          <p:nvPr/>
        </p:nvSpPr>
        <p:spPr>
          <a:xfrm>
            <a:off x="6413214" y="5789663"/>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35D6970E-5279-4B22-AA4F-29706D5D8BEF}"/>
              </a:ext>
            </a:extLst>
          </p:cNvPr>
          <p:cNvSpPr txBox="1"/>
          <p:nvPr/>
        </p:nvSpPr>
        <p:spPr>
          <a:xfrm>
            <a:off x="8870890" y="5804592"/>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der Party</a:t>
            </a:r>
          </a:p>
        </p:txBody>
      </p:sp>
      <p:sp>
        <p:nvSpPr>
          <p:cNvPr id="61" name="TextBox 60">
            <a:extLst>
              <a:ext uri="{FF2B5EF4-FFF2-40B4-BE49-F238E27FC236}">
                <a16:creationId xmlns:a16="http://schemas.microsoft.com/office/drawing/2014/main" id="{5CBCDBCC-6EA5-4E30-A33B-BF1FED4C0402}"/>
              </a:ext>
            </a:extLst>
          </p:cNvPr>
          <p:cNvSpPr txBox="1"/>
          <p:nvPr/>
        </p:nvSpPr>
        <p:spPr>
          <a:xfrm>
            <a:off x="1869474" y="1421463"/>
            <a:ext cx="1252603" cy="276999"/>
          </a:xfrm>
          <a:prstGeom prst="rect">
            <a:avLst/>
          </a:prstGeom>
          <a:solidFill>
            <a:srgbClr val="DAA521"/>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F6B89244-12CD-4005-9B9E-23DFC7487EE0}"/>
              </a:ext>
            </a:extLst>
          </p:cNvPr>
          <p:cNvSpPr txBox="1"/>
          <p:nvPr/>
        </p:nvSpPr>
        <p:spPr>
          <a:xfrm>
            <a:off x="4255195" y="1452700"/>
            <a:ext cx="1252603" cy="276999"/>
          </a:xfrm>
          <a:prstGeom prst="rect">
            <a:avLst/>
          </a:prstGeom>
          <a:solidFill>
            <a:schemeClr val="accent1">
              <a:lumMod val="60000"/>
              <a:lumOff val="4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EBBA1F8F-FEFB-4F52-BEF3-8B36A7752890}"/>
              </a:ext>
            </a:extLst>
          </p:cNvPr>
          <p:cNvSpPr txBox="1"/>
          <p:nvPr/>
        </p:nvSpPr>
        <p:spPr>
          <a:xfrm>
            <a:off x="6455117" y="1452700"/>
            <a:ext cx="1714949" cy="276999"/>
          </a:xfrm>
          <a:prstGeom prst="rect">
            <a:avLst/>
          </a:prstGeom>
          <a:solidFill>
            <a:schemeClr val="accent6">
              <a:lumMod val="40000"/>
              <a:lumOff val="6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E60B8BBF-9775-479C-B9FE-AA0E84FCE8D8}"/>
              </a:ext>
            </a:extLst>
          </p:cNvPr>
          <p:cNvSpPr txBox="1"/>
          <p:nvPr/>
        </p:nvSpPr>
        <p:spPr>
          <a:xfrm>
            <a:off x="8888980" y="1452700"/>
            <a:ext cx="1802993" cy="276999"/>
          </a:xfrm>
          <a:prstGeom prst="rect">
            <a:avLst/>
          </a:prstGeom>
          <a:solidFill>
            <a:schemeClr val="accent4">
              <a:lumMod val="20000"/>
              <a:lumOff val="8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13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Wer</a:t>
            </a:r>
            <a:r>
              <a:rPr lang="en-GB" sz="3600" b="1" dirty="0">
                <a:solidFill>
                  <a:schemeClr val="bg1"/>
                </a:solidFill>
              </a:rPr>
              <a:t>, was, wo und </a:t>
            </a:r>
            <a:r>
              <a:rPr lang="en-GB" sz="3600" b="1" dirty="0" err="1">
                <a:solidFill>
                  <a:schemeClr val="bg1"/>
                </a:solidFill>
              </a:rPr>
              <a:t>wann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Action Button: Custom 37">
            <a:hlinkClick r:id="" action="ppaction://noaction" highlightClick="1">
              <a:snd r:embed="rId5" name="ich springe oft.wav"/>
            </a:hlinkClick>
            <a:extLst>
              <a:ext uri="{FF2B5EF4-FFF2-40B4-BE49-F238E27FC236}">
                <a16:creationId xmlns:a16="http://schemas.microsoft.com/office/drawing/2014/main" id="{7882C47C-AA04-41D9-AC15-937513285AB4}"/>
              </a:ext>
            </a:extLst>
          </p:cNvPr>
          <p:cNvSpPr/>
          <p:nvPr/>
        </p:nvSpPr>
        <p:spPr>
          <a:xfrm>
            <a:off x="234673" y="1290379"/>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 name="Action Button: Custom 41">
            <a:hlinkClick r:id="" action="ppaction://noaction" highlightClick="1">
              <a:snd r:embed="rId6" name="35. 2. Du schwimmst.wav"/>
            </a:hlinkClick>
            <a:extLst>
              <a:ext uri="{FF2B5EF4-FFF2-40B4-BE49-F238E27FC236}">
                <a16:creationId xmlns:a16="http://schemas.microsoft.com/office/drawing/2014/main" id="{B7CD06E0-0881-42CF-BA7C-91B865190BB4}"/>
              </a:ext>
            </a:extLst>
          </p:cNvPr>
          <p:cNvSpPr/>
          <p:nvPr/>
        </p:nvSpPr>
        <p:spPr>
          <a:xfrm>
            <a:off x="234673" y="1929026"/>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8" name="Action Button: Custom 45">
            <a:hlinkClick r:id="" action="ppaction://noaction" highlightClick="1">
              <a:snd r:embed="rId7" name="35. 3. Samstags.wav"/>
            </a:hlinkClick>
            <a:extLst>
              <a:ext uri="{FF2B5EF4-FFF2-40B4-BE49-F238E27FC236}">
                <a16:creationId xmlns:a16="http://schemas.microsoft.com/office/drawing/2014/main" id="{E72565A6-77D7-4E4C-B791-9CF838BC77DC}"/>
              </a:ext>
            </a:extLst>
          </p:cNvPr>
          <p:cNvSpPr/>
          <p:nvPr/>
        </p:nvSpPr>
        <p:spPr>
          <a:xfrm>
            <a:off x="234673" y="2567673"/>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9" name="Action Button: Custom 49">
            <a:hlinkClick r:id="" action="ppaction://noaction" highlightClick="1">
              <a:snd r:embed="rId8" name="35. 4. Am Montag.wav"/>
            </a:hlinkClick>
            <a:extLst>
              <a:ext uri="{FF2B5EF4-FFF2-40B4-BE49-F238E27FC236}">
                <a16:creationId xmlns:a16="http://schemas.microsoft.com/office/drawing/2014/main" id="{83324CFD-7DBF-4398-A8AA-CEF67A3CD991}"/>
              </a:ext>
            </a:extLst>
          </p:cNvPr>
          <p:cNvSpPr/>
          <p:nvPr/>
        </p:nvSpPr>
        <p:spPr>
          <a:xfrm>
            <a:off x="234673" y="3206320"/>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0" name="Action Button: Custom 53">
            <a:hlinkClick r:id="" action="ppaction://noaction" highlightClick="1">
              <a:snd r:embed="rId9" name="35. 5. Manchmal.wav"/>
            </a:hlinkClick>
            <a:extLst>
              <a:ext uri="{FF2B5EF4-FFF2-40B4-BE49-F238E27FC236}">
                <a16:creationId xmlns:a16="http://schemas.microsoft.com/office/drawing/2014/main" id="{4959F375-B663-48BB-BA6D-94B40647917F}"/>
              </a:ext>
            </a:extLst>
          </p:cNvPr>
          <p:cNvSpPr/>
          <p:nvPr/>
        </p:nvSpPr>
        <p:spPr>
          <a:xfrm>
            <a:off x="234673" y="3844967"/>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1" name="Action Button: Custom 37">
            <a:hlinkClick r:id="" action="ppaction://noaction" highlightClick="1">
              <a:snd r:embed="rId10" name="35. 6. Zu Hause.wav"/>
            </a:hlinkClick>
            <a:extLst>
              <a:ext uri="{FF2B5EF4-FFF2-40B4-BE49-F238E27FC236}">
                <a16:creationId xmlns:a16="http://schemas.microsoft.com/office/drawing/2014/main" id="{FDE69016-FD67-410C-AE1C-5D28CB20405E}"/>
              </a:ext>
            </a:extLst>
          </p:cNvPr>
          <p:cNvSpPr/>
          <p:nvPr/>
        </p:nvSpPr>
        <p:spPr>
          <a:xfrm>
            <a:off x="234673" y="4483614"/>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2" name="Action Button: Custom 41">
            <a:hlinkClick r:id="" action="ppaction://noaction" highlightClick="1">
              <a:snd r:embed="rId11" name="35. 7. In die Schweiz.wav"/>
            </a:hlinkClick>
            <a:extLst>
              <a:ext uri="{FF2B5EF4-FFF2-40B4-BE49-F238E27FC236}">
                <a16:creationId xmlns:a16="http://schemas.microsoft.com/office/drawing/2014/main" id="{E71FEAF7-D7FD-4056-867E-912FC9CB7B89}"/>
              </a:ext>
            </a:extLst>
          </p:cNvPr>
          <p:cNvSpPr/>
          <p:nvPr/>
        </p:nvSpPr>
        <p:spPr>
          <a:xfrm>
            <a:off x="234673" y="5122261"/>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3" name="Action Button: Custom 45">
            <a:hlinkClick r:id="" action="ppaction://noaction" highlightClick="1">
              <a:snd r:embed="rId12" name="35. 8. Im Zug.wav"/>
            </a:hlinkClick>
            <a:extLst>
              <a:ext uri="{FF2B5EF4-FFF2-40B4-BE49-F238E27FC236}">
                <a16:creationId xmlns:a16="http://schemas.microsoft.com/office/drawing/2014/main" id="{CA714F06-18C6-4CF3-A12B-A3E03D649753}"/>
              </a:ext>
            </a:extLst>
          </p:cNvPr>
          <p:cNvSpPr/>
          <p:nvPr/>
        </p:nvSpPr>
        <p:spPr>
          <a:xfrm>
            <a:off x="234673" y="5760908"/>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23" name="Picture 22" descr="A close up of a logo&#10;&#10;Description automatically generated">
            <a:extLst>
              <a:ext uri="{FF2B5EF4-FFF2-40B4-BE49-F238E27FC236}">
                <a16:creationId xmlns:a16="http://schemas.microsoft.com/office/drawing/2014/main" id="{17E78CD6-26DA-4188-A26A-A26FE4C5E8A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09499" y="4726347"/>
            <a:ext cx="1387228" cy="1415853"/>
          </a:xfrm>
          <a:prstGeom prst="rect">
            <a:avLst/>
          </a:prstGeom>
        </p:spPr>
      </p:pic>
      <p:sp>
        <p:nvSpPr>
          <p:cNvPr id="24" name="Thought Bubble: Cloud 23">
            <a:extLst>
              <a:ext uri="{FF2B5EF4-FFF2-40B4-BE49-F238E27FC236}">
                <a16:creationId xmlns:a16="http://schemas.microsoft.com/office/drawing/2014/main" id="{E70322DA-598A-4F3D-9C1E-93DA6CB6E0C9}"/>
              </a:ext>
            </a:extLst>
          </p:cNvPr>
          <p:cNvSpPr/>
          <p:nvPr/>
        </p:nvSpPr>
        <p:spPr>
          <a:xfrm rot="698896">
            <a:off x="9368564" y="4157514"/>
            <a:ext cx="1201195" cy="1043927"/>
          </a:xfrm>
          <a:prstGeom prst="cloudCallout">
            <a:avLst>
              <a:gd name="adj1" fmla="val 69248"/>
              <a:gd name="adj2" fmla="val 227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Speech Bubble: Rectangle with Corners Rounded 32">
            <a:extLst>
              <a:ext uri="{FF2B5EF4-FFF2-40B4-BE49-F238E27FC236}">
                <a16:creationId xmlns:a16="http://schemas.microsoft.com/office/drawing/2014/main" id="{20D7EA15-7E8E-41D1-9A14-6788A1833267}"/>
              </a:ext>
            </a:extLst>
          </p:cNvPr>
          <p:cNvSpPr/>
          <p:nvPr/>
        </p:nvSpPr>
        <p:spPr>
          <a:xfrm>
            <a:off x="8753200" y="4143009"/>
            <a:ext cx="3204127" cy="2086551"/>
          </a:xfrm>
          <a:prstGeom prst="wedgeRoundRectCallout">
            <a:avLst>
              <a:gd name="adj1" fmla="val -58029"/>
              <a:gd name="adj2" fmla="val -24119"/>
              <a:gd name="adj3" fmla="val 16667"/>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position of adverbs is different in English!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Time adverbs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are often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last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idea in the sentence.</a:t>
            </a:r>
          </a:p>
        </p:txBody>
      </p:sp>
      <p:sp>
        <p:nvSpPr>
          <p:cNvPr id="34" name="TextBox 33">
            <a:extLst>
              <a:ext uri="{FF2B5EF4-FFF2-40B4-BE49-F238E27FC236}">
                <a16:creationId xmlns:a16="http://schemas.microsoft.com/office/drawing/2014/main" id="{1C425176-8820-4F54-9590-D77C6B3F4E77}"/>
              </a:ext>
            </a:extLst>
          </p:cNvPr>
          <p:cNvSpPr txBox="1"/>
          <p:nvPr/>
        </p:nvSpPr>
        <p:spPr>
          <a:xfrm>
            <a:off x="904126" y="1339228"/>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jump into the library every day!</a:t>
            </a:r>
          </a:p>
        </p:txBody>
      </p:sp>
      <p:sp>
        <p:nvSpPr>
          <p:cNvPr id="35" name="TextBox 34">
            <a:extLst>
              <a:ext uri="{FF2B5EF4-FFF2-40B4-BE49-F238E27FC236}">
                <a16:creationId xmlns:a16="http://schemas.microsoft.com/office/drawing/2014/main" id="{7A4B4A5D-FD5A-4B90-9FAC-683DE8D29EF8}"/>
              </a:ext>
            </a:extLst>
          </p:cNvPr>
          <p:cNvSpPr txBox="1"/>
          <p:nvPr/>
        </p:nvSpPr>
        <p:spPr>
          <a:xfrm>
            <a:off x="904126" y="5809757"/>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never speak in the train.</a:t>
            </a:r>
          </a:p>
        </p:txBody>
      </p:sp>
      <p:sp>
        <p:nvSpPr>
          <p:cNvPr id="36" name="TextBox 35">
            <a:extLst>
              <a:ext uri="{FF2B5EF4-FFF2-40B4-BE49-F238E27FC236}">
                <a16:creationId xmlns:a16="http://schemas.microsoft.com/office/drawing/2014/main" id="{203340C9-B314-4377-878D-2229A188086E}"/>
              </a:ext>
            </a:extLst>
          </p:cNvPr>
          <p:cNvSpPr txBox="1"/>
          <p:nvPr/>
        </p:nvSpPr>
        <p:spPr>
          <a:xfrm>
            <a:off x="904125" y="1977875"/>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swim to Scotland every day!</a:t>
            </a:r>
          </a:p>
        </p:txBody>
      </p:sp>
      <p:sp>
        <p:nvSpPr>
          <p:cNvPr id="37" name="TextBox 36">
            <a:extLst>
              <a:ext uri="{FF2B5EF4-FFF2-40B4-BE49-F238E27FC236}">
                <a16:creationId xmlns:a16="http://schemas.microsoft.com/office/drawing/2014/main" id="{15E83663-EE2D-4491-A566-38CADFB64037}"/>
              </a:ext>
            </a:extLst>
          </p:cNvPr>
          <p:cNvSpPr txBox="1"/>
          <p:nvPr/>
        </p:nvSpPr>
        <p:spPr>
          <a:xfrm>
            <a:off x="904124" y="2616522"/>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cat sleeps in the theatre on Saturday</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0B975938-2080-4F07-A3F4-8B21432D7E2F}"/>
              </a:ext>
            </a:extLst>
          </p:cNvPr>
          <p:cNvSpPr txBox="1"/>
          <p:nvPr/>
        </p:nvSpPr>
        <p:spPr>
          <a:xfrm>
            <a:off x="904123" y="3255169"/>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animals are dancing at the party on Monday.</a:t>
            </a:r>
          </a:p>
        </p:txBody>
      </p:sp>
      <p:sp>
        <p:nvSpPr>
          <p:cNvPr id="39" name="TextBox 38">
            <a:extLst>
              <a:ext uri="{FF2B5EF4-FFF2-40B4-BE49-F238E27FC236}">
                <a16:creationId xmlns:a16="http://schemas.microsoft.com/office/drawing/2014/main" id="{73DACD76-DCAF-48B2-879F-01113DC4A591}"/>
              </a:ext>
            </a:extLst>
          </p:cNvPr>
          <p:cNvSpPr txBox="1"/>
          <p:nvPr/>
        </p:nvSpPr>
        <p:spPr>
          <a:xfrm>
            <a:off x="904122" y="3893816"/>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sometimes goes to school …</a:t>
            </a:r>
          </a:p>
        </p:txBody>
      </p:sp>
      <p:sp>
        <p:nvSpPr>
          <p:cNvPr id="40" name="TextBox 39">
            <a:extLst>
              <a:ext uri="{FF2B5EF4-FFF2-40B4-BE49-F238E27FC236}">
                <a16:creationId xmlns:a16="http://schemas.microsoft.com/office/drawing/2014/main" id="{67B9370C-9F0A-4D9E-AC0C-E7B076C845CE}"/>
              </a:ext>
            </a:extLst>
          </p:cNvPr>
          <p:cNvSpPr txBox="1"/>
          <p:nvPr/>
        </p:nvSpPr>
        <p:spPr>
          <a:xfrm>
            <a:off x="904122" y="4532463"/>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always stays at home!</a:t>
            </a:r>
          </a:p>
        </p:txBody>
      </p:sp>
      <p:sp>
        <p:nvSpPr>
          <p:cNvPr id="41" name="TextBox 40">
            <a:extLst>
              <a:ext uri="{FF2B5EF4-FFF2-40B4-BE49-F238E27FC236}">
                <a16:creationId xmlns:a16="http://schemas.microsoft.com/office/drawing/2014/main" id="{9621856D-1E8D-44AF-9CF9-87FF6A4027ED}"/>
              </a:ext>
            </a:extLst>
          </p:cNvPr>
          <p:cNvSpPr txBox="1"/>
          <p:nvPr/>
        </p:nvSpPr>
        <p:spPr>
          <a:xfrm>
            <a:off x="904121" y="5171110"/>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go to Switzerland every week.</a:t>
            </a:r>
          </a:p>
        </p:txBody>
      </p:sp>
      <p:sp>
        <p:nvSpPr>
          <p:cNvPr id="42" name="TextBox 41">
            <a:extLst>
              <a:ext uri="{FF2B5EF4-FFF2-40B4-BE49-F238E27FC236}">
                <a16:creationId xmlns:a16="http://schemas.microsoft.com/office/drawing/2014/main" id="{657D6084-D425-44A3-A11A-9334293911E0}"/>
              </a:ext>
            </a:extLst>
          </p:cNvPr>
          <p:cNvSpPr txBox="1"/>
          <p:nvPr/>
        </p:nvSpPr>
        <p:spPr>
          <a:xfrm>
            <a:off x="955496" y="1402528"/>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3" name="TextBox 42">
            <a:extLst>
              <a:ext uri="{FF2B5EF4-FFF2-40B4-BE49-F238E27FC236}">
                <a16:creationId xmlns:a16="http://schemas.microsoft.com/office/drawing/2014/main" id="{70D14425-BFE3-4DDA-AE89-86CA3DD12912}"/>
              </a:ext>
            </a:extLst>
          </p:cNvPr>
          <p:cNvSpPr txBox="1"/>
          <p:nvPr/>
        </p:nvSpPr>
        <p:spPr>
          <a:xfrm>
            <a:off x="954000" y="2046847"/>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4" name="TextBox 43">
            <a:extLst>
              <a:ext uri="{FF2B5EF4-FFF2-40B4-BE49-F238E27FC236}">
                <a16:creationId xmlns:a16="http://schemas.microsoft.com/office/drawing/2014/main" id="{7D3E4D4F-4155-4CC0-8ADD-33B3F50F21F7}"/>
              </a:ext>
            </a:extLst>
          </p:cNvPr>
          <p:cNvSpPr txBox="1"/>
          <p:nvPr/>
        </p:nvSpPr>
        <p:spPr>
          <a:xfrm>
            <a:off x="954000" y="2691166"/>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5" name="TextBox 44">
            <a:extLst>
              <a:ext uri="{FF2B5EF4-FFF2-40B4-BE49-F238E27FC236}">
                <a16:creationId xmlns:a16="http://schemas.microsoft.com/office/drawing/2014/main" id="{649733B0-D0B8-4C2A-BB5D-7FA387D63256}"/>
              </a:ext>
            </a:extLst>
          </p:cNvPr>
          <p:cNvSpPr txBox="1"/>
          <p:nvPr/>
        </p:nvSpPr>
        <p:spPr>
          <a:xfrm>
            <a:off x="954000" y="3335485"/>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6" name="TextBox 45">
            <a:extLst>
              <a:ext uri="{FF2B5EF4-FFF2-40B4-BE49-F238E27FC236}">
                <a16:creationId xmlns:a16="http://schemas.microsoft.com/office/drawing/2014/main" id="{AF989DE4-B4E0-4209-8EDB-F6507A78E0FA}"/>
              </a:ext>
            </a:extLst>
          </p:cNvPr>
          <p:cNvSpPr txBox="1"/>
          <p:nvPr/>
        </p:nvSpPr>
        <p:spPr>
          <a:xfrm>
            <a:off x="954000" y="3979804"/>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7" name="TextBox 46">
            <a:extLst>
              <a:ext uri="{FF2B5EF4-FFF2-40B4-BE49-F238E27FC236}">
                <a16:creationId xmlns:a16="http://schemas.microsoft.com/office/drawing/2014/main" id="{D84565C3-23B6-43B8-A6C3-A3E2A89D47FD}"/>
              </a:ext>
            </a:extLst>
          </p:cNvPr>
          <p:cNvSpPr txBox="1"/>
          <p:nvPr/>
        </p:nvSpPr>
        <p:spPr>
          <a:xfrm>
            <a:off x="954000" y="4624123"/>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8" name="TextBox 47">
            <a:extLst>
              <a:ext uri="{FF2B5EF4-FFF2-40B4-BE49-F238E27FC236}">
                <a16:creationId xmlns:a16="http://schemas.microsoft.com/office/drawing/2014/main" id="{A1CFE573-B027-40ED-AB37-9270E0FCE42B}"/>
              </a:ext>
            </a:extLst>
          </p:cNvPr>
          <p:cNvSpPr txBox="1"/>
          <p:nvPr/>
        </p:nvSpPr>
        <p:spPr>
          <a:xfrm>
            <a:off x="954000" y="5268442"/>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9" name="TextBox 48">
            <a:extLst>
              <a:ext uri="{FF2B5EF4-FFF2-40B4-BE49-F238E27FC236}">
                <a16:creationId xmlns:a16="http://schemas.microsoft.com/office/drawing/2014/main" id="{7567CD6B-B8BF-4403-9DCF-A020C22B60B9}"/>
              </a:ext>
            </a:extLst>
          </p:cNvPr>
          <p:cNvSpPr txBox="1"/>
          <p:nvPr/>
        </p:nvSpPr>
        <p:spPr>
          <a:xfrm>
            <a:off x="954000" y="5912758"/>
            <a:ext cx="657546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50" name="TextBox 49">
            <a:extLst>
              <a:ext uri="{FF2B5EF4-FFF2-40B4-BE49-F238E27FC236}">
                <a16:creationId xmlns:a16="http://schemas.microsoft.com/office/drawing/2014/main" id="{2C8339C1-9F9F-41B8-B72D-6A6DC4655AC8}"/>
              </a:ext>
            </a:extLst>
          </p:cNvPr>
          <p:cNvSpPr txBox="1"/>
          <p:nvPr/>
        </p:nvSpPr>
        <p:spPr>
          <a:xfrm>
            <a:off x="7766461" y="1123517"/>
            <a:ext cx="4190865" cy="2554545"/>
          </a:xfrm>
          <a:prstGeom prst="rect">
            <a:avLst/>
          </a:prstGeom>
          <a:noFill/>
          <a:ln w="127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ziemlich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Look at your notes. Would it sound better to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 the word order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a:t>
            </a:r>
          </a:p>
        </p:txBody>
      </p:sp>
    </p:spTree>
    <p:extLst>
      <p:ext uri="{BB962C8B-B14F-4D97-AF65-F5344CB8AC3E}">
        <p14:creationId xmlns:p14="http://schemas.microsoft.com/office/powerpoint/2010/main" val="44210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2" grpId="0" animBg="1"/>
      <p:bldP spid="43" grpId="0" animBg="1"/>
      <p:bldP spid="44" grpId="0" animBg="1"/>
      <p:bldP spid="45" grpId="0" animBg="1"/>
      <p:bldP spid="46" grpId="0" animBg="1"/>
      <p:bldP spid="47" grpId="0" animBg="1"/>
      <p:bldP spid="48" grpId="0" animBg="1"/>
      <p:bldP spid="4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D67C606-AF9C-7242-AF89-7E0EA20FADA6}" vid="{330BF7C0-A975-874B-A7BE-A2ADB8C43C49}"/>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15</TotalTime>
  <Words>2103</Words>
  <Application>Microsoft Office PowerPoint</Application>
  <PresentationFormat>Widescreen</PresentationFormat>
  <Paragraphs>328</Paragraphs>
  <Slides>8</Slides>
  <Notes>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vt:i4>
      </vt:variant>
    </vt:vector>
  </HeadingPairs>
  <TitlesOfParts>
    <vt:vector size="15" baseType="lpstr">
      <vt:lpstr>Arial</vt:lpstr>
      <vt:lpstr>Calibri</vt:lpstr>
      <vt:lpstr>Calibri Light</vt:lpstr>
      <vt:lpstr>Century Gothic</vt:lpstr>
      <vt:lpstr>Office Theme</vt:lpstr>
      <vt:lpstr>3_Office Theme</vt:lpstr>
      <vt:lpstr>1_Office Theme</vt:lpstr>
      <vt:lpstr>Grammar</vt:lpstr>
      <vt:lpstr>Adverbs of time and place – WO1</vt:lpstr>
      <vt:lpstr>Adverbs of time and place – WO2</vt:lpstr>
      <vt:lpstr>Was gibt es in Berlin?</vt:lpstr>
      <vt:lpstr>Wer, was, wo und wann?</vt:lpstr>
      <vt:lpstr>Wer, was, wo und wann?</vt:lpstr>
      <vt:lpstr>Wer, was, wo und wann?</vt:lpstr>
      <vt:lpstr>Wer, was, wo und wann?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Inge Alferink</dc:creator>
  <cp:lastModifiedBy>Avril Weir</cp:lastModifiedBy>
  <cp:revision>6</cp:revision>
  <dcterms:created xsi:type="dcterms:W3CDTF">2020-05-14T08:35:41Z</dcterms:created>
  <dcterms:modified xsi:type="dcterms:W3CDTF">2020-05-21T12:02:52Z</dcterms:modified>
</cp:coreProperties>
</file>