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23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5.xml" ContentType="application/vnd.openxmlformats-officedocument.presentationml.notesSlide+xml"/>
  <Override PartName="/ppt/notesSlides/notesSlide26.xml" ContentType="application/vnd.openxmlformats-officedocument.presentationml.notesSlide+xml"/>
  <Override PartName="/ppt/notesSlides/notesSlide27.xml" ContentType="application/vnd.openxmlformats-officedocument.presentationml.notesSlide+xml"/>
  <Override PartName="/ppt/notesSlides/notesSlide28.xml" ContentType="application/vnd.openxmlformats-officedocument.presentationml.notesSlide+xml"/>
  <Override PartName="/ppt/notesSlides/notesSlide29.xml" ContentType="application/vnd.openxmlformats-officedocument.presentationml.notesSlide+xml"/>
  <Override PartName="/ppt/notesSlides/notesSlide30.xml" ContentType="application/vnd.openxmlformats-officedocument.presentationml.notesSlide+xml"/>
  <Override PartName="/ppt/notesSlides/notesSlide31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33.xml" ContentType="application/vnd.openxmlformats-officedocument.presentationml.notesSlide+xml"/>
  <Override PartName="/ppt/notesSlides/notesSlide34.xml" ContentType="application/vnd.openxmlformats-officedocument.presentationml.notesSlide+xml"/>
  <Override PartName="/ppt/notesSlides/notesSlide35.xml" ContentType="application/vnd.openxmlformats-officedocument.presentationml.notesSlide+xml"/>
  <Override PartName="/ppt/notesSlides/notesSlide36.xml" ContentType="application/vnd.openxmlformats-officedocument.presentationml.notesSlide+xml"/>
  <Override PartName="/ppt/notesSlides/notesSlide37.xml" ContentType="application/vnd.openxmlformats-officedocument.presentationml.notesSlide+xml"/>
  <Override PartName="/ppt/notesSlides/notesSlide38.xml" ContentType="application/vnd.openxmlformats-officedocument.presentationml.notesSlide+xml"/>
  <Override PartName="/ppt/notesSlides/notesSlide39.xml" ContentType="application/vnd.openxmlformats-officedocument.presentationml.notesSlide+xml"/>
  <Override PartName="/ppt/notesSlides/notesSlide40.xml" ContentType="application/vnd.openxmlformats-officedocument.presentationml.notesSlide+xml"/>
  <Override PartName="/ppt/notesSlides/notesSlide41.xml" ContentType="application/vnd.openxmlformats-officedocument.presentationml.notesSlide+xml"/>
  <Override PartName="/ppt/notesSlides/notesSlide42.xml" ContentType="application/vnd.openxmlformats-officedocument.presentationml.notesSlide+xml"/>
  <Override PartName="/ppt/notesSlides/notesSlide43.xml" ContentType="application/vnd.openxmlformats-officedocument.presentationml.notesSlide+xml"/>
  <Override PartName="/ppt/notesSlides/notesSlide4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  <p:sldMasterId id="2147483684" r:id="rId2"/>
  </p:sldMasterIdLst>
  <p:notesMasterIdLst>
    <p:notesMasterId r:id="rId48"/>
  </p:notesMasterIdLst>
  <p:sldIdLst>
    <p:sldId id="257" r:id="rId3"/>
    <p:sldId id="316" r:id="rId4"/>
    <p:sldId id="317" r:id="rId5"/>
    <p:sldId id="318" r:id="rId6"/>
    <p:sldId id="319" r:id="rId7"/>
    <p:sldId id="320" r:id="rId8"/>
    <p:sldId id="321" r:id="rId9"/>
    <p:sldId id="322" r:id="rId10"/>
    <p:sldId id="323" r:id="rId11"/>
    <p:sldId id="324" r:id="rId12"/>
    <p:sldId id="325" r:id="rId13"/>
    <p:sldId id="326" r:id="rId14"/>
    <p:sldId id="327" r:id="rId15"/>
    <p:sldId id="328" r:id="rId16"/>
    <p:sldId id="329" r:id="rId17"/>
    <p:sldId id="330" r:id="rId18"/>
    <p:sldId id="331" r:id="rId19"/>
    <p:sldId id="332" r:id="rId20"/>
    <p:sldId id="333" r:id="rId21"/>
    <p:sldId id="334" r:id="rId22"/>
    <p:sldId id="335" r:id="rId23"/>
    <p:sldId id="336" r:id="rId24"/>
    <p:sldId id="337" r:id="rId25"/>
    <p:sldId id="338" r:id="rId26"/>
    <p:sldId id="339" r:id="rId27"/>
    <p:sldId id="340" r:id="rId28"/>
    <p:sldId id="341" r:id="rId29"/>
    <p:sldId id="342" r:id="rId30"/>
    <p:sldId id="343" r:id="rId31"/>
    <p:sldId id="344" r:id="rId32"/>
    <p:sldId id="345" r:id="rId33"/>
    <p:sldId id="346" r:id="rId34"/>
    <p:sldId id="347" r:id="rId35"/>
    <p:sldId id="348" r:id="rId36"/>
    <p:sldId id="349" r:id="rId37"/>
    <p:sldId id="350" r:id="rId38"/>
    <p:sldId id="351" r:id="rId39"/>
    <p:sldId id="352" r:id="rId40"/>
    <p:sldId id="353" r:id="rId41"/>
    <p:sldId id="354" r:id="rId42"/>
    <p:sldId id="355" r:id="rId43"/>
    <p:sldId id="356" r:id="rId44"/>
    <p:sldId id="357" r:id="rId45"/>
    <p:sldId id="358" r:id="rId46"/>
    <p:sldId id="359" r:id="rId47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 showGuides="1">
      <p:cViewPr varScale="1">
        <p:scale>
          <a:sx n="112" d="100"/>
          <a:sy n="112" d="100"/>
        </p:scale>
        <p:origin x="402" y="10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slide" Target="slides/slide37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slide" Target="slides/slide40.xml"/><Relationship Id="rId47" Type="http://schemas.openxmlformats.org/officeDocument/2006/relationships/slide" Target="slides/slide45.xml"/><Relationship Id="rId50" Type="http://schemas.openxmlformats.org/officeDocument/2006/relationships/viewProps" Target="viewProps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slide" Target="slides/slide36.xml"/><Relationship Id="rId46" Type="http://schemas.openxmlformats.org/officeDocument/2006/relationships/slide" Target="slides/slide44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41" Type="http://schemas.openxmlformats.org/officeDocument/2006/relationships/slide" Target="slides/slide3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slide" Target="slides/slide38.xml"/><Relationship Id="rId45" Type="http://schemas.openxmlformats.org/officeDocument/2006/relationships/slide" Target="slides/slide43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presProps" Target="presProp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slide" Target="slides/slide42.xml"/><Relationship Id="rId52" Type="http://schemas.openxmlformats.org/officeDocument/2006/relationships/tableStyles" Target="tableStyle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slide" Target="slides/slide41.xml"/><Relationship Id="rId48" Type="http://schemas.openxmlformats.org/officeDocument/2006/relationships/notesMaster" Target="notesMasters/notesMaster1.xml"/><Relationship Id="rId8" Type="http://schemas.openxmlformats.org/officeDocument/2006/relationships/slide" Target="slides/slide6.xml"/><Relationship Id="rId51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2603B7-3AF5-453F-810D-1E445F069E9F}" type="datetimeFigureOut">
              <a:rPr lang="en-GB" smtClean="0"/>
              <a:t>13/06/2019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EE430693-CBBC-498E-81EB-DA9F3C22148D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7463305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7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3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5.xml"/><Relationship Id="rId1" Type="http://schemas.openxmlformats.org/officeDocument/2006/relationships/notesMaster" Target="../notesMasters/notesMaster1.xml"/></Relationships>
</file>

<file path=ppt/notesSlides/_rels/notesSlide3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3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3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8.xml"/><Relationship Id="rId1" Type="http://schemas.openxmlformats.org/officeDocument/2006/relationships/notesMaster" Target="../notesMasters/notesMaster1.xml"/></Relationships>
</file>

<file path=ppt/notesSlides/_rels/notesSlide3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9.xml"/><Relationship Id="rId1" Type="http://schemas.openxmlformats.org/officeDocument/2006/relationships/notesMaster" Target="../notesMasters/notesMaster1.xml"/></Relationships>
</file>

<file path=ppt/notesSlides/_rels/notesSlide3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0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1.xml"/><Relationship Id="rId1" Type="http://schemas.openxmlformats.org/officeDocument/2006/relationships/notesMaster" Target="../notesMasters/notesMaster1.xml"/></Relationships>
</file>

<file path=ppt/notesSlides/_rels/notesSlide4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2.xml"/><Relationship Id="rId1" Type="http://schemas.openxmlformats.org/officeDocument/2006/relationships/notesMaster" Target="../notesMasters/notesMaster1.xml"/></Relationships>
</file>

<file path=ppt/notesSlides/_rels/notesSlide4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3.xml"/><Relationship Id="rId1" Type="http://schemas.openxmlformats.org/officeDocument/2006/relationships/notesMaster" Target="../notesMasters/notesMaster1.xml"/></Relationships>
</file>

<file path=ppt/notesSlides/_rels/notesSlide4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4.xml"/><Relationship Id="rId1" Type="http://schemas.openxmlformats.org/officeDocument/2006/relationships/notesMaster" Target="../notesMasters/notesMaster1.xml"/></Relationships>
</file>

<file path=ppt/notesSlides/_rels/notesSlide4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672843D9-4757-4631-B0CD-BAA271821DF5}" type="slidenum">
              <a:rPr lang="en-GB" smtClean="0">
                <a:solidFill>
                  <a:prstClr val="black"/>
                </a:solidFill>
              </a:rPr>
              <a:pPr>
                <a:defRPr/>
              </a:pPr>
              <a:t>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01394860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Word frequency: </a:t>
            </a:r>
            <a:r>
              <a:rPr lang="en-GB" baseline="0" dirty="0" err="1"/>
              <a:t>llamar</a:t>
            </a:r>
            <a:r>
              <a:rPr lang="en-GB" baseline="0" dirty="0"/>
              <a:t> [122] hombre [97]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115296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Word frequency: </a:t>
            </a:r>
            <a:r>
              <a:rPr lang="en-GB" baseline="0" dirty="0" err="1"/>
              <a:t>lavar</a:t>
            </a:r>
            <a:r>
              <a:rPr lang="en-GB" baseline="0" dirty="0"/>
              <a:t> [1676]; </a:t>
            </a:r>
            <a:r>
              <a:rPr lang="en-GB" baseline="0" dirty="0" err="1"/>
              <a:t>ducha</a:t>
            </a:r>
            <a:r>
              <a:rPr lang="en-GB" baseline="0" dirty="0"/>
              <a:t> [&lt;5000].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31110018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word frequency: </a:t>
            </a:r>
            <a:r>
              <a:rPr lang="en-GB" baseline="0" dirty="0" err="1"/>
              <a:t>cuidar</a:t>
            </a:r>
            <a:r>
              <a:rPr lang="en-GB" baseline="0" dirty="0"/>
              <a:t> [751]; </a:t>
            </a:r>
            <a:r>
              <a:rPr lang="en-GB" baseline="0" dirty="0" err="1"/>
              <a:t>mujer</a:t>
            </a:r>
            <a:r>
              <a:rPr lang="en-GB" baseline="0" dirty="0"/>
              <a:t> [120].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64034050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 is further</a:t>
            </a:r>
            <a:r>
              <a:rPr lang="en-GB" baseline="0" dirty="0"/>
              <a:t> reading practice, if needed. There are an additional ten items in a slightly different format: match the sentence to the right picture.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6605530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Word</a:t>
            </a:r>
            <a:r>
              <a:rPr lang="en-GB" baseline="0" dirty="0"/>
              <a:t> frequency: </a:t>
            </a:r>
            <a:r>
              <a:rPr lang="en-GB" baseline="0" dirty="0" err="1"/>
              <a:t>besar</a:t>
            </a:r>
            <a:r>
              <a:rPr lang="en-GB" baseline="0" dirty="0"/>
              <a:t> [1591]; </a:t>
            </a:r>
            <a:r>
              <a:rPr lang="en-GB" baseline="0" dirty="0" err="1"/>
              <a:t>chica</a:t>
            </a:r>
            <a:r>
              <a:rPr lang="en-GB" baseline="0" dirty="0"/>
              <a:t> [1129].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5105927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Word</a:t>
            </a:r>
            <a:r>
              <a:rPr lang="en-GB" baseline="0" dirty="0"/>
              <a:t> frequency: </a:t>
            </a:r>
            <a:r>
              <a:rPr lang="en-GB" baseline="0" dirty="0" err="1"/>
              <a:t>seguir</a:t>
            </a:r>
            <a:r>
              <a:rPr lang="en-GB" baseline="0" dirty="0"/>
              <a:t> [99]; </a:t>
            </a:r>
            <a:r>
              <a:rPr lang="en-GB" baseline="0" dirty="0" err="1"/>
              <a:t>perro</a:t>
            </a:r>
            <a:r>
              <a:rPr lang="en-GB" baseline="0" dirty="0"/>
              <a:t> [888].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72648324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Word</a:t>
            </a:r>
            <a:r>
              <a:rPr lang="en-GB" baseline="0" dirty="0"/>
              <a:t> frequency: </a:t>
            </a:r>
            <a:r>
              <a:rPr lang="en-GB" baseline="0" dirty="0" err="1"/>
              <a:t>saludar</a:t>
            </a:r>
            <a:r>
              <a:rPr lang="en-GB" baseline="0" dirty="0"/>
              <a:t> [1575]; </a:t>
            </a:r>
            <a:r>
              <a:rPr lang="en-GB" baseline="0" dirty="0" err="1"/>
              <a:t>chico</a:t>
            </a:r>
            <a:r>
              <a:rPr lang="en-GB" baseline="0" dirty="0"/>
              <a:t> [727].</a:t>
            </a:r>
            <a:endParaRPr lang="en-GB" dirty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31527918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Word frequency: </a:t>
            </a:r>
            <a:r>
              <a:rPr lang="en-GB" dirty="0" err="1"/>
              <a:t>amar</a:t>
            </a:r>
            <a:r>
              <a:rPr lang="en-GB" dirty="0"/>
              <a:t> [700]; koala [&gt;5000].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8923030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Word frequency: </a:t>
            </a:r>
            <a:r>
              <a:rPr lang="en-GB" dirty="0" err="1"/>
              <a:t>contactar</a:t>
            </a:r>
            <a:r>
              <a:rPr lang="en-GB" dirty="0"/>
              <a:t> [3866]; hombre [97].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6220476"/>
      </p:ext>
    </p:extLst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Word</a:t>
            </a:r>
            <a:r>
              <a:rPr lang="en-GB" baseline="0" dirty="0"/>
              <a:t> frequency: comer [347]; </a:t>
            </a:r>
            <a:r>
              <a:rPr lang="en-GB" baseline="0" dirty="0" err="1"/>
              <a:t>pez</a:t>
            </a:r>
            <a:r>
              <a:rPr lang="en-GB" baseline="0" dirty="0"/>
              <a:t> [3579].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704999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29884738"/>
      </p:ext>
    </p:extLst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Word</a:t>
            </a:r>
            <a:r>
              <a:rPr lang="en-GB" baseline="0" dirty="0"/>
              <a:t> frequency: </a:t>
            </a:r>
            <a:r>
              <a:rPr lang="en-GB" baseline="0" dirty="0" err="1"/>
              <a:t>besar</a:t>
            </a:r>
            <a:r>
              <a:rPr lang="en-GB" baseline="0" dirty="0"/>
              <a:t> [1591];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niño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[173].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5919057"/>
      </p:ext>
    </p:extLst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Word frequency: </a:t>
            </a:r>
            <a:r>
              <a:rPr lang="en-GB" dirty="0" err="1"/>
              <a:t>llenar</a:t>
            </a:r>
            <a:r>
              <a:rPr lang="en-GB" dirty="0"/>
              <a:t> [600]; </a:t>
            </a:r>
            <a:r>
              <a:rPr lang="en-GB" dirty="0" err="1"/>
              <a:t>vaso</a:t>
            </a:r>
            <a:r>
              <a:rPr lang="en-GB" dirty="0"/>
              <a:t> [1609].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13761762"/>
      </p:ext>
    </p:extLst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Word frequency:  </a:t>
            </a:r>
            <a:r>
              <a:rPr lang="en-GB" baseline="0" dirty="0" err="1"/>
              <a:t>arreglar</a:t>
            </a:r>
            <a:r>
              <a:rPr lang="en-GB" baseline="0" dirty="0"/>
              <a:t> [1314]; robot [&gt;5000]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11736980"/>
      </p:ext>
    </p:extLst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Word frequency: </a:t>
            </a:r>
            <a:r>
              <a:rPr lang="en-GB" dirty="0" err="1"/>
              <a:t>amar</a:t>
            </a:r>
            <a:r>
              <a:rPr lang="en-GB" dirty="0"/>
              <a:t> [700];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pingüino</a:t>
            </a:r>
            <a:r>
              <a:rPr lang="en-GB" dirty="0"/>
              <a:t> [&gt;5000].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099926"/>
      </p:ext>
    </p:extLst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895528"/>
      </p:ext>
    </p:extLst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Transcript: </a:t>
            </a:r>
            <a:r>
              <a:rPr lang="en-GB" dirty="0" err="1"/>
              <a:t>Destruye</a:t>
            </a:r>
            <a:r>
              <a:rPr lang="en-GB" dirty="0"/>
              <a:t> el </a:t>
            </a:r>
            <a:r>
              <a:rPr lang="en-GB" dirty="0" err="1"/>
              <a:t>cañón</a:t>
            </a:r>
            <a:r>
              <a:rPr lang="en-GB" dirty="0"/>
              <a:t>.</a:t>
            </a:r>
          </a:p>
          <a:p>
            <a:r>
              <a:rPr lang="en-GB" dirty="0"/>
              <a:t>Word frequency:</a:t>
            </a:r>
            <a:r>
              <a:rPr lang="en-GB" baseline="0" dirty="0"/>
              <a:t> </a:t>
            </a:r>
            <a:r>
              <a:rPr lang="en-GB" baseline="0" dirty="0" err="1"/>
              <a:t>destruir</a:t>
            </a:r>
            <a:r>
              <a:rPr lang="en-GB" baseline="0" dirty="0"/>
              <a:t> [1283]; </a:t>
            </a:r>
            <a:r>
              <a:rPr lang="en-GB" dirty="0" err="1"/>
              <a:t>cañón</a:t>
            </a:r>
            <a:r>
              <a:rPr lang="en-GB" dirty="0"/>
              <a:t> [4015]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0756551"/>
      </p:ext>
    </p:extLst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This</a:t>
            </a:r>
            <a:r>
              <a:rPr lang="en-GB" baseline="0" dirty="0"/>
              <a:t> is an optional – teachers can either choose to do this or just the sentence-picture matching activity.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55657129"/>
      </p:ext>
    </p:extLst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Transcript:</a:t>
            </a:r>
            <a:r>
              <a:rPr lang="en-GB" baseline="0" dirty="0"/>
              <a:t>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La ve el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chico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Word frequency: </a:t>
            </a:r>
            <a:r>
              <a:rPr lang="en-GB" baseline="0" dirty="0" err="1"/>
              <a:t>ver</a:t>
            </a:r>
            <a:r>
              <a:rPr lang="en-GB" baseline="0" dirty="0"/>
              <a:t> [38];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chico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[727].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08409778"/>
      </p:ext>
    </p:extLst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29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3983320"/>
      </p:ext>
    </p:extLst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Transcript: L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a llena el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vaso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Word frequency: </a:t>
            </a:r>
            <a:r>
              <a:rPr lang="en-GB" dirty="0" err="1"/>
              <a:t>llenar</a:t>
            </a:r>
            <a:r>
              <a:rPr lang="en-GB" dirty="0"/>
              <a:t> [600]; </a:t>
            </a:r>
            <a:r>
              <a:rPr lang="en-GB" dirty="0" err="1"/>
              <a:t>vaso</a:t>
            </a:r>
            <a:r>
              <a:rPr lang="en-GB" dirty="0"/>
              <a:t> [1609].</a:t>
            </a: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575535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/>
              <a:t>Word frequency:</a:t>
            </a:r>
            <a:r>
              <a:rPr lang="en-GB" baseline="0" dirty="0"/>
              <a:t> </a:t>
            </a:r>
            <a:r>
              <a:rPr lang="en-GB" baseline="0" dirty="0" err="1"/>
              <a:t>destruir</a:t>
            </a:r>
            <a:r>
              <a:rPr lang="en-GB" baseline="0" dirty="0"/>
              <a:t> [1283]; </a:t>
            </a:r>
            <a:r>
              <a:rPr lang="en-GB" baseline="0" dirty="0" err="1"/>
              <a:t>helicóptero</a:t>
            </a:r>
            <a:r>
              <a:rPr lang="en-GB" baseline="0" dirty="0"/>
              <a:t> [4824].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9840525"/>
      </p:ext>
    </p:extLst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741900"/>
      </p:ext>
    </p:extLst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Transcript: M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ira al hombre.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Word frequency: </a:t>
            </a:r>
            <a:r>
              <a:rPr lang="en-GB" baseline="0" dirty="0" err="1"/>
              <a:t>mirar</a:t>
            </a:r>
            <a:r>
              <a:rPr lang="en-GB" baseline="0" dirty="0"/>
              <a:t> [125]; hombre [97].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69451978"/>
      </p:ext>
    </p:extLst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8667673"/>
      </p:ext>
    </p:extLst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Transcript:  E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scucha a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chica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Word frequency: </a:t>
            </a:r>
            <a:r>
              <a:rPr lang="en-GB" baseline="0" dirty="0" err="1"/>
              <a:t>escuchar</a:t>
            </a:r>
            <a:r>
              <a:rPr lang="en-GB" baseline="0" dirty="0"/>
              <a:t> [281]; </a:t>
            </a:r>
            <a:r>
              <a:rPr lang="en-GB" baseline="0" dirty="0" err="1"/>
              <a:t>chica</a:t>
            </a:r>
            <a:r>
              <a:rPr lang="en-GB" baseline="0" dirty="0"/>
              <a:t> [1129].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5299244"/>
      </p:ext>
    </p:extLst>
  </p:cSld>
  <p:clrMapOvr>
    <a:masterClrMapping/>
  </p:clrMapOvr>
</p:notes>
</file>

<file path=ppt/notesSlides/notesSlide3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63332568"/>
      </p:ext>
    </p:extLst>
  </p:cSld>
  <p:clrMapOvr>
    <a:masterClrMapping/>
  </p:clrMapOvr>
</p:notes>
</file>

<file path=ppt/notesSlides/notesSlide3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Transcript: L</a:t>
            </a:r>
            <a:r>
              <a:rPr lang="en-GB" sz="12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o arregla el </a:t>
            </a:r>
            <a:r>
              <a:rPr lang="en-GB" sz="1200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chico</a:t>
            </a:r>
            <a:r>
              <a:rPr lang="en-GB" sz="12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r>
              <a:rPr lang="en-GB" baseline="0" dirty="0"/>
              <a:t>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baseline="0" dirty="0"/>
              <a:t>Word frequency:  </a:t>
            </a:r>
            <a:r>
              <a:rPr lang="en-GB" baseline="0" dirty="0" err="1"/>
              <a:t>arreglar</a:t>
            </a:r>
            <a:r>
              <a:rPr lang="en-GB" baseline="0" dirty="0"/>
              <a:t> [1314]; </a:t>
            </a:r>
            <a:r>
              <a:rPr lang="en-GB" baseline="0" dirty="0" err="1"/>
              <a:t>chico</a:t>
            </a:r>
            <a:r>
              <a:rPr lang="en-GB" baseline="0" dirty="0"/>
              <a:t> [727]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45478142"/>
      </p:ext>
    </p:extLst>
  </p:cSld>
  <p:clrMapOvr>
    <a:masterClrMapping/>
  </p:clrMapOvr>
</p:notes>
</file>

<file path=ppt/notesSlides/notesSlide3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0077236"/>
      </p:ext>
    </p:extLst>
  </p:cSld>
  <p:clrMapOvr>
    <a:masterClrMapping/>
  </p:clrMapOvr>
</p:notes>
</file>

<file path=ppt/notesSlides/notesSlide3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Transcript: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lo lleva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chica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chemeClr val="tx1"/>
                </a:solidFill>
                <a:latin typeface="+mn-lt"/>
              </a:rPr>
              <a:t>Word</a:t>
            </a:r>
            <a:r>
              <a:rPr lang="en-GB" sz="1200" baseline="0" dirty="0">
                <a:solidFill>
                  <a:schemeClr val="tx1"/>
                </a:solidFill>
                <a:latin typeface="+mn-lt"/>
              </a:rPr>
              <a:t> frequency: </a:t>
            </a:r>
            <a:r>
              <a:rPr lang="en-GB" sz="1200" baseline="0" dirty="0" err="1">
                <a:solidFill>
                  <a:schemeClr val="tx1"/>
                </a:solidFill>
                <a:latin typeface="+mn-lt"/>
              </a:rPr>
              <a:t>llevar</a:t>
            </a:r>
            <a:r>
              <a:rPr lang="en-GB" sz="1200" baseline="0" dirty="0">
                <a:solidFill>
                  <a:schemeClr val="tx1"/>
                </a:solidFill>
                <a:latin typeface="+mn-lt"/>
              </a:rPr>
              <a:t> [101]; </a:t>
            </a:r>
            <a:r>
              <a:rPr lang="en-GB" sz="1200" baseline="0" dirty="0" err="1">
                <a:solidFill>
                  <a:schemeClr val="tx1"/>
                </a:solidFill>
                <a:latin typeface="+mn-lt"/>
              </a:rPr>
              <a:t>chica</a:t>
            </a:r>
            <a:r>
              <a:rPr lang="en-GB" sz="1200" baseline="0" dirty="0">
                <a:solidFill>
                  <a:schemeClr val="tx1"/>
                </a:solidFill>
                <a:latin typeface="+mn-lt"/>
              </a:rPr>
              <a:t> [1129].</a:t>
            </a:r>
            <a:endParaRPr lang="en-GB" sz="12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18855787"/>
      </p:ext>
    </p:extLst>
  </p:cSld>
  <p:clrMapOvr>
    <a:masterClrMapping/>
  </p:clrMapOvr>
</p:notes>
</file>

<file path=ppt/notesSlides/notesSlide3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39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07573351"/>
      </p:ext>
    </p:extLst>
  </p:cSld>
  <p:clrMapOvr>
    <a:masterClrMapping/>
  </p:clrMapOvr>
</p:notes>
</file>

<file path=ppt/notesSlides/notesSlide3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Transcript:</a:t>
            </a:r>
            <a:r>
              <a:rPr lang="en-GB" baseline="0" dirty="0"/>
              <a:t> Llama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a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chica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</a:p>
          <a:p>
            <a:r>
              <a:rPr lang="en-GB" dirty="0"/>
              <a:t>Word frequency:</a:t>
            </a:r>
            <a:r>
              <a:rPr lang="en-GB" baseline="0" dirty="0"/>
              <a:t> </a:t>
            </a:r>
            <a:r>
              <a:rPr lang="en-GB" baseline="0" dirty="0" err="1"/>
              <a:t>llamar</a:t>
            </a:r>
            <a:r>
              <a:rPr lang="en-GB" baseline="0" dirty="0"/>
              <a:t> [122];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chica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[1129].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40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455348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Word frequency: </a:t>
            </a:r>
            <a:r>
              <a:rPr lang="en-GB" baseline="0" dirty="0" err="1"/>
              <a:t>ver</a:t>
            </a:r>
            <a:r>
              <a:rPr lang="en-GB" baseline="0" dirty="0"/>
              <a:t> [38]; </a:t>
            </a:r>
            <a:r>
              <a:rPr lang="en-GB" baseline="0" dirty="0" err="1"/>
              <a:t>cámara</a:t>
            </a:r>
            <a:r>
              <a:rPr lang="en-GB" baseline="0" dirty="0"/>
              <a:t> [903]; </a:t>
            </a:r>
            <a:r>
              <a:rPr lang="en-GB" baseline="0" dirty="0" err="1"/>
              <a:t>seguridad</a:t>
            </a:r>
            <a:r>
              <a:rPr lang="en-GB" baseline="0" dirty="0"/>
              <a:t> [538].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8021906"/>
      </p:ext>
    </p:extLst>
  </p:cSld>
  <p:clrMapOvr>
    <a:masterClrMapping/>
  </p:clrMapOvr>
</p:notes>
</file>

<file path=ppt/notesSlides/notesSlide4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41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10134747"/>
      </p:ext>
    </p:extLst>
  </p:cSld>
  <p:clrMapOvr>
    <a:masterClrMapping/>
  </p:clrMapOvr>
</p:notes>
</file>

<file path=ppt/notesSlides/notesSlide4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Transcript: 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lo lava la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ducha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. 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Word frequency: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lavar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[1676];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ducha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[&gt;5000]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42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15671521"/>
      </p:ext>
    </p:extLst>
  </p:cSld>
  <p:clrMapOvr>
    <a:masterClrMapping/>
  </p:clrMapOvr>
</p:notes>
</file>

<file path=ppt/notesSlides/notesSlide4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43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2018458"/>
      </p:ext>
    </p:extLst>
  </p:cSld>
  <p:clrMapOvr>
    <a:masterClrMapping/>
  </p:clrMapOvr>
</p:notes>
</file>

<file path=ppt/notesSlides/notesSlide4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dirty="0"/>
              <a:t>Transcript: 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Cuida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al hombre.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Word frequency:</a:t>
            </a:r>
            <a:r>
              <a:rPr lang="en-GB" sz="1200" baseline="0" dirty="0">
                <a:solidFill>
                  <a:srgbClr val="002060"/>
                </a:solidFill>
                <a:latin typeface="Century Gothic" panose="020B0502020202020204" pitchFamily="34" charset="0"/>
              </a:rPr>
              <a:t> </a:t>
            </a:r>
            <a:r>
              <a:rPr lang="en-GB" sz="1200" baseline="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</a:t>
            </a:r>
            <a:r>
              <a:rPr lang="en-GB" sz="12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uidar</a:t>
            </a:r>
            <a:r>
              <a:rPr lang="en-GB" sz="1200" dirty="0">
                <a:solidFill>
                  <a:srgbClr val="002060"/>
                </a:solidFill>
                <a:latin typeface="Century Gothic" panose="020B0502020202020204" pitchFamily="34" charset="0"/>
              </a:rPr>
              <a:t> [751]; hombre [97].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44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11890218"/>
      </p:ext>
    </p:extLst>
  </p:cSld>
  <p:clrMapOvr>
    <a:masterClrMapping/>
  </p:clrMapOvr>
</p:notes>
</file>

<file path=ppt/notesSlides/notesSlide4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45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36378274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Word frequency: </a:t>
            </a:r>
            <a:r>
              <a:rPr lang="en-GB" baseline="0" dirty="0" err="1"/>
              <a:t>llenar</a:t>
            </a:r>
            <a:r>
              <a:rPr lang="en-GB" baseline="0" dirty="0"/>
              <a:t> [600]; </a:t>
            </a:r>
            <a:r>
              <a:rPr lang="en-GB" baseline="0" dirty="0" err="1"/>
              <a:t>botella</a:t>
            </a:r>
            <a:r>
              <a:rPr lang="en-GB" baseline="0" dirty="0"/>
              <a:t> [1878]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6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1024892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Word frequency: </a:t>
            </a:r>
            <a:r>
              <a:rPr lang="en-GB" baseline="0" dirty="0" err="1"/>
              <a:t>mirar</a:t>
            </a:r>
            <a:r>
              <a:rPr lang="en-GB" baseline="0" dirty="0"/>
              <a:t> [125]; hombre [97].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7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53125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Word frequency: </a:t>
            </a:r>
            <a:r>
              <a:rPr lang="en-GB" baseline="0" dirty="0" err="1"/>
              <a:t>escuchar</a:t>
            </a:r>
            <a:r>
              <a:rPr lang="en-GB" baseline="0" dirty="0"/>
              <a:t> [281]; </a:t>
            </a:r>
            <a:r>
              <a:rPr lang="en-GB" baseline="0" dirty="0" err="1"/>
              <a:t>chica</a:t>
            </a:r>
            <a:r>
              <a:rPr lang="en-GB" baseline="0" dirty="0"/>
              <a:t> [1129].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8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7410910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Word frequency:  </a:t>
            </a:r>
            <a:r>
              <a:rPr lang="en-GB" baseline="0" dirty="0" err="1"/>
              <a:t>arreglar</a:t>
            </a:r>
            <a:r>
              <a:rPr lang="en-GB" baseline="0" dirty="0"/>
              <a:t> [1314]; robot [&gt;5000]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9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03783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/>
              <a:t>Word frequency: </a:t>
            </a:r>
            <a:r>
              <a:rPr lang="en-GB" baseline="0" dirty="0" err="1"/>
              <a:t>llevar</a:t>
            </a:r>
            <a:r>
              <a:rPr lang="en-GB" baseline="0" dirty="0"/>
              <a:t> [101]; </a:t>
            </a:r>
            <a:r>
              <a:rPr lang="en-GB" baseline="0" dirty="0" err="1"/>
              <a:t>chico</a:t>
            </a:r>
            <a:r>
              <a:rPr lang="en-GB" baseline="0" dirty="0"/>
              <a:t> [727].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672843D9-4757-4631-B0CD-BAA271821DF5}" type="slidenum">
              <a:rPr lang="en-GB" smtClean="0">
                <a:solidFill>
                  <a:prstClr val="black"/>
                </a:solidFill>
              </a:rPr>
              <a:pPr/>
              <a:t>10</a:t>
            </a:fld>
            <a:endParaRPr lang="en-GB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185788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794341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4230143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63245530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1122363"/>
            <a:ext cx="10363200" cy="2387600"/>
          </a:xfrm>
        </p:spPr>
        <p:txBody>
          <a:bodyPr anchor="b"/>
          <a:lstStyle>
            <a:lvl1pPr algn="ctr">
              <a:defRPr sz="60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</a:defRPr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dirty="0"/>
              <a:t>Click to edit Master subtitle style</a:t>
            </a:r>
          </a:p>
        </p:txBody>
      </p:sp>
    </p:spTree>
    <p:extLst>
      <p:ext uri="{BB962C8B-B14F-4D97-AF65-F5344CB8AC3E}">
        <p14:creationId xmlns:p14="http://schemas.microsoft.com/office/powerpoint/2010/main" val="381971818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</p:spTree>
    <p:extLst>
      <p:ext uri="{BB962C8B-B14F-4D97-AF65-F5344CB8AC3E}">
        <p14:creationId xmlns:p14="http://schemas.microsoft.com/office/powerpoint/2010/main" val="4160649406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0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5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accent5">
                    <a:lumMod val="50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</p:spTree>
    <p:extLst>
      <p:ext uri="{BB962C8B-B14F-4D97-AF65-F5344CB8AC3E}">
        <p14:creationId xmlns:p14="http://schemas.microsoft.com/office/powerpoint/2010/main" val="652165615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07756850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7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1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1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6236831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0195050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13/06/2019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342476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13/06/2019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158267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7937402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13/06/2019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1384341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13/06/2019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8030327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1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1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80FB12E3-6F75-41C0-8FD2-F7ED0FB4E94A}" type="datetimeFigureOut">
              <a:rPr lang="en-GB" smtClean="0">
                <a:solidFill>
                  <a:prstClr val="black"/>
                </a:solidFill>
              </a:rPr>
              <a:pPr/>
              <a:t>13/06/2019</a:t>
            </a:fld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2"/>
            <a:ext cx="41148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endParaRPr lang="en-GB" dirty="0">
              <a:solidFill>
                <a:prstClr val="black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2"/>
            <a:ext cx="2743200" cy="365125"/>
          </a:xfrm>
          <a:prstGeom prst="rect">
            <a:avLst/>
          </a:prstGeom>
        </p:spPr>
        <p:txBody>
          <a:bodyPr/>
          <a:lstStyle>
            <a:lvl1pPr>
              <a:defRPr>
                <a:latin typeface="Century Gothic" panose="020B0502020202020204" pitchFamily="34" charset="0"/>
              </a:defRPr>
            </a:lvl1pPr>
          </a:lstStyle>
          <a:p>
            <a:fld id="{AD31E8EB-F65A-4D69-92C9-21AA3BC167FC}" type="slidenum">
              <a:rPr lang="en-GB" smtClean="0">
                <a:solidFill>
                  <a:prstClr val="black"/>
                </a:solidFill>
              </a:rPr>
              <a:pPr/>
              <a:t>‹#›</a:t>
            </a:fld>
            <a:endParaRPr lang="en-GB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0848433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74833677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5619371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6316391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2243584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02799058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765811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GB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09123AB-8DD5-44FA-A6CD-64C5676BAE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871A5107-8ACA-4E2C-8C9B-F195F338B7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78562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hyperlink" Target="https://creativecommons.org/licenses/by-nc-sa/4.0/" TargetMode="Externa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image" Target="../media/image3.png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image" Target="../media/image2.pn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GB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09123AB-8DD5-44FA-A6CD-64C5676BAE9E}" type="datetimeFigureOut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13/06/2019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71A5107-8ACA-4E2C-8C9B-F195F338B789}" type="slidenum">
              <a:rPr lang="en-GB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GB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2726969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443073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dirty="0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dirty="0"/>
              <a:t>Click to edit Master text styles</a:t>
            </a:r>
          </a:p>
          <a:p>
            <a:pPr lvl="1"/>
            <a:r>
              <a:rPr lang="en-US" dirty="0"/>
              <a:t>Second level</a:t>
            </a:r>
          </a:p>
          <a:p>
            <a:pPr lvl="2"/>
            <a:r>
              <a:rPr lang="en-US" dirty="0"/>
              <a:t>Third level</a:t>
            </a:r>
          </a:p>
          <a:p>
            <a:pPr lvl="3"/>
            <a:r>
              <a:rPr lang="en-US" dirty="0"/>
              <a:t>Fourth level</a:t>
            </a:r>
          </a:p>
          <a:p>
            <a:pPr lvl="4"/>
            <a:r>
              <a:rPr lang="en-US" dirty="0"/>
              <a:t>Fifth level</a:t>
            </a:r>
          </a:p>
        </p:txBody>
      </p:sp>
      <p:pic>
        <p:nvPicPr>
          <p:cNvPr id="6" name="Picture 5"/>
          <p:cNvPicPr>
            <a:picLocks noChangeAspect="1"/>
          </p:cNvPicPr>
          <p:nvPr userDrawn="1"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485120" y="-61459"/>
            <a:ext cx="1627856" cy="56313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 userDrawn="1"/>
        </p:nvPicPr>
        <p:blipFill>
          <a:blip r:embed="rId1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0"/>
            <a:ext cx="4775200" cy="417830"/>
          </a:xfrm>
          <a:prstGeom prst="rect">
            <a:avLst/>
          </a:prstGeom>
        </p:spPr>
      </p:pic>
      <p:sp>
        <p:nvSpPr>
          <p:cNvPr id="4" name="Rectangle 3"/>
          <p:cNvSpPr/>
          <p:nvPr userDrawn="1"/>
        </p:nvSpPr>
        <p:spPr>
          <a:xfrm>
            <a:off x="9088583" y="6572243"/>
            <a:ext cx="8434647" cy="4308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Material</a:t>
            </a:r>
            <a:r>
              <a:rPr lang="en-GB" sz="1100" dirty="0">
                <a:solidFill>
                  <a:srgbClr val="002060"/>
                </a:solidFill>
                <a:latin typeface="Arial" panose="020B0604020202020204" pitchFamily="34" charset="0"/>
              </a:rPr>
              <a:t> </a:t>
            </a:r>
            <a:r>
              <a:rPr lang="en-GB" sz="1100" dirty="0">
                <a:solidFill>
                  <a:srgbClr val="002060"/>
                </a:solidFill>
                <a:latin typeface="Century Gothic" panose="020B0502020202020204" pitchFamily="34" charset="0"/>
              </a:rPr>
              <a:t>licensed as </a:t>
            </a:r>
            <a:r>
              <a:rPr lang="en-GB" sz="1100" b="1" u="sng" dirty="0">
                <a:solidFill>
                  <a:srgbClr val="FFFFFF"/>
                </a:solidFill>
                <a:latin typeface="Century Gothic" panose="020B0502020202020204" pitchFamily="34" charset="0"/>
                <a:hlinkClick r:id="rId16"/>
              </a:rPr>
              <a:t>CC BY-NC-SA 4.0</a:t>
            </a:r>
            <a: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  <a:t/>
            </a:r>
            <a:br>
              <a:rPr lang="en-GB" sz="1100" dirty="0">
                <a:solidFill>
                  <a:prstClr val="black"/>
                </a:solidFill>
                <a:latin typeface="Century Gothic" panose="020B0502020202020204" pitchFamily="34" charset="0"/>
              </a:rPr>
            </a:br>
            <a:endParaRPr lang="en-GB" sz="110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Rectangle 7"/>
          <p:cNvSpPr/>
          <p:nvPr userDrawn="1"/>
        </p:nvSpPr>
        <p:spPr>
          <a:xfrm>
            <a:off x="2" y="6572241"/>
            <a:ext cx="8434647" cy="2616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GB" sz="1050" dirty="0">
                <a:solidFill>
                  <a:srgbClr val="002060"/>
                </a:solidFill>
                <a:latin typeface="Century Gothic" panose="020B0502020202020204" pitchFamily="34" charset="0"/>
              </a:rPr>
              <a:t>Rachel Hawkes</a:t>
            </a:r>
            <a:endParaRPr lang="en-GB" sz="1050" dirty="0">
              <a:solidFill>
                <a:prstClr val="black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22273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accent5">
              <a:lumMod val="50000"/>
            </a:schemeClr>
          </a:solidFill>
          <a:latin typeface="Century Gothic" panose="020B0502020202020204" pitchFamily="34" charset="0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5.png"/><Relationship Id="rId4" Type="http://schemas.openxmlformats.org/officeDocument/2006/relationships/image" Target="../media/image9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6.jpg"/><Relationship Id="rId4" Type="http://schemas.openxmlformats.org/officeDocument/2006/relationships/image" Target="../media/image9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7.jpe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8.png"/><Relationship Id="rId4" Type="http://schemas.openxmlformats.org/officeDocument/2006/relationships/image" Target="../media/image9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13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0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2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4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28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3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4.pn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6.jpe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7.png"/><Relationship Id="rId4" Type="http://schemas.openxmlformats.org/officeDocument/2006/relationships/image" Target="../media/image38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13.xml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.wav"/><Relationship Id="rId4" Type="http://schemas.openxmlformats.org/officeDocument/2006/relationships/image" Target="../media/image8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13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2.wav"/><Relationship Id="rId4" Type="http://schemas.openxmlformats.org/officeDocument/2006/relationships/image" Target="../media/image40.jp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audio" Target="../media/audio2.wav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Layout" Target="../slideLayouts/slideLayout13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3.wav"/><Relationship Id="rId4" Type="http://schemas.openxmlformats.org/officeDocument/2006/relationships/image" Target="../media/image41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audio" Target="../media/audio3.wav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4.wav"/><Relationship Id="rId4" Type="http://schemas.openxmlformats.org/officeDocument/2006/relationships/image" Target="../media/image42.pn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audio" Target="../media/audio4.wav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notesSlide" Target="../notesSlides/notesSlide33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5.wav"/><Relationship Id="rId4" Type="http://schemas.openxmlformats.org/officeDocument/2006/relationships/image" Target="../media/image43.pn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audio" Target="../media/audio5.wav"/><Relationship Id="rId2" Type="http://schemas.openxmlformats.org/officeDocument/2006/relationships/notesSlide" Target="../notesSlides/notesSlide34.xml"/><Relationship Id="rId1" Type="http://schemas.openxmlformats.org/officeDocument/2006/relationships/slideLayout" Target="../slideLayouts/slideLayout13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4.png"/><Relationship Id="rId2" Type="http://schemas.openxmlformats.org/officeDocument/2006/relationships/notesSlide" Target="../notesSlides/notesSlide35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6.wav"/><Relationship Id="rId4" Type="http://schemas.openxmlformats.org/officeDocument/2006/relationships/image" Target="../media/image14.pn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audio" Target="../media/audio6.wav"/><Relationship Id="rId2" Type="http://schemas.openxmlformats.org/officeDocument/2006/relationships/notesSlide" Target="../notesSlides/notesSlide36.xml"/><Relationship Id="rId1" Type="http://schemas.openxmlformats.org/officeDocument/2006/relationships/slideLayout" Target="../slideLayouts/slideLayout13.xml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notesSlide" Target="../notesSlides/notesSlide37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7.wav"/><Relationship Id="rId4" Type="http://schemas.openxmlformats.org/officeDocument/2006/relationships/image" Target="../media/image15.png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audio" Target="../media/audio7.wav"/><Relationship Id="rId2" Type="http://schemas.openxmlformats.org/officeDocument/2006/relationships/notesSlide" Target="../notesSlides/notesSlide38.xml"/><Relationship Id="rId1" Type="http://schemas.openxmlformats.org/officeDocument/2006/relationships/slideLayout" Target="../slideLayouts/slideLayout13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notesSlide" Target="../notesSlides/notesSlide39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8.wav"/><Relationship Id="rId4" Type="http://schemas.openxmlformats.org/officeDocument/2006/relationships/image" Target="../media/image16.jp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audio" Target="../media/audio8.wav"/><Relationship Id="rId2" Type="http://schemas.openxmlformats.org/officeDocument/2006/relationships/notesSlide" Target="../notesSlides/notesSlide40.xml"/><Relationship Id="rId1" Type="http://schemas.openxmlformats.org/officeDocument/2006/relationships/slideLayout" Target="../slideLayouts/slideLayout13.xml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notesSlide" Target="../notesSlides/notesSlide41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9.wav"/><Relationship Id="rId4" Type="http://schemas.openxmlformats.org/officeDocument/2006/relationships/image" Target="../media/image47.jpe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audio" Target="../media/audio9.wav"/><Relationship Id="rId2" Type="http://schemas.openxmlformats.org/officeDocument/2006/relationships/notesSlide" Target="../notesSlides/notesSlide42.xml"/><Relationship Id="rId1" Type="http://schemas.openxmlformats.org/officeDocument/2006/relationships/slideLayout" Target="../slideLayouts/slideLayout13.xml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43.xml"/><Relationship Id="rId1" Type="http://schemas.openxmlformats.org/officeDocument/2006/relationships/slideLayout" Target="../slideLayouts/slideLayout13.xml"/><Relationship Id="rId5" Type="http://schemas.openxmlformats.org/officeDocument/2006/relationships/audio" Target="../media/audio10.wav"/><Relationship Id="rId4" Type="http://schemas.openxmlformats.org/officeDocument/2006/relationships/image" Target="../media/image48.jpe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audio" Target="../media/audio10.wav"/><Relationship Id="rId2" Type="http://schemas.openxmlformats.org/officeDocument/2006/relationships/notesSlide" Target="../notesSlides/notesSlide44.xml"/><Relationship Id="rId1" Type="http://schemas.openxmlformats.org/officeDocument/2006/relationships/slideLayout" Target="../slideLayouts/slideLayout1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0.jpg"/><Relationship Id="rId4" Type="http://schemas.openxmlformats.org/officeDocument/2006/relationships/image" Target="../media/image9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1.png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2.jpeg"/><Relationship Id="rId4" Type="http://schemas.openxmlformats.org/officeDocument/2006/relationships/image" Target="../media/image9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3.png"/><Relationship Id="rId4" Type="http://schemas.openxmlformats.org/officeDocument/2006/relationships/image" Target="../media/image9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13.xml"/><Relationship Id="rId5" Type="http://schemas.openxmlformats.org/officeDocument/2006/relationships/image" Target="../media/image14.png"/><Relationship Id="rId4" Type="http://schemas.openxmlformats.org/officeDocument/2006/relationships/image" Target="../media/image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7" name="Group 16"/>
          <p:cNvGrpSpPr/>
          <p:nvPr/>
        </p:nvGrpSpPr>
        <p:grpSpPr>
          <a:xfrm>
            <a:off x="-56445" y="0"/>
            <a:ext cx="12192000" cy="6858000"/>
            <a:chOff x="-56445" y="0"/>
            <a:chExt cx="12192000" cy="6858000"/>
          </a:xfrm>
        </p:grpSpPr>
        <p:grpSp>
          <p:nvGrpSpPr>
            <p:cNvPr id="8" name="Group 7"/>
            <p:cNvGrpSpPr/>
            <p:nvPr/>
          </p:nvGrpSpPr>
          <p:grpSpPr>
            <a:xfrm>
              <a:off x="-56445" y="0"/>
              <a:ext cx="12192000" cy="6858000"/>
              <a:chOff x="0" y="0"/>
              <a:chExt cx="12192000" cy="6858000"/>
            </a:xfrm>
            <a:solidFill>
              <a:srgbClr val="FDEFE3"/>
            </a:solidFill>
          </p:grpSpPr>
          <p:sp>
            <p:nvSpPr>
              <p:cNvPr id="9" name="Isosceles Triangle 8"/>
              <p:cNvSpPr/>
              <p:nvPr/>
            </p:nvSpPr>
            <p:spPr>
              <a:xfrm rot="5400000">
                <a:off x="4992512" y="-341488"/>
                <a:ext cx="6857998" cy="7540978"/>
              </a:xfrm>
              <a:prstGeom prst="triangle">
                <a:avLst>
                  <a:gd name="adj" fmla="val 0"/>
                </a:avLst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  <p:sp>
            <p:nvSpPr>
              <p:cNvPr id="10" name="Rectangle 9"/>
              <p:cNvSpPr/>
              <p:nvPr/>
            </p:nvSpPr>
            <p:spPr>
              <a:xfrm>
                <a:off x="0" y="0"/>
                <a:ext cx="4651022" cy="6858000"/>
              </a:xfrm>
              <a:prstGeom prst="rect">
                <a:avLst/>
              </a:prstGeom>
              <a:grpFill/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>
                  <a:defRPr/>
                </a:pPr>
                <a:endParaRPr lang="en-GB">
                  <a:solidFill>
                    <a:prstClr val="white"/>
                  </a:solidFill>
                </a:endParaRPr>
              </a:p>
            </p:txBody>
          </p:sp>
        </p:grpSp>
        <p:sp>
          <p:nvSpPr>
            <p:cNvPr id="4" name="Isosceles Triangle 3"/>
            <p:cNvSpPr/>
            <p:nvPr/>
          </p:nvSpPr>
          <p:spPr>
            <a:xfrm rot="5400000">
              <a:off x="4636029" y="-341488"/>
              <a:ext cx="6857998" cy="7540978"/>
            </a:xfrm>
            <a:prstGeom prst="triangle">
              <a:avLst>
                <a:gd name="adj" fmla="val 0"/>
              </a:avLst>
            </a:prstGeom>
            <a:solidFill>
              <a:srgbClr val="E56700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GB">
                <a:solidFill>
                  <a:prstClr val="white"/>
                </a:solidFill>
              </a:endParaRPr>
            </a:p>
          </p:txBody>
        </p:sp>
      </p:grpSp>
      <p:sp>
        <p:nvSpPr>
          <p:cNvPr id="5" name="Rectangle 4"/>
          <p:cNvSpPr/>
          <p:nvPr/>
        </p:nvSpPr>
        <p:spPr>
          <a:xfrm>
            <a:off x="-56445" y="0"/>
            <a:ext cx="4350984" cy="6858000"/>
          </a:xfrm>
          <a:prstGeom prst="rect">
            <a:avLst/>
          </a:prstGeom>
          <a:solidFill>
            <a:srgbClr val="E567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endParaRPr lang="en-GB">
              <a:solidFill>
                <a:prstClr val="white"/>
              </a:solidFill>
            </a:endParaRPr>
          </a:p>
        </p:txBody>
      </p:sp>
      <p:pic>
        <p:nvPicPr>
          <p:cNvPr id="15" name="Picture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5561" y="6458444"/>
            <a:ext cx="3077513" cy="288077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3436" y="1428730"/>
            <a:ext cx="8312087" cy="280076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4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Saying who receives the action: </a:t>
            </a:r>
            <a:r>
              <a:rPr lang="en-GB" sz="3200" dirty="0">
                <a:solidFill>
                  <a:prstClr val="white"/>
                </a:solidFill>
                <a:latin typeface="Century Gothic" panose="020B0502020202020204" pitchFamily="34" charset="0"/>
              </a:rPr>
              <a:t>‘lo’ and ‘la’ in object-first </a:t>
            </a: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sentences</a:t>
            </a:r>
            <a:b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/>
            </a:r>
            <a:br>
              <a:rPr lang="en-GB" sz="3200" dirty="0" smtClean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PART 3: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The absence of subject pronouns </a:t>
            </a:r>
            <a:r>
              <a:rPr lang="en-GB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in 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SVO (Subject-Verb-Object) order </a:t>
            </a:r>
            <a:r>
              <a:rPr lang="en-GB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/>
            </a:r>
            <a:br>
              <a:rPr lang="en-GB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</a:br>
            <a:r>
              <a:rPr lang="en-GB" sz="2400" dirty="0" smtClean="0">
                <a:solidFill>
                  <a:prstClr val="white"/>
                </a:solidFill>
                <a:latin typeface="Century Gothic" panose="020B0502020202020204" pitchFamily="34" charset="0"/>
              </a:rPr>
              <a:t>(</a:t>
            </a:r>
            <a:r>
              <a:rPr lang="en-GB" sz="2400" dirty="0">
                <a:solidFill>
                  <a:prstClr val="white"/>
                </a:solidFill>
                <a:latin typeface="Century Gothic" panose="020B0502020202020204" pitchFamily="34" charset="0"/>
              </a:rPr>
              <a:t>e.g. llama al hombre)</a:t>
            </a:r>
          </a:p>
        </p:txBody>
      </p:sp>
      <p:sp>
        <p:nvSpPr>
          <p:cNvPr id="2" name="TextBox 1"/>
          <p:cNvSpPr txBox="1"/>
          <p:nvPr/>
        </p:nvSpPr>
        <p:spPr>
          <a:xfrm>
            <a:off x="516062" y="4374197"/>
            <a:ext cx="407851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and Emma Marsden</a:t>
            </a:r>
          </a:p>
        </p:txBody>
      </p:sp>
    </p:spTree>
    <p:extLst>
      <p:ext uri="{BB962C8B-B14F-4D97-AF65-F5344CB8AC3E}">
        <p14:creationId xmlns:p14="http://schemas.microsoft.com/office/powerpoint/2010/main" val="87162805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38694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146303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1291769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050" name="Picture 2" descr="http://www.clker.com/cliparts/h/n/L/q/t/u/bright-green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416" y="4164133"/>
            <a:ext cx="466712" cy="48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-1515840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12748" y="1389579"/>
            <a:ext cx="37565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Lleva al chico.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812749" y="4094016"/>
            <a:ext cx="366146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lleva el chico.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7.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2076" y="1354548"/>
            <a:ext cx="3600533" cy="3600533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sp>
        <p:nvSpPr>
          <p:cNvPr id="19" name="TextBox 1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14526891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38694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146303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1291769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050" name="Picture 2" descr="http://www.clker.com/cliparts/h/n/L/q/t/u/bright-green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416" y="4164133"/>
            <a:ext cx="466712" cy="48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-1515840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471388" y="1354548"/>
            <a:ext cx="39510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llama el hombre.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471388" y="4058985"/>
            <a:ext cx="38510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Llama al hombre.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8.</a:t>
            </a: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876" y="1354548"/>
            <a:ext cx="3810000" cy="3810000"/>
          </a:xfrm>
          <a:prstGeom prst="rect">
            <a:avLst/>
          </a:prstGeom>
          <a:solidFill>
            <a:srgbClr val="E56700"/>
          </a:solidFill>
          <a:ln w="25400">
            <a:solidFill>
              <a:srgbClr val="E567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13802620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38694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146303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1291769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050" name="Picture 2" descr="http://www.clker.com/cliparts/h/n/L/q/t/u/bright-green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350" y="1330055"/>
            <a:ext cx="466712" cy="48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-1515840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96461" y="1389579"/>
            <a:ext cx="394024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Lava la ducha.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96461" y="4094016"/>
            <a:ext cx="38404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 lava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ducha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pic>
        <p:nvPicPr>
          <p:cNvPr id="20" name="Picture 19" descr="\\userfs\nca509\w2k\NCELP\Pictures &amp; illustrations\Xiaoran\clean1 (2)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6494" y="1399275"/>
            <a:ext cx="3706876" cy="3500736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</p:spTree>
    <p:extLst>
      <p:ext uri="{BB962C8B-B14F-4D97-AF65-F5344CB8AC3E}">
        <p14:creationId xmlns:p14="http://schemas.microsoft.com/office/powerpoint/2010/main" val="3641068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38694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146303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1291769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050" name="Picture 2" descr="http://www.clker.com/cliparts/h/n/L/q/t/u/bright-green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43350" y="1330055"/>
            <a:ext cx="466712" cy="48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-1515840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701829" y="1357011"/>
            <a:ext cx="34616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Cuida a la mujer.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709424" y="4061448"/>
            <a:ext cx="3374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 cuida la mujer.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10.</a:t>
            </a:r>
          </a:p>
        </p:txBody>
      </p:sp>
      <p:pic>
        <p:nvPicPr>
          <p:cNvPr id="19" name="Picture 18" descr="\\userfs\nca509\w2k\NCELP\Pictures &amp; illustrations\Xiaoran\push1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4950" y="1250278"/>
            <a:ext cx="3754432" cy="3488544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sp>
        <p:nvSpPr>
          <p:cNvPr id="13" name="TextBox 12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18508564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3955" y="1770067"/>
            <a:ext cx="10515600" cy="1976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4000" dirty="0">
                <a:solidFill>
                  <a:srgbClr val="4472C4">
                    <a:lumMod val="50000"/>
                  </a:srgbClr>
                </a:solidFill>
              </a:rPr>
              <a:t>Here are some more pictures. </a:t>
            </a:r>
          </a:p>
          <a:p>
            <a:endParaRPr lang="en-GB" sz="4000" dirty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GB" sz="4000" dirty="0">
                <a:solidFill>
                  <a:srgbClr val="4472C4">
                    <a:lumMod val="50000"/>
                  </a:srgbClr>
                </a:solidFill>
              </a:rPr>
              <a:t>The artist gave these to you in pairs, but only one label came with each pair.</a:t>
            </a:r>
          </a:p>
          <a:p>
            <a:endParaRPr lang="en-GB" sz="4000" dirty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GB" sz="4000" dirty="0">
                <a:solidFill>
                  <a:srgbClr val="4472C4">
                    <a:lumMod val="50000"/>
                  </a:srgbClr>
                </a:solidFill>
              </a:rPr>
              <a:t>Put the label on the right picture.</a:t>
            </a:r>
          </a:p>
          <a:p>
            <a:endParaRPr lang="en-GB" sz="24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1026" name="Picture 2" descr="http://www.clker.com/cliparts/c/d/2/7/11971251911447545110najsbajs_Roped_label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037955" y="2970948"/>
            <a:ext cx="13716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3506020953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149617" y="152102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652161" y="152101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pic>
        <p:nvPicPr>
          <p:cNvPr id="6" name="Picture 5" descr="\\userfs\nca509\w2k\NCELP\Pictures &amp; illustrations\Xiaoran\kiss1.JPG"/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3" r="1"/>
          <a:stretch/>
        </p:blipFill>
        <p:spPr bwMode="auto">
          <a:xfrm>
            <a:off x="6408067" y="162660"/>
            <a:ext cx="3734549" cy="3584449"/>
          </a:xfrm>
          <a:prstGeom prst="rect">
            <a:avLst/>
          </a:prstGeom>
          <a:solidFill>
            <a:srgbClr val="000000"/>
          </a:solidFill>
          <a:ln w="25400">
            <a:solidFill>
              <a:srgbClr val="E567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Picture 6" descr="\\userfs\nca509\w2k\NCELP\Pictures &amp; illustrations\Xiaoran\kiss2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97" r="-11930"/>
          <a:stretch/>
        </p:blipFill>
        <p:spPr bwMode="auto">
          <a:xfrm>
            <a:off x="1749418" y="162660"/>
            <a:ext cx="3732503" cy="3584448"/>
          </a:xfrm>
          <a:prstGeom prst="rect">
            <a:avLst/>
          </a:prstGeom>
          <a:noFill/>
          <a:ln w="25400" cap="flat" cmpd="sng" algn="ctr">
            <a:solidFill>
              <a:srgbClr val="E567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8" name="Oval 7"/>
          <p:cNvSpPr/>
          <p:nvPr/>
        </p:nvSpPr>
        <p:spPr>
          <a:xfrm>
            <a:off x="5563086" y="162660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4205944" y="2456934"/>
            <a:ext cx="2255236" cy="53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7970019" y="4052004"/>
            <a:ext cx="2255236" cy="21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3965151" y="4763974"/>
            <a:ext cx="3374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 besa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chica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24982323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406095" y="207858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08639" y="207857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pic>
        <p:nvPicPr>
          <p:cNvPr id="6" name="Picture 5" descr="\\userfs\nca509\w2k\NCELP\Pictures &amp; illustrations\Xiaoran\follow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1883" y="438689"/>
            <a:ext cx="3642164" cy="3280465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pic>
        <p:nvPicPr>
          <p:cNvPr id="7" name="Picture 6" descr="\\userfs\nca509\w2k\NCELP\Pictures &amp; illustrations\Xiaoran\follow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14023" y="438689"/>
            <a:ext cx="3717912" cy="3280465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pic>
        <p:nvPicPr>
          <p:cNvPr id="8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4205944" y="2456934"/>
            <a:ext cx="2255236" cy="53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7970019" y="4052004"/>
            <a:ext cx="2255236" cy="21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965151" y="4763974"/>
            <a:ext cx="337401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Sigue al perro.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sp>
        <p:nvSpPr>
          <p:cNvPr id="11" name="Oval 10"/>
          <p:cNvSpPr/>
          <p:nvPr/>
        </p:nvSpPr>
        <p:spPr>
          <a:xfrm>
            <a:off x="1293026" y="207857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2" name="TextBox 11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499885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94943" y="363976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97487" y="363975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pic>
        <p:nvPicPr>
          <p:cNvPr id="6" name="Picture 5" descr="\\userfs\nca509\w2k\NCELP\Pictures &amp; illustrations\Xiaoran\greet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00327" y="485079"/>
            <a:ext cx="3729038" cy="3499921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pic>
        <p:nvPicPr>
          <p:cNvPr id="7" name="Picture 6" descr="\\userfs\nca509\w2k\NCELP\Pictures &amp; illustrations\Xiaoran\greet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17793" y="485078"/>
            <a:ext cx="3810254" cy="3499921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sp>
        <p:nvSpPr>
          <p:cNvPr id="8" name="Oval 7"/>
          <p:cNvSpPr/>
          <p:nvPr/>
        </p:nvSpPr>
        <p:spPr>
          <a:xfrm>
            <a:off x="5769957" y="362343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4205944" y="2456934"/>
            <a:ext cx="2255236" cy="53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88274" y="4763974"/>
            <a:ext cx="3963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 saluda el chico.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7970019" y="4052004"/>
            <a:ext cx="2255236" cy="21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5842996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30699" y="917829"/>
            <a:ext cx="3810000" cy="2857500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60773" y="917829"/>
            <a:ext cx="3810000" cy="2857500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65685" y="891948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868229" y="891947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8" name="Oval 7"/>
          <p:cNvSpPr/>
          <p:nvPr/>
        </p:nvSpPr>
        <p:spPr>
          <a:xfrm>
            <a:off x="1306030" y="917829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4205944" y="2456934"/>
            <a:ext cx="2255236" cy="53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788274" y="4763974"/>
            <a:ext cx="39633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Ama al koala.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7970019" y="4052004"/>
            <a:ext cx="2255236" cy="21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1815135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4281" y="263837"/>
            <a:ext cx="3523206" cy="3523206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88120" y="263837"/>
            <a:ext cx="3523206" cy="3523206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54323" y="430283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91253" y="430283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8" name="Oval 7"/>
          <p:cNvSpPr/>
          <p:nvPr/>
        </p:nvSpPr>
        <p:spPr>
          <a:xfrm>
            <a:off x="1269884" y="430283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4205944" y="2456934"/>
            <a:ext cx="2255236" cy="53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3200400" y="4763974"/>
            <a:ext cx="455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contacta el hombre.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7970019" y="4052004"/>
            <a:ext cx="2255236" cy="21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12985738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296863"/>
            <a:ext cx="6649156" cy="867128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0" y="-72563"/>
            <a:ext cx="11702143" cy="1488394"/>
          </a:xfrm>
        </p:spPr>
        <p:txBody>
          <a:bodyPr>
            <a:normAutofit/>
          </a:bodyPr>
          <a:lstStyle/>
          <a:p>
            <a:r>
              <a:rPr lang="en-GB" sz="2400" b="1" dirty="0">
                <a:solidFill>
                  <a:schemeClr val="bg1"/>
                </a:solidFill>
              </a:rPr>
              <a:t>Saying who receives the action (part 3):</a:t>
            </a:r>
            <a:br>
              <a:rPr lang="en-GB" sz="2400" b="1" dirty="0">
                <a:solidFill>
                  <a:schemeClr val="bg1"/>
                </a:solidFill>
              </a:rPr>
            </a:br>
            <a:r>
              <a:rPr lang="en-GB" sz="2400" dirty="0">
                <a:solidFill>
                  <a:schemeClr val="bg1"/>
                </a:solidFill>
              </a:rPr>
              <a:t>‘lo’ and ‘la’ in object-first sentences</a:t>
            </a:r>
            <a:endParaRPr lang="en-GB" sz="2400" b="1" dirty="0">
              <a:solidFill>
                <a:schemeClr val="bg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11874" y="1533417"/>
            <a:ext cx="12322490" cy="37240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In English, to say who does something, we need a subject. </a:t>
            </a:r>
          </a:p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We can’t just say ‘calls her’; we need to say, e.g., ‘the man calls her’. </a:t>
            </a:r>
          </a:p>
          <a:p>
            <a:pPr>
              <a:spcAft>
                <a:spcPts val="800"/>
              </a:spcAft>
            </a:pPr>
            <a:endParaRPr lang="en-GB" sz="28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Spanish is different. Usually, you don’t need to say the subject. </a:t>
            </a:r>
          </a:p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Compare:</a:t>
            </a:r>
          </a:p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1. EL hombre llama a la mujer.</a:t>
            </a:r>
          </a:p>
          <a:p>
            <a:pPr>
              <a:spcAft>
                <a:spcPts val="800"/>
              </a:spcAft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2. </a:t>
            </a:r>
            <a:r>
              <a:rPr lang="en-GB" sz="2800" b="1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Llama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  <a:ea typeface="Calibri" panose="020F0502020204030204" pitchFamily="34" charset="0"/>
              </a:rPr>
              <a:t> a la mujer.</a:t>
            </a:r>
            <a:endParaRPr lang="en-GB" sz="2400" dirty="0">
              <a:solidFill>
                <a:srgbClr val="002060"/>
              </a:solidFill>
              <a:latin typeface="Century Gothic" panose="020B0502020202020204" pitchFamily="34" charset="0"/>
              <a:ea typeface="Calibri" panose="020F0502020204030204" pitchFamily="34" charset="0"/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5471595" y="4566088"/>
            <a:ext cx="5846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S/he calls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woman.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5471594" y="4079170"/>
            <a:ext cx="5846893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GB" sz="2800" kern="0" dirty="0">
                <a:solidFill>
                  <a:srgbClr val="002060"/>
                </a:solidFill>
                <a:latin typeface="Century Gothic" panose="020B0502020202020204" pitchFamily="34" charset="0"/>
                <a:cs typeface="Arial"/>
                <a:sym typeface="Wingdings" panose="05000000000000000000" pitchFamily="2" charset="2"/>
              </a:rPr>
              <a:t></a:t>
            </a:r>
            <a:r>
              <a:rPr lang="en-GB" sz="2800" dirty="0">
                <a:solidFill>
                  <a:prstClr val="black"/>
                </a:solidFill>
                <a:latin typeface="Century Gothic" panose="020B0502020202020204" pitchFamily="34" charset="0"/>
              </a:rPr>
              <a:t> </a:t>
            </a:r>
            <a:r>
              <a:rPr lang="en-GB" sz="28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The man calls the woman</a:t>
            </a:r>
            <a:r>
              <a:rPr lang="en-GB" sz="2800" b="1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16131818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2511" y="714930"/>
            <a:ext cx="4363087" cy="2933616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10685" y="714930"/>
            <a:ext cx="3458646" cy="2934909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161070" y="691792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81584" y="694649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8" name="Oval 7"/>
          <p:cNvSpPr/>
          <p:nvPr/>
        </p:nvSpPr>
        <p:spPr>
          <a:xfrm>
            <a:off x="6217819" y="714930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9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4205944" y="2456934"/>
            <a:ext cx="2255236" cy="53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3200400" y="4763974"/>
            <a:ext cx="455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 come el pez.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7970019" y="4052004"/>
            <a:ext cx="2255236" cy="21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22977890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65685" y="365833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936374" y="352523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6" name="Oval 5"/>
          <p:cNvSpPr/>
          <p:nvPr/>
        </p:nvSpPr>
        <p:spPr>
          <a:xfrm>
            <a:off x="1265268" y="365832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11973" y="405337"/>
            <a:ext cx="3564047" cy="3564047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60413" y="418574"/>
            <a:ext cx="3603072" cy="3603072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pic>
        <p:nvPicPr>
          <p:cNvPr id="9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4309081" y="2560071"/>
            <a:ext cx="2048961" cy="53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4066138" y="4842032"/>
            <a:ext cx="455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besa el niño.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8073157" y="4155142"/>
            <a:ext cx="2048960" cy="21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TextBox 11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7.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22157608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5220" y="206705"/>
            <a:ext cx="2324426" cy="3595861"/>
          </a:xfrm>
          <a:ln w="25400">
            <a:solidFill>
              <a:srgbClr val="EA5F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5280" y="156118"/>
            <a:ext cx="3152113" cy="3646448"/>
          </a:xfrm>
          <a:prstGeom prst="rect">
            <a:avLst/>
          </a:prstGeom>
          <a:ln w="25400">
            <a:solidFill>
              <a:srgbClr val="EA5F00"/>
            </a:solidFill>
          </a:ln>
        </p:spPr>
      </p:pic>
      <p:pic>
        <p:nvPicPr>
          <p:cNvPr id="6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4309081" y="2560071"/>
            <a:ext cx="2048961" cy="53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TextBox 6"/>
          <p:cNvSpPr txBox="1"/>
          <p:nvPr/>
        </p:nvSpPr>
        <p:spPr>
          <a:xfrm>
            <a:off x="4066138" y="4842032"/>
            <a:ext cx="455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el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vaso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8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8073157" y="4155142"/>
            <a:ext cx="2048960" cy="21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8.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2119147" y="301872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689836" y="288562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6562850" y="301872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TextBox 12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355416599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66950" y="247114"/>
            <a:ext cx="3436862" cy="3436862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92449" y="254440"/>
            <a:ext cx="3422209" cy="3422209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sp>
        <p:nvSpPr>
          <p:cNvPr id="6" name="TextBox 5"/>
          <p:cNvSpPr txBox="1"/>
          <p:nvPr/>
        </p:nvSpPr>
        <p:spPr>
          <a:xfrm>
            <a:off x="1304902" y="267667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248050" y="323891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8" name="Oval 7"/>
          <p:cNvSpPr/>
          <p:nvPr/>
        </p:nvSpPr>
        <p:spPr>
          <a:xfrm>
            <a:off x="1222955" y="321034"/>
            <a:ext cx="534049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9.</a:t>
            </a:r>
          </a:p>
        </p:txBody>
      </p:sp>
      <p:pic>
        <p:nvPicPr>
          <p:cNvPr id="10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4309081" y="2560071"/>
            <a:ext cx="2048961" cy="53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4066138" y="4842032"/>
            <a:ext cx="455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Arregla al robot.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8073157" y="4155142"/>
            <a:ext cx="2048960" cy="21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TextBox 12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4" name="Rounded Rectangle 13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15615641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Content Placeholder 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41064" y="410597"/>
            <a:ext cx="3810000" cy="2857500"/>
          </a:xfr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12378" y="410597"/>
            <a:ext cx="3810000" cy="2857500"/>
          </a:xfrm>
          <a:prstGeom prst="rect">
            <a:avLst/>
          </a:prstGeom>
        </p:spPr>
      </p:pic>
      <p:pic>
        <p:nvPicPr>
          <p:cNvPr id="8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4309081" y="2560071"/>
            <a:ext cx="2048961" cy="535914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TextBox 8"/>
          <p:cNvSpPr txBox="1"/>
          <p:nvPr/>
        </p:nvSpPr>
        <p:spPr>
          <a:xfrm>
            <a:off x="4066138" y="4842032"/>
            <a:ext cx="4551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Ama al pingüino.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0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8073157" y="4155142"/>
            <a:ext cx="2048960" cy="216900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TextBox 10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10.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1365685" y="365833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5936374" y="352523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5855227" y="371483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</p:spTree>
    <p:extLst>
      <p:ext uri="{BB962C8B-B14F-4D97-AF65-F5344CB8AC3E}">
        <p14:creationId xmlns:p14="http://schemas.microsoft.com/office/powerpoint/2010/main" val="159250089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63965" y="964579"/>
            <a:ext cx="10515600" cy="1976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endParaRPr lang="en-GB" sz="4000" dirty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GB" sz="4000" dirty="0">
                <a:solidFill>
                  <a:srgbClr val="4472C4">
                    <a:lumMod val="50000"/>
                  </a:srgbClr>
                </a:solidFill>
              </a:rPr>
              <a:t>The artist is now suggesting some pictures that your teacher could use in her next class.</a:t>
            </a:r>
          </a:p>
          <a:p>
            <a:endParaRPr lang="en-GB" sz="4000" dirty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GB" sz="4000" dirty="0">
                <a:solidFill>
                  <a:srgbClr val="4472C4">
                    <a:lumMod val="50000"/>
                  </a:srgbClr>
                </a:solidFill>
              </a:rPr>
              <a:t>Listen and decide which pictures she says should be used.</a:t>
            </a:r>
          </a:p>
          <a:p>
            <a:endParaRPr lang="en-GB" sz="24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1026" name="Picture 2" descr="http://www.clker.com/cliparts/c/d/2/7/11971251911447545110najsbajs_Roped_label.svg.med.pn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024258" y="3395248"/>
            <a:ext cx="13716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6" name="Rounded Rectangle 5"/>
          <p:cNvSpPr/>
          <p:nvPr/>
        </p:nvSpPr>
        <p:spPr>
          <a:xfrm>
            <a:off x="10668001" y="5905078"/>
            <a:ext cx="1423128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49615526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83792" y="1389888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5886336" y="1389887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pic>
        <p:nvPicPr>
          <p:cNvPr id="6" name="Picture 5" descr="\\userfs\nca509\w2k\NCELP\Pictures &amp; illustrations\Xiaoran\destroy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0803" y="1492186"/>
            <a:ext cx="3721883" cy="3506534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pic>
        <p:nvPicPr>
          <p:cNvPr id="7" name="Picture 6" descr="\\userfs\nca509\w2k\NCELP\Pictures &amp; illustrations\Xiaoran\destroy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34"/>
          <a:stretch/>
        </p:blipFill>
        <p:spPr bwMode="auto">
          <a:xfrm>
            <a:off x="2018258" y="1492186"/>
            <a:ext cx="3638995" cy="3506534"/>
          </a:xfrm>
          <a:prstGeom prst="rect">
            <a:avLst/>
          </a:prstGeom>
          <a:noFill/>
          <a:ln w="25400" cap="flat" cmpd="sng" algn="ctr">
            <a:solidFill>
              <a:srgbClr val="E567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Oval 8"/>
          <p:cNvSpPr/>
          <p:nvPr/>
        </p:nvSpPr>
        <p:spPr>
          <a:xfrm>
            <a:off x="5757671" y="1389887"/>
            <a:ext cx="534049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8" name="Action Button: Custom 7">
            <a:hlinkClick r:id="" action="ppaction://noaction" highlightClick="1">
              <a:snd r:embed="rId5" name="1. Destruye el canon.wav"/>
            </a:hlinkClick>
          </p:cNvPr>
          <p:cNvSpPr/>
          <p:nvPr/>
        </p:nvSpPr>
        <p:spPr>
          <a:xfrm>
            <a:off x="467750" y="73206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1" name="Rounded Rectangle 10"/>
          <p:cNvSpPr/>
          <p:nvPr/>
        </p:nvSpPr>
        <p:spPr>
          <a:xfrm>
            <a:off x="10668001" y="5905078"/>
            <a:ext cx="1423128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223628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animBg="1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again and write the sentence.</a:t>
            </a:r>
          </a:p>
        </p:txBody>
      </p:sp>
      <p:sp>
        <p:nvSpPr>
          <p:cNvPr id="4" name="Action Button: Custom 3">
            <a:hlinkClick r:id="" action="ppaction://noaction" highlightClick="1">
              <a:snd r:embed="rId3" name="1. Destruye el canon.wav"/>
            </a:hlinkClick>
          </p:cNvPr>
          <p:cNvSpPr/>
          <p:nvPr/>
        </p:nvSpPr>
        <p:spPr>
          <a:xfrm>
            <a:off x="459317" y="2423637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5411" y="2291404"/>
            <a:ext cx="1135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 ______________________.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72673" y="2171184"/>
            <a:ext cx="461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Destruye</a:t>
            </a:r>
            <a:r>
              <a:rPr lang="en-GB" sz="3600" dirty="0">
                <a:solidFill>
                  <a:srgbClr val="E56700"/>
                </a:solidFill>
                <a:latin typeface="Century Gothic" panose="020B0502020202020204" pitchFamily="34" charset="0"/>
              </a:rPr>
              <a:t> el </a:t>
            </a:r>
            <a:r>
              <a:rPr lang="en-GB" sz="3600" dirty="0" err="1">
                <a:solidFill>
                  <a:srgbClr val="E56700"/>
                </a:solidFill>
                <a:latin typeface="Century Gothic" panose="020B0502020202020204" pitchFamily="34" charset="0"/>
              </a:rPr>
              <a:t>cañón</a:t>
            </a:r>
            <a:r>
              <a:rPr lang="en-GB" sz="3600" dirty="0">
                <a:solidFill>
                  <a:srgbClr val="E567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8" name="Rounded Rectangle 7"/>
          <p:cNvSpPr/>
          <p:nvPr/>
        </p:nvSpPr>
        <p:spPr>
          <a:xfrm>
            <a:off x="9710058" y="5905078"/>
            <a:ext cx="2381071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0966476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263175" y="1412639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86336" y="1389887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1344" y="1499616"/>
            <a:ext cx="3810000" cy="3810000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76" y="1499616"/>
            <a:ext cx="3810000" cy="3810000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sp>
        <p:nvSpPr>
          <p:cNvPr id="13" name="Oval 12"/>
          <p:cNvSpPr/>
          <p:nvPr/>
        </p:nvSpPr>
        <p:spPr>
          <a:xfrm>
            <a:off x="1161450" y="1412639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711247" y="5892886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5" name="2. La ve el chico.wav"/>
            </a:hlinkClick>
          </p:cNvPr>
          <p:cNvSpPr/>
          <p:nvPr/>
        </p:nvSpPr>
        <p:spPr>
          <a:xfrm>
            <a:off x="467750" y="73206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26077093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again and write the sentence.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5411" y="2291404"/>
            <a:ext cx="1135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 ______________________.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19534" y="2151661"/>
            <a:ext cx="461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ve</a:t>
            </a:r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 el </a:t>
            </a:r>
            <a:r>
              <a:rPr lang="en-GB" sz="3600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chico</a:t>
            </a:r>
            <a:endParaRPr lang="en-GB" sz="3600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Action Button: Custom 6">
            <a:hlinkClick r:id="" action="ppaction://noaction" highlightClick="1">
              <a:snd r:embed="rId3" name="2. La ve el chico.wav"/>
            </a:hlinkClick>
          </p:cNvPr>
          <p:cNvSpPr/>
          <p:nvPr/>
        </p:nvSpPr>
        <p:spPr>
          <a:xfrm>
            <a:off x="423274" y="2291404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2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9" name="Rounded Rectangle 8"/>
          <p:cNvSpPr/>
          <p:nvPr/>
        </p:nvSpPr>
        <p:spPr>
          <a:xfrm>
            <a:off x="9710058" y="5905078"/>
            <a:ext cx="2381071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888367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itle 1"/>
          <p:cNvSpPr txBox="1">
            <a:spLocks/>
          </p:cNvSpPr>
          <p:nvPr/>
        </p:nvSpPr>
        <p:spPr>
          <a:xfrm>
            <a:off x="893955" y="2149209"/>
            <a:ext cx="10515600" cy="1976742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accent5">
                    <a:lumMod val="50000"/>
                  </a:schemeClr>
                </a:solidFill>
                <a:latin typeface="Century Gothic" panose="020B0502020202020204" pitchFamily="34" charset="0"/>
                <a:ea typeface="+mj-ea"/>
                <a:cs typeface="+mj-cs"/>
              </a:defRPr>
            </a:lvl1pPr>
          </a:lstStyle>
          <a:p>
            <a:r>
              <a:rPr lang="en-GB" sz="3200" dirty="0">
                <a:solidFill>
                  <a:srgbClr val="4472C4">
                    <a:lumMod val="50000"/>
                  </a:srgbClr>
                </a:solidFill>
              </a:rPr>
              <a:t>Your teacher has paid a Spanish artist to make some pictures for her class.</a:t>
            </a:r>
          </a:p>
          <a:p>
            <a:endParaRPr lang="en-GB" sz="3200" dirty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GB" sz="3200" dirty="0">
                <a:solidFill>
                  <a:srgbClr val="4472C4">
                    <a:lumMod val="50000"/>
                  </a:srgbClr>
                </a:solidFill>
              </a:rPr>
              <a:t>The artist has made them, but has mixed up the labels.</a:t>
            </a:r>
          </a:p>
          <a:p>
            <a:endParaRPr lang="en-GB" sz="3200" dirty="0">
              <a:solidFill>
                <a:srgbClr val="4472C4">
                  <a:lumMod val="50000"/>
                </a:srgbClr>
              </a:solidFill>
            </a:endParaRPr>
          </a:p>
          <a:p>
            <a:r>
              <a:rPr lang="en-GB" sz="3200" dirty="0">
                <a:solidFill>
                  <a:srgbClr val="4472C4">
                    <a:lumMod val="50000"/>
                  </a:srgbClr>
                </a:solidFill>
              </a:rPr>
              <a:t>Can you help to put the label on the correct picture?</a:t>
            </a:r>
          </a:p>
          <a:p>
            <a:endParaRPr lang="en-GB" sz="2400" dirty="0">
              <a:solidFill>
                <a:srgbClr val="4472C4">
                  <a:lumMod val="50000"/>
                </a:srgbClr>
              </a:solidFill>
            </a:endParaRPr>
          </a:p>
        </p:txBody>
      </p:sp>
      <p:pic>
        <p:nvPicPr>
          <p:cNvPr id="1026" name="Picture 2" descr="http://www.clker.com/cliparts/c/d/2/7/11971251911447545110najsbajs_Roped_label.svg.med.pn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03184" y="3227426"/>
            <a:ext cx="1371600" cy="28384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3840313888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447557" y="1389887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86336" y="1389887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pic>
        <p:nvPicPr>
          <p:cNvPr id="8" name="Picture 7" descr="\\userfs\nca509\w2k\NCELP\Pictures &amp; illustrations\Xiaoran\fill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94139" y="1524508"/>
            <a:ext cx="3404108" cy="3425444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pic>
        <p:nvPicPr>
          <p:cNvPr id="12" name="Picture 11" descr="\\userfs\nca509\w2k\NCELP\Pictures &amp; illustrations\Xiaoran\fill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68163" y="1524508"/>
            <a:ext cx="3615754" cy="3425444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sp>
        <p:nvSpPr>
          <p:cNvPr id="15" name="Oval 14"/>
          <p:cNvSpPr/>
          <p:nvPr/>
        </p:nvSpPr>
        <p:spPr>
          <a:xfrm>
            <a:off x="1320027" y="1389887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711247" y="5892886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13" name="Action Button: Custom 12">
            <a:hlinkClick r:id="" action="ppaction://noaction" highlightClick="1">
              <a:snd r:embed="rId5" name="3. La llena el vaso.wav"/>
            </a:hlinkClick>
          </p:cNvPr>
          <p:cNvSpPr/>
          <p:nvPr/>
        </p:nvSpPr>
        <p:spPr>
          <a:xfrm>
            <a:off x="467750" y="73206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221817861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again and write the sentence.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5411" y="2291404"/>
            <a:ext cx="1135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 ______________________.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6169" y="2151661"/>
            <a:ext cx="461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La </a:t>
            </a:r>
            <a:r>
              <a:rPr lang="en-GB" sz="3600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llena</a:t>
            </a:r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 el </a:t>
            </a:r>
            <a:r>
              <a:rPr lang="en-GB" sz="3600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vaso</a:t>
            </a:r>
            <a:endParaRPr lang="en-GB" sz="3600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Action Button: Custom 7">
            <a:hlinkClick r:id="" action="ppaction://noaction" highlightClick="1">
              <a:snd r:embed="rId3" name="3. La llena el vaso.wav"/>
            </a:hlinkClick>
          </p:cNvPr>
          <p:cNvSpPr/>
          <p:nvPr/>
        </p:nvSpPr>
        <p:spPr>
          <a:xfrm>
            <a:off x="620485" y="2291404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10058" y="5905078"/>
            <a:ext cx="2381071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16011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83792" y="1389888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86336" y="1389887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pic>
        <p:nvPicPr>
          <p:cNvPr id="12" name="Picture 11" descr="\\userfs\nca509\w2k\NCELP\Pictures &amp; illustrations\Xiaoran\observe1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6705" y="1400446"/>
            <a:ext cx="3915303" cy="3634849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pic>
        <p:nvPicPr>
          <p:cNvPr id="13" name="Picture 12" descr="\\userfs\nca509\w2k\NCELP\Pictures &amp; illustrations\Xiaoran\observe2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46048" y="1400445"/>
            <a:ext cx="3785504" cy="3634849"/>
          </a:xfrm>
          <a:prstGeom prst="rect">
            <a:avLst/>
          </a:prstGeom>
          <a:solidFill>
            <a:sysClr val="windowText" lastClr="000000"/>
          </a:solidFill>
          <a:ln w="25400">
            <a:solidFill>
              <a:srgbClr val="E56700"/>
            </a:solidFill>
          </a:ln>
        </p:spPr>
      </p:pic>
      <p:sp>
        <p:nvSpPr>
          <p:cNvPr id="14" name="Oval 13"/>
          <p:cNvSpPr/>
          <p:nvPr/>
        </p:nvSpPr>
        <p:spPr>
          <a:xfrm>
            <a:off x="5813134" y="1400445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10711247" y="5892886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15" name="Action Button: Custom 14">
            <a:hlinkClick r:id="" action="ppaction://noaction" highlightClick="1">
              <a:snd r:embed="rId5" name="4. Mira al hombre.wav"/>
            </a:hlinkClick>
          </p:cNvPr>
          <p:cNvSpPr/>
          <p:nvPr/>
        </p:nvSpPr>
        <p:spPr>
          <a:xfrm>
            <a:off x="467750" y="73206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2591260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again and write the sentence.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5411" y="2291404"/>
            <a:ext cx="1135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 ______________________.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996169" y="2151661"/>
            <a:ext cx="461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Mira al hombre</a:t>
            </a:r>
          </a:p>
        </p:txBody>
      </p:sp>
      <p:sp>
        <p:nvSpPr>
          <p:cNvPr id="7" name="Action Button: Custom 6">
            <a:hlinkClick r:id="" action="ppaction://noaction" highlightClick="1">
              <a:snd r:embed="rId3" name="4. Mira al hombre.wav"/>
            </a:hlinkClick>
          </p:cNvPr>
          <p:cNvSpPr/>
          <p:nvPr/>
        </p:nvSpPr>
        <p:spPr>
          <a:xfrm>
            <a:off x="477703" y="229140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4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10058" y="5905078"/>
            <a:ext cx="2381071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0898145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83792" y="1389888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86336" y="1389887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pic>
        <p:nvPicPr>
          <p:cNvPr id="13" name="Picture 12" descr="\\userfs\nca509\w2k\NCELP\Pictures &amp; illustrations\Xiaoran\hear2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956" y="1473200"/>
            <a:ext cx="3641020" cy="3269488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pic>
        <p:nvPicPr>
          <p:cNvPr id="14" name="Picture 13" descr="\\userfs\nca509\w2k\NCELP\Pictures &amp; illustrations\Xiaoran\hear1.png"/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27550" y="1473200"/>
            <a:ext cx="3583800" cy="3269488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sp>
        <p:nvSpPr>
          <p:cNvPr id="15" name="Oval 14"/>
          <p:cNvSpPr/>
          <p:nvPr/>
        </p:nvSpPr>
        <p:spPr>
          <a:xfrm>
            <a:off x="1288715" y="1389887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711247" y="5892886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12" name="Action Button: Custom 11">
            <a:hlinkClick r:id="" action="ppaction://noaction" highlightClick="1">
              <a:snd r:embed="rId5" name="5. Escucha a la chica.wav"/>
            </a:hlinkClick>
          </p:cNvPr>
          <p:cNvSpPr/>
          <p:nvPr/>
        </p:nvSpPr>
        <p:spPr>
          <a:xfrm>
            <a:off x="467750" y="73206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2063093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again and write the sentence.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5411" y="2291404"/>
            <a:ext cx="1135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 ______________________.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0398" y="2151661"/>
            <a:ext cx="461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Escucha</a:t>
            </a:r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 a la </a:t>
            </a:r>
            <a:r>
              <a:rPr lang="en-GB" sz="3600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chica</a:t>
            </a:r>
            <a:endParaRPr lang="en-GB" sz="3600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Action Button: Custom 7">
            <a:hlinkClick r:id="" action="ppaction://noaction" highlightClick="1">
              <a:snd r:embed="rId3" name="5. Escucha a la chica.wav"/>
            </a:hlinkClick>
          </p:cNvPr>
          <p:cNvSpPr/>
          <p:nvPr/>
        </p:nvSpPr>
        <p:spPr>
          <a:xfrm>
            <a:off x="620485" y="2151661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5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10058" y="5905078"/>
            <a:ext cx="2381071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5766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83792" y="1389888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032739" y="1389888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4" name="Oval 13"/>
          <p:cNvSpPr/>
          <p:nvPr/>
        </p:nvSpPr>
        <p:spPr>
          <a:xfrm>
            <a:off x="5945853" y="1416324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pic>
        <p:nvPicPr>
          <p:cNvPr id="12" name="Picture 11" descr="\\userfs\nca509\w2k\NCELP\Pictures &amp; illustrations\Sophie pictures\NCELP_Images\manfixrobot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91454" y="1416324"/>
            <a:ext cx="3610786" cy="3448284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pic>
        <p:nvPicPr>
          <p:cNvPr id="13" name="Picture 12" descr="\\userfs\nca509\w2k\NCELP\Pictures &amp; illustrations\Sophie pictures\NCELP_Images\robotfixman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14" b="23678"/>
          <a:stretch/>
        </p:blipFill>
        <p:spPr bwMode="auto">
          <a:xfrm>
            <a:off x="1896384" y="1400449"/>
            <a:ext cx="3796138" cy="3464159"/>
          </a:xfrm>
          <a:prstGeom prst="rect">
            <a:avLst/>
          </a:prstGeom>
          <a:noFill/>
          <a:ln w="25400">
            <a:solidFill>
              <a:srgbClr val="E567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Rounded Rectangle 14"/>
          <p:cNvSpPr/>
          <p:nvPr/>
        </p:nvSpPr>
        <p:spPr>
          <a:xfrm>
            <a:off x="10711247" y="5892886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16" name="Action Button: Custom 15">
            <a:hlinkClick r:id="" action="ppaction://noaction" highlightClick="1">
              <a:snd r:embed="rId5" name="6. Lo arregla el chico.wav"/>
            </a:hlinkClick>
          </p:cNvPr>
          <p:cNvSpPr/>
          <p:nvPr/>
        </p:nvSpPr>
        <p:spPr>
          <a:xfrm>
            <a:off x="467750" y="73206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22351928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</p:bld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again and write the sentence.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5411" y="2291404"/>
            <a:ext cx="1135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 ______________________.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0398" y="2151661"/>
            <a:ext cx="461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Lo </a:t>
            </a:r>
            <a:r>
              <a:rPr lang="en-GB" sz="3600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arregla</a:t>
            </a:r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 el </a:t>
            </a:r>
            <a:r>
              <a:rPr lang="en-GB" sz="3600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chico</a:t>
            </a:r>
            <a:endParaRPr lang="en-GB" sz="3600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7" name="Action Button: Custom 6">
            <a:hlinkClick r:id="" action="ppaction://noaction" highlightClick="1">
              <a:snd r:embed="rId3" name="6. Lo arregla el chico.wav"/>
            </a:hlinkClick>
          </p:cNvPr>
          <p:cNvSpPr/>
          <p:nvPr/>
        </p:nvSpPr>
        <p:spPr>
          <a:xfrm>
            <a:off x="554398" y="2151661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6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10058" y="5905078"/>
            <a:ext cx="2381071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574217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83792" y="1389888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86336" y="1389887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0817" y="1389887"/>
            <a:ext cx="3600533" cy="3600533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47281" y="1389887"/>
            <a:ext cx="3600533" cy="3600533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sp>
        <p:nvSpPr>
          <p:cNvPr id="12" name="Oval 11"/>
          <p:cNvSpPr/>
          <p:nvPr/>
        </p:nvSpPr>
        <p:spPr>
          <a:xfrm>
            <a:off x="5758806" y="1387030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Rounded Rectangle 12"/>
          <p:cNvSpPr/>
          <p:nvPr/>
        </p:nvSpPr>
        <p:spPr>
          <a:xfrm>
            <a:off x="10711247" y="5892886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14" name="Action Button: Custom 13">
            <a:hlinkClick r:id="" action="ppaction://noaction" highlightClick="1">
              <a:snd r:embed="rId5" name="7. Lo lleva la chica.wav"/>
            </a:hlinkClick>
          </p:cNvPr>
          <p:cNvSpPr/>
          <p:nvPr/>
        </p:nvSpPr>
        <p:spPr>
          <a:xfrm>
            <a:off x="467750" y="73206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10893259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again and write the sentence.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5411" y="2291404"/>
            <a:ext cx="1135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 ______________________.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0398" y="2151661"/>
            <a:ext cx="461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Lo lleva la </a:t>
            </a:r>
            <a:r>
              <a:rPr lang="en-GB" sz="3600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chica</a:t>
            </a:r>
            <a:endParaRPr lang="en-GB" sz="3600" dirty="0">
              <a:solidFill>
                <a:srgbClr val="EA5F00"/>
              </a:solidFill>
              <a:latin typeface="Century Gothic" panose="020B0502020202020204" pitchFamily="34" charset="0"/>
            </a:endParaRPr>
          </a:p>
        </p:txBody>
      </p:sp>
      <p:sp>
        <p:nvSpPr>
          <p:cNvPr id="8" name="Action Button: Custom 7">
            <a:hlinkClick r:id="" action="ppaction://noaction" highlightClick="1">
              <a:snd r:embed="rId3" name="7. Lo lleva la chica.wav"/>
            </a:hlinkClick>
          </p:cNvPr>
          <p:cNvSpPr/>
          <p:nvPr/>
        </p:nvSpPr>
        <p:spPr>
          <a:xfrm>
            <a:off x="529771" y="2291404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7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10058" y="5905078"/>
            <a:ext cx="2381071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820793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1291769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38694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4" name="Picture 13" descr="\\userfs\nca509\w2k\NCELP\Pictures &amp; illustrations\Xiaoran\destroy2.PN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2834"/>
          <a:stretch/>
        </p:blipFill>
        <p:spPr bwMode="auto">
          <a:xfrm>
            <a:off x="246494" y="1271249"/>
            <a:ext cx="3638995" cy="3506534"/>
          </a:xfrm>
          <a:prstGeom prst="rect">
            <a:avLst/>
          </a:prstGeom>
          <a:noFill/>
          <a:ln w="25400" cap="flat" cmpd="sng" algn="ctr">
            <a:solidFill>
              <a:srgbClr val="E567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050" name="Picture 2" descr="http://www.clker.com/cliparts/h/n/L/q/t/u/bright-green-tick-md.pn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53037" y="1375055"/>
            <a:ext cx="466712" cy="48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-1515840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Box 3"/>
          <p:cNvSpPr txBox="1"/>
          <p:nvPr/>
        </p:nvSpPr>
        <p:spPr>
          <a:xfrm>
            <a:off x="5232941" y="1271249"/>
            <a:ext cx="48060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Destruye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el helicóptero.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4947720" y="4145602"/>
            <a:ext cx="6705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 destruye el helicóptero.</a:t>
            </a:r>
          </a:p>
        </p:txBody>
      </p:sp>
      <p:pic>
        <p:nvPicPr>
          <p:cNvPr id="15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146303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TextBox 4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1.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42641488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ounded Rectangle 3"/>
          <p:cNvSpPr/>
          <p:nvPr/>
        </p:nvSpPr>
        <p:spPr>
          <a:xfrm>
            <a:off x="10711247" y="5892886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pic>
        <p:nvPicPr>
          <p:cNvPr id="7" name="Picture 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89176" y="1524000"/>
            <a:ext cx="3810000" cy="3810000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803784" y="1524000"/>
            <a:ext cx="3810000" cy="3810000"/>
          </a:xfrm>
          <a:prstGeom prst="rect">
            <a:avLst/>
          </a:prstGeom>
          <a:solidFill>
            <a:srgbClr val="E56700"/>
          </a:solidFill>
          <a:ln w="25400">
            <a:solidFill>
              <a:srgbClr val="E56700"/>
            </a:solidFill>
          </a:ln>
        </p:spPr>
      </p:pic>
      <p:sp>
        <p:nvSpPr>
          <p:cNvPr id="10" name="TextBox 9"/>
          <p:cNvSpPr txBox="1"/>
          <p:nvPr/>
        </p:nvSpPr>
        <p:spPr>
          <a:xfrm>
            <a:off x="1159602" y="1389887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86336" y="1389887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sp>
        <p:nvSpPr>
          <p:cNvPr id="12" name="Oval 11"/>
          <p:cNvSpPr/>
          <p:nvPr/>
        </p:nvSpPr>
        <p:spPr>
          <a:xfrm>
            <a:off x="1095837" y="1389887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3" name="Action Button: Custom 12">
            <a:hlinkClick r:id="" action="ppaction://noaction" highlightClick="1">
              <a:snd r:embed="rId5" name="8. Llama a la chica.wav"/>
            </a:hlinkClick>
          </p:cNvPr>
          <p:cNvSpPr/>
          <p:nvPr/>
        </p:nvSpPr>
        <p:spPr>
          <a:xfrm>
            <a:off x="467750" y="73206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13857833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 animBg="1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again and write the sentence.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5411" y="2291404"/>
            <a:ext cx="1135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 ______________________.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0398" y="2151661"/>
            <a:ext cx="461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Llama a la </a:t>
            </a:r>
            <a:r>
              <a:rPr lang="en-GB" sz="3600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chica</a:t>
            </a:r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Action Button: Custom 6">
            <a:hlinkClick r:id="" action="ppaction://noaction" highlightClick="1">
              <a:snd r:embed="rId3" name="8. Llama a la chica.wav"/>
            </a:hlinkClick>
          </p:cNvPr>
          <p:cNvSpPr/>
          <p:nvPr/>
        </p:nvSpPr>
        <p:spPr>
          <a:xfrm>
            <a:off x="539884" y="224772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8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10058" y="5905078"/>
            <a:ext cx="2381071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855638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83792" y="1389888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6124655" y="1400449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pic>
        <p:nvPicPr>
          <p:cNvPr id="8" name="Picture 7" descr="\\userfs\nca509\w2k\NCELP\Pictures &amp; illustrations\Xiaoran\clean1 (2).jp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09972" y="1485792"/>
            <a:ext cx="3706876" cy="3500736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pic>
        <p:nvPicPr>
          <p:cNvPr id="12" name="Picture 11" descr="\\userfs\nca509\w2k\NCELP\Pictures &amp; illustrations\Xiaoran\clean2 (2).jpg"/>
          <p:cNvPicPr/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9179" y="1485792"/>
            <a:ext cx="3620376" cy="3500736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sp>
        <p:nvSpPr>
          <p:cNvPr id="13" name="Oval 12"/>
          <p:cNvSpPr/>
          <p:nvPr/>
        </p:nvSpPr>
        <p:spPr>
          <a:xfrm>
            <a:off x="5997125" y="1400449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4" name="Rounded Rectangle 13"/>
          <p:cNvSpPr/>
          <p:nvPr/>
        </p:nvSpPr>
        <p:spPr>
          <a:xfrm>
            <a:off x="10711247" y="5892886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15" name="Action Button: Custom 14">
            <a:hlinkClick r:id="" action="ppaction://noaction" highlightClick="1">
              <a:snd r:embed="rId5" name="Lo lava la ducha.wav"/>
            </a:hlinkClick>
          </p:cNvPr>
          <p:cNvSpPr/>
          <p:nvPr/>
        </p:nvSpPr>
        <p:spPr>
          <a:xfrm>
            <a:off x="467750" y="73206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4195183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</p:bld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again and write the sentence.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5411" y="2291404"/>
            <a:ext cx="1135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 ______________________.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0398" y="2151661"/>
            <a:ext cx="461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Lo lava la </a:t>
            </a:r>
            <a:r>
              <a:rPr lang="en-GB" sz="3600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ducha</a:t>
            </a:r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 </a:t>
            </a:r>
          </a:p>
        </p:txBody>
      </p:sp>
      <p:sp>
        <p:nvSpPr>
          <p:cNvPr id="7" name="Action Button: Custom 6">
            <a:hlinkClick r:id="" action="ppaction://noaction" highlightClick="1">
              <a:snd r:embed="rId3" name="Lo lava la ducha.wav"/>
            </a:hlinkClick>
          </p:cNvPr>
          <p:cNvSpPr/>
          <p:nvPr/>
        </p:nvSpPr>
        <p:spPr>
          <a:xfrm>
            <a:off x="620485" y="229140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2000" b="1" dirty="0">
                <a:solidFill>
                  <a:prstClr val="white"/>
                </a:solidFill>
                <a:latin typeface="Century Gothic" panose="020B0502020202020204" pitchFamily="34" charset="0"/>
              </a:rPr>
              <a:t>9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10058" y="5905078"/>
            <a:ext cx="2381071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020565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extBox 9"/>
          <p:cNvSpPr txBox="1"/>
          <p:nvPr/>
        </p:nvSpPr>
        <p:spPr>
          <a:xfrm>
            <a:off x="1383792" y="1389888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A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5886336" y="1389887"/>
            <a:ext cx="40538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dirty="0">
                <a:solidFill>
                  <a:srgbClr val="002060"/>
                </a:solidFill>
              </a:rPr>
              <a:t>B</a:t>
            </a:r>
          </a:p>
        </p:txBody>
      </p:sp>
      <p:pic>
        <p:nvPicPr>
          <p:cNvPr id="8" name="Picture 7" descr="\\userfs\nca509\w2k\NCELP\Pictures &amp; illustrations\Xiaoran\push1.png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6080" y="1522368"/>
            <a:ext cx="3754432" cy="3488544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pic>
        <p:nvPicPr>
          <p:cNvPr id="12" name="Picture 11" descr="\\userfs\nca509\w2k\NCELP\Pictures &amp; illustrations\Xiaoran\push2 (2).jpg"/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-6560"/>
          <a:stretch/>
        </p:blipFill>
        <p:spPr bwMode="auto">
          <a:xfrm>
            <a:off x="6387338" y="1522368"/>
            <a:ext cx="3756406" cy="3488544"/>
          </a:xfrm>
          <a:prstGeom prst="rect">
            <a:avLst/>
          </a:prstGeom>
          <a:noFill/>
          <a:ln w="25400" cap="flat" cmpd="sng" algn="ctr">
            <a:solidFill>
              <a:srgbClr val="E56700"/>
            </a:solidFill>
            <a:prstDash val="solid"/>
            <a:round/>
            <a:headEnd type="none" w="med" len="med"/>
            <a:tailEnd type="none" w="med" len="med"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Oval 14"/>
          <p:cNvSpPr/>
          <p:nvPr/>
        </p:nvSpPr>
        <p:spPr>
          <a:xfrm>
            <a:off x="5758806" y="1387030"/>
            <a:ext cx="532914" cy="464522"/>
          </a:xfrm>
          <a:prstGeom prst="ellipse">
            <a:avLst/>
          </a:prstGeom>
          <a:noFill/>
          <a:ln w="38100">
            <a:solidFill>
              <a:srgbClr val="E567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>
              <a:solidFill>
                <a:prstClr val="white"/>
              </a:solidFill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10711247" y="5892886"/>
            <a:ext cx="1423602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</a:p>
        </p:txBody>
      </p:sp>
      <p:sp>
        <p:nvSpPr>
          <p:cNvPr id="13" name="Action Button: Custom 12">
            <a:hlinkClick r:id="" action="ppaction://noaction" highlightClick="1">
              <a:snd r:embed="rId5" name="10. Cuida al hombre.wav"/>
            </a:hlinkClick>
          </p:cNvPr>
          <p:cNvSpPr/>
          <p:nvPr/>
        </p:nvSpPr>
        <p:spPr>
          <a:xfrm>
            <a:off x="620150" y="884462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340391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</p:bld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Listen again and write the sentence.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1035411" y="2291404"/>
            <a:ext cx="1135194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>
                <a:solidFill>
                  <a:srgbClr val="4472C4">
                    <a:lumMod val="50000"/>
                  </a:srgbClr>
                </a:solidFill>
                <a:latin typeface="Century Gothic" panose="020B0502020202020204" pitchFamily="34" charset="0"/>
              </a:rPr>
              <a:t>  ______________________.</a:t>
            </a:r>
            <a:endParaRPr lang="en-GB" sz="2800" dirty="0">
              <a:solidFill>
                <a:srgbClr val="4472C4">
                  <a:lumMod val="50000"/>
                </a:srgbClr>
              </a:solidFill>
              <a:latin typeface="Century Gothic" panose="020B0502020202020204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1720398" y="2151661"/>
            <a:ext cx="461361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3600" dirty="0" err="1">
                <a:solidFill>
                  <a:srgbClr val="EA5F00"/>
                </a:solidFill>
                <a:latin typeface="Century Gothic" panose="020B0502020202020204" pitchFamily="34" charset="0"/>
              </a:rPr>
              <a:t>Cuida</a:t>
            </a:r>
            <a:r>
              <a:rPr lang="en-GB" sz="3600" dirty="0">
                <a:solidFill>
                  <a:srgbClr val="EA5F00"/>
                </a:solidFill>
                <a:latin typeface="Century Gothic" panose="020B0502020202020204" pitchFamily="34" charset="0"/>
              </a:rPr>
              <a:t> al hombre</a:t>
            </a:r>
          </a:p>
        </p:txBody>
      </p:sp>
      <p:sp>
        <p:nvSpPr>
          <p:cNvPr id="8" name="Action Button: Custom 7">
            <a:hlinkClick r:id="" action="ppaction://noaction" highlightClick="1">
              <a:snd r:embed="rId3" name="10. Cuida al hombre.wav"/>
            </a:hlinkClick>
          </p:cNvPr>
          <p:cNvSpPr/>
          <p:nvPr/>
        </p:nvSpPr>
        <p:spPr>
          <a:xfrm>
            <a:off x="630737" y="2107979"/>
            <a:ext cx="414926" cy="366847"/>
          </a:xfrm>
          <a:prstGeom prst="actionButtonBlank">
            <a:avLst/>
          </a:prstGeom>
          <a:solidFill>
            <a:srgbClr val="EA5F00"/>
          </a:solidFill>
          <a:effectLst>
            <a:outerShdw blurRad="50800" dist="38100" dir="5400000" algn="t" rotWithShape="0">
              <a:prstClr val="black">
                <a:alpha val="40000"/>
              </a:prst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sz="1600" b="1" dirty="0">
                <a:solidFill>
                  <a:prstClr val="white"/>
                </a:solidFill>
                <a:latin typeface="Century Gothic" panose="020B0502020202020204" pitchFamily="34" charset="0"/>
              </a:rPr>
              <a:t>10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  <p:sp>
        <p:nvSpPr>
          <p:cNvPr id="10" name="Rounded Rectangle 9"/>
          <p:cNvSpPr/>
          <p:nvPr/>
        </p:nvSpPr>
        <p:spPr>
          <a:xfrm>
            <a:off x="9710058" y="5905078"/>
            <a:ext cx="2381071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escuchar</a:t>
            </a:r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 / </a:t>
            </a:r>
            <a:r>
              <a:rPr lang="en-GB" dirty="0" err="1">
                <a:solidFill>
                  <a:prstClr val="white"/>
                </a:solidFill>
                <a:latin typeface="Century Gothic" panose="020B0502020202020204" pitchFamily="34" charset="0"/>
              </a:rPr>
              <a:t>escribir</a:t>
            </a:r>
            <a:endParaRPr lang="en-GB" dirty="0">
              <a:solidFill>
                <a:prstClr val="white"/>
              </a:solidFill>
              <a:latin typeface="Century Gothic" panose="020B0502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5579828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1291769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38694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050" name="Picture 2" descr="http://www.clker.com/cliparts/h/n/L/q/t/u/bright-green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5073" y="4164133"/>
            <a:ext cx="466712" cy="48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-1515840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146303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681" y="1585381"/>
            <a:ext cx="3297054" cy="3297054"/>
          </a:xfrm>
          <a:prstGeom prst="rect">
            <a:avLst/>
          </a:prstGeom>
          <a:ln w="25400">
            <a:solidFill>
              <a:srgbClr val="E56700"/>
            </a:solidFill>
          </a:ln>
        </p:spPr>
      </p:pic>
      <p:sp>
        <p:nvSpPr>
          <p:cNvPr id="17" name="TextBox 16"/>
          <p:cNvSpPr txBox="1"/>
          <p:nvPr/>
        </p:nvSpPr>
        <p:spPr>
          <a:xfrm>
            <a:off x="4579291" y="1354548"/>
            <a:ext cx="681342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Ve a la cámara de seguridad.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579291" y="4058985"/>
            <a:ext cx="664094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 ve </a:t>
            </a:r>
            <a:r>
              <a:rPr lang="es-E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la cámara de seguridad.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2.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7805879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38694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146303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1291769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050" name="Picture 2" descr="http://www.clker.com/cliparts/h/n/L/q/t/u/bright-green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951" y="1342301"/>
            <a:ext cx="466712" cy="48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-1515840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641556" y="1198431"/>
            <a:ext cx="39848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 llena la botella.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41556" y="4001014"/>
            <a:ext cx="35499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Llena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botella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\\userfs\nca509\w2k\NCELP\Pictures &amp; illustrations\Xiaoran\fill1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5754" y="1585380"/>
            <a:ext cx="3404108" cy="3425444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3.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27220762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38694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146303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1291769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050" name="Picture 2" descr="http://www.clker.com/cliparts/h/n/L/q/t/u/bright-green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63951" y="1342301"/>
            <a:ext cx="466712" cy="48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-1515840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812556" y="1342301"/>
            <a:ext cx="417441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 mira el hombre.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968673" y="4058985"/>
            <a:ext cx="3862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Mira al hombre.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\\userfs\nca509\w2k\NCELP\Pictures &amp; illustrations\Xiaoran\observe1.jp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5123" y="1460810"/>
            <a:ext cx="3803463" cy="3452782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sp>
        <p:nvSpPr>
          <p:cNvPr id="14" name="TextBox 13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4.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369654260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38694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146303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1291769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050" name="Picture 2" descr="http://www.clker.com/cliparts/h/n/L/q/t/u/bright-green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416" y="4164133"/>
            <a:ext cx="466712" cy="48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-1515840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5449086" y="1323770"/>
            <a:ext cx="437513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 escucha la chica.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05204" y="4127071"/>
            <a:ext cx="38621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Escucha a la </a:t>
            </a:r>
            <a:r>
              <a:rPr lang="en-GB" sz="2800" dirty="0" err="1">
                <a:solidFill>
                  <a:srgbClr val="002060"/>
                </a:solidFill>
                <a:latin typeface="Century Gothic" panose="020B0502020202020204" pitchFamily="34" charset="0"/>
              </a:rPr>
              <a:t>chica</a:t>
            </a: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3" name="Picture 12" descr="\\userfs\nca509\w2k\NCELP\Pictures &amp; illustrations\Xiaoran\hear2.png"/>
          <p:cNvPicPr/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8061" y="1585380"/>
            <a:ext cx="3641020" cy="3269488"/>
          </a:xfrm>
          <a:prstGeom prst="rect">
            <a:avLst/>
          </a:prstGeom>
          <a:noFill/>
          <a:ln w="25400">
            <a:solidFill>
              <a:srgbClr val="E56700"/>
            </a:solidFill>
          </a:ln>
        </p:spPr>
      </p:pic>
      <p:sp>
        <p:nvSpPr>
          <p:cNvPr id="12" name="TextBox 11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5.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2661400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38694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5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61863"/>
          <a:stretch/>
        </p:blipFill>
        <p:spPr bwMode="auto">
          <a:xfrm rot="5400000">
            <a:off x="10255456" y="3146303"/>
            <a:ext cx="2622082" cy="25218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1291769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Rounded Rectangle 5"/>
          <p:cNvSpPr/>
          <p:nvPr/>
        </p:nvSpPr>
        <p:spPr>
          <a:xfrm>
            <a:off x="11073671" y="5905078"/>
            <a:ext cx="1017457" cy="400919"/>
          </a:xfrm>
          <a:prstGeom prst="roundRect">
            <a:avLst/>
          </a:prstGeo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GB" dirty="0">
                <a:solidFill>
                  <a:prstClr val="white"/>
                </a:solidFill>
                <a:latin typeface="Century Gothic" panose="020B0502020202020204" pitchFamily="34" charset="0"/>
              </a:rPr>
              <a:t>leer</a:t>
            </a:r>
          </a:p>
        </p:txBody>
      </p:sp>
      <p:pic>
        <p:nvPicPr>
          <p:cNvPr id="2050" name="Picture 2" descr="http://www.clker.com/cliparts/h/n/L/q/t/u/bright-green-tick-md.pn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624416" y="4164133"/>
            <a:ext cx="466712" cy="4861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http://www.clker.com/cliparts/c/d/2/7/11971251911447545110najsbajs_Roped_label.svg.hi.pn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7981"/>
          <a:stretch/>
        </p:blipFill>
        <p:spPr bwMode="auto">
          <a:xfrm rot="5400000">
            <a:off x="5879101" y="-1515840"/>
            <a:ext cx="2622082" cy="623088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7" name="TextBox 16"/>
          <p:cNvSpPr txBox="1"/>
          <p:nvPr/>
        </p:nvSpPr>
        <p:spPr>
          <a:xfrm>
            <a:off x="6001604" y="1357607"/>
            <a:ext cx="35643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s-ES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Arregla al robot.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5663911" y="4127071"/>
            <a:ext cx="4035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GB" sz="2800" dirty="0">
                <a:solidFill>
                  <a:srgbClr val="002060"/>
                </a:solidFill>
                <a:latin typeface="Century Gothic" panose="020B0502020202020204" pitchFamily="34" charset="0"/>
              </a:rPr>
              <a:t>Lo arregla el robot.</a:t>
            </a:r>
            <a:endParaRPr lang="es-ES" sz="2800" dirty="0">
              <a:solidFill>
                <a:srgbClr val="002060"/>
              </a:solidFill>
              <a:latin typeface="Century Gothic" panose="020B0502020202020204" pitchFamily="34" charset="0"/>
            </a:endParaRPr>
          </a:p>
        </p:txBody>
      </p:sp>
      <p:pic>
        <p:nvPicPr>
          <p:cNvPr id="12" name="Picture 11" descr="\\userfs\nca509\w2k\NCELP\Pictures &amp; illustrations\Sophie pictures\NCELP_Images\robotfixman.PNG"/>
          <p:cNvPicPr/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-1" r="-1414" b="23678"/>
          <a:stretch/>
        </p:blipFill>
        <p:spPr bwMode="auto">
          <a:xfrm>
            <a:off x="142943" y="1342301"/>
            <a:ext cx="3796138" cy="3464159"/>
          </a:xfrm>
          <a:prstGeom prst="rect">
            <a:avLst/>
          </a:prstGeom>
          <a:noFill/>
          <a:ln w="25400">
            <a:solidFill>
              <a:srgbClr val="E56700"/>
            </a:solidFill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4" name="TextBox 13"/>
          <p:cNvSpPr txBox="1"/>
          <p:nvPr/>
        </p:nvSpPr>
        <p:spPr>
          <a:xfrm>
            <a:off x="246494" y="288562"/>
            <a:ext cx="6121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1" dirty="0">
                <a:solidFill>
                  <a:srgbClr val="002060"/>
                </a:solidFill>
                <a:latin typeface="Century Gothic" panose="020B0502020202020204" pitchFamily="34" charset="0"/>
              </a:rPr>
              <a:t>6.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7203441" y="6464887"/>
            <a:ext cx="2506617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1200" dirty="0">
                <a:solidFill>
                  <a:prstClr val="white"/>
                </a:solidFill>
                <a:latin typeface="Century Gothic" panose="020B0502020202020204" pitchFamily="34" charset="0"/>
              </a:rPr>
              <a:t>Nick Avery / Emma Marsden</a:t>
            </a:r>
          </a:p>
        </p:txBody>
      </p:sp>
    </p:spTree>
    <p:extLst>
      <p:ext uri="{BB962C8B-B14F-4D97-AF65-F5344CB8AC3E}">
        <p14:creationId xmlns:p14="http://schemas.microsoft.com/office/powerpoint/2010/main" val="41379366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Tw Cen MT">
      <a:maj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ajorFont>
      <a:minorFont>
        <a:latin typeface="Tw Cen MT" panose="020B0602020104020603"/>
        <a:ea typeface=""/>
        <a:cs typeface=""/>
        <a:font script="Grek" typeface="Calibri"/>
        <a:font script="Cyrl" typeface="Calibri"/>
        <a:font script="Jpan" typeface="HGPｺﾞｼｯｸE"/>
        <a:font script="Hang" typeface="HY얕은샘물M"/>
        <a:font script="Hans" typeface="华文仿宋"/>
        <a:font script="Hant" typeface="微軟正黑體"/>
        <a:font script="Arab" typeface="Arial"/>
        <a:font script="Hebr" typeface="Levenim MT"/>
        <a:font script="Thai" typeface="FreesiaUPC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ahoma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panish_French_German_Templates (2).pptx" id="{30E28854-302B-4733-9883-753A70868D1A}" vid="{5A19C407-B07F-4991-B60B-FF1D41BF5924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</TotalTime>
  <Words>1353</Words>
  <Application>Microsoft Office PowerPoint</Application>
  <PresentationFormat>Widescreen</PresentationFormat>
  <Paragraphs>337</Paragraphs>
  <Slides>45</Slides>
  <Notes>44</Notes>
  <HiddenSlides>0</HiddenSlides>
  <MMClips>0</MMClips>
  <ScaleCrop>false</ScaleCrop>
  <HeadingPairs>
    <vt:vector size="6" baseType="variant">
      <vt:variant>
        <vt:lpstr>Fonts Used</vt:lpstr>
      </vt:variant>
      <vt:variant>
        <vt:i4>6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45</vt:i4>
      </vt:variant>
    </vt:vector>
  </HeadingPairs>
  <TitlesOfParts>
    <vt:vector size="53" baseType="lpstr">
      <vt:lpstr>Arial</vt:lpstr>
      <vt:lpstr>Calibri</vt:lpstr>
      <vt:lpstr>Calibri Light</vt:lpstr>
      <vt:lpstr>Century Gothic</vt:lpstr>
      <vt:lpstr>Tw Cen MT</vt:lpstr>
      <vt:lpstr>Wingdings</vt:lpstr>
      <vt:lpstr>1_Office Theme</vt:lpstr>
      <vt:lpstr>Office Theme</vt:lpstr>
      <vt:lpstr>PowerPoint Presentation</vt:lpstr>
      <vt:lpstr>Saying who receives the action (part 3): ‘lo’ and ‘la’ in object-first sentences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Listen again and write the sentence.</vt:lpstr>
      <vt:lpstr>PowerPoint Presentation</vt:lpstr>
      <vt:lpstr>Listen again and write the sentence.</vt:lpstr>
      <vt:lpstr>PowerPoint Presentation</vt:lpstr>
      <vt:lpstr>Listen again and write the sentence.</vt:lpstr>
      <vt:lpstr>PowerPoint Presentation</vt:lpstr>
      <vt:lpstr>Listen again and write the sentence.</vt:lpstr>
      <vt:lpstr>PowerPoint Presentation</vt:lpstr>
      <vt:lpstr>Listen again and write the sentence.</vt:lpstr>
      <vt:lpstr>PowerPoint Presentation</vt:lpstr>
      <vt:lpstr>Listen again and write the sentence.</vt:lpstr>
      <vt:lpstr>PowerPoint Presentation</vt:lpstr>
      <vt:lpstr>Listen again and write the sentence.</vt:lpstr>
      <vt:lpstr>PowerPoint Presentation</vt:lpstr>
      <vt:lpstr>Listen again and write the sentence.</vt:lpstr>
      <vt:lpstr>PowerPoint Presentation</vt:lpstr>
      <vt:lpstr>Listen again and write the sentence.</vt:lpstr>
      <vt:lpstr>PowerPoint Presentation</vt:lpstr>
      <vt:lpstr>Listen again and write the sentence.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Study</dc:creator>
  <cp:lastModifiedBy>Study</cp:lastModifiedBy>
  <cp:revision>3</cp:revision>
  <dcterms:created xsi:type="dcterms:W3CDTF">2019-05-31T15:05:15Z</dcterms:created>
  <dcterms:modified xsi:type="dcterms:W3CDTF">2019-06-13T05:18:44Z</dcterms:modified>
</cp:coreProperties>
</file>