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61" r:id="rId3"/>
    <p:sldId id="269" r:id="rId4"/>
    <p:sldId id="266" r:id="rId5"/>
    <p:sldId id="267" r:id="rId6"/>
    <p:sldId id="282" r:id="rId7"/>
    <p:sldId id="263" r:id="rId8"/>
    <p:sldId id="264" r:id="rId9"/>
    <p:sldId id="280" r:id="rId10"/>
    <p:sldId id="265" r:id="rId11"/>
    <p:sldId id="283" r:id="rId12"/>
    <p:sldId id="268" r:id="rId13"/>
    <p:sldId id="274" r:id="rId14"/>
    <p:sldId id="275" r:id="rId15"/>
    <p:sldId id="276" r:id="rId16"/>
    <p:sldId id="278" r:id="rId17"/>
    <p:sldId id="262" r:id="rId18"/>
    <p:sldId id="277" r:id="rId19"/>
    <p:sldId id="272"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 Alferink" initials="IA" lastIdx="2" clrIdx="0">
    <p:extLst>
      <p:ext uri="{19B8F6BF-5375-455C-9EA6-DF929625EA0E}">
        <p15:presenceInfo xmlns:p15="http://schemas.microsoft.com/office/powerpoint/2012/main" userId="S::inge.alferink@york.ac.uk::be3d6108-63c7-4730-8d28-a880634c3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DAA520"/>
    <a:srgbClr val="1F4E79"/>
    <a:srgbClr val="E87D1E"/>
    <a:srgbClr val="100000"/>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3878" autoAdjust="0"/>
  </p:normalViewPr>
  <p:slideViewPr>
    <p:cSldViewPr snapToGrid="0">
      <p:cViewPr>
        <p:scale>
          <a:sx n="51" d="100"/>
          <a:sy n="51" d="100"/>
        </p:scale>
        <p:origin x="1398"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30/05/2019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8244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3506613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 </a:t>
            </a:r>
            <a:r>
              <a:rPr lang="en-GB" dirty="0" smtClean="0"/>
              <a:t>If students would benefit from further practice before the</a:t>
            </a:r>
            <a:r>
              <a:rPr lang="en-GB" baseline="0" dirty="0" smtClean="0"/>
              <a:t> speaking and writing pair</a:t>
            </a:r>
            <a:r>
              <a:rPr lang="en-GB" dirty="0" smtClean="0"/>
              <a:t> activity on slides 13 - 15 , the</a:t>
            </a:r>
            <a:r>
              <a:rPr lang="en-GB" baseline="0" dirty="0" smtClean="0"/>
              <a:t>y could do a listen and write task with a mixture of questions and statements, then add the punctuation to them, and check their answers by putting any that they recorded as questions to the teacher who will answer them.  The task statements and questions could be selected to focus on a photo, where some of the information is available (i.e. it can be see that the person is wearing glasses and has grey hair) but that other information cannot be seen.  The teacher will have ‘answers’ to those questions.  The students only see the photo during the ‘feedback’ phase. This slide is an example of this sort of activity.</a:t>
            </a:r>
          </a:p>
          <a:p>
            <a:endParaRPr lang="en-GB" b="1" baseline="0" dirty="0" smtClean="0"/>
          </a:p>
          <a:p>
            <a:r>
              <a:rPr lang="en-GB" b="1" dirty="0" smtClean="0"/>
              <a:t>Teacher dictates. Students write,</a:t>
            </a:r>
            <a:r>
              <a:rPr lang="en-GB" b="1" baseline="0" dirty="0" smtClean="0"/>
              <a:t> and add punctuation.  They can ask questions about meaning or spelling.  When all 9 are complete, reveal the photo (click on the image to reveal the photo of Dan </a:t>
            </a:r>
            <a:r>
              <a:rPr lang="en-GB" b="1" baseline="0" smtClean="0"/>
              <a:t>Evans underneath).  </a:t>
            </a:r>
            <a:r>
              <a:rPr lang="en-GB" b="1" baseline="0" dirty="0" smtClean="0"/>
              <a:t>Elicit the statements and questions from students, referring to the photo they can now see.  The statements are things that can be seen.  The questions are things that can’t be seen and only the teacher can answer, providing an information gap.</a:t>
            </a:r>
          </a:p>
          <a:p>
            <a:r>
              <a:rPr lang="en-GB" b="1" baseline="0" dirty="0" smtClean="0"/>
              <a:t>E.g. </a:t>
            </a:r>
            <a:r>
              <a:rPr lang="en-GB" b="1" baseline="0" dirty="0" err="1" smtClean="0"/>
              <a:t>Er</a:t>
            </a:r>
            <a:r>
              <a:rPr lang="en-GB" b="1" baseline="0" dirty="0" smtClean="0"/>
              <a:t> hat blonde </a:t>
            </a:r>
            <a:r>
              <a:rPr lang="en-GB" b="1" baseline="0" dirty="0" err="1" smtClean="0"/>
              <a:t>Haare</a:t>
            </a:r>
            <a:r>
              <a:rPr lang="en-GB" b="1" baseline="0" dirty="0" smtClean="0"/>
              <a:t>.  </a:t>
            </a:r>
            <a:r>
              <a:rPr lang="en-GB" b="1" baseline="0" dirty="0" err="1" smtClean="0"/>
              <a:t>Ja</a:t>
            </a:r>
            <a:r>
              <a:rPr lang="en-GB" b="1" baseline="0" dirty="0" smtClean="0"/>
              <a:t>, das </a:t>
            </a:r>
            <a:r>
              <a:rPr lang="en-GB" b="1" baseline="0" dirty="0" err="1" smtClean="0"/>
              <a:t>ist</a:t>
            </a:r>
            <a:r>
              <a:rPr lang="en-GB" b="1" baseline="0" dirty="0" smtClean="0"/>
              <a:t> </a:t>
            </a:r>
            <a:r>
              <a:rPr lang="en-GB" b="1" baseline="0" dirty="0" err="1" smtClean="0"/>
              <a:t>richtig</a:t>
            </a:r>
            <a:r>
              <a:rPr lang="en-GB" b="1" baseline="0" dirty="0" smtClean="0"/>
              <a:t>, </a:t>
            </a:r>
            <a:r>
              <a:rPr lang="en-GB" b="1" baseline="0" dirty="0" err="1" smtClean="0"/>
              <a:t>nicht</a:t>
            </a:r>
            <a:r>
              <a:rPr lang="en-GB" b="1" baseline="0" dirty="0" smtClean="0"/>
              <a:t>?  </a:t>
            </a:r>
            <a:r>
              <a:rPr lang="en-GB" b="1" baseline="0" dirty="0" err="1" smtClean="0"/>
              <a:t>Er</a:t>
            </a:r>
            <a:r>
              <a:rPr lang="en-GB" b="1" baseline="0" dirty="0" smtClean="0"/>
              <a:t> hat blonde </a:t>
            </a:r>
            <a:r>
              <a:rPr lang="en-GB" b="1" baseline="0" dirty="0" err="1" smtClean="0"/>
              <a:t>Haare</a:t>
            </a:r>
            <a:r>
              <a:rPr lang="en-GB" b="1" baseline="0" dirty="0" smtClean="0"/>
              <a:t>.  OK, </a:t>
            </a:r>
            <a:r>
              <a:rPr lang="en-GB" b="1" baseline="0" dirty="0" err="1" smtClean="0"/>
              <a:t>Nummer</a:t>
            </a:r>
            <a:r>
              <a:rPr lang="en-GB" b="1" baseline="0" dirty="0" smtClean="0"/>
              <a:t> </a:t>
            </a:r>
            <a:r>
              <a:rPr lang="en-GB" b="1" baseline="0" dirty="0" err="1" smtClean="0"/>
              <a:t>zwei</a:t>
            </a:r>
            <a:r>
              <a:rPr lang="en-GB" b="1" baseline="0" dirty="0" smtClean="0"/>
              <a:t>?</a:t>
            </a:r>
            <a:br>
              <a:rPr lang="en-GB" b="1" baseline="0" dirty="0" smtClean="0"/>
            </a:br>
            <a:r>
              <a:rPr lang="en-GB" b="1" baseline="0" dirty="0" smtClean="0"/>
              <a:t/>
            </a:r>
            <a:br>
              <a:rPr lang="en-GB" b="1" baseline="0" dirty="0" smtClean="0"/>
            </a:br>
            <a:r>
              <a:rPr lang="en-GB" b="1" dirty="0" smtClean="0"/>
              <a:t>Teacher transcript: </a:t>
            </a:r>
            <a:r>
              <a:rPr lang="en-GB" dirty="0" smtClean="0"/>
              <a:t/>
            </a:r>
            <a:br>
              <a:rPr lang="en-GB" dirty="0" smtClean="0"/>
            </a:br>
            <a:r>
              <a:rPr lang="en-GB" dirty="0" smtClean="0"/>
              <a:t>1</a:t>
            </a:r>
            <a:r>
              <a:rPr lang="en-GB" baseline="0" dirty="0" smtClean="0"/>
              <a:t>  </a:t>
            </a:r>
            <a:r>
              <a:rPr lang="en-GB" baseline="0" dirty="0" err="1" smtClean="0"/>
              <a:t>Er</a:t>
            </a:r>
            <a:r>
              <a:rPr lang="en-GB" baseline="0" dirty="0" smtClean="0"/>
              <a:t> hat blonde </a:t>
            </a:r>
            <a:r>
              <a:rPr lang="en-GB" baseline="0" dirty="0" err="1" smtClean="0"/>
              <a:t>Haare</a:t>
            </a:r>
            <a:r>
              <a:rPr lang="en-GB" baseline="0" dirty="0" smtClean="0"/>
              <a:t>.</a:t>
            </a:r>
            <a:br>
              <a:rPr lang="en-GB" baseline="0" dirty="0" smtClean="0"/>
            </a:br>
            <a:r>
              <a:rPr lang="en-GB" baseline="0" dirty="0" smtClean="0"/>
              <a:t>2  </a:t>
            </a:r>
            <a:r>
              <a:rPr lang="en-GB" baseline="0" dirty="0" err="1" smtClean="0"/>
              <a:t>Er</a:t>
            </a:r>
            <a:r>
              <a:rPr lang="en-GB" baseline="0" dirty="0" smtClean="0"/>
              <a:t> </a:t>
            </a:r>
            <a:r>
              <a:rPr lang="en-GB" baseline="0" dirty="0" err="1" smtClean="0"/>
              <a:t>trägt</a:t>
            </a:r>
            <a:r>
              <a:rPr lang="en-GB" baseline="0" dirty="0" smtClean="0"/>
              <a:t> </a:t>
            </a:r>
            <a:r>
              <a:rPr lang="en-GB" baseline="0" dirty="0" err="1" smtClean="0"/>
              <a:t>keine</a:t>
            </a:r>
            <a:r>
              <a:rPr lang="en-GB" baseline="0" dirty="0" smtClean="0"/>
              <a:t> </a:t>
            </a:r>
            <a:r>
              <a:rPr lang="en-GB" baseline="0" dirty="0" err="1" smtClean="0"/>
              <a:t>Brille</a:t>
            </a:r>
            <a:r>
              <a:rPr lang="en-GB" baseline="0" dirty="0" smtClean="0"/>
              <a:t>.</a:t>
            </a:r>
            <a:br>
              <a:rPr lang="en-GB" baseline="0" dirty="0" smtClean="0"/>
            </a:br>
            <a:r>
              <a:rPr lang="en-GB" baseline="0" dirty="0" smtClean="0"/>
              <a:t>3  </a:t>
            </a:r>
            <a:r>
              <a:rPr lang="en-GB" baseline="0" dirty="0" err="1" smtClean="0"/>
              <a:t>Trägt</a:t>
            </a:r>
            <a:r>
              <a:rPr lang="en-GB" baseline="0" dirty="0" smtClean="0"/>
              <a:t> </a:t>
            </a:r>
            <a:r>
              <a:rPr lang="en-GB" baseline="0" dirty="0" err="1" smtClean="0"/>
              <a:t>er</a:t>
            </a:r>
            <a:r>
              <a:rPr lang="en-GB" baseline="0" dirty="0" smtClean="0"/>
              <a:t> </a:t>
            </a:r>
            <a:r>
              <a:rPr lang="en-GB" baseline="0" dirty="0" err="1" smtClean="0"/>
              <a:t>Sportschuhe</a:t>
            </a:r>
            <a:r>
              <a:rPr lang="en-GB" baseline="0" dirty="0" smtClean="0"/>
              <a:t>?</a:t>
            </a:r>
          </a:p>
          <a:p>
            <a:r>
              <a:rPr lang="en-GB" baseline="0" dirty="0" smtClean="0"/>
              <a:t>4  </a:t>
            </a:r>
            <a:r>
              <a:rPr lang="en-GB" baseline="0" dirty="0" smtClean="0"/>
              <a:t>Mag </a:t>
            </a:r>
            <a:r>
              <a:rPr lang="en-GB" baseline="0" dirty="0" err="1" smtClean="0"/>
              <a:t>er</a:t>
            </a:r>
            <a:r>
              <a:rPr lang="en-GB" baseline="0" dirty="0" smtClean="0"/>
              <a:t> </a:t>
            </a:r>
            <a:r>
              <a:rPr lang="en-GB" baseline="0" dirty="0" err="1" smtClean="0"/>
              <a:t>Fußball</a:t>
            </a:r>
            <a:r>
              <a:rPr lang="en-GB" baseline="0" dirty="0" smtClean="0"/>
              <a:t>?</a:t>
            </a:r>
            <a:br>
              <a:rPr lang="en-GB" baseline="0" dirty="0" smtClean="0"/>
            </a:br>
            <a:r>
              <a:rPr lang="en-GB" baseline="0" dirty="0" smtClean="0"/>
              <a:t>5  </a:t>
            </a:r>
            <a:r>
              <a:rPr lang="en-GB" baseline="0" dirty="0" err="1" smtClean="0"/>
              <a:t>Er</a:t>
            </a:r>
            <a:r>
              <a:rPr lang="en-GB" baseline="0" dirty="0" smtClean="0"/>
              <a:t> hat </a:t>
            </a:r>
            <a:r>
              <a:rPr lang="en-GB" baseline="0" dirty="0" err="1" smtClean="0"/>
              <a:t>blaune</a:t>
            </a:r>
            <a:r>
              <a:rPr lang="en-GB" baseline="0" dirty="0" smtClean="0"/>
              <a:t> </a:t>
            </a:r>
            <a:r>
              <a:rPr lang="en-GB" baseline="0" dirty="0" err="1" smtClean="0"/>
              <a:t>Augen</a:t>
            </a:r>
            <a:r>
              <a:rPr lang="en-GB" baseline="0" dirty="0" smtClean="0"/>
              <a:t>.</a:t>
            </a:r>
            <a:br>
              <a:rPr lang="en-GB" baseline="0" dirty="0" smtClean="0"/>
            </a:br>
            <a:r>
              <a:rPr lang="en-GB" baseline="0" dirty="0" smtClean="0"/>
              <a:t>6  </a:t>
            </a:r>
            <a:r>
              <a:rPr lang="en-GB" baseline="0" dirty="0" err="1" smtClean="0"/>
              <a:t>Er</a:t>
            </a:r>
            <a:r>
              <a:rPr lang="en-GB" baseline="0" dirty="0" smtClean="0"/>
              <a:t> </a:t>
            </a:r>
            <a:r>
              <a:rPr lang="en-GB" baseline="0" dirty="0" err="1" smtClean="0"/>
              <a:t>trägt</a:t>
            </a:r>
            <a:r>
              <a:rPr lang="en-GB" baseline="0" dirty="0" smtClean="0"/>
              <a:t> </a:t>
            </a:r>
            <a:r>
              <a:rPr lang="en-GB" baseline="0" dirty="0" err="1" smtClean="0"/>
              <a:t>einen</a:t>
            </a:r>
            <a:r>
              <a:rPr lang="en-GB" baseline="0" dirty="0" smtClean="0"/>
              <a:t> </a:t>
            </a:r>
            <a:r>
              <a:rPr lang="en-GB" baseline="0" dirty="0" err="1" smtClean="0"/>
              <a:t>Kapuzenpulli</a:t>
            </a:r>
            <a:r>
              <a:rPr lang="en-GB" baseline="0" dirty="0" smtClean="0"/>
              <a:t>.</a:t>
            </a:r>
            <a:br>
              <a:rPr lang="en-GB" baseline="0" dirty="0" smtClean="0"/>
            </a:br>
            <a:r>
              <a:rPr lang="en-GB" baseline="0" dirty="0" smtClean="0"/>
              <a:t>7 </a:t>
            </a:r>
            <a:r>
              <a:rPr lang="en-GB" baseline="0" dirty="0" err="1" smtClean="0"/>
              <a:t>Wohnt</a:t>
            </a:r>
            <a:r>
              <a:rPr lang="en-GB" baseline="0" dirty="0" smtClean="0"/>
              <a:t> </a:t>
            </a:r>
            <a:r>
              <a:rPr lang="en-GB" baseline="0" dirty="0" err="1" smtClean="0"/>
              <a:t>er</a:t>
            </a:r>
            <a:r>
              <a:rPr lang="en-GB" baseline="0" dirty="0" smtClean="0"/>
              <a:t> in England?</a:t>
            </a:r>
            <a:br>
              <a:rPr lang="en-GB" baseline="0" dirty="0" smtClean="0"/>
            </a:br>
            <a:r>
              <a:rPr lang="en-GB" baseline="0" dirty="0" smtClean="0"/>
              <a:t>8 </a:t>
            </a:r>
            <a:r>
              <a:rPr lang="en-GB" baseline="0" dirty="0" err="1" smtClean="0"/>
              <a:t>Ist</a:t>
            </a:r>
            <a:r>
              <a:rPr lang="en-GB" baseline="0" dirty="0" smtClean="0"/>
              <a:t> </a:t>
            </a:r>
            <a:r>
              <a:rPr lang="en-GB" baseline="0" dirty="0" err="1" smtClean="0"/>
              <a:t>er</a:t>
            </a:r>
            <a:r>
              <a:rPr lang="en-GB" baseline="0" dirty="0" smtClean="0"/>
              <a:t> </a:t>
            </a:r>
            <a:r>
              <a:rPr lang="en-GB" baseline="0" dirty="0" err="1" smtClean="0"/>
              <a:t>dreißig</a:t>
            </a:r>
            <a:r>
              <a:rPr lang="en-GB" baseline="0" dirty="0" smtClean="0"/>
              <a:t> </a:t>
            </a:r>
            <a:r>
              <a:rPr lang="en-GB" baseline="0" dirty="0" err="1" smtClean="0"/>
              <a:t>Jahre</a:t>
            </a:r>
            <a:r>
              <a:rPr lang="en-GB" baseline="0" dirty="0" smtClean="0"/>
              <a:t> alt?</a:t>
            </a:r>
          </a:p>
          <a:p>
            <a:r>
              <a:rPr lang="en-GB" baseline="0" dirty="0" smtClean="0"/>
              <a:t>9 </a:t>
            </a:r>
            <a:r>
              <a:rPr lang="en-GB" baseline="0" dirty="0" err="1" smtClean="0"/>
              <a:t>Er</a:t>
            </a:r>
            <a:r>
              <a:rPr lang="en-GB" baseline="0" dirty="0" smtClean="0"/>
              <a:t> hat </a:t>
            </a:r>
            <a:r>
              <a:rPr lang="en-GB" baseline="0" dirty="0" err="1" smtClean="0"/>
              <a:t>blaue</a:t>
            </a:r>
            <a:r>
              <a:rPr lang="en-GB" baseline="0" dirty="0" smtClean="0"/>
              <a:t> </a:t>
            </a:r>
            <a:r>
              <a:rPr lang="en-GB" baseline="0" dirty="0" err="1" smtClean="0"/>
              <a:t>Augen</a:t>
            </a:r>
            <a:r>
              <a:rPr lang="en-GB" baseline="0" dirty="0" smtClean="0"/>
              <a:t>.</a:t>
            </a:r>
          </a:p>
          <a:p>
            <a:endParaRPr lang="en-GB" baseline="0" dirty="0" smtClean="0"/>
          </a:p>
          <a:p>
            <a:r>
              <a:rPr lang="en-GB" b="1" baseline="0" dirty="0" smtClean="0"/>
              <a:t>ANSWERS to the questions for the teacher to answer:</a:t>
            </a:r>
            <a:r>
              <a:rPr lang="en-GB" baseline="0" dirty="0" smtClean="0"/>
              <a:t/>
            </a:r>
            <a:br>
              <a:rPr lang="en-GB" baseline="0" dirty="0" smtClean="0"/>
            </a:br>
            <a:r>
              <a:rPr lang="en-GB" baseline="0" dirty="0" smtClean="0"/>
              <a:t>Das </a:t>
            </a:r>
            <a:r>
              <a:rPr lang="en-GB" baseline="0" dirty="0" err="1" smtClean="0"/>
              <a:t>ist</a:t>
            </a:r>
            <a:r>
              <a:rPr lang="en-GB" baseline="0" dirty="0" smtClean="0"/>
              <a:t> Dan Evans, </a:t>
            </a:r>
            <a:r>
              <a:rPr lang="en-GB" baseline="0" dirty="0" err="1" smtClean="0"/>
              <a:t>britisher</a:t>
            </a:r>
            <a:r>
              <a:rPr lang="en-GB" baseline="0" dirty="0" smtClean="0"/>
              <a:t> </a:t>
            </a:r>
            <a:r>
              <a:rPr lang="en-GB" baseline="0" dirty="0" err="1" smtClean="0"/>
              <a:t>Tennisspieler</a:t>
            </a:r>
            <a:r>
              <a:rPr lang="en-GB" baseline="0" dirty="0" smtClean="0"/>
              <a:t>.</a:t>
            </a:r>
            <a:br>
              <a:rPr lang="en-GB" baseline="0" dirty="0" smtClean="0"/>
            </a:br>
            <a:r>
              <a:rPr lang="en-GB" baseline="0" dirty="0" smtClean="0"/>
              <a:t>3 </a:t>
            </a:r>
            <a:r>
              <a:rPr lang="en-GB" baseline="0" dirty="0" err="1" smtClean="0"/>
              <a:t>Ja</a:t>
            </a:r>
            <a:r>
              <a:rPr lang="en-GB" baseline="0" dirty="0" smtClean="0"/>
              <a:t>, </a:t>
            </a:r>
            <a:r>
              <a:rPr lang="en-GB" baseline="0" dirty="0" err="1" smtClean="0"/>
              <a:t>er</a:t>
            </a:r>
            <a:r>
              <a:rPr lang="en-GB" baseline="0" dirty="0" smtClean="0"/>
              <a:t> </a:t>
            </a:r>
            <a:r>
              <a:rPr lang="en-GB" baseline="0" dirty="0" err="1" smtClean="0"/>
              <a:t>trägt</a:t>
            </a:r>
            <a:r>
              <a:rPr lang="en-GB" baseline="0" dirty="0" smtClean="0"/>
              <a:t> </a:t>
            </a:r>
            <a:r>
              <a:rPr lang="en-GB" baseline="0" dirty="0" err="1" smtClean="0"/>
              <a:t>Sportschuhe</a:t>
            </a:r>
            <a:r>
              <a:rPr lang="en-GB" baseline="0" dirty="0" smtClean="0"/>
              <a:t>.</a:t>
            </a:r>
            <a:br>
              <a:rPr lang="en-GB" baseline="0" dirty="0" smtClean="0"/>
            </a:br>
            <a:r>
              <a:rPr lang="en-GB" baseline="0" dirty="0" smtClean="0"/>
              <a:t>4 </a:t>
            </a:r>
            <a:r>
              <a:rPr lang="en-GB" baseline="0" dirty="0" err="1" smtClean="0"/>
              <a:t>Ja</a:t>
            </a:r>
            <a:r>
              <a:rPr lang="en-GB" baseline="0" dirty="0" smtClean="0"/>
              <a:t>, </a:t>
            </a:r>
            <a:r>
              <a:rPr lang="en-GB" baseline="0" dirty="0" err="1" smtClean="0"/>
              <a:t>aber</a:t>
            </a:r>
            <a:r>
              <a:rPr lang="en-GB" baseline="0" dirty="0" smtClean="0"/>
              <a:t> </a:t>
            </a:r>
            <a:r>
              <a:rPr lang="en-GB" baseline="0" dirty="0" err="1" smtClean="0"/>
              <a:t>er</a:t>
            </a:r>
            <a:r>
              <a:rPr lang="en-GB" baseline="0" dirty="0" smtClean="0"/>
              <a:t> </a:t>
            </a:r>
            <a:r>
              <a:rPr lang="en-GB" baseline="0" dirty="0" err="1" smtClean="0"/>
              <a:t>liebt</a:t>
            </a:r>
            <a:r>
              <a:rPr lang="en-GB" baseline="0" dirty="0" smtClean="0"/>
              <a:t> Tennis.  </a:t>
            </a:r>
            <a:r>
              <a:rPr lang="en-GB" baseline="0" dirty="0" err="1" smtClean="0"/>
              <a:t>Er</a:t>
            </a:r>
            <a:r>
              <a:rPr lang="en-GB" baseline="0" dirty="0" smtClean="0"/>
              <a:t> </a:t>
            </a:r>
            <a:r>
              <a:rPr lang="en-GB" baseline="0" dirty="0" err="1" smtClean="0"/>
              <a:t>ist</a:t>
            </a:r>
            <a:r>
              <a:rPr lang="en-GB" baseline="0" dirty="0" smtClean="0"/>
              <a:t> </a:t>
            </a:r>
            <a:r>
              <a:rPr lang="en-GB" baseline="0" dirty="0" err="1" smtClean="0"/>
              <a:t>Tennisprofi</a:t>
            </a:r>
            <a:r>
              <a:rPr lang="en-GB" baseline="0" dirty="0" smtClean="0"/>
              <a:t> / </a:t>
            </a:r>
            <a:r>
              <a:rPr lang="en-GB" baseline="0" dirty="0" err="1" smtClean="0"/>
              <a:t>Tennisspieler</a:t>
            </a:r>
            <a:r>
              <a:rPr lang="en-GB" baseline="0" dirty="0" smtClean="0"/>
              <a:t>.</a:t>
            </a:r>
            <a:br>
              <a:rPr lang="en-GB" baseline="0" dirty="0" smtClean="0"/>
            </a:br>
            <a:r>
              <a:rPr lang="en-GB" baseline="0" dirty="0" smtClean="0"/>
              <a:t>7 </a:t>
            </a:r>
            <a:r>
              <a:rPr lang="en-GB" baseline="0" dirty="0" err="1" smtClean="0"/>
              <a:t>Ja</a:t>
            </a:r>
            <a:r>
              <a:rPr lang="en-GB" baseline="0" dirty="0" smtClean="0"/>
              <a:t>, </a:t>
            </a:r>
            <a:r>
              <a:rPr lang="en-GB" baseline="0" dirty="0" err="1" smtClean="0"/>
              <a:t>er</a:t>
            </a:r>
            <a:r>
              <a:rPr lang="en-GB" baseline="0" dirty="0" smtClean="0"/>
              <a:t> </a:t>
            </a:r>
            <a:r>
              <a:rPr lang="en-GB" baseline="0" dirty="0" err="1" smtClean="0"/>
              <a:t>wohnt</a:t>
            </a:r>
            <a:r>
              <a:rPr lang="en-GB" baseline="0" dirty="0" smtClean="0"/>
              <a:t> in Birmingham, in England.</a:t>
            </a:r>
            <a:br>
              <a:rPr lang="en-GB" baseline="0" dirty="0" smtClean="0"/>
            </a:br>
            <a:r>
              <a:rPr lang="en-GB" baseline="0" dirty="0" smtClean="0"/>
              <a:t>8 Nein, </a:t>
            </a:r>
            <a:r>
              <a:rPr lang="en-GB" baseline="0" dirty="0" err="1" smtClean="0"/>
              <a:t>er</a:t>
            </a:r>
            <a:r>
              <a:rPr lang="en-GB" baseline="0" dirty="0" smtClean="0"/>
              <a:t> </a:t>
            </a:r>
            <a:r>
              <a:rPr lang="en-GB" baseline="0" dirty="0" err="1" smtClean="0"/>
              <a:t>ist</a:t>
            </a:r>
            <a:r>
              <a:rPr lang="en-GB" baseline="0" dirty="0" smtClean="0"/>
              <a:t> 29 </a:t>
            </a:r>
            <a:r>
              <a:rPr lang="en-GB" baseline="0" dirty="0" err="1" smtClean="0"/>
              <a:t>Jahre</a:t>
            </a:r>
            <a:r>
              <a:rPr lang="en-GB" baseline="0" dirty="0" smtClean="0"/>
              <a:t> alt.  Sein </a:t>
            </a:r>
            <a:r>
              <a:rPr lang="en-GB" baseline="0" dirty="0" err="1" smtClean="0"/>
              <a:t>Geburtstag</a:t>
            </a:r>
            <a:r>
              <a:rPr lang="en-GB" baseline="0" dirty="0" smtClean="0"/>
              <a:t> </a:t>
            </a:r>
            <a:r>
              <a:rPr lang="en-GB" baseline="0" dirty="0" err="1" smtClean="0"/>
              <a:t>ist</a:t>
            </a:r>
            <a:r>
              <a:rPr lang="en-GB" baseline="0" dirty="0" smtClean="0"/>
              <a:t> am 23. Mai.  </a:t>
            </a:r>
            <a:r>
              <a:rPr lang="en-GB" baseline="0" dirty="0" err="1" smtClean="0"/>
              <a:t>Er</a:t>
            </a:r>
            <a:r>
              <a:rPr lang="en-GB" baseline="0" dirty="0" smtClean="0"/>
              <a:t> </a:t>
            </a:r>
            <a:r>
              <a:rPr lang="en-GB" baseline="0" dirty="0" err="1" smtClean="0"/>
              <a:t>ist</a:t>
            </a:r>
            <a:r>
              <a:rPr lang="en-GB" baseline="0" dirty="0" smtClean="0"/>
              <a:t> in 1990 </a:t>
            </a:r>
            <a:r>
              <a:rPr lang="en-GB" baseline="0" dirty="0" err="1" smtClean="0"/>
              <a:t>geboren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57067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Yes </a:t>
            </a:r>
            <a:r>
              <a:rPr lang="en-GB" dirty="0"/>
              <a:t>/ No game! Picture description task on the same topic, i.e. personal characteristics (Hat </a:t>
            </a:r>
            <a:r>
              <a:rPr lang="en-GB" dirty="0" err="1"/>
              <a:t>sie</a:t>
            </a:r>
            <a:r>
              <a:rPr lang="en-GB" dirty="0"/>
              <a:t> </a:t>
            </a:r>
            <a:r>
              <a:rPr lang="en-GB" dirty="0" err="1"/>
              <a:t>grüne</a:t>
            </a:r>
            <a:r>
              <a:rPr lang="en-GB" dirty="0"/>
              <a:t> </a:t>
            </a:r>
            <a:r>
              <a:rPr lang="en-GB" dirty="0" err="1"/>
              <a:t>Augen</a:t>
            </a:r>
            <a:r>
              <a:rPr lang="en-GB" dirty="0"/>
              <a:t>? </a:t>
            </a:r>
            <a:r>
              <a:rPr lang="en-GB" dirty="0" err="1"/>
              <a:t>Trägt</a:t>
            </a:r>
            <a:r>
              <a:rPr lang="en-GB" dirty="0"/>
              <a:t> </a:t>
            </a:r>
            <a:r>
              <a:rPr lang="en-GB" dirty="0" err="1"/>
              <a:t>sie</a:t>
            </a:r>
            <a:r>
              <a:rPr lang="en-GB" dirty="0"/>
              <a:t> </a:t>
            </a:r>
            <a:r>
              <a:rPr lang="en-GB" dirty="0" err="1"/>
              <a:t>eine</a:t>
            </a:r>
            <a:r>
              <a:rPr lang="en-GB" dirty="0"/>
              <a:t> Jeans).</a:t>
            </a:r>
          </a:p>
          <a:p>
            <a:r>
              <a:rPr lang="en-GB" dirty="0"/>
              <a:t>Each student has a picture and a question grid. Using the question grid they take it in turns to ask each other questions about the other person’s picture. Encourage them to do the following:</a:t>
            </a:r>
          </a:p>
          <a:p>
            <a:pPr marL="171450" indent="-171450">
              <a:buFontTx/>
              <a:buChar char="-"/>
            </a:pPr>
            <a:r>
              <a:rPr lang="en-GB" dirty="0"/>
              <a:t>When asking questions, use a variety of verbs, so not just </a:t>
            </a:r>
            <a:r>
              <a:rPr lang="en-GB" dirty="0" err="1"/>
              <a:t>haben</a:t>
            </a:r>
            <a:r>
              <a:rPr lang="en-GB" dirty="0"/>
              <a:t>, but also </a:t>
            </a:r>
            <a:r>
              <a:rPr lang="en-GB" dirty="0" err="1"/>
              <a:t>tragen</a:t>
            </a:r>
            <a:r>
              <a:rPr lang="en-GB" dirty="0"/>
              <a:t>, and </a:t>
            </a:r>
            <a:r>
              <a:rPr lang="en-GB" dirty="0" err="1"/>
              <a:t>mögen</a:t>
            </a:r>
            <a:r>
              <a:rPr lang="en-GB" dirty="0"/>
              <a:t>.</a:t>
            </a:r>
            <a:endParaRPr lang="en-GB" b="1" dirty="0"/>
          </a:p>
          <a:p>
            <a:pPr marL="171450" indent="-171450">
              <a:buFontTx/>
              <a:buChar char="-"/>
            </a:pPr>
            <a:r>
              <a:rPr lang="en-GB" b="1" dirty="0"/>
              <a:t>The person answering has to start their answer with Yes or No. </a:t>
            </a:r>
          </a:p>
          <a:p>
            <a:pPr marL="171450" indent="-171450">
              <a:buFontTx/>
              <a:buChar char="-"/>
            </a:pPr>
            <a:r>
              <a:rPr lang="en-GB" dirty="0"/>
              <a:t>If they answer no, </a:t>
            </a:r>
            <a:r>
              <a:rPr lang="en-GB" b="1" dirty="0"/>
              <a:t>then they must provide the correct information. </a:t>
            </a:r>
          </a:p>
          <a:p>
            <a:pPr marL="171450" indent="-171450">
              <a:buFontTx/>
              <a:buChar char="-"/>
            </a:pPr>
            <a:r>
              <a:rPr lang="en-GB" dirty="0"/>
              <a:t>Answer in a full sentence. Hat </a:t>
            </a:r>
            <a:r>
              <a:rPr lang="en-GB" dirty="0" err="1"/>
              <a:t>sie</a:t>
            </a:r>
            <a:r>
              <a:rPr lang="en-GB" dirty="0"/>
              <a:t> </a:t>
            </a:r>
            <a:r>
              <a:rPr lang="en-GB" dirty="0" err="1"/>
              <a:t>blaue</a:t>
            </a:r>
            <a:r>
              <a:rPr lang="en-GB" dirty="0"/>
              <a:t> </a:t>
            </a:r>
            <a:r>
              <a:rPr lang="en-GB" dirty="0" err="1"/>
              <a:t>Haare</a:t>
            </a:r>
            <a:r>
              <a:rPr lang="en-GB" dirty="0"/>
              <a:t>? </a:t>
            </a:r>
            <a:r>
              <a:rPr lang="en-GB" dirty="0" err="1"/>
              <a:t>Ja</a:t>
            </a:r>
            <a:r>
              <a:rPr lang="en-GB" dirty="0"/>
              <a:t>, </a:t>
            </a:r>
            <a:r>
              <a:rPr lang="en-GB" dirty="0" err="1"/>
              <a:t>sie</a:t>
            </a:r>
            <a:r>
              <a:rPr lang="en-GB" dirty="0"/>
              <a:t> hat </a:t>
            </a:r>
            <a:r>
              <a:rPr lang="en-GB" dirty="0" err="1"/>
              <a:t>blaue</a:t>
            </a:r>
            <a:r>
              <a:rPr lang="en-GB" dirty="0"/>
              <a:t> </a:t>
            </a:r>
            <a:r>
              <a:rPr lang="en-GB" dirty="0" err="1"/>
              <a:t>Haare</a:t>
            </a:r>
            <a:r>
              <a:rPr lang="en-GB" dirty="0"/>
              <a:t>. </a:t>
            </a:r>
            <a:r>
              <a:rPr lang="en-GB" dirty="0" err="1"/>
              <a:t>Nein</a:t>
            </a:r>
            <a:r>
              <a:rPr lang="en-GB" dirty="0"/>
              <a:t>, </a:t>
            </a:r>
            <a:r>
              <a:rPr lang="en-GB" dirty="0" err="1"/>
              <a:t>sie</a:t>
            </a:r>
            <a:r>
              <a:rPr lang="en-GB" dirty="0"/>
              <a:t> hat </a:t>
            </a:r>
            <a:r>
              <a:rPr lang="en-GB" dirty="0" err="1"/>
              <a:t>grüne</a:t>
            </a:r>
            <a:r>
              <a:rPr lang="en-GB" dirty="0"/>
              <a:t> </a:t>
            </a:r>
            <a:r>
              <a:rPr lang="en-GB" dirty="0" err="1"/>
              <a:t>Haare</a:t>
            </a:r>
            <a:r>
              <a:rPr lang="en-GB" dirty="0"/>
              <a:t>. This will help contrast question and statement word order.</a:t>
            </a:r>
          </a:p>
          <a:p>
            <a:pPr marL="171450" indent="-171450">
              <a:buFontTx/>
              <a:buChar char="-"/>
            </a:pPr>
            <a:r>
              <a:rPr lang="en-GB" dirty="0"/>
              <a:t>Write down the whole sentence and not just the noun</a:t>
            </a:r>
          </a:p>
          <a:p>
            <a:endParaRPr lang="en-GB" dirty="0"/>
          </a:p>
          <a:p>
            <a:r>
              <a:rPr lang="en-GB" dirty="0"/>
              <a:t>Vocab frequencies:</a:t>
            </a:r>
          </a:p>
          <a:p>
            <a:r>
              <a:rPr lang="en-GB" dirty="0"/>
              <a:t>Braun (2178)</a:t>
            </a:r>
          </a:p>
          <a:p>
            <a:r>
              <a:rPr lang="en-GB" dirty="0" err="1"/>
              <a:t>Blau</a:t>
            </a:r>
            <a:r>
              <a:rPr lang="en-GB" dirty="0"/>
              <a:t> (1016)</a:t>
            </a:r>
          </a:p>
          <a:p>
            <a:r>
              <a:rPr lang="en-GB" dirty="0" err="1"/>
              <a:t>Grün</a:t>
            </a:r>
            <a:r>
              <a:rPr lang="en-GB" dirty="0"/>
              <a:t> (556)</a:t>
            </a:r>
          </a:p>
          <a:p>
            <a:r>
              <a:rPr lang="en-GB" dirty="0"/>
              <a:t>Schwarz (451)</a:t>
            </a:r>
          </a:p>
          <a:p>
            <a:r>
              <a:rPr lang="en-GB" dirty="0"/>
              <a:t>Blond (3559)</a:t>
            </a:r>
          </a:p>
          <a:p>
            <a:r>
              <a:rPr lang="en-GB" dirty="0" err="1"/>
              <a:t>Auge</a:t>
            </a:r>
            <a:r>
              <a:rPr lang="en-GB" dirty="0"/>
              <a:t> (236)</a:t>
            </a:r>
          </a:p>
          <a:p>
            <a:r>
              <a:rPr lang="en-GB" dirty="0" err="1"/>
              <a:t>Haar</a:t>
            </a:r>
            <a:r>
              <a:rPr lang="en-GB" dirty="0"/>
              <a:t> (792)</a:t>
            </a:r>
          </a:p>
          <a:p>
            <a:r>
              <a:rPr lang="en-GB" dirty="0"/>
              <a:t>Jeans (&gt;5000)</a:t>
            </a:r>
          </a:p>
          <a:p>
            <a:r>
              <a:rPr lang="en-GB" dirty="0"/>
              <a:t>T-shirt (&gt;5000)</a:t>
            </a:r>
          </a:p>
          <a:p>
            <a:r>
              <a:rPr lang="en-GB" dirty="0" err="1"/>
              <a:t>Kleid</a:t>
            </a:r>
            <a:r>
              <a:rPr lang="en-GB" dirty="0"/>
              <a:t> (1682)</a:t>
            </a:r>
          </a:p>
          <a:p>
            <a:r>
              <a:rPr lang="en-GB" dirty="0"/>
              <a:t>Mantel (2544)</a:t>
            </a:r>
          </a:p>
          <a:p>
            <a:r>
              <a:rPr lang="en-GB" dirty="0"/>
              <a:t>Hut (2689)</a:t>
            </a:r>
          </a:p>
          <a:p>
            <a:r>
              <a:rPr lang="en-GB" dirty="0" err="1"/>
              <a:t>Brille</a:t>
            </a:r>
            <a:r>
              <a:rPr lang="en-GB" dirty="0"/>
              <a:t> (3423)</a:t>
            </a:r>
          </a:p>
          <a:p>
            <a:r>
              <a:rPr lang="en-GB" dirty="0"/>
              <a:t>Hijab (&gt;5000)</a:t>
            </a:r>
          </a:p>
          <a:p>
            <a:r>
              <a:rPr lang="en-GB" dirty="0" err="1"/>
              <a:t>Musik</a:t>
            </a:r>
            <a:r>
              <a:rPr lang="en-GB" dirty="0"/>
              <a:t> (469)</a:t>
            </a:r>
          </a:p>
          <a:p>
            <a:r>
              <a:rPr lang="en-GB" dirty="0"/>
              <a:t>Film (524)</a:t>
            </a:r>
          </a:p>
          <a:p>
            <a:r>
              <a:rPr lang="en-GB" dirty="0"/>
              <a:t>Buch (295)</a:t>
            </a:r>
          </a:p>
          <a:p>
            <a:r>
              <a:rPr lang="en-GB" dirty="0"/>
              <a:t>Tennis (2948)</a:t>
            </a:r>
          </a:p>
          <a:p>
            <a:r>
              <a:rPr lang="en-GB" dirty="0" err="1"/>
              <a:t>Fußball</a:t>
            </a:r>
            <a:r>
              <a:rPr lang="en-GB" dirty="0"/>
              <a:t> (1497)</a:t>
            </a:r>
          </a:p>
          <a:p>
            <a:r>
              <a:rPr lang="en-GB" dirty="0" err="1"/>
              <a:t>Schwimmen</a:t>
            </a:r>
            <a:r>
              <a:rPr lang="en-GB" dirty="0"/>
              <a:t> (1832)</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12</a:t>
            </a:fld>
            <a:endParaRPr lang="en-GB"/>
          </a:p>
        </p:txBody>
      </p:sp>
    </p:spTree>
    <p:extLst>
      <p:ext uri="{BB962C8B-B14F-4D97-AF65-F5344CB8AC3E}">
        <p14:creationId xmlns:p14="http://schemas.microsoft.com/office/powerpoint/2010/main" val="357530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 grid. Use the illustrations to form questions about the other person’s picture. Next, write a sentence with the correct feature in the last box on each line.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13</a:t>
            </a:fld>
            <a:endParaRPr lang="en-GB"/>
          </a:p>
        </p:txBody>
      </p:sp>
    </p:spTree>
    <p:extLst>
      <p:ext uri="{BB962C8B-B14F-4D97-AF65-F5344CB8AC3E}">
        <p14:creationId xmlns:p14="http://schemas.microsoft.com/office/powerpoint/2010/main" val="2215887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A</a:t>
            </a:r>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340031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B </a:t>
            </a:r>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238994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Revise questions words in preparation for the next activity if teacher thinks it is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a:t>
            </a:r>
            <a:r>
              <a:rPr lang="en-GB" baseline="0" dirty="0"/>
              <a:t> the images to elicit the question words and/or a whole question</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163815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Revise questions words in preparation for the next activity if teacher thinks it is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on a cloud to reveal the question word underneath.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Frequency rankings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wie</a:t>
            </a:r>
            <a:r>
              <a:rPr lang="en-GB" dirty="0"/>
              <a:t> (28)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 (94)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wer</a:t>
            </a:r>
            <a:r>
              <a:rPr lang="en-GB" dirty="0"/>
              <a:t> (173)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was (39)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wann</a:t>
            </a:r>
            <a:r>
              <a:rPr lang="en-GB" dirty="0"/>
              <a:t> (583)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welch (138)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warum</a:t>
            </a:r>
            <a:r>
              <a:rPr lang="en-GB" dirty="0"/>
              <a:t> (246)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3074847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Meaningful practice – this writing exercise is designed to practise using questions and statements while allowing for more freedom and flexibility in language production. The activity includes questions that use subject-verb inversion, but also has the potential to bring in questions formed by using question words. Pupils will have learned those previously. This is a sentence level production activity in an interactive setting.</a:t>
            </a:r>
          </a:p>
          <a:p>
            <a:endParaRPr lang="en-GB" dirty="0"/>
          </a:p>
          <a:p>
            <a:r>
              <a:rPr lang="en-GB" dirty="0"/>
              <a:t>The scenario imagines using chat, but in a classroom setting pupils could write messages on pieces of paper. </a:t>
            </a:r>
          </a:p>
        </p:txBody>
      </p:sp>
      <p:sp>
        <p:nvSpPr>
          <p:cNvPr id="4" name="Slide Number Placeholder 3"/>
          <p:cNvSpPr>
            <a:spLocks noGrp="1"/>
          </p:cNvSpPr>
          <p:nvPr>
            <p:ph type="sldNum" sz="quarter" idx="10"/>
          </p:nvPr>
        </p:nvSpPr>
        <p:spPr/>
        <p:txBody>
          <a:bodyPr/>
          <a:lstStyle/>
          <a:p>
            <a:fld id="{672843D9-4757-4631-B0CD-BAA271821DF5}" type="slidenum">
              <a:rPr lang="en-GB" smtClean="0"/>
              <a:t>18</a:t>
            </a:fld>
            <a:endParaRPr lang="en-GB"/>
          </a:p>
        </p:txBody>
      </p:sp>
    </p:spTree>
    <p:extLst>
      <p:ext uri="{BB962C8B-B14F-4D97-AF65-F5344CB8AC3E}">
        <p14:creationId xmlns:p14="http://schemas.microsoft.com/office/powerpoint/2010/main" val="2941920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19</a:t>
            </a:fld>
            <a:endParaRPr lang="en-GB"/>
          </a:p>
        </p:txBody>
      </p:sp>
    </p:spTree>
    <p:extLst>
      <p:ext uri="{BB962C8B-B14F-4D97-AF65-F5344CB8AC3E}">
        <p14:creationId xmlns:p14="http://schemas.microsoft.com/office/powerpoint/2010/main" val="270211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note: Short grammar explanations can never be fully complete. (For example, of course, some verbs don’t follow this pattern as they are irregular). But the aim is to get pupils to learn a ‘default’, main pattern and then introduce the complexities and exceptions to the rule later. In any case, evidence suggests that it is the </a:t>
            </a:r>
            <a:r>
              <a:rPr lang="en-GB" b="1" i="1" dirty="0"/>
              <a:t>practice</a:t>
            </a:r>
            <a:r>
              <a:rPr lang="en-GB" dirty="0"/>
              <a:t> activities that are most helpful for learning (rather than these grammar explanations). But … these short grammar explanations do seem to speed up some learners in becoming accurate in the practice activities that follow. </a:t>
            </a:r>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3864288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Wann</a:t>
            </a:r>
            <a:r>
              <a:rPr lang="en-GB" dirty="0" smtClean="0"/>
              <a:t>? When</a:t>
            </a:r>
            <a:r>
              <a:rPr lang="en-GB" dirty="0"/>
              <a:t>: Day and  time</a:t>
            </a:r>
          </a:p>
          <a:p>
            <a:r>
              <a:rPr lang="en-GB" dirty="0" smtClean="0"/>
              <a:t>Was? What</a:t>
            </a:r>
            <a:r>
              <a:rPr lang="en-GB" baseline="0" dirty="0" smtClean="0"/>
              <a:t> to do? </a:t>
            </a:r>
            <a:r>
              <a:rPr lang="en-GB" dirty="0" smtClean="0"/>
              <a:t>cinema or concert?</a:t>
            </a:r>
            <a:br>
              <a:rPr lang="en-GB" dirty="0" smtClean="0"/>
            </a:br>
            <a:r>
              <a:rPr lang="en-GB" dirty="0" err="1" smtClean="0"/>
              <a:t>Welcher</a:t>
            </a:r>
            <a:r>
              <a:rPr lang="en-GB" dirty="0" smtClean="0"/>
              <a:t>? Which film?  (some negotiation of type</a:t>
            </a:r>
            <a:r>
              <a:rPr lang="en-GB" baseline="0" dirty="0" smtClean="0"/>
              <a:t> will take place and lead to the selection of a current film.</a:t>
            </a:r>
            <a:endParaRPr lang="en-GB" dirty="0" smtClean="0"/>
          </a:p>
          <a:p>
            <a:r>
              <a:rPr lang="en-GB" dirty="0" smtClean="0"/>
              <a:t>Wo? – Where? where to see the film? </a:t>
            </a:r>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t>20</a:t>
            </a:fld>
            <a:endParaRPr lang="en-GB"/>
          </a:p>
        </p:txBody>
      </p:sp>
    </p:spTree>
    <p:extLst>
      <p:ext uri="{BB962C8B-B14F-4D97-AF65-F5344CB8AC3E}">
        <p14:creationId xmlns:p14="http://schemas.microsoft.com/office/powerpoint/2010/main" val="362757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67722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286775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TASK SLIDE</a:t>
            </a:r>
            <a:r>
              <a:rPr lang="en-GB" dirty="0" smtClean="0"/>
              <a:t/>
            </a:r>
            <a:br>
              <a:rPr lang="en-GB" dirty="0" smtClean="0"/>
            </a:br>
            <a:r>
              <a:rPr lang="en-GB" dirty="0" smtClean="0"/>
              <a:t>Students can simply</a:t>
            </a:r>
            <a:r>
              <a:rPr lang="en-GB" baseline="0" dirty="0" smtClean="0"/>
              <a:t> do the task by writing numbers 1-20 and recording ? or . next to each.  Alternatively, if needed for particular students, this slide could be printed.</a:t>
            </a:r>
            <a:br>
              <a:rPr lang="en-GB" baseline="0" dirty="0" smtClean="0"/>
            </a:br>
            <a:endParaRPr lang="en-GB" dirty="0" smtClean="0"/>
          </a:p>
          <a:p>
            <a:r>
              <a:rPr lang="en-GB" dirty="0" smtClean="0"/>
              <a:t>This </a:t>
            </a:r>
            <a:r>
              <a:rPr lang="en-GB" dirty="0"/>
              <a:t>activity uses the third person singular</a:t>
            </a:r>
          </a:p>
          <a:p>
            <a:endParaRPr lang="en-GB" dirty="0"/>
          </a:p>
          <a:p>
            <a:r>
              <a:rPr lang="en-GB" dirty="0"/>
              <a:t>Frequency rankings</a:t>
            </a:r>
          </a:p>
          <a:p>
            <a:r>
              <a:rPr lang="en-GB" dirty="0"/>
              <a:t>Verbs: sein (3), </a:t>
            </a:r>
            <a:r>
              <a:rPr lang="en-GB" dirty="0" err="1"/>
              <a:t>haben</a:t>
            </a:r>
            <a:r>
              <a:rPr lang="en-GB" dirty="0"/>
              <a:t> (7), </a:t>
            </a:r>
            <a:r>
              <a:rPr lang="en-GB" dirty="0" err="1"/>
              <a:t>lieben</a:t>
            </a:r>
            <a:r>
              <a:rPr lang="en-GB" dirty="0"/>
              <a:t> (816), </a:t>
            </a:r>
            <a:r>
              <a:rPr lang="en-GB" dirty="0" err="1"/>
              <a:t>mögen</a:t>
            </a:r>
            <a:r>
              <a:rPr lang="en-GB" dirty="0"/>
              <a:t> (151), </a:t>
            </a:r>
            <a:r>
              <a:rPr lang="en-GB" dirty="0" err="1"/>
              <a:t>spielen</a:t>
            </a:r>
            <a:r>
              <a:rPr lang="en-GB" dirty="0"/>
              <a:t> (197), </a:t>
            </a:r>
            <a:r>
              <a:rPr lang="en-GB" dirty="0" err="1"/>
              <a:t>lesen</a:t>
            </a:r>
            <a:r>
              <a:rPr lang="en-GB" dirty="0"/>
              <a:t> (323), </a:t>
            </a:r>
            <a:r>
              <a:rPr lang="en-GB" dirty="0" err="1"/>
              <a:t>kochen</a:t>
            </a:r>
            <a:r>
              <a:rPr lang="en-GB" dirty="0"/>
              <a:t> (1005), </a:t>
            </a:r>
            <a:r>
              <a:rPr lang="en-GB" dirty="0" err="1"/>
              <a:t>gehen</a:t>
            </a:r>
            <a:r>
              <a:rPr lang="en-GB" dirty="0"/>
              <a:t> (69), </a:t>
            </a:r>
            <a:r>
              <a:rPr lang="en-GB" dirty="0" err="1"/>
              <a:t>singen</a:t>
            </a:r>
            <a:r>
              <a:rPr lang="en-GB" dirty="0"/>
              <a:t> (979)</a:t>
            </a:r>
          </a:p>
          <a:p>
            <a:r>
              <a:rPr lang="en-GB" dirty="0"/>
              <a:t>Nouns: </a:t>
            </a:r>
            <a:r>
              <a:rPr lang="en-GB" dirty="0" err="1"/>
              <a:t>Haar</a:t>
            </a:r>
            <a:r>
              <a:rPr lang="en-GB" dirty="0"/>
              <a:t> (792), Kind (106), </a:t>
            </a:r>
            <a:r>
              <a:rPr lang="en-GB" dirty="0" err="1"/>
              <a:t>Schauspieler</a:t>
            </a:r>
            <a:r>
              <a:rPr lang="en-GB" dirty="0"/>
              <a:t> (3646), Tier (670), </a:t>
            </a:r>
            <a:r>
              <a:rPr lang="en-GB" dirty="0" err="1"/>
              <a:t>Klavier</a:t>
            </a:r>
            <a:r>
              <a:rPr lang="en-GB" dirty="0"/>
              <a:t> (2775), </a:t>
            </a:r>
            <a:r>
              <a:rPr lang="en-GB" dirty="0" err="1"/>
              <a:t>Auge</a:t>
            </a:r>
            <a:r>
              <a:rPr lang="en-GB" dirty="0"/>
              <a:t> (236), Kino (1825), </a:t>
            </a:r>
            <a:r>
              <a:rPr lang="en-GB" dirty="0" err="1"/>
              <a:t>Schwester</a:t>
            </a:r>
            <a:r>
              <a:rPr lang="en-GB" dirty="0"/>
              <a:t> (776) </a:t>
            </a:r>
          </a:p>
          <a:p>
            <a:r>
              <a:rPr lang="en-GB" dirty="0"/>
              <a:t>Other: </a:t>
            </a:r>
            <a:r>
              <a:rPr lang="en-GB" dirty="0" err="1"/>
              <a:t>schön</a:t>
            </a:r>
            <a:r>
              <a:rPr lang="en-GB" dirty="0"/>
              <a:t> (164), </a:t>
            </a:r>
            <a:r>
              <a:rPr lang="en-GB" dirty="0" err="1" smtClean="0"/>
              <a:t>humor</a:t>
            </a:r>
            <a:r>
              <a:rPr lang="en-GB" dirty="0" smtClean="0"/>
              <a:t> </a:t>
            </a:r>
            <a:r>
              <a:rPr lang="en-GB" dirty="0"/>
              <a:t>(&gt;5000), schwarz (451), intelligent (3465), </a:t>
            </a:r>
            <a:r>
              <a:rPr lang="en-GB" dirty="0" err="1"/>
              <a:t>gern</a:t>
            </a:r>
            <a:r>
              <a:rPr lang="en-GB" dirty="0"/>
              <a:t> (235), </a:t>
            </a:r>
            <a:r>
              <a:rPr lang="en-GB" dirty="0" err="1"/>
              <a:t>grün</a:t>
            </a:r>
            <a:r>
              <a:rPr lang="en-GB" dirty="0"/>
              <a:t> (556), </a:t>
            </a:r>
            <a:r>
              <a:rPr lang="en-GB" dirty="0" err="1"/>
              <a:t>braun</a:t>
            </a:r>
            <a:r>
              <a:rPr lang="en-GB" dirty="0"/>
              <a:t> (2178), </a:t>
            </a:r>
            <a:r>
              <a:rPr lang="en-GB" dirty="0" err="1"/>
              <a:t>lustig</a:t>
            </a:r>
            <a:r>
              <a:rPr lang="en-GB" dirty="0"/>
              <a:t> (2262), </a:t>
            </a:r>
            <a:r>
              <a:rPr lang="en-GB" dirty="0" err="1"/>
              <a:t>sehr</a:t>
            </a:r>
            <a:r>
              <a:rPr lang="en-GB" dirty="0"/>
              <a:t> (70), </a:t>
            </a:r>
            <a:r>
              <a:rPr lang="en-GB" dirty="0" err="1"/>
              <a:t>sportlich</a:t>
            </a:r>
            <a:r>
              <a:rPr lang="en-GB" dirty="0"/>
              <a:t> (1902), Freundlich (1552</a:t>
            </a:r>
            <a:r>
              <a:rPr lang="en-GB" dirty="0" smtClean="0"/>
              <a: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Source: </a:t>
            </a:r>
            <a:r>
              <a:rPr lang="en-GB" sz="1200" kern="1200" dirty="0" smtClean="0">
                <a:solidFill>
                  <a:schemeClr val="tx1"/>
                </a:solidFill>
                <a:effectLst/>
                <a:latin typeface="+mn-lt"/>
                <a:ea typeface="+mn-ea"/>
                <a:cs typeface="+mn-cs"/>
              </a:rPr>
              <a:t>Jones, R.L., &amp; </a:t>
            </a:r>
            <a:r>
              <a:rPr lang="en-GB" sz="1200" kern="1200" dirty="0" err="1" smtClean="0">
                <a:solidFill>
                  <a:schemeClr val="tx1"/>
                </a:solidFill>
                <a:effectLst/>
                <a:latin typeface="+mn-lt"/>
                <a:ea typeface="+mn-ea"/>
                <a:cs typeface="+mn-cs"/>
              </a:rPr>
              <a:t>Tschirner</a:t>
            </a:r>
            <a:r>
              <a:rPr lang="en-GB" sz="1200" kern="1200" dirty="0" smtClean="0">
                <a:solidFill>
                  <a:schemeClr val="tx1"/>
                </a:solidFill>
                <a:effectLst/>
                <a:latin typeface="+mn-lt"/>
                <a:ea typeface="+mn-ea"/>
                <a:cs typeface="+mn-cs"/>
              </a:rPr>
              <a:t>, E. (2006 ). </a:t>
            </a:r>
            <a:r>
              <a:rPr lang="en-GB" sz="1200" i="1" kern="1200" dirty="0" smtClean="0">
                <a:solidFill>
                  <a:schemeClr val="tx1"/>
                </a:solidFill>
                <a:effectLst/>
                <a:latin typeface="+mn-lt"/>
                <a:ea typeface="+mn-ea"/>
                <a:cs typeface="+mn-cs"/>
              </a:rPr>
              <a:t>A Frequency Dictionary of German. </a:t>
            </a:r>
            <a:r>
              <a:rPr lang="en-GB" sz="1200" kern="1200" dirty="0" smtClean="0">
                <a:solidFill>
                  <a:schemeClr val="tx1"/>
                </a:solidFill>
                <a:effectLst/>
                <a:latin typeface="+mn-lt"/>
                <a:ea typeface="+mn-ea"/>
                <a:cs typeface="+mn-cs"/>
              </a:rPr>
              <a:t>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392819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ANSWER SLIDE</a:t>
            </a:r>
            <a:r>
              <a:rPr lang="en-GB" dirty="0" smtClean="0"/>
              <a:t/>
            </a:r>
            <a:br>
              <a:rPr lang="en-GB" dirty="0" smtClean="0"/>
            </a:br>
            <a:r>
              <a:rPr lang="en-GB" dirty="0" smtClean="0"/>
              <a:t>Answers revealed on individual</a:t>
            </a:r>
            <a:r>
              <a:rPr lang="en-GB" baseline="0" dirty="0" smtClean="0"/>
              <a:t> clicks.</a:t>
            </a:r>
            <a:endParaRPr lang="en-GB" dirty="0"/>
          </a:p>
          <a:p>
            <a:endParaRPr lang="en-GB" dirty="0"/>
          </a:p>
          <a:p>
            <a:r>
              <a:rPr lang="en-GB" dirty="0"/>
              <a:t>Frequency rankings</a:t>
            </a:r>
          </a:p>
          <a:p>
            <a:r>
              <a:rPr lang="en-GB" dirty="0"/>
              <a:t>Verbs: sein (3), </a:t>
            </a:r>
            <a:r>
              <a:rPr lang="en-GB" dirty="0" err="1"/>
              <a:t>haben</a:t>
            </a:r>
            <a:r>
              <a:rPr lang="en-GB" dirty="0"/>
              <a:t> (7), </a:t>
            </a:r>
            <a:r>
              <a:rPr lang="en-GB" dirty="0" err="1"/>
              <a:t>lieben</a:t>
            </a:r>
            <a:r>
              <a:rPr lang="en-GB" dirty="0"/>
              <a:t> (816), </a:t>
            </a:r>
            <a:r>
              <a:rPr lang="en-GB" dirty="0" err="1"/>
              <a:t>mögen</a:t>
            </a:r>
            <a:r>
              <a:rPr lang="en-GB" dirty="0"/>
              <a:t> (151), </a:t>
            </a:r>
            <a:r>
              <a:rPr lang="en-GB" dirty="0" err="1"/>
              <a:t>spielen</a:t>
            </a:r>
            <a:r>
              <a:rPr lang="en-GB" dirty="0"/>
              <a:t> (197), </a:t>
            </a:r>
            <a:r>
              <a:rPr lang="en-GB" dirty="0" err="1"/>
              <a:t>lesen</a:t>
            </a:r>
            <a:r>
              <a:rPr lang="en-GB" dirty="0"/>
              <a:t> (323), </a:t>
            </a:r>
            <a:r>
              <a:rPr lang="en-GB" dirty="0" err="1"/>
              <a:t>kochen</a:t>
            </a:r>
            <a:r>
              <a:rPr lang="en-GB" dirty="0"/>
              <a:t> (1005), </a:t>
            </a:r>
            <a:r>
              <a:rPr lang="en-GB" dirty="0" err="1"/>
              <a:t>gehen</a:t>
            </a:r>
            <a:r>
              <a:rPr lang="en-GB" dirty="0"/>
              <a:t> (69), </a:t>
            </a:r>
            <a:r>
              <a:rPr lang="en-GB" dirty="0" err="1"/>
              <a:t>singen</a:t>
            </a:r>
            <a:r>
              <a:rPr lang="en-GB" dirty="0"/>
              <a:t> (979)</a:t>
            </a:r>
          </a:p>
          <a:p>
            <a:r>
              <a:rPr lang="en-GB" dirty="0"/>
              <a:t>Nouns: </a:t>
            </a:r>
            <a:r>
              <a:rPr lang="en-GB" dirty="0" err="1"/>
              <a:t>Haar</a:t>
            </a:r>
            <a:r>
              <a:rPr lang="en-GB" dirty="0"/>
              <a:t> (792), Kind (106), </a:t>
            </a:r>
            <a:r>
              <a:rPr lang="en-GB" dirty="0" err="1"/>
              <a:t>Schauspieler</a:t>
            </a:r>
            <a:r>
              <a:rPr lang="en-GB" dirty="0"/>
              <a:t> (3646), Tier (670), </a:t>
            </a:r>
            <a:r>
              <a:rPr lang="en-GB" dirty="0" err="1"/>
              <a:t>Klavier</a:t>
            </a:r>
            <a:r>
              <a:rPr lang="en-GB" dirty="0"/>
              <a:t> (2775), </a:t>
            </a:r>
            <a:r>
              <a:rPr lang="en-GB" dirty="0" err="1"/>
              <a:t>Auge</a:t>
            </a:r>
            <a:r>
              <a:rPr lang="en-GB" dirty="0"/>
              <a:t> (236), Kino (1825), </a:t>
            </a:r>
            <a:r>
              <a:rPr lang="en-GB" dirty="0" err="1"/>
              <a:t>Schwester</a:t>
            </a:r>
            <a:r>
              <a:rPr lang="en-GB" dirty="0"/>
              <a:t> (776) </a:t>
            </a:r>
          </a:p>
          <a:p>
            <a:r>
              <a:rPr lang="en-GB" dirty="0"/>
              <a:t>Other: </a:t>
            </a:r>
            <a:r>
              <a:rPr lang="en-GB" dirty="0" err="1"/>
              <a:t>schön</a:t>
            </a:r>
            <a:r>
              <a:rPr lang="en-GB" dirty="0"/>
              <a:t> (164), </a:t>
            </a:r>
            <a:r>
              <a:rPr lang="en-GB" dirty="0" err="1" smtClean="0"/>
              <a:t>humor</a:t>
            </a:r>
            <a:r>
              <a:rPr lang="en-GB" dirty="0" smtClean="0"/>
              <a:t> </a:t>
            </a:r>
            <a:r>
              <a:rPr lang="en-GB" dirty="0"/>
              <a:t>(&gt;5000), schwarz (451), intelligent (3465), </a:t>
            </a:r>
            <a:r>
              <a:rPr lang="en-GB" dirty="0" err="1"/>
              <a:t>gern</a:t>
            </a:r>
            <a:r>
              <a:rPr lang="en-GB" dirty="0"/>
              <a:t> (235), </a:t>
            </a:r>
            <a:r>
              <a:rPr lang="en-GB" dirty="0" err="1"/>
              <a:t>grün</a:t>
            </a:r>
            <a:r>
              <a:rPr lang="en-GB" dirty="0"/>
              <a:t> (556), </a:t>
            </a:r>
            <a:r>
              <a:rPr lang="en-GB" dirty="0" err="1"/>
              <a:t>braun</a:t>
            </a:r>
            <a:r>
              <a:rPr lang="en-GB" dirty="0"/>
              <a:t> (2178), </a:t>
            </a:r>
            <a:r>
              <a:rPr lang="en-GB" dirty="0" err="1"/>
              <a:t>lustig</a:t>
            </a:r>
            <a:r>
              <a:rPr lang="en-GB" dirty="0"/>
              <a:t> (2262), </a:t>
            </a:r>
            <a:r>
              <a:rPr lang="en-GB" dirty="0" err="1"/>
              <a:t>sehr</a:t>
            </a:r>
            <a:r>
              <a:rPr lang="en-GB" dirty="0"/>
              <a:t> (70), </a:t>
            </a:r>
            <a:r>
              <a:rPr lang="en-GB" dirty="0" err="1"/>
              <a:t>sportlich</a:t>
            </a:r>
            <a:r>
              <a:rPr lang="en-GB" dirty="0"/>
              <a:t> (1902), Freundlich (1552</a:t>
            </a:r>
            <a:r>
              <a:rPr lang="en-GB" dirty="0" smtClean="0"/>
              <a: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Source: </a:t>
            </a:r>
            <a:r>
              <a:rPr lang="en-GB" sz="1200" kern="1200" dirty="0" smtClean="0">
                <a:solidFill>
                  <a:schemeClr val="tx1"/>
                </a:solidFill>
                <a:effectLst/>
                <a:latin typeface="+mn-lt"/>
                <a:ea typeface="+mn-ea"/>
                <a:cs typeface="+mn-cs"/>
              </a:rPr>
              <a:t>Jones, R.L., &amp; </a:t>
            </a:r>
            <a:r>
              <a:rPr lang="en-GB" sz="1200" kern="1200" dirty="0" err="1" smtClean="0">
                <a:solidFill>
                  <a:schemeClr val="tx1"/>
                </a:solidFill>
                <a:effectLst/>
                <a:latin typeface="+mn-lt"/>
                <a:ea typeface="+mn-ea"/>
                <a:cs typeface="+mn-cs"/>
              </a:rPr>
              <a:t>Tschirner</a:t>
            </a:r>
            <a:r>
              <a:rPr lang="en-GB" sz="1200" kern="1200" dirty="0" smtClean="0">
                <a:solidFill>
                  <a:schemeClr val="tx1"/>
                </a:solidFill>
                <a:effectLst/>
                <a:latin typeface="+mn-lt"/>
                <a:ea typeface="+mn-ea"/>
                <a:cs typeface="+mn-cs"/>
              </a:rPr>
              <a:t>, E. (2006 ). </a:t>
            </a:r>
            <a:r>
              <a:rPr lang="en-GB" sz="1200" i="1" kern="1200" dirty="0" smtClean="0">
                <a:solidFill>
                  <a:schemeClr val="tx1"/>
                </a:solidFill>
                <a:effectLst/>
                <a:latin typeface="+mn-lt"/>
                <a:ea typeface="+mn-ea"/>
                <a:cs typeface="+mn-cs"/>
              </a:rPr>
              <a:t>A Frequency Dictionary of German. </a:t>
            </a:r>
            <a:r>
              <a:rPr lang="en-GB" sz="1200" kern="1200" dirty="0" smtClean="0">
                <a:solidFill>
                  <a:schemeClr val="tx1"/>
                </a:solidFill>
                <a:effectLst/>
                <a:latin typeface="+mn-lt"/>
                <a:ea typeface="+mn-ea"/>
                <a:cs typeface="+mn-cs"/>
              </a:rPr>
              <a:t>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238157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 this activity uses third person plural, whereas the previous activity used third person singular. As the focus is on word order and not person / number this shouldn’t detract too much from the grammar target.</a:t>
            </a:r>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305438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smtClean="0">
                <a:solidFill>
                  <a:schemeClr val="tx1"/>
                </a:solidFill>
                <a:effectLst/>
                <a:latin typeface="+mn-lt"/>
                <a:ea typeface="+mn-ea"/>
                <a:cs typeface="+mn-cs"/>
              </a:rPr>
              <a:t>NB: This slide is an example to</a:t>
            </a:r>
            <a:r>
              <a:rPr lang="en-US" sz="1200" b="1" kern="1200" baseline="0" dirty="0" smtClean="0">
                <a:solidFill>
                  <a:schemeClr val="tx1"/>
                </a:solidFill>
                <a:effectLst/>
                <a:latin typeface="+mn-lt"/>
                <a:ea typeface="+mn-ea"/>
                <a:cs typeface="+mn-cs"/>
              </a:rPr>
              <a:t> do first with students and correct. The next slide has all the audio, and the following slide has the answers.</a:t>
            </a:r>
            <a:br>
              <a:rPr lang="en-US" sz="1200" b="1" kern="1200" baseline="0" dirty="0" smtClean="0">
                <a:solidFill>
                  <a:schemeClr val="tx1"/>
                </a:solidFill>
                <a:effectLst/>
                <a:latin typeface="+mn-lt"/>
                <a:ea typeface="+mn-ea"/>
                <a:cs typeface="+mn-cs"/>
              </a:rPr>
            </a:br>
            <a:r>
              <a:rPr lang="en-US" sz="1200" b="1" kern="1200" baseline="0" dirty="0" smtClean="0">
                <a:solidFill>
                  <a:schemeClr val="tx1"/>
                </a:solidFill>
                <a:effectLst/>
                <a:latin typeface="+mn-lt"/>
                <a:ea typeface="+mn-ea"/>
                <a:cs typeface="+mn-cs"/>
              </a:rPr>
              <a:t/>
            </a:r>
            <a:br>
              <a:rPr lang="en-US" sz="1200" b="1" kern="1200" baseline="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Transcript</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Haare</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2. Sie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zwei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Beine</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3. Sind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groß</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4. Sie </a:t>
            </a:r>
            <a:r>
              <a:rPr lang="en-US" sz="1200" kern="1200" dirty="0" err="1">
                <a:solidFill>
                  <a:schemeClr val="tx1"/>
                </a:solidFill>
                <a:effectLst/>
                <a:latin typeface="+mn-lt"/>
                <a:ea typeface="+mn-ea"/>
                <a:cs typeface="+mn-cs"/>
              </a:rPr>
              <a:t>sind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grün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zwei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Augen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6. Sie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Haare</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7. Sie </a:t>
            </a:r>
            <a:r>
              <a:rPr lang="en-US" sz="1200" kern="1200" dirty="0" err="1">
                <a:solidFill>
                  <a:schemeClr val="tx1"/>
                </a:solidFill>
                <a:effectLst/>
                <a:latin typeface="+mn-lt"/>
                <a:ea typeface="+mn-ea"/>
                <a:cs typeface="+mn-cs"/>
              </a:rPr>
              <a:t>lesen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gern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8. </a:t>
            </a:r>
            <a:r>
              <a:rPr lang="en-US" sz="1200" kern="1200" dirty="0" err="1">
                <a:solidFill>
                  <a:schemeClr val="tx1"/>
                </a:solidFill>
                <a:effectLst/>
                <a:latin typeface="+mn-lt"/>
                <a:ea typeface="+mn-ea"/>
                <a:cs typeface="+mn-cs"/>
              </a:rPr>
              <a:t>Können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lesen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9. </a:t>
            </a:r>
            <a:r>
              <a:rPr lang="en-US" sz="1200" kern="1200" dirty="0" err="1">
                <a:solidFill>
                  <a:schemeClr val="tx1"/>
                </a:solidFill>
                <a:effectLst/>
                <a:latin typeface="+mn-lt"/>
                <a:ea typeface="+mn-ea"/>
                <a:cs typeface="+mn-cs"/>
              </a:rPr>
              <a:t>Können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fliegen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10. Sie </a:t>
            </a:r>
            <a:r>
              <a:rPr lang="en-US" sz="1200" kern="1200" dirty="0" err="1">
                <a:solidFill>
                  <a:schemeClr val="tx1"/>
                </a:solidFill>
                <a:effectLst/>
                <a:latin typeface="+mn-lt"/>
                <a:ea typeface="+mn-ea"/>
                <a:cs typeface="+mn-cs"/>
              </a:rPr>
              <a:t>sprechen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Sprachen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11. Sie </a:t>
            </a:r>
            <a:r>
              <a:rPr lang="en-US" sz="1200" kern="1200" dirty="0" err="1">
                <a:solidFill>
                  <a:schemeClr val="tx1"/>
                </a:solidFill>
                <a:effectLst/>
                <a:latin typeface="+mn-lt"/>
                <a:ea typeface="+mn-ea"/>
                <a:cs typeface="+mn-cs"/>
              </a:rPr>
              <a:t>sind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sehr</a:t>
            </a:r>
            <a:r>
              <a:rPr lang="en-US" sz="1200" kern="1200" dirty="0">
                <a:solidFill>
                  <a:schemeClr val="tx1"/>
                </a:solidFill>
                <a:effectLst/>
                <a:latin typeface="+mn-lt"/>
                <a:ea typeface="+mn-ea"/>
                <a:cs typeface="+mn-cs"/>
              </a:rPr>
              <a:t> intelligent</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12. Sind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Freundlich</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Frequency rankings</a:t>
            </a:r>
          </a:p>
          <a:p>
            <a:pPr hangingPunct="0"/>
            <a:r>
              <a:rPr lang="en-US" sz="1200" kern="1200" dirty="0">
                <a:solidFill>
                  <a:schemeClr val="tx1"/>
                </a:solidFill>
                <a:effectLst/>
                <a:latin typeface="+mn-lt"/>
                <a:ea typeface="+mn-ea"/>
                <a:cs typeface="+mn-cs"/>
              </a:rPr>
              <a:t>Verbs: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(7), sein (3), lessen (323), </a:t>
            </a:r>
            <a:r>
              <a:rPr lang="en-US" sz="1200" kern="1200" dirty="0" err="1">
                <a:solidFill>
                  <a:schemeClr val="tx1"/>
                </a:solidFill>
                <a:effectLst/>
                <a:latin typeface="+mn-lt"/>
                <a:ea typeface="+mn-ea"/>
                <a:cs typeface="+mn-cs"/>
              </a:rPr>
              <a:t>können</a:t>
            </a:r>
            <a:r>
              <a:rPr lang="en-US" sz="1200" kern="1200" dirty="0">
                <a:solidFill>
                  <a:schemeClr val="tx1"/>
                </a:solidFill>
                <a:effectLst/>
                <a:latin typeface="+mn-lt"/>
                <a:ea typeface="+mn-ea"/>
                <a:cs typeface="+mn-cs"/>
              </a:rPr>
              <a:t> (23), </a:t>
            </a:r>
            <a:r>
              <a:rPr lang="en-US" sz="1200" kern="1200" dirty="0" err="1">
                <a:solidFill>
                  <a:schemeClr val="tx1"/>
                </a:solidFill>
                <a:effectLst/>
                <a:latin typeface="+mn-lt"/>
                <a:ea typeface="+mn-ea"/>
                <a:cs typeface="+mn-cs"/>
              </a:rPr>
              <a:t>fliegen</a:t>
            </a:r>
            <a:r>
              <a:rPr lang="en-US" sz="1200" kern="1200" dirty="0">
                <a:solidFill>
                  <a:schemeClr val="tx1"/>
                </a:solidFill>
                <a:effectLst/>
                <a:latin typeface="+mn-lt"/>
                <a:ea typeface="+mn-ea"/>
                <a:cs typeface="+mn-cs"/>
              </a:rPr>
              <a:t> (930), </a:t>
            </a:r>
            <a:r>
              <a:rPr lang="en-US" sz="1200" kern="1200" dirty="0" err="1">
                <a:solidFill>
                  <a:schemeClr val="tx1"/>
                </a:solidFill>
                <a:effectLst/>
                <a:latin typeface="+mn-lt"/>
                <a:ea typeface="+mn-ea"/>
                <a:cs typeface="+mn-cs"/>
              </a:rPr>
              <a:t>sprechen</a:t>
            </a:r>
            <a:r>
              <a:rPr lang="en-US" sz="1200" kern="1200" dirty="0">
                <a:solidFill>
                  <a:schemeClr val="tx1"/>
                </a:solidFill>
                <a:effectLst/>
                <a:latin typeface="+mn-lt"/>
                <a:ea typeface="+mn-ea"/>
                <a:cs typeface="+mn-cs"/>
              </a:rPr>
              <a:t> (157)</a:t>
            </a:r>
          </a:p>
          <a:p>
            <a:pPr hangingPunct="0"/>
            <a:r>
              <a:rPr lang="en-US" sz="1200" kern="1200" dirty="0">
                <a:solidFill>
                  <a:schemeClr val="tx1"/>
                </a:solidFill>
                <a:effectLst/>
                <a:latin typeface="+mn-lt"/>
                <a:ea typeface="+mn-ea"/>
                <a:cs typeface="+mn-cs"/>
              </a:rPr>
              <a:t>Nouns: </a:t>
            </a:r>
            <a:r>
              <a:rPr lang="en-US" sz="1200" kern="1200" dirty="0" err="1">
                <a:solidFill>
                  <a:schemeClr val="tx1"/>
                </a:solidFill>
                <a:effectLst/>
                <a:latin typeface="+mn-lt"/>
                <a:ea typeface="+mn-ea"/>
                <a:cs typeface="+mn-cs"/>
              </a:rPr>
              <a:t>Haar</a:t>
            </a:r>
            <a:r>
              <a:rPr lang="en-US" sz="1200" kern="1200" dirty="0">
                <a:solidFill>
                  <a:schemeClr val="tx1"/>
                </a:solidFill>
                <a:effectLst/>
                <a:latin typeface="+mn-lt"/>
                <a:ea typeface="+mn-ea"/>
                <a:cs typeface="+mn-cs"/>
              </a:rPr>
              <a:t> (792), </a:t>
            </a:r>
            <a:r>
              <a:rPr lang="en-US" sz="1200" kern="1200" dirty="0" err="1">
                <a:solidFill>
                  <a:schemeClr val="tx1"/>
                </a:solidFill>
                <a:effectLst/>
                <a:latin typeface="+mn-lt"/>
                <a:ea typeface="+mn-ea"/>
                <a:cs typeface="+mn-cs"/>
              </a:rPr>
              <a:t>Bein</a:t>
            </a:r>
            <a:r>
              <a:rPr lang="en-US" sz="1200" kern="1200" dirty="0">
                <a:solidFill>
                  <a:schemeClr val="tx1"/>
                </a:solidFill>
                <a:effectLst/>
                <a:latin typeface="+mn-lt"/>
                <a:ea typeface="+mn-ea"/>
                <a:cs typeface="+mn-cs"/>
              </a:rPr>
              <a:t> (940), </a:t>
            </a:r>
            <a:r>
              <a:rPr lang="en-US" sz="1200" kern="1200" dirty="0" err="1">
                <a:solidFill>
                  <a:schemeClr val="tx1"/>
                </a:solidFill>
                <a:effectLst/>
                <a:latin typeface="+mn-lt"/>
                <a:ea typeface="+mn-ea"/>
                <a:cs typeface="+mn-cs"/>
              </a:rPr>
              <a:t>Auge</a:t>
            </a:r>
            <a:r>
              <a:rPr lang="en-US" sz="1200" kern="1200" dirty="0">
                <a:solidFill>
                  <a:schemeClr val="tx1"/>
                </a:solidFill>
                <a:effectLst/>
                <a:latin typeface="+mn-lt"/>
                <a:ea typeface="+mn-ea"/>
                <a:cs typeface="+mn-cs"/>
              </a:rPr>
              <a:t> (236), </a:t>
            </a:r>
            <a:r>
              <a:rPr lang="en-US" sz="1200" kern="1200" dirty="0" err="1">
                <a:solidFill>
                  <a:schemeClr val="tx1"/>
                </a:solidFill>
                <a:effectLst/>
                <a:latin typeface="+mn-lt"/>
                <a:ea typeface="+mn-ea"/>
                <a:cs typeface="+mn-cs"/>
              </a:rPr>
              <a:t>Sprache</a:t>
            </a:r>
            <a:r>
              <a:rPr lang="en-US" sz="1200" kern="1200" dirty="0">
                <a:solidFill>
                  <a:schemeClr val="tx1"/>
                </a:solidFill>
                <a:effectLst/>
                <a:latin typeface="+mn-lt"/>
                <a:ea typeface="+mn-ea"/>
                <a:cs typeface="+mn-cs"/>
              </a:rPr>
              <a:t> (367)</a:t>
            </a:r>
          </a:p>
          <a:p>
            <a:pPr hangingPunct="0"/>
            <a:r>
              <a:rPr lang="en-US" sz="1200" kern="1200" dirty="0">
                <a:solidFill>
                  <a:schemeClr val="tx1"/>
                </a:solidFill>
                <a:effectLst/>
                <a:latin typeface="+mn-lt"/>
                <a:ea typeface="+mn-ea"/>
                <a:cs typeface="+mn-cs"/>
              </a:rPr>
              <a:t>Other: </a:t>
            </a:r>
            <a:r>
              <a:rPr lang="en-US" sz="1200" kern="1200" dirty="0" err="1">
                <a:solidFill>
                  <a:schemeClr val="tx1"/>
                </a:solidFill>
                <a:effectLst/>
                <a:latin typeface="+mn-lt"/>
                <a:ea typeface="+mn-ea"/>
                <a:cs typeface="+mn-cs"/>
              </a:rPr>
              <a:t>groß</a:t>
            </a:r>
            <a:r>
              <a:rPr lang="en-US" sz="1200" kern="1200" dirty="0">
                <a:solidFill>
                  <a:schemeClr val="tx1"/>
                </a:solidFill>
                <a:effectLst/>
                <a:latin typeface="+mn-lt"/>
                <a:ea typeface="+mn-ea"/>
                <a:cs typeface="+mn-cs"/>
              </a:rPr>
              <a:t> (74), </a:t>
            </a:r>
            <a:r>
              <a:rPr lang="en-US" sz="1200" kern="1200" dirty="0" err="1">
                <a:solidFill>
                  <a:schemeClr val="tx1"/>
                </a:solidFill>
                <a:effectLst/>
                <a:latin typeface="+mn-lt"/>
                <a:ea typeface="+mn-ea"/>
                <a:cs typeface="+mn-cs"/>
              </a:rPr>
              <a:t>grün</a:t>
            </a:r>
            <a:r>
              <a:rPr lang="en-US" sz="1200" kern="1200" dirty="0">
                <a:solidFill>
                  <a:schemeClr val="tx1"/>
                </a:solidFill>
                <a:effectLst/>
                <a:latin typeface="+mn-lt"/>
                <a:ea typeface="+mn-ea"/>
                <a:cs typeface="+mn-cs"/>
              </a:rPr>
              <a:t> (556), </a:t>
            </a:r>
            <a:r>
              <a:rPr lang="en-US" sz="1200" kern="1200" dirty="0" err="1">
                <a:solidFill>
                  <a:schemeClr val="tx1"/>
                </a:solidFill>
                <a:effectLst/>
                <a:latin typeface="+mn-lt"/>
                <a:ea typeface="+mn-ea"/>
                <a:cs typeface="+mn-cs"/>
              </a:rPr>
              <a:t>gern</a:t>
            </a:r>
            <a:r>
              <a:rPr lang="en-US" sz="1200" kern="1200" dirty="0">
                <a:solidFill>
                  <a:schemeClr val="tx1"/>
                </a:solidFill>
                <a:effectLst/>
                <a:latin typeface="+mn-lt"/>
                <a:ea typeface="+mn-ea"/>
                <a:cs typeface="+mn-cs"/>
              </a:rPr>
              <a:t> (235), </a:t>
            </a:r>
            <a:r>
              <a:rPr lang="en-US" sz="1200" kern="1200" dirty="0" err="1">
                <a:solidFill>
                  <a:schemeClr val="tx1"/>
                </a:solidFill>
                <a:effectLst/>
                <a:latin typeface="+mn-lt"/>
                <a:ea typeface="+mn-ea"/>
                <a:cs typeface="+mn-cs"/>
              </a:rPr>
              <a:t>viel</a:t>
            </a:r>
            <a:r>
              <a:rPr lang="en-US" sz="1200" kern="1200" dirty="0">
                <a:solidFill>
                  <a:schemeClr val="tx1"/>
                </a:solidFill>
                <a:effectLst/>
                <a:latin typeface="+mn-lt"/>
                <a:ea typeface="+mn-ea"/>
                <a:cs typeface="+mn-cs"/>
              </a:rPr>
              <a:t> (60), </a:t>
            </a:r>
            <a:r>
              <a:rPr lang="en-US" sz="1200" kern="1200" dirty="0" err="1">
                <a:solidFill>
                  <a:schemeClr val="tx1"/>
                </a:solidFill>
                <a:effectLst/>
                <a:latin typeface="+mn-lt"/>
                <a:ea typeface="+mn-ea"/>
                <a:cs typeface="+mn-cs"/>
              </a:rPr>
              <a:t>sehr</a:t>
            </a:r>
            <a:r>
              <a:rPr lang="en-US" sz="1200" kern="1200" dirty="0">
                <a:solidFill>
                  <a:schemeClr val="tx1"/>
                </a:solidFill>
                <a:effectLst/>
                <a:latin typeface="+mn-lt"/>
                <a:ea typeface="+mn-ea"/>
                <a:cs typeface="+mn-cs"/>
              </a:rPr>
              <a:t> (70), intelligent (3465), Freundlich (1552)</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250815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a:solidFill>
                  <a:schemeClr val="tx1"/>
                </a:solidFill>
                <a:effectLst/>
                <a:latin typeface="+mn-lt"/>
                <a:ea typeface="+mn-ea"/>
                <a:cs typeface="+mn-cs"/>
              </a:rPr>
              <a:t>Transcript</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Haare</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2. Sie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zwei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Beine</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3. Sind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groß</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4. Sie </a:t>
            </a:r>
            <a:r>
              <a:rPr lang="en-US" sz="1200" kern="1200" dirty="0" err="1">
                <a:solidFill>
                  <a:schemeClr val="tx1"/>
                </a:solidFill>
                <a:effectLst/>
                <a:latin typeface="+mn-lt"/>
                <a:ea typeface="+mn-ea"/>
                <a:cs typeface="+mn-cs"/>
              </a:rPr>
              <a:t>sind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grün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zwei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Augen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6. Sie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Haare</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7. Sie </a:t>
            </a:r>
            <a:r>
              <a:rPr lang="en-US" sz="1200" kern="1200" dirty="0" err="1">
                <a:solidFill>
                  <a:schemeClr val="tx1"/>
                </a:solidFill>
                <a:effectLst/>
                <a:latin typeface="+mn-lt"/>
                <a:ea typeface="+mn-ea"/>
                <a:cs typeface="+mn-cs"/>
              </a:rPr>
              <a:t>lesen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gern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8. </a:t>
            </a:r>
            <a:r>
              <a:rPr lang="en-US" sz="1200" kern="1200" dirty="0" err="1">
                <a:solidFill>
                  <a:schemeClr val="tx1"/>
                </a:solidFill>
                <a:effectLst/>
                <a:latin typeface="+mn-lt"/>
                <a:ea typeface="+mn-ea"/>
                <a:cs typeface="+mn-cs"/>
              </a:rPr>
              <a:t>Können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lesen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9. </a:t>
            </a:r>
            <a:r>
              <a:rPr lang="en-US" sz="1200" kern="1200" dirty="0" err="1">
                <a:solidFill>
                  <a:schemeClr val="tx1"/>
                </a:solidFill>
                <a:effectLst/>
                <a:latin typeface="+mn-lt"/>
                <a:ea typeface="+mn-ea"/>
                <a:cs typeface="+mn-cs"/>
              </a:rPr>
              <a:t>Können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fliegen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10. Sie </a:t>
            </a:r>
            <a:r>
              <a:rPr lang="en-US" sz="1200" kern="1200" dirty="0" err="1">
                <a:solidFill>
                  <a:schemeClr val="tx1"/>
                </a:solidFill>
                <a:effectLst/>
                <a:latin typeface="+mn-lt"/>
                <a:ea typeface="+mn-ea"/>
                <a:cs typeface="+mn-cs"/>
              </a:rPr>
              <a:t>sprechen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Sprachen</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11. Sie </a:t>
            </a:r>
            <a:r>
              <a:rPr lang="en-US" sz="1200" kern="1200" dirty="0" err="1">
                <a:solidFill>
                  <a:schemeClr val="tx1"/>
                </a:solidFill>
                <a:effectLst/>
                <a:latin typeface="+mn-lt"/>
                <a:ea typeface="+mn-ea"/>
                <a:cs typeface="+mn-cs"/>
              </a:rPr>
              <a:t>sind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sehr</a:t>
            </a:r>
            <a:r>
              <a:rPr lang="en-US" sz="1200" kern="1200" dirty="0">
                <a:solidFill>
                  <a:schemeClr val="tx1"/>
                </a:solidFill>
                <a:effectLst/>
                <a:latin typeface="+mn-lt"/>
                <a:ea typeface="+mn-ea"/>
                <a:cs typeface="+mn-cs"/>
              </a:rPr>
              <a:t> intelligent</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12. Sind </a:t>
            </a:r>
            <a:r>
              <a:rPr lang="en-US" sz="1200" kern="1200" dirty="0" err="1">
                <a:solidFill>
                  <a:schemeClr val="tx1"/>
                </a:solidFill>
                <a:effectLst/>
                <a:latin typeface="+mn-lt"/>
                <a:ea typeface="+mn-ea"/>
                <a:cs typeface="+mn-cs"/>
              </a:rPr>
              <a:t>sie</a:t>
            </a:r>
            <a:r>
              <a:rPr lang="en-US" sz="1200" kern="1200" dirty="0">
                <a:solidFill>
                  <a:schemeClr val="tx1"/>
                </a:solidFill>
                <a:effectLst/>
                <a:latin typeface="+mn-lt"/>
                <a:ea typeface="+mn-ea"/>
                <a:cs typeface="+mn-cs"/>
              </a:rPr>
              <a:t> Freundlich</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Frequency rankings</a:t>
            </a:r>
          </a:p>
          <a:p>
            <a:pPr hangingPunct="0"/>
            <a:r>
              <a:rPr lang="en-US" sz="1200" kern="1200" dirty="0">
                <a:solidFill>
                  <a:schemeClr val="tx1"/>
                </a:solidFill>
                <a:effectLst/>
                <a:latin typeface="+mn-lt"/>
                <a:ea typeface="+mn-ea"/>
                <a:cs typeface="+mn-cs"/>
              </a:rPr>
              <a:t>Verbs: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(7), sein (3), lessen (323), </a:t>
            </a:r>
            <a:r>
              <a:rPr lang="en-US" sz="1200" kern="1200" dirty="0" err="1">
                <a:solidFill>
                  <a:schemeClr val="tx1"/>
                </a:solidFill>
                <a:effectLst/>
                <a:latin typeface="+mn-lt"/>
                <a:ea typeface="+mn-ea"/>
                <a:cs typeface="+mn-cs"/>
              </a:rPr>
              <a:t>können</a:t>
            </a:r>
            <a:r>
              <a:rPr lang="en-US" sz="1200" kern="1200" dirty="0">
                <a:solidFill>
                  <a:schemeClr val="tx1"/>
                </a:solidFill>
                <a:effectLst/>
                <a:latin typeface="+mn-lt"/>
                <a:ea typeface="+mn-ea"/>
                <a:cs typeface="+mn-cs"/>
              </a:rPr>
              <a:t> (23), </a:t>
            </a:r>
            <a:r>
              <a:rPr lang="en-US" sz="1200" kern="1200" dirty="0" err="1">
                <a:solidFill>
                  <a:schemeClr val="tx1"/>
                </a:solidFill>
                <a:effectLst/>
                <a:latin typeface="+mn-lt"/>
                <a:ea typeface="+mn-ea"/>
                <a:cs typeface="+mn-cs"/>
              </a:rPr>
              <a:t>fliegen</a:t>
            </a:r>
            <a:r>
              <a:rPr lang="en-US" sz="1200" kern="1200" dirty="0">
                <a:solidFill>
                  <a:schemeClr val="tx1"/>
                </a:solidFill>
                <a:effectLst/>
                <a:latin typeface="+mn-lt"/>
                <a:ea typeface="+mn-ea"/>
                <a:cs typeface="+mn-cs"/>
              </a:rPr>
              <a:t> (930), </a:t>
            </a:r>
            <a:r>
              <a:rPr lang="en-US" sz="1200" kern="1200" dirty="0" err="1">
                <a:solidFill>
                  <a:schemeClr val="tx1"/>
                </a:solidFill>
                <a:effectLst/>
                <a:latin typeface="+mn-lt"/>
                <a:ea typeface="+mn-ea"/>
                <a:cs typeface="+mn-cs"/>
              </a:rPr>
              <a:t>sprechen</a:t>
            </a:r>
            <a:r>
              <a:rPr lang="en-US" sz="1200" kern="1200" dirty="0">
                <a:solidFill>
                  <a:schemeClr val="tx1"/>
                </a:solidFill>
                <a:effectLst/>
                <a:latin typeface="+mn-lt"/>
                <a:ea typeface="+mn-ea"/>
                <a:cs typeface="+mn-cs"/>
              </a:rPr>
              <a:t> (157)</a:t>
            </a:r>
          </a:p>
          <a:p>
            <a:pPr hangingPunct="0"/>
            <a:r>
              <a:rPr lang="en-US" sz="1200" kern="1200" dirty="0">
                <a:solidFill>
                  <a:schemeClr val="tx1"/>
                </a:solidFill>
                <a:effectLst/>
                <a:latin typeface="+mn-lt"/>
                <a:ea typeface="+mn-ea"/>
                <a:cs typeface="+mn-cs"/>
              </a:rPr>
              <a:t>Nouns: </a:t>
            </a:r>
            <a:r>
              <a:rPr lang="en-US" sz="1200" kern="1200" dirty="0" err="1">
                <a:solidFill>
                  <a:schemeClr val="tx1"/>
                </a:solidFill>
                <a:effectLst/>
                <a:latin typeface="+mn-lt"/>
                <a:ea typeface="+mn-ea"/>
                <a:cs typeface="+mn-cs"/>
              </a:rPr>
              <a:t>Haar</a:t>
            </a:r>
            <a:r>
              <a:rPr lang="en-US" sz="1200" kern="1200" dirty="0">
                <a:solidFill>
                  <a:schemeClr val="tx1"/>
                </a:solidFill>
                <a:effectLst/>
                <a:latin typeface="+mn-lt"/>
                <a:ea typeface="+mn-ea"/>
                <a:cs typeface="+mn-cs"/>
              </a:rPr>
              <a:t> (792), </a:t>
            </a:r>
            <a:r>
              <a:rPr lang="en-US" sz="1200" kern="1200" dirty="0" err="1">
                <a:solidFill>
                  <a:schemeClr val="tx1"/>
                </a:solidFill>
                <a:effectLst/>
                <a:latin typeface="+mn-lt"/>
                <a:ea typeface="+mn-ea"/>
                <a:cs typeface="+mn-cs"/>
              </a:rPr>
              <a:t>Bein</a:t>
            </a:r>
            <a:r>
              <a:rPr lang="en-US" sz="1200" kern="1200" dirty="0">
                <a:solidFill>
                  <a:schemeClr val="tx1"/>
                </a:solidFill>
                <a:effectLst/>
                <a:latin typeface="+mn-lt"/>
                <a:ea typeface="+mn-ea"/>
                <a:cs typeface="+mn-cs"/>
              </a:rPr>
              <a:t> (940), </a:t>
            </a:r>
            <a:r>
              <a:rPr lang="en-US" sz="1200" kern="1200" dirty="0" err="1">
                <a:solidFill>
                  <a:schemeClr val="tx1"/>
                </a:solidFill>
                <a:effectLst/>
                <a:latin typeface="+mn-lt"/>
                <a:ea typeface="+mn-ea"/>
                <a:cs typeface="+mn-cs"/>
              </a:rPr>
              <a:t>Auge</a:t>
            </a:r>
            <a:r>
              <a:rPr lang="en-US" sz="1200" kern="1200" dirty="0">
                <a:solidFill>
                  <a:schemeClr val="tx1"/>
                </a:solidFill>
                <a:effectLst/>
                <a:latin typeface="+mn-lt"/>
                <a:ea typeface="+mn-ea"/>
                <a:cs typeface="+mn-cs"/>
              </a:rPr>
              <a:t> (236), </a:t>
            </a:r>
            <a:r>
              <a:rPr lang="en-US" sz="1200" kern="1200" dirty="0" err="1">
                <a:solidFill>
                  <a:schemeClr val="tx1"/>
                </a:solidFill>
                <a:effectLst/>
                <a:latin typeface="+mn-lt"/>
                <a:ea typeface="+mn-ea"/>
                <a:cs typeface="+mn-cs"/>
              </a:rPr>
              <a:t>Sprache</a:t>
            </a:r>
            <a:r>
              <a:rPr lang="en-US" sz="1200" kern="1200" dirty="0">
                <a:solidFill>
                  <a:schemeClr val="tx1"/>
                </a:solidFill>
                <a:effectLst/>
                <a:latin typeface="+mn-lt"/>
                <a:ea typeface="+mn-ea"/>
                <a:cs typeface="+mn-cs"/>
              </a:rPr>
              <a:t> (367)</a:t>
            </a:r>
          </a:p>
          <a:p>
            <a:pPr hangingPunct="0"/>
            <a:r>
              <a:rPr lang="en-US" sz="1200" kern="1200" dirty="0">
                <a:solidFill>
                  <a:schemeClr val="tx1"/>
                </a:solidFill>
                <a:effectLst/>
                <a:latin typeface="+mn-lt"/>
                <a:ea typeface="+mn-ea"/>
                <a:cs typeface="+mn-cs"/>
              </a:rPr>
              <a:t>Other: </a:t>
            </a:r>
            <a:r>
              <a:rPr lang="en-US" sz="1200" kern="1200" dirty="0" err="1">
                <a:solidFill>
                  <a:schemeClr val="tx1"/>
                </a:solidFill>
                <a:effectLst/>
                <a:latin typeface="+mn-lt"/>
                <a:ea typeface="+mn-ea"/>
                <a:cs typeface="+mn-cs"/>
              </a:rPr>
              <a:t>groß</a:t>
            </a:r>
            <a:r>
              <a:rPr lang="en-US" sz="1200" kern="1200" dirty="0">
                <a:solidFill>
                  <a:schemeClr val="tx1"/>
                </a:solidFill>
                <a:effectLst/>
                <a:latin typeface="+mn-lt"/>
                <a:ea typeface="+mn-ea"/>
                <a:cs typeface="+mn-cs"/>
              </a:rPr>
              <a:t> (74), </a:t>
            </a:r>
            <a:r>
              <a:rPr lang="en-US" sz="1200" kern="1200" dirty="0" err="1">
                <a:solidFill>
                  <a:schemeClr val="tx1"/>
                </a:solidFill>
                <a:effectLst/>
                <a:latin typeface="+mn-lt"/>
                <a:ea typeface="+mn-ea"/>
                <a:cs typeface="+mn-cs"/>
              </a:rPr>
              <a:t>grün</a:t>
            </a:r>
            <a:r>
              <a:rPr lang="en-US" sz="1200" kern="1200" dirty="0">
                <a:solidFill>
                  <a:schemeClr val="tx1"/>
                </a:solidFill>
                <a:effectLst/>
                <a:latin typeface="+mn-lt"/>
                <a:ea typeface="+mn-ea"/>
                <a:cs typeface="+mn-cs"/>
              </a:rPr>
              <a:t> (556), </a:t>
            </a:r>
            <a:r>
              <a:rPr lang="en-US" sz="1200" kern="1200" dirty="0" err="1">
                <a:solidFill>
                  <a:schemeClr val="tx1"/>
                </a:solidFill>
                <a:effectLst/>
                <a:latin typeface="+mn-lt"/>
                <a:ea typeface="+mn-ea"/>
                <a:cs typeface="+mn-cs"/>
              </a:rPr>
              <a:t>gern</a:t>
            </a:r>
            <a:r>
              <a:rPr lang="en-US" sz="1200" kern="1200" dirty="0">
                <a:solidFill>
                  <a:schemeClr val="tx1"/>
                </a:solidFill>
                <a:effectLst/>
                <a:latin typeface="+mn-lt"/>
                <a:ea typeface="+mn-ea"/>
                <a:cs typeface="+mn-cs"/>
              </a:rPr>
              <a:t> (235), </a:t>
            </a:r>
            <a:r>
              <a:rPr lang="en-US" sz="1200" kern="1200" dirty="0" err="1">
                <a:solidFill>
                  <a:schemeClr val="tx1"/>
                </a:solidFill>
                <a:effectLst/>
                <a:latin typeface="+mn-lt"/>
                <a:ea typeface="+mn-ea"/>
                <a:cs typeface="+mn-cs"/>
              </a:rPr>
              <a:t>viel</a:t>
            </a:r>
            <a:r>
              <a:rPr lang="en-US" sz="1200" kern="1200" dirty="0">
                <a:solidFill>
                  <a:schemeClr val="tx1"/>
                </a:solidFill>
                <a:effectLst/>
                <a:latin typeface="+mn-lt"/>
                <a:ea typeface="+mn-ea"/>
                <a:cs typeface="+mn-cs"/>
              </a:rPr>
              <a:t> (60), </a:t>
            </a:r>
            <a:r>
              <a:rPr lang="en-US" sz="1200" kern="1200" dirty="0" err="1">
                <a:solidFill>
                  <a:schemeClr val="tx1"/>
                </a:solidFill>
                <a:effectLst/>
                <a:latin typeface="+mn-lt"/>
                <a:ea typeface="+mn-ea"/>
                <a:cs typeface="+mn-cs"/>
              </a:rPr>
              <a:t>sehr</a:t>
            </a:r>
            <a:r>
              <a:rPr lang="en-US" sz="1200" kern="1200" dirty="0">
                <a:solidFill>
                  <a:schemeClr val="tx1"/>
                </a:solidFill>
                <a:effectLst/>
                <a:latin typeface="+mn-lt"/>
                <a:ea typeface="+mn-ea"/>
                <a:cs typeface="+mn-cs"/>
              </a:rPr>
              <a:t> (70), intelligent (3465), Freundlich (1552)</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376550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https://creativecommons.org/licenses/by-sa/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svg"/><Relationship Id="rId18" Type="http://schemas.openxmlformats.org/officeDocument/2006/relationships/image" Target="../media/image19.png"/><Relationship Id="rId26" Type="http://schemas.openxmlformats.org/officeDocument/2006/relationships/image" Target="../media/image23.png"/><Relationship Id="rId3" Type="http://schemas.openxmlformats.org/officeDocument/2006/relationships/image" Target="../media/image11.png"/><Relationship Id="rId21" Type="http://schemas.openxmlformats.org/officeDocument/2006/relationships/image" Target="../media/image28.svg"/><Relationship Id="rId34" Type="http://schemas.openxmlformats.org/officeDocument/2006/relationships/image" Target="../media/image29.png"/><Relationship Id="rId7" Type="http://schemas.openxmlformats.org/officeDocument/2006/relationships/image" Target="../media/image14.svg"/><Relationship Id="rId12" Type="http://schemas.openxmlformats.org/officeDocument/2006/relationships/image" Target="../media/image16.png"/><Relationship Id="rId17" Type="http://schemas.openxmlformats.org/officeDocument/2006/relationships/image" Target="../media/image24.svg"/><Relationship Id="rId25" Type="http://schemas.openxmlformats.org/officeDocument/2006/relationships/image" Target="../media/image32.svg"/><Relationship Id="rId33"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image" Target="../media/image18.png"/><Relationship Id="rId20" Type="http://schemas.openxmlformats.org/officeDocument/2006/relationships/image" Target="../media/image20.png"/><Relationship Id="rId29"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22.png"/><Relationship Id="rId32" Type="http://schemas.openxmlformats.org/officeDocument/2006/relationships/image" Target="../media/image27.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svg"/><Relationship Id="rId28" Type="http://schemas.openxmlformats.org/officeDocument/2006/relationships/image" Target="../media/image24.png"/><Relationship Id="rId10" Type="http://schemas.openxmlformats.org/officeDocument/2006/relationships/image" Target="../media/image15.png"/><Relationship Id="rId19" Type="http://schemas.openxmlformats.org/officeDocument/2006/relationships/image" Target="../media/image26.svg"/><Relationship Id="rId31"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16.svg"/><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image" Target="../media/image34.svg"/><Relationship Id="rId30"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3.svg"/><Relationship Id="rId10"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30.png"/><Relationship Id="rId10" Type="http://schemas.openxmlformats.org/officeDocument/2006/relationships/image" Target="../media/image22.svg"/><Relationship Id="rId4" Type="http://schemas.openxmlformats.org/officeDocument/2006/relationships/image" Target="../media/image32.jpe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jpeg"/><Relationship Id="rId7" Type="http://schemas.openxmlformats.org/officeDocument/2006/relationships/image" Target="../media/image37.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gif"/><Relationship Id="rId11" Type="http://schemas.openxmlformats.org/officeDocument/2006/relationships/image" Target="../media/image40.gif"/><Relationship Id="rId5" Type="http://schemas.openxmlformats.org/officeDocument/2006/relationships/image" Target="../media/image35.gif"/><Relationship Id="rId10" Type="http://schemas.openxmlformats.org/officeDocument/2006/relationships/image" Target="../media/image39.gif"/><Relationship Id="rId4" Type="http://schemas.openxmlformats.org/officeDocument/2006/relationships/image" Target="../media/image34.png"/><Relationship Id="rId9" Type="http://schemas.openxmlformats.org/officeDocument/2006/relationships/image" Target="../media/image10.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38.gif"/><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3" Type="http://schemas.openxmlformats.org/officeDocument/2006/relationships/image" Target="../media/image5.png"/><Relationship Id="rId7" Type="http://schemas.openxmlformats.org/officeDocument/2006/relationships/audio" Target="../media/audio1.wav"/><Relationship Id="rId12" Type="http://schemas.openxmlformats.org/officeDocument/2006/relationships/audio" Target="../media/audio9.wav"/><Relationship Id="rId2" Type="http://schemas.openxmlformats.org/officeDocument/2006/relationships/notesSlide" Target="../notesSlides/notesSlide9.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8.wav"/><Relationship Id="rId5" Type="http://schemas.openxmlformats.org/officeDocument/2006/relationships/audio" Target="../media/audio3.wav"/><Relationship Id="rId15" Type="http://schemas.openxmlformats.org/officeDocument/2006/relationships/audio" Target="../media/audio12.wav"/><Relationship Id="rId10"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audio" Target="../media/audio6.wav"/><Relationship Id="rId1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German – Word order</a:t>
            </a:r>
          </a:p>
        </p:txBody>
      </p:sp>
      <p:sp>
        <p:nvSpPr>
          <p:cNvPr id="14" name="Title 3"/>
          <p:cNvSpPr txBox="1">
            <a:spLocks/>
          </p:cNvSpPr>
          <p:nvPr/>
        </p:nvSpPr>
        <p:spPr>
          <a:xfrm>
            <a:off x="395111" y="3301204"/>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a:solidFill>
                  <a:prstClr val="white"/>
                </a:solidFill>
                <a:latin typeface="Century Gothic" panose="020B0502020202020204" pitchFamily="34" charset="0"/>
              </a:rPr>
              <a:t>Questions vs statements </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25696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smtClean="0">
                <a:solidFill>
                  <a:schemeClr val="bg1"/>
                </a:solidFill>
              </a:rPr>
              <a:t>Aliens </a:t>
            </a:r>
            <a:endParaRPr lang="en-GB" sz="3600" b="1" dirty="0">
              <a:solidFill>
                <a:schemeClr val="bg1"/>
              </a:solidFill>
            </a:endParaRP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2" name="TextBox 1">
            <a:extLst>
              <a:ext uri="{FF2B5EF4-FFF2-40B4-BE49-F238E27FC236}">
                <a16:creationId xmlns:a16="http://schemas.microsoft.com/office/drawing/2014/main" xmlns="" id="{F9F0D38B-22DF-6743-85D4-6358DAAB567A}"/>
              </a:ext>
            </a:extLst>
          </p:cNvPr>
          <p:cNvSpPr txBox="1"/>
          <p:nvPr/>
        </p:nvSpPr>
        <p:spPr>
          <a:xfrm>
            <a:off x="731509" y="4872284"/>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10</a:t>
            </a:r>
          </a:p>
        </p:txBody>
      </p:sp>
      <p:sp>
        <p:nvSpPr>
          <p:cNvPr id="7" name="TextBox 6">
            <a:extLst>
              <a:ext uri="{FF2B5EF4-FFF2-40B4-BE49-F238E27FC236}">
                <a16:creationId xmlns:a16="http://schemas.microsoft.com/office/drawing/2014/main" xmlns="" id="{E8CDEF4C-C338-A948-9A7F-569017262FDE}"/>
              </a:ext>
            </a:extLst>
          </p:cNvPr>
          <p:cNvSpPr txBox="1"/>
          <p:nvPr/>
        </p:nvSpPr>
        <p:spPr>
          <a:xfrm>
            <a:off x="743771" y="4000076"/>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 7 </a:t>
            </a:r>
          </a:p>
        </p:txBody>
      </p:sp>
      <p:sp>
        <p:nvSpPr>
          <p:cNvPr id="8" name="TextBox 7">
            <a:extLst>
              <a:ext uri="{FF2B5EF4-FFF2-40B4-BE49-F238E27FC236}">
                <a16:creationId xmlns:a16="http://schemas.microsoft.com/office/drawing/2014/main" xmlns="" id="{46D570BB-8049-C644-A6F2-F99F5D867685}"/>
              </a:ext>
            </a:extLst>
          </p:cNvPr>
          <p:cNvSpPr txBox="1"/>
          <p:nvPr/>
        </p:nvSpPr>
        <p:spPr>
          <a:xfrm>
            <a:off x="743771" y="3131104"/>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 4 </a:t>
            </a:r>
          </a:p>
        </p:txBody>
      </p:sp>
      <p:sp>
        <p:nvSpPr>
          <p:cNvPr id="9" name="TextBox 8">
            <a:extLst>
              <a:ext uri="{FF2B5EF4-FFF2-40B4-BE49-F238E27FC236}">
                <a16:creationId xmlns:a16="http://schemas.microsoft.com/office/drawing/2014/main" xmlns="" id="{443CC5DF-7896-6244-B65B-9991C727B7AE}"/>
              </a:ext>
            </a:extLst>
          </p:cNvPr>
          <p:cNvSpPr txBox="1"/>
          <p:nvPr/>
        </p:nvSpPr>
        <p:spPr>
          <a:xfrm>
            <a:off x="743772" y="2273432"/>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 1 </a:t>
            </a:r>
          </a:p>
        </p:txBody>
      </p:sp>
      <p:sp>
        <p:nvSpPr>
          <p:cNvPr id="11" name="TextBox 10">
            <a:extLst>
              <a:ext uri="{FF2B5EF4-FFF2-40B4-BE49-F238E27FC236}">
                <a16:creationId xmlns:a16="http://schemas.microsoft.com/office/drawing/2014/main" xmlns="" id="{A7183386-C939-6C41-82D4-A6BCABF99819}"/>
              </a:ext>
            </a:extLst>
          </p:cNvPr>
          <p:cNvSpPr txBox="1"/>
          <p:nvPr/>
        </p:nvSpPr>
        <p:spPr>
          <a:xfrm>
            <a:off x="2950856" y="4872284"/>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11</a:t>
            </a:r>
          </a:p>
        </p:txBody>
      </p:sp>
      <p:sp>
        <p:nvSpPr>
          <p:cNvPr id="12" name="TextBox 11">
            <a:extLst>
              <a:ext uri="{FF2B5EF4-FFF2-40B4-BE49-F238E27FC236}">
                <a16:creationId xmlns:a16="http://schemas.microsoft.com/office/drawing/2014/main" xmlns="" id="{383C26A7-ADC6-E546-A4D4-3FD1EE6C71D4}"/>
              </a:ext>
            </a:extLst>
          </p:cNvPr>
          <p:cNvSpPr txBox="1"/>
          <p:nvPr/>
        </p:nvSpPr>
        <p:spPr>
          <a:xfrm>
            <a:off x="2950856" y="4000076"/>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 8 </a:t>
            </a:r>
          </a:p>
        </p:txBody>
      </p:sp>
      <p:sp>
        <p:nvSpPr>
          <p:cNvPr id="13" name="TextBox 12">
            <a:extLst>
              <a:ext uri="{FF2B5EF4-FFF2-40B4-BE49-F238E27FC236}">
                <a16:creationId xmlns:a16="http://schemas.microsoft.com/office/drawing/2014/main" xmlns="" id="{1C0D63B5-4284-F64B-87D2-0A8042066302}"/>
              </a:ext>
            </a:extLst>
          </p:cNvPr>
          <p:cNvSpPr txBox="1"/>
          <p:nvPr/>
        </p:nvSpPr>
        <p:spPr>
          <a:xfrm>
            <a:off x="2950857" y="3125700"/>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 5 </a:t>
            </a:r>
          </a:p>
        </p:txBody>
      </p:sp>
      <p:sp>
        <p:nvSpPr>
          <p:cNvPr id="14" name="TextBox 13">
            <a:extLst>
              <a:ext uri="{FF2B5EF4-FFF2-40B4-BE49-F238E27FC236}">
                <a16:creationId xmlns:a16="http://schemas.microsoft.com/office/drawing/2014/main" xmlns="" id="{B4229EA2-9267-5A42-ADEF-5E6F6422CDCB}"/>
              </a:ext>
            </a:extLst>
          </p:cNvPr>
          <p:cNvSpPr txBox="1"/>
          <p:nvPr/>
        </p:nvSpPr>
        <p:spPr>
          <a:xfrm>
            <a:off x="2950858" y="2276600"/>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 2 </a:t>
            </a:r>
          </a:p>
        </p:txBody>
      </p:sp>
      <p:sp>
        <p:nvSpPr>
          <p:cNvPr id="15" name="TextBox 14">
            <a:extLst>
              <a:ext uri="{FF2B5EF4-FFF2-40B4-BE49-F238E27FC236}">
                <a16:creationId xmlns:a16="http://schemas.microsoft.com/office/drawing/2014/main" xmlns="" id="{8BC8548A-7151-7643-82BE-A7FE00C34A2A}"/>
              </a:ext>
            </a:extLst>
          </p:cNvPr>
          <p:cNvSpPr txBox="1"/>
          <p:nvPr/>
        </p:nvSpPr>
        <p:spPr>
          <a:xfrm>
            <a:off x="5152600" y="4885746"/>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12</a:t>
            </a:r>
          </a:p>
        </p:txBody>
      </p:sp>
      <p:sp>
        <p:nvSpPr>
          <p:cNvPr id="16" name="TextBox 15">
            <a:extLst>
              <a:ext uri="{FF2B5EF4-FFF2-40B4-BE49-F238E27FC236}">
                <a16:creationId xmlns:a16="http://schemas.microsoft.com/office/drawing/2014/main" xmlns="" id="{3F7F3AA7-3F90-0849-B49F-5862712E7BF0}"/>
              </a:ext>
            </a:extLst>
          </p:cNvPr>
          <p:cNvSpPr txBox="1"/>
          <p:nvPr/>
        </p:nvSpPr>
        <p:spPr>
          <a:xfrm>
            <a:off x="5157944" y="4000075"/>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 9 </a:t>
            </a:r>
          </a:p>
        </p:txBody>
      </p:sp>
      <p:sp>
        <p:nvSpPr>
          <p:cNvPr id="17" name="TextBox 16">
            <a:extLst>
              <a:ext uri="{FF2B5EF4-FFF2-40B4-BE49-F238E27FC236}">
                <a16:creationId xmlns:a16="http://schemas.microsoft.com/office/drawing/2014/main" xmlns="" id="{E3362633-3F8C-8840-8112-CB50DDC7F699}"/>
              </a:ext>
            </a:extLst>
          </p:cNvPr>
          <p:cNvSpPr txBox="1"/>
          <p:nvPr/>
        </p:nvSpPr>
        <p:spPr>
          <a:xfrm>
            <a:off x="5157944" y="3117642"/>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 6 </a:t>
            </a:r>
          </a:p>
        </p:txBody>
      </p:sp>
      <p:sp>
        <p:nvSpPr>
          <p:cNvPr id="18" name="TextBox 17">
            <a:extLst>
              <a:ext uri="{FF2B5EF4-FFF2-40B4-BE49-F238E27FC236}">
                <a16:creationId xmlns:a16="http://schemas.microsoft.com/office/drawing/2014/main" xmlns="" id="{A8F0E9FB-60A5-EB4B-A615-42DE6A6D5F27}"/>
              </a:ext>
            </a:extLst>
          </p:cNvPr>
          <p:cNvSpPr txBox="1"/>
          <p:nvPr/>
        </p:nvSpPr>
        <p:spPr>
          <a:xfrm>
            <a:off x="5157944" y="2273432"/>
            <a:ext cx="530915" cy="461665"/>
          </a:xfrm>
          <a:prstGeom prst="rect">
            <a:avLst/>
          </a:prstGeom>
          <a:noFill/>
          <a:ln w="19050">
            <a:solidFill>
              <a:srgbClr val="115076"/>
            </a:solidFill>
          </a:ln>
        </p:spPr>
        <p:txBody>
          <a:bodyPr wrap="none" rtlCol="0">
            <a:spAutoFit/>
          </a:bodyPr>
          <a:lstStyle/>
          <a:p>
            <a:r>
              <a:rPr lang="en-US" sz="2400" b="1" dirty="0">
                <a:solidFill>
                  <a:srgbClr val="1F4E79"/>
                </a:solidFill>
                <a:latin typeface="Century Gothic" panose="020B0502020202020204" pitchFamily="34" charset="0"/>
              </a:rPr>
              <a:t> 3 </a:t>
            </a:r>
          </a:p>
        </p:txBody>
      </p:sp>
      <p:cxnSp>
        <p:nvCxnSpPr>
          <p:cNvPr id="19" name="Straight Connector 18">
            <a:extLst>
              <a:ext uri="{FF2B5EF4-FFF2-40B4-BE49-F238E27FC236}">
                <a16:creationId xmlns:a16="http://schemas.microsoft.com/office/drawing/2014/main" xmlns="" id="{D4BC5162-8E47-7242-9E5E-D28D743D2CD0}"/>
              </a:ext>
            </a:extLst>
          </p:cNvPr>
          <p:cNvCxnSpPr/>
          <p:nvPr/>
        </p:nvCxnSpPr>
        <p:spPr>
          <a:xfrm>
            <a:off x="1455658" y="2735097"/>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817B7A5-86FA-F64D-ADF0-3DAC5755298E}"/>
              </a:ext>
            </a:extLst>
          </p:cNvPr>
          <p:cNvCxnSpPr/>
          <p:nvPr/>
        </p:nvCxnSpPr>
        <p:spPr>
          <a:xfrm>
            <a:off x="1455657" y="3579307"/>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4D7AA39-9AAE-F548-A24D-58C7A9417153}"/>
              </a:ext>
            </a:extLst>
          </p:cNvPr>
          <p:cNvCxnSpPr/>
          <p:nvPr/>
        </p:nvCxnSpPr>
        <p:spPr>
          <a:xfrm>
            <a:off x="1455656" y="4461740"/>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837EBC1-9B9D-E546-9BD9-CBB9747236F0}"/>
              </a:ext>
            </a:extLst>
          </p:cNvPr>
          <p:cNvCxnSpPr/>
          <p:nvPr/>
        </p:nvCxnSpPr>
        <p:spPr>
          <a:xfrm>
            <a:off x="1455655" y="5311351"/>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A47FCB-000C-6842-AB56-9AF5B5658C7E}"/>
              </a:ext>
            </a:extLst>
          </p:cNvPr>
          <p:cNvCxnSpPr/>
          <p:nvPr/>
        </p:nvCxnSpPr>
        <p:spPr>
          <a:xfrm>
            <a:off x="3710127" y="2735097"/>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404B990-46EF-7A4D-BC29-DEA2B472E6CF}"/>
              </a:ext>
            </a:extLst>
          </p:cNvPr>
          <p:cNvCxnSpPr/>
          <p:nvPr/>
        </p:nvCxnSpPr>
        <p:spPr>
          <a:xfrm>
            <a:off x="3710127" y="3579307"/>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88439213-5C96-B14B-B582-2D0B1EF68351}"/>
              </a:ext>
            </a:extLst>
          </p:cNvPr>
          <p:cNvCxnSpPr/>
          <p:nvPr/>
        </p:nvCxnSpPr>
        <p:spPr>
          <a:xfrm>
            <a:off x="3710126" y="4476717"/>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C2132A6-BE41-F041-BFB8-698567069970}"/>
              </a:ext>
            </a:extLst>
          </p:cNvPr>
          <p:cNvCxnSpPr/>
          <p:nvPr/>
        </p:nvCxnSpPr>
        <p:spPr>
          <a:xfrm>
            <a:off x="5896279" y="2735097"/>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543FB571-C720-B34B-AC9F-EDC07B60EEE2}"/>
              </a:ext>
            </a:extLst>
          </p:cNvPr>
          <p:cNvCxnSpPr/>
          <p:nvPr/>
        </p:nvCxnSpPr>
        <p:spPr>
          <a:xfrm>
            <a:off x="5896279" y="3562753"/>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A03D33A-AF77-5E4D-BB0B-7094F72F61F5}"/>
              </a:ext>
            </a:extLst>
          </p:cNvPr>
          <p:cNvCxnSpPr/>
          <p:nvPr/>
        </p:nvCxnSpPr>
        <p:spPr>
          <a:xfrm>
            <a:off x="5896278" y="4460951"/>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B0371DE-24A2-6940-8E6C-4A10E11482A7}"/>
              </a:ext>
            </a:extLst>
          </p:cNvPr>
          <p:cNvCxnSpPr/>
          <p:nvPr/>
        </p:nvCxnSpPr>
        <p:spPr>
          <a:xfrm>
            <a:off x="3710125" y="5333949"/>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3A63CCAD-C1C1-A34C-AA8C-AED52CD7518C}"/>
              </a:ext>
            </a:extLst>
          </p:cNvPr>
          <p:cNvCxnSpPr/>
          <p:nvPr/>
        </p:nvCxnSpPr>
        <p:spPr>
          <a:xfrm>
            <a:off x="5896277" y="5333949"/>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D337EF8C-2F23-8548-92E2-1AB004C62699}"/>
              </a:ext>
            </a:extLst>
          </p:cNvPr>
          <p:cNvSpPr txBox="1"/>
          <p:nvPr/>
        </p:nvSpPr>
        <p:spPr>
          <a:xfrm>
            <a:off x="6230694" y="4634039"/>
            <a:ext cx="576506" cy="707886"/>
          </a:xfrm>
          <a:prstGeom prst="rect">
            <a:avLst/>
          </a:prstGeom>
          <a:noFill/>
        </p:spPr>
        <p:txBody>
          <a:bodyPr wrap="square" rtlCol="0">
            <a:spAutoFit/>
          </a:bodyPr>
          <a:lstStyle/>
          <a:p>
            <a:r>
              <a:rPr lang="en-US" sz="4000" b="1" dirty="0">
                <a:solidFill>
                  <a:srgbClr val="1F4E79"/>
                </a:solidFill>
                <a:latin typeface="Century Gothic" panose="020B0502020202020204" pitchFamily="34" charset="0"/>
              </a:rPr>
              <a:t>?</a:t>
            </a:r>
          </a:p>
        </p:txBody>
      </p:sp>
      <p:sp>
        <p:nvSpPr>
          <p:cNvPr id="32" name="TextBox 31">
            <a:extLst>
              <a:ext uri="{FF2B5EF4-FFF2-40B4-BE49-F238E27FC236}">
                <a16:creationId xmlns:a16="http://schemas.microsoft.com/office/drawing/2014/main" xmlns="" id="{76E7F380-1277-714E-AC1D-C53D4530E9FA}"/>
              </a:ext>
            </a:extLst>
          </p:cNvPr>
          <p:cNvSpPr txBox="1"/>
          <p:nvPr/>
        </p:nvSpPr>
        <p:spPr>
          <a:xfrm>
            <a:off x="6201858" y="3771196"/>
            <a:ext cx="576506" cy="707886"/>
          </a:xfrm>
          <a:prstGeom prst="rect">
            <a:avLst/>
          </a:prstGeom>
          <a:noFill/>
        </p:spPr>
        <p:txBody>
          <a:bodyPr wrap="square" rtlCol="0">
            <a:spAutoFit/>
          </a:bodyPr>
          <a:lstStyle/>
          <a:p>
            <a:r>
              <a:rPr lang="en-US" sz="4000" b="1" dirty="0">
                <a:solidFill>
                  <a:srgbClr val="1F4E79"/>
                </a:solidFill>
                <a:latin typeface="Century Gothic" panose="020B0502020202020204" pitchFamily="34" charset="0"/>
              </a:rPr>
              <a:t>?</a:t>
            </a:r>
          </a:p>
        </p:txBody>
      </p:sp>
      <p:sp>
        <p:nvSpPr>
          <p:cNvPr id="33" name="TextBox 32">
            <a:extLst>
              <a:ext uri="{FF2B5EF4-FFF2-40B4-BE49-F238E27FC236}">
                <a16:creationId xmlns:a16="http://schemas.microsoft.com/office/drawing/2014/main" xmlns="" id="{00C02368-57DD-0140-BAF2-E8F0546EF39B}"/>
              </a:ext>
            </a:extLst>
          </p:cNvPr>
          <p:cNvSpPr txBox="1"/>
          <p:nvPr/>
        </p:nvSpPr>
        <p:spPr>
          <a:xfrm>
            <a:off x="3972671" y="3771196"/>
            <a:ext cx="576506" cy="707886"/>
          </a:xfrm>
          <a:prstGeom prst="rect">
            <a:avLst/>
          </a:prstGeom>
          <a:noFill/>
        </p:spPr>
        <p:txBody>
          <a:bodyPr wrap="square" rtlCol="0">
            <a:spAutoFit/>
          </a:bodyPr>
          <a:lstStyle/>
          <a:p>
            <a:r>
              <a:rPr lang="en-US" sz="4000" b="1" dirty="0">
                <a:solidFill>
                  <a:srgbClr val="1F4E79"/>
                </a:solidFill>
                <a:latin typeface="Century Gothic" panose="020B0502020202020204" pitchFamily="34" charset="0"/>
              </a:rPr>
              <a:t>?</a:t>
            </a:r>
          </a:p>
        </p:txBody>
      </p:sp>
      <p:sp>
        <p:nvSpPr>
          <p:cNvPr id="34" name="TextBox 33">
            <a:extLst>
              <a:ext uri="{FF2B5EF4-FFF2-40B4-BE49-F238E27FC236}">
                <a16:creationId xmlns:a16="http://schemas.microsoft.com/office/drawing/2014/main" xmlns="" id="{EF0C794E-43A5-8147-AEE1-DECB873DD59C}"/>
              </a:ext>
            </a:extLst>
          </p:cNvPr>
          <p:cNvSpPr txBox="1"/>
          <p:nvPr/>
        </p:nvSpPr>
        <p:spPr>
          <a:xfrm>
            <a:off x="3972671" y="2898022"/>
            <a:ext cx="576506" cy="707886"/>
          </a:xfrm>
          <a:prstGeom prst="rect">
            <a:avLst/>
          </a:prstGeom>
          <a:noFill/>
        </p:spPr>
        <p:txBody>
          <a:bodyPr wrap="square" rtlCol="0">
            <a:spAutoFit/>
          </a:bodyPr>
          <a:lstStyle/>
          <a:p>
            <a:r>
              <a:rPr lang="en-US" sz="4000" b="1" dirty="0">
                <a:solidFill>
                  <a:srgbClr val="1F4E79"/>
                </a:solidFill>
                <a:latin typeface="Century Gothic" panose="020B0502020202020204" pitchFamily="34" charset="0"/>
              </a:rPr>
              <a:t>?</a:t>
            </a:r>
          </a:p>
        </p:txBody>
      </p:sp>
      <p:sp>
        <p:nvSpPr>
          <p:cNvPr id="35" name="TextBox 34">
            <a:extLst>
              <a:ext uri="{FF2B5EF4-FFF2-40B4-BE49-F238E27FC236}">
                <a16:creationId xmlns:a16="http://schemas.microsoft.com/office/drawing/2014/main" xmlns="" id="{0DC90E93-9323-524D-8EC2-C9A5794EFDEC}"/>
              </a:ext>
            </a:extLst>
          </p:cNvPr>
          <p:cNvSpPr txBox="1"/>
          <p:nvPr/>
        </p:nvSpPr>
        <p:spPr>
          <a:xfrm>
            <a:off x="6201858" y="2040671"/>
            <a:ext cx="576506" cy="707886"/>
          </a:xfrm>
          <a:prstGeom prst="rect">
            <a:avLst/>
          </a:prstGeom>
          <a:noFill/>
        </p:spPr>
        <p:txBody>
          <a:bodyPr wrap="square" rtlCol="0">
            <a:spAutoFit/>
          </a:bodyPr>
          <a:lstStyle/>
          <a:p>
            <a:r>
              <a:rPr lang="en-US" sz="4000" b="1" dirty="0">
                <a:solidFill>
                  <a:srgbClr val="1F4E79"/>
                </a:solidFill>
                <a:latin typeface="Century Gothic" panose="020B0502020202020204" pitchFamily="34" charset="0"/>
              </a:rPr>
              <a:t>?</a:t>
            </a:r>
          </a:p>
        </p:txBody>
      </p:sp>
      <p:sp>
        <p:nvSpPr>
          <p:cNvPr id="36" name="TextBox 35">
            <a:extLst>
              <a:ext uri="{FF2B5EF4-FFF2-40B4-BE49-F238E27FC236}">
                <a16:creationId xmlns:a16="http://schemas.microsoft.com/office/drawing/2014/main" xmlns="" id="{AADFBBD5-9126-024A-8946-AFC07845D2E5}"/>
              </a:ext>
            </a:extLst>
          </p:cNvPr>
          <p:cNvSpPr txBox="1"/>
          <p:nvPr/>
        </p:nvSpPr>
        <p:spPr>
          <a:xfrm>
            <a:off x="1761236" y="2040671"/>
            <a:ext cx="576506" cy="707886"/>
          </a:xfrm>
          <a:prstGeom prst="rect">
            <a:avLst/>
          </a:prstGeom>
          <a:noFill/>
        </p:spPr>
        <p:txBody>
          <a:bodyPr wrap="square" rtlCol="0">
            <a:spAutoFit/>
          </a:bodyPr>
          <a:lstStyle/>
          <a:p>
            <a:r>
              <a:rPr lang="en-US" sz="4000" b="1" dirty="0">
                <a:solidFill>
                  <a:srgbClr val="1F4E79"/>
                </a:solidFill>
                <a:latin typeface="Century Gothic" panose="020B0502020202020204" pitchFamily="34" charset="0"/>
              </a:rPr>
              <a:t>?</a:t>
            </a:r>
          </a:p>
        </p:txBody>
      </p:sp>
      <p:sp>
        <p:nvSpPr>
          <p:cNvPr id="37" name="TextBox 36">
            <a:extLst>
              <a:ext uri="{FF2B5EF4-FFF2-40B4-BE49-F238E27FC236}">
                <a16:creationId xmlns:a16="http://schemas.microsoft.com/office/drawing/2014/main" xmlns="" id="{6074B44E-6411-364A-8D9F-423F80FD3B2A}"/>
              </a:ext>
            </a:extLst>
          </p:cNvPr>
          <p:cNvSpPr txBox="1"/>
          <p:nvPr/>
        </p:nvSpPr>
        <p:spPr>
          <a:xfrm>
            <a:off x="4026127" y="4377914"/>
            <a:ext cx="530580" cy="1015663"/>
          </a:xfrm>
          <a:prstGeom prst="rect">
            <a:avLst/>
          </a:prstGeom>
          <a:noFill/>
        </p:spPr>
        <p:txBody>
          <a:bodyPr wrap="square" rtlCol="0">
            <a:spAutoFit/>
          </a:bodyPr>
          <a:lstStyle/>
          <a:p>
            <a:r>
              <a:rPr lang="en-US" sz="6000" dirty="0">
                <a:solidFill>
                  <a:srgbClr val="1F4E79"/>
                </a:solidFill>
                <a:latin typeface="Century Gothic" panose="020B0502020202020204" pitchFamily="34" charset="0"/>
              </a:rPr>
              <a:t>.</a:t>
            </a:r>
          </a:p>
        </p:txBody>
      </p:sp>
      <p:sp>
        <p:nvSpPr>
          <p:cNvPr id="38" name="TextBox 37">
            <a:extLst>
              <a:ext uri="{FF2B5EF4-FFF2-40B4-BE49-F238E27FC236}">
                <a16:creationId xmlns:a16="http://schemas.microsoft.com/office/drawing/2014/main" xmlns="" id="{8CC249E1-A695-F049-B428-44EC25382B76}"/>
              </a:ext>
            </a:extLst>
          </p:cNvPr>
          <p:cNvSpPr txBox="1"/>
          <p:nvPr/>
        </p:nvSpPr>
        <p:spPr>
          <a:xfrm>
            <a:off x="1771459" y="4361690"/>
            <a:ext cx="530580" cy="1015663"/>
          </a:xfrm>
          <a:prstGeom prst="rect">
            <a:avLst/>
          </a:prstGeom>
          <a:noFill/>
        </p:spPr>
        <p:txBody>
          <a:bodyPr wrap="square" rtlCol="0">
            <a:spAutoFit/>
          </a:bodyPr>
          <a:lstStyle/>
          <a:p>
            <a:r>
              <a:rPr lang="en-US" sz="6000" dirty="0">
                <a:solidFill>
                  <a:srgbClr val="1F4E79"/>
                </a:solidFill>
                <a:latin typeface="Century Gothic" panose="020B0502020202020204" pitchFamily="34" charset="0"/>
              </a:rPr>
              <a:t>.</a:t>
            </a:r>
          </a:p>
        </p:txBody>
      </p:sp>
      <p:sp>
        <p:nvSpPr>
          <p:cNvPr id="39" name="TextBox 38">
            <a:extLst>
              <a:ext uri="{FF2B5EF4-FFF2-40B4-BE49-F238E27FC236}">
                <a16:creationId xmlns:a16="http://schemas.microsoft.com/office/drawing/2014/main" xmlns="" id="{C521199D-5D3D-F84A-B9E7-CC747E58AEAF}"/>
              </a:ext>
            </a:extLst>
          </p:cNvPr>
          <p:cNvSpPr txBox="1"/>
          <p:nvPr/>
        </p:nvSpPr>
        <p:spPr>
          <a:xfrm>
            <a:off x="1763160" y="3495669"/>
            <a:ext cx="530580" cy="1015663"/>
          </a:xfrm>
          <a:prstGeom prst="rect">
            <a:avLst/>
          </a:prstGeom>
          <a:noFill/>
        </p:spPr>
        <p:txBody>
          <a:bodyPr wrap="square" rtlCol="0">
            <a:spAutoFit/>
          </a:bodyPr>
          <a:lstStyle/>
          <a:p>
            <a:r>
              <a:rPr lang="en-US" sz="6000" dirty="0">
                <a:solidFill>
                  <a:srgbClr val="1F4E79"/>
                </a:solidFill>
                <a:latin typeface="Century Gothic" panose="020B0502020202020204" pitchFamily="34" charset="0"/>
              </a:rPr>
              <a:t>.</a:t>
            </a:r>
          </a:p>
        </p:txBody>
      </p:sp>
      <p:sp>
        <p:nvSpPr>
          <p:cNvPr id="40" name="TextBox 39">
            <a:extLst>
              <a:ext uri="{FF2B5EF4-FFF2-40B4-BE49-F238E27FC236}">
                <a16:creationId xmlns:a16="http://schemas.microsoft.com/office/drawing/2014/main" xmlns="" id="{07445980-FA29-9240-ADFD-8C3801817EAD}"/>
              </a:ext>
            </a:extLst>
          </p:cNvPr>
          <p:cNvSpPr txBox="1"/>
          <p:nvPr/>
        </p:nvSpPr>
        <p:spPr>
          <a:xfrm>
            <a:off x="6230853" y="2542590"/>
            <a:ext cx="530580" cy="1015663"/>
          </a:xfrm>
          <a:prstGeom prst="rect">
            <a:avLst/>
          </a:prstGeom>
          <a:noFill/>
        </p:spPr>
        <p:txBody>
          <a:bodyPr wrap="square" rtlCol="0">
            <a:spAutoFit/>
          </a:bodyPr>
          <a:lstStyle/>
          <a:p>
            <a:r>
              <a:rPr lang="en-US" sz="6000" dirty="0">
                <a:solidFill>
                  <a:srgbClr val="1F4E79"/>
                </a:solidFill>
                <a:latin typeface="Century Gothic" panose="020B0502020202020204" pitchFamily="34" charset="0"/>
              </a:rPr>
              <a:t>.</a:t>
            </a:r>
          </a:p>
        </p:txBody>
      </p:sp>
      <p:sp>
        <p:nvSpPr>
          <p:cNvPr id="41" name="TextBox 40">
            <a:extLst>
              <a:ext uri="{FF2B5EF4-FFF2-40B4-BE49-F238E27FC236}">
                <a16:creationId xmlns:a16="http://schemas.microsoft.com/office/drawing/2014/main" xmlns="" id="{02C10E0D-0201-F548-9CF0-147861011A82}"/>
              </a:ext>
            </a:extLst>
          </p:cNvPr>
          <p:cNvSpPr txBox="1"/>
          <p:nvPr/>
        </p:nvSpPr>
        <p:spPr>
          <a:xfrm>
            <a:off x="1765585" y="2590245"/>
            <a:ext cx="530580" cy="1015663"/>
          </a:xfrm>
          <a:prstGeom prst="rect">
            <a:avLst/>
          </a:prstGeom>
          <a:noFill/>
        </p:spPr>
        <p:txBody>
          <a:bodyPr wrap="square" rtlCol="0">
            <a:spAutoFit/>
          </a:bodyPr>
          <a:lstStyle/>
          <a:p>
            <a:r>
              <a:rPr lang="en-US" sz="6000" dirty="0">
                <a:solidFill>
                  <a:srgbClr val="1F4E79"/>
                </a:solidFill>
                <a:latin typeface="Century Gothic" panose="020B0502020202020204" pitchFamily="34" charset="0"/>
              </a:rPr>
              <a:t>.</a:t>
            </a:r>
          </a:p>
        </p:txBody>
      </p:sp>
      <p:sp>
        <p:nvSpPr>
          <p:cNvPr id="42" name="TextBox 41">
            <a:extLst>
              <a:ext uri="{FF2B5EF4-FFF2-40B4-BE49-F238E27FC236}">
                <a16:creationId xmlns:a16="http://schemas.microsoft.com/office/drawing/2014/main" xmlns="" id="{CD9A8F03-02B5-CE4D-9686-5F4AB341BE16}"/>
              </a:ext>
            </a:extLst>
          </p:cNvPr>
          <p:cNvSpPr txBox="1"/>
          <p:nvPr/>
        </p:nvSpPr>
        <p:spPr>
          <a:xfrm>
            <a:off x="4045945" y="1714042"/>
            <a:ext cx="530580" cy="1015663"/>
          </a:xfrm>
          <a:prstGeom prst="rect">
            <a:avLst/>
          </a:prstGeom>
          <a:noFill/>
        </p:spPr>
        <p:txBody>
          <a:bodyPr wrap="square" rtlCol="0">
            <a:spAutoFit/>
          </a:bodyPr>
          <a:lstStyle/>
          <a:p>
            <a:r>
              <a:rPr lang="en-US" sz="6000" dirty="0">
                <a:solidFill>
                  <a:srgbClr val="1F4E79"/>
                </a:solidFill>
                <a:latin typeface="Century Gothic" panose="020B0502020202020204" pitchFamily="34" charset="0"/>
              </a:rPr>
              <a:t>.</a:t>
            </a:r>
          </a:p>
        </p:txBody>
      </p:sp>
      <p:pic>
        <p:nvPicPr>
          <p:cNvPr id="46" name="Picture 45">
            <a:extLst>
              <a:ext uri="{FF2B5EF4-FFF2-40B4-BE49-F238E27FC236}">
                <a16:creationId xmlns:a16="http://schemas.microsoft.com/office/drawing/2014/main" xmlns="" id="{743DBB7D-3443-F947-826F-11AF7331D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677" y="1257543"/>
            <a:ext cx="3280958" cy="3280958"/>
          </a:xfrm>
          <a:prstGeom prst="rect">
            <a:avLst/>
          </a:prstGeom>
        </p:spPr>
      </p:pic>
      <p:sp>
        <p:nvSpPr>
          <p:cNvPr id="43" name="Rounded Rectangle 42">
            <a:extLst>
              <a:ext uri="{FF2B5EF4-FFF2-40B4-BE49-F238E27FC236}">
                <a16:creationId xmlns:a16="http://schemas.microsoft.com/office/drawing/2014/main" xmlns="" id="{788E43D0-F5A4-D143-B267-BAC346D7E52D}"/>
              </a:ext>
            </a:extLst>
          </p:cNvPr>
          <p:cNvSpPr/>
          <p:nvPr/>
        </p:nvSpPr>
        <p:spPr>
          <a:xfrm>
            <a:off x="10837485" y="199732"/>
            <a:ext cx="1169814"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endParaRPr lang="en-GB" b="1" dirty="0">
              <a:solidFill>
                <a:prstClr val="white"/>
              </a:solidFill>
              <a:latin typeface="Century Gothic" panose="020B0502020202020204" pitchFamily="34" charset="0"/>
            </a:endParaRPr>
          </a:p>
        </p:txBody>
      </p:sp>
      <p:sp>
        <p:nvSpPr>
          <p:cNvPr id="44" name="TextBox 43">
            <a:extLst>
              <a:ext uri="{FF2B5EF4-FFF2-40B4-BE49-F238E27FC236}">
                <a16:creationId xmlns:a16="http://schemas.microsoft.com/office/drawing/2014/main" xmlns="" id="{E6C78E0F-7A0A-8948-A339-B748218A95D7}"/>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5" name="TextBox 4"/>
          <p:cNvSpPr txBox="1"/>
          <p:nvPr/>
        </p:nvSpPr>
        <p:spPr>
          <a:xfrm>
            <a:off x="7890538" y="144267"/>
            <a:ext cx="3105150" cy="523220"/>
          </a:xfrm>
          <a:prstGeom prst="rect">
            <a:avLst/>
          </a:prstGeom>
          <a:noFill/>
        </p:spPr>
        <p:txBody>
          <a:bodyPr wrap="square" rtlCol="0">
            <a:spAutoFit/>
          </a:bodyPr>
          <a:lstStyle/>
          <a:p>
            <a:pPr algn="ctr"/>
            <a:r>
              <a:rPr lang="en-GB" sz="2800" b="1" dirty="0" err="1" smtClean="0">
                <a:solidFill>
                  <a:srgbClr val="115076"/>
                </a:solidFill>
                <a:latin typeface="Century Gothic" panose="020B0502020202020204" pitchFamily="34" charset="0"/>
              </a:rPr>
              <a:t>Antworten</a:t>
            </a:r>
            <a:endParaRPr lang="en-GB" sz="2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22689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390" y="321240"/>
            <a:ext cx="5437500" cy="5484000"/>
          </a:xfrm>
          <a:prstGeom prst="rect">
            <a:avLst/>
          </a:prstGeom>
        </p:spPr>
      </p:pic>
      <p:sp>
        <p:nvSpPr>
          <p:cNvPr id="5" name="Rectangle 4"/>
          <p:cNvSpPr/>
          <p:nvPr/>
        </p:nvSpPr>
        <p:spPr>
          <a:xfrm>
            <a:off x="0" y="6054775"/>
            <a:ext cx="9947910" cy="276999"/>
          </a:xfrm>
          <a:prstGeom prst="rect">
            <a:avLst/>
          </a:prstGeom>
        </p:spPr>
        <p:txBody>
          <a:bodyPr wrap="square">
            <a:spAutoFit/>
          </a:bodyPr>
          <a:lstStyle/>
          <a:p>
            <a:r>
              <a:rPr lang="en-GB" sz="1200" dirty="0"/>
              <a:t>Carine06 from UK [CC BY-SA 2.0 (</a:t>
            </a:r>
            <a:r>
              <a:rPr lang="en-GB" sz="1200" dirty="0">
                <a:hlinkClick r:id="rId4"/>
              </a:rPr>
              <a:t>https://creativecommons.org/licenses/by-sa/2.0</a:t>
            </a:r>
            <a:r>
              <a:rPr lang="en-GB" sz="1200" dirty="0" smtClean="0"/>
              <a:t>)] </a:t>
            </a:r>
            <a:endParaRPr lang="en-GB" sz="1200" dirty="0"/>
          </a:p>
        </p:txBody>
      </p:sp>
      <p:grpSp>
        <p:nvGrpSpPr>
          <p:cNvPr id="9" name="Group 8"/>
          <p:cNvGrpSpPr/>
          <p:nvPr/>
        </p:nvGrpSpPr>
        <p:grpSpPr>
          <a:xfrm>
            <a:off x="1964055" y="134142"/>
            <a:ext cx="7774305" cy="5858196"/>
            <a:chOff x="2173605" y="71705"/>
            <a:chExt cx="7774305" cy="5858196"/>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8565" y="196580"/>
              <a:ext cx="4629150" cy="5733320"/>
            </a:xfrm>
            <a:prstGeom prst="rect">
              <a:avLst/>
            </a:prstGeom>
            <a:solidFill>
              <a:schemeClr val="bg1"/>
            </a:solidFill>
          </p:spPr>
        </p:pic>
        <p:sp>
          <p:nvSpPr>
            <p:cNvPr id="7" name="Rectangle 6"/>
            <p:cNvSpPr/>
            <p:nvPr/>
          </p:nvSpPr>
          <p:spPr>
            <a:xfrm>
              <a:off x="8362950" y="152401"/>
              <a:ext cx="1584960" cy="577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73605" y="71705"/>
              <a:ext cx="1584960" cy="577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51437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3" y="274855"/>
            <a:ext cx="6807200" cy="869950"/>
          </a:xfrm>
          <a:prstGeom prst="rect">
            <a:avLst/>
          </a:prstGeom>
        </p:spPr>
      </p:pic>
      <p:sp>
        <p:nvSpPr>
          <p:cNvPr id="4" name="Title 3"/>
          <p:cNvSpPr>
            <a:spLocks noGrp="1"/>
          </p:cNvSpPr>
          <p:nvPr>
            <p:ph type="title"/>
          </p:nvPr>
        </p:nvSpPr>
        <p:spPr>
          <a:xfrm>
            <a:off x="570937" y="318568"/>
            <a:ext cx="5112790" cy="707849"/>
          </a:xfrm>
        </p:spPr>
        <p:txBody>
          <a:bodyPr>
            <a:normAutofit/>
          </a:bodyPr>
          <a:lstStyle/>
          <a:p>
            <a:r>
              <a:rPr lang="en-GB" sz="3600" b="1" dirty="0" err="1">
                <a:solidFill>
                  <a:schemeClr val="bg1"/>
                </a:solidFill>
              </a:rPr>
              <a:t>Ja</a:t>
            </a:r>
            <a:r>
              <a:rPr lang="en-GB" sz="3600" b="1" dirty="0">
                <a:solidFill>
                  <a:schemeClr val="bg1"/>
                </a:solidFill>
              </a:rPr>
              <a:t> </a:t>
            </a:r>
            <a:r>
              <a:rPr lang="en-GB" sz="3600" b="1" dirty="0" err="1">
                <a:solidFill>
                  <a:schemeClr val="bg1"/>
                </a:solidFill>
              </a:rPr>
              <a:t>oder</a:t>
            </a:r>
            <a:r>
              <a:rPr lang="en-GB" sz="3600" b="1" dirty="0">
                <a:solidFill>
                  <a:schemeClr val="bg1"/>
                </a:solidFill>
              </a:rPr>
              <a:t> </a:t>
            </a:r>
            <a:r>
              <a:rPr lang="en-GB" sz="3600" b="1" dirty="0" err="1">
                <a:solidFill>
                  <a:schemeClr val="bg1"/>
                </a:solidFill>
              </a:rPr>
              <a:t>Nein</a:t>
            </a:r>
            <a:r>
              <a:rPr lang="en-GB" sz="3600" b="1" dirty="0">
                <a:solidFill>
                  <a:schemeClr val="bg1"/>
                </a:solidFill>
              </a:rPr>
              <a:t>!  </a:t>
            </a: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2" name="TextBox 1">
            <a:extLst>
              <a:ext uri="{FF2B5EF4-FFF2-40B4-BE49-F238E27FC236}">
                <a16:creationId xmlns:a16="http://schemas.microsoft.com/office/drawing/2014/main" xmlns="" id="{24B4B187-CC7F-824A-A128-8FC65EC65614}"/>
              </a:ext>
            </a:extLst>
          </p:cNvPr>
          <p:cNvSpPr txBox="1"/>
          <p:nvPr/>
        </p:nvSpPr>
        <p:spPr>
          <a:xfrm>
            <a:off x="751114" y="1439189"/>
            <a:ext cx="9865226" cy="4708981"/>
          </a:xfrm>
          <a:prstGeom prst="rect">
            <a:avLst/>
          </a:prstGeom>
          <a:noFill/>
        </p:spPr>
        <p:txBody>
          <a:bodyPr wrap="square" rtlCol="0">
            <a:spAutoFit/>
          </a:bodyPr>
          <a:lstStyle/>
          <a:p>
            <a:r>
              <a:rPr lang="en-US" sz="2000" b="1" dirty="0">
                <a:solidFill>
                  <a:srgbClr val="115076"/>
                </a:solidFill>
                <a:latin typeface="Century Gothic" panose="020B0502020202020204" pitchFamily="34" charset="0"/>
              </a:rPr>
              <a:t>Instructions</a:t>
            </a:r>
          </a:p>
          <a:p>
            <a:endParaRPr lang="en-US" sz="2000" b="1"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You each have a picture of a person. Don’t show it to your partner!</a:t>
            </a:r>
          </a:p>
          <a:p>
            <a:endParaRPr lang="en-US" sz="2000"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Ask each other questions to find out what the person looks like and what their interests are. </a:t>
            </a:r>
          </a:p>
          <a:p>
            <a:endParaRPr lang="en-US" sz="2000"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Partner A asks the questions first and circles the answers on their picture grid. </a:t>
            </a:r>
            <a:r>
              <a:rPr lang="en-US" sz="2000" b="1" dirty="0">
                <a:solidFill>
                  <a:srgbClr val="115076"/>
                </a:solidFill>
                <a:latin typeface="Century Gothic" panose="020B0502020202020204" pitchFamily="34" charset="0"/>
              </a:rPr>
              <a:t>Partner B must begin their answer with ‘Ja’ or ‘</a:t>
            </a:r>
            <a:r>
              <a:rPr lang="en-US" sz="2000" b="1" dirty="0" err="1">
                <a:solidFill>
                  <a:srgbClr val="115076"/>
                </a:solidFill>
                <a:latin typeface="Century Gothic" panose="020B0502020202020204" pitchFamily="34" charset="0"/>
              </a:rPr>
              <a:t>Nein</a:t>
            </a:r>
            <a:r>
              <a:rPr lang="en-US" sz="2000" b="1" dirty="0">
                <a:solidFill>
                  <a:srgbClr val="115076"/>
                </a:solidFill>
                <a:latin typeface="Century Gothic" panose="020B0502020202020204" pitchFamily="34" charset="0"/>
              </a:rPr>
              <a:t>’ (yes / no!). If they answer ‘</a:t>
            </a:r>
            <a:r>
              <a:rPr lang="en-US" sz="2000" b="1" dirty="0" err="1">
                <a:solidFill>
                  <a:srgbClr val="115076"/>
                </a:solidFill>
                <a:latin typeface="Century Gothic" panose="020B0502020202020204" pitchFamily="34" charset="0"/>
              </a:rPr>
              <a:t>nein</a:t>
            </a:r>
            <a:r>
              <a:rPr lang="en-US" sz="2000" b="1" dirty="0">
                <a:solidFill>
                  <a:srgbClr val="115076"/>
                </a:solidFill>
                <a:latin typeface="Century Gothic" panose="020B0502020202020204" pitchFamily="34" charset="0"/>
              </a:rPr>
              <a:t>’ they must provide the correct statement.</a:t>
            </a:r>
          </a:p>
          <a:p>
            <a:endParaRPr lang="en-US" sz="2000" b="1"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Then, swap round.</a:t>
            </a:r>
          </a:p>
          <a:p>
            <a:endParaRPr lang="en-US" sz="2000"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After you have both collected the information, write it in the last column using full sentences.</a:t>
            </a:r>
          </a:p>
        </p:txBody>
      </p:sp>
      <p:sp>
        <p:nvSpPr>
          <p:cNvPr id="7" name="Rounded Rectangle 6">
            <a:extLst>
              <a:ext uri="{FF2B5EF4-FFF2-40B4-BE49-F238E27FC236}">
                <a16:creationId xmlns:a16="http://schemas.microsoft.com/office/drawing/2014/main" xmlns="" id="{ED0A7822-5198-694B-BB90-EF8C189E9DE3}"/>
              </a:ext>
            </a:extLst>
          </p:cNvPr>
          <p:cNvSpPr/>
          <p:nvPr/>
        </p:nvSpPr>
        <p:spPr>
          <a:xfrm>
            <a:off x="8915400" y="291230"/>
            <a:ext cx="2976562"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sprechen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schreiben</a:t>
            </a:r>
            <a:endParaRPr lang="en-GB" b="1" dirty="0">
              <a:solidFill>
                <a:prstClr val="white"/>
              </a:solidFill>
              <a:latin typeface="Century Gothic" panose="020B0502020202020204" pitchFamily="34" charset="0"/>
            </a:endParaRPr>
          </a:p>
        </p:txBody>
      </p:sp>
      <p:sp>
        <p:nvSpPr>
          <p:cNvPr id="8" name="TextBox 7">
            <a:extLst>
              <a:ext uri="{FF2B5EF4-FFF2-40B4-BE49-F238E27FC236}">
                <a16:creationId xmlns:a16="http://schemas.microsoft.com/office/drawing/2014/main" xmlns="" id="{85CCEEAA-3F29-A74C-9516-D81A3B79EC44}"/>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Tree>
    <p:extLst>
      <p:ext uri="{BB962C8B-B14F-4D97-AF65-F5344CB8AC3E}">
        <p14:creationId xmlns:p14="http://schemas.microsoft.com/office/powerpoint/2010/main" val="1382488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8DF78135-9EF3-C24F-9C17-BA5D893EBE7C}"/>
              </a:ext>
            </a:extLst>
          </p:cNvPr>
          <p:cNvGraphicFramePr>
            <a:graphicFrameLocks noGrp="1"/>
          </p:cNvGraphicFramePr>
          <p:nvPr>
            <p:extLst>
              <p:ext uri="{D42A27DB-BD31-4B8C-83A1-F6EECF244321}">
                <p14:modId xmlns:p14="http://schemas.microsoft.com/office/powerpoint/2010/main" val="2848308090"/>
              </p:ext>
            </p:extLst>
          </p:nvPr>
        </p:nvGraphicFramePr>
        <p:xfrm>
          <a:off x="76646" y="266050"/>
          <a:ext cx="11516087" cy="6035040"/>
        </p:xfrm>
        <a:graphic>
          <a:graphicData uri="http://schemas.openxmlformats.org/drawingml/2006/table">
            <a:tbl>
              <a:tblPr firstRow="1" bandRow="1">
                <a:tableStyleId>{5C22544A-7EE6-4342-B048-85BDC9FD1C3A}</a:tableStyleId>
              </a:tblPr>
              <a:tblGrid>
                <a:gridCol w="1353924">
                  <a:extLst>
                    <a:ext uri="{9D8B030D-6E8A-4147-A177-3AD203B41FA5}">
                      <a16:colId xmlns:a16="http://schemas.microsoft.com/office/drawing/2014/main" xmlns="" val="1559017069"/>
                    </a:ext>
                  </a:extLst>
                </a:gridCol>
                <a:gridCol w="2010054">
                  <a:extLst>
                    <a:ext uri="{9D8B030D-6E8A-4147-A177-3AD203B41FA5}">
                      <a16:colId xmlns:a16="http://schemas.microsoft.com/office/drawing/2014/main" xmlns="" val="3318013725"/>
                    </a:ext>
                  </a:extLst>
                </a:gridCol>
                <a:gridCol w="1875295">
                  <a:extLst>
                    <a:ext uri="{9D8B030D-6E8A-4147-A177-3AD203B41FA5}">
                      <a16:colId xmlns:a16="http://schemas.microsoft.com/office/drawing/2014/main" xmlns="" val="3148504986"/>
                    </a:ext>
                  </a:extLst>
                </a:gridCol>
                <a:gridCol w="1859796">
                  <a:extLst>
                    <a:ext uri="{9D8B030D-6E8A-4147-A177-3AD203B41FA5}">
                      <a16:colId xmlns:a16="http://schemas.microsoft.com/office/drawing/2014/main" xmlns="" val="2323671977"/>
                    </a:ext>
                  </a:extLst>
                </a:gridCol>
                <a:gridCol w="4417018">
                  <a:extLst>
                    <a:ext uri="{9D8B030D-6E8A-4147-A177-3AD203B41FA5}">
                      <a16:colId xmlns:a16="http://schemas.microsoft.com/office/drawing/2014/main" xmlns="" val="1046543220"/>
                    </a:ext>
                  </a:extLst>
                </a:gridCol>
              </a:tblGrid>
              <a:tr h="601839">
                <a:tc>
                  <a:txBody>
                    <a:bodyPr/>
                    <a:lstStyle/>
                    <a:p>
                      <a:pPr algn="ctr"/>
                      <a:r>
                        <a:rPr lang="en-US" sz="2000" b="1" dirty="0">
                          <a:ln>
                            <a:solidFill>
                              <a:srgbClr val="115076"/>
                            </a:solidFill>
                          </a:ln>
                          <a:solidFill>
                            <a:srgbClr val="115076"/>
                          </a:solidFill>
                          <a:latin typeface="Century Gothic" panose="020B0502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xmlns="" val="1346878883"/>
                  </a:ext>
                </a:extLst>
              </a:tr>
              <a:tr h="601839">
                <a:tc>
                  <a:txBody>
                    <a:bodyPr/>
                    <a:lstStyle/>
                    <a:p>
                      <a:pPr algn="ctr"/>
                      <a:r>
                        <a:rPr lang="en-US" sz="2000" b="1" dirty="0">
                          <a:ln>
                            <a:solidFill>
                              <a:srgbClr val="115076"/>
                            </a:solidFill>
                          </a:ln>
                          <a:solidFill>
                            <a:srgbClr val="115076"/>
                          </a:solidFill>
                          <a:latin typeface="Century Gothic" panose="020B0502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xmlns="" val="4241142913"/>
                  </a:ext>
                </a:extLst>
              </a:tr>
              <a:tr h="601839">
                <a:tc>
                  <a:txBody>
                    <a:bodyPr/>
                    <a:lstStyle/>
                    <a:p>
                      <a:pPr algn="ctr"/>
                      <a:r>
                        <a:rPr lang="en-US" sz="2000" b="1" dirty="0">
                          <a:ln>
                            <a:solidFill>
                              <a:srgbClr val="115076"/>
                            </a:solidFill>
                          </a:ln>
                          <a:solidFill>
                            <a:srgbClr val="115076"/>
                          </a:solidFill>
                          <a:latin typeface="Century Gothic" panose="020B0502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xmlns="" val="1946367530"/>
                  </a:ext>
                </a:extLst>
              </a:tr>
              <a:tr h="601839">
                <a:tc>
                  <a:txBody>
                    <a:bodyPr/>
                    <a:lstStyle/>
                    <a:p>
                      <a:pPr algn="ctr"/>
                      <a:r>
                        <a:rPr lang="en-US" sz="2000" b="1" dirty="0">
                          <a:ln>
                            <a:solidFill>
                              <a:srgbClr val="115076"/>
                            </a:solidFill>
                          </a:ln>
                          <a:solidFill>
                            <a:srgbClr val="115076"/>
                          </a:solidFill>
                          <a:latin typeface="Century Gothic" panose="020B0502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xmlns="" val="1648006911"/>
                  </a:ext>
                </a:extLst>
              </a:tr>
              <a:tr h="601839">
                <a:tc>
                  <a:txBody>
                    <a:bodyPr/>
                    <a:lstStyle/>
                    <a:p>
                      <a:pPr algn="ctr"/>
                      <a:r>
                        <a:rPr lang="en-US" sz="2000" b="1" dirty="0">
                          <a:ln>
                            <a:solidFill>
                              <a:srgbClr val="115076"/>
                            </a:solidFill>
                          </a:ln>
                          <a:solidFill>
                            <a:srgbClr val="115076"/>
                          </a:solidFill>
                          <a:latin typeface="Century Gothic" panose="020B0502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xmlns="" val="2725058588"/>
                  </a:ext>
                </a:extLst>
              </a:tr>
              <a:tr h="601839">
                <a:tc>
                  <a:txBody>
                    <a:bodyPr/>
                    <a:lstStyle/>
                    <a:p>
                      <a:pPr algn="ctr"/>
                      <a:r>
                        <a:rPr lang="en-US" sz="2000" b="1" dirty="0">
                          <a:ln>
                            <a:solidFill>
                              <a:srgbClr val="115076"/>
                            </a:solidFill>
                          </a:ln>
                          <a:solidFill>
                            <a:srgbClr val="115076"/>
                          </a:solidFill>
                          <a:latin typeface="Century Gothic" panose="020B0502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n>
                          <a:solidFill>
                            <a:srgbClr val="115076"/>
                          </a:solidFill>
                        </a:ln>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24400124"/>
                  </a:ext>
                </a:extLst>
              </a:tr>
            </a:tbl>
          </a:graphicData>
        </a:graphic>
      </p:graphicFrame>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grpSp>
        <p:nvGrpSpPr>
          <p:cNvPr id="2" name="Group 1">
            <a:extLst>
              <a:ext uri="{FF2B5EF4-FFF2-40B4-BE49-F238E27FC236}">
                <a16:creationId xmlns:a16="http://schemas.microsoft.com/office/drawing/2014/main" xmlns="" id="{119386E6-FD7D-104E-A53D-0B159E6ECA08}"/>
              </a:ext>
            </a:extLst>
          </p:cNvPr>
          <p:cNvGrpSpPr/>
          <p:nvPr/>
        </p:nvGrpSpPr>
        <p:grpSpPr>
          <a:xfrm>
            <a:off x="1498283" y="111741"/>
            <a:ext cx="5478731" cy="6190376"/>
            <a:chOff x="1498283" y="111741"/>
            <a:chExt cx="5478731" cy="6190376"/>
          </a:xfrm>
        </p:grpSpPr>
        <p:pic>
          <p:nvPicPr>
            <p:cNvPr id="29" name="Picture 28">
              <a:extLst>
                <a:ext uri="{FF2B5EF4-FFF2-40B4-BE49-F238E27FC236}">
                  <a16:creationId xmlns:a16="http://schemas.microsoft.com/office/drawing/2014/main" xmlns="" id="{14327D53-685F-C041-AFD9-A43CC96A5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732" y="3444714"/>
              <a:ext cx="650356" cy="838237"/>
            </a:xfrm>
            <a:prstGeom prst="rect">
              <a:avLst/>
            </a:prstGeom>
          </p:spPr>
        </p:pic>
        <p:pic>
          <p:nvPicPr>
            <p:cNvPr id="34" name="Graphic 33" descr="Video camera">
              <a:extLst>
                <a:ext uri="{FF2B5EF4-FFF2-40B4-BE49-F238E27FC236}">
                  <a16:creationId xmlns:a16="http://schemas.microsoft.com/office/drawing/2014/main" xmlns="" id="{5CC298B7-26B4-F84B-9514-C8CCC555C9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906843" y="4332173"/>
              <a:ext cx="914400" cy="914400"/>
            </a:xfrm>
            <a:prstGeom prst="rect">
              <a:avLst/>
            </a:prstGeom>
          </p:spPr>
        </p:pic>
        <p:pic>
          <p:nvPicPr>
            <p:cNvPr id="36" name="Graphic 35" descr="Music notation">
              <a:extLst>
                <a:ext uri="{FF2B5EF4-FFF2-40B4-BE49-F238E27FC236}">
                  <a16:creationId xmlns:a16="http://schemas.microsoft.com/office/drawing/2014/main" xmlns="" id="{241CFD47-9C48-4941-8CB5-6A4B0CABFC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916840" y="4460629"/>
              <a:ext cx="914400" cy="914400"/>
            </a:xfrm>
            <a:prstGeom prst="rect">
              <a:avLst/>
            </a:prstGeom>
          </p:spPr>
        </p:pic>
        <p:pic>
          <p:nvPicPr>
            <p:cNvPr id="38" name="Graphic 37" descr="Books">
              <a:extLst>
                <a:ext uri="{FF2B5EF4-FFF2-40B4-BE49-F238E27FC236}">
                  <a16:creationId xmlns:a16="http://schemas.microsoft.com/office/drawing/2014/main" xmlns="" id="{280D9FFF-3822-4544-A592-9FCB1807A0B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981732" y="4464195"/>
              <a:ext cx="782378" cy="782378"/>
            </a:xfrm>
            <a:prstGeom prst="rect">
              <a:avLst/>
            </a:prstGeom>
          </p:spPr>
        </p:pic>
        <p:pic>
          <p:nvPicPr>
            <p:cNvPr id="44" name="Graphic 43" descr="Tennis racket and ball">
              <a:extLst>
                <a:ext uri="{FF2B5EF4-FFF2-40B4-BE49-F238E27FC236}">
                  <a16:creationId xmlns:a16="http://schemas.microsoft.com/office/drawing/2014/main" xmlns="" id="{A328E49A-43B4-354B-96DA-D6F0DE92CF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870373" y="5374093"/>
              <a:ext cx="914400" cy="914400"/>
            </a:xfrm>
            <a:prstGeom prst="rect">
              <a:avLst/>
            </a:prstGeom>
          </p:spPr>
        </p:pic>
        <p:pic>
          <p:nvPicPr>
            <p:cNvPr id="46" name="Graphic 45" descr="Soccer ball">
              <a:extLst>
                <a:ext uri="{FF2B5EF4-FFF2-40B4-BE49-F238E27FC236}">
                  <a16:creationId xmlns:a16="http://schemas.microsoft.com/office/drawing/2014/main" xmlns="" id="{F8CBEB36-06DD-BA43-A5D1-0909BF637F4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916866" y="5387717"/>
              <a:ext cx="914400" cy="914400"/>
            </a:xfrm>
            <a:prstGeom prst="rect">
              <a:avLst/>
            </a:prstGeom>
          </p:spPr>
        </p:pic>
        <p:pic>
          <p:nvPicPr>
            <p:cNvPr id="48" name="Graphic 47" descr="Swimming">
              <a:extLst>
                <a:ext uri="{FF2B5EF4-FFF2-40B4-BE49-F238E27FC236}">
                  <a16:creationId xmlns:a16="http://schemas.microsoft.com/office/drawing/2014/main" xmlns="" id="{CBC387D4-A399-E34A-A7EB-8EA402DDDF1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915721" y="5374093"/>
              <a:ext cx="914400" cy="914400"/>
            </a:xfrm>
            <a:prstGeom prst="rect">
              <a:avLst/>
            </a:prstGeom>
          </p:spPr>
        </p:pic>
        <p:pic>
          <p:nvPicPr>
            <p:cNvPr id="50" name="Graphic 49" descr="Pants">
              <a:extLst>
                <a:ext uri="{FF2B5EF4-FFF2-40B4-BE49-F238E27FC236}">
                  <a16:creationId xmlns:a16="http://schemas.microsoft.com/office/drawing/2014/main" xmlns="" id="{3FD3A5A1-CD01-E149-92F2-DAF5CE2394D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498283" y="2369170"/>
              <a:ext cx="914400" cy="914400"/>
            </a:xfrm>
            <a:prstGeom prst="rect">
              <a:avLst/>
            </a:prstGeom>
          </p:spPr>
        </p:pic>
        <p:pic>
          <p:nvPicPr>
            <p:cNvPr id="52" name="Graphic 51" descr="Shirt">
              <a:extLst>
                <a:ext uri="{FF2B5EF4-FFF2-40B4-BE49-F238E27FC236}">
                  <a16:creationId xmlns:a16="http://schemas.microsoft.com/office/drawing/2014/main" xmlns="" id="{8C7C9429-FA0C-CF49-A2C8-8DF2603403C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2437976" y="2339987"/>
              <a:ext cx="914400" cy="914400"/>
            </a:xfrm>
            <a:prstGeom prst="rect">
              <a:avLst/>
            </a:prstGeom>
          </p:spPr>
        </p:pic>
        <p:pic>
          <p:nvPicPr>
            <p:cNvPr id="54" name="Graphic 53" descr="Dress">
              <a:extLst>
                <a:ext uri="{FF2B5EF4-FFF2-40B4-BE49-F238E27FC236}">
                  <a16:creationId xmlns:a16="http://schemas.microsoft.com/office/drawing/2014/main" xmlns="" id="{DEB49136-A601-444C-BE33-5F250070DCB5}"/>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3916866" y="2405635"/>
              <a:ext cx="914400" cy="914400"/>
            </a:xfrm>
            <a:prstGeom prst="rect">
              <a:avLst/>
            </a:prstGeom>
          </p:spPr>
        </p:pic>
        <p:pic>
          <p:nvPicPr>
            <p:cNvPr id="56" name="Graphic 55" descr="Suit">
              <a:extLst>
                <a:ext uri="{FF2B5EF4-FFF2-40B4-BE49-F238E27FC236}">
                  <a16:creationId xmlns:a16="http://schemas.microsoft.com/office/drawing/2014/main" xmlns="" id="{BF8DD5AC-BCAB-5A41-8007-7810525EC61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806333" y="2339987"/>
              <a:ext cx="914400" cy="914400"/>
            </a:xfrm>
            <a:prstGeom prst="rect">
              <a:avLst/>
            </a:prstGeom>
          </p:spPr>
        </p:pic>
        <p:pic>
          <p:nvPicPr>
            <p:cNvPr id="60" name="Graphic 59" descr="Winter hat">
              <a:extLst>
                <a:ext uri="{FF2B5EF4-FFF2-40B4-BE49-F238E27FC236}">
                  <a16:creationId xmlns:a16="http://schemas.microsoft.com/office/drawing/2014/main" xmlns="" id="{FE69E254-288D-794A-A2DD-E0E982AAA7FD}"/>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1900008" y="3406632"/>
              <a:ext cx="914400" cy="914400"/>
            </a:xfrm>
            <a:prstGeom prst="rect">
              <a:avLst/>
            </a:prstGeom>
          </p:spPr>
        </p:pic>
        <p:pic>
          <p:nvPicPr>
            <p:cNvPr id="62" name="Graphic 61" descr="Glasses">
              <a:extLst>
                <a:ext uri="{FF2B5EF4-FFF2-40B4-BE49-F238E27FC236}">
                  <a16:creationId xmlns:a16="http://schemas.microsoft.com/office/drawing/2014/main" xmlns="" id="{0489DD20-D16E-5743-9001-7CCEB3D1D91D}"/>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3906843" y="3406632"/>
              <a:ext cx="914400" cy="914400"/>
            </a:xfrm>
            <a:prstGeom prst="rect">
              <a:avLst/>
            </a:prstGeom>
          </p:spPr>
        </p:pic>
        <p:pic>
          <p:nvPicPr>
            <p:cNvPr id="68" name="Graphic 67" descr="Female Profile">
              <a:extLst>
                <a:ext uri="{FF2B5EF4-FFF2-40B4-BE49-F238E27FC236}">
                  <a16:creationId xmlns:a16="http://schemas.microsoft.com/office/drawing/2014/main" xmlns="" id="{861480E4-6487-4046-87E6-EC5D7239C36A}"/>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1870373" y="1337698"/>
              <a:ext cx="779837" cy="779837"/>
            </a:xfrm>
            <a:prstGeom prst="rect">
              <a:avLst/>
            </a:prstGeom>
          </p:spPr>
        </p:pic>
        <p:pic>
          <p:nvPicPr>
            <p:cNvPr id="70" name="Picture 69">
              <a:extLst>
                <a:ext uri="{FF2B5EF4-FFF2-40B4-BE49-F238E27FC236}">
                  <a16:creationId xmlns:a16="http://schemas.microsoft.com/office/drawing/2014/main" xmlns="" id="{5A568417-7BE2-F847-AC3C-F0EC5182340C}"/>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906842" y="1321856"/>
              <a:ext cx="914401" cy="914401"/>
            </a:xfrm>
            <a:prstGeom prst="rect">
              <a:avLst/>
            </a:prstGeom>
          </p:spPr>
        </p:pic>
        <p:pic>
          <p:nvPicPr>
            <p:cNvPr id="72" name="Picture 71">
              <a:extLst>
                <a:ext uri="{FF2B5EF4-FFF2-40B4-BE49-F238E27FC236}">
                  <a16:creationId xmlns:a16="http://schemas.microsoft.com/office/drawing/2014/main" xmlns="" id="{25734EBB-2789-C14C-80D9-CA709526599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743813" y="1303313"/>
              <a:ext cx="914401" cy="914401"/>
            </a:xfrm>
            <a:prstGeom prst="rect">
              <a:avLst/>
            </a:prstGeom>
          </p:spPr>
        </p:pic>
        <p:pic>
          <p:nvPicPr>
            <p:cNvPr id="74" name="Picture 73">
              <a:extLst>
                <a:ext uri="{FF2B5EF4-FFF2-40B4-BE49-F238E27FC236}">
                  <a16:creationId xmlns:a16="http://schemas.microsoft.com/office/drawing/2014/main" xmlns="" id="{399CA8DD-2460-CF42-A284-E4BEDC6E47A4}"/>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650328" y="113394"/>
              <a:ext cx="1440000" cy="1440000"/>
            </a:xfrm>
            <a:prstGeom prst="rect">
              <a:avLst/>
            </a:prstGeom>
          </p:spPr>
        </p:pic>
        <p:pic>
          <p:nvPicPr>
            <p:cNvPr id="76" name="Picture 75">
              <a:extLst>
                <a:ext uri="{FF2B5EF4-FFF2-40B4-BE49-F238E27FC236}">
                  <a16:creationId xmlns:a16="http://schemas.microsoft.com/office/drawing/2014/main" xmlns="" id="{20619DA5-F7C0-7449-9734-B58980BE4869}"/>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710269" y="111741"/>
              <a:ext cx="1440000" cy="1440000"/>
            </a:xfrm>
            <a:prstGeom prst="rect">
              <a:avLst/>
            </a:prstGeom>
          </p:spPr>
        </p:pic>
        <p:pic>
          <p:nvPicPr>
            <p:cNvPr id="78" name="Picture 77">
              <a:extLst>
                <a:ext uri="{FF2B5EF4-FFF2-40B4-BE49-F238E27FC236}">
                  <a16:creationId xmlns:a16="http://schemas.microsoft.com/office/drawing/2014/main" xmlns="" id="{96657EDF-596B-BA4E-88A8-4FCB7E33FD5A}"/>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537014" y="113323"/>
              <a:ext cx="1440000" cy="1440000"/>
            </a:xfrm>
            <a:prstGeom prst="rect">
              <a:avLst/>
            </a:prstGeom>
          </p:spPr>
        </p:pic>
      </p:grpSp>
      <p:sp>
        <p:nvSpPr>
          <p:cNvPr id="24" name="TextBox 23">
            <a:extLst>
              <a:ext uri="{FF2B5EF4-FFF2-40B4-BE49-F238E27FC236}">
                <a16:creationId xmlns:a16="http://schemas.microsoft.com/office/drawing/2014/main" xmlns="" id="{CBEBDE76-CCBA-AD4A-ADC1-82EDC62331D5}"/>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Tree>
    <p:extLst>
      <p:ext uri="{BB962C8B-B14F-4D97-AF65-F5344CB8AC3E}">
        <p14:creationId xmlns:p14="http://schemas.microsoft.com/office/powerpoint/2010/main" val="1820154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a:solidFill>
                  <a:schemeClr val="bg1"/>
                </a:solidFill>
              </a:rPr>
              <a:t>Bild A</a:t>
            </a: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pic>
        <p:nvPicPr>
          <p:cNvPr id="8" name="Graphic 7" descr="Smiling face with solid fill">
            <a:extLst>
              <a:ext uri="{FF2B5EF4-FFF2-40B4-BE49-F238E27FC236}">
                <a16:creationId xmlns:a16="http://schemas.microsoft.com/office/drawing/2014/main" xmlns="" id="{8FEE5082-3C46-954B-A81E-C42F414BBE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590885" y="1524904"/>
            <a:ext cx="914400" cy="914400"/>
          </a:xfrm>
          <a:prstGeom prst="rect">
            <a:avLst/>
          </a:prstGeom>
        </p:spPr>
      </p:pic>
      <p:pic>
        <p:nvPicPr>
          <p:cNvPr id="9" name="Graphic 8" descr="Smiling face with solid fill">
            <a:extLst>
              <a:ext uri="{FF2B5EF4-FFF2-40B4-BE49-F238E27FC236}">
                <a16:creationId xmlns:a16="http://schemas.microsoft.com/office/drawing/2014/main" xmlns="" id="{86A1115D-FFC7-7A4D-9744-B1EB7A9348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590885" y="3242633"/>
            <a:ext cx="914400" cy="914400"/>
          </a:xfrm>
          <a:prstGeom prst="rect">
            <a:avLst/>
          </a:prstGeom>
        </p:spPr>
      </p:pic>
      <p:pic>
        <p:nvPicPr>
          <p:cNvPr id="11" name="Graphic 10" descr="Music notation">
            <a:extLst>
              <a:ext uri="{FF2B5EF4-FFF2-40B4-BE49-F238E27FC236}">
                <a16:creationId xmlns:a16="http://schemas.microsoft.com/office/drawing/2014/main" xmlns="" id="{7E8A3C85-D8E4-CC4C-BCE2-696F3EFED4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783691" y="1435789"/>
            <a:ext cx="914400" cy="914400"/>
          </a:xfrm>
          <a:prstGeom prst="rect">
            <a:avLst/>
          </a:prstGeom>
        </p:spPr>
      </p:pic>
      <p:pic>
        <p:nvPicPr>
          <p:cNvPr id="13" name="Graphic 12" descr="Tennis racket and ball">
            <a:extLst>
              <a:ext uri="{FF2B5EF4-FFF2-40B4-BE49-F238E27FC236}">
                <a16:creationId xmlns:a16="http://schemas.microsoft.com/office/drawing/2014/main" xmlns="" id="{7EE4D19B-D69D-1148-AC30-1DF09E6AA3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726864" y="3242633"/>
            <a:ext cx="914400" cy="914400"/>
          </a:xfrm>
          <a:prstGeom prst="rect">
            <a:avLst/>
          </a:prstGeom>
        </p:spPr>
      </p:pic>
      <p:pic>
        <p:nvPicPr>
          <p:cNvPr id="16" name="Picture 15">
            <a:extLst>
              <a:ext uri="{FF2B5EF4-FFF2-40B4-BE49-F238E27FC236}">
                <a16:creationId xmlns:a16="http://schemas.microsoft.com/office/drawing/2014/main" xmlns="" id="{65D52987-921A-CC4D-AAF2-15E35CF4529A}"/>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2534"/>
          <a:stretch/>
        </p:blipFill>
        <p:spPr>
          <a:xfrm>
            <a:off x="-2232331" y="692149"/>
            <a:ext cx="8328331" cy="5694009"/>
          </a:xfrm>
          <a:prstGeom prst="rect">
            <a:avLst/>
          </a:prstGeom>
        </p:spPr>
      </p:pic>
      <p:sp>
        <p:nvSpPr>
          <p:cNvPr id="12" name="TextBox 11">
            <a:extLst>
              <a:ext uri="{FF2B5EF4-FFF2-40B4-BE49-F238E27FC236}">
                <a16:creationId xmlns:a16="http://schemas.microsoft.com/office/drawing/2014/main" xmlns="" id="{532469BF-E8E1-B649-9DD0-362B5402F882}"/>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14" name="Rounded Rectangle 13">
            <a:extLst>
              <a:ext uri="{FF2B5EF4-FFF2-40B4-BE49-F238E27FC236}">
                <a16:creationId xmlns:a16="http://schemas.microsoft.com/office/drawing/2014/main" xmlns="" id="{9FD63FF0-C152-F344-9986-CB6FCFB729BD}"/>
              </a:ext>
            </a:extLst>
          </p:cNvPr>
          <p:cNvSpPr/>
          <p:nvPr/>
        </p:nvSpPr>
        <p:spPr>
          <a:xfrm>
            <a:off x="8915400" y="291230"/>
            <a:ext cx="2976562"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sprechen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schreiben</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002495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a:solidFill>
                  <a:schemeClr val="bg1"/>
                </a:solidFill>
              </a:rPr>
              <a:t>Bild B</a:t>
            </a: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pic>
        <p:nvPicPr>
          <p:cNvPr id="14" name="Picture 13">
            <a:extLst>
              <a:ext uri="{FF2B5EF4-FFF2-40B4-BE49-F238E27FC236}">
                <a16:creationId xmlns:a16="http://schemas.microsoft.com/office/drawing/2014/main" xmlns="" id="{D06E30F4-27E8-3144-A9AC-2A3C8A05936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4383" y="1642821"/>
            <a:ext cx="7090902" cy="4727268"/>
          </a:xfrm>
          <a:prstGeom prst="rect">
            <a:avLst/>
          </a:prstGeom>
        </p:spPr>
      </p:pic>
      <p:pic>
        <p:nvPicPr>
          <p:cNvPr id="16" name="Graphic 15" descr="Smiling face with solid fill">
            <a:extLst>
              <a:ext uri="{FF2B5EF4-FFF2-40B4-BE49-F238E27FC236}">
                <a16:creationId xmlns:a16="http://schemas.microsoft.com/office/drawing/2014/main" xmlns="" id="{4EC24BEF-AAFE-C545-962F-EE30ACFBE2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90885" y="1524904"/>
            <a:ext cx="914400" cy="914400"/>
          </a:xfrm>
          <a:prstGeom prst="rect">
            <a:avLst/>
          </a:prstGeom>
        </p:spPr>
      </p:pic>
      <p:pic>
        <p:nvPicPr>
          <p:cNvPr id="17" name="Graphic 16" descr="Smiling face with solid fill">
            <a:extLst>
              <a:ext uri="{FF2B5EF4-FFF2-40B4-BE49-F238E27FC236}">
                <a16:creationId xmlns:a16="http://schemas.microsoft.com/office/drawing/2014/main" xmlns="" id="{40DC9C37-FADF-1142-AA7F-F57548738FF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90885" y="3242633"/>
            <a:ext cx="914400" cy="914400"/>
          </a:xfrm>
          <a:prstGeom prst="rect">
            <a:avLst/>
          </a:prstGeom>
        </p:spPr>
      </p:pic>
      <p:pic>
        <p:nvPicPr>
          <p:cNvPr id="19" name="Graphic 18" descr="Music notation">
            <a:extLst>
              <a:ext uri="{FF2B5EF4-FFF2-40B4-BE49-F238E27FC236}">
                <a16:creationId xmlns:a16="http://schemas.microsoft.com/office/drawing/2014/main" xmlns="" id="{846A8120-CD2D-7943-950E-35AEBC6E2C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783691" y="1435789"/>
            <a:ext cx="914400" cy="914400"/>
          </a:xfrm>
          <a:prstGeom prst="rect">
            <a:avLst/>
          </a:prstGeom>
        </p:spPr>
      </p:pic>
      <p:pic>
        <p:nvPicPr>
          <p:cNvPr id="21" name="Graphic 20" descr="Swimming">
            <a:extLst>
              <a:ext uri="{FF2B5EF4-FFF2-40B4-BE49-F238E27FC236}">
                <a16:creationId xmlns:a16="http://schemas.microsoft.com/office/drawing/2014/main" xmlns="" id="{BEA41819-1FFD-C941-8EDB-98E46D366B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783691" y="3184127"/>
            <a:ext cx="914400" cy="914400"/>
          </a:xfrm>
          <a:prstGeom prst="rect">
            <a:avLst/>
          </a:prstGeom>
        </p:spPr>
      </p:pic>
      <p:sp>
        <p:nvSpPr>
          <p:cNvPr id="11" name="TextBox 10">
            <a:extLst>
              <a:ext uri="{FF2B5EF4-FFF2-40B4-BE49-F238E27FC236}">
                <a16:creationId xmlns:a16="http://schemas.microsoft.com/office/drawing/2014/main" xmlns="" id="{1F7097C3-ACDC-9C4D-AFAB-9E59EC4B0C73}"/>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12" name="Rounded Rectangle 11">
            <a:extLst>
              <a:ext uri="{FF2B5EF4-FFF2-40B4-BE49-F238E27FC236}">
                <a16:creationId xmlns:a16="http://schemas.microsoft.com/office/drawing/2014/main" xmlns="" id="{5294CC10-9730-CD4C-9E6B-D6EE4396FE2C}"/>
              </a:ext>
            </a:extLst>
          </p:cNvPr>
          <p:cNvSpPr/>
          <p:nvPr/>
        </p:nvSpPr>
        <p:spPr>
          <a:xfrm>
            <a:off x="8915400" y="291230"/>
            <a:ext cx="2976562"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sprechen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schreiben</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98898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54881" y="249691"/>
          <a:ext cx="8127999" cy="594178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1980596">
                <a:tc>
                  <a:txBody>
                    <a:bodyPr/>
                    <a:lstStyle/>
                    <a:p>
                      <a:r>
                        <a:rPr lang="en-GB" sz="2400" b="1" dirty="0">
                          <a:solidFill>
                            <a:schemeClr val="accent5">
                              <a:lumMod val="75000"/>
                            </a:schemeClr>
                          </a:solidFill>
                          <a:latin typeface="Century Gothic" panose="020B0502020202020204" pitchFamily="34" charset="0"/>
                        </a:rPr>
                        <a:t>A</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B</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C</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1980596">
                <a:tc>
                  <a:txBody>
                    <a:bodyPr/>
                    <a:lstStyle/>
                    <a:p>
                      <a:r>
                        <a:rPr lang="en-GB" sz="2400" b="1" dirty="0">
                          <a:solidFill>
                            <a:schemeClr val="accent5">
                              <a:lumMod val="75000"/>
                            </a:schemeClr>
                          </a:solidFill>
                          <a:latin typeface="Century Gothic" panose="020B0502020202020204" pitchFamily="34" charset="0"/>
                        </a:rPr>
                        <a:t>D</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E</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F</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1980596">
                <a:tc>
                  <a:txBody>
                    <a:bodyPr/>
                    <a:lstStyle/>
                    <a:p>
                      <a:r>
                        <a:rPr lang="en-GB" sz="2400" b="1" dirty="0">
                          <a:solidFill>
                            <a:schemeClr val="accent5">
                              <a:lumMod val="75000"/>
                            </a:schemeClr>
                          </a:solidFill>
                          <a:latin typeface="Century Gothic" panose="020B0502020202020204" pitchFamily="34" charset="0"/>
                        </a:rPr>
                        <a:t>G</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H</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I</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2475" y="2247617"/>
            <a:ext cx="2014816" cy="19227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577" y="115370"/>
            <a:ext cx="2164268" cy="226790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881" y="4353045"/>
            <a:ext cx="2453992" cy="182527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127" y="442730"/>
            <a:ext cx="2397506" cy="161318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0664" y="2383279"/>
            <a:ext cx="1694906" cy="175046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5171" y="483770"/>
            <a:ext cx="2464813" cy="1763847"/>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8355" y="4238984"/>
            <a:ext cx="1521049" cy="1883858"/>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3362" y="2302282"/>
            <a:ext cx="2126622" cy="1831459"/>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15" y="4409372"/>
            <a:ext cx="1823430" cy="1674912"/>
          </a:xfrm>
          <a:prstGeom prst="rect">
            <a:avLst/>
          </a:prstGeom>
        </p:spPr>
      </p:pic>
      <p:sp>
        <p:nvSpPr>
          <p:cNvPr id="12" name="Rectangle 11"/>
          <p:cNvSpPr/>
          <p:nvPr/>
        </p:nvSpPr>
        <p:spPr>
          <a:xfrm>
            <a:off x="3073660" y="6488626"/>
            <a:ext cx="1811714" cy="276999"/>
          </a:xfrm>
          <a:prstGeom prst="rect">
            <a:avLst/>
          </a:prstGeom>
        </p:spPr>
        <p:txBody>
          <a:bodyPr wrap="none">
            <a:spAutoFit/>
          </a:bodyPr>
          <a:lstStyle/>
          <a:p>
            <a:r>
              <a:rPr lang="en-GB" sz="1200" dirty="0">
                <a:solidFill>
                  <a:schemeClr val="bg1"/>
                </a:solidFill>
                <a:latin typeface="Century Gothic" panose="020B0502020202020204" pitchFamily="34" charset="0"/>
              </a:rPr>
              <a:t>Images - Steve Clarke</a:t>
            </a:r>
          </a:p>
        </p:txBody>
      </p:sp>
      <p:sp>
        <p:nvSpPr>
          <p:cNvPr id="13" name="TextBox 12"/>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749898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286" y="230736"/>
            <a:ext cx="7281017" cy="461665"/>
          </a:xfrm>
          <a:prstGeom prst="rect">
            <a:avLst/>
          </a:prstGeom>
          <a:noFill/>
        </p:spPr>
        <p:txBody>
          <a:bodyPr wrap="square" rtlCol="0">
            <a:spAutoFit/>
          </a:bodyPr>
          <a:lstStyle/>
          <a:p>
            <a:r>
              <a:rPr lang="en-GB" sz="2400" b="1" dirty="0" err="1">
                <a:solidFill>
                  <a:srgbClr val="115076"/>
                </a:solidFill>
                <a:latin typeface="Century Gothic" panose="020B0502020202020204" pitchFamily="34" charset="0"/>
              </a:rPr>
              <a:t>Wie</a:t>
            </a:r>
            <a:r>
              <a:rPr lang="en-GB" sz="2400" b="1" dirty="0">
                <a:solidFill>
                  <a:srgbClr val="115076"/>
                </a:solidFill>
                <a:latin typeface="Century Gothic" panose="020B0502020202020204" pitchFamily="34" charset="0"/>
              </a:rPr>
              <a:t> </a:t>
            </a:r>
            <a:r>
              <a:rPr lang="en-GB" sz="2400" b="1" dirty="0" err="1">
                <a:solidFill>
                  <a:srgbClr val="115076"/>
                </a:solidFill>
                <a:latin typeface="Century Gothic" panose="020B0502020202020204" pitchFamily="34" charset="0"/>
              </a:rPr>
              <a:t>ist</a:t>
            </a:r>
            <a:r>
              <a:rPr lang="en-GB" sz="2400" b="1" dirty="0">
                <a:solidFill>
                  <a:srgbClr val="115076"/>
                </a:solidFill>
                <a:latin typeface="Century Gothic" panose="020B0502020202020204" pitchFamily="34" charset="0"/>
              </a:rPr>
              <a:t> die </a:t>
            </a:r>
            <a:r>
              <a:rPr lang="en-GB" sz="2400" b="1" dirty="0" err="1">
                <a:solidFill>
                  <a:srgbClr val="115076"/>
                </a:solidFill>
                <a:latin typeface="Century Gothic" panose="020B0502020202020204" pitchFamily="34" charset="0"/>
              </a:rPr>
              <a:t>Frage</a:t>
            </a:r>
            <a:r>
              <a:rPr lang="en-GB" sz="2400" b="1" dirty="0">
                <a:solidFill>
                  <a:srgbClr val="115076"/>
                </a:solidFill>
                <a:latin typeface="Century Gothic" panose="020B0502020202020204" pitchFamily="34" charset="0"/>
              </a:rPr>
              <a:t>?</a:t>
            </a:r>
          </a:p>
        </p:txBody>
      </p:sp>
      <p:sp>
        <p:nvSpPr>
          <p:cNvPr id="5" name="Content Placeholder 4"/>
          <p:cNvSpPr txBox="1">
            <a:spLocks/>
          </p:cNvSpPr>
          <p:nvPr/>
        </p:nvSpPr>
        <p:spPr>
          <a:xfrm>
            <a:off x="333286" y="777667"/>
            <a:ext cx="10515600" cy="51702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GB" sz="2000" b="1" dirty="0" err="1">
                <a:solidFill>
                  <a:srgbClr val="115076"/>
                </a:solidFill>
              </a:rPr>
              <a:t>Wie</a:t>
            </a:r>
            <a:r>
              <a:rPr lang="en-GB" sz="2000" b="1" dirty="0">
                <a:solidFill>
                  <a:srgbClr val="115076"/>
                </a:solidFill>
              </a:rPr>
              <a:t> </a:t>
            </a:r>
            <a:r>
              <a:rPr lang="en-GB" sz="2000" b="1" dirty="0" err="1">
                <a:solidFill>
                  <a:srgbClr val="115076"/>
                </a:solidFill>
              </a:rPr>
              <a:t>gehst</a:t>
            </a:r>
            <a:r>
              <a:rPr lang="en-GB" sz="2000" b="1" dirty="0">
                <a:solidFill>
                  <a:srgbClr val="115076"/>
                </a:solidFill>
              </a:rPr>
              <a:t> du </a:t>
            </a:r>
            <a:r>
              <a:rPr lang="en-GB" sz="2000" b="1" dirty="0" err="1">
                <a:solidFill>
                  <a:srgbClr val="115076"/>
                </a:solidFill>
              </a:rPr>
              <a:t>zur</a:t>
            </a:r>
            <a:r>
              <a:rPr lang="en-GB" sz="2000" b="1" dirty="0">
                <a:solidFill>
                  <a:srgbClr val="115076"/>
                </a:solidFill>
              </a:rPr>
              <a:t> </a:t>
            </a:r>
            <a:r>
              <a:rPr lang="en-GB" sz="2000" b="1" dirty="0" err="1">
                <a:solidFill>
                  <a:srgbClr val="115076"/>
                </a:solidFill>
              </a:rPr>
              <a:t>Schule</a:t>
            </a:r>
            <a:r>
              <a:rPr lang="en-GB" sz="2000" b="1" dirty="0">
                <a:solidFill>
                  <a:srgbClr val="115076"/>
                </a:solidFill>
              </a:rPr>
              <a:t>?</a:t>
            </a:r>
          </a:p>
          <a:p>
            <a:pPr marL="457200" indent="-457200">
              <a:lnSpc>
                <a:spcPct val="150000"/>
              </a:lnSpc>
              <a:buFont typeface="+mj-lt"/>
              <a:buAutoNum type="arabicPeriod"/>
            </a:pPr>
            <a:r>
              <a:rPr lang="en-GB" sz="2000" b="1" dirty="0">
                <a:solidFill>
                  <a:srgbClr val="115076"/>
                </a:solidFill>
              </a:rPr>
              <a:t>Wo </a:t>
            </a:r>
            <a:r>
              <a:rPr lang="en-GB" sz="2000" b="1" dirty="0" err="1">
                <a:solidFill>
                  <a:srgbClr val="115076"/>
                </a:solidFill>
              </a:rPr>
              <a:t>ist</a:t>
            </a:r>
            <a:r>
              <a:rPr lang="en-GB" sz="2000" b="1" dirty="0">
                <a:solidFill>
                  <a:srgbClr val="115076"/>
                </a:solidFill>
              </a:rPr>
              <a:t> Niko?</a:t>
            </a:r>
          </a:p>
          <a:p>
            <a:pPr marL="457200" indent="-457200">
              <a:lnSpc>
                <a:spcPct val="150000"/>
              </a:lnSpc>
              <a:buFont typeface="+mj-lt"/>
              <a:buAutoNum type="arabicPeriod"/>
            </a:pPr>
            <a:r>
              <a:rPr lang="en-GB" sz="2000" b="1" dirty="0" err="1">
                <a:solidFill>
                  <a:srgbClr val="115076"/>
                </a:solidFill>
              </a:rPr>
              <a:t>Wann</a:t>
            </a:r>
            <a:r>
              <a:rPr lang="en-GB" sz="2000" b="1" dirty="0">
                <a:solidFill>
                  <a:srgbClr val="115076"/>
                </a:solidFill>
              </a:rPr>
              <a:t> </a:t>
            </a:r>
            <a:r>
              <a:rPr lang="en-GB" sz="2000" b="1" dirty="0" err="1">
                <a:solidFill>
                  <a:srgbClr val="115076"/>
                </a:solidFill>
              </a:rPr>
              <a:t>kommt</a:t>
            </a:r>
            <a:r>
              <a:rPr lang="en-GB" sz="2000" b="1" dirty="0">
                <a:solidFill>
                  <a:srgbClr val="115076"/>
                </a:solidFill>
              </a:rPr>
              <a:t> der Zug?</a:t>
            </a:r>
          </a:p>
          <a:p>
            <a:pPr marL="457200" indent="-457200">
              <a:lnSpc>
                <a:spcPct val="150000"/>
              </a:lnSpc>
              <a:buFont typeface="+mj-lt"/>
              <a:buAutoNum type="arabicPeriod"/>
            </a:pPr>
            <a:r>
              <a:rPr lang="en-GB" sz="2000" b="1" dirty="0" err="1">
                <a:solidFill>
                  <a:srgbClr val="115076"/>
                </a:solidFill>
              </a:rPr>
              <a:t>Wer</a:t>
            </a:r>
            <a:r>
              <a:rPr lang="en-GB" sz="2000" b="1" dirty="0">
                <a:solidFill>
                  <a:srgbClr val="115076"/>
                </a:solidFill>
              </a:rPr>
              <a:t> </a:t>
            </a:r>
            <a:r>
              <a:rPr lang="en-GB" sz="2000" b="1" dirty="0" err="1">
                <a:solidFill>
                  <a:srgbClr val="115076"/>
                </a:solidFill>
              </a:rPr>
              <a:t>ist</a:t>
            </a:r>
            <a:r>
              <a:rPr lang="en-GB" sz="2000" b="1" dirty="0">
                <a:solidFill>
                  <a:srgbClr val="115076"/>
                </a:solidFill>
              </a:rPr>
              <a:t> </a:t>
            </a:r>
            <a:r>
              <a:rPr lang="en-GB" sz="2000" b="1" dirty="0" err="1">
                <a:solidFill>
                  <a:srgbClr val="115076"/>
                </a:solidFill>
              </a:rPr>
              <a:t>dein</a:t>
            </a:r>
            <a:r>
              <a:rPr lang="en-GB" sz="2000" b="1" dirty="0">
                <a:solidFill>
                  <a:srgbClr val="115076"/>
                </a:solidFill>
              </a:rPr>
              <a:t> </a:t>
            </a:r>
            <a:r>
              <a:rPr lang="en-GB" sz="2000" b="1" dirty="0" err="1">
                <a:solidFill>
                  <a:srgbClr val="115076"/>
                </a:solidFill>
              </a:rPr>
              <a:t>Mathelehrer</a:t>
            </a:r>
            <a:r>
              <a:rPr lang="en-GB" sz="2000" b="1" dirty="0">
                <a:solidFill>
                  <a:srgbClr val="115076"/>
                </a:solidFill>
              </a:rPr>
              <a:t>?</a:t>
            </a:r>
          </a:p>
          <a:p>
            <a:pPr marL="457200" indent="-457200">
              <a:lnSpc>
                <a:spcPct val="150000"/>
              </a:lnSpc>
              <a:buFont typeface="+mj-lt"/>
              <a:buAutoNum type="arabicPeriod"/>
            </a:pPr>
            <a:r>
              <a:rPr lang="en-GB" sz="2000" b="1" dirty="0">
                <a:solidFill>
                  <a:srgbClr val="115076"/>
                </a:solidFill>
              </a:rPr>
              <a:t>Was </a:t>
            </a:r>
            <a:r>
              <a:rPr lang="en-GB" sz="2000" b="1" dirty="0" err="1">
                <a:solidFill>
                  <a:srgbClr val="115076"/>
                </a:solidFill>
              </a:rPr>
              <a:t>denkst</a:t>
            </a:r>
            <a:r>
              <a:rPr lang="en-GB" sz="2000" b="1" dirty="0">
                <a:solidFill>
                  <a:srgbClr val="115076"/>
                </a:solidFill>
              </a:rPr>
              <a:t> du?</a:t>
            </a:r>
          </a:p>
          <a:p>
            <a:pPr marL="457200" indent="-457200">
              <a:lnSpc>
                <a:spcPct val="150000"/>
              </a:lnSpc>
              <a:buFont typeface="+mj-lt"/>
              <a:buAutoNum type="arabicPeriod"/>
            </a:pPr>
            <a:r>
              <a:rPr lang="en-GB" sz="2000" b="1" dirty="0" err="1">
                <a:solidFill>
                  <a:srgbClr val="115076"/>
                </a:solidFill>
              </a:rPr>
              <a:t>Warum</a:t>
            </a:r>
            <a:r>
              <a:rPr lang="en-GB" sz="2000" b="1" dirty="0">
                <a:solidFill>
                  <a:srgbClr val="115076"/>
                </a:solidFill>
              </a:rPr>
              <a:t> </a:t>
            </a:r>
            <a:r>
              <a:rPr lang="en-GB" sz="2000" b="1" dirty="0" err="1">
                <a:solidFill>
                  <a:srgbClr val="115076"/>
                </a:solidFill>
              </a:rPr>
              <a:t>sagst</a:t>
            </a:r>
            <a:r>
              <a:rPr lang="en-GB" sz="2000" b="1" dirty="0">
                <a:solidFill>
                  <a:srgbClr val="115076"/>
                </a:solidFill>
              </a:rPr>
              <a:t> du das?</a:t>
            </a:r>
          </a:p>
          <a:p>
            <a:pPr marL="457200" indent="-457200">
              <a:lnSpc>
                <a:spcPct val="150000"/>
              </a:lnSpc>
              <a:buFont typeface="+mj-lt"/>
              <a:buAutoNum type="arabicPeriod"/>
            </a:pPr>
            <a:r>
              <a:rPr lang="en-GB" sz="2000" b="1" dirty="0" err="1">
                <a:solidFill>
                  <a:srgbClr val="115076"/>
                </a:solidFill>
              </a:rPr>
              <a:t>Welcher</a:t>
            </a:r>
            <a:r>
              <a:rPr lang="en-GB" sz="2000" b="1" dirty="0">
                <a:solidFill>
                  <a:srgbClr val="115076"/>
                </a:solidFill>
              </a:rPr>
              <a:t> Sport </a:t>
            </a:r>
            <a:r>
              <a:rPr lang="en-GB" sz="2000" b="1" dirty="0" err="1">
                <a:solidFill>
                  <a:srgbClr val="115076"/>
                </a:solidFill>
              </a:rPr>
              <a:t>ist</a:t>
            </a:r>
            <a:r>
              <a:rPr lang="en-GB" sz="2000" b="1" dirty="0">
                <a:solidFill>
                  <a:srgbClr val="115076"/>
                </a:solidFill>
              </a:rPr>
              <a:t> der </a:t>
            </a:r>
            <a:r>
              <a:rPr lang="en-GB" sz="2000" b="1" dirty="0" err="1">
                <a:solidFill>
                  <a:srgbClr val="115076"/>
                </a:solidFill>
              </a:rPr>
              <a:t>beste</a:t>
            </a:r>
            <a:r>
              <a:rPr lang="en-GB" sz="2000" b="1" dirty="0">
                <a:solidFill>
                  <a:srgbClr val="115076"/>
                </a:solidFill>
              </a:rPr>
              <a:t>?</a:t>
            </a:r>
          </a:p>
          <a:p>
            <a:pPr marL="457200" indent="-457200">
              <a:lnSpc>
                <a:spcPct val="150000"/>
              </a:lnSpc>
              <a:buFont typeface="+mj-lt"/>
              <a:buAutoNum type="arabicPeriod"/>
            </a:pPr>
            <a:r>
              <a:rPr lang="en-GB" sz="2000" b="1" dirty="0" err="1">
                <a:solidFill>
                  <a:srgbClr val="115076"/>
                </a:solidFill>
              </a:rPr>
              <a:t>Wie</a:t>
            </a:r>
            <a:r>
              <a:rPr lang="en-GB" sz="2000" b="1" dirty="0">
                <a:solidFill>
                  <a:srgbClr val="115076"/>
                </a:solidFill>
              </a:rPr>
              <a:t> </a:t>
            </a:r>
            <a:r>
              <a:rPr lang="en-GB" sz="2000" b="1" dirty="0" err="1">
                <a:solidFill>
                  <a:srgbClr val="115076"/>
                </a:solidFill>
              </a:rPr>
              <a:t>viel</a:t>
            </a:r>
            <a:r>
              <a:rPr lang="en-GB" sz="2000" b="1" dirty="0">
                <a:solidFill>
                  <a:srgbClr val="115076"/>
                </a:solidFill>
              </a:rPr>
              <a:t> </a:t>
            </a:r>
            <a:r>
              <a:rPr lang="en-GB" sz="2000" b="1" dirty="0" err="1">
                <a:solidFill>
                  <a:srgbClr val="115076"/>
                </a:solidFill>
              </a:rPr>
              <a:t>kostet</a:t>
            </a:r>
            <a:r>
              <a:rPr lang="en-GB" sz="2000" b="1" dirty="0">
                <a:solidFill>
                  <a:srgbClr val="115076"/>
                </a:solidFill>
              </a:rPr>
              <a:t> das?</a:t>
            </a:r>
          </a:p>
          <a:p>
            <a:pPr marL="457200" indent="-457200">
              <a:lnSpc>
                <a:spcPct val="150000"/>
              </a:lnSpc>
              <a:buFont typeface="+mj-lt"/>
              <a:buAutoNum type="arabicPeriod"/>
            </a:pPr>
            <a:r>
              <a:rPr lang="en-GB" sz="2000" b="1" dirty="0" err="1">
                <a:solidFill>
                  <a:srgbClr val="115076"/>
                </a:solidFill>
              </a:rPr>
              <a:t>Wie</a:t>
            </a:r>
            <a:r>
              <a:rPr lang="en-GB" sz="2000" b="1" dirty="0">
                <a:solidFill>
                  <a:srgbClr val="115076"/>
                </a:solidFill>
              </a:rPr>
              <a:t> </a:t>
            </a:r>
            <a:r>
              <a:rPr lang="en-GB" sz="2000" b="1" dirty="0" err="1">
                <a:solidFill>
                  <a:srgbClr val="115076"/>
                </a:solidFill>
              </a:rPr>
              <a:t>viele</a:t>
            </a:r>
            <a:r>
              <a:rPr lang="en-GB" sz="2000" b="1" dirty="0">
                <a:solidFill>
                  <a:srgbClr val="115076"/>
                </a:solidFill>
              </a:rPr>
              <a:t> </a:t>
            </a:r>
            <a:r>
              <a:rPr lang="en-GB" sz="2000" b="1" dirty="0" err="1">
                <a:solidFill>
                  <a:srgbClr val="115076"/>
                </a:solidFill>
              </a:rPr>
              <a:t>Wörter</a:t>
            </a:r>
            <a:r>
              <a:rPr lang="en-GB" sz="2000" b="1" dirty="0">
                <a:solidFill>
                  <a:srgbClr val="115076"/>
                </a:solidFill>
              </a:rPr>
              <a:t> </a:t>
            </a:r>
            <a:r>
              <a:rPr lang="en-GB" sz="2000" b="1" dirty="0" err="1">
                <a:solidFill>
                  <a:srgbClr val="115076"/>
                </a:solidFill>
              </a:rPr>
              <a:t>gibt</a:t>
            </a:r>
            <a:r>
              <a:rPr lang="en-GB" sz="2000" b="1" dirty="0">
                <a:solidFill>
                  <a:srgbClr val="115076"/>
                </a:solidFill>
              </a:rPr>
              <a:t> </a:t>
            </a:r>
            <a:r>
              <a:rPr lang="en-GB" sz="2000" b="1" dirty="0" err="1">
                <a:solidFill>
                  <a:srgbClr val="115076"/>
                </a:solidFill>
              </a:rPr>
              <a:t>es</a:t>
            </a:r>
            <a:r>
              <a:rPr lang="en-GB" sz="2000" b="1" dirty="0">
                <a:solidFill>
                  <a:srgbClr val="115076"/>
                </a:solidFill>
              </a:rPr>
              <a:t>?</a:t>
            </a:r>
          </a:p>
          <a:p>
            <a:pPr>
              <a:lnSpc>
                <a:spcPct val="150000"/>
              </a:lnSpc>
            </a:pPr>
            <a:endParaRPr lang="en-GB" sz="2000" dirty="0">
              <a:solidFill>
                <a:srgbClr val="115076"/>
              </a:solidFill>
            </a:endParaRPr>
          </a:p>
        </p:txBody>
      </p:sp>
      <p:sp>
        <p:nvSpPr>
          <p:cNvPr id="6" name="Cloud 5"/>
          <p:cNvSpPr/>
          <p:nvPr/>
        </p:nvSpPr>
        <p:spPr>
          <a:xfrm>
            <a:off x="748958" y="888958"/>
            <a:ext cx="644007" cy="44438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loud 6"/>
          <p:cNvSpPr/>
          <p:nvPr/>
        </p:nvSpPr>
        <p:spPr>
          <a:xfrm>
            <a:off x="825869" y="1444630"/>
            <a:ext cx="490183" cy="44438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825869" y="2008848"/>
            <a:ext cx="806378" cy="503616"/>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8"/>
          <p:cNvSpPr/>
          <p:nvPr/>
        </p:nvSpPr>
        <p:spPr>
          <a:xfrm>
            <a:off x="748958" y="2606662"/>
            <a:ext cx="644007" cy="44438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9"/>
          <p:cNvSpPr/>
          <p:nvPr/>
        </p:nvSpPr>
        <p:spPr>
          <a:xfrm>
            <a:off x="817324" y="3179233"/>
            <a:ext cx="644007" cy="44438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10"/>
          <p:cNvSpPr/>
          <p:nvPr/>
        </p:nvSpPr>
        <p:spPr>
          <a:xfrm>
            <a:off x="817325" y="3717813"/>
            <a:ext cx="978828" cy="538190"/>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p:cNvSpPr/>
          <p:nvPr/>
        </p:nvSpPr>
        <p:spPr>
          <a:xfrm>
            <a:off x="757501" y="4281260"/>
            <a:ext cx="1199484" cy="55547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p:cNvSpPr/>
          <p:nvPr/>
        </p:nvSpPr>
        <p:spPr>
          <a:xfrm>
            <a:off x="810699" y="4896739"/>
            <a:ext cx="1079074" cy="512159"/>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13"/>
          <p:cNvSpPr/>
          <p:nvPr/>
        </p:nvSpPr>
        <p:spPr>
          <a:xfrm>
            <a:off x="802153" y="5468906"/>
            <a:ext cx="1223200" cy="54752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238250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err="1">
                <a:solidFill>
                  <a:schemeClr val="bg1"/>
                </a:solidFill>
              </a:rPr>
              <a:t>Wir</a:t>
            </a:r>
            <a:r>
              <a:rPr lang="en-GB" sz="3600" b="1" dirty="0">
                <a:solidFill>
                  <a:schemeClr val="bg1"/>
                </a:solidFill>
              </a:rPr>
              <a:t> </a:t>
            </a:r>
            <a:r>
              <a:rPr lang="en-GB" sz="3600" b="1" dirty="0" err="1">
                <a:solidFill>
                  <a:schemeClr val="bg1"/>
                </a:solidFill>
              </a:rPr>
              <a:t>treffen</a:t>
            </a:r>
            <a:r>
              <a:rPr lang="en-GB" sz="3600" b="1" dirty="0">
                <a:solidFill>
                  <a:schemeClr val="bg1"/>
                </a:solidFill>
              </a:rPr>
              <a:t> </a:t>
            </a:r>
            <a:r>
              <a:rPr lang="en-GB" sz="3600" b="1" dirty="0" err="1">
                <a:solidFill>
                  <a:schemeClr val="bg1"/>
                </a:solidFill>
              </a:rPr>
              <a:t>uns</a:t>
            </a:r>
            <a:endParaRPr lang="en-GB" sz="3600" b="1" dirty="0">
              <a:solidFill>
                <a:schemeClr val="bg1"/>
              </a:solidFill>
            </a:endParaRP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18" name="TextBox 17">
            <a:extLst>
              <a:ext uri="{FF2B5EF4-FFF2-40B4-BE49-F238E27FC236}">
                <a16:creationId xmlns:a16="http://schemas.microsoft.com/office/drawing/2014/main" xmlns="" id="{E8E94F96-60C2-1740-B19D-DBF9EA1B4737}"/>
              </a:ext>
            </a:extLst>
          </p:cNvPr>
          <p:cNvSpPr txBox="1"/>
          <p:nvPr/>
        </p:nvSpPr>
        <p:spPr>
          <a:xfrm>
            <a:off x="300037" y="1718151"/>
            <a:ext cx="10130321" cy="2554545"/>
          </a:xfrm>
          <a:prstGeom prst="rect">
            <a:avLst/>
          </a:prstGeom>
          <a:noFill/>
        </p:spPr>
        <p:txBody>
          <a:bodyPr wrap="square" rtlCol="0">
            <a:spAutoFit/>
          </a:bodyPr>
          <a:lstStyle/>
          <a:p>
            <a:r>
              <a:rPr lang="en-US" sz="2000" b="1" dirty="0" err="1">
                <a:solidFill>
                  <a:srgbClr val="115076"/>
                </a:solidFill>
                <a:latin typeface="Century Gothic" panose="020B0502020202020204" pitchFamily="34" charset="0"/>
              </a:rPr>
              <a:t>Wir</a:t>
            </a:r>
            <a:r>
              <a:rPr lang="en-US" sz="2000" b="1" dirty="0">
                <a:solidFill>
                  <a:srgbClr val="115076"/>
                </a:solidFill>
                <a:latin typeface="Century Gothic" panose="020B0502020202020204" pitchFamily="34" charset="0"/>
              </a:rPr>
              <a:t> </a:t>
            </a:r>
            <a:r>
              <a:rPr lang="en-US" sz="2000" b="1" dirty="0" err="1">
                <a:solidFill>
                  <a:srgbClr val="115076"/>
                </a:solidFill>
                <a:latin typeface="Century Gothic" panose="020B0502020202020204" pitchFamily="34" charset="0"/>
              </a:rPr>
              <a:t>treffen</a:t>
            </a:r>
            <a:r>
              <a:rPr lang="en-US" sz="2000" b="1" dirty="0">
                <a:solidFill>
                  <a:srgbClr val="115076"/>
                </a:solidFill>
                <a:latin typeface="Century Gothic" panose="020B0502020202020204" pitchFamily="34" charset="0"/>
              </a:rPr>
              <a:t> </a:t>
            </a:r>
            <a:r>
              <a:rPr lang="en-US" sz="2000" b="1" dirty="0" err="1">
                <a:solidFill>
                  <a:srgbClr val="115076"/>
                </a:solidFill>
                <a:latin typeface="Century Gothic" panose="020B0502020202020204" pitchFamily="34" charset="0"/>
              </a:rPr>
              <a:t>uns</a:t>
            </a:r>
            <a:r>
              <a:rPr lang="en-US" sz="2000" b="1" dirty="0">
                <a:solidFill>
                  <a:srgbClr val="115076"/>
                </a:solidFill>
                <a:latin typeface="Century Gothic" panose="020B0502020202020204" pitchFamily="34" charset="0"/>
              </a:rPr>
              <a:t>…</a:t>
            </a:r>
          </a:p>
          <a:p>
            <a:endParaRPr lang="en-US" sz="2000"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You are arranging by chat to meet up with a friend. </a:t>
            </a:r>
          </a:p>
          <a:p>
            <a:endParaRPr lang="en-US" sz="2000"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Write each other messages using the information on your cards. When you have agreed on an activity, day, time, and location, fill in the details in your calendar.</a:t>
            </a:r>
          </a:p>
          <a:p>
            <a:endParaRPr lang="en-US" sz="2000"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Make sure each person uses at least 4 questions and 4 statements.</a:t>
            </a:r>
          </a:p>
        </p:txBody>
      </p:sp>
      <p:sp>
        <p:nvSpPr>
          <p:cNvPr id="7" name="TextBox 6">
            <a:extLst>
              <a:ext uri="{FF2B5EF4-FFF2-40B4-BE49-F238E27FC236}">
                <a16:creationId xmlns:a16="http://schemas.microsoft.com/office/drawing/2014/main" xmlns="" id="{840548F4-4481-9A41-9547-BC9BFF0E0FBB}"/>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8" name="Rounded Rectangle 7">
            <a:extLst>
              <a:ext uri="{FF2B5EF4-FFF2-40B4-BE49-F238E27FC236}">
                <a16:creationId xmlns:a16="http://schemas.microsoft.com/office/drawing/2014/main" xmlns="" id="{90453B3C-163C-8C4E-ADB7-254D77566694}"/>
              </a:ext>
            </a:extLst>
          </p:cNvPr>
          <p:cNvSpPr/>
          <p:nvPr/>
        </p:nvSpPr>
        <p:spPr>
          <a:xfrm>
            <a:off x="8915400" y="291230"/>
            <a:ext cx="2976562"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schreiben</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916907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err="1">
                <a:solidFill>
                  <a:schemeClr val="bg1"/>
                </a:solidFill>
              </a:rPr>
              <a:t>Wir</a:t>
            </a:r>
            <a:r>
              <a:rPr lang="en-GB" sz="3600" b="1" dirty="0">
                <a:solidFill>
                  <a:schemeClr val="bg1"/>
                </a:solidFill>
              </a:rPr>
              <a:t> </a:t>
            </a:r>
            <a:r>
              <a:rPr lang="en-GB" sz="3600" b="1" dirty="0" err="1">
                <a:solidFill>
                  <a:schemeClr val="bg1"/>
                </a:solidFill>
              </a:rPr>
              <a:t>treffen</a:t>
            </a:r>
            <a:r>
              <a:rPr lang="en-GB" sz="3600" b="1" dirty="0">
                <a:solidFill>
                  <a:schemeClr val="bg1"/>
                </a:solidFill>
              </a:rPr>
              <a:t> </a:t>
            </a:r>
            <a:r>
              <a:rPr lang="en-GB" sz="3600" b="1" dirty="0" err="1">
                <a:solidFill>
                  <a:schemeClr val="bg1"/>
                </a:solidFill>
              </a:rPr>
              <a:t>uns</a:t>
            </a:r>
            <a:endParaRPr lang="en-GB" sz="3600" b="1" dirty="0">
              <a:solidFill>
                <a:schemeClr val="bg1"/>
              </a:solidFill>
            </a:endParaRP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2" name="TextBox 1">
            <a:extLst>
              <a:ext uri="{FF2B5EF4-FFF2-40B4-BE49-F238E27FC236}">
                <a16:creationId xmlns:a16="http://schemas.microsoft.com/office/drawing/2014/main" xmlns="" id="{5E2E92B9-4CD5-A24A-A112-AC1861DFC029}"/>
              </a:ext>
            </a:extLst>
          </p:cNvPr>
          <p:cNvSpPr txBox="1"/>
          <p:nvPr/>
        </p:nvSpPr>
        <p:spPr>
          <a:xfrm>
            <a:off x="647700" y="2006600"/>
            <a:ext cx="5080000" cy="3754874"/>
          </a:xfrm>
          <a:prstGeom prst="rect">
            <a:avLst/>
          </a:prstGeom>
          <a:ln>
            <a:solidFill>
              <a:srgbClr val="115076"/>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115076"/>
                </a:solidFill>
                <a:latin typeface="Century Gothic" panose="020B0502020202020204" pitchFamily="34" charset="0"/>
              </a:rPr>
              <a:t>Person A</a:t>
            </a:r>
          </a:p>
          <a:p>
            <a:endParaRPr lang="en-US" sz="2000"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You:</a:t>
            </a:r>
          </a:p>
          <a:p>
            <a:pPr marL="285750" indent="-285750">
              <a:buFontTx/>
              <a:buChar char="-"/>
            </a:pPr>
            <a:r>
              <a:rPr lang="en-US" sz="2000" dirty="0">
                <a:solidFill>
                  <a:srgbClr val="115076"/>
                </a:solidFill>
                <a:latin typeface="Century Gothic" panose="020B0502020202020204" pitchFamily="34" charset="0"/>
              </a:rPr>
              <a:t>Love going to the cinema, but can’t stand concerts</a:t>
            </a:r>
          </a:p>
          <a:p>
            <a:pPr marL="285750" indent="-285750">
              <a:buFontTx/>
              <a:buChar char="-"/>
            </a:pPr>
            <a:r>
              <a:rPr lang="en-US" sz="2000" dirty="0">
                <a:solidFill>
                  <a:srgbClr val="115076"/>
                </a:solidFill>
                <a:latin typeface="Century Gothic" panose="020B0502020202020204" pitchFamily="34" charset="0"/>
              </a:rPr>
              <a:t>Are especially interested in romantic comedies, dramas, and action films</a:t>
            </a:r>
          </a:p>
          <a:p>
            <a:pPr marL="285750" indent="-285750">
              <a:buFontTx/>
              <a:buChar char="-"/>
            </a:pPr>
            <a:r>
              <a:rPr lang="en-US" sz="2000" dirty="0">
                <a:solidFill>
                  <a:srgbClr val="115076"/>
                </a:solidFill>
                <a:latin typeface="Century Gothic" panose="020B0502020202020204" pitchFamily="34" charset="0"/>
              </a:rPr>
              <a:t>Are free all week except Wednesday</a:t>
            </a:r>
          </a:p>
          <a:p>
            <a:pPr marL="285750" indent="-285750">
              <a:buFontTx/>
              <a:buChar char="-"/>
            </a:pPr>
            <a:r>
              <a:rPr lang="en-US" sz="2000" dirty="0">
                <a:solidFill>
                  <a:srgbClr val="115076"/>
                </a:solidFill>
                <a:latin typeface="Century Gothic" panose="020B0502020202020204" pitchFamily="34" charset="0"/>
              </a:rPr>
              <a:t>Work until 16:30</a:t>
            </a:r>
          </a:p>
          <a:p>
            <a:pPr marL="285750" indent="-285750">
              <a:buFontTx/>
              <a:buChar char="-"/>
            </a:pPr>
            <a:r>
              <a:rPr lang="en-US" sz="2000" dirty="0">
                <a:solidFill>
                  <a:srgbClr val="115076"/>
                </a:solidFill>
                <a:latin typeface="Century Gothic" panose="020B0502020202020204" pitchFamily="34" charset="0"/>
              </a:rPr>
              <a:t>Can take the train into town</a:t>
            </a:r>
          </a:p>
          <a:p>
            <a:pPr marL="285750" indent="-285750">
              <a:buFontTx/>
              <a:buChar char="-"/>
            </a:pPr>
            <a:endParaRPr lang="en-US" sz="2000" dirty="0">
              <a:solidFill>
                <a:srgbClr val="115076"/>
              </a:solidFill>
              <a:latin typeface="Century Gothic" panose="020B0502020202020204" pitchFamily="34" charset="0"/>
            </a:endParaRPr>
          </a:p>
          <a:p>
            <a:pPr marL="285750" indent="-285750">
              <a:buFontTx/>
              <a:buChar char="-"/>
            </a:pPr>
            <a:endParaRPr lang="en-US" dirty="0"/>
          </a:p>
        </p:txBody>
      </p:sp>
      <p:sp>
        <p:nvSpPr>
          <p:cNvPr id="8" name="TextBox 7">
            <a:extLst>
              <a:ext uri="{FF2B5EF4-FFF2-40B4-BE49-F238E27FC236}">
                <a16:creationId xmlns:a16="http://schemas.microsoft.com/office/drawing/2014/main" xmlns="" id="{A611FD75-3CB9-594B-B830-61644BD6BEBB}"/>
              </a:ext>
            </a:extLst>
          </p:cNvPr>
          <p:cNvSpPr txBox="1"/>
          <p:nvPr/>
        </p:nvSpPr>
        <p:spPr>
          <a:xfrm>
            <a:off x="6464300" y="2006600"/>
            <a:ext cx="5080000" cy="3754874"/>
          </a:xfrm>
          <a:prstGeom prst="rect">
            <a:avLst/>
          </a:prstGeom>
          <a:noFill/>
          <a:ln>
            <a:solidFill>
              <a:srgbClr val="115076"/>
            </a:solidFill>
          </a:ln>
        </p:spPr>
        <p:txBody>
          <a:bodyPr wrap="square" rtlCol="0">
            <a:spAutoFit/>
          </a:bodyPr>
          <a:lstStyle/>
          <a:p>
            <a:r>
              <a:rPr lang="en-US" sz="2000" b="1" dirty="0">
                <a:solidFill>
                  <a:srgbClr val="115076"/>
                </a:solidFill>
                <a:latin typeface="Century Gothic" panose="020B0502020202020204" pitchFamily="34" charset="0"/>
              </a:rPr>
              <a:t>Person B</a:t>
            </a:r>
          </a:p>
          <a:p>
            <a:endParaRPr lang="en-US" sz="2000" dirty="0">
              <a:solidFill>
                <a:srgbClr val="115076"/>
              </a:solidFill>
              <a:latin typeface="Century Gothic" panose="020B0502020202020204" pitchFamily="34" charset="0"/>
            </a:endParaRPr>
          </a:p>
          <a:p>
            <a:r>
              <a:rPr lang="en-US" sz="2000" dirty="0">
                <a:solidFill>
                  <a:srgbClr val="115076"/>
                </a:solidFill>
                <a:latin typeface="Century Gothic" panose="020B0502020202020204" pitchFamily="34" charset="0"/>
              </a:rPr>
              <a:t>You:</a:t>
            </a:r>
          </a:p>
          <a:p>
            <a:pPr marL="285750" indent="-285750">
              <a:buFontTx/>
              <a:buChar char="-"/>
            </a:pPr>
            <a:r>
              <a:rPr lang="en-US" sz="2000" dirty="0">
                <a:solidFill>
                  <a:srgbClr val="115076"/>
                </a:solidFill>
                <a:latin typeface="Century Gothic" panose="020B0502020202020204" pitchFamily="34" charset="0"/>
              </a:rPr>
              <a:t>Love going to the concerts and the cinema</a:t>
            </a:r>
          </a:p>
          <a:p>
            <a:pPr marL="285750" indent="-285750">
              <a:buFontTx/>
              <a:buChar char="-"/>
            </a:pPr>
            <a:r>
              <a:rPr lang="en-US" sz="2000" dirty="0">
                <a:solidFill>
                  <a:srgbClr val="115076"/>
                </a:solidFill>
                <a:latin typeface="Century Gothic" panose="020B0502020202020204" pitchFamily="34" charset="0"/>
              </a:rPr>
              <a:t>Are especially interested in sci-fi, horror, and action films</a:t>
            </a:r>
          </a:p>
          <a:p>
            <a:pPr marL="285750" indent="-285750">
              <a:buFontTx/>
              <a:buChar char="-"/>
            </a:pPr>
            <a:r>
              <a:rPr lang="en-US" sz="2000" dirty="0">
                <a:solidFill>
                  <a:srgbClr val="115076"/>
                </a:solidFill>
                <a:latin typeface="Century Gothic" panose="020B0502020202020204" pitchFamily="34" charset="0"/>
              </a:rPr>
              <a:t>Already have plans for Monday, Tuesday, and Friday</a:t>
            </a:r>
          </a:p>
          <a:p>
            <a:pPr marL="285750" indent="-285750">
              <a:buFontTx/>
              <a:buChar char="-"/>
            </a:pPr>
            <a:r>
              <a:rPr lang="en-US" sz="2000" dirty="0">
                <a:solidFill>
                  <a:srgbClr val="115076"/>
                </a:solidFill>
                <a:latin typeface="Century Gothic" panose="020B0502020202020204" pitchFamily="34" charset="0"/>
              </a:rPr>
              <a:t>Work until 18:00</a:t>
            </a:r>
          </a:p>
          <a:p>
            <a:pPr marL="285750" indent="-285750">
              <a:buFontTx/>
              <a:buChar char="-"/>
            </a:pPr>
            <a:r>
              <a:rPr lang="en-US" sz="2000" dirty="0">
                <a:solidFill>
                  <a:srgbClr val="115076"/>
                </a:solidFill>
                <a:latin typeface="Century Gothic" panose="020B0502020202020204" pitchFamily="34" charset="0"/>
              </a:rPr>
              <a:t>Live in the city </a:t>
            </a:r>
            <a:r>
              <a:rPr lang="en-US" sz="2000" dirty="0" err="1">
                <a:solidFill>
                  <a:srgbClr val="115076"/>
                </a:solidFill>
                <a:latin typeface="Century Gothic" panose="020B0502020202020204" pitchFamily="34" charset="0"/>
              </a:rPr>
              <a:t>centre</a:t>
            </a:r>
            <a:endParaRPr lang="en-US" sz="2000" dirty="0">
              <a:solidFill>
                <a:srgbClr val="115076"/>
              </a:solidFill>
              <a:latin typeface="Century Gothic" panose="020B0502020202020204" pitchFamily="34" charset="0"/>
            </a:endParaRPr>
          </a:p>
          <a:p>
            <a:pPr marL="285750" indent="-285750">
              <a:buFontTx/>
              <a:buChar char="-"/>
            </a:pPr>
            <a:endParaRPr lang="en-US" dirty="0"/>
          </a:p>
        </p:txBody>
      </p:sp>
      <p:sp>
        <p:nvSpPr>
          <p:cNvPr id="9" name="TextBox 8">
            <a:extLst>
              <a:ext uri="{FF2B5EF4-FFF2-40B4-BE49-F238E27FC236}">
                <a16:creationId xmlns:a16="http://schemas.microsoft.com/office/drawing/2014/main" xmlns="" id="{16E7A4A3-3C47-C943-8DEB-4DC8FE00632B}"/>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11" name="Rounded Rectangle 10">
            <a:extLst>
              <a:ext uri="{FF2B5EF4-FFF2-40B4-BE49-F238E27FC236}">
                <a16:creationId xmlns:a16="http://schemas.microsoft.com/office/drawing/2014/main" xmlns="" id="{1D8EC19D-EDE0-A540-BA6A-B0F1D6DD4431}"/>
              </a:ext>
            </a:extLst>
          </p:cNvPr>
          <p:cNvSpPr/>
          <p:nvPr/>
        </p:nvSpPr>
        <p:spPr>
          <a:xfrm>
            <a:off x="8915400" y="291230"/>
            <a:ext cx="2976562"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schreiben</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131598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795962" cy="707849"/>
          </a:xfrm>
        </p:spPr>
        <p:txBody>
          <a:bodyPr>
            <a:normAutofit fontScale="90000"/>
          </a:bodyPr>
          <a:lstStyle/>
          <a:p>
            <a:r>
              <a:rPr lang="en-GB" sz="3600" b="1" dirty="0">
                <a:solidFill>
                  <a:schemeClr val="bg1"/>
                </a:solidFill>
              </a:rPr>
              <a:t>Asking questions in German</a:t>
            </a: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8" name="TextBox 7">
            <a:extLst>
              <a:ext uri="{FF2B5EF4-FFF2-40B4-BE49-F238E27FC236}">
                <a16:creationId xmlns:a16="http://schemas.microsoft.com/office/drawing/2014/main" xmlns="" id="{7097DF9C-A7D9-8640-9AEB-3360D65533A2}"/>
              </a:ext>
            </a:extLst>
          </p:cNvPr>
          <p:cNvSpPr txBox="1"/>
          <p:nvPr/>
        </p:nvSpPr>
        <p:spPr>
          <a:xfrm>
            <a:off x="300038" y="1319841"/>
            <a:ext cx="1425390" cy="369332"/>
          </a:xfrm>
          <a:prstGeom prst="rect">
            <a:avLst/>
          </a:prstGeom>
          <a:noFill/>
        </p:spPr>
        <p:txBody>
          <a:bodyPr wrap="none" rtlCol="0">
            <a:spAutoFit/>
          </a:bodyPr>
          <a:lstStyle/>
          <a:p>
            <a:r>
              <a:rPr lang="en-US" b="1" dirty="0">
                <a:solidFill>
                  <a:srgbClr val="115076"/>
                </a:solidFill>
                <a:latin typeface="Century Gothic" panose="020B0502020202020204" pitchFamily="34" charset="0"/>
              </a:rPr>
              <a:t>Word order</a:t>
            </a:r>
          </a:p>
        </p:txBody>
      </p:sp>
      <p:sp>
        <p:nvSpPr>
          <p:cNvPr id="9" name="TextBox 8">
            <a:extLst>
              <a:ext uri="{FF2B5EF4-FFF2-40B4-BE49-F238E27FC236}">
                <a16:creationId xmlns:a16="http://schemas.microsoft.com/office/drawing/2014/main" xmlns="" id="{7F59C740-3069-4547-ADA3-3A2A411447BC}"/>
              </a:ext>
            </a:extLst>
          </p:cNvPr>
          <p:cNvSpPr txBox="1"/>
          <p:nvPr/>
        </p:nvSpPr>
        <p:spPr>
          <a:xfrm>
            <a:off x="300038" y="1842685"/>
            <a:ext cx="11934677" cy="400110"/>
          </a:xfrm>
          <a:prstGeom prst="rect">
            <a:avLst/>
          </a:prstGeom>
          <a:noFill/>
        </p:spPr>
        <p:txBody>
          <a:bodyPr wrap="none" rtlCol="0">
            <a:spAutoFit/>
          </a:bodyPr>
          <a:lstStyle/>
          <a:p>
            <a:r>
              <a:rPr lang="en-US"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One way of asking questions in German is by moving the verb </a:t>
            </a:r>
            <a:r>
              <a:rPr lang="en-US" sz="2000" dirty="0" smtClean="0">
                <a:solidFill>
                  <a:srgbClr val="115076"/>
                </a:solidFill>
                <a:latin typeface="Century Gothic" panose="020B0502020202020204" pitchFamily="34" charset="0"/>
                <a:ea typeface="SimSun" panose="02010600030101010101" pitchFamily="2" charset="-122"/>
                <a:cs typeface="Times New Roman" panose="02020603050405020304" pitchFamily="18" charset="0"/>
              </a:rPr>
              <a:t>into </a:t>
            </a:r>
            <a:r>
              <a:rPr lang="en-US"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first </a:t>
            </a:r>
            <a:r>
              <a:rPr lang="en-US" sz="2000" b="1" dirty="0" smtClean="0">
                <a:solidFill>
                  <a:srgbClr val="115076"/>
                </a:solidFill>
                <a:latin typeface="Century Gothic" panose="020B0502020202020204" pitchFamily="34" charset="0"/>
                <a:ea typeface="SimSun" panose="02010600030101010101" pitchFamily="2" charset="-122"/>
                <a:cs typeface="Times New Roman" panose="02020603050405020304" pitchFamily="18" charset="0"/>
              </a:rPr>
              <a:t>position </a:t>
            </a:r>
            <a:r>
              <a:rPr lang="en-US" sz="2000" dirty="0" smtClean="0">
                <a:solidFill>
                  <a:srgbClr val="115076"/>
                </a:solidFill>
                <a:latin typeface="Century Gothic" panose="020B0502020202020204" pitchFamily="34" charset="0"/>
                <a:ea typeface="SimSun" panose="02010600030101010101" pitchFamily="2" charset="-122"/>
                <a:cs typeface="Times New Roman" panose="02020603050405020304" pitchFamily="18" charset="0"/>
              </a:rPr>
              <a:t>in the sentence.</a:t>
            </a:r>
            <a:endParaRPr lang="en-US" sz="2000" dirty="0">
              <a:solidFill>
                <a:srgbClr val="115076"/>
              </a:solidFill>
            </a:endParaRPr>
          </a:p>
        </p:txBody>
      </p:sp>
      <p:graphicFrame>
        <p:nvGraphicFramePr>
          <p:cNvPr id="14" name="Table 13">
            <a:extLst>
              <a:ext uri="{FF2B5EF4-FFF2-40B4-BE49-F238E27FC236}">
                <a16:creationId xmlns:a16="http://schemas.microsoft.com/office/drawing/2014/main" xmlns="" id="{C3585864-D256-194D-B21F-4B7FD087D4F3}"/>
              </a:ext>
            </a:extLst>
          </p:cNvPr>
          <p:cNvGraphicFramePr>
            <a:graphicFrameLocks noGrp="1"/>
          </p:cNvGraphicFramePr>
          <p:nvPr>
            <p:extLst>
              <p:ext uri="{D42A27DB-BD31-4B8C-83A1-F6EECF244321}">
                <p14:modId xmlns:p14="http://schemas.microsoft.com/office/powerpoint/2010/main" val="3887492853"/>
              </p:ext>
            </p:extLst>
          </p:nvPr>
        </p:nvGraphicFramePr>
        <p:xfrm>
          <a:off x="300038" y="3023774"/>
          <a:ext cx="5023803" cy="326136"/>
        </p:xfrm>
        <a:graphic>
          <a:graphicData uri="http://schemas.openxmlformats.org/drawingml/2006/table">
            <a:tbl>
              <a:tblPr firstRow="1" firstCol="1" bandRow="1"/>
              <a:tblGrid>
                <a:gridCol w="1433682">
                  <a:extLst>
                    <a:ext uri="{9D8B030D-6E8A-4147-A177-3AD203B41FA5}">
                      <a16:colId xmlns:a16="http://schemas.microsoft.com/office/drawing/2014/main" xmlns="" val="1349661642"/>
                    </a:ext>
                  </a:extLst>
                </a:gridCol>
                <a:gridCol w="1432836">
                  <a:extLst>
                    <a:ext uri="{9D8B030D-6E8A-4147-A177-3AD203B41FA5}">
                      <a16:colId xmlns:a16="http://schemas.microsoft.com/office/drawing/2014/main" xmlns="" val="1476335593"/>
                    </a:ext>
                  </a:extLst>
                </a:gridCol>
                <a:gridCol w="2157285">
                  <a:extLst>
                    <a:ext uri="{9D8B030D-6E8A-4147-A177-3AD203B41FA5}">
                      <a16:colId xmlns:a16="http://schemas.microsoft.com/office/drawing/2014/main" xmlns="" val="1472177381"/>
                    </a:ext>
                  </a:extLst>
                </a:gridCol>
              </a:tblGrid>
              <a:tr h="0">
                <a:tc>
                  <a:txBody>
                    <a:bodyPr/>
                    <a:lstStyle/>
                    <a:p>
                      <a:pPr>
                        <a:lnSpc>
                          <a:spcPct val="107000"/>
                        </a:lnSpc>
                        <a:spcAft>
                          <a:spcPts val="0"/>
                        </a:spcAft>
                      </a:pPr>
                      <a:r>
                        <a:rPr lang="en-US" sz="2000" b="1" dirty="0" err="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Bist</a:t>
                      </a:r>
                      <a:endParaRPr lang="en-GB" sz="20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intelligent?</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850227387"/>
                  </a:ext>
                </a:extLst>
              </a:tr>
            </a:tbl>
          </a:graphicData>
        </a:graphic>
      </p:graphicFrame>
      <p:graphicFrame>
        <p:nvGraphicFramePr>
          <p:cNvPr id="15" name="Table 14">
            <a:extLst>
              <a:ext uri="{FF2B5EF4-FFF2-40B4-BE49-F238E27FC236}">
                <a16:creationId xmlns:a16="http://schemas.microsoft.com/office/drawing/2014/main" xmlns="" id="{5FEE441C-4786-894C-AE16-D9D761B2BCBD}"/>
              </a:ext>
            </a:extLst>
          </p:cNvPr>
          <p:cNvGraphicFramePr>
            <a:graphicFrameLocks noGrp="1"/>
          </p:cNvGraphicFramePr>
          <p:nvPr>
            <p:extLst>
              <p:ext uri="{D42A27DB-BD31-4B8C-83A1-F6EECF244321}">
                <p14:modId xmlns:p14="http://schemas.microsoft.com/office/powerpoint/2010/main" val="1153511196"/>
              </p:ext>
            </p:extLst>
          </p:nvPr>
        </p:nvGraphicFramePr>
        <p:xfrm>
          <a:off x="300037" y="4114206"/>
          <a:ext cx="5023803" cy="326136"/>
        </p:xfrm>
        <a:graphic>
          <a:graphicData uri="http://schemas.openxmlformats.org/drawingml/2006/table">
            <a:tbl>
              <a:tblPr firstRow="1" firstCol="1" bandRow="1"/>
              <a:tblGrid>
                <a:gridCol w="1433682">
                  <a:extLst>
                    <a:ext uri="{9D8B030D-6E8A-4147-A177-3AD203B41FA5}">
                      <a16:colId xmlns:a16="http://schemas.microsoft.com/office/drawing/2014/main" xmlns="" val="1061303016"/>
                    </a:ext>
                  </a:extLst>
                </a:gridCol>
                <a:gridCol w="1432836">
                  <a:extLst>
                    <a:ext uri="{9D8B030D-6E8A-4147-A177-3AD203B41FA5}">
                      <a16:colId xmlns:a16="http://schemas.microsoft.com/office/drawing/2014/main" xmlns="" val="3802309776"/>
                    </a:ext>
                  </a:extLst>
                </a:gridCol>
                <a:gridCol w="2157285">
                  <a:extLst>
                    <a:ext uri="{9D8B030D-6E8A-4147-A177-3AD203B41FA5}">
                      <a16:colId xmlns:a16="http://schemas.microsoft.com/office/drawing/2014/main" xmlns="" val="4178330094"/>
                    </a:ext>
                  </a:extLst>
                </a:gridCol>
              </a:tblGrid>
              <a:tr h="0">
                <a:tc>
                  <a:txBody>
                    <a:bodyPr/>
                    <a:lstStyle/>
                    <a:p>
                      <a:pPr>
                        <a:lnSpc>
                          <a:spcPct val="107000"/>
                        </a:lnSpc>
                        <a:spcAft>
                          <a:spcPts val="0"/>
                        </a:spcAft>
                      </a:pPr>
                      <a:r>
                        <a:rPr lang="en-US" sz="2000" b="1" dirty="0" err="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Kannst</a:t>
                      </a:r>
                      <a:endParaRPr lang="en-GB" sz="20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 </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mir</a:t>
                      </a: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helfen</a:t>
                      </a: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601681101"/>
                  </a:ext>
                </a:extLst>
              </a:tr>
            </a:tbl>
          </a:graphicData>
        </a:graphic>
      </p:graphicFrame>
      <p:graphicFrame>
        <p:nvGraphicFramePr>
          <p:cNvPr id="16" name="Table 15">
            <a:extLst>
              <a:ext uri="{FF2B5EF4-FFF2-40B4-BE49-F238E27FC236}">
                <a16:creationId xmlns:a16="http://schemas.microsoft.com/office/drawing/2014/main" xmlns="" id="{AF040C17-D3FD-4D4A-B76F-986A9DFA1464}"/>
              </a:ext>
            </a:extLst>
          </p:cNvPr>
          <p:cNvGraphicFramePr>
            <a:graphicFrameLocks noGrp="1"/>
          </p:cNvGraphicFramePr>
          <p:nvPr>
            <p:extLst>
              <p:ext uri="{D42A27DB-BD31-4B8C-83A1-F6EECF244321}">
                <p14:modId xmlns:p14="http://schemas.microsoft.com/office/powerpoint/2010/main" val="1224262558"/>
              </p:ext>
            </p:extLst>
          </p:nvPr>
        </p:nvGraphicFramePr>
        <p:xfrm>
          <a:off x="300037" y="5387695"/>
          <a:ext cx="5023803" cy="326136"/>
        </p:xfrm>
        <a:graphic>
          <a:graphicData uri="http://schemas.openxmlformats.org/drawingml/2006/table">
            <a:tbl>
              <a:tblPr firstRow="1" firstCol="1" bandRow="1"/>
              <a:tblGrid>
                <a:gridCol w="1433682">
                  <a:extLst>
                    <a:ext uri="{9D8B030D-6E8A-4147-A177-3AD203B41FA5}">
                      <a16:colId xmlns:a16="http://schemas.microsoft.com/office/drawing/2014/main" xmlns="" val="845053225"/>
                    </a:ext>
                  </a:extLst>
                </a:gridCol>
                <a:gridCol w="1432836">
                  <a:extLst>
                    <a:ext uri="{9D8B030D-6E8A-4147-A177-3AD203B41FA5}">
                      <a16:colId xmlns:a16="http://schemas.microsoft.com/office/drawing/2014/main" xmlns="" val="1448476741"/>
                    </a:ext>
                  </a:extLst>
                </a:gridCol>
                <a:gridCol w="2157285">
                  <a:extLst>
                    <a:ext uri="{9D8B030D-6E8A-4147-A177-3AD203B41FA5}">
                      <a16:colId xmlns:a16="http://schemas.microsoft.com/office/drawing/2014/main" xmlns="" val="3069239036"/>
                    </a:ext>
                  </a:extLst>
                </a:gridCol>
              </a:tblGrid>
              <a:tr h="0">
                <a:tc>
                  <a:txBody>
                    <a:bodyPr/>
                    <a:lstStyle/>
                    <a:p>
                      <a:pPr>
                        <a:lnSpc>
                          <a:spcPct val="107000"/>
                        </a:lnSpc>
                        <a:spcAft>
                          <a:spcPts val="0"/>
                        </a:spcAft>
                      </a:pPr>
                      <a:r>
                        <a:rPr lang="en-US" sz="2000" b="1" dirty="0" err="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Sieht</a:t>
                      </a:r>
                      <a:endParaRPr lang="en-GB" sz="20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der </a:t>
                      </a:r>
                      <a:r>
                        <a:rPr lang="en-US"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Junge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den Hund?</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33817511"/>
                  </a:ext>
                </a:extLst>
              </a:tr>
            </a:tbl>
          </a:graphicData>
        </a:graphic>
      </p:graphicFrame>
      <p:graphicFrame>
        <p:nvGraphicFramePr>
          <p:cNvPr id="17" name="Table 16">
            <a:extLst>
              <a:ext uri="{FF2B5EF4-FFF2-40B4-BE49-F238E27FC236}">
                <a16:creationId xmlns:a16="http://schemas.microsoft.com/office/drawing/2014/main" xmlns="" id="{975D2124-681A-5249-9889-59E7FAB1C77C}"/>
              </a:ext>
            </a:extLst>
          </p:cNvPr>
          <p:cNvGraphicFramePr>
            <a:graphicFrameLocks noGrp="1"/>
          </p:cNvGraphicFramePr>
          <p:nvPr>
            <p:extLst>
              <p:ext uri="{D42A27DB-BD31-4B8C-83A1-F6EECF244321}">
                <p14:modId xmlns:p14="http://schemas.microsoft.com/office/powerpoint/2010/main" val="92305177"/>
              </p:ext>
            </p:extLst>
          </p:nvPr>
        </p:nvGraphicFramePr>
        <p:xfrm>
          <a:off x="300038" y="2558053"/>
          <a:ext cx="5023803" cy="326136"/>
        </p:xfrm>
        <a:graphic>
          <a:graphicData uri="http://schemas.openxmlformats.org/drawingml/2006/table">
            <a:tbl>
              <a:tblPr firstRow="1" firstCol="1" bandRow="1"/>
              <a:tblGrid>
                <a:gridCol w="1433682">
                  <a:extLst>
                    <a:ext uri="{9D8B030D-6E8A-4147-A177-3AD203B41FA5}">
                      <a16:colId xmlns:a16="http://schemas.microsoft.com/office/drawing/2014/main" xmlns="" val="3299332981"/>
                    </a:ext>
                  </a:extLst>
                </a:gridCol>
                <a:gridCol w="1432836">
                  <a:extLst>
                    <a:ext uri="{9D8B030D-6E8A-4147-A177-3AD203B41FA5}">
                      <a16:colId xmlns:a16="http://schemas.microsoft.com/office/drawing/2014/main" xmlns="" val="2339081122"/>
                    </a:ext>
                  </a:extLst>
                </a:gridCol>
                <a:gridCol w="2157285">
                  <a:extLst>
                    <a:ext uri="{9D8B030D-6E8A-4147-A177-3AD203B41FA5}">
                      <a16:colId xmlns:a16="http://schemas.microsoft.com/office/drawing/2014/main" xmlns="" val="1873099146"/>
                    </a:ext>
                  </a:extLst>
                </a:gridCol>
              </a:tblGrid>
              <a:tr h="0">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b="1" dirty="0" err="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bist</a:t>
                      </a:r>
                      <a:endParaRPr lang="en-GB" sz="20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intelligent.</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2376750465"/>
                  </a:ext>
                </a:extLst>
              </a:tr>
            </a:tbl>
          </a:graphicData>
        </a:graphic>
      </p:graphicFrame>
      <p:graphicFrame>
        <p:nvGraphicFramePr>
          <p:cNvPr id="18" name="Table 17">
            <a:extLst>
              <a:ext uri="{FF2B5EF4-FFF2-40B4-BE49-F238E27FC236}">
                <a16:creationId xmlns:a16="http://schemas.microsoft.com/office/drawing/2014/main" xmlns="" id="{49FFD4D5-A573-594F-B167-13197569A7BF}"/>
              </a:ext>
            </a:extLst>
          </p:cNvPr>
          <p:cNvGraphicFramePr>
            <a:graphicFrameLocks noGrp="1"/>
          </p:cNvGraphicFramePr>
          <p:nvPr>
            <p:extLst>
              <p:ext uri="{D42A27DB-BD31-4B8C-83A1-F6EECF244321}">
                <p14:modId xmlns:p14="http://schemas.microsoft.com/office/powerpoint/2010/main" val="4049084815"/>
              </p:ext>
            </p:extLst>
          </p:nvPr>
        </p:nvGraphicFramePr>
        <p:xfrm>
          <a:off x="300038" y="3675070"/>
          <a:ext cx="5023803" cy="326136"/>
        </p:xfrm>
        <a:graphic>
          <a:graphicData uri="http://schemas.openxmlformats.org/drawingml/2006/table">
            <a:tbl>
              <a:tblPr firstRow="1" firstCol="1" bandRow="1"/>
              <a:tblGrid>
                <a:gridCol w="1433682">
                  <a:extLst>
                    <a:ext uri="{9D8B030D-6E8A-4147-A177-3AD203B41FA5}">
                      <a16:colId xmlns:a16="http://schemas.microsoft.com/office/drawing/2014/main" xmlns="" val="2381374771"/>
                    </a:ext>
                  </a:extLst>
                </a:gridCol>
                <a:gridCol w="1432836">
                  <a:extLst>
                    <a:ext uri="{9D8B030D-6E8A-4147-A177-3AD203B41FA5}">
                      <a16:colId xmlns:a16="http://schemas.microsoft.com/office/drawing/2014/main" xmlns="" val="1562165675"/>
                    </a:ext>
                  </a:extLst>
                </a:gridCol>
                <a:gridCol w="2157285">
                  <a:extLst>
                    <a:ext uri="{9D8B030D-6E8A-4147-A177-3AD203B41FA5}">
                      <a16:colId xmlns:a16="http://schemas.microsoft.com/office/drawing/2014/main" xmlns="" val="2729608496"/>
                    </a:ext>
                  </a:extLst>
                </a:gridCol>
              </a:tblGrid>
              <a:tr h="0">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b="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kannst</a:t>
                      </a:r>
                      <a:endParaRPr lang="en-GB" sz="20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mir</a:t>
                      </a: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helfen</a:t>
                      </a: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2845436275"/>
                  </a:ext>
                </a:extLst>
              </a:tr>
            </a:tbl>
          </a:graphicData>
        </a:graphic>
      </p:graphicFrame>
      <p:graphicFrame>
        <p:nvGraphicFramePr>
          <p:cNvPr id="19" name="Table 18">
            <a:extLst>
              <a:ext uri="{FF2B5EF4-FFF2-40B4-BE49-F238E27FC236}">
                <a16:creationId xmlns:a16="http://schemas.microsoft.com/office/drawing/2014/main" xmlns="" id="{F0942595-DE2F-1C45-B0DF-72D5569C44C9}"/>
              </a:ext>
            </a:extLst>
          </p:cNvPr>
          <p:cNvGraphicFramePr>
            <a:graphicFrameLocks noGrp="1"/>
          </p:cNvGraphicFramePr>
          <p:nvPr>
            <p:extLst>
              <p:ext uri="{D42A27DB-BD31-4B8C-83A1-F6EECF244321}">
                <p14:modId xmlns:p14="http://schemas.microsoft.com/office/powerpoint/2010/main" val="2365521455"/>
              </p:ext>
            </p:extLst>
          </p:nvPr>
        </p:nvGraphicFramePr>
        <p:xfrm>
          <a:off x="300037" y="4918770"/>
          <a:ext cx="5023803" cy="326136"/>
        </p:xfrm>
        <a:graphic>
          <a:graphicData uri="http://schemas.openxmlformats.org/drawingml/2006/table">
            <a:tbl>
              <a:tblPr firstRow="1" firstCol="1" bandRow="1"/>
              <a:tblGrid>
                <a:gridCol w="1433682">
                  <a:extLst>
                    <a:ext uri="{9D8B030D-6E8A-4147-A177-3AD203B41FA5}">
                      <a16:colId xmlns:a16="http://schemas.microsoft.com/office/drawing/2014/main" xmlns="" val="4279662926"/>
                    </a:ext>
                  </a:extLst>
                </a:gridCol>
                <a:gridCol w="1432836">
                  <a:extLst>
                    <a:ext uri="{9D8B030D-6E8A-4147-A177-3AD203B41FA5}">
                      <a16:colId xmlns:a16="http://schemas.microsoft.com/office/drawing/2014/main" xmlns="" val="2235730275"/>
                    </a:ext>
                  </a:extLst>
                </a:gridCol>
                <a:gridCol w="2157285">
                  <a:extLst>
                    <a:ext uri="{9D8B030D-6E8A-4147-A177-3AD203B41FA5}">
                      <a16:colId xmlns:a16="http://schemas.microsoft.com/office/drawing/2014/main" xmlns="" val="180320659"/>
                    </a:ext>
                  </a:extLst>
                </a:gridCol>
              </a:tblGrid>
              <a:tr h="0">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Der </a:t>
                      </a:r>
                      <a:r>
                        <a:rPr lang="en-US"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Junge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b="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sieht</a:t>
                      </a:r>
                      <a:endParaRPr lang="en-GB" sz="20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den Hund</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2516443536"/>
                  </a:ext>
                </a:extLst>
              </a:tr>
            </a:tbl>
          </a:graphicData>
        </a:graphic>
      </p:graphicFrame>
      <p:sp>
        <p:nvSpPr>
          <p:cNvPr id="20" name="TextBox 19">
            <a:extLst>
              <a:ext uri="{FF2B5EF4-FFF2-40B4-BE49-F238E27FC236}">
                <a16:creationId xmlns:a16="http://schemas.microsoft.com/office/drawing/2014/main" xmlns="" id="{82CDA4FF-8109-B143-A2F1-687E60A68CC9}"/>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21" name="Rounded Rectangle 20">
            <a:extLst>
              <a:ext uri="{FF2B5EF4-FFF2-40B4-BE49-F238E27FC236}">
                <a16:creationId xmlns:a16="http://schemas.microsoft.com/office/drawing/2014/main" xmlns="" id="{C296FE08-43E2-6E45-A27E-234EC6D29B89}"/>
              </a:ext>
            </a:extLst>
          </p:cNvPr>
          <p:cNvSpPr/>
          <p:nvPr/>
        </p:nvSpPr>
        <p:spPr>
          <a:xfrm>
            <a:off x="8899071" y="291230"/>
            <a:ext cx="2992891"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prstClr val="white"/>
                </a:solidFill>
                <a:latin typeface="Century Gothic" panose="020B0502020202020204" pitchFamily="34" charset="0"/>
              </a:rPr>
              <a:t>grammar explanation</a:t>
            </a:r>
          </a:p>
        </p:txBody>
      </p:sp>
    </p:spTree>
    <p:extLst>
      <p:ext uri="{BB962C8B-B14F-4D97-AF65-F5344CB8AC3E}">
        <p14:creationId xmlns:p14="http://schemas.microsoft.com/office/powerpoint/2010/main" val="327202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err="1">
                <a:solidFill>
                  <a:schemeClr val="bg1"/>
                </a:solidFill>
              </a:rPr>
              <a:t>Kalender</a:t>
            </a:r>
            <a:endParaRPr lang="en-GB" sz="3600" b="1" dirty="0">
              <a:solidFill>
                <a:schemeClr val="bg1"/>
              </a:solidFill>
            </a:endParaRP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18" name="TextBox 17">
            <a:extLst>
              <a:ext uri="{FF2B5EF4-FFF2-40B4-BE49-F238E27FC236}">
                <a16:creationId xmlns:a16="http://schemas.microsoft.com/office/drawing/2014/main" xmlns="" id="{F4986E94-D2AE-7843-860D-295DB2269C67}"/>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24" name="Rounded Rectangle 23">
            <a:extLst>
              <a:ext uri="{FF2B5EF4-FFF2-40B4-BE49-F238E27FC236}">
                <a16:creationId xmlns:a16="http://schemas.microsoft.com/office/drawing/2014/main" xmlns="" id="{F6AEBBAF-C727-474E-818A-4ED3E8594970}"/>
              </a:ext>
            </a:extLst>
          </p:cNvPr>
          <p:cNvSpPr/>
          <p:nvPr/>
        </p:nvSpPr>
        <p:spPr>
          <a:xfrm>
            <a:off x="8915400" y="291230"/>
            <a:ext cx="2976562"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schreiben</a:t>
            </a:r>
            <a:endParaRPr lang="en-GB" b="1" dirty="0">
              <a:solidFill>
                <a:prstClr val="white"/>
              </a:solidFill>
              <a:latin typeface="Century Gothic" panose="020B0502020202020204" pitchFamily="34" charset="0"/>
            </a:endParaRPr>
          </a:p>
        </p:txBody>
      </p:sp>
      <p:grpSp>
        <p:nvGrpSpPr>
          <p:cNvPr id="31" name="Group 30">
            <a:extLst>
              <a:ext uri="{FF2B5EF4-FFF2-40B4-BE49-F238E27FC236}">
                <a16:creationId xmlns:a16="http://schemas.microsoft.com/office/drawing/2014/main" xmlns="" id="{1E029562-E8D7-5944-8E95-552B045C5BB0}"/>
              </a:ext>
            </a:extLst>
          </p:cNvPr>
          <p:cNvGrpSpPr/>
          <p:nvPr/>
        </p:nvGrpSpPr>
        <p:grpSpPr>
          <a:xfrm>
            <a:off x="692140" y="1570499"/>
            <a:ext cx="10484930" cy="4517068"/>
            <a:chOff x="817870" y="1964902"/>
            <a:chExt cx="10484930" cy="4517068"/>
          </a:xfrm>
        </p:grpSpPr>
        <p:pic>
          <p:nvPicPr>
            <p:cNvPr id="22" name="Picture 21">
              <a:extLst>
                <a:ext uri="{FF2B5EF4-FFF2-40B4-BE49-F238E27FC236}">
                  <a16:creationId xmlns:a16="http://schemas.microsoft.com/office/drawing/2014/main" xmlns="" id="{134D43BA-477E-5940-BD5D-5CA2EB67F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075" y="4214061"/>
              <a:ext cx="2164268" cy="2267909"/>
            </a:xfrm>
            <a:prstGeom prst="rect">
              <a:avLst/>
            </a:prstGeom>
          </p:spPr>
        </p:pic>
        <p:grpSp>
          <p:nvGrpSpPr>
            <p:cNvPr id="30" name="Group 29">
              <a:extLst>
                <a:ext uri="{FF2B5EF4-FFF2-40B4-BE49-F238E27FC236}">
                  <a16:creationId xmlns:a16="http://schemas.microsoft.com/office/drawing/2014/main" xmlns="" id="{BD32B0E4-7B40-984A-9CCE-19C685B605CE}"/>
                </a:ext>
              </a:extLst>
            </p:cNvPr>
            <p:cNvGrpSpPr/>
            <p:nvPr/>
          </p:nvGrpSpPr>
          <p:grpSpPr>
            <a:xfrm>
              <a:off x="817870" y="1964902"/>
              <a:ext cx="10484930" cy="4057331"/>
              <a:chOff x="817870" y="1455865"/>
              <a:chExt cx="10484930" cy="4057331"/>
            </a:xfrm>
          </p:grpSpPr>
          <p:pic>
            <p:nvPicPr>
              <p:cNvPr id="21" name="Picture 20">
                <a:extLst>
                  <a:ext uri="{FF2B5EF4-FFF2-40B4-BE49-F238E27FC236}">
                    <a16:creationId xmlns:a16="http://schemas.microsoft.com/office/drawing/2014/main" xmlns="" id="{26C6A39E-52DE-9745-A7DD-F61BEEF6B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870" y="1501355"/>
                <a:ext cx="2464813" cy="1763847"/>
              </a:xfrm>
              <a:prstGeom prst="rect">
                <a:avLst/>
              </a:prstGeom>
            </p:spPr>
          </p:pic>
          <p:pic>
            <p:nvPicPr>
              <p:cNvPr id="23" name="Picture 22">
                <a:extLst>
                  <a:ext uri="{FF2B5EF4-FFF2-40B4-BE49-F238E27FC236}">
                    <a16:creationId xmlns:a16="http://schemas.microsoft.com/office/drawing/2014/main" xmlns="" id="{DFEECE0E-CEFD-8849-B89F-BE1F7CD8CA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7200" y="3838284"/>
                <a:ext cx="1823430" cy="1674912"/>
              </a:xfrm>
              <a:prstGeom prst="rect">
                <a:avLst/>
              </a:prstGeom>
            </p:spPr>
          </p:pic>
          <p:pic>
            <p:nvPicPr>
              <p:cNvPr id="25" name="Picture 24">
                <a:extLst>
                  <a:ext uri="{FF2B5EF4-FFF2-40B4-BE49-F238E27FC236}">
                    <a16:creationId xmlns:a16="http://schemas.microsoft.com/office/drawing/2014/main" xmlns="" id="{9B878FD1-9605-7948-B223-468107C2B6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3048" y="1455865"/>
                <a:ext cx="1694906" cy="1750462"/>
              </a:xfrm>
              <a:prstGeom prst="rect">
                <a:avLst/>
              </a:prstGeom>
            </p:spPr>
          </p:pic>
          <p:sp>
            <p:nvSpPr>
              <p:cNvPr id="11" name="TextBox 10">
                <a:extLst>
                  <a:ext uri="{FF2B5EF4-FFF2-40B4-BE49-F238E27FC236}">
                    <a16:creationId xmlns:a16="http://schemas.microsoft.com/office/drawing/2014/main" xmlns="" id="{65C9B6E1-69DB-DE40-85FD-796DFD2F3349}"/>
                  </a:ext>
                </a:extLst>
              </p:cNvPr>
              <p:cNvSpPr txBox="1"/>
              <p:nvPr/>
            </p:nvSpPr>
            <p:spPr>
              <a:xfrm>
                <a:off x="3282683" y="1944815"/>
                <a:ext cx="2749471" cy="400110"/>
              </a:xfrm>
              <a:prstGeom prst="rect">
                <a:avLst/>
              </a:prstGeom>
              <a:noFill/>
            </p:spPr>
            <p:txBody>
              <a:bodyPr wrap="none" rtlCol="0">
                <a:spAutoFit/>
              </a:bodyPr>
              <a:lstStyle/>
              <a:p>
                <a:r>
                  <a:rPr lang="en-US" sz="2000" dirty="0">
                    <a:solidFill>
                      <a:srgbClr val="115076"/>
                    </a:solidFill>
                    <a:latin typeface="Century Gothic" panose="020B0502020202020204" pitchFamily="34" charset="0"/>
                  </a:rPr>
                  <a:t>____________________</a:t>
                </a:r>
              </a:p>
            </p:txBody>
          </p:sp>
          <p:sp>
            <p:nvSpPr>
              <p:cNvPr id="26" name="TextBox 25">
                <a:extLst>
                  <a:ext uri="{FF2B5EF4-FFF2-40B4-BE49-F238E27FC236}">
                    <a16:creationId xmlns:a16="http://schemas.microsoft.com/office/drawing/2014/main" xmlns="" id="{5F1C5D04-8385-4B48-852B-52ED25A7A7FC}"/>
                  </a:ext>
                </a:extLst>
              </p:cNvPr>
              <p:cNvSpPr txBox="1"/>
              <p:nvPr/>
            </p:nvSpPr>
            <p:spPr>
              <a:xfrm>
                <a:off x="3282682" y="2838456"/>
                <a:ext cx="2749471" cy="400110"/>
              </a:xfrm>
              <a:prstGeom prst="rect">
                <a:avLst/>
              </a:prstGeom>
              <a:noFill/>
            </p:spPr>
            <p:txBody>
              <a:bodyPr wrap="none" rtlCol="0">
                <a:spAutoFit/>
              </a:bodyPr>
              <a:lstStyle/>
              <a:p>
                <a:r>
                  <a:rPr lang="en-US" sz="2000" dirty="0">
                    <a:solidFill>
                      <a:srgbClr val="115076"/>
                    </a:solidFill>
                    <a:latin typeface="Century Gothic" panose="020B0502020202020204" pitchFamily="34" charset="0"/>
                  </a:rPr>
                  <a:t>____________________</a:t>
                </a:r>
              </a:p>
            </p:txBody>
          </p:sp>
          <p:sp>
            <p:nvSpPr>
              <p:cNvPr id="27" name="TextBox 26">
                <a:extLst>
                  <a:ext uri="{FF2B5EF4-FFF2-40B4-BE49-F238E27FC236}">
                    <a16:creationId xmlns:a16="http://schemas.microsoft.com/office/drawing/2014/main" xmlns="" id="{414F6480-4817-9F45-81D9-C0E8AF43A82F}"/>
                  </a:ext>
                </a:extLst>
              </p:cNvPr>
              <p:cNvSpPr txBox="1"/>
              <p:nvPr/>
            </p:nvSpPr>
            <p:spPr>
              <a:xfrm>
                <a:off x="3282681" y="5113086"/>
                <a:ext cx="2749471" cy="400110"/>
              </a:xfrm>
              <a:prstGeom prst="rect">
                <a:avLst/>
              </a:prstGeom>
              <a:noFill/>
            </p:spPr>
            <p:txBody>
              <a:bodyPr wrap="none" rtlCol="0">
                <a:spAutoFit/>
              </a:bodyPr>
              <a:lstStyle/>
              <a:p>
                <a:r>
                  <a:rPr lang="en-US" sz="2000" dirty="0">
                    <a:solidFill>
                      <a:srgbClr val="115076"/>
                    </a:solidFill>
                    <a:latin typeface="Century Gothic" panose="020B0502020202020204" pitchFamily="34" charset="0"/>
                  </a:rPr>
                  <a:t>____________________</a:t>
                </a:r>
              </a:p>
            </p:txBody>
          </p:sp>
          <p:sp>
            <p:nvSpPr>
              <p:cNvPr id="28" name="TextBox 27">
                <a:extLst>
                  <a:ext uri="{FF2B5EF4-FFF2-40B4-BE49-F238E27FC236}">
                    <a16:creationId xmlns:a16="http://schemas.microsoft.com/office/drawing/2014/main" xmlns="" id="{FEA2F811-9013-FC4D-A6D2-61FD7BE09D69}"/>
                  </a:ext>
                </a:extLst>
              </p:cNvPr>
              <p:cNvSpPr txBox="1"/>
              <p:nvPr/>
            </p:nvSpPr>
            <p:spPr>
              <a:xfrm>
                <a:off x="8553329" y="2865092"/>
                <a:ext cx="2749471" cy="400110"/>
              </a:xfrm>
              <a:prstGeom prst="rect">
                <a:avLst/>
              </a:prstGeom>
              <a:noFill/>
            </p:spPr>
            <p:txBody>
              <a:bodyPr wrap="none" rtlCol="0">
                <a:spAutoFit/>
              </a:bodyPr>
              <a:lstStyle/>
              <a:p>
                <a:r>
                  <a:rPr lang="en-US" sz="2000" dirty="0">
                    <a:solidFill>
                      <a:srgbClr val="115076"/>
                    </a:solidFill>
                    <a:latin typeface="Century Gothic" panose="020B0502020202020204" pitchFamily="34" charset="0"/>
                  </a:rPr>
                  <a:t>____________________</a:t>
                </a:r>
              </a:p>
            </p:txBody>
          </p:sp>
          <p:sp>
            <p:nvSpPr>
              <p:cNvPr id="29" name="TextBox 28">
                <a:extLst>
                  <a:ext uri="{FF2B5EF4-FFF2-40B4-BE49-F238E27FC236}">
                    <a16:creationId xmlns:a16="http://schemas.microsoft.com/office/drawing/2014/main" xmlns="" id="{3AC9A881-0F35-2244-9481-DC9ADE52A315}"/>
                  </a:ext>
                </a:extLst>
              </p:cNvPr>
              <p:cNvSpPr txBox="1"/>
              <p:nvPr/>
            </p:nvSpPr>
            <p:spPr>
              <a:xfrm>
                <a:off x="8553329" y="5038035"/>
                <a:ext cx="2749471" cy="400110"/>
              </a:xfrm>
              <a:prstGeom prst="rect">
                <a:avLst/>
              </a:prstGeom>
              <a:noFill/>
            </p:spPr>
            <p:txBody>
              <a:bodyPr wrap="none" rtlCol="0">
                <a:spAutoFit/>
              </a:bodyPr>
              <a:lstStyle/>
              <a:p>
                <a:r>
                  <a:rPr lang="en-US" sz="2000" dirty="0">
                    <a:solidFill>
                      <a:srgbClr val="115076"/>
                    </a:solidFill>
                    <a:latin typeface="Century Gothic" panose="020B0502020202020204" pitchFamily="34" charset="0"/>
                  </a:rPr>
                  <a:t>____________________</a:t>
                </a:r>
              </a:p>
            </p:txBody>
          </p:sp>
        </p:grpSp>
      </p:grpSp>
    </p:spTree>
    <p:extLst>
      <p:ext uri="{BB962C8B-B14F-4D97-AF65-F5344CB8AC3E}">
        <p14:creationId xmlns:p14="http://schemas.microsoft.com/office/powerpoint/2010/main" val="366632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8" name="TextBox 7">
            <a:extLst>
              <a:ext uri="{FF2B5EF4-FFF2-40B4-BE49-F238E27FC236}">
                <a16:creationId xmlns:a16="http://schemas.microsoft.com/office/drawing/2014/main" xmlns="" id="{7097DF9C-A7D9-8640-9AEB-3360D65533A2}"/>
              </a:ext>
            </a:extLst>
          </p:cNvPr>
          <p:cNvSpPr txBox="1"/>
          <p:nvPr/>
        </p:nvSpPr>
        <p:spPr>
          <a:xfrm>
            <a:off x="300038" y="1319841"/>
            <a:ext cx="1563248" cy="400110"/>
          </a:xfrm>
          <a:prstGeom prst="rect">
            <a:avLst/>
          </a:prstGeom>
          <a:noFill/>
        </p:spPr>
        <p:txBody>
          <a:bodyPr wrap="none" rtlCol="0">
            <a:spAutoFit/>
          </a:bodyPr>
          <a:lstStyle/>
          <a:p>
            <a:r>
              <a:rPr lang="en-US" sz="2000" b="1" dirty="0">
                <a:solidFill>
                  <a:srgbClr val="115076"/>
                </a:solidFill>
                <a:latin typeface="Century Gothic" panose="020B0502020202020204" pitchFamily="34" charset="0"/>
              </a:rPr>
              <a:t>Word order</a:t>
            </a:r>
          </a:p>
        </p:txBody>
      </p:sp>
      <p:sp>
        <p:nvSpPr>
          <p:cNvPr id="2" name="Rectangle 1">
            <a:extLst>
              <a:ext uri="{FF2B5EF4-FFF2-40B4-BE49-F238E27FC236}">
                <a16:creationId xmlns:a16="http://schemas.microsoft.com/office/drawing/2014/main" xmlns="" id="{A42F5D45-9D08-4142-8DCA-6588E8678DE3}"/>
              </a:ext>
            </a:extLst>
          </p:cNvPr>
          <p:cNvSpPr/>
          <p:nvPr/>
        </p:nvSpPr>
        <p:spPr>
          <a:xfrm>
            <a:off x="300038" y="2621044"/>
            <a:ext cx="10441152" cy="3466590"/>
          </a:xfrm>
          <a:prstGeom prst="rect">
            <a:avLst/>
          </a:prstGeom>
        </p:spPr>
        <p:txBody>
          <a:bodyPr wrap="square">
            <a:spAutoFit/>
          </a:bodyPr>
          <a:lstStyle/>
          <a:p>
            <a:pPr>
              <a:lnSpc>
                <a:spcPct val="107000"/>
              </a:lnSpc>
              <a:spcAft>
                <a:spcPts val="800"/>
              </a:spcAft>
            </a:pPr>
            <a:r>
              <a:rPr lang="en-US"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Why?</a:t>
            </a:r>
            <a:endParaRPr lang="en-GB" sz="2000" dirty="0">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mj-lt"/>
              <a:buAutoNum type="arabicPeriod"/>
            </a:pPr>
            <a:r>
              <a:rPr lang="en-US"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Intonation gives away whether a sentence is a statement or a question as questions go up at the end. </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pPr>
            <a:r>
              <a:rPr lang="en-US"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In written language the question mark or full stop already tells you if a sentence is a question or a statement.</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lvl="0">
              <a:lnSpc>
                <a:spcPct val="107000"/>
              </a:lnSpc>
              <a:spcAft>
                <a:spcPts val="800"/>
              </a:spcAft>
            </a:pPr>
            <a:endParaRPr lang="en-US"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lvl="0">
              <a:lnSpc>
                <a:spcPct val="107000"/>
              </a:lnSpc>
              <a:spcAft>
                <a:spcPts val="800"/>
              </a:spcAft>
            </a:pPr>
            <a:r>
              <a:rPr lang="en-US"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It is therefore easy to ignore word order.</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The following activities will help you learn to pay attention to word order in statements and questions.</a:t>
            </a:r>
          </a:p>
        </p:txBody>
      </p:sp>
      <p:sp>
        <p:nvSpPr>
          <p:cNvPr id="11" name="Rectangle 10">
            <a:extLst>
              <a:ext uri="{FF2B5EF4-FFF2-40B4-BE49-F238E27FC236}">
                <a16:creationId xmlns:a16="http://schemas.microsoft.com/office/drawing/2014/main" xmlns="" id="{0BFBFBB8-44EB-7A41-B711-DAF49D95CE0F}"/>
              </a:ext>
            </a:extLst>
          </p:cNvPr>
          <p:cNvSpPr/>
          <p:nvPr/>
        </p:nvSpPr>
        <p:spPr>
          <a:xfrm>
            <a:off x="300038" y="2049962"/>
            <a:ext cx="6056466" cy="396199"/>
          </a:xfrm>
          <a:prstGeom prst="rect">
            <a:avLst/>
          </a:prstGeom>
        </p:spPr>
        <p:txBody>
          <a:bodyPr wrap="none">
            <a:spAutoFit/>
          </a:bodyPr>
          <a:lstStyle/>
          <a:p>
            <a:pPr>
              <a:lnSpc>
                <a:spcPct val="107000"/>
              </a:lnSpc>
              <a:spcAft>
                <a:spcPts val="800"/>
              </a:spcAft>
            </a:pPr>
            <a:r>
              <a:rPr lang="en-US"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Learners of German might not be aware of this.</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xmlns="" id="{048A737C-5520-1845-9ADC-A193E3C6CABF}"/>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13" name="Title 3">
            <a:extLst>
              <a:ext uri="{FF2B5EF4-FFF2-40B4-BE49-F238E27FC236}">
                <a16:creationId xmlns:a16="http://schemas.microsoft.com/office/drawing/2014/main" xmlns="" id="{B6417F59-7C4D-9643-8550-0FB64981751D}"/>
              </a:ext>
            </a:extLst>
          </p:cNvPr>
          <p:cNvSpPr>
            <a:spLocks noGrp="1"/>
          </p:cNvSpPr>
          <p:nvPr>
            <p:ph type="title"/>
          </p:nvPr>
        </p:nvSpPr>
        <p:spPr>
          <a:xfrm>
            <a:off x="300038" y="338225"/>
            <a:ext cx="5795962" cy="707849"/>
          </a:xfrm>
        </p:spPr>
        <p:txBody>
          <a:bodyPr>
            <a:normAutofit fontScale="90000"/>
          </a:bodyPr>
          <a:lstStyle/>
          <a:p>
            <a:r>
              <a:rPr lang="en-GB" sz="3600" b="1" dirty="0">
                <a:solidFill>
                  <a:schemeClr val="bg1"/>
                </a:solidFill>
              </a:rPr>
              <a:t>Asking questions in German</a:t>
            </a:r>
          </a:p>
        </p:txBody>
      </p:sp>
      <p:sp>
        <p:nvSpPr>
          <p:cNvPr id="14" name="Rounded Rectangle 13">
            <a:extLst>
              <a:ext uri="{FF2B5EF4-FFF2-40B4-BE49-F238E27FC236}">
                <a16:creationId xmlns:a16="http://schemas.microsoft.com/office/drawing/2014/main" xmlns="" id="{6B2ED614-B9BF-5347-8FDF-5CCBB8754515}"/>
              </a:ext>
            </a:extLst>
          </p:cNvPr>
          <p:cNvSpPr/>
          <p:nvPr/>
        </p:nvSpPr>
        <p:spPr>
          <a:xfrm>
            <a:off x="8899071" y="291230"/>
            <a:ext cx="2992891"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prstClr val="white"/>
                </a:solidFill>
                <a:latin typeface="Century Gothic" panose="020B0502020202020204" pitchFamily="34" charset="0"/>
              </a:rPr>
              <a:t>grammar explanation</a:t>
            </a:r>
          </a:p>
        </p:txBody>
      </p:sp>
    </p:spTree>
    <p:extLst>
      <p:ext uri="{BB962C8B-B14F-4D97-AF65-F5344CB8AC3E}">
        <p14:creationId xmlns:p14="http://schemas.microsoft.com/office/powerpoint/2010/main" val="23530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err="1">
                <a:solidFill>
                  <a:schemeClr val="bg1"/>
                </a:solidFill>
              </a:rPr>
              <a:t>Traumfrau</a:t>
            </a:r>
            <a:endParaRPr lang="en-GB" sz="3600" b="1" dirty="0">
              <a:solidFill>
                <a:schemeClr val="bg1"/>
              </a:solidFill>
            </a:endParaRP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5" name="Rectangle 4">
            <a:extLst>
              <a:ext uri="{FF2B5EF4-FFF2-40B4-BE49-F238E27FC236}">
                <a16:creationId xmlns:a16="http://schemas.microsoft.com/office/drawing/2014/main" xmlns="" id="{5AAD68F8-AC40-7A49-872D-7334AA011148}"/>
              </a:ext>
            </a:extLst>
          </p:cNvPr>
          <p:cNvSpPr/>
          <p:nvPr/>
        </p:nvSpPr>
        <p:spPr>
          <a:xfrm>
            <a:off x="657143" y="1298236"/>
            <a:ext cx="10607346" cy="3785652"/>
          </a:xfrm>
          <a:prstGeom prst="rect">
            <a:avLst/>
          </a:prstGeom>
        </p:spPr>
        <p:txBody>
          <a:bodyPr wrap="square">
            <a:spAutoFit/>
          </a:bodyPr>
          <a:lstStyle/>
          <a:p>
            <a:pPr algn="ctr" hangingPunct="0">
              <a:spcAft>
                <a:spcPts val="0"/>
              </a:spcAft>
            </a:pPr>
            <a:r>
              <a:rPr lang="en-US" sz="2400" b="1"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Austen </a:t>
            </a:r>
            <a:r>
              <a:rPr lang="en-US" sz="2400" b="1" kern="1400" dirty="0" err="1">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Schmitts</a:t>
            </a:r>
            <a:r>
              <a:rPr lang="en-GB" sz="2400" b="1"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 </a:t>
            </a:r>
            <a:r>
              <a:rPr lang="en-US" sz="2400" b="1" kern="1400" dirty="0" err="1">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Traumfrau</a:t>
            </a:r>
            <a:endParaRPr lang="en-GB" sz="2400" b="1"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endParaRPr>
          </a:p>
          <a:p>
            <a:pPr algn="just" hangingPunct="0">
              <a:spcAft>
                <a:spcPts val="0"/>
              </a:spcAft>
            </a:pP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Journalist </a:t>
            </a:r>
            <a:r>
              <a:rPr lang="en-US" sz="2400" kern="1400" dirty="0" err="1">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Jörg</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 interviewed </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Austen Schmitt. </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He asked </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the </a:t>
            </a:r>
            <a:r>
              <a:rPr lang="en-US" sz="2400" kern="1400" dirty="0" smtClean="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film star </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about his perfect woman. However, </a:t>
            </a:r>
            <a:r>
              <a:rPr lang="en-US" sz="2400" kern="1400" dirty="0" err="1">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Jörg</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 was very excited and did not take notes properly. Now he cannot decide which of the sentences were his actual questions and which </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were </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Austen's </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answers.</a:t>
            </a:r>
            <a:endParaRPr lang="en-GB" sz="2400" kern="1400" dirty="0">
              <a:solidFill>
                <a:srgbClr val="115076"/>
              </a:solidFill>
              <a:latin typeface="Times New Roman" panose="02020603050405020304" pitchFamily="18" charset="0"/>
              <a:ea typeface="Times New Roman" panose="02020603050405020304" pitchFamily="18" charset="0"/>
            </a:endParaRPr>
          </a:p>
          <a:p>
            <a:pPr algn="just" hangingPunct="0">
              <a:spcAft>
                <a:spcPts val="0"/>
              </a:spcAft>
            </a:pP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 </a:t>
            </a:r>
            <a:endParaRPr lang="en-GB" sz="2400" kern="1400" dirty="0">
              <a:solidFill>
                <a:srgbClr val="115076"/>
              </a:solidFill>
              <a:latin typeface="Times New Roman" panose="02020603050405020304" pitchFamily="18" charset="0"/>
              <a:ea typeface="Times New Roman" panose="02020603050405020304" pitchFamily="18" charset="0"/>
            </a:endParaRPr>
          </a:p>
          <a:p>
            <a:pPr algn="just" hangingPunct="0">
              <a:spcAft>
                <a:spcPts val="0"/>
              </a:spcAft>
            </a:pP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Can you help </a:t>
            </a:r>
            <a:r>
              <a:rPr lang="en-US" sz="2400" kern="1400" dirty="0" err="1">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Jörg</a:t>
            </a:r>
            <a:r>
              <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 out by looking at the word order? </a:t>
            </a:r>
          </a:p>
          <a:p>
            <a:pPr algn="just" hangingPunct="0">
              <a:spcAft>
                <a:spcPts val="0"/>
              </a:spcAft>
            </a:pPr>
            <a:endParaRPr lang="en-US" sz="24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endParaRPr>
          </a:p>
          <a:p>
            <a:pPr algn="just" hangingPunct="0"/>
            <a:r>
              <a:rPr lang="en-US" sz="2400" dirty="0">
                <a:solidFill>
                  <a:srgbClr val="115076"/>
                </a:solidFill>
                <a:latin typeface="Century Gothic" panose="020B0502020202020204" pitchFamily="34" charset="0"/>
              </a:rPr>
              <a:t>Put "</a:t>
            </a:r>
            <a:r>
              <a:rPr lang="en-US" sz="2400" b="1" dirty="0">
                <a:solidFill>
                  <a:srgbClr val="115076"/>
                </a:solidFill>
                <a:latin typeface="Century Gothic" panose="020B0502020202020204" pitchFamily="34" charset="0"/>
              </a:rPr>
              <a:t>?</a:t>
            </a:r>
            <a:r>
              <a:rPr lang="en-US" sz="2400" dirty="0">
                <a:solidFill>
                  <a:srgbClr val="115076"/>
                </a:solidFill>
                <a:latin typeface="Century Gothic" panose="020B0502020202020204" pitchFamily="34" charset="0"/>
              </a:rPr>
              <a:t>" for questions and "." for statements.</a:t>
            </a:r>
            <a:endParaRPr lang="en-GB" sz="2400" dirty="0">
              <a:solidFill>
                <a:srgbClr val="115076"/>
              </a:solidFill>
              <a:latin typeface="Century Gothic" panose="020B0502020202020204" pitchFamily="34" charset="0"/>
            </a:endParaRPr>
          </a:p>
          <a:p>
            <a:pPr algn="just" hangingPunct="0">
              <a:spcAft>
                <a:spcPts val="0"/>
              </a:spcAft>
            </a:pPr>
            <a:endParaRPr lang="en-US" sz="2400" kern="1400" dirty="0">
              <a:latin typeface="Century Gothic" panose="020B0502020202020204" pitchFamily="34" charset="0"/>
              <a:ea typeface="Times New Roman" panose="02020603050405020304" pitchFamily="18" charset="0"/>
              <a:cs typeface="Comic Sans MS" panose="030F0902030302020204" pitchFamily="66" charset="0"/>
            </a:endParaRPr>
          </a:p>
        </p:txBody>
      </p:sp>
      <p:grpSp>
        <p:nvGrpSpPr>
          <p:cNvPr id="8" name="Group 7">
            <a:extLst>
              <a:ext uri="{FF2B5EF4-FFF2-40B4-BE49-F238E27FC236}">
                <a16:creationId xmlns:a16="http://schemas.microsoft.com/office/drawing/2014/main" xmlns="" id="{EDCCEBC7-4D53-3C44-8CA3-BF501633D45F}"/>
              </a:ext>
            </a:extLst>
          </p:cNvPr>
          <p:cNvGrpSpPr/>
          <p:nvPr/>
        </p:nvGrpSpPr>
        <p:grpSpPr>
          <a:xfrm rot="20254912">
            <a:off x="6993635" y="2366316"/>
            <a:ext cx="4379567" cy="5161955"/>
            <a:chOff x="7309643" y="523132"/>
            <a:chExt cx="4020508" cy="4945455"/>
          </a:xfrm>
          <a:solidFill>
            <a:schemeClr val="bg1"/>
          </a:solidFill>
          <a:effectLst>
            <a:outerShdw blurRad="50800" dist="38100" dir="5400000" algn="t" rotWithShape="0">
              <a:prstClr val="black">
                <a:alpha val="40000"/>
              </a:prstClr>
            </a:outerShdw>
          </a:effectLst>
        </p:grpSpPr>
        <p:sp>
          <p:nvSpPr>
            <p:cNvPr id="11" name="Explosion 2 10">
              <a:extLst>
                <a:ext uri="{FF2B5EF4-FFF2-40B4-BE49-F238E27FC236}">
                  <a16:creationId xmlns:a16="http://schemas.microsoft.com/office/drawing/2014/main" xmlns="" id="{AAF3C5E2-5A96-7C40-9B7A-190DF698830D}"/>
                </a:ext>
              </a:extLst>
            </p:cNvPr>
            <p:cNvSpPr/>
            <p:nvPr/>
          </p:nvSpPr>
          <p:spPr>
            <a:xfrm rot="3240000">
              <a:off x="6925104" y="1063540"/>
              <a:ext cx="4945455" cy="3864639"/>
            </a:xfrm>
            <a:prstGeom prst="irregularSeal2">
              <a:avLst/>
            </a:prstGeom>
            <a:grpFill/>
            <a:ln w="38100">
              <a:solidFill>
                <a:srgbClr val="E87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6FFCCF7-82A3-9747-B9FE-DC0CB58E784D}"/>
                </a:ext>
              </a:extLst>
            </p:cNvPr>
            <p:cNvSpPr/>
            <p:nvPr/>
          </p:nvSpPr>
          <p:spPr>
            <a:xfrm rot="1380000">
              <a:off x="7309643" y="2213451"/>
              <a:ext cx="3828716" cy="1267932"/>
            </a:xfrm>
            <a:prstGeom prst="rect">
              <a:avLst/>
            </a:prstGeom>
            <a:noFill/>
          </p:spPr>
          <p:txBody>
            <a:bodyPr wrap="square">
              <a:spAutoFit/>
            </a:bodyPr>
            <a:lstStyle/>
            <a:p>
              <a:pPr algn="ctr" hangingPunct="0">
                <a:spcAft>
                  <a:spcPts val="0"/>
                </a:spcAft>
              </a:pPr>
              <a:r>
                <a:rPr lang="en-US" sz="2000" b="1" kern="1400" dirty="0">
                  <a:solidFill>
                    <a:srgbClr val="E87D1E"/>
                  </a:solidFill>
                  <a:latin typeface="Century Gothic" panose="020B0502020202020204" pitchFamily="34" charset="0"/>
                  <a:ea typeface="Times New Roman" panose="02020603050405020304" pitchFamily="18" charset="0"/>
                  <a:cs typeface="Bickley Script"/>
                </a:rPr>
                <a:t>Remember!</a:t>
              </a:r>
              <a:endParaRPr lang="en-GB" sz="2000" kern="1400" dirty="0">
                <a:latin typeface="Times New Roman" panose="02020603050405020304" pitchFamily="18" charset="0"/>
                <a:ea typeface="Times New Roman" panose="02020603050405020304" pitchFamily="18" charset="0"/>
              </a:endParaRPr>
            </a:p>
            <a:p>
              <a:pPr algn="ctr" hangingPunct="0"/>
              <a:r>
                <a:rPr lang="en-US" sz="2000" kern="1400" dirty="0">
                  <a:solidFill>
                    <a:srgbClr val="104F75"/>
                  </a:solidFill>
                  <a:latin typeface="Century Gothic" panose="020B0502020202020204" pitchFamily="34" charset="0"/>
                  <a:ea typeface="Times New Roman" panose="02020603050405020304" pitchFamily="18" charset="0"/>
                  <a:cs typeface="Bickley Script"/>
                </a:rPr>
                <a:t> </a:t>
              </a:r>
              <a:r>
                <a:rPr lang="en-US" sz="20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Verbs come </a:t>
              </a:r>
              <a:r>
                <a:rPr lang="en-US" sz="2000" b="1"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first</a:t>
              </a:r>
              <a:r>
                <a:rPr lang="en-US" sz="20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 in questions and </a:t>
              </a:r>
              <a:r>
                <a:rPr lang="en-US" sz="2000" b="1"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second</a:t>
              </a:r>
              <a:r>
                <a:rPr lang="en-US" sz="20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 in statements!</a:t>
              </a:r>
              <a:endParaRPr lang="en-GB" sz="2000" kern="1400" dirty="0">
                <a:solidFill>
                  <a:srgbClr val="115076"/>
                </a:solidFill>
                <a:latin typeface="Times New Roman" panose="02020603050405020304" pitchFamily="18" charset="0"/>
                <a:ea typeface="Times New Roman" panose="02020603050405020304" pitchFamily="18" charset="0"/>
              </a:endParaRPr>
            </a:p>
            <a:p>
              <a:pPr algn="ctr" hangingPunct="0">
                <a:spcAft>
                  <a:spcPts val="0"/>
                </a:spcAft>
              </a:pPr>
              <a:endParaRPr lang="en-GB" sz="2000" kern="1400" dirty="0">
                <a:latin typeface="Times New Roman" panose="02020603050405020304" pitchFamily="18" charset="0"/>
                <a:ea typeface="Times New Roman" panose="02020603050405020304" pitchFamily="18" charset="0"/>
              </a:endParaRPr>
            </a:p>
          </p:txBody>
        </p:sp>
      </p:grpSp>
      <p:sp>
        <p:nvSpPr>
          <p:cNvPr id="12" name="Rounded Rectangle 11">
            <a:extLst>
              <a:ext uri="{FF2B5EF4-FFF2-40B4-BE49-F238E27FC236}">
                <a16:creationId xmlns:a16="http://schemas.microsoft.com/office/drawing/2014/main" xmlns="" id="{D578714D-3580-C545-B5C1-E2A9449A0E26}"/>
              </a:ext>
            </a:extLst>
          </p:cNvPr>
          <p:cNvSpPr/>
          <p:nvPr/>
        </p:nvSpPr>
        <p:spPr>
          <a:xfrm>
            <a:off x="10722148" y="291230"/>
            <a:ext cx="1169814"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lesen</a:t>
            </a:r>
            <a:endParaRPr lang="en-GB" b="1" dirty="0">
              <a:solidFill>
                <a:prstClr val="white"/>
              </a:solidFill>
              <a:latin typeface="Century Gothic" panose="020B0502020202020204" pitchFamily="34" charset="0"/>
            </a:endParaRPr>
          </a:p>
        </p:txBody>
      </p:sp>
      <p:sp>
        <p:nvSpPr>
          <p:cNvPr id="13" name="TextBox 12">
            <a:extLst>
              <a:ext uri="{FF2B5EF4-FFF2-40B4-BE49-F238E27FC236}">
                <a16:creationId xmlns:a16="http://schemas.microsoft.com/office/drawing/2014/main" xmlns="" id="{EAD20A9D-2C59-F84A-B141-14C8B5DE5899}"/>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Tree>
    <p:extLst>
      <p:ext uri="{BB962C8B-B14F-4D97-AF65-F5344CB8AC3E}">
        <p14:creationId xmlns:p14="http://schemas.microsoft.com/office/powerpoint/2010/main" val="15380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8" y="338225"/>
            <a:ext cx="5112790" cy="707849"/>
          </a:xfrm>
        </p:spPr>
        <p:txBody>
          <a:bodyPr>
            <a:normAutofit/>
          </a:bodyPr>
          <a:lstStyle/>
          <a:p>
            <a:r>
              <a:rPr lang="en-GB" sz="3600" b="1" dirty="0">
                <a:solidFill>
                  <a:schemeClr val="bg1"/>
                </a:solidFill>
              </a:rPr>
              <a:t>Reading</a:t>
            </a: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graphicFrame>
        <p:nvGraphicFramePr>
          <p:cNvPr id="9" name="Table 8">
            <a:extLst>
              <a:ext uri="{FF2B5EF4-FFF2-40B4-BE49-F238E27FC236}">
                <a16:creationId xmlns:a16="http://schemas.microsoft.com/office/drawing/2014/main" xmlns="" id="{0DA80B14-FB9F-3243-9910-E6BF84D21ABA}"/>
              </a:ext>
            </a:extLst>
          </p:cNvPr>
          <p:cNvGraphicFramePr>
            <a:graphicFrameLocks noGrp="1"/>
          </p:cNvGraphicFramePr>
          <p:nvPr>
            <p:extLst>
              <p:ext uri="{D42A27DB-BD31-4B8C-83A1-F6EECF244321}">
                <p14:modId xmlns:p14="http://schemas.microsoft.com/office/powerpoint/2010/main" val="3539684649"/>
              </p:ext>
            </p:extLst>
          </p:nvPr>
        </p:nvGraphicFramePr>
        <p:xfrm>
          <a:off x="584041" y="574587"/>
          <a:ext cx="11023917" cy="5506173"/>
        </p:xfrm>
        <a:graphic>
          <a:graphicData uri="http://schemas.openxmlformats.org/drawingml/2006/table">
            <a:tbl>
              <a:tblPr firstRow="1" firstCol="1" bandRow="1"/>
              <a:tblGrid>
                <a:gridCol w="679908">
                  <a:extLst>
                    <a:ext uri="{9D8B030D-6E8A-4147-A177-3AD203B41FA5}">
                      <a16:colId xmlns:a16="http://schemas.microsoft.com/office/drawing/2014/main" xmlns="" val="275724988"/>
                    </a:ext>
                  </a:extLst>
                </a:gridCol>
                <a:gridCol w="3906412">
                  <a:extLst>
                    <a:ext uri="{9D8B030D-6E8A-4147-A177-3AD203B41FA5}">
                      <a16:colId xmlns:a16="http://schemas.microsoft.com/office/drawing/2014/main" xmlns="" val="3245471734"/>
                    </a:ext>
                  </a:extLst>
                </a:gridCol>
                <a:gridCol w="638930">
                  <a:extLst>
                    <a:ext uri="{9D8B030D-6E8A-4147-A177-3AD203B41FA5}">
                      <a16:colId xmlns:a16="http://schemas.microsoft.com/office/drawing/2014/main" xmlns="" val="1845247864"/>
                    </a:ext>
                  </a:extLst>
                </a:gridCol>
                <a:gridCol w="725985">
                  <a:extLst>
                    <a:ext uri="{9D8B030D-6E8A-4147-A177-3AD203B41FA5}">
                      <a16:colId xmlns:a16="http://schemas.microsoft.com/office/drawing/2014/main" xmlns="" val="3405481973"/>
                    </a:ext>
                  </a:extLst>
                </a:gridCol>
                <a:gridCol w="4497218">
                  <a:extLst>
                    <a:ext uri="{9D8B030D-6E8A-4147-A177-3AD203B41FA5}">
                      <a16:colId xmlns:a16="http://schemas.microsoft.com/office/drawing/2014/main" xmlns="" val="71058649"/>
                    </a:ext>
                  </a:extLst>
                </a:gridCol>
                <a:gridCol w="575464">
                  <a:extLst>
                    <a:ext uri="{9D8B030D-6E8A-4147-A177-3AD203B41FA5}">
                      <a16:colId xmlns:a16="http://schemas.microsoft.com/office/drawing/2014/main" xmlns="" val="831260221"/>
                    </a:ext>
                  </a:extLst>
                </a:gridCol>
              </a:tblGrid>
              <a:tr h="568413">
                <a:tc>
                  <a:txBody>
                    <a:bodyPr/>
                    <a:lstStyle/>
                    <a:p>
                      <a:pPr algn="ctr" hangingPunct="0">
                        <a:spcAft>
                          <a:spcPts val="0"/>
                        </a:spcAft>
                      </a:pPr>
                      <a:r>
                        <a:rPr lang="en-GB" sz="2400" b="1" kern="1400" dirty="0">
                          <a:solidFill>
                            <a:srgbClr val="104F75"/>
                          </a:solidFill>
                          <a:effectLst/>
                          <a:latin typeface="Century Gothic" panose="020B0502020202020204" pitchFamily="34" charset="0"/>
                          <a:ea typeface="Times New Roman" panose="02020603050405020304" pitchFamily="18" charset="0"/>
                        </a:rPr>
                        <a:t>1.</a:t>
                      </a:r>
                      <a:endParaRPr lang="en-GB" sz="2400" kern="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schön</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11.</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Hat sie grüne Augen</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7427412"/>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2.</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Hat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Humor</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12.</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hat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braune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Augen</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5202890"/>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3.</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hat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schwarze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Haare</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13.</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ist sehr lustig</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0029979"/>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4.</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liebt Kinder</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14.</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sportlich</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3903133"/>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5.</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ist sehr intelligent</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15.</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freundlich</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6724159"/>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6.</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 sie Schauspielerin</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16.</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kocht gern</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1632927"/>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7.</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Mag sie Tiere	</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17.</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geht gern ins Kino</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8590009"/>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8.</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Kann sie singen</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18.</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ist freundlich</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1918764"/>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9.</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spielt Klavier</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19.</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Hat sie eine Schwester</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299093"/>
                  </a:ext>
                </a:extLst>
              </a:tr>
              <a:tr h="433765">
                <a:tc>
                  <a:txBody>
                    <a:bodyPr/>
                    <a:lstStyle/>
                    <a:p>
                      <a:pPr algn="ctr" hangingPunct="0">
                        <a:spcAft>
                          <a:spcPts val="0"/>
                        </a:spcAft>
                      </a:pPr>
                      <a:r>
                        <a:rPr lang="en-GB" sz="2400" b="1" kern="1400" dirty="0">
                          <a:solidFill>
                            <a:srgbClr val="104F75"/>
                          </a:solidFill>
                          <a:effectLst/>
                          <a:latin typeface="Century Gothic" panose="020B0502020202020204" pitchFamily="34" charset="0"/>
                          <a:ea typeface="Times New Roman" panose="02020603050405020304" pitchFamily="18" charset="0"/>
                        </a:rPr>
                        <a:t>10.</a:t>
                      </a:r>
                      <a:endParaRPr lang="en-GB" sz="2400" kern="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liest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gern</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04F75"/>
                          </a:solidFill>
                          <a:effectLst/>
                          <a:latin typeface="Century Gothic" panose="020B0502020202020204" pitchFamily="34" charset="0"/>
                          <a:ea typeface="Times New Roman" panose="02020603050405020304" pitchFamily="18" charset="0"/>
                        </a:rPr>
                        <a:t>20.</a:t>
                      </a:r>
                      <a:endParaRPr lang="en-GB" sz="2400" kern="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keine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Schauspielerin</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3882793"/>
                  </a:ext>
                </a:extLst>
              </a:tr>
            </a:tbl>
          </a:graphicData>
        </a:graphic>
      </p:graphicFrame>
      <p:sp>
        <p:nvSpPr>
          <p:cNvPr id="33" name="TextBox 32">
            <a:extLst>
              <a:ext uri="{FF2B5EF4-FFF2-40B4-BE49-F238E27FC236}">
                <a16:creationId xmlns:a16="http://schemas.microsoft.com/office/drawing/2014/main" xmlns="" id="{A7E810B5-C960-AF4F-B03E-D8D011309BCE}"/>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Tree>
    <p:extLst>
      <p:ext uri="{BB962C8B-B14F-4D97-AF65-F5344CB8AC3E}">
        <p14:creationId xmlns:p14="http://schemas.microsoft.com/office/powerpoint/2010/main" val="2707255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8" y="338225"/>
            <a:ext cx="5112790" cy="707849"/>
          </a:xfrm>
        </p:spPr>
        <p:txBody>
          <a:bodyPr>
            <a:normAutofit/>
          </a:bodyPr>
          <a:lstStyle/>
          <a:p>
            <a:r>
              <a:rPr lang="en-GB" sz="3600" b="1" dirty="0">
                <a:solidFill>
                  <a:schemeClr val="bg1"/>
                </a:solidFill>
              </a:rPr>
              <a:t>Reading</a:t>
            </a: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graphicFrame>
        <p:nvGraphicFramePr>
          <p:cNvPr id="9" name="Table 8">
            <a:extLst>
              <a:ext uri="{FF2B5EF4-FFF2-40B4-BE49-F238E27FC236}">
                <a16:creationId xmlns:a16="http://schemas.microsoft.com/office/drawing/2014/main" xmlns="" id="{0DA80B14-FB9F-3243-9910-E6BF84D21ABA}"/>
              </a:ext>
            </a:extLst>
          </p:cNvPr>
          <p:cNvGraphicFramePr>
            <a:graphicFrameLocks noGrp="1"/>
          </p:cNvGraphicFramePr>
          <p:nvPr>
            <p:extLst>
              <p:ext uri="{D42A27DB-BD31-4B8C-83A1-F6EECF244321}">
                <p14:modId xmlns:p14="http://schemas.microsoft.com/office/powerpoint/2010/main" val="2257616043"/>
              </p:ext>
            </p:extLst>
          </p:nvPr>
        </p:nvGraphicFramePr>
        <p:xfrm>
          <a:off x="584041" y="574587"/>
          <a:ext cx="11023917" cy="5506173"/>
        </p:xfrm>
        <a:graphic>
          <a:graphicData uri="http://schemas.openxmlformats.org/drawingml/2006/table">
            <a:tbl>
              <a:tblPr firstRow="1" firstCol="1" bandRow="1"/>
              <a:tblGrid>
                <a:gridCol w="679908">
                  <a:extLst>
                    <a:ext uri="{9D8B030D-6E8A-4147-A177-3AD203B41FA5}">
                      <a16:colId xmlns:a16="http://schemas.microsoft.com/office/drawing/2014/main" xmlns="" val="275724988"/>
                    </a:ext>
                  </a:extLst>
                </a:gridCol>
                <a:gridCol w="3906412">
                  <a:extLst>
                    <a:ext uri="{9D8B030D-6E8A-4147-A177-3AD203B41FA5}">
                      <a16:colId xmlns:a16="http://schemas.microsoft.com/office/drawing/2014/main" xmlns="" val="3245471734"/>
                    </a:ext>
                  </a:extLst>
                </a:gridCol>
                <a:gridCol w="638930">
                  <a:extLst>
                    <a:ext uri="{9D8B030D-6E8A-4147-A177-3AD203B41FA5}">
                      <a16:colId xmlns:a16="http://schemas.microsoft.com/office/drawing/2014/main" xmlns="" val="1845247864"/>
                    </a:ext>
                  </a:extLst>
                </a:gridCol>
                <a:gridCol w="725985">
                  <a:extLst>
                    <a:ext uri="{9D8B030D-6E8A-4147-A177-3AD203B41FA5}">
                      <a16:colId xmlns:a16="http://schemas.microsoft.com/office/drawing/2014/main" xmlns="" val="3405481973"/>
                    </a:ext>
                  </a:extLst>
                </a:gridCol>
                <a:gridCol w="4497218">
                  <a:extLst>
                    <a:ext uri="{9D8B030D-6E8A-4147-A177-3AD203B41FA5}">
                      <a16:colId xmlns:a16="http://schemas.microsoft.com/office/drawing/2014/main" xmlns="" val="71058649"/>
                    </a:ext>
                  </a:extLst>
                </a:gridCol>
                <a:gridCol w="575464">
                  <a:extLst>
                    <a:ext uri="{9D8B030D-6E8A-4147-A177-3AD203B41FA5}">
                      <a16:colId xmlns:a16="http://schemas.microsoft.com/office/drawing/2014/main" xmlns="" val="831260221"/>
                    </a:ext>
                  </a:extLst>
                </a:gridCol>
              </a:tblGrid>
              <a:tr h="568413">
                <a:tc>
                  <a:txBody>
                    <a:bodyPr/>
                    <a:lstStyle/>
                    <a:p>
                      <a:pPr algn="ctr" hangingPunct="0">
                        <a:spcAft>
                          <a:spcPts val="0"/>
                        </a:spcAft>
                      </a:pPr>
                      <a:r>
                        <a:rPr lang="en-GB" sz="2400" b="1" kern="1400" dirty="0">
                          <a:solidFill>
                            <a:srgbClr val="104F75"/>
                          </a:solidFill>
                          <a:effectLst/>
                          <a:latin typeface="Century Gothic" panose="020B0502020202020204" pitchFamily="34" charset="0"/>
                          <a:ea typeface="Times New Roman" panose="02020603050405020304" pitchFamily="18" charset="0"/>
                        </a:rPr>
                        <a:t>1.</a:t>
                      </a:r>
                      <a:endParaRPr lang="en-GB" sz="2400" kern="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schön</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15076"/>
                          </a:solidFill>
                          <a:effectLst/>
                          <a:latin typeface="Century Gothic" panose="020B0502020202020204" pitchFamily="34" charset="0"/>
                          <a:ea typeface="Times New Roman" panose="02020603050405020304" pitchFamily="18" charset="0"/>
                        </a:rPr>
                        <a:t> ?</a:t>
                      </a: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11.</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Hat sie grüne Augen</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15076"/>
                          </a:solidFill>
                          <a:effectLst/>
                          <a:latin typeface="Century Gothic" panose="020B0502020202020204" pitchFamily="34" charset="0"/>
                          <a:ea typeface="Times New Roman" panose="02020603050405020304" pitchFamily="18" charset="0"/>
                        </a:rPr>
                        <a:t> ?</a:t>
                      </a: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7427412"/>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2.</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Hat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Humor</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15076"/>
                          </a:solidFill>
                          <a:effectLst/>
                          <a:latin typeface="Century Gothic" panose="020B0502020202020204" pitchFamily="34" charset="0"/>
                          <a:ea typeface="Times New Roman" panose="02020603050405020304" pitchFamily="18" charset="0"/>
                        </a:rPr>
                        <a:t> ?</a:t>
                      </a: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12.</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hat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braune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Augen</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5202890"/>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3.</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hat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schwarze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Haare</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13.</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ist sehr lustig</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0029979"/>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4.</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liebt Kinder</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14.</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sportlich</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15076"/>
                          </a:solidFill>
                          <a:effectLst/>
                          <a:latin typeface="Century Gothic" panose="020B0502020202020204" pitchFamily="34" charset="0"/>
                          <a:ea typeface="Times New Roman" panose="02020603050405020304" pitchFamily="18" charset="0"/>
                        </a:rPr>
                        <a:t> ?</a:t>
                      </a: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3903133"/>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5.</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ist sehr intelligent</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15.</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freundlich</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15076"/>
                          </a:solidFill>
                          <a:effectLst/>
                          <a:latin typeface="Century Gothic" panose="020B0502020202020204" pitchFamily="34" charset="0"/>
                          <a:ea typeface="Times New Roman" panose="02020603050405020304" pitchFamily="18" charset="0"/>
                        </a:rPr>
                        <a:t> ?</a:t>
                      </a: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6724159"/>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6.</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 sie Schauspielerin</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15076"/>
                          </a:solidFill>
                          <a:effectLst/>
                          <a:latin typeface="Century Gothic" panose="020B0502020202020204" pitchFamily="34" charset="0"/>
                          <a:ea typeface="Times New Roman" panose="02020603050405020304" pitchFamily="18" charset="0"/>
                        </a:rPr>
                        <a:t> ?</a:t>
                      </a: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16.</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kocht gern</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1632927"/>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7.</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Mag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Tiere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15076"/>
                          </a:solidFill>
                          <a:effectLst/>
                          <a:latin typeface="Century Gothic" panose="020B0502020202020204" pitchFamily="34" charset="0"/>
                          <a:ea typeface="Times New Roman" panose="02020603050405020304" pitchFamily="18" charset="0"/>
                        </a:rPr>
                        <a:t> </a:t>
                      </a:r>
                      <a:r>
                        <a:rPr lang="en-GB" sz="2800" b="1" kern="1400" dirty="0">
                          <a:solidFill>
                            <a:srgbClr val="115076"/>
                          </a:solidFill>
                          <a:effectLst/>
                          <a:latin typeface="Century Gothic" panose="020B0502020202020204" pitchFamily="34" charset="0"/>
                          <a:ea typeface="Times New Roman" panose="02020603050405020304" pitchFamily="18" charset="0"/>
                        </a:rPr>
                        <a:t>?</a:t>
                      </a: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04F75"/>
                          </a:solidFill>
                          <a:effectLst/>
                          <a:latin typeface="Century Gothic" panose="020B0502020202020204" pitchFamily="34" charset="0"/>
                          <a:ea typeface="Times New Roman" panose="02020603050405020304" pitchFamily="18" charset="0"/>
                        </a:rPr>
                        <a:t>17.</a:t>
                      </a:r>
                      <a:endParaRPr lang="en-GB" sz="2400" kern="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geht gern ins Kino</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8590009"/>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8.</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Kann sie singen</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15076"/>
                          </a:solidFill>
                          <a:effectLst/>
                          <a:latin typeface="Century Gothic" panose="020B0502020202020204" pitchFamily="34" charset="0"/>
                          <a:ea typeface="Times New Roman" panose="02020603050405020304" pitchFamily="18" charset="0"/>
                        </a:rPr>
                        <a:t> ?</a:t>
                      </a: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18.</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ist freundlich</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1918764"/>
                  </a:ext>
                </a:extLst>
              </a:tr>
              <a:tr h="433765">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9.</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spielt Klavier</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a:solidFill>
                            <a:srgbClr val="104F75"/>
                          </a:solidFill>
                          <a:effectLst/>
                          <a:latin typeface="Century Gothic" panose="020B0502020202020204" pitchFamily="34" charset="0"/>
                          <a:ea typeface="Times New Roman" panose="02020603050405020304" pitchFamily="18" charset="0"/>
                        </a:rPr>
                        <a:t>19.</a:t>
                      </a:r>
                      <a:endParaRPr lang="en-GB" sz="2400" kern="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Hat sie eine Schwester</a:t>
                      </a:r>
                      <a:endParaRPr lang="en-GB" sz="2400" kern="140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15076"/>
                          </a:solidFill>
                          <a:effectLst/>
                          <a:latin typeface="Century Gothic" panose="020B0502020202020204" pitchFamily="34" charset="0"/>
                          <a:ea typeface="Times New Roman" panose="02020603050405020304" pitchFamily="18" charset="0"/>
                        </a:rPr>
                        <a:t> ?</a:t>
                      </a:r>
                      <a:endParaRPr lang="en-GB" sz="24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299093"/>
                  </a:ext>
                </a:extLst>
              </a:tr>
              <a:tr h="433765">
                <a:tc>
                  <a:txBody>
                    <a:bodyPr/>
                    <a:lstStyle/>
                    <a:p>
                      <a:pPr algn="ctr" hangingPunct="0">
                        <a:spcAft>
                          <a:spcPts val="0"/>
                        </a:spcAft>
                      </a:pPr>
                      <a:r>
                        <a:rPr lang="en-GB" sz="2400" b="1" kern="1400" dirty="0">
                          <a:solidFill>
                            <a:srgbClr val="104F75"/>
                          </a:solidFill>
                          <a:effectLst/>
                          <a:latin typeface="Century Gothic" panose="020B0502020202020204" pitchFamily="34" charset="0"/>
                          <a:ea typeface="Times New Roman" panose="02020603050405020304" pitchFamily="18" charset="0"/>
                        </a:rPr>
                        <a:t>10.</a:t>
                      </a:r>
                      <a:endParaRPr lang="en-GB" sz="2400" kern="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liest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gern</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2400" b="1" kern="1400" dirty="0">
                          <a:solidFill>
                            <a:srgbClr val="104F75"/>
                          </a:solidFill>
                          <a:effectLst/>
                          <a:latin typeface="Century Gothic" panose="020B0502020202020204" pitchFamily="34" charset="0"/>
                          <a:ea typeface="Times New Roman" panose="02020603050405020304" pitchFamily="18" charset="0"/>
                        </a:rPr>
                        <a:t>20.</a:t>
                      </a:r>
                      <a:endParaRPr lang="en-GB" sz="2400" kern="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Sie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ist</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keine</a:t>
                      </a:r>
                      <a:r>
                        <a:rPr lang="en-US" sz="2400" kern="1400" dirty="0">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 </a:t>
                      </a:r>
                      <a:r>
                        <a:rPr lang="en-US" sz="2400" kern="1400" dirty="0" err="1">
                          <a:solidFill>
                            <a:srgbClr val="115076"/>
                          </a:solidFill>
                          <a:effectLst/>
                          <a:latin typeface="Century Gothic" panose="020B0502020202020204" pitchFamily="34" charset="0"/>
                          <a:ea typeface="Times New Roman" panose="02020603050405020304" pitchFamily="18" charset="0"/>
                          <a:cs typeface="Comic Sans MS" panose="030F0902030302020204" pitchFamily="66" charset="0"/>
                        </a:rPr>
                        <a:t>Schauspielerin</a:t>
                      </a:r>
                      <a:endParaRPr lang="en-GB" sz="2400"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3600" b="1" kern="1400" dirty="0">
                          <a:solidFill>
                            <a:srgbClr val="115076"/>
                          </a:solidFill>
                          <a:effectLst/>
                          <a:latin typeface="Century Gothic" panose="020B0502020202020204" pitchFamily="34" charset="0"/>
                          <a:ea typeface="Times New Roman" panose="02020603050405020304" pitchFamily="18" charset="0"/>
                        </a:rPr>
                        <a:t> .</a:t>
                      </a:r>
                      <a:endParaRPr lang="en-GB" sz="3600" b="1" kern="1400" dirty="0">
                        <a:solidFill>
                          <a:srgbClr val="115076"/>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3882793"/>
                  </a:ext>
                </a:extLst>
              </a:tr>
            </a:tbl>
          </a:graphicData>
        </a:graphic>
      </p:graphicFrame>
      <p:sp>
        <p:nvSpPr>
          <p:cNvPr id="11" name="Rectangle 10">
            <a:extLst>
              <a:ext uri="{FF2B5EF4-FFF2-40B4-BE49-F238E27FC236}">
                <a16:creationId xmlns:a16="http://schemas.microsoft.com/office/drawing/2014/main" xmlns="" id="{CA3FA0E9-1FA7-EF45-9489-21D68B2F27E0}"/>
              </a:ext>
            </a:extLst>
          </p:cNvPr>
          <p:cNvSpPr/>
          <p:nvPr/>
        </p:nvSpPr>
        <p:spPr>
          <a:xfrm>
            <a:off x="5292082" y="717629"/>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9EAB2EC-53C3-0D4D-B20C-ECA9D942FDA3}"/>
              </a:ext>
            </a:extLst>
          </p:cNvPr>
          <p:cNvSpPr/>
          <p:nvPr/>
        </p:nvSpPr>
        <p:spPr>
          <a:xfrm>
            <a:off x="5309970" y="3431002"/>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895B380-3882-4A44-BA8D-3F7E47835A30}"/>
              </a:ext>
            </a:extLst>
          </p:cNvPr>
          <p:cNvSpPr/>
          <p:nvPr/>
        </p:nvSpPr>
        <p:spPr>
          <a:xfrm>
            <a:off x="5292081" y="4007310"/>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5A0FB70-F8DE-7044-B742-C24C2992AB48}"/>
              </a:ext>
            </a:extLst>
          </p:cNvPr>
          <p:cNvSpPr/>
          <p:nvPr/>
        </p:nvSpPr>
        <p:spPr>
          <a:xfrm>
            <a:off x="5272623" y="4506680"/>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BAB47A95-DE2A-5D41-8786-6CB2913EC6D5}"/>
              </a:ext>
            </a:extLst>
          </p:cNvPr>
          <p:cNvSpPr/>
          <p:nvPr/>
        </p:nvSpPr>
        <p:spPr>
          <a:xfrm>
            <a:off x="5327554" y="5668640"/>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D079940-4D7D-0248-A180-48E4C2FA4F70}"/>
              </a:ext>
            </a:extLst>
          </p:cNvPr>
          <p:cNvSpPr/>
          <p:nvPr/>
        </p:nvSpPr>
        <p:spPr>
          <a:xfrm>
            <a:off x="5309970" y="5105217"/>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5B0A639-2FA6-9A45-9BDD-B9C1B562575F}"/>
              </a:ext>
            </a:extLst>
          </p:cNvPr>
          <p:cNvSpPr/>
          <p:nvPr/>
        </p:nvSpPr>
        <p:spPr>
          <a:xfrm>
            <a:off x="11181531" y="740809"/>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37D6570D-2DD2-5347-884A-D210019252CA}"/>
              </a:ext>
            </a:extLst>
          </p:cNvPr>
          <p:cNvSpPr/>
          <p:nvPr/>
        </p:nvSpPr>
        <p:spPr>
          <a:xfrm>
            <a:off x="11176934" y="1254651"/>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D789943B-601D-FC42-AB57-B8693CA7943D}"/>
              </a:ext>
            </a:extLst>
          </p:cNvPr>
          <p:cNvSpPr/>
          <p:nvPr/>
        </p:nvSpPr>
        <p:spPr>
          <a:xfrm>
            <a:off x="5272621" y="2373348"/>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58CACA2C-7BF4-CA40-9FB2-72E83C7B7618}"/>
              </a:ext>
            </a:extLst>
          </p:cNvPr>
          <p:cNvSpPr/>
          <p:nvPr/>
        </p:nvSpPr>
        <p:spPr>
          <a:xfrm>
            <a:off x="11212103" y="1870619"/>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8B350E1-B0F0-F749-8DE3-6D4E50D6EB61}"/>
              </a:ext>
            </a:extLst>
          </p:cNvPr>
          <p:cNvSpPr/>
          <p:nvPr/>
        </p:nvSpPr>
        <p:spPr>
          <a:xfrm>
            <a:off x="11209171" y="2313240"/>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4F486E3-0BB0-474E-87A8-EF4CC0D72025}"/>
              </a:ext>
            </a:extLst>
          </p:cNvPr>
          <p:cNvSpPr/>
          <p:nvPr/>
        </p:nvSpPr>
        <p:spPr>
          <a:xfrm>
            <a:off x="11198265" y="2899628"/>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9339493-BE8C-D54C-8CB3-EF632285E4EC}"/>
              </a:ext>
            </a:extLst>
          </p:cNvPr>
          <p:cNvSpPr/>
          <p:nvPr/>
        </p:nvSpPr>
        <p:spPr>
          <a:xfrm>
            <a:off x="11198265" y="3462642"/>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7788B17-BDFF-9343-8005-BEF0D80E877D}"/>
              </a:ext>
            </a:extLst>
          </p:cNvPr>
          <p:cNvSpPr/>
          <p:nvPr/>
        </p:nvSpPr>
        <p:spPr>
          <a:xfrm>
            <a:off x="11133789" y="4072404"/>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0EC390A5-A55F-704A-BC1D-B7F2C563733D}"/>
              </a:ext>
            </a:extLst>
          </p:cNvPr>
          <p:cNvSpPr/>
          <p:nvPr/>
        </p:nvSpPr>
        <p:spPr>
          <a:xfrm>
            <a:off x="11133789" y="4553329"/>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283A0331-74B5-1E49-B782-E058D8AC0DE7}"/>
              </a:ext>
            </a:extLst>
          </p:cNvPr>
          <p:cNvSpPr/>
          <p:nvPr/>
        </p:nvSpPr>
        <p:spPr>
          <a:xfrm>
            <a:off x="11133789" y="5109347"/>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13FD0632-7AC6-7844-AD09-EAB5FAE3E239}"/>
              </a:ext>
            </a:extLst>
          </p:cNvPr>
          <p:cNvSpPr/>
          <p:nvPr/>
        </p:nvSpPr>
        <p:spPr>
          <a:xfrm>
            <a:off x="5319819" y="2913791"/>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BD93B104-F6D2-2949-8C81-AE744F2034BC}"/>
              </a:ext>
            </a:extLst>
          </p:cNvPr>
          <p:cNvSpPr/>
          <p:nvPr/>
        </p:nvSpPr>
        <p:spPr>
          <a:xfrm>
            <a:off x="11133789" y="5710870"/>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888E0BFA-D437-E944-89A4-FB72D872F9D3}"/>
              </a:ext>
            </a:extLst>
          </p:cNvPr>
          <p:cNvSpPr/>
          <p:nvPr/>
        </p:nvSpPr>
        <p:spPr>
          <a:xfrm>
            <a:off x="5309970" y="1217910"/>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BA5E2DA7-9924-C14A-B0E3-74DD72BB98EB}"/>
              </a:ext>
            </a:extLst>
          </p:cNvPr>
          <p:cNvSpPr/>
          <p:nvPr/>
        </p:nvSpPr>
        <p:spPr>
          <a:xfrm>
            <a:off x="5327554" y="1817274"/>
            <a:ext cx="369277" cy="32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A7E810B5-C960-AF4F-B03E-D8D011309BCE}"/>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34" name="TextBox 33"/>
          <p:cNvSpPr txBox="1"/>
          <p:nvPr/>
        </p:nvSpPr>
        <p:spPr>
          <a:xfrm>
            <a:off x="9179985" y="10932"/>
            <a:ext cx="3105150" cy="523220"/>
          </a:xfrm>
          <a:prstGeom prst="rect">
            <a:avLst/>
          </a:prstGeom>
          <a:noFill/>
        </p:spPr>
        <p:txBody>
          <a:bodyPr wrap="square" rtlCol="0">
            <a:spAutoFit/>
          </a:bodyPr>
          <a:lstStyle/>
          <a:p>
            <a:pPr algn="ctr"/>
            <a:r>
              <a:rPr lang="en-GB" sz="2800" b="1" dirty="0" err="1" smtClean="0">
                <a:solidFill>
                  <a:srgbClr val="115076"/>
                </a:solidFill>
                <a:latin typeface="Century Gothic" panose="020B0502020202020204" pitchFamily="34" charset="0"/>
              </a:rPr>
              <a:t>Antworten</a:t>
            </a:r>
            <a:endParaRPr lang="en-GB" sz="2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114500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a:solidFill>
                  <a:schemeClr val="bg1"/>
                </a:solidFill>
              </a:rPr>
              <a:t>Aliens</a:t>
            </a: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2" name="TextBox 1">
            <a:extLst>
              <a:ext uri="{FF2B5EF4-FFF2-40B4-BE49-F238E27FC236}">
                <a16:creationId xmlns:a16="http://schemas.microsoft.com/office/drawing/2014/main" xmlns="" id="{10FAD1B0-42D8-7F43-A141-1D2996C1FAE9}"/>
              </a:ext>
            </a:extLst>
          </p:cNvPr>
          <p:cNvSpPr txBox="1"/>
          <p:nvPr/>
        </p:nvSpPr>
        <p:spPr>
          <a:xfrm>
            <a:off x="1043158" y="1337021"/>
            <a:ext cx="10606675" cy="4431983"/>
          </a:xfrm>
          <a:prstGeom prst="rect">
            <a:avLst/>
          </a:prstGeom>
          <a:noFill/>
        </p:spPr>
        <p:txBody>
          <a:bodyPr wrap="square" rtlCol="0">
            <a:spAutoFit/>
          </a:bodyPr>
          <a:lstStyle/>
          <a:p>
            <a:pPr hangingPunct="0"/>
            <a:endParaRPr lang="en-US" sz="2400" dirty="0">
              <a:solidFill>
                <a:srgbClr val="115076"/>
              </a:solidFill>
              <a:latin typeface="Century Gothic" panose="020B0502020202020204" pitchFamily="34" charset="0"/>
            </a:endParaRPr>
          </a:p>
          <a:p>
            <a:pPr hangingPunct="0"/>
            <a:endParaRPr lang="en-US" sz="2400" dirty="0">
              <a:solidFill>
                <a:srgbClr val="115076"/>
              </a:solidFill>
              <a:latin typeface="Century Gothic" panose="020B0502020202020204" pitchFamily="34" charset="0"/>
            </a:endParaRPr>
          </a:p>
          <a:p>
            <a:pPr hangingPunct="0"/>
            <a:endParaRPr lang="en-US" sz="2400" dirty="0">
              <a:solidFill>
                <a:srgbClr val="115076"/>
              </a:solidFill>
              <a:latin typeface="Century Gothic" panose="020B0502020202020204" pitchFamily="34" charset="0"/>
            </a:endParaRPr>
          </a:p>
          <a:p>
            <a:pPr hangingPunct="0"/>
            <a:r>
              <a:rPr lang="en-US" sz="2400" dirty="0">
                <a:solidFill>
                  <a:srgbClr val="115076"/>
                </a:solidFill>
                <a:latin typeface="Century Gothic" panose="020B0502020202020204" pitchFamily="34" charset="0"/>
              </a:rPr>
              <a:t>Marcella comes from Mars. She has absorbed German but not yet learned how to use question intonation.</a:t>
            </a:r>
            <a:endParaRPr lang="en-GB" sz="2400" dirty="0">
              <a:solidFill>
                <a:srgbClr val="115076"/>
              </a:solidFill>
              <a:latin typeface="Century Gothic" panose="020B0502020202020204" pitchFamily="34" charset="0"/>
            </a:endParaRPr>
          </a:p>
          <a:p>
            <a:pPr hangingPunct="0"/>
            <a:r>
              <a:rPr lang="en-US" sz="2400" dirty="0">
                <a:solidFill>
                  <a:srgbClr val="115076"/>
                </a:solidFill>
                <a:latin typeface="Century Gothic" panose="020B0502020202020204" pitchFamily="34" charset="0"/>
              </a:rPr>
              <a:t> </a:t>
            </a:r>
            <a:endParaRPr lang="en-GB" sz="2400" dirty="0">
              <a:solidFill>
                <a:srgbClr val="115076"/>
              </a:solidFill>
              <a:latin typeface="Century Gothic" panose="020B0502020202020204" pitchFamily="34" charset="0"/>
            </a:endParaRPr>
          </a:p>
          <a:p>
            <a:pPr hangingPunct="0"/>
            <a:r>
              <a:rPr lang="en-US" sz="2400" dirty="0">
                <a:solidFill>
                  <a:srgbClr val="115076"/>
                </a:solidFill>
                <a:latin typeface="Century Gothic" panose="020B0502020202020204" pitchFamily="34" charset="0"/>
              </a:rPr>
              <a:t>Listening to her word order, can you decide </a:t>
            </a:r>
            <a:endParaRPr lang="en-GB" sz="2400" dirty="0">
              <a:solidFill>
                <a:srgbClr val="115076"/>
              </a:solidFill>
              <a:latin typeface="Century Gothic" panose="020B0502020202020204" pitchFamily="34" charset="0"/>
            </a:endParaRPr>
          </a:p>
          <a:p>
            <a:pPr hangingPunct="0"/>
            <a:r>
              <a:rPr lang="en-US" sz="2400" dirty="0">
                <a:solidFill>
                  <a:srgbClr val="115076"/>
                </a:solidFill>
                <a:latin typeface="Century Gothic" panose="020B0502020202020204" pitchFamily="34" charset="0"/>
              </a:rPr>
              <a:t>•	which of the following sentences are questions about humans? </a:t>
            </a:r>
            <a:endParaRPr lang="en-GB" sz="2400" dirty="0">
              <a:solidFill>
                <a:srgbClr val="115076"/>
              </a:solidFill>
              <a:latin typeface="Century Gothic" panose="020B0502020202020204" pitchFamily="34" charset="0"/>
            </a:endParaRPr>
          </a:p>
          <a:p>
            <a:pPr hangingPunct="0"/>
            <a:r>
              <a:rPr lang="en-US" sz="2400" dirty="0">
                <a:solidFill>
                  <a:srgbClr val="115076"/>
                </a:solidFill>
                <a:latin typeface="Century Gothic" panose="020B0502020202020204" pitchFamily="34" charset="0"/>
              </a:rPr>
              <a:t>•	which ones are statements she is making about Martians?</a:t>
            </a:r>
            <a:endParaRPr lang="en-GB" sz="2400" dirty="0">
              <a:solidFill>
                <a:srgbClr val="115076"/>
              </a:solidFill>
              <a:latin typeface="Century Gothic" panose="020B0502020202020204" pitchFamily="34" charset="0"/>
            </a:endParaRPr>
          </a:p>
          <a:p>
            <a:pPr hangingPunct="0"/>
            <a:r>
              <a:rPr lang="en-US" sz="2400" dirty="0">
                <a:solidFill>
                  <a:srgbClr val="115076"/>
                </a:solidFill>
                <a:latin typeface="Century Gothic" panose="020B0502020202020204" pitchFamily="34" charset="0"/>
              </a:rPr>
              <a:t> </a:t>
            </a:r>
            <a:endParaRPr lang="en-GB" sz="2400" dirty="0">
              <a:solidFill>
                <a:srgbClr val="115076"/>
              </a:solidFill>
              <a:latin typeface="Century Gothic" panose="020B0502020202020204" pitchFamily="34" charset="0"/>
            </a:endParaRPr>
          </a:p>
          <a:p>
            <a:pPr hangingPunct="0"/>
            <a:r>
              <a:rPr lang="en-US" sz="2400" dirty="0">
                <a:solidFill>
                  <a:srgbClr val="115076"/>
                </a:solidFill>
                <a:latin typeface="Century Gothic" panose="020B0502020202020204" pitchFamily="34" charset="0"/>
              </a:rPr>
              <a:t> 	Put "</a:t>
            </a:r>
            <a:r>
              <a:rPr lang="en-US" sz="2400" b="1" dirty="0">
                <a:solidFill>
                  <a:srgbClr val="115076"/>
                </a:solidFill>
                <a:latin typeface="Century Gothic" panose="020B0502020202020204" pitchFamily="34" charset="0"/>
              </a:rPr>
              <a:t>?</a:t>
            </a:r>
            <a:r>
              <a:rPr lang="en-US" sz="2400" dirty="0">
                <a:solidFill>
                  <a:srgbClr val="115076"/>
                </a:solidFill>
                <a:latin typeface="Century Gothic" panose="020B0502020202020204" pitchFamily="34" charset="0"/>
              </a:rPr>
              <a:t>" for questions and "." for statements.</a:t>
            </a:r>
            <a:endParaRPr lang="en-GB" sz="2400" dirty="0">
              <a:solidFill>
                <a:srgbClr val="115076"/>
              </a:solidFill>
              <a:latin typeface="Century Gothic" panose="020B0502020202020204" pitchFamily="34" charset="0"/>
            </a:endParaRPr>
          </a:p>
          <a:p>
            <a:endParaRPr lang="en-US" b="1" dirty="0"/>
          </a:p>
        </p:txBody>
      </p:sp>
      <p:pic>
        <p:nvPicPr>
          <p:cNvPr id="7" name="Picture 6">
            <a:extLst>
              <a:ext uri="{FF2B5EF4-FFF2-40B4-BE49-F238E27FC236}">
                <a16:creationId xmlns:a16="http://schemas.microsoft.com/office/drawing/2014/main" xmlns="" id="{5F5AFFB3-8AC8-0447-8CF0-1E4C8042D17A}"/>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00038" y="4729366"/>
            <a:ext cx="1768533" cy="1583226"/>
          </a:xfrm>
          <a:prstGeom prst="rect">
            <a:avLst/>
          </a:prstGeom>
          <a:noFill/>
        </p:spPr>
      </p:pic>
      <p:sp>
        <p:nvSpPr>
          <p:cNvPr id="9" name="Oval Callout 8">
            <a:extLst>
              <a:ext uri="{FF2B5EF4-FFF2-40B4-BE49-F238E27FC236}">
                <a16:creationId xmlns:a16="http://schemas.microsoft.com/office/drawing/2014/main" xmlns="" id="{ECA5FC23-152F-A94E-BE46-F11AD9C466C1}"/>
              </a:ext>
            </a:extLst>
          </p:cNvPr>
          <p:cNvSpPr/>
          <p:nvPr/>
        </p:nvSpPr>
        <p:spPr>
          <a:xfrm rot="629069">
            <a:off x="6941760" y="322863"/>
            <a:ext cx="4102004" cy="1855288"/>
          </a:xfrm>
          <a:prstGeom prst="wedgeEllipseCallout">
            <a:avLst/>
          </a:prstGeom>
          <a:noFill/>
          <a:ln w="57150">
            <a:solidFill>
              <a:srgbClr val="E87D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xmlns="" id="{BA37B2CF-F27A-454D-970F-E6B46CF980F8}"/>
              </a:ext>
            </a:extLst>
          </p:cNvPr>
          <p:cNvSpPr/>
          <p:nvPr/>
        </p:nvSpPr>
        <p:spPr>
          <a:xfrm>
            <a:off x="10722148" y="254800"/>
            <a:ext cx="1169814"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endParaRPr lang="en-GB" b="1" dirty="0">
              <a:solidFill>
                <a:prstClr val="white"/>
              </a:solidFill>
              <a:latin typeface="Century Gothic" panose="020B0502020202020204" pitchFamily="34" charset="0"/>
            </a:endParaRPr>
          </a:p>
        </p:txBody>
      </p:sp>
      <p:sp>
        <p:nvSpPr>
          <p:cNvPr id="13" name="TextBox 12">
            <a:extLst>
              <a:ext uri="{FF2B5EF4-FFF2-40B4-BE49-F238E27FC236}">
                <a16:creationId xmlns:a16="http://schemas.microsoft.com/office/drawing/2014/main" xmlns="" id="{FB66B666-B58E-DC47-BD3F-7BB96BE94153}"/>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sp>
        <p:nvSpPr>
          <p:cNvPr id="5" name="Rectangle 4"/>
          <p:cNvSpPr/>
          <p:nvPr/>
        </p:nvSpPr>
        <p:spPr>
          <a:xfrm rot="942613">
            <a:off x="7053472" y="690688"/>
            <a:ext cx="3878580" cy="1292662"/>
          </a:xfrm>
          <a:prstGeom prst="rect">
            <a:avLst/>
          </a:prstGeom>
        </p:spPr>
        <p:txBody>
          <a:bodyPr wrap="square">
            <a:spAutoFit/>
          </a:bodyPr>
          <a:lstStyle/>
          <a:p>
            <a:pPr lvl="0" algn="ctr" hangingPunct="0"/>
            <a:r>
              <a:rPr lang="en-US" sz="2000" b="1" kern="1400" dirty="0">
                <a:solidFill>
                  <a:srgbClr val="E87D1E"/>
                </a:solidFill>
                <a:latin typeface="Century Gothic" panose="020B0502020202020204" pitchFamily="34" charset="0"/>
                <a:ea typeface="Times New Roman" panose="02020603050405020304" pitchFamily="18" charset="0"/>
                <a:cs typeface="Bickley Script"/>
              </a:rPr>
              <a:t>Remember!</a:t>
            </a:r>
          </a:p>
          <a:p>
            <a:pPr lvl="0" algn="ctr" hangingPunct="0"/>
            <a:r>
              <a:rPr lang="en-US" sz="2000" kern="1400" dirty="0">
                <a:solidFill>
                  <a:srgbClr val="115076"/>
                </a:solidFill>
                <a:latin typeface="Century Gothic" panose="020B0502020202020204" pitchFamily="34" charset="0"/>
                <a:ea typeface="Times New Roman" panose="02020603050405020304" pitchFamily="18" charset="0"/>
                <a:cs typeface="Comic Sans MS" panose="030F0902030302020204" pitchFamily="66" charset="0"/>
              </a:rPr>
              <a:t>Verbs come first in questions and second in statements.</a:t>
            </a:r>
            <a:endParaRPr lang="en-GB" sz="2000" kern="1400" dirty="0">
              <a:solidFill>
                <a:srgbClr val="115076"/>
              </a:solidFill>
              <a:latin typeface="Times New Roman" panose="02020603050405020304" pitchFamily="18" charset="0"/>
              <a:ea typeface="Times New Roman" panose="02020603050405020304" pitchFamily="18" charset="0"/>
            </a:endParaRPr>
          </a:p>
          <a:p>
            <a:pPr lvl="0" algn="ctr"/>
            <a:endParaRPr lang="en-US" dirty="0">
              <a:solidFill>
                <a:prstClr val="white"/>
              </a:solidFill>
            </a:endParaRPr>
          </a:p>
        </p:txBody>
      </p:sp>
    </p:spTree>
    <p:extLst>
      <p:ext uri="{BB962C8B-B14F-4D97-AF65-F5344CB8AC3E}">
        <p14:creationId xmlns:p14="http://schemas.microsoft.com/office/powerpoint/2010/main" val="1958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a:solidFill>
                  <a:schemeClr val="bg1"/>
                </a:solidFill>
              </a:rPr>
              <a:t>Aliens</a:t>
            </a: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2" name="TextBox 1">
            <a:extLst>
              <a:ext uri="{FF2B5EF4-FFF2-40B4-BE49-F238E27FC236}">
                <a16:creationId xmlns:a16="http://schemas.microsoft.com/office/drawing/2014/main" xmlns="" id="{F9F0D38B-22DF-6743-85D4-6358DAAB567A}"/>
              </a:ext>
            </a:extLst>
          </p:cNvPr>
          <p:cNvSpPr txBox="1"/>
          <p:nvPr/>
        </p:nvSpPr>
        <p:spPr>
          <a:xfrm>
            <a:off x="1713568" y="4235088"/>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10</a:t>
            </a:r>
          </a:p>
        </p:txBody>
      </p:sp>
      <p:sp>
        <p:nvSpPr>
          <p:cNvPr id="7" name="TextBox 6">
            <a:extLst>
              <a:ext uri="{FF2B5EF4-FFF2-40B4-BE49-F238E27FC236}">
                <a16:creationId xmlns:a16="http://schemas.microsoft.com/office/drawing/2014/main" xmlns="" id="{E8CDEF4C-C338-A948-9A7F-569017262FDE}"/>
              </a:ext>
            </a:extLst>
          </p:cNvPr>
          <p:cNvSpPr txBox="1"/>
          <p:nvPr/>
        </p:nvSpPr>
        <p:spPr>
          <a:xfrm>
            <a:off x="1713568" y="3342936"/>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 7 </a:t>
            </a:r>
          </a:p>
        </p:txBody>
      </p:sp>
      <p:sp>
        <p:nvSpPr>
          <p:cNvPr id="8" name="TextBox 7">
            <a:extLst>
              <a:ext uri="{FF2B5EF4-FFF2-40B4-BE49-F238E27FC236}">
                <a16:creationId xmlns:a16="http://schemas.microsoft.com/office/drawing/2014/main" xmlns="" id="{46D570BB-8049-C644-A6F2-F99F5D867685}"/>
              </a:ext>
            </a:extLst>
          </p:cNvPr>
          <p:cNvSpPr txBox="1"/>
          <p:nvPr/>
        </p:nvSpPr>
        <p:spPr>
          <a:xfrm>
            <a:off x="1713568" y="2450784"/>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 4 </a:t>
            </a:r>
          </a:p>
        </p:txBody>
      </p:sp>
      <p:sp>
        <p:nvSpPr>
          <p:cNvPr id="9" name="TextBox 8">
            <a:hlinkClick r:id="" action="ppaction://noaction">
              <a:snd r:embed="rId4" name="1. Haben sie Haare_no pitch_dupl.wav"/>
            </a:hlinkClick>
            <a:extLst>
              <a:ext uri="{FF2B5EF4-FFF2-40B4-BE49-F238E27FC236}">
                <a16:creationId xmlns:a16="http://schemas.microsoft.com/office/drawing/2014/main" xmlns="" id="{443CC5DF-7896-6244-B65B-9991C727B7AE}"/>
              </a:ext>
            </a:extLst>
          </p:cNvPr>
          <p:cNvSpPr txBox="1"/>
          <p:nvPr/>
        </p:nvSpPr>
        <p:spPr>
          <a:xfrm>
            <a:off x="1713569" y="1576555"/>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1 </a:t>
            </a:r>
          </a:p>
        </p:txBody>
      </p:sp>
      <p:sp>
        <p:nvSpPr>
          <p:cNvPr id="11" name="TextBox 10">
            <a:extLst>
              <a:ext uri="{FF2B5EF4-FFF2-40B4-BE49-F238E27FC236}">
                <a16:creationId xmlns:a16="http://schemas.microsoft.com/office/drawing/2014/main" xmlns="" id="{A7183386-C939-6C41-82D4-A6BCABF99819}"/>
              </a:ext>
            </a:extLst>
          </p:cNvPr>
          <p:cNvSpPr txBox="1"/>
          <p:nvPr/>
        </p:nvSpPr>
        <p:spPr>
          <a:xfrm>
            <a:off x="3755622" y="4235087"/>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11</a:t>
            </a:r>
          </a:p>
        </p:txBody>
      </p:sp>
      <p:sp>
        <p:nvSpPr>
          <p:cNvPr id="12" name="TextBox 11">
            <a:extLst>
              <a:ext uri="{FF2B5EF4-FFF2-40B4-BE49-F238E27FC236}">
                <a16:creationId xmlns:a16="http://schemas.microsoft.com/office/drawing/2014/main" xmlns="" id="{383C26A7-ADC6-E546-A4D4-3FD1EE6C71D4}"/>
              </a:ext>
            </a:extLst>
          </p:cNvPr>
          <p:cNvSpPr txBox="1"/>
          <p:nvPr/>
        </p:nvSpPr>
        <p:spPr>
          <a:xfrm>
            <a:off x="3755623" y="3342935"/>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 8 </a:t>
            </a:r>
          </a:p>
        </p:txBody>
      </p:sp>
      <p:sp>
        <p:nvSpPr>
          <p:cNvPr id="13" name="TextBox 12">
            <a:extLst>
              <a:ext uri="{FF2B5EF4-FFF2-40B4-BE49-F238E27FC236}">
                <a16:creationId xmlns:a16="http://schemas.microsoft.com/office/drawing/2014/main" xmlns="" id="{1C0D63B5-4284-F64B-87D2-0A8042066302}"/>
              </a:ext>
            </a:extLst>
          </p:cNvPr>
          <p:cNvSpPr txBox="1"/>
          <p:nvPr/>
        </p:nvSpPr>
        <p:spPr>
          <a:xfrm>
            <a:off x="3755623" y="2450783"/>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 5 </a:t>
            </a:r>
          </a:p>
        </p:txBody>
      </p:sp>
      <p:sp>
        <p:nvSpPr>
          <p:cNvPr id="14" name="TextBox 13">
            <a:extLst>
              <a:ext uri="{FF2B5EF4-FFF2-40B4-BE49-F238E27FC236}">
                <a16:creationId xmlns:a16="http://schemas.microsoft.com/office/drawing/2014/main" xmlns="" id="{B4229EA2-9267-5A42-ADEF-5E6F6422CDCB}"/>
              </a:ext>
            </a:extLst>
          </p:cNvPr>
          <p:cNvSpPr txBox="1"/>
          <p:nvPr/>
        </p:nvSpPr>
        <p:spPr>
          <a:xfrm>
            <a:off x="3755624" y="1576555"/>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 2 </a:t>
            </a:r>
          </a:p>
        </p:txBody>
      </p:sp>
      <p:sp>
        <p:nvSpPr>
          <p:cNvPr id="15" name="TextBox 14">
            <a:extLst>
              <a:ext uri="{FF2B5EF4-FFF2-40B4-BE49-F238E27FC236}">
                <a16:creationId xmlns:a16="http://schemas.microsoft.com/office/drawing/2014/main" xmlns="" id="{8BC8548A-7151-7643-82BE-A7FE00C34A2A}"/>
              </a:ext>
            </a:extLst>
          </p:cNvPr>
          <p:cNvSpPr txBox="1"/>
          <p:nvPr/>
        </p:nvSpPr>
        <p:spPr>
          <a:xfrm>
            <a:off x="5760818" y="4235087"/>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12</a:t>
            </a:r>
          </a:p>
        </p:txBody>
      </p:sp>
      <p:sp>
        <p:nvSpPr>
          <p:cNvPr id="16" name="TextBox 15">
            <a:extLst>
              <a:ext uri="{FF2B5EF4-FFF2-40B4-BE49-F238E27FC236}">
                <a16:creationId xmlns:a16="http://schemas.microsoft.com/office/drawing/2014/main" xmlns="" id="{3F7F3AA7-3F90-0849-B49F-5862712E7BF0}"/>
              </a:ext>
            </a:extLst>
          </p:cNvPr>
          <p:cNvSpPr txBox="1"/>
          <p:nvPr/>
        </p:nvSpPr>
        <p:spPr>
          <a:xfrm>
            <a:off x="5760818" y="3339551"/>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 9 </a:t>
            </a:r>
          </a:p>
        </p:txBody>
      </p:sp>
      <p:sp>
        <p:nvSpPr>
          <p:cNvPr id="17" name="TextBox 16">
            <a:extLst>
              <a:ext uri="{FF2B5EF4-FFF2-40B4-BE49-F238E27FC236}">
                <a16:creationId xmlns:a16="http://schemas.microsoft.com/office/drawing/2014/main" xmlns="" id="{E3362633-3F8C-8840-8112-CB50DDC7F699}"/>
              </a:ext>
            </a:extLst>
          </p:cNvPr>
          <p:cNvSpPr txBox="1"/>
          <p:nvPr/>
        </p:nvSpPr>
        <p:spPr>
          <a:xfrm>
            <a:off x="5760819" y="2470579"/>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 6 </a:t>
            </a:r>
          </a:p>
        </p:txBody>
      </p:sp>
      <p:sp>
        <p:nvSpPr>
          <p:cNvPr id="18" name="TextBox 17">
            <a:extLst>
              <a:ext uri="{FF2B5EF4-FFF2-40B4-BE49-F238E27FC236}">
                <a16:creationId xmlns:a16="http://schemas.microsoft.com/office/drawing/2014/main" xmlns="" id="{A8F0E9FB-60A5-EB4B-A615-42DE6A6D5F27}"/>
              </a:ext>
            </a:extLst>
          </p:cNvPr>
          <p:cNvSpPr txBox="1"/>
          <p:nvPr/>
        </p:nvSpPr>
        <p:spPr>
          <a:xfrm>
            <a:off x="5762294" y="1571298"/>
            <a:ext cx="530915" cy="461665"/>
          </a:xfrm>
          <a:prstGeom prst="rect">
            <a:avLst/>
          </a:prstGeom>
          <a:noFill/>
          <a:ln w="19050">
            <a:solidFill>
              <a:srgbClr val="115076"/>
            </a:solidFill>
          </a:ln>
        </p:spPr>
        <p:txBody>
          <a:bodyPr wrap="none" rtlCol="0">
            <a:spAutoFit/>
          </a:bodyPr>
          <a:lstStyle/>
          <a:p>
            <a:r>
              <a:rPr lang="en-US" sz="2400" b="1" dirty="0">
                <a:solidFill>
                  <a:srgbClr val="115076"/>
                </a:solidFill>
                <a:latin typeface="Century Gothic" panose="020B0502020202020204" pitchFamily="34" charset="0"/>
              </a:rPr>
              <a:t> 3 </a:t>
            </a:r>
          </a:p>
        </p:txBody>
      </p:sp>
      <p:pic>
        <p:nvPicPr>
          <p:cNvPr id="32" name="Picture 31">
            <a:extLst>
              <a:ext uri="{FF2B5EF4-FFF2-40B4-BE49-F238E27FC236}">
                <a16:creationId xmlns:a16="http://schemas.microsoft.com/office/drawing/2014/main" xmlns="" id="{C5923626-2C6A-6B4E-BF1B-B3D7D7E2D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395" y="1927747"/>
            <a:ext cx="2341836" cy="1873469"/>
          </a:xfrm>
          <a:prstGeom prst="rect">
            <a:avLst/>
          </a:prstGeom>
        </p:spPr>
      </p:pic>
      <p:sp>
        <p:nvSpPr>
          <p:cNvPr id="33" name="Rounded Rectangle 32">
            <a:extLst>
              <a:ext uri="{FF2B5EF4-FFF2-40B4-BE49-F238E27FC236}">
                <a16:creationId xmlns:a16="http://schemas.microsoft.com/office/drawing/2014/main" xmlns="" id="{49250E51-8779-3D4D-AED9-7129742767CD}"/>
              </a:ext>
            </a:extLst>
          </p:cNvPr>
          <p:cNvSpPr/>
          <p:nvPr/>
        </p:nvSpPr>
        <p:spPr>
          <a:xfrm>
            <a:off x="10722148" y="291230"/>
            <a:ext cx="1169814"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endParaRPr lang="en-GB" b="1" dirty="0">
              <a:solidFill>
                <a:prstClr val="white"/>
              </a:solidFill>
              <a:latin typeface="Century Gothic" panose="020B0502020202020204" pitchFamily="34" charset="0"/>
            </a:endParaRPr>
          </a:p>
        </p:txBody>
      </p:sp>
      <p:sp>
        <p:nvSpPr>
          <p:cNvPr id="34" name="TextBox 33">
            <a:extLst>
              <a:ext uri="{FF2B5EF4-FFF2-40B4-BE49-F238E27FC236}">
                <a16:creationId xmlns:a16="http://schemas.microsoft.com/office/drawing/2014/main" xmlns="" id="{683D7B2E-EA9B-2343-A28C-FCBB9C7662C9}"/>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cxnSp>
        <p:nvCxnSpPr>
          <p:cNvPr id="35" name="Straight Connector 34">
            <a:extLst>
              <a:ext uri="{FF2B5EF4-FFF2-40B4-BE49-F238E27FC236}">
                <a16:creationId xmlns:a16="http://schemas.microsoft.com/office/drawing/2014/main" xmlns="" id="{D4BC5162-8E47-7242-9E5E-D28D743D2CD0}"/>
              </a:ext>
            </a:extLst>
          </p:cNvPr>
          <p:cNvCxnSpPr/>
          <p:nvPr/>
        </p:nvCxnSpPr>
        <p:spPr>
          <a:xfrm>
            <a:off x="2406221" y="2100662"/>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817B7A5-86FA-F64D-ADF0-3DAC5755298E}"/>
              </a:ext>
            </a:extLst>
          </p:cNvPr>
          <p:cNvCxnSpPr/>
          <p:nvPr/>
        </p:nvCxnSpPr>
        <p:spPr>
          <a:xfrm>
            <a:off x="2406220" y="2944872"/>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64D7AA39-9AAE-F548-A24D-58C7A9417153}"/>
              </a:ext>
            </a:extLst>
          </p:cNvPr>
          <p:cNvCxnSpPr/>
          <p:nvPr/>
        </p:nvCxnSpPr>
        <p:spPr>
          <a:xfrm>
            <a:off x="2406219" y="382730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B837EBC1-9B9D-E546-9BD9-CBB9747236F0}"/>
              </a:ext>
            </a:extLst>
          </p:cNvPr>
          <p:cNvCxnSpPr/>
          <p:nvPr/>
        </p:nvCxnSpPr>
        <p:spPr>
          <a:xfrm>
            <a:off x="2406218" y="4676916"/>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AADFBBD5-9126-024A-8946-AFC07845D2E5}"/>
              </a:ext>
            </a:extLst>
          </p:cNvPr>
          <p:cNvSpPr txBox="1"/>
          <p:nvPr/>
        </p:nvSpPr>
        <p:spPr>
          <a:xfrm>
            <a:off x="2711799" y="1406236"/>
            <a:ext cx="576506" cy="707886"/>
          </a:xfrm>
          <a:prstGeom prst="rect">
            <a:avLst/>
          </a:prstGeom>
          <a:noFill/>
        </p:spPr>
        <p:txBody>
          <a:bodyPr wrap="square" rtlCol="0">
            <a:spAutoFit/>
          </a:bodyPr>
          <a:lstStyle/>
          <a:p>
            <a:r>
              <a:rPr lang="en-US" sz="4000" b="1" dirty="0">
                <a:solidFill>
                  <a:srgbClr val="1F4E79"/>
                </a:solidFill>
                <a:latin typeface="Century Gothic" panose="020B0502020202020204" pitchFamily="34" charset="0"/>
              </a:rPr>
              <a:t>?</a:t>
            </a:r>
          </a:p>
        </p:txBody>
      </p:sp>
      <p:cxnSp>
        <p:nvCxnSpPr>
          <p:cNvPr id="43" name="Straight Connector 42">
            <a:extLst>
              <a:ext uri="{FF2B5EF4-FFF2-40B4-BE49-F238E27FC236}">
                <a16:creationId xmlns:a16="http://schemas.microsoft.com/office/drawing/2014/main" xmlns="" id="{D4BC5162-8E47-7242-9E5E-D28D743D2CD0}"/>
              </a:ext>
            </a:extLst>
          </p:cNvPr>
          <p:cNvCxnSpPr/>
          <p:nvPr/>
        </p:nvCxnSpPr>
        <p:spPr>
          <a:xfrm>
            <a:off x="4403846" y="208436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817B7A5-86FA-F64D-ADF0-3DAC5755298E}"/>
              </a:ext>
            </a:extLst>
          </p:cNvPr>
          <p:cNvCxnSpPr/>
          <p:nvPr/>
        </p:nvCxnSpPr>
        <p:spPr>
          <a:xfrm>
            <a:off x="4403845" y="292857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64D7AA39-9AAE-F548-A24D-58C7A9417153}"/>
              </a:ext>
            </a:extLst>
          </p:cNvPr>
          <p:cNvCxnSpPr/>
          <p:nvPr/>
        </p:nvCxnSpPr>
        <p:spPr>
          <a:xfrm>
            <a:off x="4403844" y="3811008"/>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837EBC1-9B9D-E546-9BD9-CBB9747236F0}"/>
              </a:ext>
            </a:extLst>
          </p:cNvPr>
          <p:cNvCxnSpPr/>
          <p:nvPr/>
        </p:nvCxnSpPr>
        <p:spPr>
          <a:xfrm>
            <a:off x="4403843" y="4660619"/>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D4BC5162-8E47-7242-9E5E-D28D743D2CD0}"/>
              </a:ext>
            </a:extLst>
          </p:cNvPr>
          <p:cNvCxnSpPr/>
          <p:nvPr/>
        </p:nvCxnSpPr>
        <p:spPr>
          <a:xfrm>
            <a:off x="6494896" y="2094263"/>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2817B7A5-86FA-F64D-ADF0-3DAC5755298E}"/>
              </a:ext>
            </a:extLst>
          </p:cNvPr>
          <p:cNvCxnSpPr/>
          <p:nvPr/>
        </p:nvCxnSpPr>
        <p:spPr>
          <a:xfrm>
            <a:off x="6494895" y="2938473"/>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64D7AA39-9AAE-F548-A24D-58C7A9417153}"/>
              </a:ext>
            </a:extLst>
          </p:cNvPr>
          <p:cNvCxnSpPr/>
          <p:nvPr/>
        </p:nvCxnSpPr>
        <p:spPr>
          <a:xfrm>
            <a:off x="6494894" y="3820906"/>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B837EBC1-9B9D-E546-9BD9-CBB9747236F0}"/>
              </a:ext>
            </a:extLst>
          </p:cNvPr>
          <p:cNvCxnSpPr/>
          <p:nvPr/>
        </p:nvCxnSpPr>
        <p:spPr>
          <a:xfrm>
            <a:off x="6494893" y="4670517"/>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890538" y="144267"/>
            <a:ext cx="3105150" cy="523220"/>
          </a:xfrm>
          <a:prstGeom prst="rect">
            <a:avLst/>
          </a:prstGeom>
          <a:noFill/>
        </p:spPr>
        <p:txBody>
          <a:bodyPr wrap="square" rtlCol="0">
            <a:spAutoFit/>
          </a:bodyPr>
          <a:lstStyle/>
          <a:p>
            <a:pPr algn="ctr"/>
            <a:r>
              <a:rPr lang="en-GB" sz="2800" b="1" dirty="0" err="1" smtClean="0">
                <a:solidFill>
                  <a:srgbClr val="115076"/>
                </a:solidFill>
                <a:latin typeface="Century Gothic" panose="020B0502020202020204" pitchFamily="34" charset="0"/>
              </a:rPr>
              <a:t>Beispiel</a:t>
            </a:r>
            <a:endParaRPr lang="en-GB" sz="2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356319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5112790" cy="707849"/>
          </a:xfrm>
        </p:spPr>
        <p:txBody>
          <a:bodyPr>
            <a:normAutofit/>
          </a:bodyPr>
          <a:lstStyle/>
          <a:p>
            <a:r>
              <a:rPr lang="en-GB" sz="3600" b="1" dirty="0">
                <a:solidFill>
                  <a:schemeClr val="bg1"/>
                </a:solidFill>
              </a:rPr>
              <a:t>Aliens</a:t>
            </a:r>
          </a:p>
        </p:txBody>
      </p:sp>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schemeClr val="bg1"/>
              </a:solidFill>
            </a:endParaRPr>
          </a:p>
        </p:txBody>
      </p:sp>
      <p:sp>
        <p:nvSpPr>
          <p:cNvPr id="2" name="TextBox 1">
            <a:hlinkClick r:id="" action="ppaction://noaction">
              <a:snd r:embed="rId4" name="10. Sie sprechen viele Sprachen_no pitch_dupl.wav"/>
            </a:hlinkClick>
            <a:extLst>
              <a:ext uri="{FF2B5EF4-FFF2-40B4-BE49-F238E27FC236}">
                <a16:creationId xmlns:a16="http://schemas.microsoft.com/office/drawing/2014/main" xmlns="" id="{F9F0D38B-22DF-6743-85D4-6358DAAB567A}"/>
              </a:ext>
            </a:extLst>
          </p:cNvPr>
          <p:cNvSpPr txBox="1"/>
          <p:nvPr/>
        </p:nvSpPr>
        <p:spPr>
          <a:xfrm>
            <a:off x="1713568" y="4235088"/>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10</a:t>
            </a:r>
          </a:p>
        </p:txBody>
      </p:sp>
      <p:sp>
        <p:nvSpPr>
          <p:cNvPr id="7" name="TextBox 6">
            <a:hlinkClick r:id="" action="ppaction://noaction">
              <a:snd r:embed="rId5" name="7. Sie lesen gern_no pitch_dupl.wav"/>
            </a:hlinkClick>
            <a:extLst>
              <a:ext uri="{FF2B5EF4-FFF2-40B4-BE49-F238E27FC236}">
                <a16:creationId xmlns:a16="http://schemas.microsoft.com/office/drawing/2014/main" xmlns="" id="{E8CDEF4C-C338-A948-9A7F-569017262FDE}"/>
              </a:ext>
            </a:extLst>
          </p:cNvPr>
          <p:cNvSpPr txBox="1"/>
          <p:nvPr/>
        </p:nvSpPr>
        <p:spPr>
          <a:xfrm>
            <a:off x="1713568" y="3342936"/>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7 </a:t>
            </a:r>
          </a:p>
        </p:txBody>
      </p:sp>
      <p:sp>
        <p:nvSpPr>
          <p:cNvPr id="8" name="TextBox 7">
            <a:hlinkClick r:id="" action="ppaction://noaction">
              <a:snd r:embed="rId6" name="4. Sie sind grün_no pitch_dupl.wav"/>
            </a:hlinkClick>
            <a:extLst>
              <a:ext uri="{FF2B5EF4-FFF2-40B4-BE49-F238E27FC236}">
                <a16:creationId xmlns:a16="http://schemas.microsoft.com/office/drawing/2014/main" xmlns="" id="{46D570BB-8049-C644-A6F2-F99F5D867685}"/>
              </a:ext>
            </a:extLst>
          </p:cNvPr>
          <p:cNvSpPr txBox="1"/>
          <p:nvPr/>
        </p:nvSpPr>
        <p:spPr>
          <a:xfrm>
            <a:off x="1713568" y="2450784"/>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4 </a:t>
            </a:r>
          </a:p>
        </p:txBody>
      </p:sp>
      <p:sp>
        <p:nvSpPr>
          <p:cNvPr id="9" name="TextBox 8">
            <a:hlinkClick r:id="" action="ppaction://noaction">
              <a:snd r:embed="rId7" name="1. Haben sie Haare_no pitch_dupl.wav"/>
            </a:hlinkClick>
            <a:extLst>
              <a:ext uri="{FF2B5EF4-FFF2-40B4-BE49-F238E27FC236}">
                <a16:creationId xmlns:a16="http://schemas.microsoft.com/office/drawing/2014/main" xmlns="" id="{443CC5DF-7896-6244-B65B-9991C727B7AE}"/>
              </a:ext>
            </a:extLst>
          </p:cNvPr>
          <p:cNvSpPr txBox="1"/>
          <p:nvPr/>
        </p:nvSpPr>
        <p:spPr>
          <a:xfrm>
            <a:off x="1713569" y="1576555"/>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1 </a:t>
            </a:r>
          </a:p>
        </p:txBody>
      </p:sp>
      <p:sp>
        <p:nvSpPr>
          <p:cNvPr id="11" name="TextBox 10">
            <a:hlinkClick r:id="" action="ppaction://noaction">
              <a:snd r:embed="rId8" name="11. Sie sind sehr intelligent_no pitch_dupl.wav"/>
            </a:hlinkClick>
            <a:extLst>
              <a:ext uri="{FF2B5EF4-FFF2-40B4-BE49-F238E27FC236}">
                <a16:creationId xmlns:a16="http://schemas.microsoft.com/office/drawing/2014/main" xmlns="" id="{A7183386-C939-6C41-82D4-A6BCABF99819}"/>
              </a:ext>
            </a:extLst>
          </p:cNvPr>
          <p:cNvSpPr txBox="1"/>
          <p:nvPr/>
        </p:nvSpPr>
        <p:spPr>
          <a:xfrm>
            <a:off x="3755622" y="4235087"/>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11</a:t>
            </a:r>
          </a:p>
        </p:txBody>
      </p:sp>
      <p:sp>
        <p:nvSpPr>
          <p:cNvPr id="12" name="TextBox 11">
            <a:hlinkClick r:id="" action="ppaction://noaction">
              <a:snd r:embed="rId9" name="8. Können sie lesen_no pitch_dupl.wav"/>
            </a:hlinkClick>
            <a:extLst>
              <a:ext uri="{FF2B5EF4-FFF2-40B4-BE49-F238E27FC236}">
                <a16:creationId xmlns:a16="http://schemas.microsoft.com/office/drawing/2014/main" xmlns="" id="{383C26A7-ADC6-E546-A4D4-3FD1EE6C71D4}"/>
              </a:ext>
            </a:extLst>
          </p:cNvPr>
          <p:cNvSpPr txBox="1"/>
          <p:nvPr/>
        </p:nvSpPr>
        <p:spPr>
          <a:xfrm>
            <a:off x="3755623" y="3342935"/>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8 </a:t>
            </a:r>
          </a:p>
        </p:txBody>
      </p:sp>
      <p:sp>
        <p:nvSpPr>
          <p:cNvPr id="13" name="TextBox 12">
            <a:hlinkClick r:id="" action="ppaction://noaction">
              <a:snd r:embed="rId10" name="5. Haben sie zwei Augen_no pitch_dupl.wav"/>
            </a:hlinkClick>
            <a:extLst>
              <a:ext uri="{FF2B5EF4-FFF2-40B4-BE49-F238E27FC236}">
                <a16:creationId xmlns:a16="http://schemas.microsoft.com/office/drawing/2014/main" xmlns="" id="{1C0D63B5-4284-F64B-87D2-0A8042066302}"/>
              </a:ext>
            </a:extLst>
          </p:cNvPr>
          <p:cNvSpPr txBox="1"/>
          <p:nvPr/>
        </p:nvSpPr>
        <p:spPr>
          <a:xfrm>
            <a:off x="3755623" y="2450783"/>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5 </a:t>
            </a:r>
          </a:p>
        </p:txBody>
      </p:sp>
      <p:sp>
        <p:nvSpPr>
          <p:cNvPr id="14" name="TextBox 13">
            <a:hlinkClick r:id="" action="ppaction://noaction">
              <a:snd r:embed="rId11" name="2. Sie haben zwei Beine_no pitch_dupl.wav"/>
            </a:hlinkClick>
            <a:extLst>
              <a:ext uri="{FF2B5EF4-FFF2-40B4-BE49-F238E27FC236}">
                <a16:creationId xmlns:a16="http://schemas.microsoft.com/office/drawing/2014/main" xmlns="" id="{B4229EA2-9267-5A42-ADEF-5E6F6422CDCB}"/>
              </a:ext>
            </a:extLst>
          </p:cNvPr>
          <p:cNvSpPr txBox="1"/>
          <p:nvPr/>
        </p:nvSpPr>
        <p:spPr>
          <a:xfrm>
            <a:off x="3755624" y="1576555"/>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2 </a:t>
            </a:r>
          </a:p>
        </p:txBody>
      </p:sp>
      <p:sp>
        <p:nvSpPr>
          <p:cNvPr id="15" name="TextBox 14">
            <a:hlinkClick r:id="" action="ppaction://noaction">
              <a:snd r:embed="rId12" name="12. Sind sie freundlich_no pitch_dupl.wav"/>
            </a:hlinkClick>
            <a:extLst>
              <a:ext uri="{FF2B5EF4-FFF2-40B4-BE49-F238E27FC236}">
                <a16:creationId xmlns:a16="http://schemas.microsoft.com/office/drawing/2014/main" xmlns="" id="{8BC8548A-7151-7643-82BE-A7FE00C34A2A}"/>
              </a:ext>
            </a:extLst>
          </p:cNvPr>
          <p:cNvSpPr txBox="1"/>
          <p:nvPr/>
        </p:nvSpPr>
        <p:spPr>
          <a:xfrm>
            <a:off x="5760818" y="4235087"/>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12</a:t>
            </a:r>
          </a:p>
        </p:txBody>
      </p:sp>
      <p:sp>
        <p:nvSpPr>
          <p:cNvPr id="16" name="TextBox 15">
            <a:hlinkClick r:id="" action="ppaction://noaction">
              <a:snd r:embed="rId13" name="9. Können sie fliegen_no pitch_dupl.wav"/>
            </a:hlinkClick>
            <a:extLst>
              <a:ext uri="{FF2B5EF4-FFF2-40B4-BE49-F238E27FC236}">
                <a16:creationId xmlns:a16="http://schemas.microsoft.com/office/drawing/2014/main" xmlns="" id="{3F7F3AA7-3F90-0849-B49F-5862712E7BF0}"/>
              </a:ext>
            </a:extLst>
          </p:cNvPr>
          <p:cNvSpPr txBox="1"/>
          <p:nvPr/>
        </p:nvSpPr>
        <p:spPr>
          <a:xfrm>
            <a:off x="5760818" y="3339551"/>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9 </a:t>
            </a:r>
          </a:p>
        </p:txBody>
      </p:sp>
      <p:sp>
        <p:nvSpPr>
          <p:cNvPr id="17" name="TextBox 16">
            <a:hlinkClick r:id="" action="ppaction://noaction">
              <a:snd r:embed="rId14" name="6. Sie haben keine Haare_no pitch_dupl.wav"/>
            </a:hlinkClick>
            <a:extLst>
              <a:ext uri="{FF2B5EF4-FFF2-40B4-BE49-F238E27FC236}">
                <a16:creationId xmlns:a16="http://schemas.microsoft.com/office/drawing/2014/main" xmlns="" id="{E3362633-3F8C-8840-8112-CB50DDC7F699}"/>
              </a:ext>
            </a:extLst>
          </p:cNvPr>
          <p:cNvSpPr txBox="1"/>
          <p:nvPr/>
        </p:nvSpPr>
        <p:spPr>
          <a:xfrm>
            <a:off x="5760819" y="2470579"/>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6 </a:t>
            </a:r>
          </a:p>
        </p:txBody>
      </p:sp>
      <p:sp>
        <p:nvSpPr>
          <p:cNvPr id="18" name="TextBox 17">
            <a:hlinkClick r:id="" action="ppaction://noaction">
              <a:snd r:embed="rId15" name="3. Sind sie groß_no pitch_dupl.wav"/>
            </a:hlinkClick>
            <a:extLst>
              <a:ext uri="{FF2B5EF4-FFF2-40B4-BE49-F238E27FC236}">
                <a16:creationId xmlns:a16="http://schemas.microsoft.com/office/drawing/2014/main" xmlns="" id="{A8F0E9FB-60A5-EB4B-A615-42DE6A6D5F27}"/>
              </a:ext>
            </a:extLst>
          </p:cNvPr>
          <p:cNvSpPr txBox="1"/>
          <p:nvPr/>
        </p:nvSpPr>
        <p:spPr>
          <a:xfrm>
            <a:off x="5762294" y="1571298"/>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r>
              <a:rPr lang="en-US" sz="2400" b="1" dirty="0">
                <a:solidFill>
                  <a:srgbClr val="115076"/>
                </a:solidFill>
                <a:latin typeface="Century Gothic" panose="020B0502020202020204" pitchFamily="34" charset="0"/>
              </a:rPr>
              <a:t> 3 </a:t>
            </a:r>
          </a:p>
        </p:txBody>
      </p:sp>
      <p:pic>
        <p:nvPicPr>
          <p:cNvPr id="32" name="Picture 31">
            <a:extLst>
              <a:ext uri="{FF2B5EF4-FFF2-40B4-BE49-F238E27FC236}">
                <a16:creationId xmlns:a16="http://schemas.microsoft.com/office/drawing/2014/main" xmlns="" id="{C5923626-2C6A-6B4E-BF1B-B3D7D7E2DEC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63395" y="1927747"/>
            <a:ext cx="2341836" cy="1873469"/>
          </a:xfrm>
          <a:prstGeom prst="rect">
            <a:avLst/>
          </a:prstGeom>
        </p:spPr>
      </p:pic>
      <p:sp>
        <p:nvSpPr>
          <p:cNvPr id="33" name="Rounded Rectangle 32">
            <a:extLst>
              <a:ext uri="{FF2B5EF4-FFF2-40B4-BE49-F238E27FC236}">
                <a16:creationId xmlns:a16="http://schemas.microsoft.com/office/drawing/2014/main" xmlns="" id="{49250E51-8779-3D4D-AED9-7129742767CD}"/>
              </a:ext>
            </a:extLst>
          </p:cNvPr>
          <p:cNvSpPr/>
          <p:nvPr/>
        </p:nvSpPr>
        <p:spPr>
          <a:xfrm>
            <a:off x="10722148" y="291230"/>
            <a:ext cx="1169814"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endParaRPr lang="en-GB" b="1" dirty="0">
              <a:solidFill>
                <a:prstClr val="white"/>
              </a:solidFill>
              <a:latin typeface="Century Gothic" panose="020B0502020202020204" pitchFamily="34" charset="0"/>
            </a:endParaRPr>
          </a:p>
        </p:txBody>
      </p:sp>
      <p:sp>
        <p:nvSpPr>
          <p:cNvPr id="34" name="TextBox 33">
            <a:extLst>
              <a:ext uri="{FF2B5EF4-FFF2-40B4-BE49-F238E27FC236}">
                <a16:creationId xmlns:a16="http://schemas.microsoft.com/office/drawing/2014/main" xmlns="" id="{683D7B2E-EA9B-2343-A28C-FCBB9C7662C9}"/>
              </a:ext>
            </a:extLst>
          </p:cNvPr>
          <p:cNvSpPr txBox="1"/>
          <p:nvPr/>
        </p:nvSpPr>
        <p:spPr>
          <a:xfrm>
            <a:off x="5823284" y="6494075"/>
            <a:ext cx="440445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Inge Alferink / Rachel Hawkes / Emma Marsden</a:t>
            </a:r>
          </a:p>
        </p:txBody>
      </p:sp>
      <p:cxnSp>
        <p:nvCxnSpPr>
          <p:cNvPr id="35" name="Straight Connector 34">
            <a:extLst>
              <a:ext uri="{FF2B5EF4-FFF2-40B4-BE49-F238E27FC236}">
                <a16:creationId xmlns:a16="http://schemas.microsoft.com/office/drawing/2014/main" xmlns="" id="{D4BC5162-8E47-7242-9E5E-D28D743D2CD0}"/>
              </a:ext>
            </a:extLst>
          </p:cNvPr>
          <p:cNvCxnSpPr/>
          <p:nvPr/>
        </p:nvCxnSpPr>
        <p:spPr>
          <a:xfrm>
            <a:off x="2406221" y="2100662"/>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817B7A5-86FA-F64D-ADF0-3DAC5755298E}"/>
              </a:ext>
            </a:extLst>
          </p:cNvPr>
          <p:cNvCxnSpPr/>
          <p:nvPr/>
        </p:nvCxnSpPr>
        <p:spPr>
          <a:xfrm>
            <a:off x="2406220" y="2944872"/>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64D7AA39-9AAE-F548-A24D-58C7A9417153}"/>
              </a:ext>
            </a:extLst>
          </p:cNvPr>
          <p:cNvCxnSpPr/>
          <p:nvPr/>
        </p:nvCxnSpPr>
        <p:spPr>
          <a:xfrm>
            <a:off x="2406219" y="382730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B837EBC1-9B9D-E546-9BD9-CBB9747236F0}"/>
              </a:ext>
            </a:extLst>
          </p:cNvPr>
          <p:cNvCxnSpPr/>
          <p:nvPr/>
        </p:nvCxnSpPr>
        <p:spPr>
          <a:xfrm>
            <a:off x="2406218" y="4676916"/>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AADFBBD5-9126-024A-8946-AFC07845D2E5}"/>
              </a:ext>
            </a:extLst>
          </p:cNvPr>
          <p:cNvSpPr txBox="1"/>
          <p:nvPr/>
        </p:nvSpPr>
        <p:spPr>
          <a:xfrm>
            <a:off x="2711799" y="1406236"/>
            <a:ext cx="576506" cy="707886"/>
          </a:xfrm>
          <a:prstGeom prst="rect">
            <a:avLst/>
          </a:prstGeom>
          <a:noFill/>
        </p:spPr>
        <p:txBody>
          <a:bodyPr wrap="square" rtlCol="0">
            <a:spAutoFit/>
          </a:bodyPr>
          <a:lstStyle/>
          <a:p>
            <a:r>
              <a:rPr lang="en-US" sz="4000" b="1" dirty="0">
                <a:solidFill>
                  <a:srgbClr val="1F4E79"/>
                </a:solidFill>
                <a:latin typeface="Century Gothic" panose="020B0502020202020204" pitchFamily="34" charset="0"/>
              </a:rPr>
              <a:t>?</a:t>
            </a:r>
          </a:p>
        </p:txBody>
      </p:sp>
      <p:cxnSp>
        <p:nvCxnSpPr>
          <p:cNvPr id="43" name="Straight Connector 42">
            <a:extLst>
              <a:ext uri="{FF2B5EF4-FFF2-40B4-BE49-F238E27FC236}">
                <a16:creationId xmlns:a16="http://schemas.microsoft.com/office/drawing/2014/main" xmlns="" id="{D4BC5162-8E47-7242-9E5E-D28D743D2CD0}"/>
              </a:ext>
            </a:extLst>
          </p:cNvPr>
          <p:cNvCxnSpPr/>
          <p:nvPr/>
        </p:nvCxnSpPr>
        <p:spPr>
          <a:xfrm>
            <a:off x="4403846" y="208436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817B7A5-86FA-F64D-ADF0-3DAC5755298E}"/>
              </a:ext>
            </a:extLst>
          </p:cNvPr>
          <p:cNvCxnSpPr/>
          <p:nvPr/>
        </p:nvCxnSpPr>
        <p:spPr>
          <a:xfrm>
            <a:off x="4403845" y="292857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64D7AA39-9AAE-F548-A24D-58C7A9417153}"/>
              </a:ext>
            </a:extLst>
          </p:cNvPr>
          <p:cNvCxnSpPr/>
          <p:nvPr/>
        </p:nvCxnSpPr>
        <p:spPr>
          <a:xfrm>
            <a:off x="4403844" y="3811008"/>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837EBC1-9B9D-E546-9BD9-CBB9747236F0}"/>
              </a:ext>
            </a:extLst>
          </p:cNvPr>
          <p:cNvCxnSpPr/>
          <p:nvPr/>
        </p:nvCxnSpPr>
        <p:spPr>
          <a:xfrm>
            <a:off x="4403843" y="4660619"/>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D4BC5162-8E47-7242-9E5E-D28D743D2CD0}"/>
              </a:ext>
            </a:extLst>
          </p:cNvPr>
          <p:cNvCxnSpPr/>
          <p:nvPr/>
        </p:nvCxnSpPr>
        <p:spPr>
          <a:xfrm>
            <a:off x="6494896" y="2094263"/>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2817B7A5-86FA-F64D-ADF0-3DAC5755298E}"/>
              </a:ext>
            </a:extLst>
          </p:cNvPr>
          <p:cNvCxnSpPr/>
          <p:nvPr/>
        </p:nvCxnSpPr>
        <p:spPr>
          <a:xfrm>
            <a:off x="6494895" y="2938473"/>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64D7AA39-9AAE-F548-A24D-58C7A9417153}"/>
              </a:ext>
            </a:extLst>
          </p:cNvPr>
          <p:cNvCxnSpPr/>
          <p:nvPr/>
        </p:nvCxnSpPr>
        <p:spPr>
          <a:xfrm>
            <a:off x="6494894" y="3820906"/>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B837EBC1-9B9D-E546-9BD9-CBB9747236F0}"/>
              </a:ext>
            </a:extLst>
          </p:cNvPr>
          <p:cNvCxnSpPr/>
          <p:nvPr/>
        </p:nvCxnSpPr>
        <p:spPr>
          <a:xfrm>
            <a:off x="6494893" y="4670517"/>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322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24869</TotalTime>
  <Words>2074</Words>
  <Application>Microsoft Office PowerPoint</Application>
  <PresentationFormat>Widescreen</PresentationFormat>
  <Paragraphs>458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Bickley Script</vt:lpstr>
      <vt:lpstr>SimSun</vt:lpstr>
      <vt:lpstr>Arial</vt:lpstr>
      <vt:lpstr>Calibri</vt:lpstr>
      <vt:lpstr>Century Gothic</vt:lpstr>
      <vt:lpstr>Comic Sans MS</vt:lpstr>
      <vt:lpstr>Times New Roman</vt:lpstr>
      <vt:lpstr>Tw Cen MT</vt:lpstr>
      <vt:lpstr>1_Office Theme</vt:lpstr>
      <vt:lpstr>PowerPoint Presentation</vt:lpstr>
      <vt:lpstr>Asking questions in German</vt:lpstr>
      <vt:lpstr>Asking questions in German</vt:lpstr>
      <vt:lpstr>Traumfrau</vt:lpstr>
      <vt:lpstr>Reading</vt:lpstr>
      <vt:lpstr>Reading</vt:lpstr>
      <vt:lpstr>Aliens</vt:lpstr>
      <vt:lpstr>Aliens</vt:lpstr>
      <vt:lpstr>Aliens</vt:lpstr>
      <vt:lpstr>Aliens </vt:lpstr>
      <vt:lpstr>PowerPoint Presentation</vt:lpstr>
      <vt:lpstr>Ja oder Nein!  </vt:lpstr>
      <vt:lpstr>PowerPoint Presentation</vt:lpstr>
      <vt:lpstr>Bild A</vt:lpstr>
      <vt:lpstr>Bild B</vt:lpstr>
      <vt:lpstr>PowerPoint Presentation</vt:lpstr>
      <vt:lpstr>PowerPoint Presentation</vt:lpstr>
      <vt:lpstr>Wir treffen uns</vt:lpstr>
      <vt:lpstr>Wir treffen uns</vt:lpstr>
      <vt:lpstr>Kalender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Study</cp:lastModifiedBy>
  <cp:revision>89</cp:revision>
  <dcterms:created xsi:type="dcterms:W3CDTF">2019-03-27T07:30:03Z</dcterms:created>
  <dcterms:modified xsi:type="dcterms:W3CDTF">2019-05-30T05:07:15Z</dcterms:modified>
</cp:coreProperties>
</file>