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7"/>
  </p:notesMasterIdLst>
  <p:sldIdLst>
    <p:sldId id="257" r:id="rId2"/>
    <p:sldId id="383" r:id="rId3"/>
    <p:sldId id="416" r:id="rId4"/>
    <p:sldId id="387" r:id="rId5"/>
    <p:sldId id="388" r:id="rId6"/>
    <p:sldId id="389" r:id="rId7"/>
    <p:sldId id="390" r:id="rId8"/>
    <p:sldId id="386" r:id="rId9"/>
    <p:sldId id="391" r:id="rId10"/>
    <p:sldId id="392" r:id="rId11"/>
    <p:sldId id="393" r:id="rId12"/>
    <p:sldId id="394" r:id="rId13"/>
    <p:sldId id="395" r:id="rId14"/>
    <p:sldId id="396" r:id="rId15"/>
    <p:sldId id="397" r:id="rId16"/>
    <p:sldId id="398" r:id="rId17"/>
    <p:sldId id="399" r:id="rId18"/>
    <p:sldId id="400" r:id="rId19"/>
    <p:sldId id="384" r:id="rId20"/>
    <p:sldId id="401" r:id="rId21"/>
    <p:sldId id="402" r:id="rId22"/>
    <p:sldId id="403" r:id="rId23"/>
    <p:sldId id="404" r:id="rId24"/>
    <p:sldId id="405" r:id="rId25"/>
    <p:sldId id="406" r:id="rId26"/>
    <p:sldId id="407" r:id="rId27"/>
    <p:sldId id="408" r:id="rId28"/>
    <p:sldId id="409" r:id="rId29"/>
    <p:sldId id="385" r:id="rId30"/>
    <p:sldId id="410" r:id="rId31"/>
    <p:sldId id="411" r:id="rId32"/>
    <p:sldId id="412" r:id="rId33"/>
    <p:sldId id="413" r:id="rId34"/>
    <p:sldId id="414" r:id="rId35"/>
    <p:sldId id="41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chel Hawkes" initials="RH" lastIdx="2" clrIdx="0">
    <p:extLst>
      <p:ext uri="{19B8F6BF-5375-455C-9EA6-DF929625EA0E}">
        <p15:presenceInfo xmlns:p15="http://schemas.microsoft.com/office/powerpoint/2012/main" userId="S::RHawkes@combertonvc.org::5e669c2b-3608-40aa-930e-cb573f7025a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4F75"/>
    <a:srgbClr val="114F82"/>
    <a:srgbClr val="115076"/>
    <a:srgbClr val="E25B00"/>
    <a:srgbClr val="FBF0D5"/>
    <a:srgbClr val="F66400"/>
    <a:srgbClr val="EE6000"/>
    <a:srgbClr val="DAA520"/>
    <a:srgbClr val="E3EA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441" autoAdjust="0"/>
    <p:restoredTop sz="73244" autoAdjust="0"/>
  </p:normalViewPr>
  <p:slideViewPr>
    <p:cSldViewPr snapToGrid="0">
      <p:cViewPr varScale="1">
        <p:scale>
          <a:sx n="79" d="100"/>
          <a:sy n="79" d="100"/>
        </p:scale>
        <p:origin x="240" y="400"/>
      </p:cViewPr>
      <p:guideLst/>
    </p:cSldViewPr>
  </p:slideViewPr>
  <p:outlineViewPr>
    <p:cViewPr>
      <p:scale>
        <a:sx n="33" d="100"/>
        <a:sy n="33" d="100"/>
      </p:scale>
      <p:origin x="0" y="-1170"/>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14/01/2021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vocaroo.com/"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Notes:</a:t>
            </a:r>
          </a:p>
          <a:p>
            <a:pPr marL="228600" indent="-228600">
              <a:buFont typeface="+mj-lt"/>
              <a:buAutoNum type="arabicPeriod"/>
            </a:pPr>
            <a:r>
              <a:rPr lang="en-GB" dirty="0"/>
              <a:t>These practice assessment questions closely mirror the format of the various sections in </a:t>
            </a:r>
            <a:r>
              <a:rPr lang="en-GB"/>
              <a:t>the Year 7</a:t>
            </a:r>
            <a:r>
              <a:rPr lang="en-GB" baseline="0"/>
              <a:t> </a:t>
            </a:r>
            <a:r>
              <a:rPr lang="en-GB"/>
              <a:t>‘Achievement </a:t>
            </a:r>
            <a:r>
              <a:rPr lang="en-GB" dirty="0"/>
              <a:t>Test</a:t>
            </a:r>
            <a:r>
              <a:rPr lang="en-GB" baseline="0" dirty="0"/>
              <a:t>’ </a:t>
            </a:r>
            <a:r>
              <a:rPr lang="en-GB" dirty="0"/>
              <a:t>Assessments.</a:t>
            </a:r>
            <a:r>
              <a:rPr lang="en-GB" baseline="0" dirty="0"/>
              <a:t> However, there are only two question items per section in this practice sequence. The rubrics are almost exactly as they would appear in the real test.</a:t>
            </a:r>
          </a:p>
          <a:p>
            <a:pPr marL="228600" indent="-228600">
              <a:buFont typeface="+mj-lt"/>
              <a:buAutoNum type="arabicPeriod"/>
            </a:pPr>
            <a:r>
              <a:rPr lang="en-GB" baseline="0" dirty="0"/>
              <a:t>The timings for each section have been left as for the real thing, in order for students to gain an appreciation of how long they would be working on each type of question. Please point out to them that working through the two example questions here may not take as long (though with any explanation and discussion as may be useful with the class factored in, it may be that longer is actually spent on each section than would be the case for the real test).</a:t>
            </a:r>
          </a:p>
          <a:p>
            <a:pPr marL="228600" indent="-228600">
              <a:buFont typeface="+mj-lt"/>
              <a:buAutoNum type="arabicPeriod"/>
            </a:pPr>
            <a:r>
              <a:rPr lang="en-GB" baseline="0" dirty="0"/>
              <a:t>For the listening section, the audio for each item is accessible </a:t>
            </a:r>
            <a:r>
              <a:rPr lang="en-GB" baseline="0"/>
              <a:t>via the </a:t>
            </a:r>
            <a:r>
              <a:rPr lang="en-GB" baseline="0" dirty="0"/>
              <a:t>button adjacent to the question. Each item is recorded only once; where it is specified that students will hear an item twice, please click the play button again when ready.</a:t>
            </a:r>
          </a:p>
          <a:p>
            <a:pPr marL="228600" indent="-228600">
              <a:buFont typeface="+mj-lt"/>
              <a:buAutoNum type="arabicPeriod"/>
            </a:pPr>
            <a:r>
              <a:rPr lang="en-GB" baseline="0" dirty="0"/>
              <a:t>All of the vocabulary, with the exception of the unknown words in the phonics section, are taken from the NCELP scheme of work leading up to the assessment week; these are not therefore frequency-referenced here. The unknown words in the phonics section are frequency-referenced in the slide notes.</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912338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B"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10</a:t>
            </a:fld>
            <a:endParaRPr lang="en-GB"/>
          </a:p>
        </p:txBody>
      </p:sp>
    </p:spTree>
    <p:extLst>
      <p:ext uri="{BB962C8B-B14F-4D97-AF65-F5344CB8AC3E}">
        <p14:creationId xmlns:p14="http://schemas.microsoft.com/office/powerpoint/2010/main" val="31877039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B"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11</a:t>
            </a:fld>
            <a:endParaRPr lang="en-GB"/>
          </a:p>
        </p:txBody>
      </p:sp>
    </p:spTree>
    <p:extLst>
      <p:ext uri="{BB962C8B-B14F-4D97-AF65-F5344CB8AC3E}">
        <p14:creationId xmlns:p14="http://schemas.microsoft.com/office/powerpoint/2010/main" val="41838059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B"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12</a:t>
            </a:fld>
            <a:endParaRPr lang="en-GB"/>
          </a:p>
        </p:txBody>
      </p:sp>
    </p:spTree>
    <p:extLst>
      <p:ext uri="{BB962C8B-B14F-4D97-AF65-F5344CB8AC3E}">
        <p14:creationId xmlns:p14="http://schemas.microsoft.com/office/powerpoint/2010/main" val="39170722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B"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13</a:t>
            </a:fld>
            <a:endParaRPr lang="en-GB"/>
          </a:p>
        </p:txBody>
      </p:sp>
    </p:spTree>
    <p:extLst>
      <p:ext uri="{BB962C8B-B14F-4D97-AF65-F5344CB8AC3E}">
        <p14:creationId xmlns:p14="http://schemas.microsoft.com/office/powerpoint/2010/main" val="32349811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B"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14</a:t>
            </a:fld>
            <a:endParaRPr lang="en-GB"/>
          </a:p>
        </p:txBody>
      </p:sp>
    </p:spTree>
    <p:extLst>
      <p:ext uri="{BB962C8B-B14F-4D97-AF65-F5344CB8AC3E}">
        <p14:creationId xmlns:p14="http://schemas.microsoft.com/office/powerpoint/2010/main" val="7489201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B"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15</a:t>
            </a:fld>
            <a:endParaRPr lang="en-GB"/>
          </a:p>
        </p:txBody>
      </p:sp>
    </p:spTree>
    <p:extLst>
      <p:ext uri="{BB962C8B-B14F-4D97-AF65-F5344CB8AC3E}">
        <p14:creationId xmlns:p14="http://schemas.microsoft.com/office/powerpoint/2010/main" val="17097880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B"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16</a:t>
            </a:fld>
            <a:endParaRPr lang="en-GB"/>
          </a:p>
        </p:txBody>
      </p:sp>
    </p:spTree>
    <p:extLst>
      <p:ext uri="{BB962C8B-B14F-4D97-AF65-F5344CB8AC3E}">
        <p14:creationId xmlns:p14="http://schemas.microsoft.com/office/powerpoint/2010/main" val="21905503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B"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17</a:t>
            </a:fld>
            <a:endParaRPr lang="en-GB"/>
          </a:p>
        </p:txBody>
      </p:sp>
    </p:spTree>
    <p:extLst>
      <p:ext uri="{BB962C8B-B14F-4D97-AF65-F5344CB8AC3E}">
        <p14:creationId xmlns:p14="http://schemas.microsoft.com/office/powerpoint/2010/main" val="31429763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B"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18</a:t>
            </a:fld>
            <a:endParaRPr lang="en-GB"/>
          </a:p>
        </p:txBody>
      </p:sp>
    </p:spTree>
    <p:extLst>
      <p:ext uri="{BB962C8B-B14F-4D97-AF65-F5344CB8AC3E}">
        <p14:creationId xmlns:p14="http://schemas.microsoft.com/office/powerpoint/2010/main" val="30144141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When you do this part of the test, you will probably want to record it to send to your teacher.</a:t>
            </a:r>
            <a:br>
              <a:rPr lang="en-GB" dirty="0"/>
            </a:br>
            <a:r>
              <a:rPr lang="en-GB" sz="1200" b="0" kern="1200" dirty="0">
                <a:solidFill>
                  <a:schemeClr val="tx1"/>
                </a:solidFill>
                <a:effectLst/>
                <a:latin typeface="+mn-lt"/>
                <a:ea typeface="+mn-ea"/>
                <a:cs typeface="+mn-cs"/>
              </a:rPr>
              <a:t>You can </a:t>
            </a:r>
            <a:r>
              <a:rPr lang="en-GB" sz="1200" kern="1200" dirty="0">
                <a:solidFill>
                  <a:schemeClr val="tx1"/>
                </a:solidFill>
                <a:effectLst/>
                <a:latin typeface="+mn-lt"/>
                <a:ea typeface="+mn-ea"/>
                <a:cs typeface="+mn-cs"/>
              </a:rPr>
              <a:t>go to this website: </a:t>
            </a:r>
            <a:r>
              <a:rPr lang="en-GB" sz="1200" u="sng" kern="1200" dirty="0">
                <a:solidFill>
                  <a:schemeClr val="tx1"/>
                </a:solidFill>
                <a:effectLst/>
                <a:latin typeface="+mn-lt"/>
                <a:ea typeface="+mn-ea"/>
                <a:cs typeface="+mn-cs"/>
                <a:hlinkClick r:id="rId3"/>
              </a:rPr>
              <a:t>vocaroo.com</a:t>
            </a:r>
            <a:r>
              <a:rPr lang="en-GB" sz="1200" kern="1200" dirty="0">
                <a:solidFill>
                  <a:schemeClr val="tx1"/>
                </a:solidFill>
                <a:effectLst/>
                <a:latin typeface="+mn-lt"/>
                <a:ea typeface="+mn-ea"/>
                <a:cs typeface="+mn-cs"/>
              </a:rPr>
              <a:t>. It will open in a new tab. </a:t>
            </a:r>
            <a:r>
              <a:rPr lang="en-GB" sz="1200" b="1" kern="1200" dirty="0">
                <a:solidFill>
                  <a:schemeClr val="tx1"/>
                </a:solidFill>
                <a:effectLst/>
                <a:latin typeface="+mn-lt"/>
                <a:ea typeface="+mn-ea"/>
                <a:cs typeface="+mn-cs"/>
              </a:rPr>
              <a:t>Click</a:t>
            </a:r>
            <a:r>
              <a:rPr lang="en-GB" sz="1200" kern="1200" dirty="0">
                <a:solidFill>
                  <a:schemeClr val="tx1"/>
                </a:solidFill>
                <a:effectLst/>
                <a:latin typeface="+mn-lt"/>
                <a:ea typeface="+mn-ea"/>
                <a:cs typeface="+mn-cs"/>
              </a:rPr>
              <a:t> the red record button to record yourself.</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 recording is provided for feedback.</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Transcript:</a:t>
            </a:r>
          </a:p>
          <a:p>
            <a:pPr marL="0" indent="0">
              <a:buNone/>
            </a:pPr>
            <a:r>
              <a:rPr lang="en-GB" sz="1200" kern="1200" dirty="0">
                <a:solidFill>
                  <a:schemeClr val="tx1"/>
                </a:solidFill>
                <a:effectLst/>
                <a:latin typeface="+mn-lt"/>
                <a:ea typeface="+mn-ea"/>
                <a:cs typeface="+mn-cs"/>
              </a:rPr>
              <a:t>[1] </a:t>
            </a:r>
            <a:r>
              <a:rPr lang="en-GB" sz="1200" kern="1200" dirty="0" err="1">
                <a:solidFill>
                  <a:schemeClr val="tx1"/>
                </a:solidFill>
                <a:effectLst/>
                <a:latin typeface="+mn-lt"/>
                <a:ea typeface="+mn-ea"/>
                <a:cs typeface="+mn-cs"/>
              </a:rPr>
              <a:t>geranio</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[2] </a:t>
            </a:r>
            <a:r>
              <a:rPr lang="en-GB" sz="1200" kern="1200" dirty="0" err="1">
                <a:solidFill>
                  <a:schemeClr val="tx1"/>
                </a:solidFill>
                <a:effectLst/>
                <a:latin typeface="+mn-lt"/>
                <a:ea typeface="+mn-ea"/>
                <a:cs typeface="+mn-cs"/>
              </a:rPr>
              <a:t>arrabal</a:t>
            </a:r>
            <a:br>
              <a:rPr lang="en-GB" sz="1200" kern="1200" dirty="0">
                <a:solidFill>
                  <a:schemeClr val="tx1"/>
                </a:solidFill>
                <a:effectLst/>
                <a:latin typeface="+mn-lt"/>
                <a:ea typeface="+mn-ea"/>
                <a:cs typeface="+mn-cs"/>
              </a:rPr>
            </a:br>
            <a:br>
              <a:rPr lang="en-GB" sz="1200" kern="1200" dirty="0">
                <a:solidFill>
                  <a:schemeClr val="tx1"/>
                </a:solidFill>
                <a:effectLst/>
                <a:latin typeface="+mn-lt"/>
                <a:ea typeface="+mn-ea"/>
                <a:cs typeface="+mn-cs"/>
              </a:rPr>
            </a:br>
            <a:r>
              <a:rPr lang="en-GB" b="0" dirty="0" err="1"/>
              <a:t>geranio</a:t>
            </a:r>
            <a:r>
              <a:rPr lang="en-GB" b="0" dirty="0"/>
              <a:t> [&gt;5000] </a:t>
            </a:r>
            <a:r>
              <a:rPr lang="en-GB" b="0" dirty="0" err="1"/>
              <a:t>arrabal</a:t>
            </a:r>
            <a:r>
              <a:rPr lang="en-GB" b="0" dirty="0"/>
              <a:t>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a:latin typeface="Century Gothic" panose="020B0502020202020204" pitchFamily="34" charset="0"/>
              </a:rPr>
              <a:t>Davies, M., &amp; Davies, K. (2018). A frequency dictionary of Spanish: Core vocabulary for learners (2nd ed.). London: Routledge </a:t>
            </a:r>
          </a:p>
          <a:p>
            <a:pPr marL="0" indent="0">
              <a:buNone/>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29</a:t>
            </a:fld>
            <a:endParaRPr lang="en-GB"/>
          </a:p>
        </p:txBody>
      </p:sp>
    </p:spTree>
    <p:extLst>
      <p:ext uri="{BB962C8B-B14F-4D97-AF65-F5344CB8AC3E}">
        <p14:creationId xmlns:p14="http://schemas.microsoft.com/office/powerpoint/2010/main" val="1945247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[1] </a:t>
            </a:r>
            <a:r>
              <a:rPr lang="en-GB" b="1" dirty="0" err="1"/>
              <a:t>ce</a:t>
            </a:r>
            <a:r>
              <a:rPr lang="en-GB" b="0" dirty="0" err="1"/>
              <a:t>pa</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[2] </a:t>
            </a:r>
            <a:r>
              <a:rPr lang="en-GB" b="1" dirty="0" err="1"/>
              <a:t>u</a:t>
            </a:r>
            <a:r>
              <a:rPr lang="en-GB" b="0" dirty="0" err="1"/>
              <a:t>par</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err="1"/>
              <a:t>cepa</a:t>
            </a:r>
            <a:r>
              <a:rPr lang="en-GB" b="0" dirty="0"/>
              <a:t> [&gt;5000] </a:t>
            </a:r>
            <a:r>
              <a:rPr lang="en-GB" b="0" dirty="0" err="1"/>
              <a:t>upar</a:t>
            </a:r>
            <a:r>
              <a:rPr lang="en-GB" b="0" dirty="0"/>
              <a:t>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a:latin typeface="Century Gothic" panose="020B0502020202020204" pitchFamily="34" charset="0"/>
              </a:rPr>
              <a:t>Davies, M., &amp; Davies, K. (2018). A frequency dictionary of Spanish: Core vocabulary for learners (2nd ed.). London: Routledge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4" name="Slide Number Placeholder 3"/>
          <p:cNvSpPr>
            <a:spLocks noGrp="1"/>
          </p:cNvSpPr>
          <p:nvPr>
            <p:ph type="sldNum" sz="quarter" idx="10"/>
          </p:nvPr>
        </p:nvSpPr>
        <p:spPr/>
        <p:txBody>
          <a:bodyPr/>
          <a:lstStyle/>
          <a:p>
            <a:fld id="{051212F4-EB5A-464B-92EC-DACFCB1CC2CD}" type="slidenum">
              <a:rPr lang="en-GB" smtClean="0"/>
              <a:t>2</a:t>
            </a:fld>
            <a:endParaRPr lang="en-GB"/>
          </a:p>
        </p:txBody>
      </p:sp>
    </p:spTree>
    <p:extLst>
      <p:ext uri="{BB962C8B-B14F-4D97-AF65-F5344CB8AC3E}">
        <p14:creationId xmlns:p14="http://schemas.microsoft.com/office/powerpoint/2010/main" val="4481102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Transcript:</a:t>
            </a:r>
          </a:p>
          <a:p>
            <a:pPr marL="0" indent="0">
              <a:buNone/>
            </a:pPr>
            <a:r>
              <a:rPr lang="en-GB" sz="1200" kern="1200" dirty="0">
                <a:solidFill>
                  <a:schemeClr val="tx1"/>
                </a:solidFill>
                <a:effectLst/>
                <a:latin typeface="+mn-lt"/>
                <a:ea typeface="+mn-ea"/>
                <a:cs typeface="+mn-cs"/>
              </a:rPr>
              <a:t>[1] mil </a:t>
            </a:r>
          </a:p>
          <a:p>
            <a:pPr marL="0" indent="0">
              <a:buNone/>
            </a:pPr>
            <a:r>
              <a:rPr lang="en-GB" sz="1200" kern="1200" dirty="0">
                <a:solidFill>
                  <a:schemeClr val="tx1"/>
                </a:solidFill>
                <a:effectLst/>
                <a:latin typeface="+mn-lt"/>
                <a:ea typeface="+mn-ea"/>
                <a:cs typeface="+mn-cs"/>
              </a:rPr>
              <a:t>[2] </a:t>
            </a:r>
            <a:r>
              <a:rPr lang="en-GB" sz="1200" kern="1200">
                <a:solidFill>
                  <a:schemeClr val="tx1"/>
                </a:solidFill>
                <a:effectLst/>
                <a:latin typeface="+mn-lt"/>
                <a:ea typeface="+mn-ea"/>
                <a:cs typeface="+mn-cs"/>
              </a:rPr>
              <a:t>la cultura</a:t>
            </a:r>
          </a:p>
          <a:p>
            <a:pPr marL="0" indent="0">
              <a:buNone/>
            </a:pPr>
            <a:endParaRPr lang="en-GB"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A recording is provided for feedback.</a:t>
            </a:r>
          </a:p>
        </p:txBody>
      </p:sp>
      <p:sp>
        <p:nvSpPr>
          <p:cNvPr id="4" name="Slide Number Placeholder 3"/>
          <p:cNvSpPr>
            <a:spLocks noGrp="1"/>
          </p:cNvSpPr>
          <p:nvPr>
            <p:ph type="sldNum" sz="quarter" idx="10"/>
          </p:nvPr>
        </p:nvSpPr>
        <p:spPr/>
        <p:txBody>
          <a:bodyPr/>
          <a:lstStyle/>
          <a:p>
            <a:fld id="{051212F4-EB5A-464B-92EC-DACFCB1CC2CD}" type="slidenum">
              <a:rPr lang="en-GB" smtClean="0"/>
              <a:t>30</a:t>
            </a:fld>
            <a:endParaRPr lang="en-GB"/>
          </a:p>
        </p:txBody>
      </p:sp>
    </p:spTree>
    <p:extLst>
      <p:ext uri="{BB962C8B-B14F-4D97-AF65-F5344CB8AC3E}">
        <p14:creationId xmlns:p14="http://schemas.microsoft.com/office/powerpoint/2010/main" val="21860023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Transcript:</a:t>
            </a:r>
          </a:p>
          <a:p>
            <a:pPr marL="0" indent="0">
              <a:buNone/>
            </a:pPr>
            <a:r>
              <a:rPr lang="en-GB" sz="1200" kern="1200" dirty="0">
                <a:solidFill>
                  <a:schemeClr val="tx1"/>
                </a:solidFill>
                <a:effectLst/>
                <a:latin typeface="+mn-lt"/>
                <a:ea typeface="+mn-ea"/>
                <a:cs typeface="+mn-cs"/>
              </a:rPr>
              <a:t>[1] la </a:t>
            </a:r>
            <a:r>
              <a:rPr lang="en-GB" sz="1200" kern="1200" dirty="0" err="1">
                <a:solidFill>
                  <a:schemeClr val="tx1"/>
                </a:solidFill>
                <a:effectLst/>
                <a:latin typeface="+mn-lt"/>
                <a:ea typeface="+mn-ea"/>
                <a:cs typeface="+mn-cs"/>
              </a:rPr>
              <a:t>flexibilidad</a:t>
            </a:r>
            <a:endParaRPr lang="en-GB" sz="1200" kern="1200" dirty="0">
              <a:solidFill>
                <a:schemeClr val="tx1"/>
              </a:solidFill>
              <a:effectLst/>
              <a:latin typeface="+mn-lt"/>
              <a:ea typeface="+mn-ea"/>
              <a:cs typeface="+mn-cs"/>
            </a:endParaRPr>
          </a:p>
          <a:p>
            <a:pPr marL="0" indent="0">
              <a:buNone/>
            </a:pPr>
            <a:r>
              <a:rPr lang="en-GB" sz="1200" kern="1200" dirty="0">
                <a:solidFill>
                  <a:schemeClr val="tx1"/>
                </a:solidFill>
                <a:effectLst/>
                <a:latin typeface="+mn-lt"/>
                <a:ea typeface="+mn-ea"/>
                <a:cs typeface="+mn-cs"/>
              </a:rPr>
              <a:t>[2</a:t>
            </a:r>
            <a:r>
              <a:rPr lang="en-GB" sz="1200" kern="1200">
                <a:solidFill>
                  <a:schemeClr val="tx1"/>
                </a:solidFill>
                <a:effectLst/>
                <a:latin typeface="+mn-lt"/>
                <a:ea typeface="+mn-ea"/>
                <a:cs typeface="+mn-cs"/>
              </a:rPr>
              <a:t>] la geología  </a:t>
            </a:r>
          </a:p>
          <a:p>
            <a:pPr marL="0" indent="0">
              <a:buNone/>
            </a:pPr>
            <a:endParaRPr lang="en-GB"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A recording is provided for feedback.</a:t>
            </a:r>
          </a:p>
        </p:txBody>
      </p:sp>
      <p:sp>
        <p:nvSpPr>
          <p:cNvPr id="4" name="Slide Number Placeholder 3"/>
          <p:cNvSpPr>
            <a:spLocks noGrp="1"/>
          </p:cNvSpPr>
          <p:nvPr>
            <p:ph type="sldNum" sz="quarter" idx="10"/>
          </p:nvPr>
        </p:nvSpPr>
        <p:spPr/>
        <p:txBody>
          <a:bodyPr/>
          <a:lstStyle/>
          <a:p>
            <a:fld id="{051212F4-EB5A-464B-92EC-DACFCB1CC2CD}" type="slidenum">
              <a:rPr lang="en-GB" smtClean="0"/>
              <a:t>31</a:t>
            </a:fld>
            <a:endParaRPr lang="en-GB"/>
          </a:p>
        </p:txBody>
      </p:sp>
    </p:spTree>
    <p:extLst>
      <p:ext uri="{BB962C8B-B14F-4D97-AF65-F5344CB8AC3E}">
        <p14:creationId xmlns:p14="http://schemas.microsoft.com/office/powerpoint/2010/main" val="3644503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Transcript:</a:t>
            </a:r>
          </a:p>
          <a:p>
            <a:pPr marL="0" indent="0">
              <a:buNone/>
            </a:pPr>
            <a:r>
              <a:rPr lang="en-GB" sz="1200" kern="1200" dirty="0">
                <a:solidFill>
                  <a:schemeClr val="tx1"/>
                </a:solidFill>
                <a:effectLst/>
                <a:latin typeface="+mn-lt"/>
                <a:ea typeface="+mn-ea"/>
                <a:cs typeface="+mn-cs"/>
              </a:rPr>
              <a:t>[1] </a:t>
            </a:r>
            <a:r>
              <a:rPr lang="en-GB" sz="1200" kern="1200" dirty="0" err="1">
                <a:solidFill>
                  <a:schemeClr val="tx1"/>
                </a:solidFill>
                <a:effectLst/>
                <a:latin typeface="+mn-lt"/>
                <a:ea typeface="+mn-ea"/>
                <a:cs typeface="+mn-cs"/>
              </a:rPr>
              <a:t>Vamos</a:t>
            </a:r>
            <a:r>
              <a:rPr lang="en-GB" sz="1200" kern="1200" dirty="0">
                <a:solidFill>
                  <a:schemeClr val="tx1"/>
                </a:solidFill>
                <a:effectLst/>
                <a:latin typeface="+mn-lt"/>
                <a:ea typeface="+mn-ea"/>
                <a:cs typeface="+mn-cs"/>
              </a:rPr>
              <a:t> a la </a:t>
            </a:r>
            <a:r>
              <a:rPr lang="en-GB" sz="1200" kern="1200" dirty="0" err="1">
                <a:solidFill>
                  <a:schemeClr val="tx1"/>
                </a:solidFill>
                <a:effectLst/>
                <a:latin typeface="+mn-lt"/>
                <a:ea typeface="+mn-ea"/>
                <a:cs typeface="+mn-cs"/>
              </a:rPr>
              <a:t>entrevista</a:t>
            </a:r>
            <a:r>
              <a:rPr lang="en-GB" sz="1200" kern="1200" dirty="0">
                <a:solidFill>
                  <a:schemeClr val="tx1"/>
                </a:solidFill>
                <a:effectLst/>
                <a:latin typeface="+mn-lt"/>
                <a:ea typeface="+mn-ea"/>
                <a:cs typeface="+mn-cs"/>
              </a:rPr>
              <a:t>.</a:t>
            </a:r>
          </a:p>
          <a:p>
            <a:pPr marL="0" indent="0">
              <a:buNone/>
            </a:pPr>
            <a:r>
              <a:rPr lang="en-GB" sz="1200" kern="1200" dirty="0">
                <a:solidFill>
                  <a:schemeClr val="tx1"/>
                </a:solidFill>
                <a:effectLst/>
                <a:latin typeface="+mn-lt"/>
                <a:ea typeface="+mn-ea"/>
                <a:cs typeface="+mn-cs"/>
              </a:rPr>
              <a:t>[2] Vas a </a:t>
            </a:r>
            <a:r>
              <a:rPr lang="en-GB" sz="1200" kern="1200" dirty="0" err="1">
                <a:solidFill>
                  <a:schemeClr val="tx1"/>
                </a:solidFill>
                <a:effectLst/>
                <a:latin typeface="+mn-lt"/>
                <a:ea typeface="+mn-ea"/>
                <a:cs typeface="+mn-cs"/>
              </a:rPr>
              <a:t>aprovechar</a:t>
            </a:r>
            <a:r>
              <a:rPr lang="en-GB" sz="1200" kern="1200" dirty="0">
                <a:solidFill>
                  <a:schemeClr val="tx1"/>
                </a:solidFill>
                <a:effectLst/>
                <a:latin typeface="+mn-lt"/>
                <a:ea typeface="+mn-ea"/>
                <a:cs typeface="+mn-cs"/>
              </a:rPr>
              <a:t> el </a:t>
            </a:r>
            <a:r>
              <a:rPr lang="en-GB" sz="1200" kern="1200" err="1">
                <a:solidFill>
                  <a:schemeClr val="tx1"/>
                </a:solidFill>
                <a:effectLst/>
                <a:latin typeface="+mn-lt"/>
                <a:ea typeface="+mn-ea"/>
                <a:cs typeface="+mn-cs"/>
              </a:rPr>
              <a:t>viaje</a:t>
            </a:r>
            <a:r>
              <a:rPr lang="en-GB" sz="1200" kern="1200">
                <a:solidFill>
                  <a:schemeClr val="tx1"/>
                </a:solidFill>
                <a:effectLst/>
                <a:latin typeface="+mn-lt"/>
                <a:ea typeface="+mn-ea"/>
                <a:cs typeface="+mn-cs"/>
              </a:rPr>
              <a:t>.</a:t>
            </a:r>
          </a:p>
          <a:p>
            <a:pPr marL="0" indent="0">
              <a:buNone/>
            </a:pPr>
            <a:endParaRPr lang="en-GB"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A recording is provided for feedback.</a:t>
            </a:r>
            <a:endParaRPr lang="en-GB" sz="1200" kern="1200" dirty="0">
              <a:solidFill>
                <a:schemeClr val="tx1"/>
              </a:solidFill>
              <a:effectLst/>
              <a:latin typeface="+mn-lt"/>
              <a:ea typeface="+mn-ea"/>
              <a:cs typeface="+mn-cs"/>
            </a:endParaRPr>
          </a:p>
          <a:p>
            <a:pPr marL="228600" indent="-228600">
              <a:buAutoNum type="arabicPeriod"/>
            </a:pP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32</a:t>
            </a:fld>
            <a:endParaRPr lang="en-GB"/>
          </a:p>
        </p:txBody>
      </p:sp>
    </p:spTree>
    <p:extLst>
      <p:ext uri="{BB962C8B-B14F-4D97-AF65-F5344CB8AC3E}">
        <p14:creationId xmlns:p14="http://schemas.microsoft.com/office/powerpoint/2010/main" val="21514804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Transcript:</a:t>
            </a:r>
          </a:p>
          <a:p>
            <a:pPr marL="0" indent="0">
              <a:buNone/>
            </a:pPr>
            <a:r>
              <a:rPr lang="en-GB" sz="1200" kern="1200" dirty="0">
                <a:solidFill>
                  <a:schemeClr val="tx1"/>
                </a:solidFill>
                <a:effectLst/>
                <a:latin typeface="+mn-lt"/>
                <a:ea typeface="+mn-ea"/>
                <a:cs typeface="+mn-cs"/>
              </a:rPr>
              <a:t>[1] </a:t>
            </a:r>
            <a:r>
              <a:rPr lang="en-GB" sz="1200" kern="1200" dirty="0" err="1">
                <a:solidFill>
                  <a:schemeClr val="tx1"/>
                </a:solidFill>
                <a:effectLst/>
                <a:latin typeface="+mn-lt"/>
                <a:ea typeface="+mn-ea"/>
                <a:cs typeface="+mn-cs"/>
              </a:rPr>
              <a:t>Creó</a:t>
            </a:r>
            <a:r>
              <a:rPr lang="en-GB" sz="1200" kern="1200" dirty="0">
                <a:solidFill>
                  <a:schemeClr val="tx1"/>
                </a:solidFill>
                <a:effectLst/>
                <a:latin typeface="+mn-lt"/>
                <a:ea typeface="+mn-ea"/>
                <a:cs typeface="+mn-cs"/>
              </a:rPr>
              <a:t> la </a:t>
            </a:r>
            <a:r>
              <a:rPr lang="en-GB" sz="1200" kern="1200" dirty="0" err="1">
                <a:solidFill>
                  <a:schemeClr val="tx1"/>
                </a:solidFill>
                <a:effectLst/>
                <a:latin typeface="+mn-lt"/>
                <a:ea typeface="+mn-ea"/>
                <a:cs typeface="+mn-cs"/>
              </a:rPr>
              <a:t>página</a:t>
            </a:r>
            <a:r>
              <a:rPr lang="en-GB" sz="1200" kern="1200" dirty="0">
                <a:solidFill>
                  <a:schemeClr val="tx1"/>
                </a:solidFill>
                <a:effectLst/>
                <a:latin typeface="+mn-lt"/>
                <a:ea typeface="+mn-ea"/>
                <a:cs typeface="+mn-cs"/>
              </a:rPr>
              <a:t> web.</a:t>
            </a:r>
          </a:p>
          <a:p>
            <a:pPr marL="0" indent="0">
              <a:buNone/>
            </a:pPr>
            <a:r>
              <a:rPr lang="en-GB" sz="1200" kern="1200" dirty="0">
                <a:solidFill>
                  <a:schemeClr val="tx1"/>
                </a:solidFill>
                <a:effectLst/>
                <a:latin typeface="+mn-lt"/>
                <a:ea typeface="+mn-ea"/>
                <a:cs typeface="+mn-cs"/>
              </a:rPr>
              <a:t>[2] </a:t>
            </a:r>
            <a:r>
              <a:rPr lang="en-GB" sz="1200" kern="1200" dirty="0" err="1">
                <a:solidFill>
                  <a:schemeClr val="tx1"/>
                </a:solidFill>
                <a:effectLst/>
                <a:latin typeface="+mn-lt"/>
                <a:ea typeface="+mn-ea"/>
                <a:cs typeface="+mn-cs"/>
              </a:rPr>
              <a:t>Comiste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tarde</a:t>
            </a:r>
            <a:r>
              <a:rPr lang="en-GB" sz="1200" kern="1200" dirty="0">
                <a:solidFill>
                  <a:schemeClr val="tx1"/>
                </a:solidFill>
                <a:effectLst/>
                <a:latin typeface="+mn-lt"/>
                <a:ea typeface="+mn-ea"/>
                <a:cs typeface="+mn-cs"/>
              </a:rPr>
              <a:t>.</a:t>
            </a:r>
          </a:p>
          <a:p>
            <a:pPr marL="0" indent="0">
              <a:buNone/>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A recording is provided for feedback.</a:t>
            </a:r>
          </a:p>
        </p:txBody>
      </p:sp>
      <p:sp>
        <p:nvSpPr>
          <p:cNvPr id="4" name="Slide Number Placeholder 3"/>
          <p:cNvSpPr>
            <a:spLocks noGrp="1"/>
          </p:cNvSpPr>
          <p:nvPr>
            <p:ph type="sldNum" sz="quarter" idx="10"/>
          </p:nvPr>
        </p:nvSpPr>
        <p:spPr/>
        <p:txBody>
          <a:bodyPr/>
          <a:lstStyle/>
          <a:p>
            <a:fld id="{051212F4-EB5A-464B-92EC-DACFCB1CC2CD}" type="slidenum">
              <a:rPr lang="en-GB" smtClean="0"/>
              <a:t>33</a:t>
            </a:fld>
            <a:endParaRPr lang="en-GB"/>
          </a:p>
        </p:txBody>
      </p:sp>
    </p:spTree>
    <p:extLst>
      <p:ext uri="{BB962C8B-B14F-4D97-AF65-F5344CB8AC3E}">
        <p14:creationId xmlns:p14="http://schemas.microsoft.com/office/powerpoint/2010/main" val="4174998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Transcript:</a:t>
            </a:r>
          </a:p>
          <a:p>
            <a:pPr marL="0" indent="0">
              <a:buNone/>
            </a:pPr>
            <a:r>
              <a:rPr lang="en-GB" sz="1200" kern="1200" dirty="0">
                <a:solidFill>
                  <a:schemeClr val="tx1"/>
                </a:solidFill>
                <a:effectLst/>
                <a:latin typeface="+mn-lt"/>
                <a:ea typeface="+mn-ea"/>
                <a:cs typeface="+mn-cs"/>
              </a:rPr>
              <a:t>[1] </a:t>
            </a:r>
            <a:r>
              <a:rPr lang="en-GB" sz="1200" kern="1200" dirty="0" err="1">
                <a:solidFill>
                  <a:schemeClr val="tx1"/>
                </a:solidFill>
                <a:effectLst/>
                <a:latin typeface="+mn-lt"/>
                <a:ea typeface="+mn-ea"/>
                <a:cs typeface="+mn-cs"/>
              </a:rPr>
              <a:t>Tienes</a:t>
            </a:r>
            <a:r>
              <a:rPr lang="en-GB" sz="1200" kern="1200" dirty="0">
                <a:solidFill>
                  <a:schemeClr val="tx1"/>
                </a:solidFill>
                <a:effectLst/>
                <a:latin typeface="+mn-lt"/>
                <a:ea typeface="+mn-ea"/>
                <a:cs typeface="+mn-cs"/>
              </a:rPr>
              <a:t> el primer </a:t>
            </a:r>
            <a:r>
              <a:rPr lang="en-GB" sz="1200" kern="1200" dirty="0" err="1">
                <a:solidFill>
                  <a:schemeClr val="tx1"/>
                </a:solidFill>
                <a:effectLst/>
                <a:latin typeface="+mn-lt"/>
                <a:ea typeface="+mn-ea"/>
                <a:cs typeface="+mn-cs"/>
              </a:rPr>
              <a:t>billete</a:t>
            </a:r>
            <a:r>
              <a:rPr lang="en-GB" sz="1200" kern="1200" dirty="0">
                <a:solidFill>
                  <a:schemeClr val="tx1"/>
                </a:solidFill>
                <a:effectLst/>
                <a:latin typeface="+mn-lt"/>
                <a:ea typeface="+mn-ea"/>
                <a:cs typeface="+mn-cs"/>
              </a:rPr>
              <a:t>.</a:t>
            </a:r>
          </a:p>
          <a:p>
            <a:pPr marL="0" indent="0">
              <a:buNone/>
            </a:pPr>
            <a:r>
              <a:rPr lang="en-GB" sz="1200" kern="1200" dirty="0">
                <a:solidFill>
                  <a:schemeClr val="tx1"/>
                </a:solidFill>
                <a:effectLst/>
                <a:latin typeface="+mn-lt"/>
                <a:ea typeface="+mn-ea"/>
                <a:cs typeface="+mn-cs"/>
              </a:rPr>
              <a:t>[2] </a:t>
            </a:r>
            <a:r>
              <a:rPr lang="en-GB" sz="1200" kern="1200" dirty="0" err="1">
                <a:solidFill>
                  <a:schemeClr val="tx1"/>
                </a:solidFill>
                <a:effectLst/>
                <a:latin typeface="+mn-lt"/>
                <a:ea typeface="+mn-ea"/>
                <a:cs typeface="+mn-cs"/>
              </a:rPr>
              <a:t>Quiero</a:t>
            </a:r>
            <a:r>
              <a:rPr lang="en-GB" sz="1200" kern="1200" dirty="0">
                <a:solidFill>
                  <a:schemeClr val="tx1"/>
                </a:solidFill>
                <a:effectLst/>
                <a:latin typeface="+mn-lt"/>
                <a:ea typeface="+mn-ea"/>
                <a:cs typeface="+mn-cs"/>
              </a:rPr>
              <a:t> un </a:t>
            </a:r>
            <a:r>
              <a:rPr lang="en-GB" sz="1200" kern="1200" dirty="0" err="1">
                <a:solidFill>
                  <a:schemeClr val="tx1"/>
                </a:solidFill>
                <a:effectLst/>
                <a:latin typeface="+mn-lt"/>
                <a:ea typeface="+mn-ea"/>
                <a:cs typeface="+mn-cs"/>
              </a:rPr>
              <a:t>dibujo</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precioso</a:t>
            </a:r>
            <a:r>
              <a:rPr lang="en-GB" sz="1200" kern="1200" dirty="0">
                <a:solidFill>
                  <a:schemeClr val="tx1"/>
                </a:solidFill>
                <a:effectLst/>
                <a:latin typeface="+mn-lt"/>
                <a:ea typeface="+mn-ea"/>
                <a:cs typeface="+mn-cs"/>
              </a:rPr>
              <a:t>.</a:t>
            </a:r>
          </a:p>
          <a:p>
            <a:pPr marL="228600" indent="-228600">
              <a:buAutoNum type="arabicPeriod"/>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A recording is provided for feedback.</a:t>
            </a:r>
          </a:p>
        </p:txBody>
      </p:sp>
      <p:sp>
        <p:nvSpPr>
          <p:cNvPr id="4" name="Slide Number Placeholder 3"/>
          <p:cNvSpPr>
            <a:spLocks noGrp="1"/>
          </p:cNvSpPr>
          <p:nvPr>
            <p:ph type="sldNum" sz="quarter" idx="10"/>
          </p:nvPr>
        </p:nvSpPr>
        <p:spPr/>
        <p:txBody>
          <a:bodyPr/>
          <a:lstStyle/>
          <a:p>
            <a:fld id="{051212F4-EB5A-464B-92EC-DACFCB1CC2CD}" type="slidenum">
              <a:rPr lang="en-GB" smtClean="0"/>
              <a:t>34</a:t>
            </a:fld>
            <a:endParaRPr lang="en-GB"/>
          </a:p>
        </p:txBody>
      </p:sp>
    </p:spTree>
    <p:extLst>
      <p:ext uri="{BB962C8B-B14F-4D97-AF65-F5344CB8AC3E}">
        <p14:creationId xmlns:p14="http://schemas.microsoft.com/office/powerpoint/2010/main" val="35268184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Transcript:</a:t>
            </a:r>
          </a:p>
          <a:p>
            <a:pPr marL="0" indent="0">
              <a:buNone/>
            </a:pPr>
            <a:r>
              <a:rPr lang="en-GB" sz="1200" kern="1200" dirty="0">
                <a:solidFill>
                  <a:schemeClr val="tx1"/>
                </a:solidFill>
                <a:effectLst/>
                <a:latin typeface="+mn-lt"/>
                <a:ea typeface="+mn-ea"/>
                <a:cs typeface="+mn-cs"/>
              </a:rPr>
              <a:t>[1] </a:t>
            </a:r>
            <a:r>
              <a:rPr lang="en-GB" sz="1200" kern="1200" dirty="0" err="1">
                <a:solidFill>
                  <a:schemeClr val="tx1"/>
                </a:solidFill>
                <a:effectLst/>
                <a:latin typeface="+mn-lt"/>
                <a:ea typeface="+mn-ea"/>
                <a:cs typeface="+mn-cs"/>
              </a:rPr>
              <a:t>Quedan</a:t>
            </a:r>
            <a:r>
              <a:rPr lang="en-GB" sz="1200" kern="1200" dirty="0">
                <a:solidFill>
                  <a:schemeClr val="tx1"/>
                </a:solidFill>
                <a:effectLst/>
                <a:latin typeface="+mn-lt"/>
                <a:ea typeface="+mn-ea"/>
                <a:cs typeface="+mn-cs"/>
              </a:rPr>
              <a:t> con amigos el fin de </a:t>
            </a:r>
            <a:r>
              <a:rPr lang="en-GB" sz="1200" kern="1200" dirty="0" err="1">
                <a:solidFill>
                  <a:schemeClr val="tx1"/>
                </a:solidFill>
                <a:effectLst/>
                <a:latin typeface="+mn-lt"/>
                <a:ea typeface="+mn-ea"/>
                <a:cs typeface="+mn-cs"/>
              </a:rPr>
              <a:t>semana</a:t>
            </a:r>
            <a:r>
              <a:rPr lang="en-GB" sz="1200" kern="1200" dirty="0">
                <a:solidFill>
                  <a:schemeClr val="tx1"/>
                </a:solidFill>
                <a:effectLst/>
                <a:latin typeface="+mn-lt"/>
                <a:ea typeface="+mn-ea"/>
                <a:cs typeface="+mn-cs"/>
              </a:rPr>
              <a:t>.</a:t>
            </a:r>
          </a:p>
          <a:p>
            <a:pPr marL="0" indent="0">
              <a:buNone/>
            </a:pPr>
            <a:r>
              <a:rPr lang="en-GB" sz="1200" kern="1200" dirty="0">
                <a:solidFill>
                  <a:schemeClr val="tx1"/>
                </a:solidFill>
                <a:effectLst/>
                <a:latin typeface="+mn-lt"/>
                <a:ea typeface="+mn-ea"/>
                <a:cs typeface="+mn-cs"/>
              </a:rPr>
              <a:t>[2] </a:t>
            </a:r>
            <a:r>
              <a:rPr lang="en-GB" sz="1200" kern="1200" dirty="0" err="1">
                <a:solidFill>
                  <a:schemeClr val="tx1"/>
                </a:solidFill>
                <a:effectLst/>
                <a:latin typeface="+mn-lt"/>
                <a:ea typeface="+mn-ea"/>
                <a:cs typeface="+mn-cs"/>
              </a:rPr>
              <a:t>Debo</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poner</a:t>
            </a:r>
            <a:r>
              <a:rPr lang="en-GB" sz="1200" kern="1200" dirty="0">
                <a:solidFill>
                  <a:schemeClr val="tx1"/>
                </a:solidFill>
                <a:effectLst/>
                <a:latin typeface="+mn-lt"/>
                <a:ea typeface="+mn-ea"/>
                <a:cs typeface="+mn-cs"/>
              </a:rPr>
              <a:t> la </a:t>
            </a:r>
            <a:r>
              <a:rPr lang="en-GB" sz="1200" kern="1200" dirty="0" err="1">
                <a:solidFill>
                  <a:schemeClr val="tx1"/>
                </a:solidFill>
                <a:effectLst/>
                <a:latin typeface="+mn-lt"/>
                <a:ea typeface="+mn-ea"/>
                <a:cs typeface="+mn-cs"/>
              </a:rPr>
              <a:t>noticia</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en</a:t>
            </a:r>
            <a:r>
              <a:rPr lang="en-GB" sz="1200" kern="1200" dirty="0">
                <a:solidFill>
                  <a:schemeClr val="tx1"/>
                </a:solidFill>
                <a:effectLst/>
                <a:latin typeface="+mn-lt"/>
                <a:ea typeface="+mn-ea"/>
                <a:cs typeface="+mn-cs"/>
              </a:rPr>
              <a:t> el </a:t>
            </a:r>
            <a:r>
              <a:rPr lang="en-GB" sz="1200" kern="1200" dirty="0" err="1">
                <a:solidFill>
                  <a:schemeClr val="tx1"/>
                </a:solidFill>
                <a:effectLst/>
                <a:latin typeface="+mn-lt"/>
                <a:ea typeface="+mn-ea"/>
                <a:cs typeface="+mn-cs"/>
              </a:rPr>
              <a:t>periódico</a:t>
            </a:r>
            <a:r>
              <a:rPr lang="en-GB" sz="1200" kern="1200" dirty="0">
                <a:solidFill>
                  <a:schemeClr val="tx1"/>
                </a:solidFill>
                <a:effectLst/>
                <a:latin typeface="+mn-lt"/>
                <a:ea typeface="+mn-ea"/>
                <a:cs typeface="+mn-cs"/>
              </a:rPr>
              <a:t>.</a:t>
            </a:r>
          </a:p>
          <a:p>
            <a:pPr marL="0" indent="0">
              <a:buNone/>
            </a:pPr>
            <a:endParaRPr lang="en-GB"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A recording is provided for feedback.</a:t>
            </a:r>
            <a:endParaRPr lang="en-GB" sz="1200" kern="1200" dirty="0">
              <a:solidFill>
                <a:schemeClr val="tx1"/>
              </a:solidFill>
              <a:effectLst/>
              <a:latin typeface="+mn-lt"/>
              <a:ea typeface="+mn-ea"/>
              <a:cs typeface="+mn-cs"/>
            </a:endParaRPr>
          </a:p>
          <a:p>
            <a:pPr marL="228600" indent="-228600">
              <a:buAutoNum type="arabicPeriod"/>
            </a:pP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35</a:t>
            </a:fld>
            <a:endParaRPr lang="en-GB"/>
          </a:p>
        </p:txBody>
      </p:sp>
    </p:spTree>
    <p:extLst>
      <p:ext uri="{BB962C8B-B14F-4D97-AF65-F5344CB8AC3E}">
        <p14:creationId xmlns:p14="http://schemas.microsoft.com/office/powerpoint/2010/main" val="38806360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[1] </a:t>
            </a:r>
            <a:r>
              <a:rPr lang="en-GB" b="0" dirty="0" err="1"/>
              <a:t>carrillón</a:t>
            </a:r>
            <a:r>
              <a:rPr lang="en-GB" b="0" dirty="0"/>
              <a:t>, </a:t>
            </a:r>
            <a:r>
              <a:rPr lang="en-GB" b="0" dirty="0" err="1"/>
              <a:t>olor</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[2] </a:t>
            </a:r>
            <a:r>
              <a:rPr lang="en-GB" b="0" dirty="0" err="1"/>
              <a:t>sapo</a:t>
            </a:r>
            <a:r>
              <a:rPr lang="en-GB" b="0" dirty="0"/>
              <a:t>, poster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a:t>Unknown words</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err="1"/>
              <a:t>carrillón</a:t>
            </a:r>
            <a:r>
              <a:rPr lang="en-GB" b="0" dirty="0"/>
              <a:t> [&gt;5000] </a:t>
            </a:r>
            <a:r>
              <a:rPr lang="en-GB" b="0" dirty="0" err="1"/>
              <a:t>olor</a:t>
            </a:r>
            <a:r>
              <a:rPr lang="en-GB" b="0" dirty="0"/>
              <a:t> [1071] </a:t>
            </a:r>
            <a:r>
              <a:rPr lang="en-GB" b="0" dirty="0" err="1"/>
              <a:t>póster</a:t>
            </a:r>
            <a:r>
              <a:rPr lang="en-GB" b="0" dirty="0"/>
              <a:t> [&gt;5000] </a:t>
            </a:r>
            <a:r>
              <a:rPr lang="en-GB" b="0" dirty="0" err="1"/>
              <a:t>sapo</a:t>
            </a:r>
            <a:r>
              <a:rPr lang="en-GB" b="0" dirty="0"/>
              <a:t>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a:latin typeface="Century Gothic" panose="020B0502020202020204" pitchFamily="34" charset="0"/>
              </a:rPr>
              <a:t>Davies, M., &amp; Davies, K. (2018). A frequency dictionary of Spanish: Core vocabulary for learners (2nd ed.). London: Routledge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4" name="Slide Number Placeholder 3"/>
          <p:cNvSpPr>
            <a:spLocks noGrp="1"/>
          </p:cNvSpPr>
          <p:nvPr>
            <p:ph type="sldNum" sz="quarter" idx="10"/>
          </p:nvPr>
        </p:nvSpPr>
        <p:spPr/>
        <p:txBody>
          <a:bodyPr/>
          <a:lstStyle/>
          <a:p>
            <a:fld id="{051212F4-EB5A-464B-92EC-DACFCB1CC2CD}" type="slidenum">
              <a:rPr lang="en-GB" smtClean="0"/>
              <a:t>3</a:t>
            </a:fld>
            <a:endParaRPr lang="en-GB"/>
          </a:p>
        </p:txBody>
      </p:sp>
    </p:spTree>
    <p:extLst>
      <p:ext uri="{BB962C8B-B14F-4D97-AF65-F5344CB8AC3E}">
        <p14:creationId xmlns:p14="http://schemas.microsoft.com/office/powerpoint/2010/main" val="3583277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el </a:t>
            </a:r>
            <a:r>
              <a:rPr lang="en-GB" b="0" err="1"/>
              <a:t>tema</a:t>
            </a:r>
            <a:r>
              <a:rPr lang="en-GB" b="0"/>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a:t>todo</a:t>
            </a:r>
            <a:endParaRPr lang="en-GB" b="0" dirty="0"/>
          </a:p>
        </p:txBody>
      </p:sp>
      <p:sp>
        <p:nvSpPr>
          <p:cNvPr id="4" name="Slide Number Placeholder 3"/>
          <p:cNvSpPr>
            <a:spLocks noGrp="1"/>
          </p:cNvSpPr>
          <p:nvPr>
            <p:ph type="sldNum" sz="quarter" idx="10"/>
          </p:nvPr>
        </p:nvSpPr>
        <p:spPr/>
        <p:txBody>
          <a:bodyPr/>
          <a:lstStyle/>
          <a:p>
            <a:fld id="{051212F4-EB5A-464B-92EC-DACFCB1CC2CD}" type="slidenum">
              <a:rPr lang="en-GB" smtClean="0"/>
              <a:t>4</a:t>
            </a:fld>
            <a:endParaRPr lang="en-GB"/>
          </a:p>
        </p:txBody>
      </p:sp>
    </p:spTree>
    <p:extLst>
      <p:ext uri="{BB962C8B-B14F-4D97-AF65-F5344CB8AC3E}">
        <p14:creationId xmlns:p14="http://schemas.microsoft.com/office/powerpoint/2010/main" val="39345888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[1] A, el </a:t>
            </a:r>
            <a:r>
              <a:rPr lang="en-GB" sz="1200" kern="1200" dirty="0" err="1">
                <a:solidFill>
                  <a:schemeClr val="tx1"/>
                </a:solidFill>
                <a:effectLst/>
                <a:latin typeface="+mn-lt"/>
                <a:ea typeface="+mn-ea"/>
                <a:cs typeface="+mn-cs"/>
              </a:rPr>
              <a:t>alemán</a:t>
            </a:r>
            <a:r>
              <a:rPr lang="en-GB" sz="1200" kern="1200" dirty="0">
                <a:solidFill>
                  <a:schemeClr val="tx1"/>
                </a:solidFill>
                <a:effectLst/>
                <a:latin typeface="+mn-lt"/>
                <a:ea typeface="+mn-ea"/>
                <a:cs typeface="+mn-cs"/>
              </a:rPr>
              <a:t>, B, el </a:t>
            </a:r>
            <a:r>
              <a:rPr lang="en-GB" sz="1200" kern="1200" dirty="0" err="1">
                <a:solidFill>
                  <a:schemeClr val="tx1"/>
                </a:solidFill>
                <a:effectLst/>
                <a:latin typeface="+mn-lt"/>
                <a:ea typeface="+mn-ea"/>
                <a:cs typeface="+mn-cs"/>
              </a:rPr>
              <a:t>gesto</a:t>
            </a:r>
            <a:r>
              <a:rPr lang="en-GB" sz="1200" kern="1200" dirty="0">
                <a:solidFill>
                  <a:schemeClr val="tx1"/>
                </a:solidFill>
                <a:effectLst/>
                <a:latin typeface="+mn-lt"/>
                <a:ea typeface="+mn-ea"/>
                <a:cs typeface="+mn-cs"/>
              </a:rPr>
              <a:t>, C, la </a:t>
            </a:r>
            <a:r>
              <a:rPr lang="en-GB" sz="1200" kern="1200" dirty="0" err="1">
                <a:solidFill>
                  <a:schemeClr val="tx1"/>
                </a:solidFill>
                <a:effectLst/>
                <a:latin typeface="+mn-lt"/>
                <a:ea typeface="+mn-ea"/>
                <a:cs typeface="+mn-cs"/>
              </a:rPr>
              <a:t>semana</a:t>
            </a:r>
            <a:r>
              <a:rPr lang="en-GB" sz="1200" kern="1200" dirty="0">
                <a:solidFill>
                  <a:schemeClr val="tx1"/>
                </a:solidFill>
                <a:effectLst/>
                <a:latin typeface="+mn-lt"/>
                <a:ea typeface="+mn-ea"/>
                <a:cs typeface="+mn-cs"/>
              </a:rPr>
              <a:t>, D, la </a:t>
            </a:r>
            <a:r>
              <a:rPr lang="en-GB" sz="1200" kern="1200" dirty="0" err="1">
                <a:solidFill>
                  <a:schemeClr val="tx1"/>
                </a:solidFill>
                <a:effectLst/>
                <a:latin typeface="+mn-lt"/>
                <a:ea typeface="+mn-ea"/>
                <a:cs typeface="+mn-cs"/>
              </a:rPr>
              <a:t>bebida</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[2] A, la red, B, el </a:t>
            </a:r>
            <a:r>
              <a:rPr lang="en-GB" sz="1200" kern="1200" dirty="0" err="1">
                <a:solidFill>
                  <a:schemeClr val="tx1"/>
                </a:solidFill>
                <a:effectLst/>
                <a:latin typeface="+mn-lt"/>
                <a:ea typeface="+mn-ea"/>
                <a:cs typeface="+mn-cs"/>
              </a:rPr>
              <a:t>país</a:t>
            </a:r>
            <a:r>
              <a:rPr lang="en-GB" sz="1200" kern="1200" dirty="0">
                <a:solidFill>
                  <a:schemeClr val="tx1"/>
                </a:solidFill>
                <a:effectLst/>
                <a:latin typeface="+mn-lt"/>
                <a:ea typeface="+mn-ea"/>
                <a:cs typeface="+mn-cs"/>
              </a:rPr>
              <a:t>, C, la suerte, D, el </a:t>
            </a:r>
            <a:r>
              <a:rPr lang="en-GB" sz="1200" kern="1200" dirty="0" err="1">
                <a:solidFill>
                  <a:schemeClr val="tx1"/>
                </a:solidFill>
                <a:effectLst/>
                <a:latin typeface="+mn-lt"/>
                <a:ea typeface="+mn-ea"/>
                <a:cs typeface="+mn-cs"/>
              </a:rPr>
              <a:t>ruido</a:t>
            </a:r>
            <a:br>
              <a:rPr lang="en-GB" sz="1200" kern="1200" dirty="0">
                <a:solidFill>
                  <a:schemeClr val="tx1"/>
                </a:solidFill>
                <a:effectLst/>
                <a:latin typeface="+mn-lt"/>
                <a:ea typeface="+mn-ea"/>
                <a:cs typeface="+mn-cs"/>
              </a:rPr>
            </a:br>
            <a:endParaRPr lang="en-GB" b="0" dirty="0"/>
          </a:p>
        </p:txBody>
      </p:sp>
      <p:sp>
        <p:nvSpPr>
          <p:cNvPr id="4" name="Slide Number Placeholder 3"/>
          <p:cNvSpPr>
            <a:spLocks noGrp="1"/>
          </p:cNvSpPr>
          <p:nvPr>
            <p:ph type="sldNum" sz="quarter" idx="10"/>
          </p:nvPr>
        </p:nvSpPr>
        <p:spPr/>
        <p:txBody>
          <a:bodyPr/>
          <a:lstStyle/>
          <a:p>
            <a:fld id="{051212F4-EB5A-464B-92EC-DACFCB1CC2CD}" type="slidenum">
              <a:rPr lang="en-GB" smtClean="0"/>
              <a:t>5</a:t>
            </a:fld>
            <a:endParaRPr lang="en-GB"/>
          </a:p>
        </p:txBody>
      </p:sp>
    </p:spTree>
    <p:extLst>
      <p:ext uri="{BB962C8B-B14F-4D97-AF65-F5344CB8AC3E}">
        <p14:creationId xmlns:p14="http://schemas.microsoft.com/office/powerpoint/2010/main" val="15378255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[1] </a:t>
            </a:r>
            <a:r>
              <a:rPr lang="en-GB" b="0" dirty="0" err="1"/>
              <a:t>Conocemos</a:t>
            </a:r>
            <a:r>
              <a:rPr lang="en-GB" b="0" dirty="0"/>
              <a:t> a </a:t>
            </a:r>
            <a:r>
              <a:rPr lang="en-GB" b="0" dirty="0" err="1"/>
              <a:t>gente</a:t>
            </a:r>
            <a:r>
              <a:rPr lang="en-GB" b="0" dirty="0"/>
              <a:t> </a:t>
            </a:r>
            <a:r>
              <a:rPr lang="en-GB" b="0" err="1"/>
              <a:t>nueva</a:t>
            </a:r>
            <a:r>
              <a:rPr lang="en-GB" b="0"/>
              <a:t>.</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[2] </a:t>
            </a:r>
            <a:r>
              <a:rPr lang="en-GB" b="0" dirty="0" err="1"/>
              <a:t>Elijo</a:t>
            </a:r>
            <a:r>
              <a:rPr lang="en-GB" b="0" dirty="0"/>
              <a:t> el </a:t>
            </a:r>
            <a:r>
              <a:rPr lang="en-GB" b="0" dirty="0" err="1"/>
              <a:t>viaje</a:t>
            </a:r>
            <a:r>
              <a:rPr lang="en-GB" b="0" dirty="0"/>
              <a:t> a la costa</a:t>
            </a:r>
            <a:r>
              <a:rPr lang="en-GB" b="0"/>
              <a:t>. </a:t>
            </a:r>
            <a:endParaRPr lang="en-GB" b="0" dirty="0"/>
          </a:p>
        </p:txBody>
      </p:sp>
      <p:sp>
        <p:nvSpPr>
          <p:cNvPr id="4" name="Slide Number Placeholder 3"/>
          <p:cNvSpPr>
            <a:spLocks noGrp="1"/>
          </p:cNvSpPr>
          <p:nvPr>
            <p:ph type="sldNum" sz="quarter" idx="10"/>
          </p:nvPr>
        </p:nvSpPr>
        <p:spPr/>
        <p:txBody>
          <a:bodyPr/>
          <a:lstStyle/>
          <a:p>
            <a:fld id="{051212F4-EB5A-464B-92EC-DACFCB1CC2CD}" type="slidenum">
              <a:rPr lang="en-GB" smtClean="0"/>
              <a:t>6</a:t>
            </a:fld>
            <a:endParaRPr lang="en-GB"/>
          </a:p>
        </p:txBody>
      </p:sp>
    </p:spTree>
    <p:extLst>
      <p:ext uri="{BB962C8B-B14F-4D97-AF65-F5344CB8AC3E}">
        <p14:creationId xmlns:p14="http://schemas.microsoft.com/office/powerpoint/2010/main" val="3351694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[1] Nosotros [</a:t>
            </a:r>
            <a:r>
              <a:rPr lang="es-ES" sz="1200" kern="1200" dirty="0" err="1">
                <a:solidFill>
                  <a:schemeClr val="tx1"/>
                </a:solidFill>
                <a:effectLst/>
                <a:latin typeface="+mn-lt"/>
                <a:ea typeface="+mn-ea"/>
                <a:cs typeface="+mn-cs"/>
              </a:rPr>
              <a:t>beep</a:t>
            </a:r>
            <a:r>
              <a:rPr lang="es-ES" sz="1200" kern="1200" dirty="0">
                <a:solidFill>
                  <a:schemeClr val="tx1"/>
                </a:solidFill>
                <a:effectLst/>
                <a:latin typeface="+mn-lt"/>
                <a:ea typeface="+mn-ea"/>
                <a:cs typeface="+mn-cs"/>
              </a:rPr>
              <a:t>] las canciones mientras que ella [</a:t>
            </a:r>
            <a:r>
              <a:rPr lang="es-ES" sz="1200" kern="1200" dirty="0" err="1">
                <a:solidFill>
                  <a:schemeClr val="tx1"/>
                </a:solidFill>
                <a:effectLst/>
                <a:latin typeface="+mn-lt"/>
                <a:ea typeface="+mn-ea"/>
                <a:cs typeface="+mn-cs"/>
              </a:rPr>
              <a:t>beep</a:t>
            </a:r>
            <a:r>
              <a:rPr lang="es-ES" sz="1200" kern="1200" dirty="0">
                <a:solidFill>
                  <a:schemeClr val="tx1"/>
                </a:solidFill>
                <a:effectLst/>
                <a:latin typeface="+mn-lt"/>
                <a:ea typeface="+mn-ea"/>
                <a:cs typeface="+mn-cs"/>
              </a:rPr>
              <a:t>] las bebidas</a:t>
            </a:r>
            <a:r>
              <a:rPr lang="es-ES" sz="1200" kern="1200">
                <a:solidFill>
                  <a:schemeClr val="tx1"/>
                </a:solidFill>
                <a:effectLst/>
                <a:latin typeface="+mn-lt"/>
                <a:ea typeface="+mn-ea"/>
                <a:cs typeface="+mn-cs"/>
              </a:rPr>
              <a:t>. </a:t>
            </a:r>
            <a:endParaRPr lang="es-E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kern="1200" dirty="0">
                <a:solidFill>
                  <a:schemeClr val="tx1"/>
                </a:solidFill>
                <a:effectLst/>
                <a:latin typeface="+mn-lt"/>
                <a:ea typeface="+mn-ea"/>
                <a:cs typeface="+mn-cs"/>
              </a:rPr>
              <a:t>[2] Ellos </a:t>
            </a:r>
            <a:r>
              <a:rPr lang="es-ES" sz="1200" kern="1200" dirty="0">
                <a:solidFill>
                  <a:schemeClr val="tx1"/>
                </a:solidFill>
                <a:effectLst/>
                <a:latin typeface="+mn-lt"/>
                <a:ea typeface="+mn-ea"/>
                <a:cs typeface="+mn-cs"/>
              </a:rPr>
              <a:t>[</a:t>
            </a:r>
            <a:r>
              <a:rPr lang="es-ES" sz="1200" kern="1200" dirty="0" err="1">
                <a:solidFill>
                  <a:schemeClr val="tx1"/>
                </a:solidFill>
                <a:effectLst/>
                <a:latin typeface="+mn-lt"/>
                <a:ea typeface="+mn-ea"/>
                <a:cs typeface="+mn-cs"/>
              </a:rPr>
              <a:t>beep</a:t>
            </a:r>
            <a:r>
              <a:rPr lang="es-ES" sz="1200" kern="1200" dirty="0">
                <a:solidFill>
                  <a:schemeClr val="tx1"/>
                </a:solidFill>
                <a:effectLst/>
                <a:latin typeface="+mn-lt"/>
                <a:ea typeface="+mn-ea"/>
                <a:cs typeface="+mn-cs"/>
              </a:rPr>
              <a:t>] </a:t>
            </a:r>
            <a:r>
              <a:rPr lang="es-ES" sz="1200" b="0" kern="1200" dirty="0">
                <a:solidFill>
                  <a:schemeClr val="tx1"/>
                </a:solidFill>
                <a:effectLst/>
                <a:latin typeface="+mn-lt"/>
                <a:ea typeface="+mn-ea"/>
                <a:cs typeface="+mn-cs"/>
              </a:rPr>
              <a:t>el café y tú </a:t>
            </a:r>
            <a:r>
              <a:rPr lang="es-ES" sz="1200" kern="1200" dirty="0">
                <a:solidFill>
                  <a:schemeClr val="tx1"/>
                </a:solidFill>
                <a:effectLst/>
                <a:latin typeface="+mn-lt"/>
                <a:ea typeface="+mn-ea"/>
                <a:cs typeface="+mn-cs"/>
              </a:rPr>
              <a:t>[</a:t>
            </a:r>
            <a:r>
              <a:rPr lang="es-ES" sz="1200" kern="1200" dirty="0" err="1">
                <a:solidFill>
                  <a:schemeClr val="tx1"/>
                </a:solidFill>
                <a:effectLst/>
                <a:latin typeface="+mn-lt"/>
                <a:ea typeface="+mn-ea"/>
                <a:cs typeface="+mn-cs"/>
              </a:rPr>
              <a:t>beep</a:t>
            </a:r>
            <a:r>
              <a:rPr lang="es-ES" sz="1200" kern="1200" dirty="0">
                <a:solidFill>
                  <a:schemeClr val="tx1"/>
                </a:solidFill>
                <a:effectLst/>
                <a:latin typeface="+mn-lt"/>
                <a:ea typeface="+mn-ea"/>
                <a:cs typeface="+mn-cs"/>
              </a:rPr>
              <a:t>] </a:t>
            </a:r>
            <a:r>
              <a:rPr lang="es-ES" sz="1200" b="0" kern="1200" dirty="0">
                <a:solidFill>
                  <a:schemeClr val="tx1"/>
                </a:solidFill>
                <a:effectLst/>
                <a:latin typeface="+mn-lt"/>
                <a:ea typeface="+mn-ea"/>
                <a:cs typeface="+mn-cs"/>
              </a:rPr>
              <a:t>la comida</a:t>
            </a:r>
            <a:r>
              <a:rPr lang="es-ES" sz="1200" b="0" kern="1200">
                <a:solidFill>
                  <a:schemeClr val="tx1"/>
                </a:solidFill>
                <a:effectLst/>
                <a:latin typeface="+mn-lt"/>
                <a:ea typeface="+mn-ea"/>
                <a:cs typeface="+mn-cs"/>
              </a:rPr>
              <a:t>. </a:t>
            </a:r>
            <a:endParaRPr lang="en-GB" b="0" dirty="0"/>
          </a:p>
        </p:txBody>
      </p:sp>
      <p:sp>
        <p:nvSpPr>
          <p:cNvPr id="4" name="Slide Number Placeholder 3"/>
          <p:cNvSpPr>
            <a:spLocks noGrp="1"/>
          </p:cNvSpPr>
          <p:nvPr>
            <p:ph type="sldNum" sz="quarter" idx="10"/>
          </p:nvPr>
        </p:nvSpPr>
        <p:spPr/>
        <p:txBody>
          <a:bodyPr/>
          <a:lstStyle/>
          <a:p>
            <a:fld id="{051212F4-EB5A-464B-92EC-DACFCB1CC2CD}" type="slidenum">
              <a:rPr lang="en-GB" smtClean="0"/>
              <a:t>7</a:t>
            </a:fld>
            <a:endParaRPr lang="en-GB"/>
          </a:p>
        </p:txBody>
      </p:sp>
    </p:spTree>
    <p:extLst>
      <p:ext uri="{BB962C8B-B14F-4D97-AF65-F5344CB8AC3E}">
        <p14:creationId xmlns:p14="http://schemas.microsoft.com/office/powerpoint/2010/main" val="38185548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B"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8</a:t>
            </a:fld>
            <a:endParaRPr lang="en-GB"/>
          </a:p>
        </p:txBody>
      </p:sp>
    </p:spTree>
    <p:extLst>
      <p:ext uri="{BB962C8B-B14F-4D97-AF65-F5344CB8AC3E}">
        <p14:creationId xmlns:p14="http://schemas.microsoft.com/office/powerpoint/2010/main" val="19893676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B"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9</a:t>
            </a:fld>
            <a:endParaRPr lang="en-GB"/>
          </a:p>
        </p:txBody>
      </p:sp>
    </p:spTree>
    <p:extLst>
      <p:ext uri="{BB962C8B-B14F-4D97-AF65-F5344CB8AC3E}">
        <p14:creationId xmlns:p14="http://schemas.microsoft.com/office/powerpoint/2010/main" val="25124025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chemeClr val="accent5">
                    <a:lumMod val="50000"/>
                  </a:schemeClr>
                </a:solidFill>
              </a:rPr>
              <a:t>Text</a:t>
            </a:r>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audio" Target="../media/audio2.wav"/><Relationship Id="rId4" Type="http://schemas.openxmlformats.org/officeDocument/2006/relationships/audio" Target="../media/audio1.wav"/></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audio" Target="../media/audio16.wav"/><Relationship Id="rId4" Type="http://schemas.openxmlformats.org/officeDocument/2006/relationships/audio" Target="../media/audio15.wav"/></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audio" Target="../media/audio6.wav"/><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audio" Target="../media/audio5.wav"/><Relationship Id="rId5" Type="http://schemas.openxmlformats.org/officeDocument/2006/relationships/audio" Target="../media/audio4.wav"/><Relationship Id="rId4" Type="http://schemas.openxmlformats.org/officeDocument/2006/relationships/audio" Target="../media/audio3.wav"/></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audio" Target="../media/audio18.wav"/><Relationship Id="rId4" Type="http://schemas.openxmlformats.org/officeDocument/2006/relationships/audio" Target="../media/audio17.wav"/></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audio" Target="../media/audio20.wav"/><Relationship Id="rId4" Type="http://schemas.openxmlformats.org/officeDocument/2006/relationships/audio" Target="../media/audio19.wav"/></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audio" Target="../media/audio22.wav"/><Relationship Id="rId4" Type="http://schemas.openxmlformats.org/officeDocument/2006/relationships/audio" Target="../media/audio21.wav"/></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audio" Target="../media/audio24.wav"/><Relationship Id="rId4" Type="http://schemas.openxmlformats.org/officeDocument/2006/relationships/audio" Target="../media/audio23.wav"/></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audio" Target="../media/audio26.wav"/><Relationship Id="rId4" Type="http://schemas.openxmlformats.org/officeDocument/2006/relationships/audio" Target="../media/audio25.wav"/></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audio" Target="../media/audio27.wav"/></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audio" Target="../media/audio8.wav"/><Relationship Id="rId4" Type="http://schemas.openxmlformats.org/officeDocument/2006/relationships/audio" Target="../media/audio7.wav"/></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audio" Target="../media/audio10.wav"/><Relationship Id="rId4" Type="http://schemas.openxmlformats.org/officeDocument/2006/relationships/audio" Target="../media/audio9.wav"/></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audio" Target="../media/audio12.wav"/><Relationship Id="rId4" Type="http://schemas.openxmlformats.org/officeDocument/2006/relationships/audio" Target="../media/audio11.wav"/></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audio" Target="../media/audio14.wav"/><Relationship Id="rId4" Type="http://schemas.openxmlformats.org/officeDocument/2006/relationships/audio" Target="../media/audio13.wav"/></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55948" y="2173557"/>
            <a:ext cx="5379089" cy="879475"/>
          </a:xfrm>
        </p:spPr>
        <p:txBody>
          <a:bodyPr>
            <a:normAutofit/>
          </a:bodyPr>
          <a:lstStyle/>
          <a:p>
            <a:pPr algn="l"/>
            <a:r>
              <a:rPr lang="en-GB" sz="4000" b="1" dirty="0">
                <a:solidFill>
                  <a:prstClr val="white"/>
                </a:solidFill>
              </a:rPr>
              <a:t>Practice assessment</a:t>
            </a:r>
            <a:endParaRPr lang="en-US" sz="4000" dirty="0"/>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190329" y="3145187"/>
            <a:ext cx="7291126" cy="567626"/>
          </a:xfrm>
        </p:spPr>
        <p:txBody>
          <a:bodyPr>
            <a:normAutofit/>
          </a:bodyPr>
          <a:lstStyle/>
          <a:p>
            <a:pPr algn="l"/>
            <a:r>
              <a:rPr lang="en-GB" sz="3000" dirty="0">
                <a:solidFill>
                  <a:prstClr val="white"/>
                </a:solidFill>
              </a:rPr>
              <a:t>Y8 Spanish</a:t>
            </a:r>
          </a:p>
          <a:p>
            <a:endParaRPr lang="en-US" dirty="0"/>
          </a:p>
        </p:txBody>
      </p:sp>
      <p:sp>
        <p:nvSpPr>
          <p:cNvPr id="14" name="Subtitle 6">
            <a:extLst>
              <a:ext uri="{FF2B5EF4-FFF2-40B4-BE49-F238E27FC236}">
                <a16:creationId xmlns:a16="http://schemas.microsoft.com/office/drawing/2014/main" id="{ABC93937-5935-4FD6-909A-1159EB86D0C7}"/>
              </a:ext>
            </a:extLst>
          </p:cNvPr>
          <p:cNvSpPr txBox="1">
            <a:spLocks/>
          </p:cNvSpPr>
          <p:nvPr/>
        </p:nvSpPr>
        <p:spPr>
          <a:xfrm>
            <a:off x="255186" y="3767991"/>
            <a:ext cx="4509583" cy="571756"/>
          </a:xfrm>
          <a:prstGeom prst="rect">
            <a:avLst/>
          </a:prstGeom>
        </p:spPr>
        <p:txBody>
          <a:bodyPr vert="horz" lIns="91440" tIns="45720" rIns="91440" bIns="45720" rtlCol="0">
            <a:normAutofit fontScale="850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000">
                <a:solidFill>
                  <a:prstClr val="white"/>
                </a:solidFill>
              </a:rPr>
              <a:t>Term 2 ‘achievement’ test</a:t>
            </a:r>
            <a:endParaRPr lang="en-GB" sz="3000" dirty="0">
              <a:solidFill>
                <a:prstClr val="white"/>
              </a:solidFill>
            </a:endParaRPr>
          </a:p>
          <a:p>
            <a:endParaRPr lang="en-US" dirty="0"/>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25242" y="4914785"/>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6" name="Title 3">
            <a:extLst>
              <a:ext uri="{FF2B5EF4-FFF2-40B4-BE49-F238E27FC236}">
                <a16:creationId xmlns:a16="http://schemas.microsoft.com/office/drawing/2014/main" id="{C1774CAE-1000-CD44-A0CB-EB911B271423}"/>
              </a:ext>
            </a:extLst>
          </p:cNvPr>
          <p:cNvSpPr txBox="1">
            <a:spLocks/>
          </p:cNvSpPr>
          <p:nvPr/>
        </p:nvSpPr>
        <p:spPr>
          <a:xfrm>
            <a:off x="214817" y="5780283"/>
            <a:ext cx="4079722"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lang="en-GB" sz="1600" dirty="0">
              <a:solidFill>
                <a:prstClr val="white"/>
              </a:solidFill>
              <a:latin typeface="Century Gothic" panose="020B0502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a:t>
            </a:r>
            <a:r>
              <a:rPr lang="en-GB" sz="1400" dirty="0">
                <a:solidFill>
                  <a:prstClr val="white"/>
                </a:solidFill>
                <a:latin typeface="Century Gothic" panose="020B0502020202020204" pitchFamily="34" charset="0"/>
              </a:rPr>
              <a:t>14</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/01/21</a:t>
            </a:r>
          </a:p>
        </p:txBody>
      </p:sp>
      <p:pic>
        <p:nvPicPr>
          <p:cNvPr id="15" name="Picture 14" descr="NCELP logo">
            <a:extLs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3445780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6" name="Title 3"/>
          <p:cNvSpPr>
            <a:spLocks noGrp="1"/>
          </p:cNvSpPr>
          <p:nvPr>
            <p:ph type="title"/>
          </p:nvPr>
        </p:nvSpPr>
        <p:spPr>
          <a:xfrm>
            <a:off x="-72086" y="280417"/>
            <a:ext cx="6381446" cy="721474"/>
          </a:xfrm>
        </p:spPr>
        <p:txBody>
          <a:bodyPr>
            <a:normAutofit/>
          </a:bodyPr>
          <a:lstStyle/>
          <a:p>
            <a:r>
              <a:rPr lang="en-GB" sz="2800" b="1">
                <a:solidFill>
                  <a:schemeClr val="bg1"/>
                </a:solidFill>
              </a:rPr>
              <a:t>Section B (Reading)</a:t>
            </a:r>
            <a:endParaRPr lang="en-GB" sz="2800" b="1" dirty="0">
              <a:solidFill>
                <a:schemeClr val="bg1"/>
              </a:solidFill>
            </a:endParaRPr>
          </a:p>
        </p:txBody>
      </p:sp>
      <p:sp>
        <p:nvSpPr>
          <p:cNvPr id="4" name="Rectangle 6"/>
          <p:cNvSpPr>
            <a:spLocks noChangeArrowheads="1"/>
          </p:cNvSpPr>
          <p:nvPr/>
        </p:nvSpPr>
        <p:spPr bwMode="auto">
          <a:xfrm>
            <a:off x="337131" y="1338755"/>
            <a:ext cx="11460480"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GB" altLang="en-US" sz="2000" b="1" dirty="0">
                <a:solidFill>
                  <a:srgbClr val="104F75"/>
                </a:solidFill>
                <a:ea typeface="Times New Roman" panose="02020603050405020304" pitchFamily="18" charset="0"/>
                <a:cs typeface="Arial" panose="020B0604020202020204" pitchFamily="34" charset="0"/>
              </a:rPr>
              <a:t>SEC</a:t>
            </a:r>
            <a:r>
              <a:rPr lang="en-GB" altLang="en-US" sz="2000" b="1" dirty="0">
                <a:solidFill>
                  <a:srgbClr val="104F75"/>
                </a:solidFill>
                <a:ea typeface="SimSun" panose="02010600030101010101" pitchFamily="2" charset="-122"/>
                <a:cs typeface="Arial" panose="020B0604020202020204" pitchFamily="34" charset="0"/>
              </a:rPr>
              <a:t>TION B (READING) - GRAMMAR</a:t>
            </a:r>
          </a:p>
          <a:p>
            <a:endParaRPr lang="en-GB" sz="2000" dirty="0">
              <a:solidFill>
                <a:srgbClr val="104F75"/>
              </a:solidFill>
            </a:endParaRPr>
          </a:p>
          <a:p>
            <a:r>
              <a:rPr lang="en-GB" sz="2000" b="1" dirty="0">
                <a:solidFill>
                  <a:srgbClr val="104F75"/>
                </a:solidFill>
              </a:rPr>
              <a:t>PART A</a:t>
            </a:r>
          </a:p>
          <a:p>
            <a:endParaRPr lang="en-GB" sz="2000" dirty="0">
              <a:solidFill>
                <a:srgbClr val="104F75"/>
              </a:solidFill>
            </a:endParaRPr>
          </a:p>
          <a:p>
            <a:r>
              <a:rPr lang="en-GB" sz="2000" dirty="0">
                <a:solidFill>
                  <a:srgbClr val="104F75"/>
                </a:solidFill>
              </a:rPr>
              <a:t>This part of the test will take around </a:t>
            </a:r>
            <a:r>
              <a:rPr lang="en-GB" sz="2000" b="1" dirty="0">
                <a:solidFill>
                  <a:srgbClr val="104F75"/>
                </a:solidFill>
              </a:rPr>
              <a:t>6½ minutes</a:t>
            </a:r>
            <a:r>
              <a:rPr lang="en-GB" sz="2000" dirty="0">
                <a:solidFill>
                  <a:srgbClr val="104F75"/>
                </a:solidFill>
              </a:rPr>
              <a:t>.   </a:t>
            </a:r>
          </a:p>
          <a:p>
            <a:endParaRPr lang="en-GB" sz="2000" dirty="0">
              <a:solidFill>
                <a:srgbClr val="104F75"/>
              </a:solidFill>
            </a:endParaRPr>
          </a:p>
          <a:p>
            <a:r>
              <a:rPr lang="en-GB" sz="2000" b="1" dirty="0">
                <a:solidFill>
                  <a:srgbClr val="104F75"/>
                </a:solidFill>
              </a:rPr>
              <a:t>Read</a:t>
            </a:r>
            <a:r>
              <a:rPr lang="en-GB" sz="2000" dirty="0">
                <a:solidFill>
                  <a:srgbClr val="104F75"/>
                </a:solidFill>
              </a:rPr>
              <a:t> the sentences. </a:t>
            </a:r>
          </a:p>
          <a:p>
            <a:endParaRPr lang="en-GB" sz="2000" dirty="0">
              <a:solidFill>
                <a:srgbClr val="104F75"/>
              </a:solidFill>
            </a:endParaRPr>
          </a:p>
          <a:p>
            <a:r>
              <a:rPr lang="en-GB" sz="2000" dirty="0">
                <a:solidFill>
                  <a:srgbClr val="104F75"/>
                </a:solidFill>
              </a:rPr>
              <a:t>Put </a:t>
            </a:r>
            <a:r>
              <a:rPr lang="en-GB" sz="2000" b="1" dirty="0">
                <a:solidFill>
                  <a:srgbClr val="104F75"/>
                </a:solidFill>
              </a:rPr>
              <a:t>a cross (x) </a:t>
            </a:r>
            <a:r>
              <a:rPr lang="en-GB" sz="2000" dirty="0">
                <a:solidFill>
                  <a:srgbClr val="104F75"/>
                </a:solidFill>
              </a:rPr>
              <a:t>next to the person or people the sentence is about. </a:t>
            </a:r>
          </a:p>
        </p:txBody>
      </p:sp>
      <p:graphicFrame>
        <p:nvGraphicFramePr>
          <p:cNvPr id="2" name="Tabla 1">
            <a:extLst>
              <a:ext uri="{FF2B5EF4-FFF2-40B4-BE49-F238E27FC236}">
                <a16:creationId xmlns:a16="http://schemas.microsoft.com/office/drawing/2014/main" id="{B90AECE8-D5FA-7045-8129-106061C427CD}"/>
              </a:ext>
            </a:extLst>
          </p:cNvPr>
          <p:cNvGraphicFramePr>
            <a:graphicFrameLocks noGrp="1"/>
          </p:cNvGraphicFramePr>
          <p:nvPr>
            <p:extLst>
              <p:ext uri="{D42A27DB-BD31-4B8C-83A1-F6EECF244321}">
                <p14:modId xmlns:p14="http://schemas.microsoft.com/office/powerpoint/2010/main" val="193752161"/>
              </p:ext>
            </p:extLst>
          </p:nvPr>
        </p:nvGraphicFramePr>
        <p:xfrm>
          <a:off x="3700630" y="4354966"/>
          <a:ext cx="6066959" cy="1737487"/>
        </p:xfrm>
        <a:graphic>
          <a:graphicData uri="http://schemas.openxmlformats.org/drawingml/2006/table">
            <a:tbl>
              <a:tblPr firstRow="1" firstCol="1" bandRow="1">
                <a:tableStyleId>{5C22544A-7EE6-4342-B048-85BDC9FD1C3A}</a:tableStyleId>
              </a:tblPr>
              <a:tblGrid>
                <a:gridCol w="512822">
                  <a:extLst>
                    <a:ext uri="{9D8B030D-6E8A-4147-A177-3AD203B41FA5}">
                      <a16:colId xmlns:a16="http://schemas.microsoft.com/office/drawing/2014/main" val="1340850275"/>
                    </a:ext>
                  </a:extLst>
                </a:gridCol>
                <a:gridCol w="1910535">
                  <a:extLst>
                    <a:ext uri="{9D8B030D-6E8A-4147-A177-3AD203B41FA5}">
                      <a16:colId xmlns:a16="http://schemas.microsoft.com/office/drawing/2014/main" val="299815486"/>
                    </a:ext>
                  </a:extLst>
                </a:gridCol>
                <a:gridCol w="3643602">
                  <a:extLst>
                    <a:ext uri="{9D8B030D-6E8A-4147-A177-3AD203B41FA5}">
                      <a16:colId xmlns:a16="http://schemas.microsoft.com/office/drawing/2014/main" val="391387365"/>
                    </a:ext>
                  </a:extLst>
                </a:gridCol>
              </a:tblGrid>
              <a:tr h="1003300">
                <a:tc>
                  <a:txBody>
                    <a:bodyPr/>
                    <a:lstStyle/>
                    <a:p>
                      <a:pPr>
                        <a:lnSpc>
                          <a:spcPct val="150000"/>
                        </a:lnSpc>
                        <a:spcAft>
                          <a:spcPts val="800"/>
                        </a:spcAft>
                      </a:pPr>
                      <a:r>
                        <a:rPr lang="en-GB" sz="2000" b="0" i="0">
                          <a:solidFill>
                            <a:srgbClr val="104F75"/>
                          </a:solidFill>
                          <a:effectLst/>
                        </a:rPr>
                        <a:t>1.</a:t>
                      </a:r>
                      <a:endParaRPr lang="es-GB" sz="2000" b="0" i="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oFill/>
                  </a:tcPr>
                </a:tc>
                <a:tc>
                  <a:txBody>
                    <a:bodyPr/>
                    <a:lstStyle/>
                    <a:p>
                      <a:pPr>
                        <a:lnSpc>
                          <a:spcPct val="107000"/>
                        </a:lnSpc>
                        <a:spcBef>
                          <a:spcPts val="600"/>
                        </a:spcBef>
                        <a:spcAft>
                          <a:spcPts val="600"/>
                        </a:spcAft>
                      </a:pPr>
                      <a:r>
                        <a:rPr lang="en-GB" sz="2000" b="0" i="0" dirty="0">
                          <a:solidFill>
                            <a:srgbClr val="104F75"/>
                          </a:solidFill>
                          <a:effectLst/>
                        </a:rPr>
                        <a:t>☐ they</a:t>
                      </a:r>
                      <a:endParaRPr lang="es-GB" sz="2000" b="0" i="0" dirty="0">
                        <a:solidFill>
                          <a:srgbClr val="104F75"/>
                        </a:solidFill>
                        <a:effectLst/>
                      </a:endParaRPr>
                    </a:p>
                    <a:p>
                      <a:pPr>
                        <a:lnSpc>
                          <a:spcPct val="107000"/>
                        </a:lnSpc>
                        <a:spcBef>
                          <a:spcPts val="600"/>
                        </a:spcBef>
                        <a:spcAft>
                          <a:spcPts val="600"/>
                        </a:spcAft>
                      </a:pPr>
                      <a:r>
                        <a:rPr lang="en-GB" sz="2000" b="0" i="0" dirty="0">
                          <a:solidFill>
                            <a:srgbClr val="104F75"/>
                          </a:solidFill>
                          <a:effectLst/>
                        </a:rPr>
                        <a:t>☐ I</a:t>
                      </a:r>
                      <a:endParaRPr lang="es-GB" sz="2000" b="0" i="0" dirty="0">
                        <a:solidFill>
                          <a:srgbClr val="104F75"/>
                        </a:solidFill>
                        <a:effectLst/>
                      </a:endParaRPr>
                    </a:p>
                    <a:p>
                      <a:pPr>
                        <a:lnSpc>
                          <a:spcPct val="107000"/>
                        </a:lnSpc>
                        <a:spcBef>
                          <a:spcPts val="600"/>
                        </a:spcBef>
                        <a:spcAft>
                          <a:spcPts val="600"/>
                        </a:spcAft>
                      </a:pPr>
                      <a:r>
                        <a:rPr lang="en-GB" sz="2000" b="0" i="0" dirty="0">
                          <a:solidFill>
                            <a:srgbClr val="104F75"/>
                          </a:solidFill>
                          <a:effectLst/>
                        </a:rPr>
                        <a:t>☐ he/she</a:t>
                      </a:r>
                      <a:endParaRPr lang="es-GB" sz="2000" b="0" i="0" dirty="0">
                        <a:solidFill>
                          <a:srgbClr val="104F75"/>
                        </a:solidFill>
                        <a:effectLst/>
                      </a:endParaRPr>
                    </a:p>
                    <a:p>
                      <a:pPr>
                        <a:lnSpc>
                          <a:spcPct val="107000"/>
                        </a:lnSpc>
                        <a:spcBef>
                          <a:spcPts val="600"/>
                        </a:spcBef>
                        <a:spcAft>
                          <a:spcPts val="600"/>
                        </a:spcAft>
                      </a:pPr>
                      <a:r>
                        <a:rPr lang="en-GB" sz="2000" b="0" i="0" dirty="0">
                          <a:solidFill>
                            <a:srgbClr val="104F75"/>
                          </a:solidFill>
                          <a:effectLst/>
                        </a:rPr>
                        <a:t>☐ you</a:t>
                      </a:r>
                      <a:endParaRPr lang="es-GB" sz="2000" b="0" i="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oFill/>
                  </a:tcPr>
                </a:tc>
                <a:tc>
                  <a:txBody>
                    <a:bodyPr/>
                    <a:lstStyle/>
                    <a:p>
                      <a:pPr>
                        <a:lnSpc>
                          <a:spcPct val="107000"/>
                        </a:lnSpc>
                        <a:spcAft>
                          <a:spcPts val="800"/>
                        </a:spcAft>
                      </a:pPr>
                      <a:r>
                        <a:rPr lang="es-ES" sz="2000" b="0" i="0" dirty="0">
                          <a:solidFill>
                            <a:srgbClr val="104F75"/>
                          </a:solidFill>
                          <a:effectLst/>
                        </a:rPr>
                        <a:t>Permites pocas fotos.</a:t>
                      </a:r>
                      <a:endParaRPr lang="es-GB" sz="2000" b="0" i="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3607984759"/>
                  </a:ext>
                </a:extLst>
              </a:tr>
            </a:tbl>
          </a:graphicData>
        </a:graphic>
      </p:graphicFrame>
      <p:sp>
        <p:nvSpPr>
          <p:cNvPr id="17" name="CuadroTexto 16">
            <a:extLst>
              <a:ext uri="{FF2B5EF4-FFF2-40B4-BE49-F238E27FC236}">
                <a16:creationId xmlns:a16="http://schemas.microsoft.com/office/drawing/2014/main" id="{47D6A396-656C-3849-9D2E-CF9992FD3286}"/>
              </a:ext>
            </a:extLst>
          </p:cNvPr>
          <p:cNvSpPr txBox="1"/>
          <p:nvPr/>
        </p:nvSpPr>
        <p:spPr>
          <a:xfrm>
            <a:off x="4237860" y="5723281"/>
            <a:ext cx="274891" cy="400110"/>
          </a:xfrm>
          <a:prstGeom prst="rect">
            <a:avLst/>
          </a:prstGeom>
          <a:noFill/>
        </p:spPr>
        <p:txBody>
          <a:bodyPr wrap="square" rtlCol="0">
            <a:spAutoFit/>
          </a:bodyPr>
          <a:lstStyle/>
          <a:p>
            <a:pPr algn="l"/>
            <a:r>
              <a:rPr lang="es-GB" sz="2000" dirty="0">
                <a:solidFill>
                  <a:srgbClr val="104F75"/>
                </a:solidFill>
              </a:rPr>
              <a:t>x</a:t>
            </a:r>
          </a:p>
        </p:txBody>
      </p:sp>
      <p:sp>
        <p:nvSpPr>
          <p:cNvPr id="16" name="Right Brace 2" descr="right brace to connect possible answers to the question">
            <a:extLst>
              <a:ext uri="{FF2B5EF4-FFF2-40B4-BE49-F238E27FC236}">
                <a16:creationId xmlns:a16="http://schemas.microsoft.com/office/drawing/2014/main" id="{A08BD56E-8958-084D-BACB-31FBCC2055C8}"/>
              </a:ext>
            </a:extLst>
          </p:cNvPr>
          <p:cNvSpPr/>
          <p:nvPr/>
        </p:nvSpPr>
        <p:spPr>
          <a:xfrm>
            <a:off x="5455500" y="4564625"/>
            <a:ext cx="558025" cy="1318167"/>
          </a:xfrm>
          <a:prstGeom prst="rightBrace">
            <a:avLst/>
          </a:prstGeom>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800" dirty="0">
              <a:solidFill>
                <a:srgbClr val="104F75"/>
              </a:solidFill>
            </a:endParaRPr>
          </a:p>
        </p:txBody>
      </p:sp>
      <p:graphicFrame>
        <p:nvGraphicFramePr>
          <p:cNvPr id="18" name="Tabla 17">
            <a:extLst>
              <a:ext uri="{FF2B5EF4-FFF2-40B4-BE49-F238E27FC236}">
                <a16:creationId xmlns:a16="http://schemas.microsoft.com/office/drawing/2014/main" id="{58CBDF26-03D5-8643-9D68-4F7DB111FE40}"/>
              </a:ext>
            </a:extLst>
          </p:cNvPr>
          <p:cNvGraphicFramePr>
            <a:graphicFrameLocks noGrp="1"/>
          </p:cNvGraphicFramePr>
          <p:nvPr>
            <p:extLst>
              <p:ext uri="{D42A27DB-BD31-4B8C-83A1-F6EECF244321}">
                <p14:modId xmlns:p14="http://schemas.microsoft.com/office/powerpoint/2010/main" val="1363423113"/>
              </p:ext>
            </p:extLst>
          </p:nvPr>
        </p:nvGraphicFramePr>
        <p:xfrm>
          <a:off x="3700630" y="4370435"/>
          <a:ext cx="6066959" cy="1737487"/>
        </p:xfrm>
        <a:graphic>
          <a:graphicData uri="http://schemas.openxmlformats.org/drawingml/2006/table">
            <a:tbl>
              <a:tblPr firstRow="1" firstCol="1" bandRow="1">
                <a:tableStyleId>{5C22544A-7EE6-4342-B048-85BDC9FD1C3A}</a:tableStyleId>
              </a:tblPr>
              <a:tblGrid>
                <a:gridCol w="512822">
                  <a:extLst>
                    <a:ext uri="{9D8B030D-6E8A-4147-A177-3AD203B41FA5}">
                      <a16:colId xmlns:a16="http://schemas.microsoft.com/office/drawing/2014/main" val="1340850275"/>
                    </a:ext>
                  </a:extLst>
                </a:gridCol>
                <a:gridCol w="1910535">
                  <a:extLst>
                    <a:ext uri="{9D8B030D-6E8A-4147-A177-3AD203B41FA5}">
                      <a16:colId xmlns:a16="http://schemas.microsoft.com/office/drawing/2014/main" val="299815486"/>
                    </a:ext>
                  </a:extLst>
                </a:gridCol>
                <a:gridCol w="3643602">
                  <a:extLst>
                    <a:ext uri="{9D8B030D-6E8A-4147-A177-3AD203B41FA5}">
                      <a16:colId xmlns:a16="http://schemas.microsoft.com/office/drawing/2014/main" val="391387365"/>
                    </a:ext>
                  </a:extLst>
                </a:gridCol>
              </a:tblGrid>
              <a:tr h="1003300">
                <a:tc>
                  <a:txBody>
                    <a:bodyPr/>
                    <a:lstStyle/>
                    <a:p>
                      <a:pPr>
                        <a:lnSpc>
                          <a:spcPct val="150000"/>
                        </a:lnSpc>
                        <a:spcAft>
                          <a:spcPts val="800"/>
                        </a:spcAft>
                      </a:pPr>
                      <a:r>
                        <a:rPr lang="en-GB" sz="2000" b="0" i="0" dirty="0">
                          <a:solidFill>
                            <a:srgbClr val="104F75"/>
                          </a:solidFill>
                          <a:effectLst/>
                        </a:rPr>
                        <a:t>2.</a:t>
                      </a:r>
                      <a:endParaRPr lang="es-GB" sz="2000" b="0" i="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oFill/>
                  </a:tcPr>
                </a:tc>
                <a:tc>
                  <a:txBody>
                    <a:bodyPr/>
                    <a:lstStyle/>
                    <a:p>
                      <a:pPr>
                        <a:lnSpc>
                          <a:spcPct val="107000"/>
                        </a:lnSpc>
                        <a:spcBef>
                          <a:spcPts val="600"/>
                        </a:spcBef>
                        <a:spcAft>
                          <a:spcPts val="600"/>
                        </a:spcAft>
                      </a:pPr>
                      <a:r>
                        <a:rPr lang="en-GB" sz="2000" b="0" i="0" dirty="0">
                          <a:solidFill>
                            <a:srgbClr val="104F75"/>
                          </a:solidFill>
                          <a:effectLst/>
                        </a:rPr>
                        <a:t>☐ you</a:t>
                      </a:r>
                      <a:endParaRPr lang="es-GB" sz="2000" b="0" i="0" dirty="0">
                        <a:solidFill>
                          <a:srgbClr val="104F75"/>
                        </a:solidFill>
                        <a:effectLst/>
                      </a:endParaRPr>
                    </a:p>
                    <a:p>
                      <a:pPr>
                        <a:lnSpc>
                          <a:spcPct val="107000"/>
                        </a:lnSpc>
                        <a:spcBef>
                          <a:spcPts val="600"/>
                        </a:spcBef>
                        <a:spcAft>
                          <a:spcPts val="600"/>
                        </a:spcAft>
                      </a:pPr>
                      <a:r>
                        <a:rPr lang="en-GB" sz="2000" b="0" i="0" dirty="0">
                          <a:solidFill>
                            <a:srgbClr val="104F75"/>
                          </a:solidFill>
                          <a:effectLst/>
                        </a:rPr>
                        <a:t>☐ we</a:t>
                      </a:r>
                      <a:endParaRPr lang="es-GB" sz="2000" b="0" i="0" dirty="0">
                        <a:solidFill>
                          <a:srgbClr val="104F75"/>
                        </a:solidFill>
                        <a:effectLst/>
                      </a:endParaRPr>
                    </a:p>
                    <a:p>
                      <a:pPr>
                        <a:lnSpc>
                          <a:spcPct val="107000"/>
                        </a:lnSpc>
                        <a:spcBef>
                          <a:spcPts val="600"/>
                        </a:spcBef>
                        <a:spcAft>
                          <a:spcPts val="600"/>
                        </a:spcAft>
                      </a:pPr>
                      <a:r>
                        <a:rPr lang="en-GB" sz="2000" b="0" i="0" dirty="0">
                          <a:solidFill>
                            <a:srgbClr val="104F75"/>
                          </a:solidFill>
                          <a:effectLst/>
                        </a:rPr>
                        <a:t>☐ </a:t>
                      </a:r>
                      <a:r>
                        <a:rPr lang="es-ES" sz="2000" b="0" i="0" dirty="0" err="1">
                          <a:solidFill>
                            <a:srgbClr val="104F75"/>
                          </a:solidFill>
                          <a:effectLst/>
                        </a:rPr>
                        <a:t>they</a:t>
                      </a:r>
                      <a:endParaRPr lang="es-GB" sz="2000" b="0" i="0" dirty="0">
                        <a:solidFill>
                          <a:srgbClr val="104F75"/>
                        </a:solidFill>
                        <a:effectLst/>
                      </a:endParaRPr>
                    </a:p>
                    <a:p>
                      <a:pPr>
                        <a:lnSpc>
                          <a:spcPct val="107000"/>
                        </a:lnSpc>
                        <a:spcBef>
                          <a:spcPts val="600"/>
                        </a:spcBef>
                        <a:spcAft>
                          <a:spcPts val="600"/>
                        </a:spcAft>
                      </a:pPr>
                      <a:r>
                        <a:rPr lang="en-GB" sz="2000" b="0" i="0" dirty="0">
                          <a:solidFill>
                            <a:srgbClr val="104F75"/>
                          </a:solidFill>
                          <a:effectLst/>
                        </a:rPr>
                        <a:t>☐ I</a:t>
                      </a:r>
                      <a:endParaRPr lang="es-GB" sz="2000" b="0" i="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oFill/>
                  </a:tcPr>
                </a:tc>
                <a:tc>
                  <a:txBody>
                    <a:bodyPr/>
                    <a:lstStyle/>
                    <a:p>
                      <a:pPr>
                        <a:lnSpc>
                          <a:spcPct val="107000"/>
                        </a:lnSpc>
                        <a:spcAft>
                          <a:spcPts val="800"/>
                        </a:spcAft>
                      </a:pPr>
                      <a:r>
                        <a:rPr lang="es-ES" sz="2000" b="0" i="0" dirty="0">
                          <a:solidFill>
                            <a:srgbClr val="104F75"/>
                          </a:solidFill>
                          <a:effectLst/>
                        </a:rPr>
                        <a:t>Pintan la página.</a:t>
                      </a:r>
                      <a:endParaRPr lang="es-GB" sz="2000" b="0" i="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3607984759"/>
                  </a:ext>
                </a:extLst>
              </a:tr>
            </a:tbl>
          </a:graphicData>
        </a:graphic>
      </p:graphicFrame>
      <p:sp>
        <p:nvSpPr>
          <p:cNvPr id="22" name="CuadroTexto 21">
            <a:extLst>
              <a:ext uri="{FF2B5EF4-FFF2-40B4-BE49-F238E27FC236}">
                <a16:creationId xmlns:a16="http://schemas.microsoft.com/office/drawing/2014/main" id="{D3AF4F3B-952D-F741-93D0-060633CFC060}"/>
              </a:ext>
            </a:extLst>
          </p:cNvPr>
          <p:cNvSpPr txBox="1"/>
          <p:nvPr/>
        </p:nvSpPr>
        <p:spPr>
          <a:xfrm>
            <a:off x="4234707" y="5251369"/>
            <a:ext cx="274891" cy="400110"/>
          </a:xfrm>
          <a:prstGeom prst="rect">
            <a:avLst/>
          </a:prstGeom>
          <a:noFill/>
        </p:spPr>
        <p:txBody>
          <a:bodyPr wrap="square" rtlCol="0">
            <a:spAutoFit/>
          </a:bodyPr>
          <a:lstStyle/>
          <a:p>
            <a:pPr algn="l"/>
            <a:r>
              <a:rPr lang="es-GB" sz="2000" dirty="0">
                <a:solidFill>
                  <a:srgbClr val="104F75"/>
                </a:solidFill>
              </a:rPr>
              <a:t>x</a:t>
            </a:r>
          </a:p>
        </p:txBody>
      </p:sp>
      <p:sp>
        <p:nvSpPr>
          <p:cNvPr id="21" name="Right Brace 2" descr="right brace to connect possible answers to the question">
            <a:extLst>
              <a:ext uri="{FF2B5EF4-FFF2-40B4-BE49-F238E27FC236}">
                <a16:creationId xmlns:a16="http://schemas.microsoft.com/office/drawing/2014/main" id="{CD4A1EBD-71C0-BB47-BFCE-000985359163}"/>
              </a:ext>
            </a:extLst>
          </p:cNvPr>
          <p:cNvSpPr/>
          <p:nvPr/>
        </p:nvSpPr>
        <p:spPr>
          <a:xfrm>
            <a:off x="5455500" y="4580094"/>
            <a:ext cx="558025" cy="1318167"/>
          </a:xfrm>
          <a:prstGeom prst="rightBrace">
            <a:avLst/>
          </a:prstGeom>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800" dirty="0">
              <a:solidFill>
                <a:srgbClr val="104F75"/>
              </a:solidFill>
            </a:endParaRPr>
          </a:p>
        </p:txBody>
      </p:sp>
    </p:spTree>
    <p:extLst>
      <p:ext uri="{BB962C8B-B14F-4D97-AF65-F5344CB8AC3E}">
        <p14:creationId xmlns:p14="http://schemas.microsoft.com/office/powerpoint/2010/main" val="2624000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1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16" grpId="0" animBg="1"/>
      <p:bldP spid="22" grpId="0"/>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6" name="Title 3"/>
          <p:cNvSpPr>
            <a:spLocks noGrp="1"/>
          </p:cNvSpPr>
          <p:nvPr>
            <p:ph type="title"/>
          </p:nvPr>
        </p:nvSpPr>
        <p:spPr>
          <a:xfrm>
            <a:off x="-72086" y="280417"/>
            <a:ext cx="6381446" cy="721474"/>
          </a:xfrm>
        </p:spPr>
        <p:txBody>
          <a:bodyPr>
            <a:normAutofit/>
          </a:bodyPr>
          <a:lstStyle/>
          <a:p>
            <a:r>
              <a:rPr lang="en-GB" sz="2800" b="1">
                <a:solidFill>
                  <a:schemeClr val="bg1"/>
                </a:solidFill>
              </a:rPr>
              <a:t>Section B (Reading)</a:t>
            </a:r>
            <a:endParaRPr lang="en-GB" sz="2800" b="1" dirty="0">
              <a:solidFill>
                <a:schemeClr val="bg1"/>
              </a:solidFill>
            </a:endParaRPr>
          </a:p>
        </p:txBody>
      </p:sp>
      <p:sp>
        <p:nvSpPr>
          <p:cNvPr id="4" name="Rectangle 6"/>
          <p:cNvSpPr>
            <a:spLocks noChangeArrowheads="1"/>
          </p:cNvSpPr>
          <p:nvPr/>
        </p:nvSpPr>
        <p:spPr bwMode="auto">
          <a:xfrm>
            <a:off x="337131" y="1204293"/>
            <a:ext cx="11460480"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GB" altLang="en-US" sz="2000" b="1" dirty="0">
                <a:solidFill>
                  <a:srgbClr val="104F75"/>
                </a:solidFill>
                <a:ea typeface="Times New Roman" panose="02020603050405020304" pitchFamily="18" charset="0"/>
                <a:cs typeface="Arial" panose="020B0604020202020204" pitchFamily="34" charset="0"/>
              </a:rPr>
              <a:t>SEC</a:t>
            </a:r>
            <a:r>
              <a:rPr lang="en-GB" altLang="en-US" sz="2000" b="1" dirty="0">
                <a:solidFill>
                  <a:srgbClr val="104F75"/>
                </a:solidFill>
                <a:ea typeface="SimSun" panose="02010600030101010101" pitchFamily="2" charset="-122"/>
                <a:cs typeface="Arial" panose="020B0604020202020204" pitchFamily="34" charset="0"/>
              </a:rPr>
              <a:t>TION B (READING) - GRAMMAR</a:t>
            </a:r>
          </a:p>
          <a:p>
            <a:endParaRPr lang="en-GB" sz="2000" dirty="0">
              <a:solidFill>
                <a:srgbClr val="104F75"/>
              </a:solidFill>
            </a:endParaRPr>
          </a:p>
          <a:p>
            <a:r>
              <a:rPr lang="en-GB" sz="2000" b="1" dirty="0">
                <a:solidFill>
                  <a:srgbClr val="104F75"/>
                </a:solidFill>
              </a:rPr>
              <a:t>PART B</a:t>
            </a:r>
          </a:p>
          <a:p>
            <a:endParaRPr lang="en-GB" sz="2000" dirty="0">
              <a:solidFill>
                <a:srgbClr val="104F75"/>
              </a:solidFill>
            </a:endParaRPr>
          </a:p>
          <a:p>
            <a:r>
              <a:rPr lang="en-GB" sz="2000" dirty="0">
                <a:solidFill>
                  <a:srgbClr val="104F75"/>
                </a:solidFill>
              </a:rPr>
              <a:t>Does each sentence describe a </a:t>
            </a:r>
            <a:r>
              <a:rPr lang="en-GB" sz="2000" b="1" dirty="0">
                <a:solidFill>
                  <a:srgbClr val="104F75"/>
                </a:solidFill>
              </a:rPr>
              <a:t>routine event (nowadays) </a:t>
            </a:r>
            <a:r>
              <a:rPr lang="en-GB" sz="2000" dirty="0">
                <a:solidFill>
                  <a:srgbClr val="104F75"/>
                </a:solidFill>
              </a:rPr>
              <a:t>or a </a:t>
            </a:r>
            <a:r>
              <a:rPr lang="en-GB" sz="2000" b="1" dirty="0">
                <a:solidFill>
                  <a:srgbClr val="104F75"/>
                </a:solidFill>
              </a:rPr>
              <a:t>future plan</a:t>
            </a:r>
            <a:r>
              <a:rPr lang="en-GB" sz="2000" dirty="0">
                <a:solidFill>
                  <a:srgbClr val="104F75"/>
                </a:solidFill>
              </a:rPr>
              <a:t>? </a:t>
            </a:r>
          </a:p>
          <a:p>
            <a:endParaRPr lang="en-GB" sz="2000" dirty="0">
              <a:solidFill>
                <a:srgbClr val="104F75"/>
              </a:solidFill>
            </a:endParaRPr>
          </a:p>
          <a:p>
            <a:r>
              <a:rPr lang="en-GB" sz="2000" dirty="0">
                <a:solidFill>
                  <a:srgbClr val="104F75"/>
                </a:solidFill>
              </a:rPr>
              <a:t>Put </a:t>
            </a:r>
            <a:r>
              <a:rPr lang="en-GB" sz="2000" b="1" dirty="0">
                <a:solidFill>
                  <a:srgbClr val="104F75"/>
                </a:solidFill>
              </a:rPr>
              <a:t>a cross (x)</a:t>
            </a:r>
            <a:r>
              <a:rPr lang="en-GB" sz="2000" dirty="0">
                <a:solidFill>
                  <a:srgbClr val="104F75"/>
                </a:solidFill>
              </a:rPr>
              <a:t> next to the correct answer.</a:t>
            </a:r>
          </a:p>
          <a:p>
            <a:endParaRPr lang="en-GB" sz="2000" dirty="0">
              <a:solidFill>
                <a:srgbClr val="104F75"/>
              </a:solidFill>
            </a:endParaRPr>
          </a:p>
        </p:txBody>
      </p:sp>
      <p:graphicFrame>
        <p:nvGraphicFramePr>
          <p:cNvPr id="3" name="Tabla 2">
            <a:extLst>
              <a:ext uri="{FF2B5EF4-FFF2-40B4-BE49-F238E27FC236}">
                <a16:creationId xmlns:a16="http://schemas.microsoft.com/office/drawing/2014/main" id="{712457DD-8955-604E-84CA-3053ACC25FC5}"/>
              </a:ext>
            </a:extLst>
          </p:cNvPr>
          <p:cNvGraphicFramePr>
            <a:graphicFrameLocks noGrp="1"/>
          </p:cNvGraphicFramePr>
          <p:nvPr>
            <p:extLst>
              <p:ext uri="{D42A27DB-BD31-4B8C-83A1-F6EECF244321}">
                <p14:modId xmlns:p14="http://schemas.microsoft.com/office/powerpoint/2010/main" val="3801376866"/>
              </p:ext>
            </p:extLst>
          </p:nvPr>
        </p:nvGraphicFramePr>
        <p:xfrm>
          <a:off x="1159565" y="3899820"/>
          <a:ext cx="9872870" cy="1058568"/>
        </p:xfrm>
        <a:graphic>
          <a:graphicData uri="http://schemas.openxmlformats.org/drawingml/2006/table">
            <a:tbl>
              <a:tblPr firstRow="1" firstCol="1" bandRow="1">
                <a:tableStyleId>{5C22544A-7EE6-4342-B048-85BDC9FD1C3A}</a:tableStyleId>
              </a:tblPr>
              <a:tblGrid>
                <a:gridCol w="4679361">
                  <a:extLst>
                    <a:ext uri="{9D8B030D-6E8A-4147-A177-3AD203B41FA5}">
                      <a16:colId xmlns:a16="http://schemas.microsoft.com/office/drawing/2014/main" val="3567875388"/>
                    </a:ext>
                  </a:extLst>
                </a:gridCol>
                <a:gridCol w="3260948">
                  <a:extLst>
                    <a:ext uri="{9D8B030D-6E8A-4147-A177-3AD203B41FA5}">
                      <a16:colId xmlns:a16="http://schemas.microsoft.com/office/drawing/2014/main" val="3952236960"/>
                    </a:ext>
                  </a:extLst>
                </a:gridCol>
                <a:gridCol w="1932561">
                  <a:extLst>
                    <a:ext uri="{9D8B030D-6E8A-4147-A177-3AD203B41FA5}">
                      <a16:colId xmlns:a16="http://schemas.microsoft.com/office/drawing/2014/main" val="3189710040"/>
                    </a:ext>
                  </a:extLst>
                </a:gridCol>
              </a:tblGrid>
              <a:tr h="1058568">
                <a:tc>
                  <a:txBody>
                    <a:bodyPr/>
                    <a:lstStyle/>
                    <a:p>
                      <a:pPr>
                        <a:lnSpc>
                          <a:spcPct val="107000"/>
                        </a:lnSpc>
                        <a:spcAft>
                          <a:spcPts val="600"/>
                        </a:spcAft>
                      </a:pPr>
                      <a:r>
                        <a:rPr lang="es-ES" sz="2000" b="0" dirty="0">
                          <a:solidFill>
                            <a:srgbClr val="104F75"/>
                          </a:solidFill>
                          <a:effectLst/>
                        </a:rPr>
                        <a:t>1. Vamos a esconder el premio. </a:t>
                      </a:r>
                      <a:endParaRPr lang="es-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noFill/>
                  </a:tcPr>
                </a:tc>
                <a:tc>
                  <a:txBody>
                    <a:bodyPr/>
                    <a:lstStyle/>
                    <a:p>
                      <a:pPr>
                        <a:lnSpc>
                          <a:spcPct val="107000"/>
                        </a:lnSpc>
                        <a:spcAft>
                          <a:spcPts val="600"/>
                        </a:spcAft>
                      </a:pPr>
                      <a:r>
                        <a:rPr lang="en-GB" sz="2000" b="0">
                          <a:solidFill>
                            <a:srgbClr val="104F75"/>
                          </a:solidFill>
                          <a:effectLst/>
                        </a:rPr>
                        <a:t>☐ Routine action      </a:t>
                      </a:r>
                      <a:endParaRPr lang="es-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noFill/>
                  </a:tcPr>
                </a:tc>
                <a:tc>
                  <a:txBody>
                    <a:bodyPr/>
                    <a:lstStyle/>
                    <a:p>
                      <a:pPr>
                        <a:lnSpc>
                          <a:spcPct val="107000"/>
                        </a:lnSpc>
                        <a:spcAft>
                          <a:spcPts val="800"/>
                        </a:spcAft>
                        <a:tabLst>
                          <a:tab pos="4718050" algn="l"/>
                        </a:tabLst>
                      </a:pPr>
                      <a:r>
                        <a:rPr lang="en-GB" sz="2000" b="0" dirty="0">
                          <a:solidFill>
                            <a:srgbClr val="104F75"/>
                          </a:solidFill>
                          <a:effectLst/>
                        </a:rPr>
                        <a:t>☐ Future plan      </a:t>
                      </a:r>
                      <a:endParaRPr lang="es-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3913800013"/>
                  </a:ext>
                </a:extLst>
              </a:tr>
            </a:tbl>
          </a:graphicData>
        </a:graphic>
      </p:graphicFrame>
      <p:sp>
        <p:nvSpPr>
          <p:cNvPr id="14" name="CuadroTexto 13">
            <a:extLst>
              <a:ext uri="{FF2B5EF4-FFF2-40B4-BE49-F238E27FC236}">
                <a16:creationId xmlns:a16="http://schemas.microsoft.com/office/drawing/2014/main" id="{09EDA46B-4BF0-4E4A-831D-93FA95E45F61}"/>
              </a:ext>
            </a:extLst>
          </p:cNvPr>
          <p:cNvSpPr txBox="1"/>
          <p:nvPr/>
        </p:nvSpPr>
        <p:spPr>
          <a:xfrm>
            <a:off x="9124146" y="4206038"/>
            <a:ext cx="274891" cy="400110"/>
          </a:xfrm>
          <a:prstGeom prst="rect">
            <a:avLst/>
          </a:prstGeom>
          <a:noFill/>
        </p:spPr>
        <p:txBody>
          <a:bodyPr wrap="square" rtlCol="0">
            <a:spAutoFit/>
          </a:bodyPr>
          <a:lstStyle/>
          <a:p>
            <a:pPr algn="l"/>
            <a:r>
              <a:rPr lang="es-GB" sz="2000" dirty="0">
                <a:solidFill>
                  <a:srgbClr val="104F75"/>
                </a:solidFill>
              </a:rPr>
              <a:t>x</a:t>
            </a:r>
          </a:p>
        </p:txBody>
      </p:sp>
      <p:graphicFrame>
        <p:nvGraphicFramePr>
          <p:cNvPr id="9" name="Tabla 8">
            <a:extLst>
              <a:ext uri="{FF2B5EF4-FFF2-40B4-BE49-F238E27FC236}">
                <a16:creationId xmlns:a16="http://schemas.microsoft.com/office/drawing/2014/main" id="{326915F6-4E2C-2647-9FEC-5DFB8F94898F}"/>
              </a:ext>
            </a:extLst>
          </p:cNvPr>
          <p:cNvGraphicFramePr>
            <a:graphicFrameLocks noGrp="1"/>
          </p:cNvGraphicFramePr>
          <p:nvPr>
            <p:extLst>
              <p:ext uri="{D42A27DB-BD31-4B8C-83A1-F6EECF244321}">
                <p14:modId xmlns:p14="http://schemas.microsoft.com/office/powerpoint/2010/main" val="3690660465"/>
              </p:ext>
            </p:extLst>
          </p:nvPr>
        </p:nvGraphicFramePr>
        <p:xfrm>
          <a:off x="1159565" y="4735322"/>
          <a:ext cx="9872870" cy="1058568"/>
        </p:xfrm>
        <a:graphic>
          <a:graphicData uri="http://schemas.openxmlformats.org/drawingml/2006/table">
            <a:tbl>
              <a:tblPr firstRow="1" firstCol="1" bandRow="1">
                <a:tableStyleId>{5C22544A-7EE6-4342-B048-85BDC9FD1C3A}</a:tableStyleId>
              </a:tblPr>
              <a:tblGrid>
                <a:gridCol w="4679361">
                  <a:extLst>
                    <a:ext uri="{9D8B030D-6E8A-4147-A177-3AD203B41FA5}">
                      <a16:colId xmlns:a16="http://schemas.microsoft.com/office/drawing/2014/main" val="3567875388"/>
                    </a:ext>
                  </a:extLst>
                </a:gridCol>
                <a:gridCol w="3260948">
                  <a:extLst>
                    <a:ext uri="{9D8B030D-6E8A-4147-A177-3AD203B41FA5}">
                      <a16:colId xmlns:a16="http://schemas.microsoft.com/office/drawing/2014/main" val="3952236960"/>
                    </a:ext>
                  </a:extLst>
                </a:gridCol>
                <a:gridCol w="1932561">
                  <a:extLst>
                    <a:ext uri="{9D8B030D-6E8A-4147-A177-3AD203B41FA5}">
                      <a16:colId xmlns:a16="http://schemas.microsoft.com/office/drawing/2014/main" val="3189710040"/>
                    </a:ext>
                  </a:extLst>
                </a:gridCol>
              </a:tblGrid>
              <a:tr h="1058568">
                <a:tc>
                  <a:txBody>
                    <a:bodyPr/>
                    <a:lstStyle/>
                    <a:p>
                      <a:pPr>
                        <a:lnSpc>
                          <a:spcPct val="107000"/>
                        </a:lnSpc>
                        <a:spcAft>
                          <a:spcPts val="600"/>
                        </a:spcAft>
                      </a:pPr>
                      <a:r>
                        <a:rPr lang="es-ES" sz="2000" b="0" dirty="0">
                          <a:solidFill>
                            <a:srgbClr val="104F75"/>
                          </a:solidFill>
                          <a:effectLst/>
                        </a:rPr>
                        <a:t>2. Va al centro. </a:t>
                      </a:r>
                      <a:endParaRPr lang="es-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noFill/>
                  </a:tcPr>
                </a:tc>
                <a:tc>
                  <a:txBody>
                    <a:bodyPr/>
                    <a:lstStyle/>
                    <a:p>
                      <a:pPr>
                        <a:lnSpc>
                          <a:spcPct val="107000"/>
                        </a:lnSpc>
                        <a:spcAft>
                          <a:spcPts val="600"/>
                        </a:spcAft>
                      </a:pPr>
                      <a:r>
                        <a:rPr lang="en-GB" sz="2000" b="0">
                          <a:solidFill>
                            <a:srgbClr val="104F75"/>
                          </a:solidFill>
                          <a:effectLst/>
                        </a:rPr>
                        <a:t>☐ Routine action      </a:t>
                      </a:r>
                      <a:endParaRPr lang="es-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noFill/>
                  </a:tcPr>
                </a:tc>
                <a:tc>
                  <a:txBody>
                    <a:bodyPr/>
                    <a:lstStyle/>
                    <a:p>
                      <a:pPr>
                        <a:lnSpc>
                          <a:spcPct val="107000"/>
                        </a:lnSpc>
                        <a:spcAft>
                          <a:spcPts val="800"/>
                        </a:spcAft>
                        <a:tabLst>
                          <a:tab pos="4718050" algn="l"/>
                        </a:tabLst>
                      </a:pPr>
                      <a:r>
                        <a:rPr lang="en-GB" sz="2000" b="0" dirty="0">
                          <a:solidFill>
                            <a:srgbClr val="104F75"/>
                          </a:solidFill>
                          <a:effectLst/>
                        </a:rPr>
                        <a:t>☐ Future plan      </a:t>
                      </a:r>
                      <a:endParaRPr lang="es-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3913800013"/>
                  </a:ext>
                </a:extLst>
              </a:tr>
            </a:tbl>
          </a:graphicData>
        </a:graphic>
      </p:graphicFrame>
      <p:sp>
        <p:nvSpPr>
          <p:cNvPr id="10" name="CuadroTexto 9">
            <a:extLst>
              <a:ext uri="{FF2B5EF4-FFF2-40B4-BE49-F238E27FC236}">
                <a16:creationId xmlns:a16="http://schemas.microsoft.com/office/drawing/2014/main" id="{7E8BEA70-9F4C-F047-8E74-15E0CEDF4828}"/>
              </a:ext>
            </a:extLst>
          </p:cNvPr>
          <p:cNvSpPr txBox="1"/>
          <p:nvPr/>
        </p:nvSpPr>
        <p:spPr>
          <a:xfrm>
            <a:off x="5869191" y="5042326"/>
            <a:ext cx="274891" cy="400110"/>
          </a:xfrm>
          <a:prstGeom prst="rect">
            <a:avLst/>
          </a:prstGeom>
          <a:noFill/>
        </p:spPr>
        <p:txBody>
          <a:bodyPr wrap="square" rtlCol="0">
            <a:spAutoFit/>
          </a:bodyPr>
          <a:lstStyle/>
          <a:p>
            <a:pPr algn="l"/>
            <a:r>
              <a:rPr lang="es-GB" sz="2000" dirty="0">
                <a:solidFill>
                  <a:srgbClr val="104F75"/>
                </a:solidFill>
              </a:rPr>
              <a:t>x</a:t>
            </a:r>
          </a:p>
        </p:txBody>
      </p:sp>
    </p:spTree>
    <p:extLst>
      <p:ext uri="{BB962C8B-B14F-4D97-AF65-F5344CB8AC3E}">
        <p14:creationId xmlns:p14="http://schemas.microsoft.com/office/powerpoint/2010/main" val="3901274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6" name="Title 3"/>
          <p:cNvSpPr>
            <a:spLocks noGrp="1"/>
          </p:cNvSpPr>
          <p:nvPr>
            <p:ph type="title"/>
          </p:nvPr>
        </p:nvSpPr>
        <p:spPr>
          <a:xfrm>
            <a:off x="-72086" y="280417"/>
            <a:ext cx="6381446" cy="721474"/>
          </a:xfrm>
        </p:spPr>
        <p:txBody>
          <a:bodyPr>
            <a:normAutofit/>
          </a:bodyPr>
          <a:lstStyle/>
          <a:p>
            <a:r>
              <a:rPr lang="en-GB" sz="2800" b="1">
                <a:solidFill>
                  <a:schemeClr val="bg1"/>
                </a:solidFill>
              </a:rPr>
              <a:t>Section B (Reading)</a:t>
            </a:r>
            <a:endParaRPr lang="en-GB" sz="2800" b="1" dirty="0">
              <a:solidFill>
                <a:schemeClr val="bg1"/>
              </a:solidFill>
            </a:endParaRPr>
          </a:p>
        </p:txBody>
      </p:sp>
      <p:sp>
        <p:nvSpPr>
          <p:cNvPr id="4" name="Rectangle 6"/>
          <p:cNvSpPr>
            <a:spLocks noChangeArrowheads="1"/>
          </p:cNvSpPr>
          <p:nvPr/>
        </p:nvSpPr>
        <p:spPr bwMode="auto">
          <a:xfrm>
            <a:off x="337131" y="1358181"/>
            <a:ext cx="11460480"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GB" altLang="en-US" sz="2000" b="1" dirty="0">
                <a:solidFill>
                  <a:srgbClr val="104F75"/>
                </a:solidFill>
                <a:ea typeface="Times New Roman" panose="02020603050405020304" pitchFamily="18" charset="0"/>
                <a:cs typeface="Arial" panose="020B0604020202020204" pitchFamily="34" charset="0"/>
              </a:rPr>
              <a:t>SEC</a:t>
            </a:r>
            <a:r>
              <a:rPr lang="en-GB" altLang="en-US" sz="2000" b="1" dirty="0">
                <a:solidFill>
                  <a:srgbClr val="104F75"/>
                </a:solidFill>
                <a:ea typeface="SimSun" panose="02010600030101010101" pitchFamily="2" charset="-122"/>
                <a:cs typeface="Arial" panose="020B0604020202020204" pitchFamily="34" charset="0"/>
              </a:rPr>
              <a:t>TION B (READING) - GRAMMAR</a:t>
            </a:r>
          </a:p>
          <a:p>
            <a:endParaRPr lang="en-GB" sz="2000" dirty="0">
              <a:solidFill>
                <a:srgbClr val="104F75"/>
              </a:solidFill>
            </a:endParaRPr>
          </a:p>
          <a:p>
            <a:r>
              <a:rPr lang="en-GB" sz="2000" b="1" dirty="0">
                <a:solidFill>
                  <a:srgbClr val="104F75"/>
                </a:solidFill>
              </a:rPr>
              <a:t>PART C</a:t>
            </a:r>
          </a:p>
          <a:p>
            <a:endParaRPr lang="en-GB" sz="2000" dirty="0">
              <a:solidFill>
                <a:srgbClr val="104F75"/>
              </a:solidFill>
            </a:endParaRPr>
          </a:p>
          <a:p>
            <a:r>
              <a:rPr lang="en-GB" sz="2000" dirty="0">
                <a:solidFill>
                  <a:srgbClr val="104F75"/>
                </a:solidFill>
              </a:rPr>
              <a:t>Decide whether </a:t>
            </a:r>
            <a:r>
              <a:rPr lang="en-GB" sz="2000" b="1" dirty="0">
                <a:solidFill>
                  <a:srgbClr val="104F75"/>
                </a:solidFill>
              </a:rPr>
              <a:t>a modal verb is missing </a:t>
            </a:r>
            <a:r>
              <a:rPr lang="en-GB" sz="2000" dirty="0">
                <a:solidFill>
                  <a:srgbClr val="104F75"/>
                </a:solidFill>
              </a:rPr>
              <a:t>or </a:t>
            </a:r>
            <a:r>
              <a:rPr lang="en-GB" sz="2000" b="1" dirty="0">
                <a:solidFill>
                  <a:srgbClr val="104F75"/>
                </a:solidFill>
              </a:rPr>
              <a:t>nothing is missing </a:t>
            </a:r>
            <a:r>
              <a:rPr lang="en-GB" sz="2000" dirty="0">
                <a:solidFill>
                  <a:srgbClr val="104F75"/>
                </a:solidFill>
              </a:rPr>
              <a:t>from the start of the sentence.</a:t>
            </a:r>
          </a:p>
          <a:p>
            <a:endParaRPr lang="en-GB" sz="2000" dirty="0">
              <a:solidFill>
                <a:srgbClr val="104F75"/>
              </a:solidFill>
            </a:endParaRPr>
          </a:p>
          <a:p>
            <a:r>
              <a:rPr lang="en-GB" sz="2000" dirty="0">
                <a:solidFill>
                  <a:srgbClr val="104F75"/>
                </a:solidFill>
              </a:rPr>
              <a:t>Put </a:t>
            </a:r>
            <a:r>
              <a:rPr lang="en-GB" sz="2000" b="1" dirty="0">
                <a:solidFill>
                  <a:srgbClr val="104F75"/>
                </a:solidFill>
              </a:rPr>
              <a:t>a cross (x) </a:t>
            </a:r>
            <a:r>
              <a:rPr lang="en-GB" sz="2000" dirty="0">
                <a:solidFill>
                  <a:srgbClr val="104F75"/>
                </a:solidFill>
              </a:rPr>
              <a:t>next to your answer.</a:t>
            </a:r>
          </a:p>
        </p:txBody>
      </p:sp>
      <p:graphicFrame>
        <p:nvGraphicFramePr>
          <p:cNvPr id="2" name="Tabla 1">
            <a:extLst>
              <a:ext uri="{FF2B5EF4-FFF2-40B4-BE49-F238E27FC236}">
                <a16:creationId xmlns:a16="http://schemas.microsoft.com/office/drawing/2014/main" id="{B85C2BB4-83DF-F947-828B-D5E91E447714}"/>
              </a:ext>
            </a:extLst>
          </p:cNvPr>
          <p:cNvGraphicFramePr>
            <a:graphicFrameLocks noGrp="1"/>
          </p:cNvGraphicFramePr>
          <p:nvPr>
            <p:extLst>
              <p:ext uri="{D42A27DB-BD31-4B8C-83A1-F6EECF244321}">
                <p14:modId xmlns:p14="http://schemas.microsoft.com/office/powerpoint/2010/main" val="334880081"/>
              </p:ext>
            </p:extLst>
          </p:nvPr>
        </p:nvGraphicFramePr>
        <p:xfrm>
          <a:off x="1825086" y="3799140"/>
          <a:ext cx="8541827" cy="1050944"/>
        </p:xfrm>
        <a:graphic>
          <a:graphicData uri="http://schemas.openxmlformats.org/drawingml/2006/table">
            <a:tbl>
              <a:tblPr firstRow="1" firstCol="1" bandRow="1">
                <a:tableStyleId>{5C22544A-7EE6-4342-B048-85BDC9FD1C3A}</a:tableStyleId>
              </a:tblPr>
              <a:tblGrid>
                <a:gridCol w="469406">
                  <a:extLst>
                    <a:ext uri="{9D8B030D-6E8A-4147-A177-3AD203B41FA5}">
                      <a16:colId xmlns:a16="http://schemas.microsoft.com/office/drawing/2014/main" val="177407251"/>
                    </a:ext>
                  </a:extLst>
                </a:gridCol>
                <a:gridCol w="4123273">
                  <a:extLst>
                    <a:ext uri="{9D8B030D-6E8A-4147-A177-3AD203B41FA5}">
                      <a16:colId xmlns:a16="http://schemas.microsoft.com/office/drawing/2014/main" val="468130883"/>
                    </a:ext>
                  </a:extLst>
                </a:gridCol>
                <a:gridCol w="3949148">
                  <a:extLst>
                    <a:ext uri="{9D8B030D-6E8A-4147-A177-3AD203B41FA5}">
                      <a16:colId xmlns:a16="http://schemas.microsoft.com/office/drawing/2014/main" val="1475504862"/>
                    </a:ext>
                  </a:extLst>
                </a:gridCol>
              </a:tblGrid>
              <a:tr h="1050944">
                <a:tc>
                  <a:txBody>
                    <a:bodyPr/>
                    <a:lstStyle/>
                    <a:p>
                      <a:pPr>
                        <a:lnSpc>
                          <a:spcPct val="150000"/>
                        </a:lnSpc>
                        <a:spcAft>
                          <a:spcPts val="800"/>
                        </a:spcAft>
                      </a:pPr>
                      <a:r>
                        <a:rPr lang="de-DE" sz="2000" b="0">
                          <a:solidFill>
                            <a:srgbClr val="104F75"/>
                          </a:solidFill>
                          <a:effectLst/>
                        </a:rPr>
                        <a:t>1</a:t>
                      </a:r>
                      <a:endParaRPr lang="es-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7000"/>
                        </a:lnSpc>
                        <a:spcBef>
                          <a:spcPts val="600"/>
                        </a:spcBef>
                        <a:spcAft>
                          <a:spcPts val="600"/>
                        </a:spcAft>
                      </a:pPr>
                      <a:r>
                        <a:rPr lang="de-DE" sz="2000" b="0" dirty="0">
                          <a:solidFill>
                            <a:srgbClr val="104F75"/>
                          </a:solidFill>
                          <a:effectLst/>
                        </a:rPr>
                        <a:t>☐ </a:t>
                      </a:r>
                      <a:r>
                        <a:rPr lang="es-ES" sz="2000" b="0" dirty="0">
                          <a:solidFill>
                            <a:srgbClr val="104F75"/>
                          </a:solidFill>
                          <a:effectLst/>
                        </a:rPr>
                        <a:t>Puedo</a:t>
                      </a:r>
                      <a:endParaRPr lang="es-GB" sz="2000" b="0" dirty="0">
                        <a:solidFill>
                          <a:srgbClr val="104F75"/>
                        </a:solidFill>
                        <a:effectLst/>
                      </a:endParaRPr>
                    </a:p>
                    <a:p>
                      <a:pPr algn="l">
                        <a:lnSpc>
                          <a:spcPct val="107000"/>
                        </a:lnSpc>
                        <a:spcBef>
                          <a:spcPts val="600"/>
                        </a:spcBef>
                        <a:spcAft>
                          <a:spcPts val="600"/>
                        </a:spcAft>
                      </a:pPr>
                      <a:r>
                        <a:rPr lang="de-DE" sz="2000" b="0" dirty="0">
                          <a:solidFill>
                            <a:srgbClr val="104F75"/>
                          </a:solidFill>
                          <a:effectLst/>
                        </a:rPr>
                        <a:t>☐ </a:t>
                      </a:r>
                      <a:r>
                        <a:rPr lang="de-DE" sz="2000" b="0" dirty="0" err="1">
                          <a:solidFill>
                            <a:srgbClr val="104F75"/>
                          </a:solidFill>
                          <a:effectLst/>
                        </a:rPr>
                        <a:t>Nothing</a:t>
                      </a:r>
                      <a:r>
                        <a:rPr lang="de-DE" sz="2000" b="0" dirty="0">
                          <a:solidFill>
                            <a:srgbClr val="104F75"/>
                          </a:solidFill>
                          <a:effectLst/>
                        </a:rPr>
                        <a:t> </a:t>
                      </a:r>
                      <a:r>
                        <a:rPr lang="de-DE" sz="2000" b="0" dirty="0" err="1">
                          <a:solidFill>
                            <a:srgbClr val="104F75"/>
                          </a:solidFill>
                          <a:effectLst/>
                        </a:rPr>
                        <a:t>is</a:t>
                      </a:r>
                      <a:r>
                        <a:rPr lang="de-DE" sz="2000" b="0" dirty="0">
                          <a:solidFill>
                            <a:srgbClr val="104F75"/>
                          </a:solidFill>
                          <a:effectLst/>
                        </a:rPr>
                        <a:t> </a:t>
                      </a:r>
                      <a:r>
                        <a:rPr lang="de-DE" sz="2000" b="0" dirty="0" err="1">
                          <a:solidFill>
                            <a:srgbClr val="104F75"/>
                          </a:solidFill>
                          <a:effectLst/>
                        </a:rPr>
                        <a:t>missing</a:t>
                      </a:r>
                      <a:endParaRPr lang="es-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7000"/>
                        </a:lnSpc>
                        <a:spcAft>
                          <a:spcPts val="800"/>
                        </a:spcAft>
                      </a:pPr>
                      <a:r>
                        <a:rPr lang="es-ES" sz="2000" b="0" dirty="0">
                          <a:solidFill>
                            <a:srgbClr val="104F75"/>
                          </a:solidFill>
                          <a:effectLst/>
                        </a:rPr>
                        <a:t>… terminar antes.</a:t>
                      </a:r>
                      <a:endParaRPr lang="es-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65749821"/>
                  </a:ext>
                </a:extLst>
              </a:tr>
            </a:tbl>
          </a:graphicData>
        </a:graphic>
      </p:graphicFrame>
      <p:sp>
        <p:nvSpPr>
          <p:cNvPr id="10" name="Right Brace 30" descr="right brace to connect possible answers with the question">
            <a:extLst>
              <a:ext uri="{FF2B5EF4-FFF2-40B4-BE49-F238E27FC236}">
                <a16:creationId xmlns:a16="http://schemas.microsoft.com/office/drawing/2014/main" id="{F499C582-43CE-CD43-9018-6EDC98DE2AA3}"/>
              </a:ext>
            </a:extLst>
          </p:cNvPr>
          <p:cNvSpPr/>
          <p:nvPr/>
        </p:nvSpPr>
        <p:spPr>
          <a:xfrm>
            <a:off x="5820389" y="3986772"/>
            <a:ext cx="551220" cy="675680"/>
          </a:xfrm>
          <a:prstGeom prst="rightBrace">
            <a:avLst/>
          </a:prstGeom>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dirty="0">
              <a:solidFill>
                <a:srgbClr val="104F75"/>
              </a:solidFill>
            </a:endParaRPr>
          </a:p>
        </p:txBody>
      </p:sp>
      <p:sp>
        <p:nvSpPr>
          <p:cNvPr id="13" name="CuadroTexto 12">
            <a:extLst>
              <a:ext uri="{FF2B5EF4-FFF2-40B4-BE49-F238E27FC236}">
                <a16:creationId xmlns:a16="http://schemas.microsoft.com/office/drawing/2014/main" id="{5D619EDF-480F-1140-878C-30B472844230}"/>
              </a:ext>
            </a:extLst>
          </p:cNvPr>
          <p:cNvSpPr txBox="1"/>
          <p:nvPr/>
        </p:nvSpPr>
        <p:spPr>
          <a:xfrm>
            <a:off x="2319984" y="3848373"/>
            <a:ext cx="274891" cy="400110"/>
          </a:xfrm>
          <a:prstGeom prst="rect">
            <a:avLst/>
          </a:prstGeom>
          <a:noFill/>
        </p:spPr>
        <p:txBody>
          <a:bodyPr wrap="square" rtlCol="0">
            <a:spAutoFit/>
          </a:bodyPr>
          <a:lstStyle/>
          <a:p>
            <a:pPr algn="l"/>
            <a:r>
              <a:rPr lang="es-GB" sz="2000" dirty="0">
                <a:solidFill>
                  <a:srgbClr val="104F75"/>
                </a:solidFill>
              </a:rPr>
              <a:t>x</a:t>
            </a:r>
          </a:p>
        </p:txBody>
      </p:sp>
      <p:graphicFrame>
        <p:nvGraphicFramePr>
          <p:cNvPr id="14" name="Tabla 13">
            <a:extLst>
              <a:ext uri="{FF2B5EF4-FFF2-40B4-BE49-F238E27FC236}">
                <a16:creationId xmlns:a16="http://schemas.microsoft.com/office/drawing/2014/main" id="{23854AEE-BCE8-DD43-94D1-8D3C693F51D1}"/>
              </a:ext>
            </a:extLst>
          </p:cNvPr>
          <p:cNvGraphicFramePr>
            <a:graphicFrameLocks noGrp="1"/>
          </p:cNvGraphicFramePr>
          <p:nvPr>
            <p:extLst>
              <p:ext uri="{D42A27DB-BD31-4B8C-83A1-F6EECF244321}">
                <p14:modId xmlns:p14="http://schemas.microsoft.com/office/powerpoint/2010/main" val="1055859576"/>
              </p:ext>
            </p:extLst>
          </p:nvPr>
        </p:nvGraphicFramePr>
        <p:xfrm>
          <a:off x="1825086" y="4973656"/>
          <a:ext cx="8541827" cy="1050944"/>
        </p:xfrm>
        <a:graphic>
          <a:graphicData uri="http://schemas.openxmlformats.org/drawingml/2006/table">
            <a:tbl>
              <a:tblPr firstRow="1" firstCol="1" bandRow="1">
                <a:tableStyleId>{5C22544A-7EE6-4342-B048-85BDC9FD1C3A}</a:tableStyleId>
              </a:tblPr>
              <a:tblGrid>
                <a:gridCol w="469406">
                  <a:extLst>
                    <a:ext uri="{9D8B030D-6E8A-4147-A177-3AD203B41FA5}">
                      <a16:colId xmlns:a16="http://schemas.microsoft.com/office/drawing/2014/main" val="177407251"/>
                    </a:ext>
                  </a:extLst>
                </a:gridCol>
                <a:gridCol w="4123273">
                  <a:extLst>
                    <a:ext uri="{9D8B030D-6E8A-4147-A177-3AD203B41FA5}">
                      <a16:colId xmlns:a16="http://schemas.microsoft.com/office/drawing/2014/main" val="468130883"/>
                    </a:ext>
                  </a:extLst>
                </a:gridCol>
                <a:gridCol w="3949148">
                  <a:extLst>
                    <a:ext uri="{9D8B030D-6E8A-4147-A177-3AD203B41FA5}">
                      <a16:colId xmlns:a16="http://schemas.microsoft.com/office/drawing/2014/main" val="1475504862"/>
                    </a:ext>
                  </a:extLst>
                </a:gridCol>
              </a:tblGrid>
              <a:tr h="1050944">
                <a:tc>
                  <a:txBody>
                    <a:bodyPr/>
                    <a:lstStyle/>
                    <a:p>
                      <a:pPr>
                        <a:lnSpc>
                          <a:spcPct val="150000"/>
                        </a:lnSpc>
                        <a:spcAft>
                          <a:spcPts val="800"/>
                        </a:spcAft>
                      </a:pPr>
                      <a:r>
                        <a:rPr lang="de-DE"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rPr>
                        <a:t>2</a:t>
                      </a:r>
                      <a:endParaRPr lang="es-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7000"/>
                        </a:lnSpc>
                        <a:spcBef>
                          <a:spcPts val="600"/>
                        </a:spcBef>
                        <a:spcAft>
                          <a:spcPts val="600"/>
                        </a:spcAft>
                      </a:pPr>
                      <a:r>
                        <a:rPr lang="de-DE" sz="2000" b="0" dirty="0">
                          <a:solidFill>
                            <a:srgbClr val="104F75"/>
                          </a:solidFill>
                          <a:effectLst/>
                        </a:rPr>
                        <a:t>☐ </a:t>
                      </a:r>
                      <a:r>
                        <a:rPr lang="es-ES" sz="2000" b="0" dirty="0">
                          <a:solidFill>
                            <a:srgbClr val="104F75"/>
                          </a:solidFill>
                          <a:effectLst/>
                        </a:rPr>
                        <a:t>Queremos</a:t>
                      </a:r>
                      <a:endParaRPr lang="es-GB" sz="2000" b="0" dirty="0">
                        <a:solidFill>
                          <a:srgbClr val="104F75"/>
                        </a:solidFill>
                        <a:effectLst/>
                      </a:endParaRPr>
                    </a:p>
                    <a:p>
                      <a:pPr algn="l">
                        <a:lnSpc>
                          <a:spcPct val="107000"/>
                        </a:lnSpc>
                        <a:spcBef>
                          <a:spcPts val="600"/>
                        </a:spcBef>
                        <a:spcAft>
                          <a:spcPts val="600"/>
                        </a:spcAft>
                      </a:pPr>
                      <a:r>
                        <a:rPr lang="de-DE" sz="2000" b="0" dirty="0">
                          <a:solidFill>
                            <a:srgbClr val="104F75"/>
                          </a:solidFill>
                          <a:effectLst/>
                        </a:rPr>
                        <a:t>☐ </a:t>
                      </a:r>
                      <a:r>
                        <a:rPr lang="de-DE" sz="2000" b="0" dirty="0" err="1">
                          <a:solidFill>
                            <a:srgbClr val="104F75"/>
                          </a:solidFill>
                          <a:effectLst/>
                        </a:rPr>
                        <a:t>Nothing</a:t>
                      </a:r>
                      <a:r>
                        <a:rPr lang="de-DE" sz="2000" b="0" dirty="0">
                          <a:solidFill>
                            <a:srgbClr val="104F75"/>
                          </a:solidFill>
                          <a:effectLst/>
                        </a:rPr>
                        <a:t> </a:t>
                      </a:r>
                      <a:r>
                        <a:rPr lang="de-DE" sz="2000" b="0" dirty="0" err="1">
                          <a:solidFill>
                            <a:srgbClr val="104F75"/>
                          </a:solidFill>
                          <a:effectLst/>
                        </a:rPr>
                        <a:t>is</a:t>
                      </a:r>
                      <a:r>
                        <a:rPr lang="de-DE" sz="2000" b="0" dirty="0">
                          <a:solidFill>
                            <a:srgbClr val="104F75"/>
                          </a:solidFill>
                          <a:effectLst/>
                        </a:rPr>
                        <a:t> </a:t>
                      </a:r>
                      <a:r>
                        <a:rPr lang="de-DE" sz="2000" b="0" dirty="0" err="1">
                          <a:solidFill>
                            <a:srgbClr val="104F75"/>
                          </a:solidFill>
                          <a:effectLst/>
                        </a:rPr>
                        <a:t>missing</a:t>
                      </a:r>
                      <a:endParaRPr lang="es-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7000"/>
                        </a:lnSpc>
                        <a:spcAft>
                          <a:spcPts val="800"/>
                        </a:spcAft>
                      </a:pPr>
                      <a:r>
                        <a:rPr lang="es-ES" sz="2000" b="0" dirty="0">
                          <a:solidFill>
                            <a:srgbClr val="104F75"/>
                          </a:solidFill>
                          <a:effectLst/>
                        </a:rPr>
                        <a:t>… enviamos un correo.</a:t>
                      </a:r>
                      <a:endParaRPr lang="es-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65749821"/>
                  </a:ext>
                </a:extLst>
              </a:tr>
            </a:tbl>
          </a:graphicData>
        </a:graphic>
      </p:graphicFrame>
      <p:sp>
        <p:nvSpPr>
          <p:cNvPr id="16" name="Right Brace 30" descr="right brace to connect possible answers with the question">
            <a:extLst>
              <a:ext uri="{FF2B5EF4-FFF2-40B4-BE49-F238E27FC236}">
                <a16:creationId xmlns:a16="http://schemas.microsoft.com/office/drawing/2014/main" id="{3BBA2EA8-E804-374C-BD89-DA87B42A4D1E}"/>
              </a:ext>
            </a:extLst>
          </p:cNvPr>
          <p:cNvSpPr/>
          <p:nvPr/>
        </p:nvSpPr>
        <p:spPr>
          <a:xfrm>
            <a:off x="5820389" y="5161288"/>
            <a:ext cx="551220" cy="675680"/>
          </a:xfrm>
          <a:prstGeom prst="rightBrace">
            <a:avLst/>
          </a:prstGeom>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dirty="0">
              <a:solidFill>
                <a:srgbClr val="104F75"/>
              </a:solidFill>
            </a:endParaRPr>
          </a:p>
        </p:txBody>
      </p:sp>
      <p:sp>
        <p:nvSpPr>
          <p:cNvPr id="17" name="CuadroTexto 16">
            <a:extLst>
              <a:ext uri="{FF2B5EF4-FFF2-40B4-BE49-F238E27FC236}">
                <a16:creationId xmlns:a16="http://schemas.microsoft.com/office/drawing/2014/main" id="{CC5B3768-3F9C-F146-B92A-6AEBB179F015}"/>
              </a:ext>
            </a:extLst>
          </p:cNvPr>
          <p:cNvSpPr txBox="1"/>
          <p:nvPr/>
        </p:nvSpPr>
        <p:spPr>
          <a:xfrm>
            <a:off x="2319984" y="5521650"/>
            <a:ext cx="274891" cy="400110"/>
          </a:xfrm>
          <a:prstGeom prst="rect">
            <a:avLst/>
          </a:prstGeom>
          <a:noFill/>
        </p:spPr>
        <p:txBody>
          <a:bodyPr wrap="square" rtlCol="0">
            <a:spAutoFit/>
          </a:bodyPr>
          <a:lstStyle/>
          <a:p>
            <a:pPr algn="l"/>
            <a:r>
              <a:rPr lang="es-GB" sz="2000" dirty="0">
                <a:solidFill>
                  <a:srgbClr val="104F75"/>
                </a:solidFill>
              </a:rPr>
              <a:t>x</a:t>
            </a:r>
          </a:p>
        </p:txBody>
      </p:sp>
    </p:spTree>
    <p:extLst>
      <p:ext uri="{BB962C8B-B14F-4D97-AF65-F5344CB8AC3E}">
        <p14:creationId xmlns:p14="http://schemas.microsoft.com/office/powerpoint/2010/main" val="3789006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6" name="Title 3"/>
          <p:cNvSpPr>
            <a:spLocks noGrp="1"/>
          </p:cNvSpPr>
          <p:nvPr>
            <p:ph type="title"/>
          </p:nvPr>
        </p:nvSpPr>
        <p:spPr>
          <a:xfrm>
            <a:off x="-72086" y="280417"/>
            <a:ext cx="6381446" cy="721474"/>
          </a:xfrm>
        </p:spPr>
        <p:txBody>
          <a:bodyPr>
            <a:normAutofit/>
          </a:bodyPr>
          <a:lstStyle/>
          <a:p>
            <a:r>
              <a:rPr lang="en-GB" sz="2800" b="1">
                <a:solidFill>
                  <a:schemeClr val="bg1"/>
                </a:solidFill>
              </a:rPr>
              <a:t>Section B (Reading)</a:t>
            </a:r>
            <a:endParaRPr lang="en-GB" sz="2800" b="1" dirty="0">
              <a:solidFill>
                <a:schemeClr val="bg1"/>
              </a:solidFill>
            </a:endParaRPr>
          </a:p>
        </p:txBody>
      </p:sp>
      <p:sp>
        <p:nvSpPr>
          <p:cNvPr id="4" name="Rectangle 6"/>
          <p:cNvSpPr>
            <a:spLocks noChangeArrowheads="1"/>
          </p:cNvSpPr>
          <p:nvPr/>
        </p:nvSpPr>
        <p:spPr bwMode="auto">
          <a:xfrm>
            <a:off x="337131" y="1512068"/>
            <a:ext cx="1146048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GB" altLang="en-US" sz="2000" b="1" dirty="0">
                <a:solidFill>
                  <a:srgbClr val="104F75"/>
                </a:solidFill>
                <a:ea typeface="Times New Roman" panose="02020603050405020304" pitchFamily="18" charset="0"/>
                <a:cs typeface="Arial" panose="020B0604020202020204" pitchFamily="34" charset="0"/>
              </a:rPr>
              <a:t>SEC</a:t>
            </a:r>
            <a:r>
              <a:rPr lang="en-GB" altLang="en-US" sz="2000" b="1" dirty="0">
                <a:solidFill>
                  <a:srgbClr val="104F75"/>
                </a:solidFill>
                <a:ea typeface="SimSun" panose="02010600030101010101" pitchFamily="2" charset="-122"/>
                <a:cs typeface="Arial" panose="020B0604020202020204" pitchFamily="34" charset="0"/>
              </a:rPr>
              <a:t>TION B (READING) - GRAMMAR</a:t>
            </a:r>
          </a:p>
          <a:p>
            <a:endParaRPr lang="en-GB" sz="2000" dirty="0">
              <a:solidFill>
                <a:srgbClr val="104F75"/>
              </a:solidFill>
            </a:endParaRPr>
          </a:p>
          <a:p>
            <a:r>
              <a:rPr lang="en-GB" sz="2000" b="1" dirty="0">
                <a:solidFill>
                  <a:srgbClr val="104F75"/>
                </a:solidFill>
              </a:rPr>
              <a:t>PART D</a:t>
            </a:r>
          </a:p>
          <a:p>
            <a:endParaRPr lang="en-GB" sz="2000" dirty="0">
              <a:solidFill>
                <a:srgbClr val="104F75"/>
              </a:solidFill>
            </a:endParaRPr>
          </a:p>
          <a:p>
            <a:r>
              <a:rPr lang="en-GB" sz="2000" dirty="0">
                <a:solidFill>
                  <a:srgbClr val="104F75"/>
                </a:solidFill>
              </a:rPr>
              <a:t>Does each sentence describe </a:t>
            </a:r>
            <a:r>
              <a:rPr lang="en-GB" sz="2000" b="1" dirty="0">
                <a:solidFill>
                  <a:srgbClr val="104F75"/>
                </a:solidFill>
              </a:rPr>
              <a:t>something happening in the present </a:t>
            </a:r>
            <a:r>
              <a:rPr lang="en-GB" sz="2000" dirty="0">
                <a:solidFill>
                  <a:srgbClr val="104F75"/>
                </a:solidFill>
              </a:rPr>
              <a:t>or something that </a:t>
            </a:r>
            <a:r>
              <a:rPr lang="en-GB" sz="2000" b="1" dirty="0">
                <a:solidFill>
                  <a:srgbClr val="104F75"/>
                </a:solidFill>
              </a:rPr>
              <a:t>happened yesterday</a:t>
            </a:r>
            <a:r>
              <a:rPr lang="en-GB" sz="2000" dirty="0">
                <a:solidFill>
                  <a:srgbClr val="104F75"/>
                </a:solidFill>
              </a:rPr>
              <a:t>?</a:t>
            </a:r>
          </a:p>
        </p:txBody>
      </p:sp>
      <p:graphicFrame>
        <p:nvGraphicFramePr>
          <p:cNvPr id="3" name="Tabla 2">
            <a:extLst>
              <a:ext uri="{FF2B5EF4-FFF2-40B4-BE49-F238E27FC236}">
                <a16:creationId xmlns:a16="http://schemas.microsoft.com/office/drawing/2014/main" id="{351E13F6-6652-CC43-BAF9-879CE8823260}"/>
              </a:ext>
            </a:extLst>
          </p:cNvPr>
          <p:cNvGraphicFramePr>
            <a:graphicFrameLocks noGrp="1"/>
          </p:cNvGraphicFramePr>
          <p:nvPr>
            <p:extLst>
              <p:ext uri="{D42A27DB-BD31-4B8C-83A1-F6EECF244321}">
                <p14:modId xmlns:p14="http://schemas.microsoft.com/office/powerpoint/2010/main" val="1257012776"/>
              </p:ext>
            </p:extLst>
          </p:nvPr>
        </p:nvGraphicFramePr>
        <p:xfrm>
          <a:off x="862295" y="3976773"/>
          <a:ext cx="10467410" cy="913496"/>
        </p:xfrm>
        <a:graphic>
          <a:graphicData uri="http://schemas.openxmlformats.org/drawingml/2006/table">
            <a:tbl>
              <a:tblPr firstRow="1" firstCol="1" bandRow="1">
                <a:tableStyleId>{5C22544A-7EE6-4342-B048-85BDC9FD1C3A}</a:tableStyleId>
              </a:tblPr>
              <a:tblGrid>
                <a:gridCol w="546565">
                  <a:extLst>
                    <a:ext uri="{9D8B030D-6E8A-4147-A177-3AD203B41FA5}">
                      <a16:colId xmlns:a16="http://schemas.microsoft.com/office/drawing/2014/main" val="2663640308"/>
                    </a:ext>
                  </a:extLst>
                </a:gridCol>
                <a:gridCol w="4002960">
                  <a:extLst>
                    <a:ext uri="{9D8B030D-6E8A-4147-A177-3AD203B41FA5}">
                      <a16:colId xmlns:a16="http://schemas.microsoft.com/office/drawing/2014/main" val="2886641691"/>
                    </a:ext>
                  </a:extLst>
                </a:gridCol>
                <a:gridCol w="2610288">
                  <a:extLst>
                    <a:ext uri="{9D8B030D-6E8A-4147-A177-3AD203B41FA5}">
                      <a16:colId xmlns:a16="http://schemas.microsoft.com/office/drawing/2014/main" val="234979090"/>
                    </a:ext>
                  </a:extLst>
                </a:gridCol>
                <a:gridCol w="3307597">
                  <a:extLst>
                    <a:ext uri="{9D8B030D-6E8A-4147-A177-3AD203B41FA5}">
                      <a16:colId xmlns:a16="http://schemas.microsoft.com/office/drawing/2014/main" val="895468568"/>
                    </a:ext>
                  </a:extLst>
                </a:gridCol>
              </a:tblGrid>
              <a:tr h="913496">
                <a:tc>
                  <a:txBody>
                    <a:bodyPr/>
                    <a:lstStyle/>
                    <a:p>
                      <a:pPr>
                        <a:lnSpc>
                          <a:spcPct val="107000"/>
                        </a:lnSpc>
                        <a:spcBef>
                          <a:spcPts val="1200"/>
                        </a:spcBef>
                        <a:spcAft>
                          <a:spcPts val="800"/>
                        </a:spcAft>
                      </a:pPr>
                      <a:r>
                        <a:rPr lang="es-GB" sz="2000" b="0">
                          <a:solidFill>
                            <a:srgbClr val="104F75"/>
                          </a:solidFill>
                          <a:effectLst/>
                        </a:rPr>
                        <a:t> </a:t>
                      </a:r>
                      <a:r>
                        <a:rPr lang="de-DE" sz="2000" b="0">
                          <a:solidFill>
                            <a:srgbClr val="104F75"/>
                          </a:solidFill>
                          <a:effectLst/>
                        </a:rPr>
                        <a:t>1.</a:t>
                      </a:r>
                      <a:endParaRPr lang="es-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Bef>
                          <a:spcPts val="1200"/>
                        </a:spcBef>
                        <a:spcAft>
                          <a:spcPts val="800"/>
                        </a:spcAft>
                      </a:pPr>
                      <a:r>
                        <a:rPr lang="es-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rPr>
                        <a:t>Compartí las bebidas.</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Bef>
                          <a:spcPts val="1200"/>
                        </a:spcBef>
                        <a:spcAft>
                          <a:spcPts val="800"/>
                        </a:spcAft>
                      </a:pPr>
                      <a:r>
                        <a:rPr lang="zh-CN" sz="2000" b="0" dirty="0">
                          <a:solidFill>
                            <a:srgbClr val="104F75"/>
                          </a:solidFill>
                          <a:effectLst/>
                        </a:rPr>
                        <a:t>☐</a:t>
                      </a:r>
                      <a:r>
                        <a:rPr lang="en-GB" sz="2000" b="0" dirty="0">
                          <a:solidFill>
                            <a:srgbClr val="104F75"/>
                          </a:solidFill>
                          <a:effectLst/>
                        </a:rPr>
                        <a:t> happening now</a:t>
                      </a:r>
                      <a:endParaRPr lang="es-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Bef>
                          <a:spcPts val="1200"/>
                        </a:spcBef>
                        <a:spcAft>
                          <a:spcPts val="800"/>
                        </a:spcAft>
                      </a:pPr>
                      <a:r>
                        <a:rPr lang="zh-CN" sz="2000" b="0" dirty="0">
                          <a:solidFill>
                            <a:srgbClr val="104F75"/>
                          </a:solidFill>
                          <a:effectLst/>
                        </a:rPr>
                        <a:t>☐</a:t>
                      </a:r>
                      <a:r>
                        <a:rPr lang="en-GB" sz="2000" b="0" dirty="0">
                          <a:solidFill>
                            <a:srgbClr val="104F75"/>
                          </a:solidFill>
                          <a:effectLst/>
                        </a:rPr>
                        <a:t> happened yesterday</a:t>
                      </a:r>
                      <a:endParaRPr lang="es-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20690595"/>
                  </a:ext>
                </a:extLst>
              </a:tr>
            </a:tbl>
          </a:graphicData>
        </a:graphic>
      </p:graphicFrame>
      <p:sp>
        <p:nvSpPr>
          <p:cNvPr id="14" name="CuadroTexto 13">
            <a:extLst>
              <a:ext uri="{FF2B5EF4-FFF2-40B4-BE49-F238E27FC236}">
                <a16:creationId xmlns:a16="http://schemas.microsoft.com/office/drawing/2014/main" id="{5138A8AA-F31D-EB4A-A834-4A6D9CC0021B}"/>
              </a:ext>
            </a:extLst>
          </p:cNvPr>
          <p:cNvSpPr txBox="1"/>
          <p:nvPr/>
        </p:nvSpPr>
        <p:spPr>
          <a:xfrm>
            <a:off x="8049149" y="4211241"/>
            <a:ext cx="274891" cy="400110"/>
          </a:xfrm>
          <a:prstGeom prst="rect">
            <a:avLst/>
          </a:prstGeom>
          <a:noFill/>
        </p:spPr>
        <p:txBody>
          <a:bodyPr wrap="square" rtlCol="0">
            <a:spAutoFit/>
          </a:bodyPr>
          <a:lstStyle/>
          <a:p>
            <a:pPr algn="l"/>
            <a:r>
              <a:rPr lang="es-GB" sz="2000" dirty="0">
                <a:solidFill>
                  <a:srgbClr val="104F75"/>
                </a:solidFill>
              </a:rPr>
              <a:t>x</a:t>
            </a:r>
          </a:p>
        </p:txBody>
      </p:sp>
      <p:graphicFrame>
        <p:nvGraphicFramePr>
          <p:cNvPr id="9" name="Tabla 8">
            <a:extLst>
              <a:ext uri="{FF2B5EF4-FFF2-40B4-BE49-F238E27FC236}">
                <a16:creationId xmlns:a16="http://schemas.microsoft.com/office/drawing/2014/main" id="{4961BA3D-056B-CE42-96BB-6BB6865692FD}"/>
              </a:ext>
            </a:extLst>
          </p:cNvPr>
          <p:cNvGraphicFramePr>
            <a:graphicFrameLocks noGrp="1"/>
          </p:cNvGraphicFramePr>
          <p:nvPr>
            <p:extLst>
              <p:ext uri="{D42A27DB-BD31-4B8C-83A1-F6EECF244321}">
                <p14:modId xmlns:p14="http://schemas.microsoft.com/office/powerpoint/2010/main" val="2393166176"/>
              </p:ext>
            </p:extLst>
          </p:nvPr>
        </p:nvGraphicFramePr>
        <p:xfrm>
          <a:off x="862295" y="4845819"/>
          <a:ext cx="10467410" cy="913496"/>
        </p:xfrm>
        <a:graphic>
          <a:graphicData uri="http://schemas.openxmlformats.org/drawingml/2006/table">
            <a:tbl>
              <a:tblPr firstRow="1" firstCol="1" bandRow="1">
                <a:tableStyleId>{5C22544A-7EE6-4342-B048-85BDC9FD1C3A}</a:tableStyleId>
              </a:tblPr>
              <a:tblGrid>
                <a:gridCol w="546565">
                  <a:extLst>
                    <a:ext uri="{9D8B030D-6E8A-4147-A177-3AD203B41FA5}">
                      <a16:colId xmlns:a16="http://schemas.microsoft.com/office/drawing/2014/main" val="2663640308"/>
                    </a:ext>
                  </a:extLst>
                </a:gridCol>
                <a:gridCol w="4002960">
                  <a:extLst>
                    <a:ext uri="{9D8B030D-6E8A-4147-A177-3AD203B41FA5}">
                      <a16:colId xmlns:a16="http://schemas.microsoft.com/office/drawing/2014/main" val="2886641691"/>
                    </a:ext>
                  </a:extLst>
                </a:gridCol>
                <a:gridCol w="2610288">
                  <a:extLst>
                    <a:ext uri="{9D8B030D-6E8A-4147-A177-3AD203B41FA5}">
                      <a16:colId xmlns:a16="http://schemas.microsoft.com/office/drawing/2014/main" val="234979090"/>
                    </a:ext>
                  </a:extLst>
                </a:gridCol>
                <a:gridCol w="3307597">
                  <a:extLst>
                    <a:ext uri="{9D8B030D-6E8A-4147-A177-3AD203B41FA5}">
                      <a16:colId xmlns:a16="http://schemas.microsoft.com/office/drawing/2014/main" val="895468568"/>
                    </a:ext>
                  </a:extLst>
                </a:gridCol>
              </a:tblGrid>
              <a:tr h="913496">
                <a:tc>
                  <a:txBody>
                    <a:bodyPr/>
                    <a:lstStyle/>
                    <a:p>
                      <a:pPr>
                        <a:lnSpc>
                          <a:spcPct val="107000"/>
                        </a:lnSpc>
                        <a:spcBef>
                          <a:spcPts val="1200"/>
                        </a:spcBef>
                        <a:spcAft>
                          <a:spcPts val="800"/>
                        </a:spcAft>
                      </a:pPr>
                      <a:r>
                        <a:rPr lang="es-GB" sz="2000" b="0" dirty="0">
                          <a:solidFill>
                            <a:srgbClr val="104F75"/>
                          </a:solidFill>
                          <a:effectLst/>
                        </a:rPr>
                        <a:t> </a:t>
                      </a:r>
                      <a:r>
                        <a:rPr lang="de-DE" sz="2000" b="0" dirty="0">
                          <a:solidFill>
                            <a:srgbClr val="104F75"/>
                          </a:solidFill>
                          <a:effectLst/>
                        </a:rPr>
                        <a:t>2.</a:t>
                      </a:r>
                      <a:endParaRPr lang="es-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Bef>
                          <a:spcPts val="1200"/>
                        </a:spcBef>
                        <a:spcAft>
                          <a:spcPts val="800"/>
                        </a:spcAft>
                      </a:pPr>
                      <a:r>
                        <a:rPr lang="es-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rPr>
                        <a:t>Recojo el libro.</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Bef>
                          <a:spcPts val="1200"/>
                        </a:spcBef>
                        <a:spcAft>
                          <a:spcPts val="800"/>
                        </a:spcAft>
                      </a:pPr>
                      <a:r>
                        <a:rPr lang="zh-CN" sz="2000" b="0" dirty="0">
                          <a:solidFill>
                            <a:srgbClr val="104F75"/>
                          </a:solidFill>
                          <a:effectLst/>
                        </a:rPr>
                        <a:t>☐</a:t>
                      </a:r>
                      <a:r>
                        <a:rPr lang="en-GB" sz="2000" b="0" dirty="0">
                          <a:solidFill>
                            <a:srgbClr val="104F75"/>
                          </a:solidFill>
                          <a:effectLst/>
                        </a:rPr>
                        <a:t> happening now</a:t>
                      </a:r>
                      <a:endParaRPr lang="es-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Bef>
                          <a:spcPts val="1200"/>
                        </a:spcBef>
                        <a:spcAft>
                          <a:spcPts val="800"/>
                        </a:spcAft>
                      </a:pPr>
                      <a:r>
                        <a:rPr lang="zh-CN" sz="2000" b="0" dirty="0">
                          <a:solidFill>
                            <a:srgbClr val="104F75"/>
                          </a:solidFill>
                          <a:effectLst/>
                        </a:rPr>
                        <a:t>☐</a:t>
                      </a:r>
                      <a:r>
                        <a:rPr lang="en-GB" sz="2000" b="0" dirty="0">
                          <a:solidFill>
                            <a:srgbClr val="104F75"/>
                          </a:solidFill>
                          <a:effectLst/>
                        </a:rPr>
                        <a:t> happened yesterday</a:t>
                      </a:r>
                      <a:endParaRPr lang="es-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20690595"/>
                  </a:ext>
                </a:extLst>
              </a:tr>
            </a:tbl>
          </a:graphicData>
        </a:graphic>
      </p:graphicFrame>
      <p:sp>
        <p:nvSpPr>
          <p:cNvPr id="10" name="CuadroTexto 9">
            <a:extLst>
              <a:ext uri="{FF2B5EF4-FFF2-40B4-BE49-F238E27FC236}">
                <a16:creationId xmlns:a16="http://schemas.microsoft.com/office/drawing/2014/main" id="{E5C296ED-1702-554B-A413-B3F111A2F523}"/>
              </a:ext>
            </a:extLst>
          </p:cNvPr>
          <p:cNvSpPr txBox="1"/>
          <p:nvPr/>
        </p:nvSpPr>
        <p:spPr>
          <a:xfrm>
            <a:off x="5440861" y="5073934"/>
            <a:ext cx="274891" cy="400110"/>
          </a:xfrm>
          <a:prstGeom prst="rect">
            <a:avLst/>
          </a:prstGeom>
          <a:noFill/>
        </p:spPr>
        <p:txBody>
          <a:bodyPr wrap="square" rtlCol="0">
            <a:spAutoFit/>
          </a:bodyPr>
          <a:lstStyle/>
          <a:p>
            <a:pPr algn="l"/>
            <a:r>
              <a:rPr lang="es-GB" sz="2000" dirty="0">
                <a:solidFill>
                  <a:srgbClr val="104F75"/>
                </a:solidFill>
              </a:rPr>
              <a:t>x</a:t>
            </a:r>
          </a:p>
        </p:txBody>
      </p:sp>
    </p:spTree>
    <p:extLst>
      <p:ext uri="{BB962C8B-B14F-4D97-AF65-F5344CB8AC3E}">
        <p14:creationId xmlns:p14="http://schemas.microsoft.com/office/powerpoint/2010/main" val="2532668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6" name="Title 3"/>
          <p:cNvSpPr>
            <a:spLocks noGrp="1"/>
          </p:cNvSpPr>
          <p:nvPr>
            <p:ph type="title"/>
          </p:nvPr>
        </p:nvSpPr>
        <p:spPr>
          <a:xfrm>
            <a:off x="-39428" y="280417"/>
            <a:ext cx="6381446" cy="721474"/>
          </a:xfrm>
        </p:spPr>
        <p:txBody>
          <a:bodyPr>
            <a:normAutofit/>
          </a:bodyPr>
          <a:lstStyle/>
          <a:p>
            <a:r>
              <a:rPr lang="en-GB" sz="2800" b="1" dirty="0">
                <a:solidFill>
                  <a:schemeClr val="bg1"/>
                </a:solidFill>
              </a:rPr>
              <a:t>Section B (Reading)</a:t>
            </a:r>
          </a:p>
        </p:txBody>
      </p:sp>
      <p:sp>
        <p:nvSpPr>
          <p:cNvPr id="4" name="Rectangle 6"/>
          <p:cNvSpPr>
            <a:spLocks noChangeArrowheads="1"/>
          </p:cNvSpPr>
          <p:nvPr/>
        </p:nvSpPr>
        <p:spPr bwMode="auto">
          <a:xfrm>
            <a:off x="337131" y="1665956"/>
            <a:ext cx="11460480"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GB" altLang="en-US" sz="2000" b="1" dirty="0">
                <a:solidFill>
                  <a:srgbClr val="104F75"/>
                </a:solidFill>
                <a:ea typeface="Times New Roman" panose="02020603050405020304" pitchFamily="18" charset="0"/>
                <a:cs typeface="Arial" panose="020B0604020202020204" pitchFamily="34" charset="0"/>
              </a:rPr>
              <a:t>SEC</a:t>
            </a:r>
            <a:r>
              <a:rPr lang="en-GB" altLang="en-US" sz="2000" b="1" dirty="0">
                <a:solidFill>
                  <a:srgbClr val="104F75"/>
                </a:solidFill>
                <a:ea typeface="SimSun" panose="02010600030101010101" pitchFamily="2" charset="-122"/>
                <a:cs typeface="Arial" panose="020B0604020202020204" pitchFamily="34" charset="0"/>
              </a:rPr>
              <a:t>TION B (READING) - GRAMMAR</a:t>
            </a:r>
          </a:p>
          <a:p>
            <a:endParaRPr lang="en-GB" sz="2000" dirty="0">
              <a:solidFill>
                <a:srgbClr val="104F75"/>
              </a:solidFill>
            </a:endParaRPr>
          </a:p>
          <a:p>
            <a:r>
              <a:rPr lang="en-GB" sz="2000" b="1" dirty="0">
                <a:solidFill>
                  <a:srgbClr val="104F75"/>
                </a:solidFill>
              </a:rPr>
              <a:t>PART E</a:t>
            </a:r>
          </a:p>
          <a:p>
            <a:endParaRPr lang="en-GB" sz="2000" dirty="0">
              <a:solidFill>
                <a:srgbClr val="104F75"/>
              </a:solidFill>
            </a:endParaRPr>
          </a:p>
          <a:p>
            <a:r>
              <a:rPr lang="en-GB" sz="2000" dirty="0">
                <a:solidFill>
                  <a:srgbClr val="104F75"/>
                </a:solidFill>
              </a:rPr>
              <a:t>Should ‘</a:t>
            </a:r>
            <a:r>
              <a:rPr lang="en-GB" sz="2000" b="1" dirty="0">
                <a:solidFill>
                  <a:srgbClr val="104F75"/>
                </a:solidFill>
              </a:rPr>
              <a:t>para</a:t>
            </a:r>
            <a:r>
              <a:rPr lang="en-GB" sz="2000" dirty="0">
                <a:solidFill>
                  <a:srgbClr val="104F75"/>
                </a:solidFill>
              </a:rPr>
              <a:t>’ be translated as ‘</a:t>
            </a:r>
            <a:r>
              <a:rPr lang="en-GB" sz="2000" b="1" dirty="0">
                <a:solidFill>
                  <a:srgbClr val="104F75"/>
                </a:solidFill>
              </a:rPr>
              <a:t>in order to</a:t>
            </a:r>
            <a:r>
              <a:rPr lang="en-GB" sz="2000" dirty="0">
                <a:solidFill>
                  <a:srgbClr val="104F75"/>
                </a:solidFill>
              </a:rPr>
              <a:t>’ or ‘</a:t>
            </a:r>
            <a:r>
              <a:rPr lang="en-GB" sz="2000" b="1" dirty="0">
                <a:solidFill>
                  <a:srgbClr val="104F75"/>
                </a:solidFill>
              </a:rPr>
              <a:t>for</a:t>
            </a:r>
            <a:r>
              <a:rPr lang="en-GB" sz="2000" dirty="0">
                <a:solidFill>
                  <a:srgbClr val="104F75"/>
                </a:solidFill>
              </a:rPr>
              <a:t>’? </a:t>
            </a:r>
          </a:p>
        </p:txBody>
      </p:sp>
      <p:graphicFrame>
        <p:nvGraphicFramePr>
          <p:cNvPr id="2" name="Tabla 1">
            <a:extLst>
              <a:ext uri="{FF2B5EF4-FFF2-40B4-BE49-F238E27FC236}">
                <a16:creationId xmlns:a16="http://schemas.microsoft.com/office/drawing/2014/main" id="{E901158A-A6DB-944D-B72B-0760DD2182A5}"/>
              </a:ext>
            </a:extLst>
          </p:cNvPr>
          <p:cNvGraphicFramePr>
            <a:graphicFrameLocks noGrp="1"/>
          </p:cNvGraphicFramePr>
          <p:nvPr>
            <p:extLst>
              <p:ext uri="{D42A27DB-BD31-4B8C-83A1-F6EECF244321}">
                <p14:modId xmlns:p14="http://schemas.microsoft.com/office/powerpoint/2010/main" val="2142507303"/>
              </p:ext>
            </p:extLst>
          </p:nvPr>
        </p:nvGraphicFramePr>
        <p:xfrm>
          <a:off x="1174512" y="3967292"/>
          <a:ext cx="8913586" cy="447040"/>
        </p:xfrm>
        <a:graphic>
          <a:graphicData uri="http://schemas.openxmlformats.org/drawingml/2006/table">
            <a:tbl>
              <a:tblPr firstRow="1" firstCol="1" bandRow="1">
                <a:tableStyleId>{5C22544A-7EE6-4342-B048-85BDC9FD1C3A}</a:tableStyleId>
              </a:tblPr>
              <a:tblGrid>
                <a:gridCol w="465561">
                  <a:extLst>
                    <a:ext uri="{9D8B030D-6E8A-4147-A177-3AD203B41FA5}">
                      <a16:colId xmlns:a16="http://schemas.microsoft.com/office/drawing/2014/main" val="1837281312"/>
                    </a:ext>
                  </a:extLst>
                </a:gridCol>
                <a:gridCol w="5054070">
                  <a:extLst>
                    <a:ext uri="{9D8B030D-6E8A-4147-A177-3AD203B41FA5}">
                      <a16:colId xmlns:a16="http://schemas.microsoft.com/office/drawing/2014/main" val="397033908"/>
                    </a:ext>
                  </a:extLst>
                </a:gridCol>
                <a:gridCol w="1876326">
                  <a:extLst>
                    <a:ext uri="{9D8B030D-6E8A-4147-A177-3AD203B41FA5}">
                      <a16:colId xmlns:a16="http://schemas.microsoft.com/office/drawing/2014/main" val="2901928978"/>
                    </a:ext>
                  </a:extLst>
                </a:gridCol>
                <a:gridCol w="1517629">
                  <a:extLst>
                    <a:ext uri="{9D8B030D-6E8A-4147-A177-3AD203B41FA5}">
                      <a16:colId xmlns:a16="http://schemas.microsoft.com/office/drawing/2014/main" val="1078800596"/>
                    </a:ext>
                  </a:extLst>
                </a:gridCol>
              </a:tblGrid>
              <a:tr h="447040">
                <a:tc>
                  <a:txBody>
                    <a:bodyPr/>
                    <a:lstStyle/>
                    <a:p>
                      <a:pPr>
                        <a:lnSpc>
                          <a:spcPct val="107000"/>
                        </a:lnSpc>
                        <a:spcBef>
                          <a:spcPts val="1200"/>
                        </a:spcBef>
                        <a:spcAft>
                          <a:spcPts val="800"/>
                        </a:spcAft>
                      </a:pPr>
                      <a:r>
                        <a:rPr lang="es-GB" sz="2000" b="0">
                          <a:solidFill>
                            <a:srgbClr val="104F75"/>
                          </a:solidFill>
                          <a:effectLst/>
                        </a:rPr>
                        <a:t> </a:t>
                      </a:r>
                      <a:r>
                        <a:rPr lang="en-GB" sz="2000" b="0">
                          <a:solidFill>
                            <a:srgbClr val="104F75"/>
                          </a:solidFill>
                          <a:effectLst/>
                        </a:rPr>
                        <a:t>1.</a:t>
                      </a:r>
                      <a:endParaRPr lang="es-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7000"/>
                        </a:lnSpc>
                        <a:spcBef>
                          <a:spcPts val="1200"/>
                        </a:spcBef>
                        <a:spcAft>
                          <a:spcPts val="800"/>
                        </a:spcAft>
                      </a:pPr>
                      <a:r>
                        <a:rPr lang="es-ES" sz="2000" b="0" u="none" dirty="0">
                          <a:solidFill>
                            <a:srgbClr val="104F75"/>
                          </a:solidFill>
                          <a:effectLst/>
                        </a:rPr>
                        <a:t>Elijo el premio </a:t>
                      </a:r>
                      <a:r>
                        <a:rPr lang="es-ES" sz="2000" b="1" u="none" dirty="0">
                          <a:solidFill>
                            <a:srgbClr val="104F75"/>
                          </a:solidFill>
                          <a:effectLst/>
                        </a:rPr>
                        <a:t>para</a:t>
                      </a:r>
                      <a:r>
                        <a:rPr lang="es-ES" sz="2000" b="0" u="none" dirty="0">
                          <a:solidFill>
                            <a:srgbClr val="104F75"/>
                          </a:solidFill>
                          <a:effectLst/>
                        </a:rPr>
                        <a:t> Daniel.</a:t>
                      </a:r>
                      <a:endParaRPr lang="es-GB" sz="2000" b="0" u="none"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7000"/>
                        </a:lnSpc>
                        <a:spcBef>
                          <a:spcPts val="1200"/>
                        </a:spcBef>
                        <a:spcAft>
                          <a:spcPts val="800"/>
                        </a:spcAft>
                      </a:pPr>
                      <a:r>
                        <a:rPr lang="zh-CN" sz="2000" b="0">
                          <a:solidFill>
                            <a:srgbClr val="104F75"/>
                          </a:solidFill>
                          <a:effectLst/>
                        </a:rPr>
                        <a:t>☐</a:t>
                      </a:r>
                      <a:r>
                        <a:rPr lang="en-GB" sz="2000" b="0">
                          <a:solidFill>
                            <a:srgbClr val="104F75"/>
                          </a:solidFill>
                          <a:effectLst/>
                        </a:rPr>
                        <a:t> in order to</a:t>
                      </a:r>
                      <a:endParaRPr lang="es-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7000"/>
                        </a:lnSpc>
                        <a:spcBef>
                          <a:spcPts val="1200"/>
                        </a:spcBef>
                        <a:spcAft>
                          <a:spcPts val="800"/>
                        </a:spcAft>
                      </a:pPr>
                      <a:r>
                        <a:rPr lang="zh-CN" sz="2000" b="0" dirty="0">
                          <a:solidFill>
                            <a:srgbClr val="104F75"/>
                          </a:solidFill>
                          <a:effectLst/>
                        </a:rPr>
                        <a:t>☐</a:t>
                      </a:r>
                      <a:r>
                        <a:rPr lang="en-GB" sz="2000" b="0" dirty="0">
                          <a:solidFill>
                            <a:srgbClr val="104F75"/>
                          </a:solidFill>
                          <a:effectLst/>
                        </a:rPr>
                        <a:t> for</a:t>
                      </a:r>
                      <a:endParaRPr lang="es-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02628671"/>
                  </a:ext>
                </a:extLst>
              </a:tr>
            </a:tbl>
          </a:graphicData>
        </a:graphic>
      </p:graphicFrame>
      <p:sp>
        <p:nvSpPr>
          <p:cNvPr id="10" name="CuadroTexto 9">
            <a:extLst>
              <a:ext uri="{FF2B5EF4-FFF2-40B4-BE49-F238E27FC236}">
                <a16:creationId xmlns:a16="http://schemas.microsoft.com/office/drawing/2014/main" id="{1B70B8B8-2B0A-634F-BF66-9BA2E59607F3}"/>
              </a:ext>
            </a:extLst>
          </p:cNvPr>
          <p:cNvSpPr txBox="1"/>
          <p:nvPr/>
        </p:nvSpPr>
        <p:spPr>
          <a:xfrm>
            <a:off x="8596825" y="3990757"/>
            <a:ext cx="274891" cy="400110"/>
          </a:xfrm>
          <a:prstGeom prst="rect">
            <a:avLst/>
          </a:prstGeom>
          <a:noFill/>
        </p:spPr>
        <p:txBody>
          <a:bodyPr wrap="square" rtlCol="0">
            <a:spAutoFit/>
          </a:bodyPr>
          <a:lstStyle/>
          <a:p>
            <a:pPr algn="l"/>
            <a:r>
              <a:rPr lang="es-GB" sz="2000" dirty="0">
                <a:solidFill>
                  <a:srgbClr val="104F75"/>
                </a:solidFill>
              </a:rPr>
              <a:t>x</a:t>
            </a:r>
          </a:p>
        </p:txBody>
      </p:sp>
      <p:graphicFrame>
        <p:nvGraphicFramePr>
          <p:cNvPr id="9" name="Tabla 8">
            <a:extLst>
              <a:ext uri="{FF2B5EF4-FFF2-40B4-BE49-F238E27FC236}">
                <a16:creationId xmlns:a16="http://schemas.microsoft.com/office/drawing/2014/main" id="{947F2DE2-368B-A641-9008-184BA6871F88}"/>
              </a:ext>
            </a:extLst>
          </p:cNvPr>
          <p:cNvGraphicFramePr>
            <a:graphicFrameLocks noGrp="1"/>
          </p:cNvGraphicFramePr>
          <p:nvPr>
            <p:extLst>
              <p:ext uri="{D42A27DB-BD31-4B8C-83A1-F6EECF244321}">
                <p14:modId xmlns:p14="http://schemas.microsoft.com/office/powerpoint/2010/main" val="1140536007"/>
              </p:ext>
            </p:extLst>
          </p:nvPr>
        </p:nvGraphicFramePr>
        <p:xfrm>
          <a:off x="1174512" y="4745004"/>
          <a:ext cx="8913586" cy="447040"/>
        </p:xfrm>
        <a:graphic>
          <a:graphicData uri="http://schemas.openxmlformats.org/drawingml/2006/table">
            <a:tbl>
              <a:tblPr firstRow="1" firstCol="1" bandRow="1">
                <a:tableStyleId>{5C22544A-7EE6-4342-B048-85BDC9FD1C3A}</a:tableStyleId>
              </a:tblPr>
              <a:tblGrid>
                <a:gridCol w="465561">
                  <a:extLst>
                    <a:ext uri="{9D8B030D-6E8A-4147-A177-3AD203B41FA5}">
                      <a16:colId xmlns:a16="http://schemas.microsoft.com/office/drawing/2014/main" val="1837281312"/>
                    </a:ext>
                  </a:extLst>
                </a:gridCol>
                <a:gridCol w="5054070">
                  <a:extLst>
                    <a:ext uri="{9D8B030D-6E8A-4147-A177-3AD203B41FA5}">
                      <a16:colId xmlns:a16="http://schemas.microsoft.com/office/drawing/2014/main" val="397033908"/>
                    </a:ext>
                  </a:extLst>
                </a:gridCol>
                <a:gridCol w="1876326">
                  <a:extLst>
                    <a:ext uri="{9D8B030D-6E8A-4147-A177-3AD203B41FA5}">
                      <a16:colId xmlns:a16="http://schemas.microsoft.com/office/drawing/2014/main" val="2901928978"/>
                    </a:ext>
                  </a:extLst>
                </a:gridCol>
                <a:gridCol w="1517629">
                  <a:extLst>
                    <a:ext uri="{9D8B030D-6E8A-4147-A177-3AD203B41FA5}">
                      <a16:colId xmlns:a16="http://schemas.microsoft.com/office/drawing/2014/main" val="1078800596"/>
                    </a:ext>
                  </a:extLst>
                </a:gridCol>
              </a:tblGrid>
              <a:tr h="447040">
                <a:tc>
                  <a:txBody>
                    <a:bodyPr/>
                    <a:lstStyle/>
                    <a:p>
                      <a:pPr>
                        <a:lnSpc>
                          <a:spcPct val="107000"/>
                        </a:lnSpc>
                        <a:spcBef>
                          <a:spcPts val="1200"/>
                        </a:spcBef>
                        <a:spcAft>
                          <a:spcPts val="800"/>
                        </a:spcAft>
                      </a:pPr>
                      <a:r>
                        <a:rPr lang="es-GB" sz="2000" b="0" dirty="0">
                          <a:solidFill>
                            <a:srgbClr val="104F75"/>
                          </a:solidFill>
                          <a:effectLst/>
                        </a:rPr>
                        <a:t> </a:t>
                      </a:r>
                      <a:r>
                        <a:rPr lang="en-GB" sz="2000" b="0" dirty="0">
                          <a:solidFill>
                            <a:srgbClr val="104F75"/>
                          </a:solidFill>
                          <a:effectLst/>
                        </a:rPr>
                        <a:t>2.</a:t>
                      </a:r>
                      <a:endParaRPr lang="es-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7000"/>
                        </a:lnSpc>
                        <a:spcBef>
                          <a:spcPts val="1200"/>
                        </a:spcBef>
                        <a:spcAft>
                          <a:spcPts val="800"/>
                        </a:spcAft>
                      </a:pPr>
                      <a:r>
                        <a:rPr lang="es-ES" sz="2000" b="0" u="none" dirty="0">
                          <a:solidFill>
                            <a:srgbClr val="104F75"/>
                          </a:solidFill>
                          <a:effectLst/>
                        </a:rPr>
                        <a:t>Viajan </a:t>
                      </a:r>
                      <a:r>
                        <a:rPr lang="es-ES" sz="2000" b="1" u="none" dirty="0">
                          <a:solidFill>
                            <a:srgbClr val="104F75"/>
                          </a:solidFill>
                          <a:effectLst/>
                        </a:rPr>
                        <a:t>para</a:t>
                      </a:r>
                      <a:r>
                        <a:rPr lang="es-ES" sz="2000" b="0" u="none" dirty="0">
                          <a:solidFill>
                            <a:srgbClr val="104F75"/>
                          </a:solidFill>
                          <a:effectLst/>
                        </a:rPr>
                        <a:t> conocer el país.</a:t>
                      </a:r>
                      <a:endParaRPr lang="es-GB" sz="2000" b="0" u="none"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7000"/>
                        </a:lnSpc>
                        <a:spcBef>
                          <a:spcPts val="1200"/>
                        </a:spcBef>
                        <a:spcAft>
                          <a:spcPts val="800"/>
                        </a:spcAft>
                      </a:pPr>
                      <a:r>
                        <a:rPr lang="zh-CN" sz="2000" b="0">
                          <a:solidFill>
                            <a:srgbClr val="104F75"/>
                          </a:solidFill>
                          <a:effectLst/>
                        </a:rPr>
                        <a:t>☐</a:t>
                      </a:r>
                      <a:r>
                        <a:rPr lang="en-GB" sz="2000" b="0">
                          <a:solidFill>
                            <a:srgbClr val="104F75"/>
                          </a:solidFill>
                          <a:effectLst/>
                        </a:rPr>
                        <a:t> in order to</a:t>
                      </a:r>
                      <a:endParaRPr lang="es-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7000"/>
                        </a:lnSpc>
                        <a:spcBef>
                          <a:spcPts val="1200"/>
                        </a:spcBef>
                        <a:spcAft>
                          <a:spcPts val="800"/>
                        </a:spcAft>
                      </a:pPr>
                      <a:r>
                        <a:rPr lang="zh-CN" sz="2000" b="0" dirty="0">
                          <a:solidFill>
                            <a:srgbClr val="104F75"/>
                          </a:solidFill>
                          <a:effectLst/>
                        </a:rPr>
                        <a:t>☐</a:t>
                      </a:r>
                      <a:r>
                        <a:rPr lang="en-GB" sz="2000" b="0" dirty="0">
                          <a:solidFill>
                            <a:srgbClr val="104F75"/>
                          </a:solidFill>
                          <a:effectLst/>
                        </a:rPr>
                        <a:t> for</a:t>
                      </a:r>
                      <a:endParaRPr lang="es-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02628671"/>
                  </a:ext>
                </a:extLst>
              </a:tr>
            </a:tbl>
          </a:graphicData>
        </a:graphic>
      </p:graphicFrame>
      <p:sp>
        <p:nvSpPr>
          <p:cNvPr id="13" name="CuadroTexto 12">
            <a:extLst>
              <a:ext uri="{FF2B5EF4-FFF2-40B4-BE49-F238E27FC236}">
                <a16:creationId xmlns:a16="http://schemas.microsoft.com/office/drawing/2014/main" id="{A4C2C277-0789-5D42-8D12-821C4B39B1B2}"/>
              </a:ext>
            </a:extLst>
          </p:cNvPr>
          <p:cNvSpPr txBox="1"/>
          <p:nvPr/>
        </p:nvSpPr>
        <p:spPr>
          <a:xfrm>
            <a:off x="6723421" y="4745004"/>
            <a:ext cx="274891" cy="400110"/>
          </a:xfrm>
          <a:prstGeom prst="rect">
            <a:avLst/>
          </a:prstGeom>
          <a:noFill/>
        </p:spPr>
        <p:txBody>
          <a:bodyPr wrap="square" rtlCol="0">
            <a:spAutoFit/>
          </a:bodyPr>
          <a:lstStyle/>
          <a:p>
            <a:pPr algn="l"/>
            <a:r>
              <a:rPr lang="es-GB" sz="2000" dirty="0">
                <a:solidFill>
                  <a:srgbClr val="104F75"/>
                </a:solidFill>
              </a:rPr>
              <a:t>x</a:t>
            </a:r>
          </a:p>
        </p:txBody>
      </p:sp>
    </p:spTree>
    <p:extLst>
      <p:ext uri="{BB962C8B-B14F-4D97-AF65-F5344CB8AC3E}">
        <p14:creationId xmlns:p14="http://schemas.microsoft.com/office/powerpoint/2010/main" val="3382874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a 12">
            <a:extLst>
              <a:ext uri="{FF2B5EF4-FFF2-40B4-BE49-F238E27FC236}">
                <a16:creationId xmlns:a16="http://schemas.microsoft.com/office/drawing/2014/main" id="{9146C624-E70E-8540-8351-73A609DC6E35}"/>
              </a:ext>
            </a:extLst>
          </p:cNvPr>
          <p:cNvGraphicFramePr>
            <a:graphicFrameLocks noGrp="1"/>
          </p:cNvGraphicFramePr>
          <p:nvPr>
            <p:extLst>
              <p:ext uri="{D42A27DB-BD31-4B8C-83A1-F6EECF244321}">
                <p14:modId xmlns:p14="http://schemas.microsoft.com/office/powerpoint/2010/main" val="3153911052"/>
              </p:ext>
            </p:extLst>
          </p:nvPr>
        </p:nvGraphicFramePr>
        <p:xfrm>
          <a:off x="732063" y="4695735"/>
          <a:ext cx="10727873" cy="896598"/>
        </p:xfrm>
        <a:graphic>
          <a:graphicData uri="http://schemas.openxmlformats.org/drawingml/2006/table">
            <a:tbl>
              <a:tblPr firstRow="1" firstCol="1" bandRow="1">
                <a:tableStyleId>{5C22544A-7EE6-4342-B048-85BDC9FD1C3A}</a:tableStyleId>
              </a:tblPr>
              <a:tblGrid>
                <a:gridCol w="3123796">
                  <a:extLst>
                    <a:ext uri="{9D8B030D-6E8A-4147-A177-3AD203B41FA5}">
                      <a16:colId xmlns:a16="http://schemas.microsoft.com/office/drawing/2014/main" val="2815226621"/>
                    </a:ext>
                  </a:extLst>
                </a:gridCol>
                <a:gridCol w="3393579">
                  <a:extLst>
                    <a:ext uri="{9D8B030D-6E8A-4147-A177-3AD203B41FA5}">
                      <a16:colId xmlns:a16="http://schemas.microsoft.com/office/drawing/2014/main" val="3787386290"/>
                    </a:ext>
                  </a:extLst>
                </a:gridCol>
                <a:gridCol w="4210498">
                  <a:extLst>
                    <a:ext uri="{9D8B030D-6E8A-4147-A177-3AD203B41FA5}">
                      <a16:colId xmlns:a16="http://schemas.microsoft.com/office/drawing/2014/main" val="406324526"/>
                    </a:ext>
                  </a:extLst>
                </a:gridCol>
              </a:tblGrid>
              <a:tr h="896598">
                <a:tc>
                  <a:txBody>
                    <a:bodyPr/>
                    <a:lstStyle/>
                    <a:p>
                      <a:pPr algn="l">
                        <a:lnSpc>
                          <a:spcPct val="107000"/>
                        </a:lnSpc>
                        <a:spcAft>
                          <a:spcPts val="600"/>
                        </a:spcAft>
                      </a:pPr>
                      <a:r>
                        <a:rPr lang="es-ES" sz="2000" b="0" dirty="0">
                          <a:solidFill>
                            <a:srgbClr val="104F75"/>
                          </a:solidFill>
                          <a:effectLst/>
                        </a:rPr>
                        <a:t>2. Estamos sucios.</a:t>
                      </a:r>
                      <a:endParaRPr lang="es-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noFill/>
                  </a:tcPr>
                </a:tc>
                <a:tc>
                  <a:txBody>
                    <a:bodyPr/>
                    <a:lstStyle/>
                    <a:p>
                      <a:pPr algn="l">
                        <a:lnSpc>
                          <a:spcPct val="107000"/>
                        </a:lnSpc>
                        <a:spcAft>
                          <a:spcPts val="600"/>
                        </a:spcAft>
                      </a:pPr>
                      <a:r>
                        <a:rPr lang="en-GB" sz="2000" b="0">
                          <a:solidFill>
                            <a:srgbClr val="104F75"/>
                          </a:solidFill>
                          <a:effectLst/>
                        </a:rPr>
                        <a:t>☐ We </a:t>
                      </a:r>
                      <a:r>
                        <a:rPr lang="en-GB" sz="2000" b="0" dirty="0">
                          <a:solidFill>
                            <a:srgbClr val="104F75"/>
                          </a:solidFill>
                          <a:effectLst/>
                        </a:rPr>
                        <a:t>are dirty (now).      </a:t>
                      </a:r>
                      <a:endParaRPr lang="es-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noFill/>
                  </a:tcPr>
                </a:tc>
                <a:tc>
                  <a:txBody>
                    <a:bodyPr/>
                    <a:lstStyle/>
                    <a:p>
                      <a:pPr algn="l">
                        <a:lnSpc>
                          <a:spcPct val="107000"/>
                        </a:lnSpc>
                        <a:spcAft>
                          <a:spcPts val="800"/>
                        </a:spcAft>
                        <a:tabLst>
                          <a:tab pos="4718050" algn="l"/>
                        </a:tabLst>
                      </a:pPr>
                      <a:r>
                        <a:rPr lang="en-GB" sz="2000" b="0" dirty="0">
                          <a:solidFill>
                            <a:srgbClr val="104F75"/>
                          </a:solidFill>
                          <a:effectLst/>
                        </a:rPr>
                        <a:t>☐ We are dirty (in general).      </a:t>
                      </a:r>
                      <a:endParaRPr lang="es-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2113399175"/>
                  </a:ext>
                </a:extLst>
              </a:tr>
            </a:tbl>
          </a:graphicData>
        </a:graphic>
      </p:graphicFrame>
      <p:pic>
        <p:nvPicPr>
          <p:cNvPr id="15" name="Picture 1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6" name="Title 3"/>
          <p:cNvSpPr>
            <a:spLocks noGrp="1"/>
          </p:cNvSpPr>
          <p:nvPr>
            <p:ph type="title"/>
          </p:nvPr>
        </p:nvSpPr>
        <p:spPr>
          <a:xfrm>
            <a:off x="-72086" y="280417"/>
            <a:ext cx="6381446" cy="721474"/>
          </a:xfrm>
        </p:spPr>
        <p:txBody>
          <a:bodyPr>
            <a:normAutofit/>
          </a:bodyPr>
          <a:lstStyle/>
          <a:p>
            <a:r>
              <a:rPr lang="en-GB" sz="2800" b="1">
                <a:solidFill>
                  <a:schemeClr val="bg1"/>
                </a:solidFill>
              </a:rPr>
              <a:t>Section B (Reading)</a:t>
            </a:r>
            <a:endParaRPr lang="en-GB" sz="2800" b="1" dirty="0">
              <a:solidFill>
                <a:schemeClr val="bg1"/>
              </a:solidFill>
            </a:endParaRPr>
          </a:p>
        </p:txBody>
      </p:sp>
      <p:sp>
        <p:nvSpPr>
          <p:cNvPr id="4" name="Rectangle 6"/>
          <p:cNvSpPr>
            <a:spLocks noChangeArrowheads="1"/>
          </p:cNvSpPr>
          <p:nvPr/>
        </p:nvSpPr>
        <p:spPr bwMode="auto">
          <a:xfrm>
            <a:off x="337131" y="1665956"/>
            <a:ext cx="11460480"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GB" altLang="en-US" sz="2000" b="1" dirty="0">
                <a:solidFill>
                  <a:srgbClr val="104F75"/>
                </a:solidFill>
                <a:ea typeface="Times New Roman" panose="02020603050405020304" pitchFamily="18" charset="0"/>
                <a:cs typeface="Arial" panose="020B0604020202020204" pitchFamily="34" charset="0"/>
              </a:rPr>
              <a:t>SEC</a:t>
            </a:r>
            <a:r>
              <a:rPr lang="en-GB" altLang="en-US" sz="2000" b="1" dirty="0">
                <a:solidFill>
                  <a:srgbClr val="104F75"/>
                </a:solidFill>
                <a:ea typeface="SimSun" panose="02010600030101010101" pitchFamily="2" charset="-122"/>
                <a:cs typeface="Arial" panose="020B0604020202020204" pitchFamily="34" charset="0"/>
              </a:rPr>
              <a:t>TION B (READING) - GRAMMAR</a:t>
            </a:r>
          </a:p>
          <a:p>
            <a:endParaRPr lang="en-GB" sz="2000" dirty="0">
              <a:solidFill>
                <a:srgbClr val="104F75"/>
              </a:solidFill>
            </a:endParaRPr>
          </a:p>
          <a:p>
            <a:r>
              <a:rPr lang="en-GB" sz="2000" b="1" dirty="0">
                <a:solidFill>
                  <a:srgbClr val="104F75"/>
                </a:solidFill>
              </a:rPr>
              <a:t>PART F</a:t>
            </a:r>
          </a:p>
          <a:p>
            <a:endParaRPr lang="en-GB" sz="2000" dirty="0">
              <a:solidFill>
                <a:srgbClr val="104F75"/>
              </a:solidFill>
            </a:endParaRPr>
          </a:p>
          <a:p>
            <a:r>
              <a:rPr lang="en-GB" sz="2000" dirty="0">
                <a:solidFill>
                  <a:srgbClr val="104F75"/>
                </a:solidFill>
              </a:rPr>
              <a:t>Decide what these sentences mean. </a:t>
            </a:r>
          </a:p>
        </p:txBody>
      </p:sp>
      <p:sp>
        <p:nvSpPr>
          <p:cNvPr id="10" name="CuadroTexto 9">
            <a:extLst>
              <a:ext uri="{FF2B5EF4-FFF2-40B4-BE49-F238E27FC236}">
                <a16:creationId xmlns:a16="http://schemas.microsoft.com/office/drawing/2014/main" id="{1B70B8B8-2B0A-634F-BF66-9BA2E59607F3}"/>
              </a:ext>
            </a:extLst>
          </p:cNvPr>
          <p:cNvSpPr txBox="1"/>
          <p:nvPr/>
        </p:nvSpPr>
        <p:spPr>
          <a:xfrm>
            <a:off x="7280261" y="4047381"/>
            <a:ext cx="274891" cy="400110"/>
          </a:xfrm>
          <a:prstGeom prst="rect">
            <a:avLst/>
          </a:prstGeom>
          <a:noFill/>
        </p:spPr>
        <p:txBody>
          <a:bodyPr wrap="square" rtlCol="0">
            <a:spAutoFit/>
          </a:bodyPr>
          <a:lstStyle/>
          <a:p>
            <a:pPr algn="l"/>
            <a:r>
              <a:rPr lang="es-GB" sz="2000" dirty="0">
                <a:solidFill>
                  <a:srgbClr val="104F75"/>
                </a:solidFill>
              </a:rPr>
              <a:t>x</a:t>
            </a:r>
          </a:p>
        </p:txBody>
      </p:sp>
      <p:graphicFrame>
        <p:nvGraphicFramePr>
          <p:cNvPr id="3" name="Tabla 2">
            <a:extLst>
              <a:ext uri="{FF2B5EF4-FFF2-40B4-BE49-F238E27FC236}">
                <a16:creationId xmlns:a16="http://schemas.microsoft.com/office/drawing/2014/main" id="{14587DED-7722-AA43-8606-F96A651B31AD}"/>
              </a:ext>
            </a:extLst>
          </p:cNvPr>
          <p:cNvGraphicFramePr>
            <a:graphicFrameLocks noGrp="1"/>
          </p:cNvGraphicFramePr>
          <p:nvPr>
            <p:extLst>
              <p:ext uri="{D42A27DB-BD31-4B8C-83A1-F6EECF244321}">
                <p14:modId xmlns:p14="http://schemas.microsoft.com/office/powerpoint/2010/main" val="2624958357"/>
              </p:ext>
            </p:extLst>
          </p:nvPr>
        </p:nvGraphicFramePr>
        <p:xfrm>
          <a:off x="732063" y="3799137"/>
          <a:ext cx="10727873" cy="896598"/>
        </p:xfrm>
        <a:graphic>
          <a:graphicData uri="http://schemas.openxmlformats.org/drawingml/2006/table">
            <a:tbl>
              <a:tblPr firstRow="1" firstCol="1" bandRow="1">
                <a:tableStyleId>{5C22544A-7EE6-4342-B048-85BDC9FD1C3A}</a:tableStyleId>
              </a:tblPr>
              <a:tblGrid>
                <a:gridCol w="3123796">
                  <a:extLst>
                    <a:ext uri="{9D8B030D-6E8A-4147-A177-3AD203B41FA5}">
                      <a16:colId xmlns:a16="http://schemas.microsoft.com/office/drawing/2014/main" val="2815226621"/>
                    </a:ext>
                  </a:extLst>
                </a:gridCol>
                <a:gridCol w="3393579">
                  <a:extLst>
                    <a:ext uri="{9D8B030D-6E8A-4147-A177-3AD203B41FA5}">
                      <a16:colId xmlns:a16="http://schemas.microsoft.com/office/drawing/2014/main" val="3787386290"/>
                    </a:ext>
                  </a:extLst>
                </a:gridCol>
                <a:gridCol w="4210498">
                  <a:extLst>
                    <a:ext uri="{9D8B030D-6E8A-4147-A177-3AD203B41FA5}">
                      <a16:colId xmlns:a16="http://schemas.microsoft.com/office/drawing/2014/main" val="406324526"/>
                    </a:ext>
                  </a:extLst>
                </a:gridCol>
              </a:tblGrid>
              <a:tr h="896598">
                <a:tc>
                  <a:txBody>
                    <a:bodyPr/>
                    <a:lstStyle/>
                    <a:p>
                      <a:pPr algn="l">
                        <a:lnSpc>
                          <a:spcPct val="107000"/>
                        </a:lnSpc>
                        <a:spcAft>
                          <a:spcPts val="600"/>
                        </a:spcAft>
                      </a:pPr>
                      <a:r>
                        <a:rPr lang="es-ES" sz="2000" b="0" dirty="0">
                          <a:solidFill>
                            <a:srgbClr val="104F75"/>
                          </a:solidFill>
                          <a:effectLst/>
                        </a:rPr>
                        <a:t>1. </a:t>
                      </a:r>
                      <a:r>
                        <a:rPr lang="es-ES" sz="2000" b="0">
                          <a:solidFill>
                            <a:srgbClr val="104F75"/>
                          </a:solidFill>
                          <a:effectLst/>
                        </a:rPr>
                        <a:t>Soy nervioso.</a:t>
                      </a:r>
                      <a:endParaRPr lang="es-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noFill/>
                  </a:tcPr>
                </a:tc>
                <a:tc>
                  <a:txBody>
                    <a:bodyPr/>
                    <a:lstStyle/>
                    <a:p>
                      <a:pPr algn="l">
                        <a:lnSpc>
                          <a:spcPct val="107000"/>
                        </a:lnSpc>
                        <a:spcAft>
                          <a:spcPts val="600"/>
                        </a:spcAft>
                      </a:pPr>
                      <a:r>
                        <a:rPr lang="en-GB" sz="2000" b="0" dirty="0">
                          <a:solidFill>
                            <a:srgbClr val="104F75"/>
                          </a:solidFill>
                          <a:effectLst/>
                        </a:rPr>
                        <a:t>☐ I </a:t>
                      </a:r>
                      <a:r>
                        <a:rPr lang="en-GB" sz="2000" b="0">
                          <a:solidFill>
                            <a:srgbClr val="104F75"/>
                          </a:solidFill>
                          <a:effectLst/>
                        </a:rPr>
                        <a:t>am nervous </a:t>
                      </a:r>
                      <a:r>
                        <a:rPr lang="en-GB" sz="2000" b="0" dirty="0">
                          <a:solidFill>
                            <a:srgbClr val="104F75"/>
                          </a:solidFill>
                          <a:effectLst/>
                        </a:rPr>
                        <a:t>(now).      </a:t>
                      </a:r>
                      <a:endParaRPr lang="es-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noFill/>
                  </a:tcPr>
                </a:tc>
                <a:tc>
                  <a:txBody>
                    <a:bodyPr/>
                    <a:lstStyle/>
                    <a:p>
                      <a:pPr algn="l">
                        <a:lnSpc>
                          <a:spcPct val="107000"/>
                        </a:lnSpc>
                        <a:spcAft>
                          <a:spcPts val="800"/>
                        </a:spcAft>
                        <a:tabLst>
                          <a:tab pos="4718050" algn="l"/>
                        </a:tabLst>
                      </a:pPr>
                      <a:r>
                        <a:rPr lang="en-GB" sz="2000" b="0" dirty="0">
                          <a:solidFill>
                            <a:srgbClr val="104F75"/>
                          </a:solidFill>
                          <a:effectLst/>
                        </a:rPr>
                        <a:t>☐ I am nervous (in general).      </a:t>
                      </a:r>
                      <a:endParaRPr lang="es-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2113399175"/>
                  </a:ext>
                </a:extLst>
              </a:tr>
            </a:tbl>
          </a:graphicData>
        </a:graphic>
      </p:graphicFrame>
      <p:sp>
        <p:nvSpPr>
          <p:cNvPr id="9" name="CuadroTexto 8">
            <a:extLst>
              <a:ext uri="{FF2B5EF4-FFF2-40B4-BE49-F238E27FC236}">
                <a16:creationId xmlns:a16="http://schemas.microsoft.com/office/drawing/2014/main" id="{5D67C469-1A96-354A-9176-B8C8F1A1CB56}"/>
              </a:ext>
            </a:extLst>
          </p:cNvPr>
          <p:cNvSpPr txBox="1"/>
          <p:nvPr/>
        </p:nvSpPr>
        <p:spPr>
          <a:xfrm>
            <a:off x="3886482" y="4938133"/>
            <a:ext cx="274891" cy="400110"/>
          </a:xfrm>
          <a:prstGeom prst="rect">
            <a:avLst/>
          </a:prstGeom>
          <a:noFill/>
        </p:spPr>
        <p:txBody>
          <a:bodyPr wrap="square" rtlCol="0">
            <a:spAutoFit/>
          </a:bodyPr>
          <a:lstStyle/>
          <a:p>
            <a:pPr algn="l"/>
            <a:r>
              <a:rPr lang="es-GB" sz="2000" dirty="0">
                <a:solidFill>
                  <a:srgbClr val="104F75"/>
                </a:solidFill>
              </a:rPr>
              <a:t>x</a:t>
            </a:r>
          </a:p>
        </p:txBody>
      </p:sp>
    </p:spTree>
    <p:extLst>
      <p:ext uri="{BB962C8B-B14F-4D97-AF65-F5344CB8AC3E}">
        <p14:creationId xmlns:p14="http://schemas.microsoft.com/office/powerpoint/2010/main" val="3504037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6" name="Title 3"/>
          <p:cNvSpPr>
            <a:spLocks noGrp="1"/>
          </p:cNvSpPr>
          <p:nvPr>
            <p:ph type="title"/>
          </p:nvPr>
        </p:nvSpPr>
        <p:spPr>
          <a:xfrm>
            <a:off x="-72086" y="280417"/>
            <a:ext cx="6381446" cy="721474"/>
          </a:xfrm>
        </p:spPr>
        <p:txBody>
          <a:bodyPr>
            <a:normAutofit/>
          </a:bodyPr>
          <a:lstStyle/>
          <a:p>
            <a:r>
              <a:rPr lang="en-GB" sz="2800" b="1">
                <a:solidFill>
                  <a:schemeClr val="bg1"/>
                </a:solidFill>
              </a:rPr>
              <a:t>Section B (Reading)</a:t>
            </a:r>
            <a:endParaRPr lang="en-GB" sz="2800" b="1" dirty="0">
              <a:solidFill>
                <a:schemeClr val="bg1"/>
              </a:solidFill>
            </a:endParaRPr>
          </a:p>
        </p:txBody>
      </p:sp>
      <p:sp>
        <p:nvSpPr>
          <p:cNvPr id="4" name="Rectangle 6"/>
          <p:cNvSpPr>
            <a:spLocks noChangeArrowheads="1"/>
          </p:cNvSpPr>
          <p:nvPr/>
        </p:nvSpPr>
        <p:spPr bwMode="auto">
          <a:xfrm>
            <a:off x="337131" y="1665956"/>
            <a:ext cx="11460480"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GB" altLang="en-US" sz="2000" b="1" dirty="0">
                <a:solidFill>
                  <a:srgbClr val="104F75"/>
                </a:solidFill>
                <a:ea typeface="Times New Roman" panose="02020603050405020304" pitchFamily="18" charset="0"/>
                <a:cs typeface="Arial" panose="020B0604020202020204" pitchFamily="34" charset="0"/>
              </a:rPr>
              <a:t>SEC</a:t>
            </a:r>
            <a:r>
              <a:rPr lang="en-GB" altLang="en-US" sz="2000" b="1" dirty="0">
                <a:solidFill>
                  <a:srgbClr val="104F75"/>
                </a:solidFill>
                <a:ea typeface="SimSun" panose="02010600030101010101" pitchFamily="2" charset="-122"/>
                <a:cs typeface="Arial" panose="020B0604020202020204" pitchFamily="34" charset="0"/>
              </a:rPr>
              <a:t>TION B (READING) - GRAMMAR</a:t>
            </a:r>
          </a:p>
          <a:p>
            <a:endParaRPr lang="en-GB" sz="2000" dirty="0">
              <a:solidFill>
                <a:srgbClr val="104F75"/>
              </a:solidFill>
            </a:endParaRPr>
          </a:p>
          <a:p>
            <a:r>
              <a:rPr lang="en-GB" sz="2000" b="1" dirty="0">
                <a:solidFill>
                  <a:srgbClr val="104F75"/>
                </a:solidFill>
              </a:rPr>
              <a:t>PART G</a:t>
            </a:r>
          </a:p>
          <a:p>
            <a:endParaRPr lang="en-GB" sz="2000" dirty="0">
              <a:solidFill>
                <a:srgbClr val="104F75"/>
              </a:solidFill>
            </a:endParaRPr>
          </a:p>
          <a:p>
            <a:r>
              <a:rPr lang="en-GB" sz="2000" dirty="0">
                <a:solidFill>
                  <a:srgbClr val="104F75"/>
                </a:solidFill>
              </a:rPr>
              <a:t>Put </a:t>
            </a:r>
            <a:r>
              <a:rPr lang="en-GB" sz="2000" b="1" dirty="0">
                <a:solidFill>
                  <a:srgbClr val="104F75"/>
                </a:solidFill>
              </a:rPr>
              <a:t>a cross (x) </a:t>
            </a:r>
            <a:r>
              <a:rPr lang="en-GB" sz="2000" dirty="0">
                <a:solidFill>
                  <a:srgbClr val="104F75"/>
                </a:solidFill>
              </a:rPr>
              <a:t>next to the noun that completes the sentence.</a:t>
            </a:r>
          </a:p>
        </p:txBody>
      </p:sp>
      <p:sp>
        <p:nvSpPr>
          <p:cNvPr id="2" name="Rectángulo 1">
            <a:extLst>
              <a:ext uri="{FF2B5EF4-FFF2-40B4-BE49-F238E27FC236}">
                <a16:creationId xmlns:a16="http://schemas.microsoft.com/office/drawing/2014/main" id="{F1790C45-F7C1-3849-B195-F7676D76BDFC}"/>
              </a:ext>
            </a:extLst>
          </p:cNvPr>
          <p:cNvSpPr/>
          <p:nvPr/>
        </p:nvSpPr>
        <p:spPr>
          <a:xfrm>
            <a:off x="460361" y="4044186"/>
            <a:ext cx="10809514" cy="393762"/>
          </a:xfrm>
          <a:prstGeom prst="rect">
            <a:avLst/>
          </a:prstGeom>
        </p:spPr>
        <p:txBody>
          <a:bodyPr wrap="square">
            <a:spAutoFit/>
          </a:bodyPr>
          <a:lstStyle/>
          <a:p>
            <a:pPr>
              <a:lnSpc>
                <a:spcPct val="107000"/>
              </a:lnSpc>
              <a:spcAft>
                <a:spcPts val="1200"/>
              </a:spcAft>
            </a:pPr>
            <a:r>
              <a:rPr lang="es-ES" sz="2000" dirty="0">
                <a:solidFill>
                  <a:srgbClr val="104F75"/>
                </a:solidFill>
                <a:latin typeface="Century Gothic" panose="020B0502020202020204" pitchFamily="34" charset="0"/>
                <a:ea typeface="SimSun" panose="02010600030101010101" pitchFamily="2" charset="-122"/>
                <a:cs typeface="Times New Roman" panose="02020603050405020304" pitchFamily="18" charset="0"/>
              </a:rPr>
              <a:t>1. Tengo las entradas del</a:t>
            </a:r>
            <a:r>
              <a:rPr lang="es-ES" sz="2000" dirty="0">
                <a:solidFill>
                  <a:srgbClr val="104F75"/>
                </a:solidFill>
                <a:latin typeface="Century Gothic" panose="020B0502020202020204" pitchFamily="34" charset="0"/>
                <a:ea typeface="SimSun" panose="02010600030101010101" pitchFamily="2" charset="-122"/>
                <a:cs typeface="Arial" panose="020B0604020202020204" pitchFamily="34" charset="0"/>
              </a:rPr>
              <a:t>...</a:t>
            </a:r>
            <a:r>
              <a:rPr lang="es-ES" sz="2000" dirty="0">
                <a:solidFill>
                  <a:srgbClr val="104F75"/>
                </a:solidFill>
                <a:latin typeface="Century Gothic" panose="020B0502020202020204" pitchFamily="34" charset="0"/>
                <a:ea typeface="SimSun" panose="02010600030101010101" pitchFamily="2" charset="-122"/>
                <a:cs typeface="Times New Roman" panose="02020603050405020304" pitchFamily="18" charset="0"/>
              </a:rPr>
              <a:t> 		</a:t>
            </a:r>
            <a:r>
              <a:rPr lang="en-US" sz="2000" dirty="0">
                <a:solidFill>
                  <a:srgbClr val="104F75"/>
                </a:solidFill>
                <a:latin typeface="Segoe UI Symbol" panose="020B0502040204020203" pitchFamily="34" charset="0"/>
                <a:ea typeface="MS Gothic" panose="020B0609070205080204" pitchFamily="49" charset="-128"/>
                <a:cs typeface="Segoe UI Symbol" panose="020B0502040204020203" pitchFamily="34" charset="0"/>
              </a:rPr>
              <a:t>☐</a:t>
            </a:r>
            <a:r>
              <a:rPr lang="en-US" sz="2000" dirty="0">
                <a:solidFill>
                  <a:srgbClr val="104F75"/>
                </a:solidFill>
                <a:latin typeface="Century Gothic" panose="020B0502020202020204" pitchFamily="34" charset="0"/>
                <a:ea typeface="SimSun" panose="02010600030101010101" pitchFamily="2" charset="-122"/>
                <a:cs typeface="Times New Roman" panose="02020603050405020304" pitchFamily="18" charset="0"/>
              </a:rPr>
              <a:t> </a:t>
            </a:r>
            <a:r>
              <a:rPr lang="en-US" sz="2000" dirty="0" err="1">
                <a:solidFill>
                  <a:srgbClr val="104F75"/>
                </a:solidFill>
                <a:latin typeface="Century Gothic" panose="020B0502020202020204" pitchFamily="34" charset="0"/>
                <a:ea typeface="SimSun" panose="02010600030101010101" pitchFamily="2" charset="-122"/>
                <a:cs typeface="Arial" panose="020B0604020202020204" pitchFamily="34" charset="0"/>
              </a:rPr>
              <a:t>concierto</a:t>
            </a:r>
            <a:r>
              <a:rPr lang="en-US" sz="2000" dirty="0">
                <a:solidFill>
                  <a:srgbClr val="104F75"/>
                </a:solidFill>
                <a:latin typeface="Century Gothic" panose="020B0502020202020204" pitchFamily="34" charset="0"/>
                <a:ea typeface="SimSun" panose="02010600030101010101" pitchFamily="2" charset="-122"/>
                <a:cs typeface="Times New Roman" panose="02020603050405020304" pitchFamily="18" charset="0"/>
              </a:rPr>
              <a:t> (masculine)	</a:t>
            </a:r>
            <a:r>
              <a:rPr lang="en-US" sz="2000" dirty="0">
                <a:solidFill>
                  <a:srgbClr val="104F75"/>
                </a:solidFill>
                <a:latin typeface="Segoe UI Symbol" panose="020B0502040204020203" pitchFamily="34" charset="0"/>
                <a:ea typeface="MS Gothic" panose="020B0609070205080204" pitchFamily="49" charset="-128"/>
                <a:cs typeface="Segoe UI Symbol" panose="020B0502040204020203" pitchFamily="34" charset="0"/>
              </a:rPr>
              <a:t>☐</a:t>
            </a:r>
            <a:r>
              <a:rPr lang="en-US" sz="2000" dirty="0">
                <a:solidFill>
                  <a:srgbClr val="104F75"/>
                </a:solidFill>
                <a:latin typeface="Century Gothic" panose="020B0502020202020204" pitchFamily="34" charset="0"/>
                <a:ea typeface="SimSun" panose="02010600030101010101" pitchFamily="2" charset="-122"/>
                <a:cs typeface="Times New Roman" panose="02020603050405020304" pitchFamily="18" charset="0"/>
              </a:rPr>
              <a:t> </a:t>
            </a:r>
            <a:r>
              <a:rPr lang="en-US" sz="2000" dirty="0">
                <a:solidFill>
                  <a:srgbClr val="104F75"/>
                </a:solidFill>
                <a:latin typeface="Century Gothic" panose="020B0502020202020204" pitchFamily="34" charset="0"/>
                <a:ea typeface="SimSun" panose="02010600030101010101" pitchFamily="2" charset="-122"/>
                <a:cs typeface="Arial" panose="020B0604020202020204" pitchFamily="34" charset="0"/>
              </a:rPr>
              <a:t>fiesta</a:t>
            </a:r>
            <a:r>
              <a:rPr lang="en-US" sz="2000" dirty="0">
                <a:solidFill>
                  <a:srgbClr val="104F75"/>
                </a:solidFill>
                <a:latin typeface="Century Gothic" panose="020B0502020202020204" pitchFamily="34" charset="0"/>
                <a:ea typeface="SimSun" panose="02010600030101010101" pitchFamily="2" charset="-122"/>
                <a:cs typeface="Times New Roman" panose="02020603050405020304" pitchFamily="18" charset="0"/>
              </a:rPr>
              <a:t> (feminine)</a:t>
            </a:r>
            <a:endParaRPr lang="es-GB" sz="2000" dirty="0">
              <a:solidFill>
                <a:srgbClr val="104F75"/>
              </a:solidFill>
              <a:latin typeface="Century Gothic" panose="020B0502020202020204" pitchFamily="34" charset="0"/>
              <a:ea typeface="SimSun" panose="02010600030101010101" pitchFamily="2" charset="-122"/>
              <a:cs typeface="Times New Roman" panose="02020603050405020304" pitchFamily="18" charset="0"/>
            </a:endParaRPr>
          </a:p>
        </p:txBody>
      </p:sp>
      <p:sp>
        <p:nvSpPr>
          <p:cNvPr id="13" name="Rectángulo 12">
            <a:extLst>
              <a:ext uri="{FF2B5EF4-FFF2-40B4-BE49-F238E27FC236}">
                <a16:creationId xmlns:a16="http://schemas.microsoft.com/office/drawing/2014/main" id="{D55BF0B9-62C6-814C-BDF4-38AB4AAEE65E}"/>
              </a:ext>
            </a:extLst>
          </p:cNvPr>
          <p:cNvSpPr/>
          <p:nvPr/>
        </p:nvSpPr>
        <p:spPr>
          <a:xfrm>
            <a:off x="460361" y="4798282"/>
            <a:ext cx="11337250" cy="393762"/>
          </a:xfrm>
          <a:prstGeom prst="rect">
            <a:avLst/>
          </a:prstGeom>
        </p:spPr>
        <p:txBody>
          <a:bodyPr wrap="square">
            <a:spAutoFit/>
          </a:bodyPr>
          <a:lstStyle/>
          <a:p>
            <a:pPr>
              <a:lnSpc>
                <a:spcPct val="107000"/>
              </a:lnSpc>
              <a:spcAft>
                <a:spcPts val="1200"/>
              </a:spcAft>
            </a:pPr>
            <a:r>
              <a:rPr lang="es-ES" sz="2000" dirty="0">
                <a:solidFill>
                  <a:srgbClr val="104F75"/>
                </a:solidFill>
                <a:latin typeface="Century Gothic" panose="020B0502020202020204" pitchFamily="34" charset="0"/>
                <a:ea typeface="SimSun" panose="02010600030101010101" pitchFamily="2" charset="-122"/>
                <a:cs typeface="Times New Roman" panose="02020603050405020304" pitchFamily="18" charset="0"/>
              </a:rPr>
              <a:t>2. Siempre va al</a:t>
            </a:r>
            <a:r>
              <a:rPr lang="es-ES" sz="2000" dirty="0">
                <a:solidFill>
                  <a:srgbClr val="104F75"/>
                </a:solidFill>
                <a:latin typeface="Century Gothic" panose="020B0502020202020204" pitchFamily="34" charset="0"/>
                <a:ea typeface="SimSun" panose="02010600030101010101" pitchFamily="2" charset="-122"/>
                <a:cs typeface="Arial" panose="020B0604020202020204" pitchFamily="34" charset="0"/>
              </a:rPr>
              <a:t>...</a:t>
            </a:r>
            <a:r>
              <a:rPr lang="es-ES" sz="2000" dirty="0">
                <a:solidFill>
                  <a:srgbClr val="104F75"/>
                </a:solidFill>
                <a:latin typeface="Century Gothic" panose="020B0502020202020204" pitchFamily="34" charset="0"/>
                <a:ea typeface="SimSun" panose="02010600030101010101" pitchFamily="2" charset="-122"/>
                <a:cs typeface="Times New Roman" panose="02020603050405020304" pitchFamily="18" charset="0"/>
              </a:rPr>
              <a:t> 			</a:t>
            </a:r>
            <a:r>
              <a:rPr lang="en-US" sz="2000" dirty="0">
                <a:solidFill>
                  <a:srgbClr val="104F75"/>
                </a:solidFill>
                <a:latin typeface="Segoe UI Symbol" panose="020B0502040204020203" pitchFamily="34" charset="0"/>
                <a:ea typeface="MS Gothic" panose="020B0609070205080204" pitchFamily="49" charset="-128"/>
                <a:cs typeface="Segoe UI Symbol" panose="020B0502040204020203" pitchFamily="34" charset="0"/>
              </a:rPr>
              <a:t>☐</a:t>
            </a:r>
            <a:r>
              <a:rPr lang="en-US" sz="2000" dirty="0">
                <a:solidFill>
                  <a:srgbClr val="104F75"/>
                </a:solidFill>
                <a:latin typeface="Century Gothic" panose="020B0502020202020204" pitchFamily="34" charset="0"/>
                <a:ea typeface="SimSun" panose="02010600030101010101" pitchFamily="2" charset="-122"/>
                <a:cs typeface="Times New Roman" panose="02020603050405020304" pitchFamily="18" charset="0"/>
              </a:rPr>
              <a:t> </a:t>
            </a:r>
            <a:r>
              <a:rPr lang="en-US" sz="2000" dirty="0">
                <a:solidFill>
                  <a:srgbClr val="104F75"/>
                </a:solidFill>
                <a:latin typeface="Century Gothic" panose="020B0502020202020204" pitchFamily="34" charset="0"/>
                <a:ea typeface="SimSun" panose="02010600030101010101" pitchFamily="2" charset="-122"/>
                <a:cs typeface="Arial" panose="020B0604020202020204" pitchFamily="34" charset="0"/>
              </a:rPr>
              <a:t>pueblo</a:t>
            </a:r>
            <a:r>
              <a:rPr lang="en-US" sz="2000" dirty="0">
                <a:solidFill>
                  <a:srgbClr val="104F75"/>
                </a:solidFill>
                <a:latin typeface="Century Gothic" panose="020B0502020202020204" pitchFamily="34" charset="0"/>
                <a:ea typeface="SimSun" panose="02010600030101010101" pitchFamily="2" charset="-122"/>
                <a:cs typeface="Times New Roman" panose="02020603050405020304" pitchFamily="18" charset="0"/>
              </a:rPr>
              <a:t> (masculine)		</a:t>
            </a:r>
            <a:r>
              <a:rPr lang="en-US" sz="2000" dirty="0">
                <a:solidFill>
                  <a:srgbClr val="104F75"/>
                </a:solidFill>
                <a:latin typeface="Segoe UI Symbol" panose="020B0502040204020203" pitchFamily="34" charset="0"/>
                <a:ea typeface="MS Gothic" panose="020B0609070205080204" pitchFamily="49" charset="-128"/>
                <a:cs typeface="Segoe UI Symbol" panose="020B0502040204020203" pitchFamily="34" charset="0"/>
              </a:rPr>
              <a:t>☐</a:t>
            </a:r>
            <a:r>
              <a:rPr lang="en-US" sz="2000" dirty="0">
                <a:solidFill>
                  <a:srgbClr val="104F75"/>
                </a:solidFill>
                <a:latin typeface="Century Gothic" panose="020B0502020202020204" pitchFamily="34" charset="0"/>
                <a:ea typeface="SimSun" panose="02010600030101010101" pitchFamily="2" charset="-122"/>
                <a:cs typeface="Times New Roman" panose="02020603050405020304" pitchFamily="18" charset="0"/>
              </a:rPr>
              <a:t> </a:t>
            </a:r>
            <a:r>
              <a:rPr lang="en-US" sz="2000" dirty="0">
                <a:solidFill>
                  <a:srgbClr val="104F75"/>
                </a:solidFill>
                <a:latin typeface="Century Gothic" panose="020B0502020202020204" pitchFamily="34" charset="0"/>
                <a:ea typeface="SimSun" panose="02010600030101010101" pitchFamily="2" charset="-122"/>
                <a:cs typeface="Arial" panose="020B0604020202020204" pitchFamily="34" charset="0"/>
              </a:rPr>
              <a:t>ciudad</a:t>
            </a:r>
            <a:r>
              <a:rPr lang="en-US" sz="2000" dirty="0">
                <a:solidFill>
                  <a:srgbClr val="104F75"/>
                </a:solidFill>
                <a:latin typeface="Century Gothic" panose="020B0502020202020204" pitchFamily="34" charset="0"/>
                <a:ea typeface="SimSun" panose="02010600030101010101" pitchFamily="2" charset="-122"/>
                <a:cs typeface="Times New Roman" panose="02020603050405020304" pitchFamily="18" charset="0"/>
              </a:rPr>
              <a:t> (feminine)</a:t>
            </a:r>
            <a:endParaRPr lang="es-GB" sz="2000" dirty="0">
              <a:solidFill>
                <a:srgbClr val="104F75"/>
              </a:solidFill>
              <a:latin typeface="Century Gothic" panose="020B0502020202020204" pitchFamily="34" charset="0"/>
              <a:ea typeface="SimSun" panose="02010600030101010101" pitchFamily="2" charset="-122"/>
              <a:cs typeface="Times New Roman" panose="02020603050405020304" pitchFamily="18" charset="0"/>
            </a:endParaRPr>
          </a:p>
        </p:txBody>
      </p:sp>
      <p:sp>
        <p:nvSpPr>
          <p:cNvPr id="10" name="CuadroTexto 9">
            <a:extLst>
              <a:ext uri="{FF2B5EF4-FFF2-40B4-BE49-F238E27FC236}">
                <a16:creationId xmlns:a16="http://schemas.microsoft.com/office/drawing/2014/main" id="{1B70B8B8-2B0A-634F-BF66-9BA2E59607F3}"/>
              </a:ext>
            </a:extLst>
          </p:cNvPr>
          <p:cNvSpPr txBox="1"/>
          <p:nvPr/>
        </p:nvSpPr>
        <p:spPr>
          <a:xfrm>
            <a:off x="5095393" y="4037838"/>
            <a:ext cx="274891" cy="400110"/>
          </a:xfrm>
          <a:prstGeom prst="rect">
            <a:avLst/>
          </a:prstGeom>
          <a:noFill/>
        </p:spPr>
        <p:txBody>
          <a:bodyPr wrap="square" rtlCol="0">
            <a:spAutoFit/>
          </a:bodyPr>
          <a:lstStyle/>
          <a:p>
            <a:pPr algn="l"/>
            <a:r>
              <a:rPr lang="es-GB" sz="2000" dirty="0">
                <a:solidFill>
                  <a:srgbClr val="104F75"/>
                </a:solidFill>
              </a:rPr>
              <a:t>x</a:t>
            </a:r>
          </a:p>
        </p:txBody>
      </p:sp>
      <p:sp>
        <p:nvSpPr>
          <p:cNvPr id="9" name="CuadroTexto 8">
            <a:extLst>
              <a:ext uri="{FF2B5EF4-FFF2-40B4-BE49-F238E27FC236}">
                <a16:creationId xmlns:a16="http://schemas.microsoft.com/office/drawing/2014/main" id="{5C7D42D3-6B02-0E43-AC3A-5927FCFF5827}"/>
              </a:ext>
            </a:extLst>
          </p:cNvPr>
          <p:cNvSpPr txBox="1"/>
          <p:nvPr/>
        </p:nvSpPr>
        <p:spPr>
          <a:xfrm>
            <a:off x="5095392" y="4778504"/>
            <a:ext cx="274891" cy="400110"/>
          </a:xfrm>
          <a:prstGeom prst="rect">
            <a:avLst/>
          </a:prstGeom>
          <a:noFill/>
        </p:spPr>
        <p:txBody>
          <a:bodyPr wrap="square" rtlCol="0">
            <a:spAutoFit/>
          </a:bodyPr>
          <a:lstStyle/>
          <a:p>
            <a:pPr algn="l"/>
            <a:r>
              <a:rPr lang="es-GB" sz="2000" dirty="0">
                <a:solidFill>
                  <a:srgbClr val="104F75"/>
                </a:solidFill>
              </a:rPr>
              <a:t>x</a:t>
            </a:r>
          </a:p>
        </p:txBody>
      </p:sp>
    </p:spTree>
    <p:extLst>
      <p:ext uri="{BB962C8B-B14F-4D97-AF65-F5344CB8AC3E}">
        <p14:creationId xmlns:p14="http://schemas.microsoft.com/office/powerpoint/2010/main" val="4041494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6" name="Title 3"/>
          <p:cNvSpPr>
            <a:spLocks noGrp="1"/>
          </p:cNvSpPr>
          <p:nvPr>
            <p:ph type="title"/>
          </p:nvPr>
        </p:nvSpPr>
        <p:spPr>
          <a:xfrm>
            <a:off x="-72086" y="280417"/>
            <a:ext cx="6381446" cy="721474"/>
          </a:xfrm>
        </p:spPr>
        <p:txBody>
          <a:bodyPr>
            <a:normAutofit/>
          </a:bodyPr>
          <a:lstStyle/>
          <a:p>
            <a:r>
              <a:rPr lang="en-GB" sz="2800" b="1" dirty="0">
                <a:solidFill>
                  <a:schemeClr val="bg1"/>
                </a:solidFill>
              </a:rPr>
              <a:t>Section B (Reading)</a:t>
            </a:r>
          </a:p>
        </p:txBody>
      </p:sp>
      <p:sp>
        <p:nvSpPr>
          <p:cNvPr id="4" name="Rectangle 6"/>
          <p:cNvSpPr>
            <a:spLocks noChangeArrowheads="1"/>
          </p:cNvSpPr>
          <p:nvPr/>
        </p:nvSpPr>
        <p:spPr bwMode="auto">
          <a:xfrm>
            <a:off x="337131" y="1358180"/>
            <a:ext cx="11460480"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GB" altLang="en-US" sz="2000" b="1" dirty="0">
                <a:solidFill>
                  <a:srgbClr val="104F75"/>
                </a:solidFill>
                <a:ea typeface="Times New Roman" panose="02020603050405020304" pitchFamily="18" charset="0"/>
                <a:cs typeface="Arial" panose="020B0604020202020204" pitchFamily="34" charset="0"/>
              </a:rPr>
              <a:t>SEC</a:t>
            </a:r>
            <a:r>
              <a:rPr lang="en-GB" altLang="en-US" sz="2000" b="1" dirty="0">
                <a:solidFill>
                  <a:srgbClr val="104F75"/>
                </a:solidFill>
                <a:ea typeface="SimSun" panose="02010600030101010101" pitchFamily="2" charset="-122"/>
                <a:cs typeface="Arial" panose="020B0604020202020204" pitchFamily="34" charset="0"/>
              </a:rPr>
              <a:t>TION B (READING) - GRAMMAR</a:t>
            </a:r>
          </a:p>
          <a:p>
            <a:endParaRPr lang="en-GB" sz="2000" dirty="0">
              <a:solidFill>
                <a:srgbClr val="104F75"/>
              </a:solidFill>
            </a:endParaRPr>
          </a:p>
          <a:p>
            <a:r>
              <a:rPr lang="en-GB" sz="2000" b="1" dirty="0">
                <a:solidFill>
                  <a:srgbClr val="104F75"/>
                </a:solidFill>
              </a:rPr>
              <a:t>PART H</a:t>
            </a:r>
          </a:p>
          <a:p>
            <a:endParaRPr lang="en-GB" sz="2000" dirty="0">
              <a:solidFill>
                <a:srgbClr val="104F75"/>
              </a:solidFill>
            </a:endParaRPr>
          </a:p>
          <a:p>
            <a:r>
              <a:rPr lang="en-GB" sz="2000" b="1" dirty="0">
                <a:solidFill>
                  <a:srgbClr val="104F75"/>
                </a:solidFill>
              </a:rPr>
              <a:t>Choose</a:t>
            </a:r>
            <a:r>
              <a:rPr lang="en-GB" sz="2000" dirty="0">
                <a:solidFill>
                  <a:srgbClr val="104F75"/>
                </a:solidFill>
              </a:rPr>
              <a:t> which word could replace the </a:t>
            </a:r>
            <a:r>
              <a:rPr lang="en-GB" sz="2000" b="1" u="sng" dirty="0">
                <a:solidFill>
                  <a:srgbClr val="104F75"/>
                </a:solidFill>
              </a:rPr>
              <a:t>underlined word. </a:t>
            </a:r>
          </a:p>
          <a:p>
            <a:endParaRPr lang="en-GB" sz="2000" b="1" u="sng" dirty="0">
              <a:solidFill>
                <a:srgbClr val="104F75"/>
              </a:solidFill>
            </a:endParaRPr>
          </a:p>
          <a:p>
            <a:r>
              <a:rPr lang="en-GB" sz="2000" dirty="0">
                <a:solidFill>
                  <a:srgbClr val="104F75"/>
                </a:solidFill>
              </a:rPr>
              <a:t>Put a cross (x) by your answer.</a:t>
            </a:r>
          </a:p>
        </p:txBody>
      </p:sp>
      <p:graphicFrame>
        <p:nvGraphicFramePr>
          <p:cNvPr id="13" name="Tabla 12">
            <a:extLst>
              <a:ext uri="{FF2B5EF4-FFF2-40B4-BE49-F238E27FC236}">
                <a16:creationId xmlns:a16="http://schemas.microsoft.com/office/drawing/2014/main" id="{6409CDB1-0AD8-4942-B868-DDCCAA4EF3B4}"/>
              </a:ext>
            </a:extLst>
          </p:cNvPr>
          <p:cNvGraphicFramePr>
            <a:graphicFrameLocks noGrp="1"/>
          </p:cNvGraphicFramePr>
          <p:nvPr>
            <p:extLst>
              <p:ext uri="{D42A27DB-BD31-4B8C-83A1-F6EECF244321}">
                <p14:modId xmlns:p14="http://schemas.microsoft.com/office/powerpoint/2010/main" val="1988670350"/>
              </p:ext>
            </p:extLst>
          </p:nvPr>
        </p:nvGraphicFramePr>
        <p:xfrm>
          <a:off x="1538473" y="4815217"/>
          <a:ext cx="9115053" cy="320167"/>
        </p:xfrm>
        <a:graphic>
          <a:graphicData uri="http://schemas.openxmlformats.org/drawingml/2006/table">
            <a:tbl>
              <a:tblPr firstRow="1" firstCol="1" bandRow="1">
                <a:tableStyleId>{5C22544A-7EE6-4342-B048-85BDC9FD1C3A}</a:tableStyleId>
              </a:tblPr>
              <a:tblGrid>
                <a:gridCol w="3000481">
                  <a:extLst>
                    <a:ext uri="{9D8B030D-6E8A-4147-A177-3AD203B41FA5}">
                      <a16:colId xmlns:a16="http://schemas.microsoft.com/office/drawing/2014/main" val="3460153091"/>
                    </a:ext>
                  </a:extLst>
                </a:gridCol>
                <a:gridCol w="1437077">
                  <a:extLst>
                    <a:ext uri="{9D8B030D-6E8A-4147-A177-3AD203B41FA5}">
                      <a16:colId xmlns:a16="http://schemas.microsoft.com/office/drawing/2014/main" val="2150604205"/>
                    </a:ext>
                  </a:extLst>
                </a:gridCol>
                <a:gridCol w="1562556">
                  <a:extLst>
                    <a:ext uri="{9D8B030D-6E8A-4147-A177-3AD203B41FA5}">
                      <a16:colId xmlns:a16="http://schemas.microsoft.com/office/drawing/2014/main" val="551723410"/>
                    </a:ext>
                  </a:extLst>
                </a:gridCol>
                <a:gridCol w="1437077">
                  <a:extLst>
                    <a:ext uri="{9D8B030D-6E8A-4147-A177-3AD203B41FA5}">
                      <a16:colId xmlns:a16="http://schemas.microsoft.com/office/drawing/2014/main" val="2256324919"/>
                    </a:ext>
                  </a:extLst>
                </a:gridCol>
                <a:gridCol w="1677862">
                  <a:extLst>
                    <a:ext uri="{9D8B030D-6E8A-4147-A177-3AD203B41FA5}">
                      <a16:colId xmlns:a16="http://schemas.microsoft.com/office/drawing/2014/main" val="4275343363"/>
                    </a:ext>
                  </a:extLst>
                </a:gridCol>
              </a:tblGrid>
              <a:tr h="0">
                <a:tc>
                  <a:txBody>
                    <a:bodyPr/>
                    <a:lstStyle/>
                    <a:p>
                      <a:pPr>
                        <a:lnSpc>
                          <a:spcPct val="115000"/>
                        </a:lnSpc>
                        <a:spcBef>
                          <a:spcPts val="400"/>
                        </a:spcBef>
                        <a:spcAft>
                          <a:spcPts val="400"/>
                        </a:spcAft>
                      </a:pPr>
                      <a:r>
                        <a:rPr lang="es-ES" sz="2000" b="0" dirty="0">
                          <a:solidFill>
                            <a:srgbClr val="104F75"/>
                          </a:solidFill>
                          <a:effectLst/>
                        </a:rPr>
                        <a:t>2. Sufre </a:t>
                      </a:r>
                      <a:r>
                        <a:rPr lang="es-ES" sz="2000" b="0" u="sng" dirty="0">
                          <a:solidFill>
                            <a:srgbClr val="104F75"/>
                          </a:solidFill>
                          <a:effectLst/>
                        </a:rPr>
                        <a:t>los</a:t>
                      </a:r>
                      <a:r>
                        <a:rPr lang="es-ES" sz="2000" b="0" dirty="0">
                          <a:solidFill>
                            <a:srgbClr val="104F75"/>
                          </a:solidFill>
                          <a:effectLst/>
                        </a:rPr>
                        <a:t> accidentes.</a:t>
                      </a:r>
                      <a:endParaRPr lang="es-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noFill/>
                  </a:tcPr>
                </a:tc>
                <a:tc>
                  <a:txBody>
                    <a:bodyPr/>
                    <a:lstStyle/>
                    <a:p>
                      <a:pPr>
                        <a:lnSpc>
                          <a:spcPct val="115000"/>
                        </a:lnSpc>
                        <a:spcBef>
                          <a:spcPts val="400"/>
                        </a:spcBef>
                        <a:spcAft>
                          <a:spcPts val="400"/>
                        </a:spcAft>
                      </a:pPr>
                      <a:r>
                        <a:rPr lang="es-CO" sz="2000" b="0" dirty="0">
                          <a:solidFill>
                            <a:srgbClr val="104F75"/>
                          </a:solidFill>
                          <a:effectLst/>
                        </a:rPr>
                        <a:t>☐ un</a:t>
                      </a:r>
                      <a:endParaRPr lang="es-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noFill/>
                  </a:tcPr>
                </a:tc>
                <a:tc>
                  <a:txBody>
                    <a:bodyPr/>
                    <a:lstStyle/>
                    <a:p>
                      <a:pPr>
                        <a:lnSpc>
                          <a:spcPct val="115000"/>
                        </a:lnSpc>
                        <a:spcBef>
                          <a:spcPts val="400"/>
                        </a:spcBef>
                        <a:spcAft>
                          <a:spcPts val="400"/>
                        </a:spcAft>
                      </a:pPr>
                      <a:r>
                        <a:rPr lang="es-CO" sz="2000" b="0" dirty="0">
                          <a:solidFill>
                            <a:srgbClr val="104F75"/>
                          </a:solidFill>
                          <a:effectLst/>
                        </a:rPr>
                        <a:t>☐ una</a:t>
                      </a:r>
                      <a:endParaRPr lang="es-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noFill/>
                  </a:tcPr>
                </a:tc>
                <a:tc>
                  <a:txBody>
                    <a:bodyPr/>
                    <a:lstStyle/>
                    <a:p>
                      <a:pPr>
                        <a:lnSpc>
                          <a:spcPct val="115000"/>
                        </a:lnSpc>
                        <a:spcBef>
                          <a:spcPts val="400"/>
                        </a:spcBef>
                        <a:spcAft>
                          <a:spcPts val="400"/>
                        </a:spcAft>
                      </a:pPr>
                      <a:r>
                        <a:rPr lang="es-CO" sz="2000" b="0" dirty="0">
                          <a:solidFill>
                            <a:srgbClr val="104F75"/>
                          </a:solidFill>
                          <a:effectLst/>
                        </a:rPr>
                        <a:t>☐ unos</a:t>
                      </a:r>
                      <a:endParaRPr lang="es-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noFill/>
                  </a:tcPr>
                </a:tc>
                <a:tc>
                  <a:txBody>
                    <a:bodyPr/>
                    <a:lstStyle/>
                    <a:p>
                      <a:pPr>
                        <a:lnSpc>
                          <a:spcPct val="115000"/>
                        </a:lnSpc>
                        <a:spcBef>
                          <a:spcPts val="400"/>
                        </a:spcBef>
                        <a:spcAft>
                          <a:spcPts val="400"/>
                        </a:spcAft>
                      </a:pPr>
                      <a:r>
                        <a:rPr lang="es-CO" sz="2000" b="0" dirty="0">
                          <a:solidFill>
                            <a:srgbClr val="104F75"/>
                          </a:solidFill>
                          <a:effectLst/>
                        </a:rPr>
                        <a:t>☐ unas</a:t>
                      </a:r>
                      <a:endParaRPr lang="es-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104250167"/>
                  </a:ext>
                </a:extLst>
              </a:tr>
            </a:tbl>
          </a:graphicData>
        </a:graphic>
      </p:graphicFrame>
      <p:graphicFrame>
        <p:nvGraphicFramePr>
          <p:cNvPr id="3" name="Tabla 2">
            <a:extLst>
              <a:ext uri="{FF2B5EF4-FFF2-40B4-BE49-F238E27FC236}">
                <a16:creationId xmlns:a16="http://schemas.microsoft.com/office/drawing/2014/main" id="{D63B62F6-29C8-C142-90A4-C3A086BA2D5B}"/>
              </a:ext>
            </a:extLst>
          </p:cNvPr>
          <p:cNvGraphicFramePr>
            <a:graphicFrameLocks noGrp="1"/>
          </p:cNvGraphicFramePr>
          <p:nvPr>
            <p:extLst>
              <p:ext uri="{D42A27DB-BD31-4B8C-83A1-F6EECF244321}">
                <p14:modId xmlns:p14="http://schemas.microsoft.com/office/powerpoint/2010/main" val="3353218203"/>
              </p:ext>
            </p:extLst>
          </p:nvPr>
        </p:nvGraphicFramePr>
        <p:xfrm>
          <a:off x="1538473" y="4106427"/>
          <a:ext cx="9115053" cy="320167"/>
        </p:xfrm>
        <a:graphic>
          <a:graphicData uri="http://schemas.openxmlformats.org/drawingml/2006/table">
            <a:tbl>
              <a:tblPr firstRow="1" firstCol="1" bandRow="1">
                <a:tableStyleId>{5C22544A-7EE6-4342-B048-85BDC9FD1C3A}</a:tableStyleId>
              </a:tblPr>
              <a:tblGrid>
                <a:gridCol w="3000481">
                  <a:extLst>
                    <a:ext uri="{9D8B030D-6E8A-4147-A177-3AD203B41FA5}">
                      <a16:colId xmlns:a16="http://schemas.microsoft.com/office/drawing/2014/main" val="3460153091"/>
                    </a:ext>
                  </a:extLst>
                </a:gridCol>
                <a:gridCol w="1437077">
                  <a:extLst>
                    <a:ext uri="{9D8B030D-6E8A-4147-A177-3AD203B41FA5}">
                      <a16:colId xmlns:a16="http://schemas.microsoft.com/office/drawing/2014/main" val="2150604205"/>
                    </a:ext>
                  </a:extLst>
                </a:gridCol>
                <a:gridCol w="1562556">
                  <a:extLst>
                    <a:ext uri="{9D8B030D-6E8A-4147-A177-3AD203B41FA5}">
                      <a16:colId xmlns:a16="http://schemas.microsoft.com/office/drawing/2014/main" val="551723410"/>
                    </a:ext>
                  </a:extLst>
                </a:gridCol>
                <a:gridCol w="1437077">
                  <a:extLst>
                    <a:ext uri="{9D8B030D-6E8A-4147-A177-3AD203B41FA5}">
                      <a16:colId xmlns:a16="http://schemas.microsoft.com/office/drawing/2014/main" val="2256324919"/>
                    </a:ext>
                  </a:extLst>
                </a:gridCol>
                <a:gridCol w="1677862">
                  <a:extLst>
                    <a:ext uri="{9D8B030D-6E8A-4147-A177-3AD203B41FA5}">
                      <a16:colId xmlns:a16="http://schemas.microsoft.com/office/drawing/2014/main" val="4275343363"/>
                    </a:ext>
                  </a:extLst>
                </a:gridCol>
              </a:tblGrid>
              <a:tr h="0">
                <a:tc>
                  <a:txBody>
                    <a:bodyPr/>
                    <a:lstStyle/>
                    <a:p>
                      <a:pPr>
                        <a:lnSpc>
                          <a:spcPct val="115000"/>
                        </a:lnSpc>
                        <a:spcBef>
                          <a:spcPts val="400"/>
                        </a:spcBef>
                        <a:spcAft>
                          <a:spcPts val="400"/>
                        </a:spcAft>
                      </a:pPr>
                      <a:r>
                        <a:rPr lang="es-ES" sz="2000" b="0" dirty="0">
                          <a:solidFill>
                            <a:srgbClr val="104F75"/>
                          </a:solidFill>
                          <a:effectLst/>
                        </a:rPr>
                        <a:t>1. Compran </a:t>
                      </a:r>
                      <a:r>
                        <a:rPr lang="es-ES" sz="2000" b="0" u="sng" dirty="0">
                          <a:solidFill>
                            <a:srgbClr val="104F75"/>
                          </a:solidFill>
                          <a:effectLst/>
                        </a:rPr>
                        <a:t>un</a:t>
                      </a:r>
                      <a:r>
                        <a:rPr lang="es-ES" sz="2000" b="0" dirty="0">
                          <a:solidFill>
                            <a:srgbClr val="104F75"/>
                          </a:solidFill>
                          <a:effectLst/>
                        </a:rPr>
                        <a:t> billete.</a:t>
                      </a:r>
                      <a:endParaRPr lang="es-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noFill/>
                  </a:tcPr>
                </a:tc>
                <a:tc>
                  <a:txBody>
                    <a:bodyPr/>
                    <a:lstStyle/>
                    <a:p>
                      <a:pPr>
                        <a:lnSpc>
                          <a:spcPct val="115000"/>
                        </a:lnSpc>
                        <a:spcBef>
                          <a:spcPts val="400"/>
                        </a:spcBef>
                        <a:spcAft>
                          <a:spcPts val="400"/>
                        </a:spcAft>
                      </a:pPr>
                      <a:r>
                        <a:rPr lang="es-CO" sz="2000" b="0" dirty="0">
                          <a:solidFill>
                            <a:srgbClr val="104F75"/>
                          </a:solidFill>
                          <a:effectLst/>
                        </a:rPr>
                        <a:t>☐ el</a:t>
                      </a:r>
                      <a:endParaRPr lang="es-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noFill/>
                  </a:tcPr>
                </a:tc>
                <a:tc>
                  <a:txBody>
                    <a:bodyPr/>
                    <a:lstStyle/>
                    <a:p>
                      <a:pPr>
                        <a:lnSpc>
                          <a:spcPct val="115000"/>
                        </a:lnSpc>
                        <a:spcBef>
                          <a:spcPts val="400"/>
                        </a:spcBef>
                        <a:spcAft>
                          <a:spcPts val="400"/>
                        </a:spcAft>
                      </a:pPr>
                      <a:r>
                        <a:rPr lang="es-CO" sz="2000" b="0">
                          <a:solidFill>
                            <a:srgbClr val="104F75"/>
                          </a:solidFill>
                          <a:effectLst/>
                        </a:rPr>
                        <a:t>☐ la</a:t>
                      </a:r>
                      <a:endParaRPr lang="es-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noFill/>
                  </a:tcPr>
                </a:tc>
                <a:tc>
                  <a:txBody>
                    <a:bodyPr/>
                    <a:lstStyle/>
                    <a:p>
                      <a:pPr>
                        <a:lnSpc>
                          <a:spcPct val="115000"/>
                        </a:lnSpc>
                        <a:spcBef>
                          <a:spcPts val="400"/>
                        </a:spcBef>
                        <a:spcAft>
                          <a:spcPts val="400"/>
                        </a:spcAft>
                      </a:pPr>
                      <a:r>
                        <a:rPr lang="es-CO" sz="2000" b="0">
                          <a:solidFill>
                            <a:srgbClr val="104F75"/>
                          </a:solidFill>
                          <a:effectLst/>
                        </a:rPr>
                        <a:t>☐ los</a:t>
                      </a:r>
                      <a:endParaRPr lang="es-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noFill/>
                  </a:tcPr>
                </a:tc>
                <a:tc>
                  <a:txBody>
                    <a:bodyPr/>
                    <a:lstStyle/>
                    <a:p>
                      <a:pPr>
                        <a:lnSpc>
                          <a:spcPct val="115000"/>
                        </a:lnSpc>
                        <a:spcBef>
                          <a:spcPts val="400"/>
                        </a:spcBef>
                        <a:spcAft>
                          <a:spcPts val="400"/>
                        </a:spcAft>
                      </a:pPr>
                      <a:r>
                        <a:rPr lang="es-CO" sz="2000" b="0" dirty="0">
                          <a:solidFill>
                            <a:srgbClr val="104F75"/>
                          </a:solidFill>
                          <a:effectLst/>
                        </a:rPr>
                        <a:t>☐ las</a:t>
                      </a:r>
                      <a:endParaRPr lang="es-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104250167"/>
                  </a:ext>
                </a:extLst>
              </a:tr>
            </a:tbl>
          </a:graphicData>
        </a:graphic>
      </p:graphicFrame>
      <p:sp>
        <p:nvSpPr>
          <p:cNvPr id="10" name="CuadroTexto 9">
            <a:extLst>
              <a:ext uri="{FF2B5EF4-FFF2-40B4-BE49-F238E27FC236}">
                <a16:creationId xmlns:a16="http://schemas.microsoft.com/office/drawing/2014/main" id="{1B70B8B8-2B0A-634F-BF66-9BA2E59607F3}"/>
              </a:ext>
            </a:extLst>
          </p:cNvPr>
          <p:cNvSpPr txBox="1"/>
          <p:nvPr/>
        </p:nvSpPr>
        <p:spPr>
          <a:xfrm>
            <a:off x="4569717" y="4066455"/>
            <a:ext cx="274891" cy="400110"/>
          </a:xfrm>
          <a:prstGeom prst="rect">
            <a:avLst/>
          </a:prstGeom>
          <a:noFill/>
        </p:spPr>
        <p:txBody>
          <a:bodyPr wrap="square" rtlCol="0">
            <a:spAutoFit/>
          </a:bodyPr>
          <a:lstStyle/>
          <a:p>
            <a:pPr algn="l"/>
            <a:r>
              <a:rPr lang="es-GB" sz="2000" dirty="0">
                <a:solidFill>
                  <a:srgbClr val="104F75"/>
                </a:solidFill>
              </a:rPr>
              <a:t>x</a:t>
            </a:r>
          </a:p>
        </p:txBody>
      </p:sp>
      <p:sp>
        <p:nvSpPr>
          <p:cNvPr id="9" name="CuadroTexto 8">
            <a:extLst>
              <a:ext uri="{FF2B5EF4-FFF2-40B4-BE49-F238E27FC236}">
                <a16:creationId xmlns:a16="http://schemas.microsoft.com/office/drawing/2014/main" id="{D1FBF096-FC19-8940-A87F-12D3B6AF6B8B}"/>
              </a:ext>
            </a:extLst>
          </p:cNvPr>
          <p:cNvSpPr txBox="1"/>
          <p:nvPr/>
        </p:nvSpPr>
        <p:spPr>
          <a:xfrm>
            <a:off x="7566414" y="4775245"/>
            <a:ext cx="274891" cy="400110"/>
          </a:xfrm>
          <a:prstGeom prst="rect">
            <a:avLst/>
          </a:prstGeom>
          <a:noFill/>
        </p:spPr>
        <p:txBody>
          <a:bodyPr wrap="square" rtlCol="0">
            <a:spAutoFit/>
          </a:bodyPr>
          <a:lstStyle/>
          <a:p>
            <a:pPr algn="l"/>
            <a:r>
              <a:rPr lang="es-GB" sz="2000" dirty="0">
                <a:solidFill>
                  <a:srgbClr val="104F75"/>
                </a:solidFill>
              </a:rPr>
              <a:t>x</a:t>
            </a:r>
          </a:p>
        </p:txBody>
      </p:sp>
    </p:spTree>
    <p:extLst>
      <p:ext uri="{BB962C8B-B14F-4D97-AF65-F5344CB8AC3E}">
        <p14:creationId xmlns:p14="http://schemas.microsoft.com/office/powerpoint/2010/main" val="240152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6" name="Title 3"/>
          <p:cNvSpPr>
            <a:spLocks noGrp="1"/>
          </p:cNvSpPr>
          <p:nvPr>
            <p:ph type="title"/>
          </p:nvPr>
        </p:nvSpPr>
        <p:spPr>
          <a:xfrm>
            <a:off x="-72086" y="280417"/>
            <a:ext cx="6381446" cy="721474"/>
          </a:xfrm>
        </p:spPr>
        <p:txBody>
          <a:bodyPr>
            <a:normAutofit/>
          </a:bodyPr>
          <a:lstStyle/>
          <a:p>
            <a:r>
              <a:rPr lang="en-GB" sz="2800" b="1">
                <a:solidFill>
                  <a:schemeClr val="bg1"/>
                </a:solidFill>
              </a:rPr>
              <a:t>Section B (Reading)</a:t>
            </a:r>
            <a:endParaRPr lang="en-GB" sz="2800" b="1" dirty="0">
              <a:solidFill>
                <a:schemeClr val="bg1"/>
              </a:solidFill>
            </a:endParaRPr>
          </a:p>
        </p:txBody>
      </p:sp>
      <p:sp>
        <p:nvSpPr>
          <p:cNvPr id="4" name="Rectangle 6"/>
          <p:cNvSpPr>
            <a:spLocks noChangeArrowheads="1"/>
          </p:cNvSpPr>
          <p:nvPr/>
        </p:nvSpPr>
        <p:spPr bwMode="auto">
          <a:xfrm>
            <a:off x="337131" y="1665956"/>
            <a:ext cx="11460480"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GB" altLang="en-US" sz="2000" b="1" dirty="0">
                <a:solidFill>
                  <a:srgbClr val="104F75"/>
                </a:solidFill>
                <a:ea typeface="Times New Roman" panose="02020603050405020304" pitchFamily="18" charset="0"/>
                <a:cs typeface="Arial" panose="020B0604020202020204" pitchFamily="34" charset="0"/>
              </a:rPr>
              <a:t>SEC</a:t>
            </a:r>
            <a:r>
              <a:rPr lang="en-GB" altLang="en-US" sz="2000" b="1" dirty="0">
                <a:solidFill>
                  <a:srgbClr val="104F75"/>
                </a:solidFill>
                <a:ea typeface="SimSun" panose="02010600030101010101" pitchFamily="2" charset="-122"/>
                <a:cs typeface="Arial" panose="020B0604020202020204" pitchFamily="34" charset="0"/>
              </a:rPr>
              <a:t>TION B (READING) - GRAMMAR</a:t>
            </a:r>
          </a:p>
          <a:p>
            <a:endParaRPr lang="en-GB" sz="2000" dirty="0">
              <a:solidFill>
                <a:srgbClr val="104F75"/>
              </a:solidFill>
            </a:endParaRPr>
          </a:p>
          <a:p>
            <a:r>
              <a:rPr lang="en-GB" sz="2000" b="1" dirty="0">
                <a:solidFill>
                  <a:srgbClr val="104F75"/>
                </a:solidFill>
              </a:rPr>
              <a:t>PART I</a:t>
            </a:r>
          </a:p>
          <a:p>
            <a:endParaRPr lang="en-GB" sz="2000" dirty="0">
              <a:solidFill>
                <a:srgbClr val="104F75"/>
              </a:solidFill>
            </a:endParaRPr>
          </a:p>
          <a:p>
            <a:r>
              <a:rPr lang="en-GB" sz="2000" dirty="0">
                <a:solidFill>
                  <a:srgbClr val="104F75"/>
                </a:solidFill>
              </a:rPr>
              <a:t>Write the words in each box in the correct order.</a:t>
            </a:r>
          </a:p>
        </p:txBody>
      </p:sp>
      <p:graphicFrame>
        <p:nvGraphicFramePr>
          <p:cNvPr id="2" name="Tabla 1">
            <a:extLst>
              <a:ext uri="{FF2B5EF4-FFF2-40B4-BE49-F238E27FC236}">
                <a16:creationId xmlns:a16="http://schemas.microsoft.com/office/drawing/2014/main" id="{90F01432-CFA6-DB41-A4BC-F3D504D09927}"/>
              </a:ext>
            </a:extLst>
          </p:cNvPr>
          <p:cNvGraphicFramePr>
            <a:graphicFrameLocks noGrp="1"/>
          </p:cNvGraphicFramePr>
          <p:nvPr>
            <p:extLst>
              <p:ext uri="{D42A27DB-BD31-4B8C-83A1-F6EECF244321}">
                <p14:modId xmlns:p14="http://schemas.microsoft.com/office/powerpoint/2010/main" val="269511852"/>
              </p:ext>
            </p:extLst>
          </p:nvPr>
        </p:nvGraphicFramePr>
        <p:xfrm>
          <a:off x="603594" y="3560829"/>
          <a:ext cx="10984811" cy="1156399"/>
        </p:xfrm>
        <a:graphic>
          <a:graphicData uri="http://schemas.openxmlformats.org/drawingml/2006/table">
            <a:tbl>
              <a:tblPr firstRow="1" firstCol="1" bandRow="1">
                <a:tableStyleId>{5C22544A-7EE6-4342-B048-85BDC9FD1C3A}</a:tableStyleId>
              </a:tblPr>
              <a:tblGrid>
                <a:gridCol w="2825004">
                  <a:extLst>
                    <a:ext uri="{9D8B030D-6E8A-4147-A177-3AD203B41FA5}">
                      <a16:colId xmlns:a16="http://schemas.microsoft.com/office/drawing/2014/main" val="651947132"/>
                    </a:ext>
                  </a:extLst>
                </a:gridCol>
                <a:gridCol w="8159807">
                  <a:extLst>
                    <a:ext uri="{9D8B030D-6E8A-4147-A177-3AD203B41FA5}">
                      <a16:colId xmlns:a16="http://schemas.microsoft.com/office/drawing/2014/main" val="3166185793"/>
                    </a:ext>
                  </a:extLst>
                </a:gridCol>
              </a:tblGrid>
              <a:tr h="617220">
                <a:tc>
                  <a:txBody>
                    <a:bodyPr/>
                    <a:lstStyle/>
                    <a:p>
                      <a:pPr algn="ctr">
                        <a:lnSpc>
                          <a:spcPct val="107000"/>
                        </a:lnSpc>
                        <a:spcAft>
                          <a:spcPts val="800"/>
                        </a:spcAft>
                      </a:pPr>
                      <a:r>
                        <a:rPr lang="es-ES" sz="2000" b="0" dirty="0">
                          <a:solidFill>
                            <a:srgbClr val="104F75"/>
                          </a:solidFill>
                          <a:effectLst/>
                        </a:rPr>
                        <a:t>jugador</a:t>
                      </a:r>
                      <a:endParaRPr lang="es-GB" sz="2000" b="0" dirty="0">
                        <a:solidFill>
                          <a:srgbClr val="104F75"/>
                        </a:solidFill>
                        <a:effectLst/>
                      </a:endParaRPr>
                    </a:p>
                    <a:p>
                      <a:pPr algn="ctr">
                        <a:lnSpc>
                          <a:spcPct val="107000"/>
                        </a:lnSpc>
                        <a:spcAft>
                          <a:spcPts val="800"/>
                        </a:spcAft>
                      </a:pPr>
                      <a:r>
                        <a:rPr lang="es-ES" sz="2000" b="0" dirty="0">
                          <a:solidFill>
                            <a:srgbClr val="104F75"/>
                          </a:solidFill>
                          <a:effectLst/>
                        </a:rPr>
                        <a:t>el</a:t>
                      </a:r>
                      <a:endParaRPr lang="es-GB" sz="2000" b="0" dirty="0">
                        <a:solidFill>
                          <a:srgbClr val="104F75"/>
                        </a:solidFill>
                        <a:effectLst/>
                      </a:endParaRPr>
                    </a:p>
                    <a:p>
                      <a:pPr algn="ctr">
                        <a:lnSpc>
                          <a:spcPct val="107000"/>
                        </a:lnSpc>
                        <a:spcAft>
                          <a:spcPts val="800"/>
                        </a:spcAft>
                      </a:pPr>
                      <a:r>
                        <a:rPr lang="es-ES" sz="2000" b="0" dirty="0">
                          <a:solidFill>
                            <a:srgbClr val="104F75"/>
                          </a:solidFill>
                          <a:effectLst/>
                        </a:rPr>
                        <a:t>malo</a:t>
                      </a:r>
                      <a:endParaRPr lang="es-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algn="ctr">
                        <a:lnSpc>
                          <a:spcPct val="107000"/>
                        </a:lnSpc>
                        <a:spcAft>
                          <a:spcPts val="800"/>
                        </a:spcAft>
                      </a:pPr>
                      <a:r>
                        <a:rPr lang="en-GB" sz="2000" b="0" dirty="0">
                          <a:solidFill>
                            <a:srgbClr val="104F75"/>
                          </a:solidFill>
                          <a:effectLst/>
                        </a:rPr>
                        <a:t>Correct order:</a:t>
                      </a:r>
                      <a:r>
                        <a:rPr lang="fr-FR" sz="2000" b="0" dirty="0">
                          <a:solidFill>
                            <a:srgbClr val="104F75"/>
                          </a:solidFill>
                          <a:effectLst/>
                        </a:rPr>
                        <a:t>_________________________________________</a:t>
                      </a:r>
                      <a:endParaRPr lang="es-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768806814"/>
                  </a:ext>
                </a:extLst>
              </a:tr>
            </a:tbl>
          </a:graphicData>
        </a:graphic>
      </p:graphicFrame>
      <p:sp>
        <p:nvSpPr>
          <p:cNvPr id="5" name="CuadroTexto 4">
            <a:extLst>
              <a:ext uri="{FF2B5EF4-FFF2-40B4-BE49-F238E27FC236}">
                <a16:creationId xmlns:a16="http://schemas.microsoft.com/office/drawing/2014/main" id="{4168F005-41BD-B240-8259-93E28B2C895E}"/>
              </a:ext>
            </a:extLst>
          </p:cNvPr>
          <p:cNvSpPr txBox="1"/>
          <p:nvPr/>
        </p:nvSpPr>
        <p:spPr>
          <a:xfrm>
            <a:off x="5952342" y="3887514"/>
            <a:ext cx="2156360" cy="400110"/>
          </a:xfrm>
          <a:prstGeom prst="rect">
            <a:avLst/>
          </a:prstGeom>
          <a:noFill/>
        </p:spPr>
        <p:txBody>
          <a:bodyPr wrap="none" rtlCol="0">
            <a:spAutoFit/>
          </a:bodyPr>
          <a:lstStyle/>
          <a:p>
            <a:pPr algn="l"/>
            <a:r>
              <a:rPr lang="es-GB" sz="2000" dirty="0">
                <a:solidFill>
                  <a:srgbClr val="104F75"/>
                </a:solidFill>
              </a:rPr>
              <a:t>el jugador malo</a:t>
            </a:r>
          </a:p>
        </p:txBody>
      </p:sp>
      <p:graphicFrame>
        <p:nvGraphicFramePr>
          <p:cNvPr id="9" name="Tabla 8">
            <a:extLst>
              <a:ext uri="{FF2B5EF4-FFF2-40B4-BE49-F238E27FC236}">
                <a16:creationId xmlns:a16="http://schemas.microsoft.com/office/drawing/2014/main" id="{5A7BDADA-2A26-BA4B-A84A-5A594A9DA8C2}"/>
              </a:ext>
            </a:extLst>
          </p:cNvPr>
          <p:cNvGraphicFramePr>
            <a:graphicFrameLocks noGrp="1"/>
          </p:cNvGraphicFramePr>
          <p:nvPr>
            <p:extLst>
              <p:ext uri="{D42A27DB-BD31-4B8C-83A1-F6EECF244321}">
                <p14:modId xmlns:p14="http://schemas.microsoft.com/office/powerpoint/2010/main" val="980857591"/>
              </p:ext>
            </p:extLst>
          </p:nvPr>
        </p:nvGraphicFramePr>
        <p:xfrm>
          <a:off x="603594" y="4863019"/>
          <a:ext cx="10984811" cy="1156399"/>
        </p:xfrm>
        <a:graphic>
          <a:graphicData uri="http://schemas.openxmlformats.org/drawingml/2006/table">
            <a:tbl>
              <a:tblPr firstRow="1" firstCol="1" bandRow="1">
                <a:tableStyleId>{5C22544A-7EE6-4342-B048-85BDC9FD1C3A}</a:tableStyleId>
              </a:tblPr>
              <a:tblGrid>
                <a:gridCol w="2825004">
                  <a:extLst>
                    <a:ext uri="{9D8B030D-6E8A-4147-A177-3AD203B41FA5}">
                      <a16:colId xmlns:a16="http://schemas.microsoft.com/office/drawing/2014/main" val="651947132"/>
                    </a:ext>
                  </a:extLst>
                </a:gridCol>
                <a:gridCol w="8159807">
                  <a:extLst>
                    <a:ext uri="{9D8B030D-6E8A-4147-A177-3AD203B41FA5}">
                      <a16:colId xmlns:a16="http://schemas.microsoft.com/office/drawing/2014/main" val="3166185793"/>
                    </a:ext>
                  </a:extLst>
                </a:gridCol>
              </a:tblGrid>
              <a:tr h="617220">
                <a:tc>
                  <a:txBody>
                    <a:bodyPr/>
                    <a:lstStyle/>
                    <a:p>
                      <a:pPr algn="ctr">
                        <a:lnSpc>
                          <a:spcPct val="107000"/>
                        </a:lnSpc>
                        <a:spcAft>
                          <a:spcPts val="800"/>
                        </a:spcAft>
                      </a:pPr>
                      <a:r>
                        <a:rPr lang="es-ES" sz="2000" b="0" dirty="0">
                          <a:solidFill>
                            <a:srgbClr val="104F75"/>
                          </a:solidFill>
                          <a:effectLst/>
                        </a:rPr>
                        <a:t>último</a:t>
                      </a:r>
                      <a:endParaRPr lang="es-GB" sz="2000" b="0" dirty="0">
                        <a:solidFill>
                          <a:srgbClr val="104F75"/>
                        </a:solidFill>
                        <a:effectLst/>
                      </a:endParaRPr>
                    </a:p>
                    <a:p>
                      <a:pPr algn="ctr">
                        <a:lnSpc>
                          <a:spcPct val="107000"/>
                        </a:lnSpc>
                        <a:spcAft>
                          <a:spcPts val="800"/>
                        </a:spcAft>
                      </a:pPr>
                      <a:r>
                        <a:rPr lang="es-ES" sz="2000" b="0" dirty="0">
                          <a:solidFill>
                            <a:srgbClr val="104F75"/>
                          </a:solidFill>
                          <a:effectLst/>
                        </a:rPr>
                        <a:t>el</a:t>
                      </a:r>
                      <a:endParaRPr lang="es-GB" sz="2000" b="0" dirty="0">
                        <a:solidFill>
                          <a:srgbClr val="104F75"/>
                        </a:solidFill>
                        <a:effectLst/>
                      </a:endParaRPr>
                    </a:p>
                    <a:p>
                      <a:pPr algn="ctr">
                        <a:lnSpc>
                          <a:spcPct val="107000"/>
                        </a:lnSpc>
                        <a:spcAft>
                          <a:spcPts val="800"/>
                        </a:spcAft>
                      </a:pPr>
                      <a:r>
                        <a:rPr lang="es-ES" sz="2000" b="0" dirty="0">
                          <a:solidFill>
                            <a:srgbClr val="104F75"/>
                          </a:solidFill>
                          <a:effectLst/>
                        </a:rPr>
                        <a:t>paso</a:t>
                      </a:r>
                      <a:endParaRPr lang="es-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algn="ctr">
                        <a:lnSpc>
                          <a:spcPct val="107000"/>
                        </a:lnSpc>
                        <a:spcAft>
                          <a:spcPts val="800"/>
                        </a:spcAft>
                      </a:pPr>
                      <a:r>
                        <a:rPr lang="en-GB" sz="2000" b="0" dirty="0">
                          <a:solidFill>
                            <a:srgbClr val="104F75"/>
                          </a:solidFill>
                          <a:effectLst/>
                        </a:rPr>
                        <a:t>Correct order:</a:t>
                      </a:r>
                      <a:r>
                        <a:rPr lang="fr-FR" sz="2000" b="0" dirty="0">
                          <a:solidFill>
                            <a:srgbClr val="104F75"/>
                          </a:solidFill>
                          <a:effectLst/>
                        </a:rPr>
                        <a:t>_________________________________________</a:t>
                      </a:r>
                      <a:endParaRPr lang="es-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768806814"/>
                  </a:ext>
                </a:extLst>
              </a:tr>
            </a:tbl>
          </a:graphicData>
        </a:graphic>
      </p:graphicFrame>
      <p:sp>
        <p:nvSpPr>
          <p:cNvPr id="10" name="CuadroTexto 9">
            <a:extLst>
              <a:ext uri="{FF2B5EF4-FFF2-40B4-BE49-F238E27FC236}">
                <a16:creationId xmlns:a16="http://schemas.microsoft.com/office/drawing/2014/main" id="{532DF771-45A9-C247-B255-CF4CF1FE0B64}"/>
              </a:ext>
            </a:extLst>
          </p:cNvPr>
          <p:cNvSpPr txBox="1"/>
          <p:nvPr/>
        </p:nvSpPr>
        <p:spPr>
          <a:xfrm>
            <a:off x="5952342" y="5189704"/>
            <a:ext cx="1914307" cy="400110"/>
          </a:xfrm>
          <a:prstGeom prst="rect">
            <a:avLst/>
          </a:prstGeom>
          <a:noFill/>
        </p:spPr>
        <p:txBody>
          <a:bodyPr wrap="none" rtlCol="0">
            <a:spAutoFit/>
          </a:bodyPr>
          <a:lstStyle/>
          <a:p>
            <a:pPr algn="l"/>
            <a:r>
              <a:rPr lang="es-GB" sz="2000" dirty="0">
                <a:solidFill>
                  <a:srgbClr val="104F75"/>
                </a:solidFill>
              </a:rPr>
              <a:t>el último paso</a:t>
            </a:r>
          </a:p>
        </p:txBody>
      </p:sp>
    </p:spTree>
    <p:extLst>
      <p:ext uri="{BB962C8B-B14F-4D97-AF65-F5344CB8AC3E}">
        <p14:creationId xmlns:p14="http://schemas.microsoft.com/office/powerpoint/2010/main" val="1401379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background rectangle">
            <a:extLs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5" name="Title 3"/>
          <p:cNvSpPr>
            <a:spLocks noGrp="1"/>
          </p:cNvSpPr>
          <p:nvPr>
            <p:ph type="title"/>
          </p:nvPr>
        </p:nvSpPr>
        <p:spPr>
          <a:xfrm>
            <a:off x="-72086" y="280417"/>
            <a:ext cx="6604966" cy="721474"/>
          </a:xfrm>
        </p:spPr>
        <p:txBody>
          <a:bodyPr>
            <a:normAutofit/>
          </a:bodyPr>
          <a:lstStyle/>
          <a:p>
            <a:r>
              <a:rPr lang="en-GB" sz="2800" b="1">
                <a:solidFill>
                  <a:schemeClr val="bg1"/>
                </a:solidFill>
              </a:rPr>
              <a:t>Section C (Writing)</a:t>
            </a:r>
            <a:endParaRPr lang="en-GB" sz="2800" b="1" dirty="0">
              <a:solidFill>
                <a:schemeClr val="bg1"/>
              </a:solidFill>
            </a:endParaRPr>
          </a:p>
        </p:txBody>
      </p:sp>
      <p:sp>
        <p:nvSpPr>
          <p:cNvPr id="7" name="Rectangle 6"/>
          <p:cNvSpPr/>
          <p:nvPr/>
        </p:nvSpPr>
        <p:spPr>
          <a:xfrm>
            <a:off x="525262" y="1361958"/>
            <a:ext cx="11141475" cy="2246769"/>
          </a:xfrm>
          <a:prstGeom prst="rect">
            <a:avLst/>
          </a:prstGeom>
        </p:spPr>
        <p:txBody>
          <a:bodyPr wrap="square">
            <a:spAutoFit/>
          </a:bodyPr>
          <a:lstStyle/>
          <a:p>
            <a:r>
              <a:rPr lang="en-GB" altLang="en-US" sz="2000" b="1" dirty="0">
                <a:solidFill>
                  <a:srgbClr val="104F75"/>
                </a:solidFill>
                <a:ea typeface="Times New Roman" panose="02020603050405020304" pitchFamily="18" charset="0"/>
                <a:cs typeface="Arial" panose="020B0604020202020204" pitchFamily="34" charset="0"/>
              </a:rPr>
              <a:t>SEC</a:t>
            </a:r>
            <a:r>
              <a:rPr lang="en-GB" altLang="en-US" sz="2000" b="1" dirty="0">
                <a:solidFill>
                  <a:srgbClr val="104F75"/>
                </a:solidFill>
                <a:ea typeface="SimSun" panose="02010600030101010101" pitchFamily="2" charset="-122"/>
                <a:cs typeface="Arial" panose="020B0604020202020204" pitchFamily="34" charset="0"/>
              </a:rPr>
              <a:t>TION C (WRITING) - VOCABULARY</a:t>
            </a:r>
          </a:p>
          <a:p>
            <a:endParaRPr lang="en-GB" sz="2000" dirty="0">
              <a:solidFill>
                <a:srgbClr val="104F75"/>
              </a:solidFill>
            </a:endParaRPr>
          </a:p>
          <a:p>
            <a:r>
              <a:rPr lang="en-GB" sz="2000" b="1" dirty="0">
                <a:solidFill>
                  <a:srgbClr val="104F75"/>
                </a:solidFill>
              </a:rPr>
              <a:t>PART A (MEANING)</a:t>
            </a:r>
          </a:p>
          <a:p>
            <a:endParaRPr lang="en-GB" sz="2000" dirty="0">
              <a:solidFill>
                <a:srgbClr val="104F75"/>
              </a:solidFill>
            </a:endParaRPr>
          </a:p>
          <a:p>
            <a:r>
              <a:rPr lang="en-GB" sz="2000" b="1" dirty="0">
                <a:solidFill>
                  <a:srgbClr val="104F75"/>
                </a:solidFill>
              </a:rPr>
              <a:t>Translate</a:t>
            </a:r>
            <a:r>
              <a:rPr lang="en-GB" sz="2000" dirty="0">
                <a:solidFill>
                  <a:srgbClr val="104F75"/>
                </a:solidFill>
              </a:rPr>
              <a:t> the </a:t>
            </a:r>
            <a:r>
              <a:rPr lang="en-GB" sz="2000" b="1" dirty="0">
                <a:solidFill>
                  <a:srgbClr val="104F75"/>
                </a:solidFill>
              </a:rPr>
              <a:t>English words </a:t>
            </a:r>
            <a:r>
              <a:rPr lang="en-GB" sz="2000" dirty="0">
                <a:solidFill>
                  <a:srgbClr val="104F75"/>
                </a:solidFill>
              </a:rPr>
              <a:t>in brackets to complete the Spanish sentence.</a:t>
            </a:r>
          </a:p>
          <a:p>
            <a:endParaRPr lang="en-GB" sz="2000" dirty="0">
              <a:solidFill>
                <a:srgbClr val="104F75"/>
              </a:solidFill>
            </a:endParaRPr>
          </a:p>
          <a:p>
            <a:r>
              <a:rPr lang="en-GB" sz="2000" dirty="0">
                <a:solidFill>
                  <a:srgbClr val="104F75"/>
                </a:solidFill>
              </a:rPr>
              <a:t>This part of the test will take around </a:t>
            </a:r>
            <a:r>
              <a:rPr lang="en-GB" sz="2000" b="1" dirty="0">
                <a:solidFill>
                  <a:srgbClr val="104F75"/>
                </a:solidFill>
              </a:rPr>
              <a:t>5 minutes</a:t>
            </a:r>
            <a:r>
              <a:rPr lang="en-GB" sz="2000" dirty="0">
                <a:solidFill>
                  <a:srgbClr val="104F75"/>
                </a:solidFill>
              </a:rPr>
              <a:t>.</a:t>
            </a:r>
          </a:p>
        </p:txBody>
      </p:sp>
      <p:sp>
        <p:nvSpPr>
          <p:cNvPr id="2" name="Rectángulo 1">
            <a:extLst>
              <a:ext uri="{FF2B5EF4-FFF2-40B4-BE49-F238E27FC236}">
                <a16:creationId xmlns:a16="http://schemas.microsoft.com/office/drawing/2014/main" id="{6FCBC307-6820-6C44-BD32-B3A652FE04DF}"/>
              </a:ext>
            </a:extLst>
          </p:cNvPr>
          <p:cNvSpPr/>
          <p:nvPr/>
        </p:nvSpPr>
        <p:spPr>
          <a:xfrm>
            <a:off x="2925116" y="4032878"/>
            <a:ext cx="7215527" cy="1328825"/>
          </a:xfrm>
          <a:prstGeom prst="rect">
            <a:avLst/>
          </a:prstGeom>
        </p:spPr>
        <p:txBody>
          <a:bodyPr wrap="square">
            <a:spAutoFit/>
          </a:bodyPr>
          <a:lstStyle/>
          <a:p>
            <a:pPr>
              <a:lnSpc>
                <a:spcPct val="200000"/>
              </a:lnSpc>
              <a:spcAft>
                <a:spcPts val="800"/>
              </a:spcAft>
            </a:pPr>
            <a:r>
              <a:rPr lang="es-CO" sz="2000" dirty="0">
                <a:solidFill>
                  <a:srgbClr val="104F75"/>
                </a:solidFill>
                <a:latin typeface="Century Gothic" panose="020B0502020202020204" pitchFamily="34" charset="0"/>
                <a:ea typeface="Times New Roman" panose="02020603050405020304" pitchFamily="18" charset="0"/>
                <a:cs typeface="Arial" panose="020B0604020202020204" pitchFamily="34" charset="0"/>
              </a:rPr>
              <a:t>1) El cine está _____________. </a:t>
            </a:r>
            <a:r>
              <a:rPr lang="es-CO" sz="2000" b="1" dirty="0">
                <a:solidFill>
                  <a:srgbClr val="104F75"/>
                </a:solidFill>
                <a:latin typeface="Century Gothic" panose="020B0502020202020204" pitchFamily="34" charset="0"/>
                <a:ea typeface="Times New Roman" panose="02020603050405020304" pitchFamily="18" charset="0"/>
                <a:cs typeface="Arial" panose="020B0604020202020204" pitchFamily="34" charset="0"/>
              </a:rPr>
              <a:t>(closed)</a:t>
            </a:r>
            <a:r>
              <a:rPr lang="es-CO" sz="2000" dirty="0">
                <a:solidFill>
                  <a:srgbClr val="104F75"/>
                </a:solidFill>
                <a:latin typeface="Century Gothic" panose="020B0502020202020204" pitchFamily="34" charset="0"/>
                <a:ea typeface="Times New Roman" panose="02020603050405020304" pitchFamily="18" charset="0"/>
                <a:cs typeface="Arial" panose="020B0604020202020204" pitchFamily="34" charset="0"/>
              </a:rPr>
              <a:t>		</a:t>
            </a:r>
            <a:endParaRPr lang="es-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200000"/>
              </a:lnSpc>
            </a:pPr>
            <a:r>
              <a:rPr lang="es-CO" sz="2000" dirty="0">
                <a:solidFill>
                  <a:srgbClr val="104F75"/>
                </a:solidFill>
                <a:latin typeface="Century Gothic" panose="020B0502020202020204" pitchFamily="34" charset="0"/>
                <a:ea typeface="Times New Roman" panose="02020603050405020304" pitchFamily="18" charset="0"/>
                <a:cs typeface="Arial" panose="020B0604020202020204" pitchFamily="34" charset="0"/>
              </a:rPr>
              <a:t>2)</a:t>
            </a:r>
            <a:r>
              <a:rPr lang="es-CO" sz="2000" b="1" dirty="0">
                <a:solidFill>
                  <a:srgbClr val="104F75"/>
                </a:solidFill>
                <a:latin typeface="Century Gothic" panose="020B0502020202020204" pitchFamily="34" charset="0"/>
                <a:ea typeface="Times New Roman" panose="02020603050405020304" pitchFamily="18" charset="0"/>
                <a:cs typeface="Arial" panose="020B0604020202020204" pitchFamily="34" charset="0"/>
              </a:rPr>
              <a:t> </a:t>
            </a:r>
            <a:r>
              <a:rPr lang="es-CO" sz="2000" dirty="0">
                <a:solidFill>
                  <a:srgbClr val="104F75"/>
                </a:solidFill>
                <a:latin typeface="Century Gothic" panose="020B0502020202020204" pitchFamily="34" charset="0"/>
                <a:ea typeface="Times New Roman" panose="02020603050405020304" pitchFamily="18" charset="0"/>
                <a:cs typeface="Arial" panose="020B0604020202020204" pitchFamily="34" charset="0"/>
              </a:rPr>
              <a:t>Publica fotos en la _________ social. </a:t>
            </a:r>
            <a:r>
              <a:rPr lang="es-CO" sz="2000" b="1" dirty="0">
                <a:solidFill>
                  <a:srgbClr val="104F75"/>
                </a:solidFill>
                <a:latin typeface="Century Gothic" panose="020B0502020202020204" pitchFamily="34" charset="0"/>
                <a:ea typeface="Times New Roman" panose="02020603050405020304" pitchFamily="18" charset="0"/>
                <a:cs typeface="Arial" panose="020B0604020202020204" pitchFamily="34" charset="0"/>
              </a:rPr>
              <a:t>(network)</a:t>
            </a:r>
            <a:r>
              <a:rPr lang="es-CO" sz="2000" dirty="0">
                <a:solidFill>
                  <a:srgbClr val="104F75"/>
                </a:solidFill>
                <a:latin typeface="Century Gothic" panose="020B0502020202020204" pitchFamily="34" charset="0"/>
                <a:ea typeface="Times New Roman" panose="02020603050405020304" pitchFamily="18" charset="0"/>
                <a:cs typeface="Arial" panose="020B0604020202020204" pitchFamily="34" charset="0"/>
              </a:rPr>
              <a:t> </a:t>
            </a:r>
            <a:r>
              <a:rPr lang="es-CO" dirty="0">
                <a:solidFill>
                  <a:srgbClr val="104F75"/>
                </a:solidFill>
                <a:latin typeface="Century Gothic" panose="020B0502020202020204" pitchFamily="34" charset="0"/>
                <a:ea typeface="Times New Roman" panose="02020603050405020304" pitchFamily="18" charset="0"/>
                <a:cs typeface="Arial" panose="020B0604020202020204" pitchFamily="34" charset="0"/>
              </a:rPr>
              <a:t>	</a:t>
            </a:r>
            <a:r>
              <a:rPr lang="es-GB" dirty="0"/>
              <a:t> </a:t>
            </a:r>
          </a:p>
        </p:txBody>
      </p:sp>
      <p:sp>
        <p:nvSpPr>
          <p:cNvPr id="3" name="CuadroTexto 2">
            <a:extLst>
              <a:ext uri="{FF2B5EF4-FFF2-40B4-BE49-F238E27FC236}">
                <a16:creationId xmlns:a16="http://schemas.microsoft.com/office/drawing/2014/main" id="{DCF38ED6-5714-E045-821C-457B66E90FC0}"/>
              </a:ext>
            </a:extLst>
          </p:cNvPr>
          <p:cNvSpPr txBox="1"/>
          <p:nvPr/>
        </p:nvSpPr>
        <p:spPr>
          <a:xfrm flipH="1">
            <a:off x="4928047" y="4177844"/>
            <a:ext cx="1293541" cy="400110"/>
          </a:xfrm>
          <a:prstGeom prst="rect">
            <a:avLst/>
          </a:prstGeom>
          <a:noFill/>
        </p:spPr>
        <p:txBody>
          <a:bodyPr wrap="square" rtlCol="0">
            <a:spAutoFit/>
          </a:bodyPr>
          <a:lstStyle/>
          <a:p>
            <a:pPr algn="ctr"/>
            <a:r>
              <a:rPr lang="es-GB" sz="2000" dirty="0">
                <a:solidFill>
                  <a:srgbClr val="104F75"/>
                </a:solidFill>
              </a:rPr>
              <a:t>cerrado</a:t>
            </a:r>
          </a:p>
        </p:txBody>
      </p:sp>
      <p:sp>
        <p:nvSpPr>
          <p:cNvPr id="14" name="CuadroTexto 13">
            <a:extLst>
              <a:ext uri="{FF2B5EF4-FFF2-40B4-BE49-F238E27FC236}">
                <a16:creationId xmlns:a16="http://schemas.microsoft.com/office/drawing/2014/main" id="{1D8F2F9C-AD60-244D-9881-6BA2BD4B81A7}"/>
              </a:ext>
            </a:extLst>
          </p:cNvPr>
          <p:cNvSpPr txBox="1"/>
          <p:nvPr/>
        </p:nvSpPr>
        <p:spPr>
          <a:xfrm flipH="1">
            <a:off x="5940602" y="4919662"/>
            <a:ext cx="708554" cy="400110"/>
          </a:xfrm>
          <a:prstGeom prst="rect">
            <a:avLst/>
          </a:prstGeom>
          <a:noFill/>
        </p:spPr>
        <p:txBody>
          <a:bodyPr wrap="square" rtlCol="0">
            <a:spAutoFit/>
          </a:bodyPr>
          <a:lstStyle/>
          <a:p>
            <a:pPr algn="ctr"/>
            <a:r>
              <a:rPr lang="es-GB" sz="2000" dirty="0">
                <a:solidFill>
                  <a:srgbClr val="104F75"/>
                </a:solidFill>
              </a:rPr>
              <a:t>red</a:t>
            </a:r>
          </a:p>
        </p:txBody>
      </p:sp>
    </p:spTree>
    <p:extLst>
      <p:ext uri="{BB962C8B-B14F-4D97-AF65-F5344CB8AC3E}">
        <p14:creationId xmlns:p14="http://schemas.microsoft.com/office/powerpoint/2010/main" val="3986215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5" name="Title 3"/>
          <p:cNvSpPr>
            <a:spLocks noGrp="1"/>
          </p:cNvSpPr>
          <p:nvPr>
            <p:ph type="title"/>
          </p:nvPr>
        </p:nvSpPr>
        <p:spPr>
          <a:xfrm>
            <a:off x="-72086" y="280417"/>
            <a:ext cx="6631382" cy="721474"/>
          </a:xfrm>
        </p:spPr>
        <p:txBody>
          <a:bodyPr>
            <a:normAutofit/>
          </a:bodyPr>
          <a:lstStyle/>
          <a:p>
            <a:r>
              <a:rPr lang="en-GB" sz="2800" b="1">
                <a:solidFill>
                  <a:schemeClr val="bg1"/>
                </a:solidFill>
              </a:rPr>
              <a:t>Section A (Listening)</a:t>
            </a:r>
            <a:endParaRPr lang="en-GB" sz="2800" b="1" dirty="0">
              <a:solidFill>
                <a:schemeClr val="bg1"/>
              </a:solidFill>
            </a:endParaRPr>
          </a:p>
        </p:txBody>
      </p:sp>
      <p:sp>
        <p:nvSpPr>
          <p:cNvPr id="14" name="Llamada rectangular redondeada 3">
            <a:extLst>
              <a:ext uri="{FF2B5EF4-FFF2-40B4-BE49-F238E27FC236}">
                <a16:creationId xmlns:a16="http://schemas.microsoft.com/office/drawing/2014/main" id="{E94F2D8D-B3A8-4CAE-813A-1D92CF7EBB48}"/>
              </a:ext>
            </a:extLst>
          </p:cNvPr>
          <p:cNvSpPr/>
          <p:nvPr/>
        </p:nvSpPr>
        <p:spPr>
          <a:xfrm>
            <a:off x="7508167" y="290752"/>
            <a:ext cx="4501352" cy="609195"/>
          </a:xfrm>
          <a:prstGeom prst="wedgeRoundRectCallou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a:t>1. </a:t>
            </a:r>
            <a:r>
              <a:rPr lang="es-ES" sz="2000" dirty="0" err="1"/>
              <a:t>Other</a:t>
            </a:r>
            <a:r>
              <a:rPr lang="es-ES" sz="2000" dirty="0"/>
              <a:t> </a:t>
            </a:r>
            <a:r>
              <a:rPr lang="es-ES" sz="2000" dirty="0" err="1"/>
              <a:t>accepted</a:t>
            </a:r>
            <a:r>
              <a:rPr lang="es-ES" sz="2000" dirty="0"/>
              <a:t> </a:t>
            </a:r>
            <a:r>
              <a:rPr lang="es-ES" sz="2000" dirty="0" err="1"/>
              <a:t>spelling</a:t>
            </a:r>
            <a:r>
              <a:rPr lang="es-ES" sz="2000" dirty="0"/>
              <a:t>: </a:t>
            </a:r>
            <a:r>
              <a:rPr lang="es-ES" sz="2000" b="1" dirty="0" err="1"/>
              <a:t>zepa</a:t>
            </a:r>
            <a:endParaRPr lang="es-GB" sz="2000" b="1" dirty="0"/>
          </a:p>
        </p:txBody>
      </p:sp>
      <p:sp>
        <p:nvSpPr>
          <p:cNvPr id="7" name="Rectangle 1"/>
          <p:cNvSpPr>
            <a:spLocks noChangeArrowheads="1"/>
          </p:cNvSpPr>
          <p:nvPr/>
        </p:nvSpPr>
        <p:spPr bwMode="auto">
          <a:xfrm>
            <a:off x="261049" y="1245097"/>
            <a:ext cx="11546932" cy="440120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GB" sz="2000" b="1" dirty="0">
                <a:solidFill>
                  <a:srgbClr val="104F75"/>
                </a:solidFill>
              </a:rPr>
              <a:t>PART A – (PHONICS)</a:t>
            </a:r>
          </a:p>
          <a:p>
            <a:pPr marL="0" marR="0" lvl="0" indent="0" algn="l" defTabSz="914400" rtl="0" eaLnBrk="0" fontAlgn="base" latinLnBrk="0" hangingPunct="0">
              <a:lnSpc>
                <a:spcPct val="100000"/>
              </a:lnSpc>
              <a:spcBef>
                <a:spcPct val="0"/>
              </a:spcBef>
              <a:spcAft>
                <a:spcPct val="0"/>
              </a:spcAft>
              <a:buClrTx/>
              <a:buSzTx/>
              <a:buFontTx/>
              <a:buNone/>
              <a:tabLst/>
            </a:pPr>
            <a:endParaRPr lang="en-GB" sz="2000" dirty="0">
              <a:solidFill>
                <a:srgbClr val="104F75"/>
              </a:solidFill>
            </a:endParaRPr>
          </a:p>
          <a:p>
            <a:pPr eaLnBrk="0" fontAlgn="base" hangingPunct="0">
              <a:spcBef>
                <a:spcPct val="0"/>
              </a:spcBef>
              <a:spcAft>
                <a:spcPct val="0"/>
              </a:spcAft>
            </a:pPr>
            <a:r>
              <a:rPr lang="en-GB" sz="2000" dirty="0">
                <a:solidFill>
                  <a:srgbClr val="104F75"/>
                </a:solidFill>
              </a:rPr>
              <a:t>This section will take around </a:t>
            </a:r>
            <a:r>
              <a:rPr lang="en-GB" sz="2000" b="1" dirty="0">
                <a:solidFill>
                  <a:srgbClr val="104F75"/>
                </a:solidFill>
              </a:rPr>
              <a:t>4 minutes.</a:t>
            </a:r>
            <a:endParaRPr lang="en-GB" sz="2000" dirty="0">
              <a:solidFill>
                <a:srgbClr val="104F75"/>
              </a:solidFill>
            </a:endParaRPr>
          </a:p>
          <a:p>
            <a:pPr lvl="0" eaLnBrk="0" fontAlgn="base" hangingPunct="0">
              <a:spcBef>
                <a:spcPct val="0"/>
              </a:spcBef>
              <a:spcAft>
                <a:spcPct val="0"/>
              </a:spcAft>
            </a:pPr>
            <a:br>
              <a:rPr kumimoji="0" lang="en-GB" altLang="zh-CN" sz="2000" b="0" i="0" u="none" strike="noStrike" cap="none" normalizeH="0" baseline="0" dirty="0">
                <a:ln>
                  <a:noFill/>
                </a:ln>
                <a:solidFill>
                  <a:srgbClr val="104F75"/>
                </a:solidFill>
                <a:effectLst/>
                <a:ea typeface="SimSun" panose="02010600030101010101" pitchFamily="2" charset="-122"/>
                <a:cs typeface="Times New Roman" panose="02020603050405020304" pitchFamily="18" charset="0"/>
              </a:rPr>
            </a:br>
            <a:r>
              <a:rPr lang="en-GB" altLang="zh-CN" sz="2000" dirty="0">
                <a:solidFill>
                  <a:srgbClr val="104F75"/>
                </a:solidFill>
                <a:ea typeface="SimSun" panose="02010600030101010101" pitchFamily="2" charset="-122"/>
                <a:cs typeface="Times New Roman" panose="02020603050405020304" pitchFamily="18" charset="0"/>
              </a:rPr>
              <a:t>You will hear the 2 Spanish words listed below. Complete the spelling of each word by filling in the missing letters. </a:t>
            </a:r>
            <a:r>
              <a:rPr lang="en-GB" altLang="zh-CN" sz="2000" b="1" dirty="0">
                <a:solidFill>
                  <a:srgbClr val="104F75"/>
                </a:solidFill>
                <a:ea typeface="SimSun" panose="02010600030101010101" pitchFamily="2" charset="-122"/>
                <a:cs typeface="Times New Roman" panose="02020603050405020304" pitchFamily="18" charset="0"/>
              </a:rPr>
              <a:t>Each dash _ represents one missing letter. </a:t>
            </a:r>
          </a:p>
          <a:p>
            <a:pPr lvl="0" eaLnBrk="0" fontAlgn="base" hangingPunct="0">
              <a:spcBef>
                <a:spcPct val="0"/>
              </a:spcBef>
              <a:spcAft>
                <a:spcPct val="0"/>
              </a:spcAft>
            </a:pPr>
            <a:endParaRPr lang="en-GB" altLang="zh-CN" sz="2000" dirty="0">
              <a:solidFill>
                <a:srgbClr val="104F75"/>
              </a:solidFill>
              <a:ea typeface="SimSun" panose="02010600030101010101" pitchFamily="2" charset="-122"/>
              <a:cs typeface="Times New Roman" panose="02020603050405020304" pitchFamily="18" charset="0"/>
            </a:endParaRPr>
          </a:p>
          <a:p>
            <a:pPr lvl="0" eaLnBrk="0" fontAlgn="base" hangingPunct="0">
              <a:spcBef>
                <a:spcPct val="0"/>
              </a:spcBef>
              <a:spcAft>
                <a:spcPct val="0"/>
              </a:spcAft>
            </a:pPr>
            <a:r>
              <a:rPr lang="en-GB" altLang="zh-CN" sz="2000" dirty="0">
                <a:solidFill>
                  <a:srgbClr val="104F75"/>
                </a:solidFill>
                <a:ea typeface="SimSun" panose="02010600030101010101" pitchFamily="2" charset="-122"/>
                <a:cs typeface="Times New Roman" panose="02020603050405020304" pitchFamily="18" charset="0"/>
              </a:rPr>
              <a:t>For some of the words you hear, there may be more than one way of spelling them.  </a:t>
            </a:r>
          </a:p>
          <a:p>
            <a:pPr lvl="0" eaLnBrk="0" fontAlgn="base" hangingPunct="0">
              <a:spcBef>
                <a:spcPct val="0"/>
              </a:spcBef>
              <a:spcAft>
                <a:spcPct val="0"/>
              </a:spcAft>
            </a:pPr>
            <a:r>
              <a:rPr lang="en-GB" altLang="zh-CN" sz="2000" dirty="0">
                <a:solidFill>
                  <a:srgbClr val="104F75"/>
                </a:solidFill>
                <a:ea typeface="SimSun" panose="02010600030101010101" pitchFamily="2" charset="-122"/>
                <a:cs typeface="Times New Roman" panose="02020603050405020304" pitchFamily="18" charset="0"/>
              </a:rPr>
              <a:t>Just type in any possible spelling for each word. </a:t>
            </a:r>
          </a:p>
          <a:p>
            <a:pPr lvl="0" eaLnBrk="0" fontAlgn="base" hangingPunct="0">
              <a:spcBef>
                <a:spcPct val="0"/>
              </a:spcBef>
              <a:spcAft>
                <a:spcPct val="0"/>
              </a:spcAft>
            </a:pPr>
            <a:endParaRPr lang="en-GB" altLang="zh-CN" sz="2000" dirty="0">
              <a:solidFill>
                <a:srgbClr val="104F75"/>
              </a:solidFill>
              <a:ea typeface="SimSun" panose="02010600030101010101" pitchFamily="2" charset="-122"/>
              <a:cs typeface="Times New Roman" panose="02020603050405020304" pitchFamily="18" charset="0"/>
            </a:endParaRPr>
          </a:p>
          <a:p>
            <a:pPr lvl="0" eaLnBrk="0" fontAlgn="base" hangingPunct="0">
              <a:spcBef>
                <a:spcPct val="0"/>
              </a:spcBef>
              <a:spcAft>
                <a:spcPct val="0"/>
              </a:spcAft>
            </a:pPr>
            <a:r>
              <a:rPr lang="en-GB" altLang="zh-CN" sz="2000" dirty="0">
                <a:solidFill>
                  <a:srgbClr val="104F75"/>
                </a:solidFill>
                <a:ea typeface="SimSun" panose="02010600030101010101" pitchFamily="2" charset="-122"/>
                <a:cs typeface="Times New Roman" panose="02020603050405020304" pitchFamily="18" charset="0"/>
              </a:rPr>
              <a:t>The aim is to see how you write the sounds that you hear. You won’t know these words because they are very rare. Don’t worry – just do your best! </a:t>
            </a:r>
          </a:p>
          <a:p>
            <a:pPr lvl="0" eaLnBrk="0" fontAlgn="base" hangingPunct="0">
              <a:spcBef>
                <a:spcPct val="0"/>
              </a:spcBef>
              <a:spcAft>
                <a:spcPct val="0"/>
              </a:spcAft>
            </a:pPr>
            <a:endParaRPr lang="en-GB" altLang="zh-CN" sz="2000" dirty="0">
              <a:solidFill>
                <a:srgbClr val="104F75"/>
              </a:solidFill>
              <a:ea typeface="SimSun" panose="02010600030101010101" pitchFamily="2" charset="-122"/>
              <a:cs typeface="Times New Roman" panose="02020603050405020304" pitchFamily="18" charset="0"/>
            </a:endParaRPr>
          </a:p>
          <a:p>
            <a:pPr lvl="0" eaLnBrk="0" fontAlgn="base" hangingPunct="0">
              <a:spcBef>
                <a:spcPct val="0"/>
              </a:spcBef>
              <a:spcAft>
                <a:spcPct val="0"/>
              </a:spcAft>
            </a:pPr>
            <a:r>
              <a:rPr lang="en-GB" altLang="zh-CN" sz="2000" dirty="0">
                <a:solidFill>
                  <a:srgbClr val="104F75"/>
                </a:solidFill>
                <a:ea typeface="SimSun" panose="02010600030101010101" pitchFamily="2" charset="-122"/>
                <a:cs typeface="Times New Roman" panose="02020603050405020304" pitchFamily="18" charset="0"/>
              </a:rPr>
              <a:t>You will hear each word twice.</a:t>
            </a:r>
          </a:p>
        </p:txBody>
      </p:sp>
      <p:sp>
        <p:nvSpPr>
          <p:cNvPr id="11" name="Action Button: Custom 16">
            <a:hlinkClick r:id="" action="ppaction://noaction" highlightClick="1">
              <a:snd r:embed="rId4" name="cepa.wav"/>
            </a:hlinkClick>
            <a:extLst>
              <a:ext uri="{FF2B5EF4-FFF2-40B4-BE49-F238E27FC236}">
                <a16:creationId xmlns:a16="http://schemas.microsoft.com/office/drawing/2014/main" id="{FCC3AB89-D2A6-44AC-8D90-BED93F496C8C}"/>
              </a:ext>
            </a:extLst>
          </p:cNvPr>
          <p:cNvSpPr/>
          <p:nvPr/>
        </p:nvSpPr>
        <p:spPr>
          <a:xfrm>
            <a:off x="2398901" y="5727408"/>
            <a:ext cx="495495" cy="455716"/>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800" b="1" dirty="0">
                <a:solidFill>
                  <a:prstClr val="white"/>
                </a:solidFill>
              </a:rPr>
              <a:t>1</a:t>
            </a:r>
          </a:p>
        </p:txBody>
      </p:sp>
      <p:sp>
        <p:nvSpPr>
          <p:cNvPr id="2" name="CuadroTexto 1">
            <a:extLst>
              <a:ext uri="{FF2B5EF4-FFF2-40B4-BE49-F238E27FC236}">
                <a16:creationId xmlns:a16="http://schemas.microsoft.com/office/drawing/2014/main" id="{CA2CAC4E-2501-C64D-BDDA-B2FA25344F00}"/>
              </a:ext>
            </a:extLst>
          </p:cNvPr>
          <p:cNvSpPr txBox="1"/>
          <p:nvPr/>
        </p:nvSpPr>
        <p:spPr>
          <a:xfrm>
            <a:off x="3089221" y="5721458"/>
            <a:ext cx="1167307" cy="461665"/>
          </a:xfrm>
          <a:prstGeom prst="rect">
            <a:avLst/>
          </a:prstGeom>
          <a:noFill/>
        </p:spPr>
        <p:txBody>
          <a:bodyPr wrap="none" rtlCol="0">
            <a:spAutoFit/>
          </a:bodyPr>
          <a:lstStyle/>
          <a:p>
            <a:pPr algn="l"/>
            <a:r>
              <a:rPr lang="es-GB" sz="2400" dirty="0">
                <a:solidFill>
                  <a:srgbClr val="104F75"/>
                </a:solidFill>
              </a:rPr>
              <a:t> _ _ pa</a:t>
            </a:r>
          </a:p>
        </p:txBody>
      </p:sp>
      <p:sp>
        <p:nvSpPr>
          <p:cNvPr id="15" name="CuadroTexto 14">
            <a:extLst>
              <a:ext uri="{FF2B5EF4-FFF2-40B4-BE49-F238E27FC236}">
                <a16:creationId xmlns:a16="http://schemas.microsoft.com/office/drawing/2014/main" id="{8D400AE5-7883-D548-9DBA-18C7BDDDDE5C}"/>
              </a:ext>
            </a:extLst>
          </p:cNvPr>
          <p:cNvSpPr txBox="1"/>
          <p:nvPr/>
        </p:nvSpPr>
        <p:spPr>
          <a:xfrm>
            <a:off x="3143008" y="5721459"/>
            <a:ext cx="665567" cy="461665"/>
          </a:xfrm>
          <a:prstGeom prst="rect">
            <a:avLst/>
          </a:prstGeom>
          <a:noFill/>
        </p:spPr>
        <p:txBody>
          <a:bodyPr wrap="none" rtlCol="0">
            <a:spAutoFit/>
          </a:bodyPr>
          <a:lstStyle/>
          <a:p>
            <a:pPr algn="l"/>
            <a:r>
              <a:rPr lang="es-GB" sz="2400" b="1" dirty="0">
                <a:solidFill>
                  <a:srgbClr val="E25B00"/>
                </a:solidFill>
              </a:rPr>
              <a:t>c e</a:t>
            </a:r>
          </a:p>
        </p:txBody>
      </p:sp>
      <p:sp>
        <p:nvSpPr>
          <p:cNvPr id="17" name="Action Button: Custom 16">
            <a:hlinkClick r:id="" action="ppaction://noaction" highlightClick="1">
              <a:snd r:embed="rId5" name="upar.wav"/>
            </a:hlinkClick>
            <a:extLst>
              <a:ext uri="{FF2B5EF4-FFF2-40B4-BE49-F238E27FC236}">
                <a16:creationId xmlns:a16="http://schemas.microsoft.com/office/drawing/2014/main" id="{555BAB36-550E-134C-8201-8F1F1AC75340}"/>
              </a:ext>
            </a:extLst>
          </p:cNvPr>
          <p:cNvSpPr/>
          <p:nvPr/>
        </p:nvSpPr>
        <p:spPr>
          <a:xfrm>
            <a:off x="4896652" y="5721458"/>
            <a:ext cx="495495" cy="455716"/>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800" b="1" dirty="0">
                <a:solidFill>
                  <a:prstClr val="white"/>
                </a:solidFill>
              </a:rPr>
              <a:t>2</a:t>
            </a:r>
          </a:p>
        </p:txBody>
      </p:sp>
      <p:sp>
        <p:nvSpPr>
          <p:cNvPr id="13" name="CuadroTexto 12">
            <a:extLst>
              <a:ext uri="{FF2B5EF4-FFF2-40B4-BE49-F238E27FC236}">
                <a16:creationId xmlns:a16="http://schemas.microsoft.com/office/drawing/2014/main" id="{6D15FA98-0A8A-7240-8D00-1658AF454FFC}"/>
              </a:ext>
            </a:extLst>
          </p:cNvPr>
          <p:cNvSpPr txBox="1"/>
          <p:nvPr/>
        </p:nvSpPr>
        <p:spPr>
          <a:xfrm>
            <a:off x="5144400" y="5721459"/>
            <a:ext cx="1276311" cy="461665"/>
          </a:xfrm>
          <a:prstGeom prst="rect">
            <a:avLst/>
          </a:prstGeom>
          <a:noFill/>
        </p:spPr>
        <p:txBody>
          <a:bodyPr wrap="none" rtlCol="0">
            <a:spAutoFit/>
          </a:bodyPr>
          <a:lstStyle/>
          <a:p>
            <a:pPr algn="l"/>
            <a:r>
              <a:rPr lang="en-GB" sz="2400" dirty="0">
                <a:solidFill>
                  <a:srgbClr val="104F75"/>
                </a:solidFill>
              </a:rPr>
              <a:t>   </a:t>
            </a:r>
            <a:r>
              <a:rPr lang="es-GB" sz="2400" dirty="0">
                <a:solidFill>
                  <a:srgbClr val="104F75"/>
                </a:solidFill>
              </a:rPr>
              <a:t> _ par</a:t>
            </a:r>
          </a:p>
        </p:txBody>
      </p:sp>
      <p:sp>
        <p:nvSpPr>
          <p:cNvPr id="16" name="CuadroTexto 15">
            <a:extLst>
              <a:ext uri="{FF2B5EF4-FFF2-40B4-BE49-F238E27FC236}">
                <a16:creationId xmlns:a16="http://schemas.microsoft.com/office/drawing/2014/main" id="{BE627FC1-0D4B-0547-8799-8FD109173791}"/>
              </a:ext>
            </a:extLst>
          </p:cNvPr>
          <p:cNvSpPr txBox="1"/>
          <p:nvPr/>
        </p:nvSpPr>
        <p:spPr>
          <a:xfrm>
            <a:off x="5505657" y="5721459"/>
            <a:ext cx="369012" cy="461665"/>
          </a:xfrm>
          <a:prstGeom prst="rect">
            <a:avLst/>
          </a:prstGeom>
          <a:noFill/>
        </p:spPr>
        <p:txBody>
          <a:bodyPr wrap="none" rtlCol="0">
            <a:spAutoFit/>
          </a:bodyPr>
          <a:lstStyle/>
          <a:p>
            <a:pPr algn="l"/>
            <a:r>
              <a:rPr lang="es-GB" sz="2400" b="1" dirty="0">
                <a:solidFill>
                  <a:srgbClr val="E25B00"/>
                </a:solidFill>
              </a:rPr>
              <a:t>u</a:t>
            </a:r>
          </a:p>
        </p:txBody>
      </p:sp>
    </p:spTree>
    <p:extLst>
      <p:ext uri="{BB962C8B-B14F-4D97-AF65-F5344CB8AC3E}">
        <p14:creationId xmlns:p14="http://schemas.microsoft.com/office/powerpoint/2010/main" val="2323729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background rectangle">
            <a:extLs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5" name="Title 3"/>
          <p:cNvSpPr>
            <a:spLocks noGrp="1"/>
          </p:cNvSpPr>
          <p:nvPr>
            <p:ph type="title"/>
          </p:nvPr>
        </p:nvSpPr>
        <p:spPr>
          <a:xfrm>
            <a:off x="-72086" y="280417"/>
            <a:ext cx="6604966" cy="721474"/>
          </a:xfrm>
        </p:spPr>
        <p:txBody>
          <a:bodyPr>
            <a:normAutofit/>
          </a:bodyPr>
          <a:lstStyle/>
          <a:p>
            <a:r>
              <a:rPr lang="en-GB" sz="2800" b="1">
                <a:solidFill>
                  <a:schemeClr val="bg1"/>
                </a:solidFill>
              </a:rPr>
              <a:t>Section C (Writing)</a:t>
            </a:r>
            <a:endParaRPr lang="en-GB" sz="2800" b="1" dirty="0">
              <a:solidFill>
                <a:schemeClr val="bg1"/>
              </a:solidFill>
            </a:endParaRPr>
          </a:p>
        </p:txBody>
      </p:sp>
      <p:sp>
        <p:nvSpPr>
          <p:cNvPr id="7" name="Rectangle 6"/>
          <p:cNvSpPr/>
          <p:nvPr/>
        </p:nvSpPr>
        <p:spPr>
          <a:xfrm>
            <a:off x="525262" y="1361958"/>
            <a:ext cx="11141475" cy="2246769"/>
          </a:xfrm>
          <a:prstGeom prst="rect">
            <a:avLst/>
          </a:prstGeom>
        </p:spPr>
        <p:txBody>
          <a:bodyPr wrap="square">
            <a:spAutoFit/>
          </a:bodyPr>
          <a:lstStyle/>
          <a:p>
            <a:r>
              <a:rPr lang="en-GB" altLang="en-US" sz="2000" b="1" dirty="0">
                <a:solidFill>
                  <a:srgbClr val="104F75"/>
                </a:solidFill>
                <a:ea typeface="Times New Roman" panose="02020603050405020304" pitchFamily="18" charset="0"/>
                <a:cs typeface="Arial" panose="020B0604020202020204" pitchFamily="34" charset="0"/>
              </a:rPr>
              <a:t>SEC</a:t>
            </a:r>
            <a:r>
              <a:rPr lang="en-GB" altLang="en-US" sz="2000" b="1" dirty="0">
                <a:solidFill>
                  <a:srgbClr val="104F75"/>
                </a:solidFill>
                <a:ea typeface="SimSun" panose="02010600030101010101" pitchFamily="2" charset="-122"/>
                <a:cs typeface="Arial" panose="020B0604020202020204" pitchFamily="34" charset="0"/>
              </a:rPr>
              <a:t>TION C (WRITING) - VOCABULARY</a:t>
            </a:r>
          </a:p>
          <a:p>
            <a:endParaRPr lang="en-GB" sz="2000" dirty="0">
              <a:solidFill>
                <a:srgbClr val="104F75"/>
              </a:solidFill>
            </a:endParaRPr>
          </a:p>
          <a:p>
            <a:r>
              <a:rPr lang="en-GB" sz="2000" b="1" dirty="0">
                <a:solidFill>
                  <a:srgbClr val="104F75"/>
                </a:solidFill>
              </a:rPr>
              <a:t>PART B (WORD PATTERNS)</a:t>
            </a:r>
          </a:p>
          <a:p>
            <a:endParaRPr lang="en-GB" sz="2000" dirty="0">
              <a:solidFill>
                <a:srgbClr val="104F75"/>
              </a:solidFill>
            </a:endParaRPr>
          </a:p>
          <a:p>
            <a:r>
              <a:rPr lang="en-GB" sz="2000" dirty="0">
                <a:solidFill>
                  <a:srgbClr val="104F75"/>
                </a:solidFill>
              </a:rPr>
              <a:t>Translate the English words into Spanish. You might not know these words. </a:t>
            </a:r>
          </a:p>
          <a:p>
            <a:endParaRPr lang="en-GB" sz="2000" dirty="0">
              <a:solidFill>
                <a:srgbClr val="104F75"/>
              </a:solidFill>
            </a:endParaRPr>
          </a:p>
          <a:p>
            <a:r>
              <a:rPr lang="en-GB" sz="2000" dirty="0">
                <a:solidFill>
                  <a:srgbClr val="104F75"/>
                </a:solidFill>
              </a:rPr>
              <a:t>Use the patterns you have learned to work out what the most likely Spanish word is.</a:t>
            </a:r>
          </a:p>
        </p:txBody>
      </p:sp>
      <p:sp>
        <p:nvSpPr>
          <p:cNvPr id="2" name="Rectángulo 1">
            <a:extLst>
              <a:ext uri="{FF2B5EF4-FFF2-40B4-BE49-F238E27FC236}">
                <a16:creationId xmlns:a16="http://schemas.microsoft.com/office/drawing/2014/main" id="{6FCBC307-6820-6C44-BD32-B3A652FE04DF}"/>
              </a:ext>
            </a:extLst>
          </p:cNvPr>
          <p:cNvSpPr/>
          <p:nvPr/>
        </p:nvSpPr>
        <p:spPr>
          <a:xfrm>
            <a:off x="1146712" y="3908834"/>
            <a:ext cx="11004887" cy="1426031"/>
          </a:xfrm>
          <a:prstGeom prst="rect">
            <a:avLst/>
          </a:prstGeom>
        </p:spPr>
        <p:txBody>
          <a:bodyPr wrap="square">
            <a:spAutoFit/>
          </a:bodyPr>
          <a:lstStyle/>
          <a:p>
            <a:pPr>
              <a:lnSpc>
                <a:spcPct val="200000"/>
              </a:lnSpc>
              <a:spcAft>
                <a:spcPts val="800"/>
              </a:spcAft>
            </a:pPr>
            <a:r>
              <a:rPr lang="es-CO" sz="2000" dirty="0">
                <a:solidFill>
                  <a:srgbClr val="104F75"/>
                </a:solidFill>
                <a:latin typeface="Century Gothic" panose="020B0502020202020204" pitchFamily="34" charset="0"/>
                <a:ea typeface="Times New Roman" panose="02020603050405020304" pitchFamily="18" charset="0"/>
                <a:cs typeface="Arial" panose="020B0604020202020204" pitchFamily="34" charset="0"/>
              </a:rPr>
              <a:t>1) ___  __________________ </a:t>
            </a:r>
            <a:r>
              <a:rPr lang="es-CO" sz="2000" b="1" dirty="0">
                <a:solidFill>
                  <a:srgbClr val="104F75"/>
                </a:solidFill>
                <a:latin typeface="Century Gothic" panose="020B0502020202020204" pitchFamily="34" charset="0"/>
                <a:ea typeface="Times New Roman" panose="02020603050405020304" pitchFamily="18" charset="0"/>
                <a:cs typeface="Arial" panose="020B0604020202020204" pitchFamily="34" charset="0"/>
              </a:rPr>
              <a:t>(the integrity)</a:t>
            </a:r>
            <a:r>
              <a:rPr lang="es-CO" sz="2000" dirty="0">
                <a:solidFill>
                  <a:srgbClr val="104F75"/>
                </a:solidFill>
                <a:latin typeface="Century Gothic" panose="020B0502020202020204" pitchFamily="34" charset="0"/>
                <a:ea typeface="Times New Roman" panose="02020603050405020304" pitchFamily="18" charset="0"/>
                <a:cs typeface="Arial" panose="020B0604020202020204" pitchFamily="34" charset="0"/>
              </a:rPr>
              <a:t>			(</a:t>
            </a:r>
            <a:r>
              <a:rPr lang="es-CO" sz="2000">
                <a:solidFill>
                  <a:srgbClr val="104F75"/>
                </a:solidFill>
                <a:latin typeface="Century Gothic" panose="020B0502020202020204" pitchFamily="34" charset="0"/>
                <a:ea typeface="Times New Roman" panose="02020603050405020304" pitchFamily="18" charset="0"/>
                <a:cs typeface="Arial" panose="020B0604020202020204" pitchFamily="34" charset="0"/>
              </a:rPr>
              <a:t>write </a:t>
            </a:r>
            <a:r>
              <a:rPr lang="es-CO" sz="2000" b="1">
                <a:solidFill>
                  <a:srgbClr val="104F75"/>
                </a:solidFill>
                <a:latin typeface="Century Gothic" panose="020B0502020202020204" pitchFamily="34" charset="0"/>
                <a:ea typeface="Times New Roman" panose="02020603050405020304" pitchFamily="18" charset="0"/>
                <a:cs typeface="Arial" panose="020B0604020202020204" pitchFamily="34" charset="0"/>
              </a:rPr>
              <a:t>one</a:t>
            </a:r>
            <a:r>
              <a:rPr lang="es-CO" sz="2000">
                <a:solidFill>
                  <a:srgbClr val="104F75"/>
                </a:solidFill>
                <a:latin typeface="Century Gothic" panose="020B0502020202020204" pitchFamily="34" charset="0"/>
                <a:ea typeface="Times New Roman" panose="02020603050405020304" pitchFamily="18" charset="0"/>
                <a:cs typeface="Arial" panose="020B0604020202020204" pitchFamily="34" charset="0"/>
              </a:rPr>
              <a:t> word)</a:t>
            </a:r>
            <a:r>
              <a:rPr lang="es-CO" sz="2000" dirty="0">
                <a:solidFill>
                  <a:srgbClr val="104F75"/>
                </a:solidFill>
                <a:latin typeface="Century Gothic" panose="020B0502020202020204" pitchFamily="34" charset="0"/>
                <a:ea typeface="Times New Roman" panose="02020603050405020304" pitchFamily="18" charset="0"/>
                <a:cs typeface="Arial" panose="020B0604020202020204" pitchFamily="34" charset="0"/>
              </a:rPr>
              <a:t>	</a:t>
            </a:r>
            <a:endParaRPr lang="es-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200000"/>
              </a:lnSpc>
            </a:pPr>
            <a:r>
              <a:rPr lang="es-CO" sz="2000" dirty="0">
                <a:solidFill>
                  <a:srgbClr val="104F75"/>
                </a:solidFill>
                <a:latin typeface="Century Gothic" panose="020B0502020202020204" pitchFamily="34" charset="0"/>
                <a:ea typeface="Times New Roman" panose="02020603050405020304" pitchFamily="18" charset="0"/>
                <a:cs typeface="Arial" panose="020B0604020202020204" pitchFamily="34" charset="0"/>
              </a:rPr>
              <a:t>2)</a:t>
            </a:r>
            <a:r>
              <a:rPr lang="es-CO" sz="2000" b="1" dirty="0">
                <a:solidFill>
                  <a:srgbClr val="104F75"/>
                </a:solidFill>
                <a:latin typeface="Century Gothic" panose="020B0502020202020204" pitchFamily="34" charset="0"/>
                <a:ea typeface="Times New Roman" panose="02020603050405020304" pitchFamily="18" charset="0"/>
                <a:cs typeface="Arial" panose="020B0604020202020204" pitchFamily="34" charset="0"/>
              </a:rPr>
              <a:t> </a:t>
            </a:r>
            <a:r>
              <a:rPr lang="es-CO" sz="2000" dirty="0">
                <a:solidFill>
                  <a:srgbClr val="104F75"/>
                </a:solidFill>
                <a:latin typeface="Century Gothic" panose="020B0502020202020204" pitchFamily="34" charset="0"/>
                <a:ea typeface="Times New Roman" panose="02020603050405020304" pitchFamily="18" charset="0"/>
                <a:cs typeface="Arial" panose="020B0604020202020204" pitchFamily="34" charset="0"/>
              </a:rPr>
              <a:t>___  __________________ </a:t>
            </a:r>
            <a:r>
              <a:rPr lang="es-CO" sz="2000" b="1" dirty="0">
                <a:solidFill>
                  <a:srgbClr val="104F75"/>
                </a:solidFill>
                <a:latin typeface="Century Gothic" panose="020B0502020202020204" pitchFamily="34" charset="0"/>
                <a:ea typeface="Times New Roman" panose="02020603050405020304" pitchFamily="18" charset="0"/>
                <a:cs typeface="Arial" panose="020B0604020202020204" pitchFamily="34" charset="0"/>
              </a:rPr>
              <a:t>(the inspiration)		</a:t>
            </a:r>
            <a:r>
              <a:rPr lang="es-CO" dirty="0">
                <a:solidFill>
                  <a:srgbClr val="104F75"/>
                </a:solidFill>
                <a:latin typeface="Century Gothic" panose="020B0502020202020204" pitchFamily="34" charset="0"/>
                <a:ea typeface="Times New Roman" panose="02020603050405020304" pitchFamily="18" charset="0"/>
                <a:cs typeface="Arial" panose="020B0604020202020204" pitchFamily="34" charset="0"/>
              </a:rPr>
              <a:t> 	(</a:t>
            </a:r>
            <a:r>
              <a:rPr lang="es-CO">
                <a:solidFill>
                  <a:srgbClr val="104F75"/>
                </a:solidFill>
                <a:latin typeface="Century Gothic" panose="020B0502020202020204" pitchFamily="34" charset="0"/>
                <a:ea typeface="Times New Roman" panose="02020603050405020304" pitchFamily="18" charset="0"/>
                <a:cs typeface="Arial" panose="020B0604020202020204" pitchFamily="34" charset="0"/>
              </a:rPr>
              <a:t>write </a:t>
            </a:r>
            <a:r>
              <a:rPr lang="es-CO" b="1">
                <a:solidFill>
                  <a:srgbClr val="104F75"/>
                </a:solidFill>
                <a:latin typeface="Century Gothic" panose="020B0502020202020204" pitchFamily="34" charset="0"/>
                <a:ea typeface="Times New Roman" panose="02020603050405020304" pitchFamily="18" charset="0"/>
                <a:cs typeface="Arial" panose="020B0604020202020204" pitchFamily="34" charset="0"/>
              </a:rPr>
              <a:t>one</a:t>
            </a:r>
            <a:r>
              <a:rPr lang="es-CO">
                <a:solidFill>
                  <a:srgbClr val="104F75"/>
                </a:solidFill>
                <a:latin typeface="Century Gothic" panose="020B0502020202020204" pitchFamily="34" charset="0"/>
                <a:ea typeface="Times New Roman" panose="02020603050405020304" pitchFamily="18" charset="0"/>
                <a:cs typeface="Arial" panose="020B0604020202020204" pitchFamily="34" charset="0"/>
              </a:rPr>
              <a:t> word)</a:t>
            </a:r>
            <a:endParaRPr lang="es-GB" dirty="0"/>
          </a:p>
        </p:txBody>
      </p:sp>
      <p:sp>
        <p:nvSpPr>
          <p:cNvPr id="9" name="CuadroTexto 2">
            <a:extLst>
              <a:ext uri="{FF2B5EF4-FFF2-40B4-BE49-F238E27FC236}">
                <a16:creationId xmlns:a16="http://schemas.microsoft.com/office/drawing/2014/main" id="{DCF38ED6-5714-E045-821C-457B66E90FC0}"/>
              </a:ext>
            </a:extLst>
          </p:cNvPr>
          <p:cNvSpPr txBox="1"/>
          <p:nvPr/>
        </p:nvSpPr>
        <p:spPr>
          <a:xfrm flipH="1">
            <a:off x="1514474" y="4094954"/>
            <a:ext cx="428626" cy="400110"/>
          </a:xfrm>
          <a:prstGeom prst="rect">
            <a:avLst/>
          </a:prstGeom>
          <a:noFill/>
        </p:spPr>
        <p:txBody>
          <a:bodyPr wrap="square" rtlCol="0">
            <a:spAutoFit/>
          </a:bodyPr>
          <a:lstStyle/>
          <a:p>
            <a:r>
              <a:rPr lang="en-GB" sz="2000">
                <a:solidFill>
                  <a:srgbClr val="104F75"/>
                </a:solidFill>
              </a:rPr>
              <a:t>la</a:t>
            </a:r>
            <a:endParaRPr lang="es-GB" sz="2000" dirty="0">
              <a:solidFill>
                <a:srgbClr val="104F75"/>
              </a:solidFill>
            </a:endParaRPr>
          </a:p>
        </p:txBody>
      </p:sp>
      <p:sp>
        <p:nvSpPr>
          <p:cNvPr id="3" name="CuadroTexto 2">
            <a:extLst>
              <a:ext uri="{FF2B5EF4-FFF2-40B4-BE49-F238E27FC236}">
                <a16:creationId xmlns:a16="http://schemas.microsoft.com/office/drawing/2014/main" id="{DCF38ED6-5714-E045-821C-457B66E90FC0}"/>
              </a:ext>
            </a:extLst>
          </p:cNvPr>
          <p:cNvSpPr txBox="1"/>
          <p:nvPr/>
        </p:nvSpPr>
        <p:spPr>
          <a:xfrm flipH="1">
            <a:off x="2066924" y="4094954"/>
            <a:ext cx="1992315" cy="400110"/>
          </a:xfrm>
          <a:prstGeom prst="rect">
            <a:avLst/>
          </a:prstGeom>
          <a:noFill/>
        </p:spPr>
        <p:txBody>
          <a:bodyPr wrap="square" rtlCol="0">
            <a:spAutoFit/>
          </a:bodyPr>
          <a:lstStyle/>
          <a:p>
            <a:r>
              <a:rPr lang="es-GB" sz="2000">
                <a:solidFill>
                  <a:srgbClr val="104F75"/>
                </a:solidFill>
              </a:rPr>
              <a:t>integridad</a:t>
            </a:r>
            <a:endParaRPr lang="es-GB" sz="2000" dirty="0">
              <a:solidFill>
                <a:srgbClr val="104F75"/>
              </a:solidFill>
            </a:endParaRPr>
          </a:p>
        </p:txBody>
      </p:sp>
      <p:sp>
        <p:nvSpPr>
          <p:cNvPr id="10" name="CuadroTexto 2">
            <a:extLst>
              <a:ext uri="{FF2B5EF4-FFF2-40B4-BE49-F238E27FC236}">
                <a16:creationId xmlns:a16="http://schemas.microsoft.com/office/drawing/2014/main" id="{DCF38ED6-5714-E045-821C-457B66E90FC0}"/>
              </a:ext>
            </a:extLst>
          </p:cNvPr>
          <p:cNvSpPr txBox="1"/>
          <p:nvPr/>
        </p:nvSpPr>
        <p:spPr>
          <a:xfrm flipH="1">
            <a:off x="1514474" y="4795171"/>
            <a:ext cx="428626" cy="400110"/>
          </a:xfrm>
          <a:prstGeom prst="rect">
            <a:avLst/>
          </a:prstGeom>
          <a:noFill/>
        </p:spPr>
        <p:txBody>
          <a:bodyPr wrap="square" rtlCol="0">
            <a:spAutoFit/>
          </a:bodyPr>
          <a:lstStyle/>
          <a:p>
            <a:r>
              <a:rPr lang="en-GB" sz="2000">
                <a:solidFill>
                  <a:srgbClr val="104F75"/>
                </a:solidFill>
              </a:rPr>
              <a:t>la</a:t>
            </a:r>
            <a:endParaRPr lang="es-GB" sz="2000" dirty="0">
              <a:solidFill>
                <a:srgbClr val="104F75"/>
              </a:solidFill>
            </a:endParaRPr>
          </a:p>
        </p:txBody>
      </p:sp>
      <p:sp>
        <p:nvSpPr>
          <p:cNvPr id="8" name="CuadroTexto 7">
            <a:extLst>
              <a:ext uri="{FF2B5EF4-FFF2-40B4-BE49-F238E27FC236}">
                <a16:creationId xmlns:a16="http://schemas.microsoft.com/office/drawing/2014/main" id="{7B13A82A-8B39-7B4E-B446-B62952CF1095}"/>
              </a:ext>
            </a:extLst>
          </p:cNvPr>
          <p:cNvSpPr txBox="1"/>
          <p:nvPr/>
        </p:nvSpPr>
        <p:spPr>
          <a:xfrm flipH="1">
            <a:off x="1943100" y="4837549"/>
            <a:ext cx="1697039" cy="400110"/>
          </a:xfrm>
          <a:prstGeom prst="rect">
            <a:avLst/>
          </a:prstGeom>
          <a:noFill/>
        </p:spPr>
        <p:txBody>
          <a:bodyPr wrap="square" rtlCol="0">
            <a:spAutoFit/>
          </a:bodyPr>
          <a:lstStyle/>
          <a:p>
            <a:pPr algn="ctr"/>
            <a:r>
              <a:rPr lang="es-GB" sz="2000">
                <a:solidFill>
                  <a:srgbClr val="104F75"/>
                </a:solidFill>
              </a:rPr>
              <a:t>inspiración</a:t>
            </a:r>
            <a:endParaRPr lang="es-GB" sz="2000" dirty="0">
              <a:solidFill>
                <a:srgbClr val="104F75"/>
              </a:solidFill>
            </a:endParaRPr>
          </a:p>
        </p:txBody>
      </p:sp>
      <p:sp>
        <p:nvSpPr>
          <p:cNvPr id="4" name="Llamada rectangular redondeada 3">
            <a:extLst>
              <a:ext uri="{FF2B5EF4-FFF2-40B4-BE49-F238E27FC236}">
                <a16:creationId xmlns:a16="http://schemas.microsoft.com/office/drawing/2014/main" id="{231F3A67-64E1-5E49-B03C-565B826FFBDD}"/>
              </a:ext>
            </a:extLst>
          </p:cNvPr>
          <p:cNvSpPr/>
          <p:nvPr/>
        </p:nvSpPr>
        <p:spPr>
          <a:xfrm>
            <a:off x="5432081" y="1361958"/>
            <a:ext cx="6649156" cy="2355803"/>
          </a:xfrm>
          <a:prstGeom prst="wedgeRoundRectCallou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t>Notes on tolerance: </a:t>
            </a:r>
            <a:endParaRPr lang="es-GB" sz="2000" dirty="0"/>
          </a:p>
          <a:p>
            <a:r>
              <a:rPr lang="en-GB" sz="2000" dirty="0"/>
              <a:t> </a:t>
            </a:r>
            <a:endParaRPr lang="es-GB" sz="2000" dirty="0"/>
          </a:p>
          <a:p>
            <a:r>
              <a:rPr lang="en-GB" sz="2000" b="1" dirty="0"/>
              <a:t>1 </a:t>
            </a:r>
            <a:r>
              <a:rPr lang="en-GB" sz="2000" dirty="0"/>
              <a:t>mark awarded for a correctly spelt word but with a missing, incorrect, or unnecessary accent (see also below).</a:t>
            </a:r>
            <a:endParaRPr lang="es-GB" sz="2000" dirty="0"/>
          </a:p>
          <a:p>
            <a:r>
              <a:rPr lang="en-GB" sz="2000" b="1" dirty="0"/>
              <a:t> </a:t>
            </a:r>
            <a:endParaRPr lang="es-GB" sz="2000" dirty="0"/>
          </a:p>
          <a:p>
            <a:r>
              <a:rPr lang="en-GB" sz="2000" b="1" dirty="0"/>
              <a:t>0 </a:t>
            </a:r>
            <a:r>
              <a:rPr lang="en-GB" sz="2000" dirty="0"/>
              <a:t>marks for no noun or an incorrect noun.</a:t>
            </a:r>
            <a:endParaRPr lang="es-GB" sz="2000" dirty="0"/>
          </a:p>
        </p:txBody>
      </p:sp>
    </p:spTree>
    <p:extLst>
      <p:ext uri="{BB962C8B-B14F-4D97-AF65-F5344CB8AC3E}">
        <p14:creationId xmlns:p14="http://schemas.microsoft.com/office/powerpoint/2010/main" val="399037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background rectangle">
            <a:extLs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5" name="Title 3"/>
          <p:cNvSpPr>
            <a:spLocks noGrp="1"/>
          </p:cNvSpPr>
          <p:nvPr>
            <p:ph type="title"/>
          </p:nvPr>
        </p:nvSpPr>
        <p:spPr>
          <a:xfrm>
            <a:off x="-72086" y="280417"/>
            <a:ext cx="6604966" cy="721474"/>
          </a:xfrm>
        </p:spPr>
        <p:txBody>
          <a:bodyPr>
            <a:normAutofit/>
          </a:bodyPr>
          <a:lstStyle/>
          <a:p>
            <a:r>
              <a:rPr lang="en-GB" sz="2800" b="1">
                <a:solidFill>
                  <a:schemeClr val="bg1"/>
                </a:solidFill>
              </a:rPr>
              <a:t>Section C (Writing)</a:t>
            </a:r>
            <a:endParaRPr lang="en-GB" sz="2800" b="1" dirty="0">
              <a:solidFill>
                <a:schemeClr val="bg1"/>
              </a:solidFill>
            </a:endParaRPr>
          </a:p>
        </p:txBody>
      </p:sp>
      <p:sp>
        <p:nvSpPr>
          <p:cNvPr id="7" name="Rectangle 6"/>
          <p:cNvSpPr/>
          <p:nvPr/>
        </p:nvSpPr>
        <p:spPr>
          <a:xfrm>
            <a:off x="525262" y="1361958"/>
            <a:ext cx="11141475" cy="2246769"/>
          </a:xfrm>
          <a:prstGeom prst="rect">
            <a:avLst/>
          </a:prstGeom>
        </p:spPr>
        <p:txBody>
          <a:bodyPr wrap="square">
            <a:spAutoFit/>
          </a:bodyPr>
          <a:lstStyle/>
          <a:p>
            <a:r>
              <a:rPr lang="en-GB" altLang="en-US" sz="2000" b="1" dirty="0">
                <a:solidFill>
                  <a:srgbClr val="104F75"/>
                </a:solidFill>
                <a:ea typeface="Times New Roman" panose="02020603050405020304" pitchFamily="18" charset="0"/>
                <a:cs typeface="Arial" panose="020B0604020202020204" pitchFamily="34" charset="0"/>
              </a:rPr>
              <a:t>SEC</a:t>
            </a:r>
            <a:r>
              <a:rPr lang="en-GB" altLang="en-US" sz="2000" b="1" dirty="0">
                <a:solidFill>
                  <a:srgbClr val="104F75"/>
                </a:solidFill>
                <a:ea typeface="SimSun" panose="02010600030101010101" pitchFamily="2" charset="-122"/>
                <a:cs typeface="Arial" panose="020B0604020202020204" pitchFamily="34" charset="0"/>
              </a:rPr>
              <a:t>TION C (WRITING) - GRAMMAR</a:t>
            </a:r>
          </a:p>
          <a:p>
            <a:endParaRPr lang="en-GB" sz="2000" dirty="0">
              <a:solidFill>
                <a:srgbClr val="104F75"/>
              </a:solidFill>
            </a:endParaRPr>
          </a:p>
          <a:p>
            <a:r>
              <a:rPr lang="en-GB" sz="2000" b="1" dirty="0">
                <a:solidFill>
                  <a:srgbClr val="104F75"/>
                </a:solidFill>
              </a:rPr>
              <a:t>PART A</a:t>
            </a:r>
          </a:p>
          <a:p>
            <a:endParaRPr lang="en-GB" sz="2000" dirty="0">
              <a:solidFill>
                <a:srgbClr val="104F75"/>
              </a:solidFill>
            </a:endParaRPr>
          </a:p>
          <a:p>
            <a:r>
              <a:rPr lang="en-GB" sz="2000" dirty="0">
                <a:solidFill>
                  <a:srgbClr val="104F75"/>
                </a:solidFill>
              </a:rPr>
              <a:t>This part of the test will take around </a:t>
            </a:r>
            <a:r>
              <a:rPr lang="en-GB" sz="2000" b="1" dirty="0">
                <a:solidFill>
                  <a:srgbClr val="104F75"/>
                </a:solidFill>
              </a:rPr>
              <a:t>5½ minutes</a:t>
            </a:r>
            <a:r>
              <a:rPr lang="en-GB" sz="2000" dirty="0">
                <a:solidFill>
                  <a:srgbClr val="104F75"/>
                </a:solidFill>
              </a:rPr>
              <a:t>.</a:t>
            </a:r>
          </a:p>
          <a:p>
            <a:endParaRPr lang="en-GB" sz="2000" dirty="0">
              <a:solidFill>
                <a:srgbClr val="104F75"/>
              </a:solidFill>
            </a:endParaRPr>
          </a:p>
          <a:p>
            <a:r>
              <a:rPr lang="en-GB" sz="2000" dirty="0">
                <a:solidFill>
                  <a:srgbClr val="104F75"/>
                </a:solidFill>
              </a:rPr>
              <a:t>Write the Spanish for the English given in brackets. Use the clues to help you.</a:t>
            </a:r>
          </a:p>
        </p:txBody>
      </p:sp>
      <p:sp>
        <p:nvSpPr>
          <p:cNvPr id="4" name="Rectángulo 3">
            <a:extLst>
              <a:ext uri="{FF2B5EF4-FFF2-40B4-BE49-F238E27FC236}">
                <a16:creationId xmlns:a16="http://schemas.microsoft.com/office/drawing/2014/main" id="{A9C67CF5-CC4F-DB47-8175-E95FDE37336E}"/>
              </a:ext>
            </a:extLst>
          </p:cNvPr>
          <p:cNvSpPr/>
          <p:nvPr/>
        </p:nvSpPr>
        <p:spPr>
          <a:xfrm>
            <a:off x="605245" y="4092260"/>
            <a:ext cx="10981507" cy="1259832"/>
          </a:xfrm>
          <a:prstGeom prst="rect">
            <a:avLst/>
          </a:prstGeom>
        </p:spPr>
        <p:txBody>
          <a:bodyPr wrap="square">
            <a:spAutoFit/>
          </a:bodyPr>
          <a:lstStyle/>
          <a:p>
            <a:pPr>
              <a:lnSpc>
                <a:spcPct val="107000"/>
              </a:lnSpc>
              <a:spcAft>
                <a:spcPts val="800"/>
              </a:spcAft>
              <a:tabLst>
                <a:tab pos="457200" algn="l"/>
                <a:tab pos="914400" algn="l"/>
                <a:tab pos="1371600" algn="l"/>
                <a:tab pos="1828800" algn="l"/>
                <a:tab pos="2286000" algn="l"/>
                <a:tab pos="2743200" algn="l"/>
                <a:tab pos="3200400" algn="l"/>
                <a:tab pos="3657600" algn="l"/>
                <a:tab pos="4038600" algn="l"/>
                <a:tab pos="4114800" algn="l"/>
                <a:tab pos="4476750" algn="l"/>
              </a:tabLst>
            </a:pPr>
            <a:r>
              <a:rPr lang="en-GB" sz="2000" b="1" dirty="0">
                <a:solidFill>
                  <a:srgbClr val="104F75"/>
                </a:solidFill>
                <a:latin typeface="Century Gothic" panose="020B0502020202020204" pitchFamily="34" charset="0"/>
                <a:ea typeface="SimSun" panose="02010600030101010101" pitchFamily="2" charset="-122"/>
                <a:cs typeface="Arial" panose="020B0604020202020204" pitchFamily="34" charset="0"/>
              </a:rPr>
              <a:t>															Clues:</a:t>
            </a:r>
            <a:endParaRPr lang="es-GB" sz="2000" dirty="0">
              <a:solidFill>
                <a:srgbClr val="104F75"/>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2000" dirty="0">
                <a:solidFill>
                  <a:srgbClr val="104F75"/>
                </a:solidFill>
                <a:latin typeface="Century Gothic" panose="020B0502020202020204" pitchFamily="34" charset="0"/>
                <a:ea typeface="SimSun" panose="02010600030101010101" pitchFamily="2" charset="-122"/>
                <a:cs typeface="Arial" panose="020B0604020202020204" pitchFamily="34" charset="0"/>
              </a:rPr>
              <a:t>1. </a:t>
            </a:r>
            <a:r>
              <a:rPr lang="en-GB" sz="2000" dirty="0">
                <a:solidFill>
                  <a:srgbClr val="104F75"/>
                </a:solidFill>
                <a:latin typeface="Century Gothic" panose="020B0502020202020204" pitchFamily="34" charset="0"/>
                <a:ea typeface="SimSun" panose="02010600030101010101" pitchFamily="2" charset="-122"/>
                <a:cs typeface="Helvetica" pitchFamily="2" charset="0"/>
              </a:rPr>
              <a:t>___________ </a:t>
            </a:r>
            <a:r>
              <a:rPr lang="en-GB" sz="2000" dirty="0">
                <a:solidFill>
                  <a:srgbClr val="104F75"/>
                </a:solidFill>
                <a:latin typeface="Century Gothic" panose="020B0502020202020204" pitchFamily="34" charset="0"/>
                <a:ea typeface="SimSun" panose="02010600030101010101" pitchFamily="2" charset="-122"/>
                <a:cs typeface="Arial" panose="020B0604020202020204" pitchFamily="34" charset="0"/>
              </a:rPr>
              <a:t>un café. (she offers)				</a:t>
            </a:r>
            <a:r>
              <a:rPr lang="en-GB" sz="2000" b="1" dirty="0">
                <a:solidFill>
                  <a:srgbClr val="104F75"/>
                </a:solidFill>
                <a:latin typeface="Century Gothic" panose="020B0502020202020204" pitchFamily="34" charset="0"/>
                <a:ea typeface="SimSun" panose="02010600030101010101" pitchFamily="2" charset="-122"/>
                <a:cs typeface="Arial" panose="020B0604020202020204" pitchFamily="34" charset="0"/>
              </a:rPr>
              <a:t>to offer</a:t>
            </a:r>
            <a:r>
              <a:rPr lang="en-GB" sz="2000" dirty="0">
                <a:solidFill>
                  <a:srgbClr val="104F75"/>
                </a:solidFill>
                <a:latin typeface="Century Gothic" panose="020B0502020202020204" pitchFamily="34" charset="0"/>
                <a:ea typeface="SimSun" panose="02010600030101010101" pitchFamily="2" charset="-122"/>
                <a:cs typeface="Arial" panose="020B0604020202020204" pitchFamily="34" charset="0"/>
              </a:rPr>
              <a:t> = </a:t>
            </a:r>
            <a:r>
              <a:rPr lang="en-GB" sz="2000" i="1" dirty="0" err="1">
                <a:solidFill>
                  <a:srgbClr val="104F75"/>
                </a:solidFill>
                <a:latin typeface="Century Gothic" panose="020B0502020202020204" pitchFamily="34" charset="0"/>
                <a:ea typeface="SimSun" panose="02010600030101010101" pitchFamily="2" charset="-122"/>
                <a:cs typeface="Arial" panose="020B0604020202020204" pitchFamily="34" charset="0"/>
              </a:rPr>
              <a:t>ofrecer</a:t>
            </a:r>
            <a:r>
              <a:rPr lang="en-GB" sz="2000" i="1" dirty="0">
                <a:solidFill>
                  <a:srgbClr val="104F75"/>
                </a:solidFill>
                <a:latin typeface="Century Gothic" panose="020B0502020202020204" pitchFamily="34" charset="0"/>
                <a:ea typeface="SimSun" panose="02010600030101010101" pitchFamily="2" charset="-122"/>
                <a:cs typeface="Arial" panose="020B0604020202020204" pitchFamily="34" charset="0"/>
              </a:rPr>
              <a:t> </a:t>
            </a:r>
            <a:endParaRPr lang="es-GB" sz="2000" dirty="0">
              <a:solidFill>
                <a:srgbClr val="104F75"/>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s-ES" sz="2000" dirty="0">
                <a:solidFill>
                  <a:srgbClr val="104F75"/>
                </a:solidFill>
                <a:latin typeface="Century Gothic" panose="020B0502020202020204" pitchFamily="34" charset="0"/>
                <a:ea typeface="SimSun" panose="02010600030101010101" pitchFamily="2" charset="-122"/>
                <a:cs typeface="Times New Roman" panose="02020603050405020304" pitchFamily="18" charset="0"/>
              </a:rPr>
              <a:t>2. </a:t>
            </a:r>
            <a:r>
              <a:rPr lang="es-ES" sz="2000" dirty="0">
                <a:solidFill>
                  <a:srgbClr val="104F75"/>
                </a:solidFill>
                <a:latin typeface="Century Gothic" panose="020B0502020202020204" pitchFamily="34" charset="0"/>
                <a:ea typeface="SimSun" panose="02010600030101010101" pitchFamily="2" charset="-122"/>
                <a:cs typeface="Helvetica" pitchFamily="2" charset="0"/>
              </a:rPr>
              <a:t>___________ </a:t>
            </a:r>
            <a:r>
              <a:rPr lang="es-ES" sz="2000" dirty="0">
                <a:solidFill>
                  <a:srgbClr val="104F75"/>
                </a:solidFill>
                <a:latin typeface="Century Gothic" panose="020B0502020202020204" pitchFamily="34" charset="0"/>
                <a:ea typeface="SimSun" panose="02010600030101010101" pitchFamily="2" charset="-122"/>
                <a:cs typeface="Arial" panose="020B0604020202020204" pitchFamily="34" charset="0"/>
              </a:rPr>
              <a:t>en noviembre. </a:t>
            </a:r>
            <a:r>
              <a:rPr lang="es-ES" sz="2000" dirty="0">
                <a:solidFill>
                  <a:srgbClr val="104F75"/>
                </a:solidFill>
                <a:latin typeface="Century Gothic" panose="020B0502020202020204" pitchFamily="34" charset="0"/>
                <a:ea typeface="SimSun" panose="02010600030101010101" pitchFamily="2" charset="-122"/>
                <a:cs typeface="Helvetica" pitchFamily="2" charset="0"/>
              </a:rPr>
              <a:t>(</a:t>
            </a:r>
            <a:r>
              <a:rPr lang="es-ES" sz="2000" dirty="0" err="1">
                <a:solidFill>
                  <a:srgbClr val="104F75"/>
                </a:solidFill>
                <a:latin typeface="Century Gothic" panose="020B0502020202020204" pitchFamily="34" charset="0"/>
                <a:ea typeface="SimSun" panose="02010600030101010101" pitchFamily="2" charset="-122"/>
                <a:cs typeface="Helvetica" pitchFamily="2" charset="0"/>
              </a:rPr>
              <a:t>they</a:t>
            </a:r>
            <a:r>
              <a:rPr lang="es-ES" sz="2000" dirty="0">
                <a:solidFill>
                  <a:srgbClr val="104F75"/>
                </a:solidFill>
                <a:latin typeface="Century Gothic" panose="020B0502020202020204" pitchFamily="34" charset="0"/>
                <a:ea typeface="SimSun" panose="02010600030101010101" pitchFamily="2" charset="-122"/>
                <a:cs typeface="Helvetica" pitchFamily="2" charset="0"/>
              </a:rPr>
              <a:t> </a:t>
            </a:r>
            <a:r>
              <a:rPr lang="es-ES" sz="2000" dirty="0" err="1">
                <a:solidFill>
                  <a:srgbClr val="104F75"/>
                </a:solidFill>
                <a:latin typeface="Century Gothic" panose="020B0502020202020204" pitchFamily="34" charset="0"/>
                <a:ea typeface="SimSun" panose="02010600030101010101" pitchFamily="2" charset="-122"/>
                <a:cs typeface="Helvetica" pitchFamily="2" charset="0"/>
              </a:rPr>
              <a:t>finish</a:t>
            </a:r>
            <a:r>
              <a:rPr lang="es-ES" sz="2000" dirty="0">
                <a:solidFill>
                  <a:srgbClr val="104F75"/>
                </a:solidFill>
                <a:latin typeface="Century Gothic" panose="020B0502020202020204" pitchFamily="34" charset="0"/>
                <a:ea typeface="SimSun" panose="02010600030101010101" pitchFamily="2" charset="-122"/>
                <a:cs typeface="Helvetica" pitchFamily="2" charset="0"/>
              </a:rPr>
              <a:t>)			</a:t>
            </a:r>
            <a:r>
              <a:rPr lang="es-ES" sz="2000" b="1" dirty="0">
                <a:solidFill>
                  <a:srgbClr val="104F75"/>
                </a:solidFill>
                <a:latin typeface="Century Gothic" panose="020B0502020202020204" pitchFamily="34" charset="0"/>
                <a:ea typeface="SimSun" panose="02010600030101010101" pitchFamily="2" charset="-122"/>
                <a:cs typeface="Helvetica" pitchFamily="2" charset="0"/>
              </a:rPr>
              <a:t>to </a:t>
            </a:r>
            <a:r>
              <a:rPr lang="es-ES" sz="2000" b="1" dirty="0" err="1">
                <a:solidFill>
                  <a:srgbClr val="104F75"/>
                </a:solidFill>
                <a:latin typeface="Century Gothic" panose="020B0502020202020204" pitchFamily="34" charset="0"/>
                <a:ea typeface="SimSun" panose="02010600030101010101" pitchFamily="2" charset="-122"/>
                <a:cs typeface="Helvetica" pitchFamily="2" charset="0"/>
              </a:rPr>
              <a:t>finish</a:t>
            </a:r>
            <a:r>
              <a:rPr lang="es-ES" sz="2000" dirty="0">
                <a:solidFill>
                  <a:srgbClr val="104F75"/>
                </a:solidFill>
                <a:latin typeface="Century Gothic" panose="020B0502020202020204" pitchFamily="34" charset="0"/>
                <a:ea typeface="SimSun" panose="02010600030101010101" pitchFamily="2" charset="-122"/>
                <a:cs typeface="Helvetica" pitchFamily="2" charset="0"/>
              </a:rPr>
              <a:t> = </a:t>
            </a:r>
            <a:r>
              <a:rPr lang="es-ES" sz="2000" i="1" dirty="0">
                <a:solidFill>
                  <a:srgbClr val="104F75"/>
                </a:solidFill>
                <a:latin typeface="Century Gothic" panose="020B0502020202020204" pitchFamily="34" charset="0"/>
                <a:ea typeface="SimSun" panose="02010600030101010101" pitchFamily="2" charset="-122"/>
                <a:cs typeface="Helvetica" pitchFamily="2" charset="0"/>
              </a:rPr>
              <a:t>terminar</a:t>
            </a:r>
            <a:endParaRPr lang="es-GB" sz="2000" dirty="0">
              <a:solidFill>
                <a:srgbClr val="104F75"/>
              </a:solidFill>
              <a:latin typeface="Century Gothic" panose="020B0502020202020204" pitchFamily="34" charset="0"/>
              <a:ea typeface="SimSun" panose="02010600030101010101" pitchFamily="2" charset="-122"/>
              <a:cs typeface="Times New Roman" panose="02020603050405020304" pitchFamily="18" charset="0"/>
            </a:endParaRPr>
          </a:p>
        </p:txBody>
      </p:sp>
      <p:sp>
        <p:nvSpPr>
          <p:cNvPr id="6" name="CuadroTexto 5">
            <a:extLst>
              <a:ext uri="{FF2B5EF4-FFF2-40B4-BE49-F238E27FC236}">
                <a16:creationId xmlns:a16="http://schemas.microsoft.com/office/drawing/2014/main" id="{B0C4321D-E970-554C-8C57-07FE4B160AAB}"/>
              </a:ext>
            </a:extLst>
          </p:cNvPr>
          <p:cNvSpPr txBox="1"/>
          <p:nvPr/>
        </p:nvSpPr>
        <p:spPr>
          <a:xfrm>
            <a:off x="984067" y="4452694"/>
            <a:ext cx="1393371" cy="400110"/>
          </a:xfrm>
          <a:prstGeom prst="rect">
            <a:avLst/>
          </a:prstGeom>
          <a:noFill/>
        </p:spPr>
        <p:txBody>
          <a:bodyPr wrap="square" rtlCol="0">
            <a:spAutoFit/>
          </a:bodyPr>
          <a:lstStyle/>
          <a:p>
            <a:pPr algn="ctr"/>
            <a:r>
              <a:rPr lang="es-GB" sz="2000" dirty="0">
                <a:solidFill>
                  <a:srgbClr val="104F75"/>
                </a:solidFill>
              </a:rPr>
              <a:t>Ofrece</a:t>
            </a:r>
            <a:endParaRPr lang="es-GB" sz="2400" dirty="0">
              <a:solidFill>
                <a:srgbClr val="104F75"/>
              </a:solidFill>
            </a:endParaRPr>
          </a:p>
        </p:txBody>
      </p:sp>
      <p:sp>
        <p:nvSpPr>
          <p:cNvPr id="10" name="CuadroTexto 9">
            <a:extLst>
              <a:ext uri="{FF2B5EF4-FFF2-40B4-BE49-F238E27FC236}">
                <a16:creationId xmlns:a16="http://schemas.microsoft.com/office/drawing/2014/main" id="{0796B6EE-EBFB-374E-ABB2-E0012882E9B2}"/>
              </a:ext>
            </a:extLst>
          </p:cNvPr>
          <p:cNvSpPr txBox="1"/>
          <p:nvPr/>
        </p:nvSpPr>
        <p:spPr>
          <a:xfrm>
            <a:off x="984066" y="4902393"/>
            <a:ext cx="1393371" cy="400110"/>
          </a:xfrm>
          <a:prstGeom prst="rect">
            <a:avLst/>
          </a:prstGeom>
          <a:noFill/>
        </p:spPr>
        <p:txBody>
          <a:bodyPr wrap="square" rtlCol="0">
            <a:spAutoFit/>
          </a:bodyPr>
          <a:lstStyle/>
          <a:p>
            <a:pPr algn="ctr"/>
            <a:r>
              <a:rPr lang="es-GB" sz="2000" dirty="0">
                <a:solidFill>
                  <a:srgbClr val="104F75"/>
                </a:solidFill>
              </a:rPr>
              <a:t>Terminan</a:t>
            </a:r>
            <a:endParaRPr lang="es-GB" sz="2400" dirty="0">
              <a:solidFill>
                <a:srgbClr val="104F75"/>
              </a:solidFill>
            </a:endParaRPr>
          </a:p>
        </p:txBody>
      </p:sp>
      <p:sp>
        <p:nvSpPr>
          <p:cNvPr id="8" name="Llamada rectangular redondeada 7">
            <a:extLst>
              <a:ext uri="{FF2B5EF4-FFF2-40B4-BE49-F238E27FC236}">
                <a16:creationId xmlns:a16="http://schemas.microsoft.com/office/drawing/2014/main" id="{D04510F9-AA19-3545-8F42-7A0215E5A5F9}"/>
              </a:ext>
            </a:extLst>
          </p:cNvPr>
          <p:cNvSpPr/>
          <p:nvPr/>
        </p:nvSpPr>
        <p:spPr>
          <a:xfrm>
            <a:off x="7405737" y="864256"/>
            <a:ext cx="3983523" cy="1426509"/>
          </a:xfrm>
          <a:prstGeom prst="wedgeRoundRectCallou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t>Verbs must be spelt correctly to demonstrate knowledge of the verb inflections.</a:t>
            </a:r>
            <a:endParaRPr lang="es-GB" sz="2000" dirty="0"/>
          </a:p>
        </p:txBody>
      </p:sp>
    </p:spTree>
    <p:extLst>
      <p:ext uri="{BB962C8B-B14F-4D97-AF65-F5344CB8AC3E}">
        <p14:creationId xmlns:p14="http://schemas.microsoft.com/office/powerpoint/2010/main" val="182900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background rectangle">
            <a:extLs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5" name="Title 3"/>
          <p:cNvSpPr>
            <a:spLocks noGrp="1"/>
          </p:cNvSpPr>
          <p:nvPr>
            <p:ph type="title"/>
          </p:nvPr>
        </p:nvSpPr>
        <p:spPr>
          <a:xfrm>
            <a:off x="-72086" y="280417"/>
            <a:ext cx="6604966" cy="721474"/>
          </a:xfrm>
        </p:spPr>
        <p:txBody>
          <a:bodyPr>
            <a:normAutofit/>
          </a:bodyPr>
          <a:lstStyle/>
          <a:p>
            <a:r>
              <a:rPr lang="en-GB" sz="2800" b="1">
                <a:solidFill>
                  <a:schemeClr val="bg1"/>
                </a:solidFill>
              </a:rPr>
              <a:t>Section C (Writing)</a:t>
            </a:r>
            <a:endParaRPr lang="en-GB" sz="2800" b="1" dirty="0">
              <a:solidFill>
                <a:schemeClr val="bg1"/>
              </a:solidFill>
            </a:endParaRPr>
          </a:p>
        </p:txBody>
      </p:sp>
      <p:sp>
        <p:nvSpPr>
          <p:cNvPr id="7" name="Rectangle 6"/>
          <p:cNvSpPr/>
          <p:nvPr/>
        </p:nvSpPr>
        <p:spPr>
          <a:xfrm>
            <a:off x="525262" y="1361958"/>
            <a:ext cx="11141475" cy="2246769"/>
          </a:xfrm>
          <a:prstGeom prst="rect">
            <a:avLst/>
          </a:prstGeom>
        </p:spPr>
        <p:txBody>
          <a:bodyPr wrap="square">
            <a:spAutoFit/>
          </a:bodyPr>
          <a:lstStyle/>
          <a:p>
            <a:r>
              <a:rPr lang="en-GB" altLang="en-US" sz="2000" b="1" dirty="0">
                <a:solidFill>
                  <a:srgbClr val="104F75"/>
                </a:solidFill>
                <a:ea typeface="Times New Roman" panose="02020603050405020304" pitchFamily="18" charset="0"/>
                <a:cs typeface="Arial" panose="020B0604020202020204" pitchFamily="34" charset="0"/>
              </a:rPr>
              <a:t>SEC</a:t>
            </a:r>
            <a:r>
              <a:rPr lang="en-GB" altLang="en-US" sz="2000" b="1" dirty="0">
                <a:solidFill>
                  <a:srgbClr val="104F75"/>
                </a:solidFill>
                <a:ea typeface="SimSun" panose="02010600030101010101" pitchFamily="2" charset="-122"/>
                <a:cs typeface="Arial" panose="020B0604020202020204" pitchFamily="34" charset="0"/>
              </a:rPr>
              <a:t>TION C (WRITING) - GRAMMAR</a:t>
            </a:r>
          </a:p>
          <a:p>
            <a:endParaRPr lang="en-GB" sz="2000" dirty="0">
              <a:solidFill>
                <a:srgbClr val="104F75"/>
              </a:solidFill>
            </a:endParaRPr>
          </a:p>
          <a:p>
            <a:r>
              <a:rPr lang="en-GB" sz="2000" b="1" dirty="0">
                <a:solidFill>
                  <a:srgbClr val="104F75"/>
                </a:solidFill>
              </a:rPr>
              <a:t>PART B</a:t>
            </a:r>
          </a:p>
          <a:p>
            <a:endParaRPr lang="en-GB" sz="2000" dirty="0">
              <a:solidFill>
                <a:srgbClr val="104F75"/>
              </a:solidFill>
            </a:endParaRPr>
          </a:p>
          <a:p>
            <a:r>
              <a:rPr lang="en-GB" sz="2000" dirty="0">
                <a:solidFill>
                  <a:srgbClr val="104F75"/>
                </a:solidFill>
              </a:rPr>
              <a:t>Write the Spanish for the English given in brackets. Use the clues to help you. </a:t>
            </a:r>
          </a:p>
          <a:p>
            <a:endParaRPr lang="en-GB" sz="2000" dirty="0">
              <a:solidFill>
                <a:srgbClr val="104F75"/>
              </a:solidFill>
            </a:endParaRPr>
          </a:p>
          <a:p>
            <a:r>
              <a:rPr lang="en-GB" sz="2000" dirty="0">
                <a:solidFill>
                  <a:srgbClr val="104F75"/>
                </a:solidFill>
              </a:rPr>
              <a:t>Remember to use </a:t>
            </a:r>
            <a:r>
              <a:rPr lang="en-GB" sz="2000" b="1" dirty="0">
                <a:solidFill>
                  <a:srgbClr val="104F75"/>
                </a:solidFill>
              </a:rPr>
              <a:t>the past tense </a:t>
            </a:r>
            <a:r>
              <a:rPr lang="en-GB" sz="2000" dirty="0">
                <a:solidFill>
                  <a:srgbClr val="104F75"/>
                </a:solidFill>
              </a:rPr>
              <a:t>(</a:t>
            </a:r>
            <a:r>
              <a:rPr lang="en-GB" sz="2000" dirty="0" err="1">
                <a:solidFill>
                  <a:srgbClr val="104F75"/>
                </a:solidFill>
              </a:rPr>
              <a:t>preterite</a:t>
            </a:r>
            <a:r>
              <a:rPr lang="en-GB" sz="2000" dirty="0">
                <a:solidFill>
                  <a:srgbClr val="104F75"/>
                </a:solidFill>
              </a:rPr>
              <a:t>).</a:t>
            </a:r>
          </a:p>
        </p:txBody>
      </p:sp>
      <p:sp>
        <p:nvSpPr>
          <p:cNvPr id="4" name="Rectángulo 3">
            <a:extLst>
              <a:ext uri="{FF2B5EF4-FFF2-40B4-BE49-F238E27FC236}">
                <a16:creationId xmlns:a16="http://schemas.microsoft.com/office/drawing/2014/main" id="{A9C67CF5-CC4F-DB47-8175-E95FDE37336E}"/>
              </a:ext>
            </a:extLst>
          </p:cNvPr>
          <p:cNvSpPr/>
          <p:nvPr/>
        </p:nvSpPr>
        <p:spPr>
          <a:xfrm>
            <a:off x="605245" y="4092260"/>
            <a:ext cx="10981507" cy="1259832"/>
          </a:xfrm>
          <a:prstGeom prst="rect">
            <a:avLst/>
          </a:prstGeom>
        </p:spPr>
        <p:txBody>
          <a:bodyPr wrap="square">
            <a:spAutoFit/>
          </a:bodyPr>
          <a:lstStyle/>
          <a:p>
            <a:pPr>
              <a:lnSpc>
                <a:spcPct val="107000"/>
              </a:lnSpc>
              <a:spcAft>
                <a:spcPts val="800"/>
              </a:spcAft>
              <a:tabLst>
                <a:tab pos="457200" algn="l"/>
                <a:tab pos="914400" algn="l"/>
                <a:tab pos="1371600" algn="l"/>
                <a:tab pos="1828800" algn="l"/>
                <a:tab pos="2286000" algn="l"/>
                <a:tab pos="2743200" algn="l"/>
                <a:tab pos="3200400" algn="l"/>
                <a:tab pos="3657600" algn="l"/>
                <a:tab pos="4038600" algn="l"/>
                <a:tab pos="4114800" algn="l"/>
                <a:tab pos="4476750" algn="l"/>
              </a:tabLst>
            </a:pPr>
            <a:r>
              <a:rPr lang="en-GB" sz="2000" b="1" dirty="0">
                <a:solidFill>
                  <a:srgbClr val="104F75"/>
                </a:solidFill>
                <a:latin typeface="Century Gothic" panose="020B0502020202020204" pitchFamily="34" charset="0"/>
                <a:ea typeface="SimSun" panose="02010600030101010101" pitchFamily="2" charset="-122"/>
                <a:cs typeface="Arial" panose="020B0604020202020204" pitchFamily="34" charset="0"/>
              </a:rPr>
              <a:t>															Clues:</a:t>
            </a:r>
            <a:endParaRPr lang="es-GB" sz="2000" dirty="0">
              <a:solidFill>
                <a:srgbClr val="104F75"/>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2000" dirty="0">
                <a:solidFill>
                  <a:srgbClr val="104F75"/>
                </a:solidFill>
                <a:latin typeface="Century Gothic" panose="020B0502020202020204" pitchFamily="34" charset="0"/>
                <a:ea typeface="SimSun" panose="02010600030101010101" pitchFamily="2" charset="-122"/>
                <a:cs typeface="Arial" panose="020B0604020202020204" pitchFamily="34" charset="0"/>
              </a:rPr>
              <a:t>1. Nadia</a:t>
            </a:r>
            <a:r>
              <a:rPr lang="en-GB" sz="2000" dirty="0">
                <a:solidFill>
                  <a:srgbClr val="104F75"/>
                </a:solidFill>
                <a:latin typeface="Century Gothic" panose="020B0502020202020204" pitchFamily="34" charset="0"/>
                <a:ea typeface="SimSun" panose="02010600030101010101" pitchFamily="2" charset="-122"/>
                <a:cs typeface="Helvetica" pitchFamily="2" charset="0"/>
              </a:rPr>
              <a:t>___________ </a:t>
            </a:r>
            <a:r>
              <a:rPr lang="en-GB" sz="2000" dirty="0">
                <a:solidFill>
                  <a:srgbClr val="104F75"/>
                </a:solidFill>
                <a:latin typeface="Century Gothic" panose="020B0502020202020204" pitchFamily="34" charset="0"/>
                <a:ea typeface="SimSun" panose="02010600030101010101" pitchFamily="2" charset="-122"/>
                <a:cs typeface="Arial" panose="020B0604020202020204" pitchFamily="34" charset="0"/>
              </a:rPr>
              <a:t>el </a:t>
            </a:r>
            <a:r>
              <a:rPr lang="en-GB" sz="2000" dirty="0" err="1">
                <a:solidFill>
                  <a:srgbClr val="104F75"/>
                </a:solidFill>
                <a:latin typeface="Century Gothic" panose="020B0502020202020204" pitchFamily="34" charset="0"/>
                <a:ea typeface="SimSun" panose="02010600030101010101" pitchFamily="2" charset="-122"/>
                <a:cs typeface="Arial" panose="020B0604020202020204" pitchFamily="34" charset="0"/>
              </a:rPr>
              <a:t>juego</a:t>
            </a:r>
            <a:r>
              <a:rPr lang="en-GB" sz="2000" dirty="0">
                <a:solidFill>
                  <a:srgbClr val="104F75"/>
                </a:solidFill>
                <a:latin typeface="Century Gothic" panose="020B0502020202020204" pitchFamily="34" charset="0"/>
                <a:ea typeface="SimSun" panose="02010600030101010101" pitchFamily="2" charset="-122"/>
                <a:cs typeface="Arial" panose="020B0604020202020204" pitchFamily="34" charset="0"/>
              </a:rPr>
              <a:t>. (bought)			</a:t>
            </a:r>
            <a:r>
              <a:rPr lang="en-GB" sz="2000" b="1" dirty="0">
                <a:solidFill>
                  <a:srgbClr val="104F75"/>
                </a:solidFill>
                <a:latin typeface="Century Gothic" panose="020B0502020202020204" pitchFamily="34" charset="0"/>
                <a:ea typeface="SimSun" panose="02010600030101010101" pitchFamily="2" charset="-122"/>
                <a:cs typeface="Arial" panose="020B0604020202020204" pitchFamily="34" charset="0"/>
              </a:rPr>
              <a:t>to buy</a:t>
            </a:r>
            <a:r>
              <a:rPr lang="en-GB" sz="2000" dirty="0">
                <a:solidFill>
                  <a:srgbClr val="104F75"/>
                </a:solidFill>
                <a:latin typeface="Century Gothic" panose="020B0502020202020204" pitchFamily="34" charset="0"/>
                <a:ea typeface="SimSun" panose="02010600030101010101" pitchFamily="2" charset="-122"/>
                <a:cs typeface="Arial" panose="020B0604020202020204" pitchFamily="34" charset="0"/>
              </a:rPr>
              <a:t> = </a:t>
            </a:r>
            <a:r>
              <a:rPr lang="en-GB" sz="2000" i="1" dirty="0" err="1">
                <a:solidFill>
                  <a:srgbClr val="104F75"/>
                </a:solidFill>
                <a:latin typeface="Century Gothic" panose="020B0502020202020204" pitchFamily="34" charset="0"/>
                <a:ea typeface="SimSun" panose="02010600030101010101" pitchFamily="2" charset="-122"/>
                <a:cs typeface="Arial" panose="020B0604020202020204" pitchFamily="34" charset="0"/>
              </a:rPr>
              <a:t>comprar</a:t>
            </a:r>
            <a:r>
              <a:rPr lang="en-GB" sz="2000" i="1" dirty="0">
                <a:solidFill>
                  <a:srgbClr val="104F75"/>
                </a:solidFill>
                <a:latin typeface="Century Gothic" panose="020B0502020202020204" pitchFamily="34" charset="0"/>
                <a:ea typeface="SimSun" panose="02010600030101010101" pitchFamily="2" charset="-122"/>
                <a:cs typeface="Arial" panose="020B0604020202020204" pitchFamily="34" charset="0"/>
              </a:rPr>
              <a:t> </a:t>
            </a:r>
            <a:endParaRPr lang="es-GB" sz="2000" dirty="0">
              <a:solidFill>
                <a:srgbClr val="104F75"/>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s-ES" sz="2000" dirty="0">
                <a:solidFill>
                  <a:srgbClr val="104F75"/>
                </a:solidFill>
                <a:latin typeface="Century Gothic" panose="020B0502020202020204" pitchFamily="34" charset="0"/>
                <a:ea typeface="SimSun" panose="02010600030101010101" pitchFamily="2" charset="-122"/>
                <a:cs typeface="Times New Roman" panose="02020603050405020304" pitchFamily="18" charset="0"/>
              </a:rPr>
              <a:t>2. </a:t>
            </a:r>
            <a:r>
              <a:rPr lang="es-ES" sz="2000" dirty="0">
                <a:solidFill>
                  <a:srgbClr val="104F75"/>
                </a:solidFill>
                <a:latin typeface="Century Gothic" panose="020B0502020202020204" pitchFamily="34" charset="0"/>
                <a:ea typeface="SimSun" panose="02010600030101010101" pitchFamily="2" charset="-122"/>
                <a:cs typeface="Helvetica" pitchFamily="2" charset="0"/>
              </a:rPr>
              <a:t>___________ </a:t>
            </a:r>
            <a:r>
              <a:rPr lang="es-ES" sz="2000" dirty="0">
                <a:solidFill>
                  <a:srgbClr val="104F75"/>
                </a:solidFill>
                <a:latin typeface="Century Gothic" panose="020B0502020202020204" pitchFamily="34" charset="0"/>
                <a:ea typeface="SimSun" panose="02010600030101010101" pitchFamily="2" charset="-122"/>
                <a:cs typeface="Arial" panose="020B0604020202020204" pitchFamily="34" charset="0"/>
              </a:rPr>
              <a:t>la verdad. </a:t>
            </a:r>
            <a:r>
              <a:rPr lang="es-ES" sz="2000" dirty="0">
                <a:solidFill>
                  <a:srgbClr val="104F75"/>
                </a:solidFill>
                <a:latin typeface="Century Gothic" panose="020B0502020202020204" pitchFamily="34" charset="0"/>
                <a:ea typeface="SimSun" panose="02010600030101010101" pitchFamily="2" charset="-122"/>
                <a:cs typeface="Helvetica" pitchFamily="2" charset="0"/>
              </a:rPr>
              <a:t>(</a:t>
            </a:r>
            <a:r>
              <a:rPr lang="es-ES" sz="2000" dirty="0" err="1">
                <a:solidFill>
                  <a:srgbClr val="104F75"/>
                </a:solidFill>
                <a:latin typeface="Century Gothic" panose="020B0502020202020204" pitchFamily="34" charset="0"/>
                <a:ea typeface="SimSun" panose="02010600030101010101" pitchFamily="2" charset="-122"/>
                <a:cs typeface="Helvetica" pitchFamily="2" charset="0"/>
              </a:rPr>
              <a:t>you</a:t>
            </a:r>
            <a:r>
              <a:rPr lang="es-ES" sz="2000" dirty="0">
                <a:solidFill>
                  <a:srgbClr val="104F75"/>
                </a:solidFill>
                <a:latin typeface="Century Gothic" panose="020B0502020202020204" pitchFamily="34" charset="0"/>
                <a:ea typeface="SimSun" panose="02010600030101010101" pitchFamily="2" charset="-122"/>
                <a:cs typeface="Helvetica" pitchFamily="2" charset="0"/>
              </a:rPr>
              <a:t> </a:t>
            </a:r>
            <a:r>
              <a:rPr lang="es-ES" sz="2000" dirty="0" err="1">
                <a:solidFill>
                  <a:srgbClr val="104F75"/>
                </a:solidFill>
                <a:latin typeface="Century Gothic" panose="020B0502020202020204" pitchFamily="34" charset="0"/>
                <a:ea typeface="SimSun" panose="02010600030101010101" pitchFamily="2" charset="-122"/>
                <a:cs typeface="Helvetica" pitchFamily="2" charset="0"/>
              </a:rPr>
              <a:t>understood</a:t>
            </a:r>
            <a:r>
              <a:rPr lang="es-ES" sz="2000" dirty="0">
                <a:solidFill>
                  <a:srgbClr val="104F75"/>
                </a:solidFill>
                <a:latin typeface="Century Gothic" panose="020B0502020202020204" pitchFamily="34" charset="0"/>
                <a:ea typeface="SimSun" panose="02010600030101010101" pitchFamily="2" charset="-122"/>
                <a:cs typeface="Helvetica" pitchFamily="2" charset="0"/>
              </a:rPr>
              <a:t>)			</a:t>
            </a:r>
            <a:r>
              <a:rPr lang="es-ES" sz="2000" b="1" dirty="0">
                <a:solidFill>
                  <a:srgbClr val="104F75"/>
                </a:solidFill>
                <a:latin typeface="Century Gothic" panose="020B0502020202020204" pitchFamily="34" charset="0"/>
                <a:ea typeface="SimSun" panose="02010600030101010101" pitchFamily="2" charset="-122"/>
                <a:cs typeface="Helvetica" pitchFamily="2" charset="0"/>
              </a:rPr>
              <a:t>to </a:t>
            </a:r>
            <a:r>
              <a:rPr lang="es-ES" sz="2000" b="1" dirty="0" err="1">
                <a:solidFill>
                  <a:srgbClr val="104F75"/>
                </a:solidFill>
                <a:latin typeface="Century Gothic" panose="020B0502020202020204" pitchFamily="34" charset="0"/>
                <a:ea typeface="SimSun" panose="02010600030101010101" pitchFamily="2" charset="-122"/>
                <a:cs typeface="Helvetica" pitchFamily="2" charset="0"/>
              </a:rPr>
              <a:t>understand</a:t>
            </a:r>
            <a:r>
              <a:rPr lang="es-ES" sz="2000" dirty="0">
                <a:solidFill>
                  <a:srgbClr val="104F75"/>
                </a:solidFill>
                <a:latin typeface="Century Gothic" panose="020B0502020202020204" pitchFamily="34" charset="0"/>
                <a:ea typeface="SimSun" panose="02010600030101010101" pitchFamily="2" charset="-122"/>
                <a:cs typeface="Helvetica" pitchFamily="2" charset="0"/>
              </a:rPr>
              <a:t> = </a:t>
            </a:r>
            <a:r>
              <a:rPr lang="es-ES" sz="2000" i="1" dirty="0">
                <a:solidFill>
                  <a:srgbClr val="104F75"/>
                </a:solidFill>
                <a:latin typeface="Century Gothic" panose="020B0502020202020204" pitchFamily="34" charset="0"/>
                <a:ea typeface="SimSun" panose="02010600030101010101" pitchFamily="2" charset="-122"/>
                <a:cs typeface="Helvetica" pitchFamily="2" charset="0"/>
              </a:rPr>
              <a:t>entender</a:t>
            </a:r>
            <a:endParaRPr lang="es-GB" sz="2000" dirty="0">
              <a:solidFill>
                <a:srgbClr val="104F75"/>
              </a:solidFill>
              <a:latin typeface="Century Gothic" panose="020B0502020202020204" pitchFamily="34" charset="0"/>
              <a:ea typeface="SimSun" panose="02010600030101010101" pitchFamily="2" charset="-122"/>
              <a:cs typeface="Times New Roman" panose="02020603050405020304" pitchFamily="18" charset="0"/>
            </a:endParaRPr>
          </a:p>
        </p:txBody>
      </p:sp>
      <p:sp>
        <p:nvSpPr>
          <p:cNvPr id="6" name="CuadroTexto 5">
            <a:extLst>
              <a:ext uri="{FF2B5EF4-FFF2-40B4-BE49-F238E27FC236}">
                <a16:creationId xmlns:a16="http://schemas.microsoft.com/office/drawing/2014/main" id="{B0C4321D-E970-554C-8C57-07FE4B160AAB}"/>
              </a:ext>
            </a:extLst>
          </p:cNvPr>
          <p:cNvSpPr txBox="1"/>
          <p:nvPr/>
        </p:nvSpPr>
        <p:spPr>
          <a:xfrm>
            <a:off x="1719941" y="4502283"/>
            <a:ext cx="1393371" cy="400110"/>
          </a:xfrm>
          <a:prstGeom prst="rect">
            <a:avLst/>
          </a:prstGeom>
          <a:noFill/>
        </p:spPr>
        <p:txBody>
          <a:bodyPr wrap="square" rtlCol="0">
            <a:spAutoFit/>
          </a:bodyPr>
          <a:lstStyle/>
          <a:p>
            <a:pPr algn="ctr"/>
            <a:r>
              <a:rPr lang="es-GB" sz="2000" dirty="0">
                <a:solidFill>
                  <a:srgbClr val="104F75"/>
                </a:solidFill>
              </a:rPr>
              <a:t>compró</a:t>
            </a:r>
            <a:endParaRPr lang="es-GB" sz="2400" dirty="0">
              <a:solidFill>
                <a:srgbClr val="104F75"/>
              </a:solidFill>
            </a:endParaRPr>
          </a:p>
        </p:txBody>
      </p:sp>
      <p:sp>
        <p:nvSpPr>
          <p:cNvPr id="10" name="CuadroTexto 9">
            <a:extLst>
              <a:ext uri="{FF2B5EF4-FFF2-40B4-BE49-F238E27FC236}">
                <a16:creationId xmlns:a16="http://schemas.microsoft.com/office/drawing/2014/main" id="{0796B6EE-EBFB-374E-ABB2-E0012882E9B2}"/>
              </a:ext>
            </a:extLst>
          </p:cNvPr>
          <p:cNvSpPr txBox="1"/>
          <p:nvPr/>
        </p:nvSpPr>
        <p:spPr>
          <a:xfrm>
            <a:off x="944876" y="4902393"/>
            <a:ext cx="1471751" cy="400110"/>
          </a:xfrm>
          <a:prstGeom prst="rect">
            <a:avLst/>
          </a:prstGeom>
          <a:noFill/>
        </p:spPr>
        <p:txBody>
          <a:bodyPr wrap="square" rtlCol="0">
            <a:spAutoFit/>
          </a:bodyPr>
          <a:lstStyle/>
          <a:p>
            <a:pPr algn="ctr"/>
            <a:r>
              <a:rPr lang="es-GB" sz="2000" dirty="0">
                <a:solidFill>
                  <a:srgbClr val="104F75"/>
                </a:solidFill>
              </a:rPr>
              <a:t>Entendiste</a:t>
            </a:r>
            <a:endParaRPr lang="es-GB" sz="2400" dirty="0">
              <a:solidFill>
                <a:srgbClr val="104F75"/>
              </a:solidFill>
            </a:endParaRPr>
          </a:p>
        </p:txBody>
      </p:sp>
      <p:sp>
        <p:nvSpPr>
          <p:cNvPr id="8" name="Llamada rectangular redondeada 7">
            <a:extLst>
              <a:ext uri="{FF2B5EF4-FFF2-40B4-BE49-F238E27FC236}">
                <a16:creationId xmlns:a16="http://schemas.microsoft.com/office/drawing/2014/main" id="{AAA9C021-E39E-1643-A55A-D0D0B02BFDD6}"/>
              </a:ext>
            </a:extLst>
          </p:cNvPr>
          <p:cNvSpPr/>
          <p:nvPr/>
        </p:nvSpPr>
        <p:spPr>
          <a:xfrm>
            <a:off x="7405737" y="864256"/>
            <a:ext cx="3983523" cy="1426509"/>
          </a:xfrm>
          <a:prstGeom prst="wedgeRoundRectCallou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t>Verbs must be spelt correctly to demonstrate knowledge of the verb inflections.</a:t>
            </a:r>
            <a:endParaRPr lang="es-GB" sz="2000" dirty="0"/>
          </a:p>
        </p:txBody>
      </p:sp>
    </p:spTree>
    <p:extLst>
      <p:ext uri="{BB962C8B-B14F-4D97-AF65-F5344CB8AC3E}">
        <p14:creationId xmlns:p14="http://schemas.microsoft.com/office/powerpoint/2010/main" val="216502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background rectangle">
            <a:extLs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5" name="Title 3"/>
          <p:cNvSpPr>
            <a:spLocks noGrp="1"/>
          </p:cNvSpPr>
          <p:nvPr>
            <p:ph type="title"/>
          </p:nvPr>
        </p:nvSpPr>
        <p:spPr>
          <a:xfrm>
            <a:off x="-72086" y="280417"/>
            <a:ext cx="6604966" cy="721474"/>
          </a:xfrm>
        </p:spPr>
        <p:txBody>
          <a:bodyPr>
            <a:normAutofit/>
          </a:bodyPr>
          <a:lstStyle/>
          <a:p>
            <a:r>
              <a:rPr lang="en-GB" sz="2800" b="1">
                <a:solidFill>
                  <a:schemeClr val="bg1"/>
                </a:solidFill>
              </a:rPr>
              <a:t>Section C (Writing)</a:t>
            </a:r>
            <a:endParaRPr lang="en-GB" sz="2800" b="1" dirty="0">
              <a:solidFill>
                <a:schemeClr val="bg1"/>
              </a:solidFill>
            </a:endParaRPr>
          </a:p>
        </p:txBody>
      </p:sp>
      <p:sp>
        <p:nvSpPr>
          <p:cNvPr id="7" name="Rectangle 6"/>
          <p:cNvSpPr/>
          <p:nvPr/>
        </p:nvSpPr>
        <p:spPr>
          <a:xfrm>
            <a:off x="525262" y="1361958"/>
            <a:ext cx="11141475" cy="1631216"/>
          </a:xfrm>
          <a:prstGeom prst="rect">
            <a:avLst/>
          </a:prstGeom>
        </p:spPr>
        <p:txBody>
          <a:bodyPr wrap="square">
            <a:spAutoFit/>
          </a:bodyPr>
          <a:lstStyle/>
          <a:p>
            <a:r>
              <a:rPr lang="en-GB" altLang="en-US" sz="2000" b="1" dirty="0">
                <a:solidFill>
                  <a:srgbClr val="104F75"/>
                </a:solidFill>
                <a:ea typeface="Times New Roman" panose="02020603050405020304" pitchFamily="18" charset="0"/>
                <a:cs typeface="Arial" panose="020B0604020202020204" pitchFamily="34" charset="0"/>
              </a:rPr>
              <a:t>SEC</a:t>
            </a:r>
            <a:r>
              <a:rPr lang="en-GB" altLang="en-US" sz="2000" b="1" dirty="0">
                <a:solidFill>
                  <a:srgbClr val="104F75"/>
                </a:solidFill>
                <a:ea typeface="SimSun" panose="02010600030101010101" pitchFamily="2" charset="-122"/>
                <a:cs typeface="Arial" panose="020B0604020202020204" pitchFamily="34" charset="0"/>
              </a:rPr>
              <a:t>TION C (WRITING) - GRAMMAR</a:t>
            </a:r>
          </a:p>
          <a:p>
            <a:endParaRPr lang="en-GB" sz="2000" dirty="0">
              <a:solidFill>
                <a:srgbClr val="104F75"/>
              </a:solidFill>
            </a:endParaRPr>
          </a:p>
          <a:p>
            <a:r>
              <a:rPr lang="en-GB" sz="2000" b="1" dirty="0">
                <a:solidFill>
                  <a:srgbClr val="104F75"/>
                </a:solidFill>
              </a:rPr>
              <a:t>PART C</a:t>
            </a:r>
          </a:p>
          <a:p>
            <a:endParaRPr lang="en-GB" sz="2000" dirty="0">
              <a:solidFill>
                <a:srgbClr val="104F75"/>
              </a:solidFill>
            </a:endParaRPr>
          </a:p>
          <a:p>
            <a:r>
              <a:rPr lang="en-GB" sz="2000" dirty="0">
                <a:solidFill>
                  <a:srgbClr val="104F75"/>
                </a:solidFill>
              </a:rPr>
              <a:t>Write the Spanish for the English given in brackets.</a:t>
            </a:r>
          </a:p>
        </p:txBody>
      </p:sp>
      <p:sp>
        <p:nvSpPr>
          <p:cNvPr id="4" name="Rectángulo 3">
            <a:extLst>
              <a:ext uri="{FF2B5EF4-FFF2-40B4-BE49-F238E27FC236}">
                <a16:creationId xmlns:a16="http://schemas.microsoft.com/office/drawing/2014/main" id="{A9C67CF5-CC4F-DB47-8175-E95FDE37336E}"/>
              </a:ext>
            </a:extLst>
          </p:cNvPr>
          <p:cNvSpPr/>
          <p:nvPr/>
        </p:nvSpPr>
        <p:spPr>
          <a:xfrm>
            <a:off x="1042126" y="3429000"/>
            <a:ext cx="10981507" cy="1259832"/>
          </a:xfrm>
          <a:prstGeom prst="rect">
            <a:avLst/>
          </a:prstGeom>
        </p:spPr>
        <p:txBody>
          <a:bodyPr wrap="square">
            <a:spAutoFit/>
          </a:bodyPr>
          <a:lstStyle/>
          <a:p>
            <a:pPr>
              <a:lnSpc>
                <a:spcPct val="107000"/>
              </a:lnSpc>
              <a:spcAft>
                <a:spcPts val="800"/>
              </a:spcAft>
              <a:tabLst>
                <a:tab pos="457200" algn="l"/>
                <a:tab pos="914400" algn="l"/>
                <a:tab pos="1371600" algn="l"/>
                <a:tab pos="1828800" algn="l"/>
                <a:tab pos="2286000" algn="l"/>
                <a:tab pos="2743200" algn="l"/>
                <a:tab pos="3200400" algn="l"/>
                <a:tab pos="3657600" algn="l"/>
                <a:tab pos="4038600" algn="l"/>
                <a:tab pos="4114800" algn="l"/>
                <a:tab pos="4476750" algn="l"/>
              </a:tabLst>
            </a:pPr>
            <a:r>
              <a:rPr lang="en-GB" sz="2000" b="1" dirty="0">
                <a:solidFill>
                  <a:srgbClr val="104F75"/>
                </a:solidFill>
                <a:latin typeface="Century Gothic" panose="020B0502020202020204" pitchFamily="34" charset="0"/>
                <a:ea typeface="SimSun" panose="02010600030101010101" pitchFamily="2" charset="-122"/>
                <a:cs typeface="Arial" panose="020B0604020202020204" pitchFamily="34" charset="0"/>
              </a:rPr>
              <a:t>															</a:t>
            </a:r>
            <a:endParaRPr lang="es-GB" sz="2000" dirty="0">
              <a:solidFill>
                <a:srgbClr val="104F75"/>
              </a:solidFill>
              <a:latin typeface="Century Gothic" panose="020B0502020202020204" pitchFamily="34" charset="0"/>
              <a:ea typeface="SimSun" panose="02010600030101010101" pitchFamily="2" charset="-122"/>
              <a:cs typeface="Times New Roman" panose="02020603050405020304" pitchFamily="18" charset="0"/>
            </a:endParaRPr>
          </a:p>
          <a:p>
            <a:pPr marL="457200" indent="-457200">
              <a:lnSpc>
                <a:spcPct val="107000"/>
              </a:lnSpc>
              <a:spcAft>
                <a:spcPts val="800"/>
              </a:spcAft>
              <a:buAutoNum type="arabicPeriod"/>
            </a:pPr>
            <a:r>
              <a:rPr lang="en-GB" sz="2000" dirty="0">
                <a:solidFill>
                  <a:srgbClr val="104F75"/>
                </a:solidFill>
                <a:latin typeface="Century Gothic" panose="020B0502020202020204" pitchFamily="34" charset="0"/>
                <a:ea typeface="SimSun" panose="02010600030101010101" pitchFamily="2" charset="-122"/>
                <a:cs typeface="Helvetica" pitchFamily="2" charset="0"/>
              </a:rPr>
              <a:t>___________ </a:t>
            </a:r>
            <a:r>
              <a:rPr lang="en-GB" sz="2000" dirty="0" err="1">
                <a:solidFill>
                  <a:srgbClr val="104F75"/>
                </a:solidFill>
                <a:latin typeface="Century Gothic" panose="020B0502020202020204" pitchFamily="34" charset="0"/>
                <a:ea typeface="SimSun" panose="02010600030101010101" pitchFamily="2" charset="-122"/>
                <a:cs typeface="Arial" panose="020B0604020202020204" pitchFamily="34" charset="0"/>
              </a:rPr>
              <a:t>jugadores</a:t>
            </a:r>
            <a:r>
              <a:rPr lang="en-GB" sz="2000" dirty="0">
                <a:solidFill>
                  <a:srgbClr val="104F75"/>
                </a:solidFill>
                <a:latin typeface="Century Gothic" panose="020B0502020202020204" pitchFamily="34" charset="0"/>
                <a:ea typeface="SimSun" panose="02010600030101010101" pitchFamily="2" charset="-122"/>
                <a:cs typeface="Arial" panose="020B0604020202020204" pitchFamily="34" charset="0"/>
              </a:rPr>
              <a:t> </a:t>
            </a:r>
            <a:r>
              <a:rPr lang="en-GB" sz="2000" dirty="0" err="1">
                <a:solidFill>
                  <a:srgbClr val="104F75"/>
                </a:solidFill>
                <a:latin typeface="Century Gothic" panose="020B0502020202020204" pitchFamily="34" charset="0"/>
                <a:ea typeface="SimSun" panose="02010600030101010101" pitchFamily="2" charset="-122"/>
                <a:cs typeface="Arial" panose="020B0604020202020204" pitchFamily="34" charset="0"/>
              </a:rPr>
              <a:t>están</a:t>
            </a:r>
            <a:r>
              <a:rPr lang="en-GB" sz="2000" dirty="0">
                <a:solidFill>
                  <a:srgbClr val="104F75"/>
                </a:solidFill>
                <a:latin typeface="Century Gothic" panose="020B0502020202020204" pitchFamily="34" charset="0"/>
                <a:ea typeface="SimSun" panose="02010600030101010101" pitchFamily="2" charset="-122"/>
                <a:cs typeface="Arial" panose="020B0604020202020204" pitchFamily="34" charset="0"/>
              </a:rPr>
              <a:t> </a:t>
            </a:r>
            <a:r>
              <a:rPr lang="en-GB" sz="2000" dirty="0" err="1">
                <a:solidFill>
                  <a:srgbClr val="104F75"/>
                </a:solidFill>
                <a:latin typeface="Century Gothic" panose="020B0502020202020204" pitchFamily="34" charset="0"/>
                <a:ea typeface="SimSun" panose="02010600030101010101" pitchFamily="2" charset="-122"/>
                <a:cs typeface="Arial" panose="020B0604020202020204" pitchFamily="34" charset="0"/>
              </a:rPr>
              <a:t>en</a:t>
            </a:r>
            <a:r>
              <a:rPr lang="en-GB" sz="2000" dirty="0">
                <a:solidFill>
                  <a:srgbClr val="104F75"/>
                </a:solidFill>
                <a:latin typeface="Century Gothic" panose="020B0502020202020204" pitchFamily="34" charset="0"/>
                <a:ea typeface="SimSun" panose="02010600030101010101" pitchFamily="2" charset="-122"/>
                <a:cs typeface="Arial" panose="020B0604020202020204" pitchFamily="34" charset="0"/>
              </a:rPr>
              <a:t> el </a:t>
            </a:r>
            <a:r>
              <a:rPr lang="en-GB" sz="2000" dirty="0" err="1">
                <a:solidFill>
                  <a:srgbClr val="104F75"/>
                </a:solidFill>
                <a:latin typeface="Century Gothic" panose="020B0502020202020204" pitchFamily="34" charset="0"/>
                <a:ea typeface="SimSun" panose="02010600030101010101" pitchFamily="2" charset="-122"/>
                <a:cs typeface="Arial" panose="020B0604020202020204" pitchFamily="34" charset="0"/>
              </a:rPr>
              <a:t>partido</a:t>
            </a:r>
            <a:r>
              <a:rPr lang="en-GB" sz="2000" dirty="0">
                <a:solidFill>
                  <a:srgbClr val="104F75"/>
                </a:solidFill>
                <a:latin typeface="Century Gothic" panose="020B0502020202020204" pitchFamily="34" charset="0"/>
                <a:ea typeface="SimSun" panose="02010600030101010101" pitchFamily="2" charset="-122"/>
                <a:cs typeface="Arial" panose="020B0604020202020204" pitchFamily="34" charset="0"/>
              </a:rPr>
              <a:t>. (my)		</a:t>
            </a:r>
          </a:p>
          <a:p>
            <a:pPr marL="457200" indent="-457200">
              <a:lnSpc>
                <a:spcPct val="107000"/>
              </a:lnSpc>
              <a:spcAft>
                <a:spcPts val="800"/>
              </a:spcAft>
              <a:buAutoNum type="arabicPeriod"/>
            </a:pPr>
            <a:r>
              <a:rPr lang="es-ES" sz="2000" dirty="0">
                <a:solidFill>
                  <a:srgbClr val="104F75"/>
                </a:solidFill>
                <a:latin typeface="Century Gothic" panose="020B0502020202020204" pitchFamily="34" charset="0"/>
                <a:ea typeface="SimSun" panose="02010600030101010101" pitchFamily="2" charset="-122"/>
                <a:cs typeface="Helvetica" pitchFamily="2" charset="0"/>
              </a:rPr>
              <a:t>___________ </a:t>
            </a:r>
            <a:r>
              <a:rPr lang="es-ES" sz="2000" dirty="0">
                <a:solidFill>
                  <a:srgbClr val="104F75"/>
                </a:solidFill>
                <a:latin typeface="Century Gothic" panose="020B0502020202020204" pitchFamily="34" charset="0"/>
                <a:ea typeface="SimSun" panose="02010600030101010101" pitchFamily="2" charset="-122"/>
                <a:cs typeface="Arial" panose="020B0604020202020204" pitchFamily="34" charset="0"/>
              </a:rPr>
              <a:t>foto es genial. </a:t>
            </a:r>
            <a:r>
              <a:rPr lang="es-ES" sz="2000" dirty="0">
                <a:solidFill>
                  <a:srgbClr val="104F75"/>
                </a:solidFill>
                <a:latin typeface="Century Gothic" panose="020B0502020202020204" pitchFamily="34" charset="0"/>
                <a:ea typeface="SimSun" panose="02010600030101010101" pitchFamily="2" charset="-122"/>
                <a:cs typeface="Helvetica" pitchFamily="2" charset="0"/>
              </a:rPr>
              <a:t>(</a:t>
            </a:r>
            <a:r>
              <a:rPr lang="es-ES" sz="2000" dirty="0" err="1">
                <a:solidFill>
                  <a:srgbClr val="104F75"/>
                </a:solidFill>
                <a:latin typeface="Century Gothic" panose="020B0502020202020204" pitchFamily="34" charset="0"/>
                <a:ea typeface="SimSun" panose="02010600030101010101" pitchFamily="2" charset="-122"/>
                <a:cs typeface="Helvetica" pitchFamily="2" charset="0"/>
              </a:rPr>
              <a:t>your</a:t>
            </a:r>
            <a:r>
              <a:rPr lang="es-ES" sz="2000" dirty="0">
                <a:solidFill>
                  <a:srgbClr val="104F75"/>
                </a:solidFill>
                <a:latin typeface="Century Gothic" panose="020B0502020202020204" pitchFamily="34" charset="0"/>
                <a:ea typeface="SimSun" panose="02010600030101010101" pitchFamily="2" charset="-122"/>
                <a:cs typeface="Helvetica" pitchFamily="2" charset="0"/>
              </a:rPr>
              <a:t>)			</a:t>
            </a:r>
            <a:endParaRPr lang="es-GB" sz="2000" dirty="0">
              <a:solidFill>
                <a:srgbClr val="104F75"/>
              </a:solidFill>
              <a:latin typeface="Century Gothic" panose="020B0502020202020204" pitchFamily="34" charset="0"/>
              <a:ea typeface="SimSun" panose="02010600030101010101" pitchFamily="2" charset="-122"/>
              <a:cs typeface="Times New Roman" panose="02020603050405020304" pitchFamily="18" charset="0"/>
            </a:endParaRPr>
          </a:p>
        </p:txBody>
      </p:sp>
      <p:sp>
        <p:nvSpPr>
          <p:cNvPr id="6" name="CuadroTexto 5">
            <a:extLst>
              <a:ext uri="{FF2B5EF4-FFF2-40B4-BE49-F238E27FC236}">
                <a16:creationId xmlns:a16="http://schemas.microsoft.com/office/drawing/2014/main" id="{B0C4321D-E970-554C-8C57-07FE4B160AAB}"/>
              </a:ext>
            </a:extLst>
          </p:cNvPr>
          <p:cNvSpPr txBox="1"/>
          <p:nvPr/>
        </p:nvSpPr>
        <p:spPr>
          <a:xfrm>
            <a:off x="1632856" y="3797819"/>
            <a:ext cx="1393371" cy="400110"/>
          </a:xfrm>
          <a:prstGeom prst="rect">
            <a:avLst/>
          </a:prstGeom>
          <a:noFill/>
        </p:spPr>
        <p:txBody>
          <a:bodyPr wrap="square" rtlCol="0">
            <a:spAutoFit/>
          </a:bodyPr>
          <a:lstStyle/>
          <a:p>
            <a:pPr algn="ctr"/>
            <a:r>
              <a:rPr lang="es-GB" sz="2000" dirty="0">
                <a:solidFill>
                  <a:srgbClr val="104F75"/>
                </a:solidFill>
              </a:rPr>
              <a:t>Mis</a:t>
            </a:r>
            <a:endParaRPr lang="es-GB" sz="2400" dirty="0">
              <a:solidFill>
                <a:srgbClr val="104F75"/>
              </a:solidFill>
            </a:endParaRPr>
          </a:p>
        </p:txBody>
      </p:sp>
      <p:sp>
        <p:nvSpPr>
          <p:cNvPr id="10" name="CuadroTexto 9">
            <a:extLst>
              <a:ext uri="{FF2B5EF4-FFF2-40B4-BE49-F238E27FC236}">
                <a16:creationId xmlns:a16="http://schemas.microsoft.com/office/drawing/2014/main" id="{0796B6EE-EBFB-374E-ABB2-E0012882E9B2}"/>
              </a:ext>
            </a:extLst>
          </p:cNvPr>
          <p:cNvSpPr txBox="1"/>
          <p:nvPr/>
        </p:nvSpPr>
        <p:spPr>
          <a:xfrm>
            <a:off x="1593665" y="4197929"/>
            <a:ext cx="1471751" cy="400110"/>
          </a:xfrm>
          <a:prstGeom prst="rect">
            <a:avLst/>
          </a:prstGeom>
          <a:noFill/>
        </p:spPr>
        <p:txBody>
          <a:bodyPr wrap="square" rtlCol="0">
            <a:spAutoFit/>
          </a:bodyPr>
          <a:lstStyle/>
          <a:p>
            <a:pPr algn="ctr"/>
            <a:r>
              <a:rPr lang="es-GB" sz="2000" dirty="0">
                <a:solidFill>
                  <a:srgbClr val="104F75"/>
                </a:solidFill>
              </a:rPr>
              <a:t>Tu</a:t>
            </a:r>
            <a:endParaRPr lang="es-GB" sz="2400" dirty="0">
              <a:solidFill>
                <a:srgbClr val="104F75"/>
              </a:solidFill>
            </a:endParaRPr>
          </a:p>
        </p:txBody>
      </p:sp>
      <p:sp>
        <p:nvSpPr>
          <p:cNvPr id="8" name="Llamada rectangular redondeada 7">
            <a:extLst>
              <a:ext uri="{FF2B5EF4-FFF2-40B4-BE49-F238E27FC236}">
                <a16:creationId xmlns:a16="http://schemas.microsoft.com/office/drawing/2014/main" id="{6E1B5CC1-3C23-844D-9154-9C2B80A86EF5}"/>
              </a:ext>
            </a:extLst>
          </p:cNvPr>
          <p:cNvSpPr/>
          <p:nvPr/>
        </p:nvSpPr>
        <p:spPr>
          <a:xfrm>
            <a:off x="7405737" y="864256"/>
            <a:ext cx="3983523" cy="1426509"/>
          </a:xfrm>
          <a:prstGeom prst="wedgeRoundRectCallou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t>Number agreement required for mark to be awarded.</a:t>
            </a:r>
            <a:endParaRPr lang="es-GB" sz="2000" dirty="0"/>
          </a:p>
        </p:txBody>
      </p:sp>
    </p:spTree>
    <p:extLst>
      <p:ext uri="{BB962C8B-B14F-4D97-AF65-F5344CB8AC3E}">
        <p14:creationId xmlns:p14="http://schemas.microsoft.com/office/powerpoint/2010/main" val="2825301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background rectangle">
            <a:extLs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5" name="Title 3"/>
          <p:cNvSpPr>
            <a:spLocks noGrp="1"/>
          </p:cNvSpPr>
          <p:nvPr>
            <p:ph type="title"/>
          </p:nvPr>
        </p:nvSpPr>
        <p:spPr>
          <a:xfrm>
            <a:off x="-72086" y="280417"/>
            <a:ext cx="6604966" cy="721474"/>
          </a:xfrm>
        </p:spPr>
        <p:txBody>
          <a:bodyPr>
            <a:normAutofit/>
          </a:bodyPr>
          <a:lstStyle/>
          <a:p>
            <a:r>
              <a:rPr lang="en-GB" sz="2800" b="1">
                <a:solidFill>
                  <a:schemeClr val="bg1"/>
                </a:solidFill>
              </a:rPr>
              <a:t>Section C (Writing)</a:t>
            </a:r>
            <a:endParaRPr lang="en-GB" sz="2800" b="1" dirty="0">
              <a:solidFill>
                <a:schemeClr val="bg1"/>
              </a:solidFill>
            </a:endParaRPr>
          </a:p>
        </p:txBody>
      </p:sp>
      <p:sp>
        <p:nvSpPr>
          <p:cNvPr id="7" name="Rectangle 6"/>
          <p:cNvSpPr/>
          <p:nvPr/>
        </p:nvSpPr>
        <p:spPr>
          <a:xfrm>
            <a:off x="525262" y="1361958"/>
            <a:ext cx="11141475" cy="1631216"/>
          </a:xfrm>
          <a:prstGeom prst="rect">
            <a:avLst/>
          </a:prstGeom>
        </p:spPr>
        <p:txBody>
          <a:bodyPr wrap="square">
            <a:spAutoFit/>
          </a:bodyPr>
          <a:lstStyle/>
          <a:p>
            <a:r>
              <a:rPr lang="en-GB" altLang="en-US" sz="2000" b="1" dirty="0">
                <a:solidFill>
                  <a:srgbClr val="104F75"/>
                </a:solidFill>
                <a:ea typeface="Times New Roman" panose="02020603050405020304" pitchFamily="18" charset="0"/>
                <a:cs typeface="Arial" panose="020B0604020202020204" pitchFamily="34" charset="0"/>
              </a:rPr>
              <a:t>SEC</a:t>
            </a:r>
            <a:r>
              <a:rPr lang="en-GB" altLang="en-US" sz="2000" b="1" dirty="0">
                <a:solidFill>
                  <a:srgbClr val="104F75"/>
                </a:solidFill>
                <a:ea typeface="SimSun" panose="02010600030101010101" pitchFamily="2" charset="-122"/>
                <a:cs typeface="Arial" panose="020B0604020202020204" pitchFamily="34" charset="0"/>
              </a:rPr>
              <a:t>TION C (WRITING) - GRAMMAR</a:t>
            </a:r>
          </a:p>
          <a:p>
            <a:endParaRPr lang="en-GB" sz="2000" dirty="0">
              <a:solidFill>
                <a:srgbClr val="104F75"/>
              </a:solidFill>
            </a:endParaRPr>
          </a:p>
          <a:p>
            <a:r>
              <a:rPr lang="en-GB" sz="2000" b="1" dirty="0">
                <a:solidFill>
                  <a:srgbClr val="104F75"/>
                </a:solidFill>
              </a:rPr>
              <a:t>PART D</a:t>
            </a:r>
          </a:p>
          <a:p>
            <a:endParaRPr lang="en-GB" sz="2000" dirty="0">
              <a:solidFill>
                <a:srgbClr val="104F75"/>
              </a:solidFill>
            </a:endParaRPr>
          </a:p>
          <a:p>
            <a:r>
              <a:rPr lang="en-GB" sz="2000" dirty="0">
                <a:solidFill>
                  <a:srgbClr val="104F75"/>
                </a:solidFill>
              </a:rPr>
              <a:t>Complete these sentences with the missing subject pronouns in Spanish.</a:t>
            </a:r>
          </a:p>
        </p:txBody>
      </p:sp>
      <p:sp>
        <p:nvSpPr>
          <p:cNvPr id="6" name="CuadroTexto 5">
            <a:extLst>
              <a:ext uri="{FF2B5EF4-FFF2-40B4-BE49-F238E27FC236}">
                <a16:creationId xmlns:a16="http://schemas.microsoft.com/office/drawing/2014/main" id="{B0C4321D-E970-554C-8C57-07FE4B160AAB}"/>
              </a:ext>
            </a:extLst>
          </p:cNvPr>
          <p:cNvSpPr txBox="1"/>
          <p:nvPr/>
        </p:nvSpPr>
        <p:spPr>
          <a:xfrm>
            <a:off x="1058090" y="3789903"/>
            <a:ext cx="1393371" cy="400110"/>
          </a:xfrm>
          <a:prstGeom prst="rect">
            <a:avLst/>
          </a:prstGeom>
          <a:noFill/>
        </p:spPr>
        <p:txBody>
          <a:bodyPr wrap="square" rtlCol="0">
            <a:spAutoFit/>
          </a:bodyPr>
          <a:lstStyle/>
          <a:p>
            <a:pPr algn="ctr"/>
            <a:r>
              <a:rPr lang="es-GB" sz="2000" dirty="0">
                <a:solidFill>
                  <a:srgbClr val="104F75"/>
                </a:solidFill>
              </a:rPr>
              <a:t>Tú</a:t>
            </a:r>
            <a:endParaRPr lang="es-GB" sz="2400" dirty="0">
              <a:solidFill>
                <a:srgbClr val="104F75"/>
              </a:solidFill>
            </a:endParaRPr>
          </a:p>
        </p:txBody>
      </p:sp>
      <p:sp>
        <p:nvSpPr>
          <p:cNvPr id="10" name="CuadroTexto 9">
            <a:extLst>
              <a:ext uri="{FF2B5EF4-FFF2-40B4-BE49-F238E27FC236}">
                <a16:creationId xmlns:a16="http://schemas.microsoft.com/office/drawing/2014/main" id="{0796B6EE-EBFB-374E-ABB2-E0012882E9B2}"/>
              </a:ext>
            </a:extLst>
          </p:cNvPr>
          <p:cNvSpPr txBox="1"/>
          <p:nvPr/>
        </p:nvSpPr>
        <p:spPr>
          <a:xfrm>
            <a:off x="1058090" y="4232784"/>
            <a:ext cx="1471751" cy="400110"/>
          </a:xfrm>
          <a:prstGeom prst="rect">
            <a:avLst/>
          </a:prstGeom>
          <a:noFill/>
        </p:spPr>
        <p:txBody>
          <a:bodyPr wrap="square" rtlCol="0">
            <a:spAutoFit/>
          </a:bodyPr>
          <a:lstStyle/>
          <a:p>
            <a:pPr algn="ctr"/>
            <a:r>
              <a:rPr lang="es-GB" sz="2000" dirty="0">
                <a:solidFill>
                  <a:srgbClr val="104F75"/>
                </a:solidFill>
              </a:rPr>
              <a:t>Ellos</a:t>
            </a:r>
            <a:endParaRPr lang="es-GB" sz="2400" dirty="0">
              <a:solidFill>
                <a:srgbClr val="104F75"/>
              </a:solidFill>
            </a:endParaRPr>
          </a:p>
        </p:txBody>
      </p:sp>
      <p:sp>
        <p:nvSpPr>
          <p:cNvPr id="2" name="Rectángulo 1">
            <a:extLst>
              <a:ext uri="{FF2B5EF4-FFF2-40B4-BE49-F238E27FC236}">
                <a16:creationId xmlns:a16="http://schemas.microsoft.com/office/drawing/2014/main" id="{EFCB341B-5B4A-B743-89B3-9C2430B74DD3}"/>
              </a:ext>
            </a:extLst>
          </p:cNvPr>
          <p:cNvSpPr/>
          <p:nvPr/>
        </p:nvSpPr>
        <p:spPr>
          <a:xfrm>
            <a:off x="899845" y="3832674"/>
            <a:ext cx="10392307" cy="827919"/>
          </a:xfrm>
          <a:prstGeom prst="rect">
            <a:avLst/>
          </a:prstGeom>
        </p:spPr>
        <p:txBody>
          <a:bodyPr wrap="square">
            <a:spAutoFit/>
          </a:bodyPr>
          <a:lstStyle/>
          <a:p>
            <a:pPr>
              <a:lnSpc>
                <a:spcPct val="107000"/>
              </a:lnSpc>
              <a:spcAft>
                <a:spcPts val="800"/>
              </a:spcAft>
            </a:pPr>
            <a:r>
              <a:rPr lang="es-ES" sz="2000" dirty="0">
                <a:solidFill>
                  <a:srgbClr val="104F75"/>
                </a:solidFill>
                <a:latin typeface="Century Gothic" panose="020B0502020202020204" pitchFamily="34" charset="0"/>
                <a:ea typeface="SimSun" panose="02010600030101010101" pitchFamily="2" charset="-122"/>
                <a:cs typeface="Times New Roman" panose="02020603050405020304" pitchFamily="18" charset="0"/>
              </a:rPr>
              <a:t>1. </a:t>
            </a:r>
            <a:r>
              <a:rPr lang="es-CO" sz="2000" dirty="0">
                <a:solidFill>
                  <a:srgbClr val="104F75"/>
                </a:solidFill>
                <a:latin typeface="Century Gothic" panose="020B0502020202020204" pitchFamily="34" charset="0"/>
                <a:ea typeface="SimSun" panose="02010600030101010101" pitchFamily="2" charset="-122"/>
                <a:cs typeface="Helvetica" pitchFamily="2" charset="0"/>
              </a:rPr>
              <a:t>________</a:t>
            </a:r>
            <a:r>
              <a:rPr lang="es-ES" sz="2000" dirty="0">
                <a:solidFill>
                  <a:srgbClr val="104F75"/>
                </a:solidFill>
                <a:latin typeface="Century Gothic" panose="020B0502020202020204" pitchFamily="34" charset="0"/>
                <a:ea typeface="SimSun" panose="02010600030101010101" pitchFamily="2" charset="-122"/>
                <a:cs typeface="Arial" panose="020B0604020202020204" pitchFamily="34" charset="0"/>
              </a:rPr>
              <a:t> (</a:t>
            </a:r>
            <a:r>
              <a:rPr lang="es-ES" sz="2000" dirty="0" err="1">
                <a:solidFill>
                  <a:srgbClr val="104F75"/>
                </a:solidFill>
                <a:latin typeface="Century Gothic" panose="020B0502020202020204" pitchFamily="34" charset="0"/>
                <a:ea typeface="SimSun" panose="02010600030101010101" pitchFamily="2" charset="-122"/>
                <a:cs typeface="Arial" panose="020B0604020202020204" pitchFamily="34" charset="0"/>
              </a:rPr>
              <a:t>you</a:t>
            </a:r>
            <a:r>
              <a:rPr lang="es-ES" sz="2000" dirty="0">
                <a:solidFill>
                  <a:srgbClr val="104F75"/>
                </a:solidFill>
                <a:latin typeface="Century Gothic" panose="020B0502020202020204" pitchFamily="34" charset="0"/>
                <a:ea typeface="SimSun" panose="02010600030101010101" pitchFamily="2" charset="-122"/>
                <a:cs typeface="Arial" panose="020B0604020202020204" pitchFamily="34" charset="0"/>
              </a:rPr>
              <a:t>) escribes una carta mientras que </a:t>
            </a:r>
            <a:r>
              <a:rPr lang="es-CO" sz="2000" dirty="0">
                <a:solidFill>
                  <a:srgbClr val="104F75"/>
                </a:solidFill>
                <a:latin typeface="Century Gothic" panose="020B0502020202020204" pitchFamily="34" charset="0"/>
                <a:ea typeface="SimSun" panose="02010600030101010101" pitchFamily="2" charset="-122"/>
                <a:cs typeface="Helvetica" pitchFamily="2" charset="0"/>
              </a:rPr>
              <a:t>________</a:t>
            </a:r>
            <a:r>
              <a:rPr lang="es-ES" sz="2000" dirty="0">
                <a:solidFill>
                  <a:srgbClr val="104F75"/>
                </a:solidFill>
                <a:latin typeface="Century Gothic" panose="020B0502020202020204" pitchFamily="34" charset="0"/>
                <a:ea typeface="SimSun" panose="02010600030101010101" pitchFamily="2" charset="-122"/>
                <a:cs typeface="Arial" panose="020B0604020202020204" pitchFamily="34" charset="0"/>
              </a:rPr>
              <a:t> (I) imprimo los deberes.</a:t>
            </a:r>
            <a:endParaRPr lang="es-GB" sz="2000" dirty="0">
              <a:solidFill>
                <a:srgbClr val="104F75"/>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s-ES" sz="2000" dirty="0">
                <a:solidFill>
                  <a:srgbClr val="104F75"/>
                </a:solidFill>
                <a:latin typeface="Century Gothic" panose="020B0502020202020204" pitchFamily="34" charset="0"/>
                <a:ea typeface="SimSun" panose="02010600030101010101" pitchFamily="2" charset="-122"/>
                <a:cs typeface="Times New Roman" panose="02020603050405020304" pitchFamily="18" charset="0"/>
              </a:rPr>
              <a:t>2.</a:t>
            </a:r>
            <a:r>
              <a:rPr lang="es-ES" sz="2000" b="1" dirty="0">
                <a:solidFill>
                  <a:srgbClr val="104F75"/>
                </a:solidFill>
                <a:latin typeface="Century Gothic" panose="020B0502020202020204" pitchFamily="34" charset="0"/>
                <a:ea typeface="SimSun" panose="02010600030101010101" pitchFamily="2" charset="-122"/>
                <a:cs typeface="Times New Roman" panose="02020603050405020304" pitchFamily="18" charset="0"/>
              </a:rPr>
              <a:t> </a:t>
            </a:r>
            <a:r>
              <a:rPr lang="es-CO" sz="2000" dirty="0">
                <a:solidFill>
                  <a:srgbClr val="104F75"/>
                </a:solidFill>
                <a:latin typeface="Century Gothic" panose="020B0502020202020204" pitchFamily="34" charset="0"/>
                <a:ea typeface="SimSun" panose="02010600030101010101" pitchFamily="2" charset="-122"/>
                <a:cs typeface="Helvetica" pitchFamily="2" charset="0"/>
              </a:rPr>
              <a:t>________ (they [m.]) </a:t>
            </a:r>
            <a:r>
              <a:rPr lang="es-ES" sz="2000" dirty="0">
                <a:solidFill>
                  <a:srgbClr val="104F75"/>
                </a:solidFill>
                <a:latin typeface="Century Gothic" panose="020B0502020202020204" pitchFamily="34" charset="0"/>
                <a:ea typeface="SimSun" panose="02010600030101010101" pitchFamily="2" charset="-122"/>
                <a:cs typeface="Helvetica" pitchFamily="2" charset="0"/>
              </a:rPr>
              <a:t>comparten </a:t>
            </a:r>
            <a:r>
              <a:rPr lang="es-ES" sz="2000" dirty="0">
                <a:solidFill>
                  <a:srgbClr val="104F75"/>
                </a:solidFill>
                <a:latin typeface="Century Gothic" panose="020B0502020202020204" pitchFamily="34" charset="0"/>
                <a:ea typeface="SimSun" panose="02010600030101010101" pitchFamily="2" charset="-122"/>
                <a:cs typeface="Arial" panose="020B0604020202020204" pitchFamily="34" charset="0"/>
              </a:rPr>
              <a:t>las tareas y </a:t>
            </a:r>
            <a:r>
              <a:rPr lang="es-CO" sz="2000" dirty="0">
                <a:solidFill>
                  <a:srgbClr val="104F75"/>
                </a:solidFill>
                <a:latin typeface="Century Gothic" panose="020B0502020202020204" pitchFamily="34" charset="0"/>
                <a:ea typeface="SimSun" panose="02010600030101010101" pitchFamily="2" charset="-122"/>
                <a:cs typeface="Helvetica" pitchFamily="2" charset="0"/>
              </a:rPr>
              <a:t>________ (he)</a:t>
            </a:r>
            <a:r>
              <a:rPr lang="es-ES" sz="2000" dirty="0">
                <a:solidFill>
                  <a:srgbClr val="104F75"/>
                </a:solidFill>
                <a:latin typeface="Century Gothic" panose="020B0502020202020204" pitchFamily="34" charset="0"/>
                <a:ea typeface="SimSun" panose="02010600030101010101" pitchFamily="2" charset="-122"/>
                <a:cs typeface="Arial" panose="020B0604020202020204" pitchFamily="34" charset="0"/>
              </a:rPr>
              <a:t> reparte la comida.</a:t>
            </a:r>
            <a:endParaRPr lang="es-GB" sz="2000" dirty="0">
              <a:solidFill>
                <a:srgbClr val="104F75"/>
              </a:solidFill>
              <a:latin typeface="Century Gothic" panose="020B0502020202020204" pitchFamily="34" charset="0"/>
              <a:ea typeface="SimSun" panose="02010600030101010101" pitchFamily="2" charset="-122"/>
              <a:cs typeface="Times New Roman" panose="02020603050405020304" pitchFamily="18" charset="0"/>
            </a:endParaRPr>
          </a:p>
        </p:txBody>
      </p:sp>
      <p:sp>
        <p:nvSpPr>
          <p:cNvPr id="9" name="CuadroTexto 8">
            <a:extLst>
              <a:ext uri="{FF2B5EF4-FFF2-40B4-BE49-F238E27FC236}">
                <a16:creationId xmlns:a16="http://schemas.microsoft.com/office/drawing/2014/main" id="{A04E3B93-BE10-0F45-BE4E-3C2CC017F3E9}"/>
              </a:ext>
            </a:extLst>
          </p:cNvPr>
          <p:cNvSpPr txBox="1"/>
          <p:nvPr/>
        </p:nvSpPr>
        <p:spPr>
          <a:xfrm>
            <a:off x="6975565" y="3789903"/>
            <a:ext cx="1393371" cy="400110"/>
          </a:xfrm>
          <a:prstGeom prst="rect">
            <a:avLst/>
          </a:prstGeom>
          <a:noFill/>
        </p:spPr>
        <p:txBody>
          <a:bodyPr wrap="square" rtlCol="0">
            <a:spAutoFit/>
          </a:bodyPr>
          <a:lstStyle/>
          <a:p>
            <a:pPr algn="ctr"/>
            <a:r>
              <a:rPr lang="es-GB" sz="2000" dirty="0">
                <a:solidFill>
                  <a:srgbClr val="104F75"/>
                </a:solidFill>
              </a:rPr>
              <a:t>yo</a:t>
            </a:r>
            <a:endParaRPr lang="es-GB" sz="2400" dirty="0">
              <a:solidFill>
                <a:srgbClr val="104F75"/>
              </a:solidFill>
            </a:endParaRPr>
          </a:p>
        </p:txBody>
      </p:sp>
      <p:sp>
        <p:nvSpPr>
          <p:cNvPr id="11" name="CuadroTexto 10">
            <a:extLst>
              <a:ext uri="{FF2B5EF4-FFF2-40B4-BE49-F238E27FC236}">
                <a16:creationId xmlns:a16="http://schemas.microsoft.com/office/drawing/2014/main" id="{4075305F-EF88-E342-A10C-F5DF80F71A86}"/>
              </a:ext>
            </a:extLst>
          </p:cNvPr>
          <p:cNvSpPr txBox="1"/>
          <p:nvPr/>
        </p:nvSpPr>
        <p:spPr>
          <a:xfrm>
            <a:off x="6649156" y="4224288"/>
            <a:ext cx="984071" cy="400110"/>
          </a:xfrm>
          <a:prstGeom prst="rect">
            <a:avLst/>
          </a:prstGeom>
          <a:noFill/>
        </p:spPr>
        <p:txBody>
          <a:bodyPr wrap="square" rtlCol="0">
            <a:spAutoFit/>
          </a:bodyPr>
          <a:lstStyle/>
          <a:p>
            <a:pPr algn="ctr"/>
            <a:r>
              <a:rPr lang="es-GB" sz="2000" dirty="0">
                <a:solidFill>
                  <a:srgbClr val="104F75"/>
                </a:solidFill>
              </a:rPr>
              <a:t>él</a:t>
            </a:r>
            <a:endParaRPr lang="es-GB" sz="2400" dirty="0">
              <a:solidFill>
                <a:srgbClr val="104F75"/>
              </a:solidFill>
            </a:endParaRPr>
          </a:p>
        </p:txBody>
      </p:sp>
      <p:sp>
        <p:nvSpPr>
          <p:cNvPr id="12" name="Llamada rectangular redondeada 11">
            <a:extLst>
              <a:ext uri="{FF2B5EF4-FFF2-40B4-BE49-F238E27FC236}">
                <a16:creationId xmlns:a16="http://schemas.microsoft.com/office/drawing/2014/main" id="{05F99BB9-A2B0-5144-8C67-7EFA676E2DD8}"/>
              </a:ext>
            </a:extLst>
          </p:cNvPr>
          <p:cNvSpPr/>
          <p:nvPr/>
        </p:nvSpPr>
        <p:spPr>
          <a:xfrm>
            <a:off x="7405737" y="742384"/>
            <a:ext cx="3983523" cy="1548381"/>
          </a:xfrm>
          <a:prstGeom prst="wedgeRoundRectCallou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t>1 mark for each correct subject pronoun form.</a:t>
            </a:r>
          </a:p>
          <a:p>
            <a:endParaRPr lang="en-GB" sz="2000" dirty="0"/>
          </a:p>
          <a:p>
            <a:r>
              <a:rPr lang="en-GB" sz="2000" dirty="0"/>
              <a:t>0.5 for ‘</a:t>
            </a:r>
            <a:r>
              <a:rPr lang="en-GB" sz="2000" dirty="0" err="1"/>
              <a:t>ellas</a:t>
            </a:r>
            <a:r>
              <a:rPr lang="en-GB" sz="2000" dirty="0"/>
              <a:t>’ instead of ‘</a:t>
            </a:r>
            <a:r>
              <a:rPr lang="en-GB" sz="2000" dirty="0" err="1"/>
              <a:t>ellos</a:t>
            </a:r>
            <a:r>
              <a:rPr lang="en-GB" sz="2000" dirty="0"/>
              <a:t>’.</a:t>
            </a:r>
            <a:endParaRPr lang="es-GB" sz="2000" dirty="0"/>
          </a:p>
        </p:txBody>
      </p:sp>
    </p:spTree>
    <p:extLst>
      <p:ext uri="{BB962C8B-B14F-4D97-AF65-F5344CB8AC3E}">
        <p14:creationId xmlns:p14="http://schemas.microsoft.com/office/powerpoint/2010/main" val="1128216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9" grpId="0"/>
      <p:bldP spid="11" grpId="0"/>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background rectangle">
            <a:extLs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5" name="Title 3"/>
          <p:cNvSpPr>
            <a:spLocks noGrp="1"/>
          </p:cNvSpPr>
          <p:nvPr>
            <p:ph type="title"/>
          </p:nvPr>
        </p:nvSpPr>
        <p:spPr>
          <a:xfrm>
            <a:off x="-72086" y="280417"/>
            <a:ext cx="6604966" cy="721474"/>
          </a:xfrm>
        </p:spPr>
        <p:txBody>
          <a:bodyPr>
            <a:normAutofit/>
          </a:bodyPr>
          <a:lstStyle/>
          <a:p>
            <a:r>
              <a:rPr lang="en-GB" sz="2800" b="1">
                <a:solidFill>
                  <a:schemeClr val="bg1"/>
                </a:solidFill>
              </a:rPr>
              <a:t>Section C (Writing)</a:t>
            </a:r>
            <a:endParaRPr lang="en-GB" sz="2800" b="1" dirty="0">
              <a:solidFill>
                <a:schemeClr val="bg1"/>
              </a:solidFill>
            </a:endParaRPr>
          </a:p>
        </p:txBody>
      </p:sp>
      <p:sp>
        <p:nvSpPr>
          <p:cNvPr id="7" name="Rectangle 6"/>
          <p:cNvSpPr/>
          <p:nvPr/>
        </p:nvSpPr>
        <p:spPr>
          <a:xfrm>
            <a:off x="525262" y="1361958"/>
            <a:ext cx="11141475" cy="1938992"/>
          </a:xfrm>
          <a:prstGeom prst="rect">
            <a:avLst/>
          </a:prstGeom>
        </p:spPr>
        <p:txBody>
          <a:bodyPr wrap="square">
            <a:spAutoFit/>
          </a:bodyPr>
          <a:lstStyle/>
          <a:p>
            <a:r>
              <a:rPr lang="en-GB" altLang="en-US" sz="2000" b="1" dirty="0">
                <a:solidFill>
                  <a:srgbClr val="104F75"/>
                </a:solidFill>
                <a:ea typeface="Times New Roman" panose="02020603050405020304" pitchFamily="18" charset="0"/>
                <a:cs typeface="Arial" panose="020B0604020202020204" pitchFamily="34" charset="0"/>
              </a:rPr>
              <a:t>SEC</a:t>
            </a:r>
            <a:r>
              <a:rPr lang="en-GB" altLang="en-US" sz="2000" b="1" dirty="0">
                <a:solidFill>
                  <a:srgbClr val="104F75"/>
                </a:solidFill>
                <a:ea typeface="SimSun" panose="02010600030101010101" pitchFamily="2" charset="-122"/>
                <a:cs typeface="Arial" panose="020B0604020202020204" pitchFamily="34" charset="0"/>
              </a:rPr>
              <a:t>TION C (WRITING) - GRAMMAR</a:t>
            </a:r>
          </a:p>
          <a:p>
            <a:endParaRPr lang="en-GB" sz="2000" dirty="0">
              <a:solidFill>
                <a:srgbClr val="104F75"/>
              </a:solidFill>
            </a:endParaRPr>
          </a:p>
          <a:p>
            <a:r>
              <a:rPr lang="en-GB" sz="2000" b="1" dirty="0">
                <a:solidFill>
                  <a:srgbClr val="104F75"/>
                </a:solidFill>
              </a:rPr>
              <a:t>PART E</a:t>
            </a:r>
          </a:p>
          <a:p>
            <a:endParaRPr lang="en-GB" sz="2000" dirty="0">
              <a:solidFill>
                <a:srgbClr val="104F75"/>
              </a:solidFill>
            </a:endParaRPr>
          </a:p>
          <a:p>
            <a:r>
              <a:rPr lang="en-GB" sz="2000" dirty="0">
                <a:solidFill>
                  <a:srgbClr val="104F75"/>
                </a:solidFill>
              </a:rPr>
              <a:t>Complete this sentence with the </a:t>
            </a:r>
            <a:r>
              <a:rPr lang="en-GB" sz="2000" b="1" dirty="0">
                <a:solidFill>
                  <a:srgbClr val="104F75"/>
                </a:solidFill>
              </a:rPr>
              <a:t>Spanish</a:t>
            </a:r>
            <a:r>
              <a:rPr lang="en-GB" sz="2000" dirty="0">
                <a:solidFill>
                  <a:srgbClr val="104F75"/>
                </a:solidFill>
              </a:rPr>
              <a:t> for the English in brackets. Use the clues to help you.</a:t>
            </a:r>
          </a:p>
        </p:txBody>
      </p:sp>
      <p:graphicFrame>
        <p:nvGraphicFramePr>
          <p:cNvPr id="3" name="Tabla 2">
            <a:extLst>
              <a:ext uri="{FF2B5EF4-FFF2-40B4-BE49-F238E27FC236}">
                <a16:creationId xmlns:a16="http://schemas.microsoft.com/office/drawing/2014/main" id="{F7A9418A-AF25-7243-9787-C51D71037CD2}"/>
              </a:ext>
            </a:extLst>
          </p:cNvPr>
          <p:cNvGraphicFramePr>
            <a:graphicFrameLocks noGrp="1"/>
          </p:cNvGraphicFramePr>
          <p:nvPr>
            <p:extLst>
              <p:ext uri="{D42A27DB-BD31-4B8C-83A1-F6EECF244321}">
                <p14:modId xmlns:p14="http://schemas.microsoft.com/office/powerpoint/2010/main" val="1980964624"/>
              </p:ext>
            </p:extLst>
          </p:nvPr>
        </p:nvGraphicFramePr>
        <p:xfrm>
          <a:off x="653141" y="3669118"/>
          <a:ext cx="10885716" cy="728663"/>
        </p:xfrm>
        <a:graphic>
          <a:graphicData uri="http://schemas.openxmlformats.org/drawingml/2006/table">
            <a:tbl>
              <a:tblPr firstRow="1" firstCol="1" bandRow="1">
                <a:tableStyleId>{5C22544A-7EE6-4342-B048-85BDC9FD1C3A}</a:tableStyleId>
              </a:tblPr>
              <a:tblGrid>
                <a:gridCol w="425607">
                  <a:extLst>
                    <a:ext uri="{9D8B030D-6E8A-4147-A177-3AD203B41FA5}">
                      <a16:colId xmlns:a16="http://schemas.microsoft.com/office/drawing/2014/main" val="1860322121"/>
                    </a:ext>
                  </a:extLst>
                </a:gridCol>
                <a:gridCol w="7000006">
                  <a:extLst>
                    <a:ext uri="{9D8B030D-6E8A-4147-A177-3AD203B41FA5}">
                      <a16:colId xmlns:a16="http://schemas.microsoft.com/office/drawing/2014/main" val="3271026104"/>
                    </a:ext>
                  </a:extLst>
                </a:gridCol>
                <a:gridCol w="3460103">
                  <a:extLst>
                    <a:ext uri="{9D8B030D-6E8A-4147-A177-3AD203B41FA5}">
                      <a16:colId xmlns:a16="http://schemas.microsoft.com/office/drawing/2014/main" val="912873120"/>
                    </a:ext>
                  </a:extLst>
                </a:gridCol>
              </a:tblGrid>
              <a:tr h="648970">
                <a:tc>
                  <a:txBody>
                    <a:bodyPr/>
                    <a:lstStyle/>
                    <a:p>
                      <a:pPr>
                        <a:lnSpc>
                          <a:spcPct val="200000"/>
                        </a:lnSpc>
                        <a:spcAft>
                          <a:spcPts val="800"/>
                        </a:spcAft>
                      </a:pPr>
                      <a:r>
                        <a:rPr lang="en-GB" sz="2000">
                          <a:solidFill>
                            <a:srgbClr val="104F75"/>
                          </a:solidFill>
                          <a:effectLst/>
                        </a:rPr>
                        <a:t>1. </a:t>
                      </a:r>
                      <a:endParaRPr lang="es-GB" sz="200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a:lnSpc>
                          <a:spcPct val="107000"/>
                        </a:lnSpc>
                        <a:spcAft>
                          <a:spcPts val="800"/>
                        </a:spcAft>
                      </a:pPr>
                      <a:r>
                        <a:rPr lang="es-ES" sz="2000" b="0" dirty="0">
                          <a:solidFill>
                            <a:srgbClr val="104F75"/>
                          </a:solidFill>
                          <a:effectLst/>
                        </a:rPr>
                        <a:t>El chico ________ ________ ________ unos libros. </a:t>
                      </a:r>
                      <a:endParaRPr lang="es-GB" sz="2000" b="0" dirty="0">
                        <a:solidFill>
                          <a:srgbClr val="104F75"/>
                        </a:solidFill>
                        <a:effectLst/>
                      </a:endParaRPr>
                    </a:p>
                    <a:p>
                      <a:pPr>
                        <a:lnSpc>
                          <a:spcPct val="107000"/>
                        </a:lnSpc>
                        <a:spcAft>
                          <a:spcPts val="800"/>
                        </a:spcAft>
                      </a:pPr>
                      <a:r>
                        <a:rPr lang="es-ES" sz="2000" b="0" dirty="0">
                          <a:solidFill>
                            <a:srgbClr val="104F75"/>
                          </a:solidFill>
                          <a:effectLst/>
                        </a:rPr>
                        <a:t>                        </a:t>
                      </a:r>
                      <a:r>
                        <a:rPr lang="en-GB" sz="2000" b="0" dirty="0">
                          <a:solidFill>
                            <a:srgbClr val="104F75"/>
                          </a:solidFill>
                          <a:effectLst/>
                        </a:rPr>
                        <a:t>(is going to collect)</a:t>
                      </a:r>
                      <a:endParaRPr lang="es-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a:lnSpc>
                          <a:spcPct val="107000"/>
                        </a:lnSpc>
                        <a:spcAft>
                          <a:spcPts val="800"/>
                        </a:spcAft>
                      </a:pPr>
                      <a:r>
                        <a:rPr lang="en-GB" sz="2000" b="1" dirty="0">
                          <a:solidFill>
                            <a:srgbClr val="104F75"/>
                          </a:solidFill>
                          <a:effectLst/>
                        </a:rPr>
                        <a:t>to go </a:t>
                      </a:r>
                      <a:r>
                        <a:rPr lang="en-GB" sz="2000" b="0" dirty="0">
                          <a:solidFill>
                            <a:srgbClr val="104F75"/>
                          </a:solidFill>
                          <a:effectLst/>
                        </a:rPr>
                        <a:t>= </a:t>
                      </a:r>
                      <a:r>
                        <a:rPr lang="en-GB" sz="2000" b="0" i="1" dirty="0" err="1">
                          <a:solidFill>
                            <a:srgbClr val="104F75"/>
                          </a:solidFill>
                          <a:effectLst/>
                        </a:rPr>
                        <a:t>ir</a:t>
                      </a:r>
                      <a:endParaRPr lang="es-GB" sz="2000" b="0" i="1" dirty="0">
                        <a:solidFill>
                          <a:srgbClr val="104F75"/>
                        </a:solidFill>
                        <a:effectLst/>
                      </a:endParaRPr>
                    </a:p>
                    <a:p>
                      <a:pPr>
                        <a:lnSpc>
                          <a:spcPct val="107000"/>
                        </a:lnSpc>
                        <a:spcAft>
                          <a:spcPts val="800"/>
                        </a:spcAft>
                      </a:pPr>
                      <a:r>
                        <a:rPr lang="en-GB" sz="2000" b="1" dirty="0">
                          <a:solidFill>
                            <a:srgbClr val="104F75"/>
                          </a:solidFill>
                          <a:effectLst/>
                        </a:rPr>
                        <a:t>to collect </a:t>
                      </a:r>
                      <a:r>
                        <a:rPr lang="en-GB" sz="2000" b="0" dirty="0">
                          <a:solidFill>
                            <a:srgbClr val="104F75"/>
                          </a:solidFill>
                          <a:effectLst/>
                        </a:rPr>
                        <a:t>= </a:t>
                      </a:r>
                      <a:r>
                        <a:rPr lang="en-GB" sz="2000" b="0" i="1" dirty="0" err="1">
                          <a:solidFill>
                            <a:srgbClr val="104F75"/>
                          </a:solidFill>
                          <a:effectLst/>
                        </a:rPr>
                        <a:t>recoger</a:t>
                      </a:r>
                      <a:endParaRPr lang="es-GB" sz="2000" b="0" i="1"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1154872671"/>
                  </a:ext>
                </a:extLst>
              </a:tr>
            </a:tbl>
          </a:graphicData>
        </a:graphic>
      </p:graphicFrame>
      <p:sp>
        <p:nvSpPr>
          <p:cNvPr id="4" name="CuadroTexto 3">
            <a:extLst>
              <a:ext uri="{FF2B5EF4-FFF2-40B4-BE49-F238E27FC236}">
                <a16:creationId xmlns:a16="http://schemas.microsoft.com/office/drawing/2014/main" id="{A656F483-7312-F54F-88F1-86B00806F93E}"/>
              </a:ext>
            </a:extLst>
          </p:cNvPr>
          <p:cNvSpPr txBox="1"/>
          <p:nvPr/>
        </p:nvSpPr>
        <p:spPr>
          <a:xfrm>
            <a:off x="2367661" y="3593060"/>
            <a:ext cx="3082031" cy="400110"/>
          </a:xfrm>
          <a:prstGeom prst="rect">
            <a:avLst/>
          </a:prstGeom>
          <a:noFill/>
        </p:spPr>
        <p:txBody>
          <a:bodyPr wrap="square" rtlCol="0">
            <a:spAutoFit/>
          </a:bodyPr>
          <a:lstStyle/>
          <a:p>
            <a:pPr algn="l"/>
            <a:r>
              <a:rPr lang="es-GB" sz="2000" b="1" dirty="0">
                <a:solidFill>
                  <a:srgbClr val="104F75"/>
                </a:solidFill>
              </a:rPr>
              <a:t>va            a        recoger</a:t>
            </a:r>
          </a:p>
        </p:txBody>
      </p:sp>
      <p:graphicFrame>
        <p:nvGraphicFramePr>
          <p:cNvPr id="9" name="Tabla 8">
            <a:extLst>
              <a:ext uri="{FF2B5EF4-FFF2-40B4-BE49-F238E27FC236}">
                <a16:creationId xmlns:a16="http://schemas.microsoft.com/office/drawing/2014/main" id="{9D953FB4-A274-8C4B-A202-83178FEC38CC}"/>
              </a:ext>
            </a:extLst>
          </p:cNvPr>
          <p:cNvGraphicFramePr>
            <a:graphicFrameLocks noGrp="1"/>
          </p:cNvGraphicFramePr>
          <p:nvPr>
            <p:extLst>
              <p:ext uri="{D42A27DB-BD31-4B8C-83A1-F6EECF244321}">
                <p14:modId xmlns:p14="http://schemas.microsoft.com/office/powerpoint/2010/main" val="2004817827"/>
              </p:ext>
            </p:extLst>
          </p:nvPr>
        </p:nvGraphicFramePr>
        <p:xfrm>
          <a:off x="653142" y="4753858"/>
          <a:ext cx="10885716" cy="728663"/>
        </p:xfrm>
        <a:graphic>
          <a:graphicData uri="http://schemas.openxmlformats.org/drawingml/2006/table">
            <a:tbl>
              <a:tblPr firstRow="1" firstCol="1" bandRow="1">
                <a:tableStyleId>{5C22544A-7EE6-4342-B048-85BDC9FD1C3A}</a:tableStyleId>
              </a:tblPr>
              <a:tblGrid>
                <a:gridCol w="425607">
                  <a:extLst>
                    <a:ext uri="{9D8B030D-6E8A-4147-A177-3AD203B41FA5}">
                      <a16:colId xmlns:a16="http://schemas.microsoft.com/office/drawing/2014/main" val="1860322121"/>
                    </a:ext>
                  </a:extLst>
                </a:gridCol>
                <a:gridCol w="7000006">
                  <a:extLst>
                    <a:ext uri="{9D8B030D-6E8A-4147-A177-3AD203B41FA5}">
                      <a16:colId xmlns:a16="http://schemas.microsoft.com/office/drawing/2014/main" val="3271026104"/>
                    </a:ext>
                  </a:extLst>
                </a:gridCol>
                <a:gridCol w="3460103">
                  <a:extLst>
                    <a:ext uri="{9D8B030D-6E8A-4147-A177-3AD203B41FA5}">
                      <a16:colId xmlns:a16="http://schemas.microsoft.com/office/drawing/2014/main" val="912873120"/>
                    </a:ext>
                  </a:extLst>
                </a:gridCol>
              </a:tblGrid>
              <a:tr h="648970">
                <a:tc>
                  <a:txBody>
                    <a:bodyPr/>
                    <a:lstStyle/>
                    <a:p>
                      <a:pPr>
                        <a:lnSpc>
                          <a:spcPct val="200000"/>
                        </a:lnSpc>
                        <a:spcAft>
                          <a:spcPts val="800"/>
                        </a:spcAft>
                      </a:pPr>
                      <a:r>
                        <a:rPr lang="en-GB" sz="2000" dirty="0">
                          <a:solidFill>
                            <a:srgbClr val="104F75"/>
                          </a:solidFill>
                          <a:effectLst/>
                        </a:rPr>
                        <a:t>2. </a:t>
                      </a:r>
                      <a:endParaRPr lang="es-GB" sz="200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a:lnSpc>
                          <a:spcPct val="107000"/>
                        </a:lnSpc>
                        <a:spcAft>
                          <a:spcPts val="800"/>
                        </a:spcAft>
                      </a:pPr>
                      <a:r>
                        <a:rPr lang="es-ES" sz="2000" b="0" dirty="0">
                          <a:solidFill>
                            <a:srgbClr val="104F75"/>
                          </a:solidFill>
                          <a:effectLst/>
                        </a:rPr>
                        <a:t>Las amigas ________ ________ ________ el domingo. </a:t>
                      </a:r>
                      <a:endParaRPr lang="es-GB" sz="2000" b="0" dirty="0">
                        <a:solidFill>
                          <a:srgbClr val="104F75"/>
                        </a:solidFill>
                        <a:effectLst/>
                      </a:endParaRPr>
                    </a:p>
                    <a:p>
                      <a:pPr>
                        <a:lnSpc>
                          <a:spcPct val="107000"/>
                        </a:lnSpc>
                        <a:spcAft>
                          <a:spcPts val="800"/>
                        </a:spcAft>
                      </a:pPr>
                      <a:r>
                        <a:rPr lang="es-ES" sz="2000" b="0" dirty="0">
                          <a:solidFill>
                            <a:srgbClr val="104F75"/>
                          </a:solidFill>
                          <a:effectLst/>
                        </a:rPr>
                        <a:t>                        </a:t>
                      </a:r>
                      <a:r>
                        <a:rPr lang="en-GB" sz="2000" b="0" dirty="0">
                          <a:solidFill>
                            <a:srgbClr val="104F75"/>
                          </a:solidFill>
                          <a:effectLst/>
                        </a:rPr>
                        <a:t>(are going to go out)</a:t>
                      </a:r>
                      <a:endParaRPr lang="es-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a:lnSpc>
                          <a:spcPct val="107000"/>
                        </a:lnSpc>
                        <a:spcAft>
                          <a:spcPts val="800"/>
                        </a:spcAft>
                      </a:pPr>
                      <a:r>
                        <a:rPr lang="en-GB" sz="2000" b="1" dirty="0">
                          <a:solidFill>
                            <a:srgbClr val="104F75"/>
                          </a:solidFill>
                          <a:effectLst/>
                        </a:rPr>
                        <a:t>to go </a:t>
                      </a:r>
                      <a:r>
                        <a:rPr lang="en-GB" sz="2000" b="0" i="1" dirty="0">
                          <a:solidFill>
                            <a:srgbClr val="104F75"/>
                          </a:solidFill>
                          <a:effectLst/>
                        </a:rPr>
                        <a:t>= </a:t>
                      </a:r>
                      <a:r>
                        <a:rPr lang="en-GB" sz="2000" b="0" i="1" dirty="0" err="1">
                          <a:solidFill>
                            <a:srgbClr val="104F75"/>
                          </a:solidFill>
                          <a:effectLst/>
                        </a:rPr>
                        <a:t>ir</a:t>
                      </a:r>
                      <a:endParaRPr lang="es-GB" sz="2000" b="0" i="1" dirty="0">
                        <a:solidFill>
                          <a:srgbClr val="104F75"/>
                        </a:solidFill>
                        <a:effectLst/>
                      </a:endParaRPr>
                    </a:p>
                    <a:p>
                      <a:pPr>
                        <a:lnSpc>
                          <a:spcPct val="107000"/>
                        </a:lnSpc>
                        <a:spcAft>
                          <a:spcPts val="800"/>
                        </a:spcAft>
                      </a:pPr>
                      <a:r>
                        <a:rPr lang="en-GB" sz="2000" b="1" dirty="0">
                          <a:solidFill>
                            <a:srgbClr val="104F75"/>
                          </a:solidFill>
                          <a:effectLst/>
                        </a:rPr>
                        <a:t>to go out </a:t>
                      </a:r>
                      <a:r>
                        <a:rPr lang="en-GB" sz="2000" b="0" i="1" dirty="0">
                          <a:solidFill>
                            <a:srgbClr val="104F75"/>
                          </a:solidFill>
                          <a:effectLst/>
                        </a:rPr>
                        <a:t>= </a:t>
                      </a:r>
                      <a:r>
                        <a:rPr lang="en-GB" sz="2000" b="0" i="1" dirty="0" err="1">
                          <a:solidFill>
                            <a:srgbClr val="104F75"/>
                          </a:solidFill>
                          <a:effectLst/>
                        </a:rPr>
                        <a:t>salir</a:t>
                      </a:r>
                      <a:endParaRPr lang="es-GB" sz="2000" b="0" i="1"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1154872671"/>
                  </a:ext>
                </a:extLst>
              </a:tr>
            </a:tbl>
          </a:graphicData>
        </a:graphic>
      </p:graphicFrame>
      <p:sp>
        <p:nvSpPr>
          <p:cNvPr id="10" name="CuadroTexto 9">
            <a:extLst>
              <a:ext uri="{FF2B5EF4-FFF2-40B4-BE49-F238E27FC236}">
                <a16:creationId xmlns:a16="http://schemas.microsoft.com/office/drawing/2014/main" id="{0518CBB0-84E6-5B4E-BA99-811C5F408CA8}"/>
              </a:ext>
            </a:extLst>
          </p:cNvPr>
          <p:cNvSpPr txBox="1"/>
          <p:nvPr/>
        </p:nvSpPr>
        <p:spPr>
          <a:xfrm>
            <a:off x="2763150" y="4678588"/>
            <a:ext cx="3421519" cy="400110"/>
          </a:xfrm>
          <a:prstGeom prst="rect">
            <a:avLst/>
          </a:prstGeom>
          <a:noFill/>
        </p:spPr>
        <p:txBody>
          <a:bodyPr wrap="square" rtlCol="0">
            <a:spAutoFit/>
          </a:bodyPr>
          <a:lstStyle/>
          <a:p>
            <a:pPr algn="l"/>
            <a:r>
              <a:rPr lang="es-GB" sz="2000" b="1" dirty="0">
                <a:solidFill>
                  <a:srgbClr val="104F75"/>
                </a:solidFill>
              </a:rPr>
              <a:t>van           a            salir</a:t>
            </a:r>
          </a:p>
        </p:txBody>
      </p:sp>
      <p:sp>
        <p:nvSpPr>
          <p:cNvPr id="8" name="Llamada rectangular redondeada 7">
            <a:extLst>
              <a:ext uri="{FF2B5EF4-FFF2-40B4-BE49-F238E27FC236}">
                <a16:creationId xmlns:a16="http://schemas.microsoft.com/office/drawing/2014/main" id="{271BC78B-B1F1-754C-B6D8-78E4B51D0165}"/>
              </a:ext>
            </a:extLst>
          </p:cNvPr>
          <p:cNvSpPr/>
          <p:nvPr/>
        </p:nvSpPr>
        <p:spPr>
          <a:xfrm>
            <a:off x="6418907" y="356784"/>
            <a:ext cx="5658416" cy="2010348"/>
          </a:xfrm>
          <a:prstGeom prst="wedgeRoundRectCallou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t>1 mark for ‘</a:t>
            </a:r>
            <a:r>
              <a:rPr lang="en-GB" sz="2000" dirty="0" err="1"/>
              <a:t>ir</a:t>
            </a:r>
            <a:r>
              <a:rPr lang="en-GB" sz="2000" dirty="0"/>
              <a:t>’ for future plan (0.5 mark for correct form of ‘</a:t>
            </a:r>
            <a:r>
              <a:rPr lang="en-GB" sz="2000" dirty="0" err="1"/>
              <a:t>ir</a:t>
            </a:r>
            <a:r>
              <a:rPr lang="en-GB" sz="2000" dirty="0"/>
              <a:t>’; 0.5 mark for inclusion of ‘a’)</a:t>
            </a:r>
          </a:p>
          <a:p>
            <a:endParaRPr lang="en-GB" sz="2000" dirty="0"/>
          </a:p>
          <a:p>
            <a:r>
              <a:rPr lang="en-GB" sz="2000" dirty="0"/>
              <a:t>1 mark for inclusion of main verb as an infinitive (0 marks if main verb is inflected)</a:t>
            </a:r>
          </a:p>
        </p:txBody>
      </p:sp>
    </p:spTree>
    <p:extLst>
      <p:ext uri="{BB962C8B-B14F-4D97-AF65-F5344CB8AC3E}">
        <p14:creationId xmlns:p14="http://schemas.microsoft.com/office/powerpoint/2010/main" val="3336852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background rectangle">
            <a:extLs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5" name="Title 3"/>
          <p:cNvSpPr>
            <a:spLocks noGrp="1"/>
          </p:cNvSpPr>
          <p:nvPr>
            <p:ph type="title"/>
          </p:nvPr>
        </p:nvSpPr>
        <p:spPr>
          <a:xfrm>
            <a:off x="-72086" y="280417"/>
            <a:ext cx="6604966" cy="721474"/>
          </a:xfrm>
        </p:spPr>
        <p:txBody>
          <a:bodyPr>
            <a:normAutofit/>
          </a:bodyPr>
          <a:lstStyle/>
          <a:p>
            <a:r>
              <a:rPr lang="en-GB" sz="2800" b="1">
                <a:solidFill>
                  <a:schemeClr val="bg1"/>
                </a:solidFill>
              </a:rPr>
              <a:t>Section C (Writing)</a:t>
            </a:r>
            <a:endParaRPr lang="en-GB" sz="2800" b="1" dirty="0">
              <a:solidFill>
                <a:schemeClr val="bg1"/>
              </a:solidFill>
            </a:endParaRPr>
          </a:p>
        </p:txBody>
      </p:sp>
      <p:sp>
        <p:nvSpPr>
          <p:cNvPr id="7" name="Rectangle 6"/>
          <p:cNvSpPr/>
          <p:nvPr/>
        </p:nvSpPr>
        <p:spPr>
          <a:xfrm>
            <a:off x="525262" y="1361958"/>
            <a:ext cx="11141475" cy="1938992"/>
          </a:xfrm>
          <a:prstGeom prst="rect">
            <a:avLst/>
          </a:prstGeom>
        </p:spPr>
        <p:txBody>
          <a:bodyPr wrap="square">
            <a:spAutoFit/>
          </a:bodyPr>
          <a:lstStyle/>
          <a:p>
            <a:r>
              <a:rPr lang="en-GB" altLang="en-US" sz="2000" b="1" dirty="0">
                <a:solidFill>
                  <a:srgbClr val="104F75"/>
                </a:solidFill>
                <a:ea typeface="Times New Roman" panose="02020603050405020304" pitchFamily="18" charset="0"/>
                <a:cs typeface="Arial" panose="020B0604020202020204" pitchFamily="34" charset="0"/>
              </a:rPr>
              <a:t>SEC</a:t>
            </a:r>
            <a:r>
              <a:rPr lang="en-GB" altLang="en-US" sz="2000" b="1" dirty="0">
                <a:solidFill>
                  <a:srgbClr val="104F75"/>
                </a:solidFill>
                <a:ea typeface="SimSun" panose="02010600030101010101" pitchFamily="2" charset="-122"/>
                <a:cs typeface="Arial" panose="020B0604020202020204" pitchFamily="34" charset="0"/>
              </a:rPr>
              <a:t>TION C (WRITING) - GRAMMAR</a:t>
            </a:r>
          </a:p>
          <a:p>
            <a:endParaRPr lang="en-GB" sz="2000" dirty="0">
              <a:solidFill>
                <a:srgbClr val="104F75"/>
              </a:solidFill>
            </a:endParaRPr>
          </a:p>
          <a:p>
            <a:r>
              <a:rPr lang="en-GB" sz="2000" b="1" dirty="0">
                <a:solidFill>
                  <a:srgbClr val="104F75"/>
                </a:solidFill>
              </a:rPr>
              <a:t>PART F</a:t>
            </a:r>
          </a:p>
          <a:p>
            <a:endParaRPr lang="en-GB" sz="2000" dirty="0">
              <a:solidFill>
                <a:srgbClr val="104F75"/>
              </a:solidFill>
            </a:endParaRPr>
          </a:p>
          <a:p>
            <a:r>
              <a:rPr lang="en-GB" sz="2000" dirty="0">
                <a:solidFill>
                  <a:srgbClr val="104F75"/>
                </a:solidFill>
              </a:rPr>
              <a:t>Complete this sentence with the </a:t>
            </a:r>
            <a:r>
              <a:rPr lang="en-GB" sz="2000" b="1" dirty="0">
                <a:solidFill>
                  <a:srgbClr val="104F75"/>
                </a:solidFill>
              </a:rPr>
              <a:t>Spanish</a:t>
            </a:r>
            <a:r>
              <a:rPr lang="en-GB" sz="2000" dirty="0">
                <a:solidFill>
                  <a:srgbClr val="104F75"/>
                </a:solidFill>
              </a:rPr>
              <a:t> for the English in brackets. Use the clues to help you.</a:t>
            </a:r>
          </a:p>
        </p:txBody>
      </p:sp>
      <p:graphicFrame>
        <p:nvGraphicFramePr>
          <p:cNvPr id="3" name="Tabla 2">
            <a:extLst>
              <a:ext uri="{FF2B5EF4-FFF2-40B4-BE49-F238E27FC236}">
                <a16:creationId xmlns:a16="http://schemas.microsoft.com/office/drawing/2014/main" id="{F7A9418A-AF25-7243-9787-C51D71037CD2}"/>
              </a:ext>
            </a:extLst>
          </p:cNvPr>
          <p:cNvGraphicFramePr>
            <a:graphicFrameLocks noGrp="1"/>
          </p:cNvGraphicFramePr>
          <p:nvPr>
            <p:extLst>
              <p:ext uri="{D42A27DB-BD31-4B8C-83A1-F6EECF244321}">
                <p14:modId xmlns:p14="http://schemas.microsoft.com/office/powerpoint/2010/main" val="643446965"/>
              </p:ext>
            </p:extLst>
          </p:nvPr>
        </p:nvGraphicFramePr>
        <p:xfrm>
          <a:off x="653142" y="3471109"/>
          <a:ext cx="10885716" cy="1241172"/>
        </p:xfrm>
        <a:graphic>
          <a:graphicData uri="http://schemas.openxmlformats.org/drawingml/2006/table">
            <a:tbl>
              <a:tblPr firstRow="1" firstCol="1" bandRow="1">
                <a:tableStyleId>{5C22544A-7EE6-4342-B048-85BDC9FD1C3A}</a:tableStyleId>
              </a:tblPr>
              <a:tblGrid>
                <a:gridCol w="425607">
                  <a:extLst>
                    <a:ext uri="{9D8B030D-6E8A-4147-A177-3AD203B41FA5}">
                      <a16:colId xmlns:a16="http://schemas.microsoft.com/office/drawing/2014/main" val="1860322121"/>
                    </a:ext>
                  </a:extLst>
                </a:gridCol>
                <a:gridCol w="7000006">
                  <a:extLst>
                    <a:ext uri="{9D8B030D-6E8A-4147-A177-3AD203B41FA5}">
                      <a16:colId xmlns:a16="http://schemas.microsoft.com/office/drawing/2014/main" val="3271026104"/>
                    </a:ext>
                  </a:extLst>
                </a:gridCol>
                <a:gridCol w="3460103">
                  <a:extLst>
                    <a:ext uri="{9D8B030D-6E8A-4147-A177-3AD203B41FA5}">
                      <a16:colId xmlns:a16="http://schemas.microsoft.com/office/drawing/2014/main" val="912873120"/>
                    </a:ext>
                  </a:extLst>
                </a:gridCol>
              </a:tblGrid>
              <a:tr h="276225">
                <a:tc>
                  <a:txBody>
                    <a:bodyPr/>
                    <a:lstStyle/>
                    <a:p>
                      <a:pPr>
                        <a:lnSpc>
                          <a:spcPct val="200000"/>
                        </a:lnSpc>
                        <a:spcAft>
                          <a:spcPts val="800"/>
                        </a:spcAft>
                      </a:pPr>
                      <a:r>
                        <a:rPr lang="en-GB" sz="2000">
                          <a:solidFill>
                            <a:srgbClr val="104F75"/>
                          </a:solidFill>
                          <a:effectLst/>
                        </a:rPr>
                        <a:t> </a:t>
                      </a:r>
                      <a:endParaRPr lang="es-GB" sz="200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a:lnSpc>
                          <a:spcPct val="200000"/>
                        </a:lnSpc>
                        <a:spcAft>
                          <a:spcPts val="800"/>
                        </a:spcAft>
                      </a:pPr>
                      <a:r>
                        <a:rPr lang="en-GB" sz="2000">
                          <a:solidFill>
                            <a:srgbClr val="104F75"/>
                          </a:solidFill>
                          <a:effectLst/>
                        </a:rPr>
                        <a:t> </a:t>
                      </a:r>
                      <a:endParaRPr lang="es-GB" sz="200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a:lnSpc>
                          <a:spcPct val="107000"/>
                        </a:lnSpc>
                        <a:spcAft>
                          <a:spcPts val="800"/>
                        </a:spcAft>
                      </a:pPr>
                      <a:r>
                        <a:rPr lang="en-GB" sz="2000">
                          <a:solidFill>
                            <a:srgbClr val="104F75"/>
                          </a:solidFill>
                          <a:effectLst/>
                        </a:rPr>
                        <a:t>CLUES:</a:t>
                      </a:r>
                      <a:endParaRPr lang="es-GB" sz="200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119574762"/>
                  </a:ext>
                </a:extLst>
              </a:tr>
              <a:tr h="648970">
                <a:tc>
                  <a:txBody>
                    <a:bodyPr/>
                    <a:lstStyle/>
                    <a:p>
                      <a:pPr>
                        <a:lnSpc>
                          <a:spcPct val="200000"/>
                        </a:lnSpc>
                        <a:spcAft>
                          <a:spcPts val="800"/>
                        </a:spcAft>
                      </a:pPr>
                      <a:r>
                        <a:rPr lang="en-GB" sz="2000">
                          <a:solidFill>
                            <a:srgbClr val="104F75"/>
                          </a:solidFill>
                          <a:effectLst/>
                        </a:rPr>
                        <a:t>1. </a:t>
                      </a:r>
                      <a:endParaRPr lang="es-GB" sz="200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a:lnSpc>
                          <a:spcPct val="107000"/>
                        </a:lnSpc>
                        <a:spcAft>
                          <a:spcPts val="800"/>
                        </a:spcAft>
                      </a:pPr>
                      <a:r>
                        <a:rPr lang="es-ES" sz="2000" dirty="0">
                          <a:solidFill>
                            <a:srgbClr val="104F75"/>
                          </a:solidFill>
                          <a:effectLst/>
                        </a:rPr>
                        <a:t>____________ ___________ el premio. </a:t>
                      </a:r>
                      <a:endParaRPr lang="es-GB" sz="2000" dirty="0">
                        <a:solidFill>
                          <a:srgbClr val="104F75"/>
                        </a:solidFill>
                        <a:effectLst/>
                      </a:endParaRPr>
                    </a:p>
                    <a:p>
                      <a:pPr>
                        <a:lnSpc>
                          <a:spcPct val="107000"/>
                        </a:lnSpc>
                        <a:spcAft>
                          <a:spcPts val="800"/>
                        </a:spcAft>
                      </a:pPr>
                      <a:r>
                        <a:rPr lang="es-ES" sz="2000" dirty="0">
                          <a:solidFill>
                            <a:srgbClr val="104F75"/>
                          </a:solidFill>
                          <a:effectLst/>
                        </a:rPr>
                        <a:t>                        </a:t>
                      </a:r>
                      <a:r>
                        <a:rPr lang="en-GB" sz="2000" dirty="0">
                          <a:solidFill>
                            <a:srgbClr val="104F75"/>
                          </a:solidFill>
                          <a:effectLst/>
                        </a:rPr>
                        <a:t>(we can win)</a:t>
                      </a:r>
                      <a:endParaRPr lang="es-GB" sz="200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a:lnSpc>
                          <a:spcPct val="107000"/>
                        </a:lnSpc>
                        <a:spcAft>
                          <a:spcPts val="800"/>
                        </a:spcAft>
                      </a:pPr>
                      <a:r>
                        <a:rPr lang="en-GB" sz="2000" b="1" dirty="0">
                          <a:solidFill>
                            <a:srgbClr val="104F75"/>
                          </a:solidFill>
                          <a:effectLst/>
                        </a:rPr>
                        <a:t>can, be able to </a:t>
                      </a:r>
                      <a:r>
                        <a:rPr lang="en-GB" sz="2000" dirty="0">
                          <a:solidFill>
                            <a:srgbClr val="104F75"/>
                          </a:solidFill>
                          <a:effectLst/>
                        </a:rPr>
                        <a:t>= </a:t>
                      </a:r>
                      <a:r>
                        <a:rPr lang="en-GB" sz="2000" dirty="0" err="1">
                          <a:solidFill>
                            <a:srgbClr val="104F75"/>
                          </a:solidFill>
                          <a:effectLst/>
                        </a:rPr>
                        <a:t>poder</a:t>
                      </a:r>
                      <a:endParaRPr lang="es-GB" sz="2000" dirty="0">
                        <a:solidFill>
                          <a:srgbClr val="104F75"/>
                        </a:solidFill>
                        <a:effectLst/>
                      </a:endParaRPr>
                    </a:p>
                    <a:p>
                      <a:pPr>
                        <a:lnSpc>
                          <a:spcPct val="107000"/>
                        </a:lnSpc>
                        <a:spcAft>
                          <a:spcPts val="800"/>
                        </a:spcAft>
                      </a:pPr>
                      <a:r>
                        <a:rPr lang="en-GB" sz="2000" b="1" dirty="0">
                          <a:solidFill>
                            <a:srgbClr val="104F75"/>
                          </a:solidFill>
                          <a:effectLst/>
                        </a:rPr>
                        <a:t>to win </a:t>
                      </a:r>
                      <a:r>
                        <a:rPr lang="en-GB" sz="2000" dirty="0">
                          <a:solidFill>
                            <a:srgbClr val="104F75"/>
                          </a:solidFill>
                          <a:effectLst/>
                        </a:rPr>
                        <a:t>= </a:t>
                      </a:r>
                      <a:r>
                        <a:rPr lang="en-GB" sz="2000" dirty="0" err="1">
                          <a:solidFill>
                            <a:srgbClr val="104F75"/>
                          </a:solidFill>
                          <a:effectLst/>
                        </a:rPr>
                        <a:t>ganar</a:t>
                      </a:r>
                      <a:endParaRPr lang="es-GB" sz="200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1154872671"/>
                  </a:ext>
                </a:extLst>
              </a:tr>
            </a:tbl>
          </a:graphicData>
        </a:graphic>
      </p:graphicFrame>
      <p:sp>
        <p:nvSpPr>
          <p:cNvPr id="4" name="CuadroTexto 3">
            <a:extLst>
              <a:ext uri="{FF2B5EF4-FFF2-40B4-BE49-F238E27FC236}">
                <a16:creationId xmlns:a16="http://schemas.microsoft.com/office/drawing/2014/main" id="{A656F483-7312-F54F-88F1-86B00806F93E}"/>
              </a:ext>
            </a:extLst>
          </p:cNvPr>
          <p:cNvSpPr txBox="1"/>
          <p:nvPr/>
        </p:nvSpPr>
        <p:spPr>
          <a:xfrm>
            <a:off x="1216142" y="4021754"/>
            <a:ext cx="3082031" cy="400110"/>
          </a:xfrm>
          <a:prstGeom prst="rect">
            <a:avLst/>
          </a:prstGeom>
          <a:noFill/>
        </p:spPr>
        <p:txBody>
          <a:bodyPr wrap="square" rtlCol="0">
            <a:spAutoFit/>
          </a:bodyPr>
          <a:lstStyle/>
          <a:p>
            <a:pPr algn="l"/>
            <a:r>
              <a:rPr lang="es-GB" sz="2000" b="1" dirty="0">
                <a:solidFill>
                  <a:srgbClr val="104F75"/>
                </a:solidFill>
              </a:rPr>
              <a:t>Podemos       ganar</a:t>
            </a:r>
          </a:p>
        </p:txBody>
      </p:sp>
      <p:graphicFrame>
        <p:nvGraphicFramePr>
          <p:cNvPr id="8" name="Tabla 7">
            <a:extLst>
              <a:ext uri="{FF2B5EF4-FFF2-40B4-BE49-F238E27FC236}">
                <a16:creationId xmlns:a16="http://schemas.microsoft.com/office/drawing/2014/main" id="{F46FB850-6779-8047-8296-6942CE3FE711}"/>
              </a:ext>
            </a:extLst>
          </p:cNvPr>
          <p:cNvGraphicFramePr>
            <a:graphicFrameLocks noGrp="1"/>
          </p:cNvGraphicFramePr>
          <p:nvPr>
            <p:extLst>
              <p:ext uri="{D42A27DB-BD31-4B8C-83A1-F6EECF244321}">
                <p14:modId xmlns:p14="http://schemas.microsoft.com/office/powerpoint/2010/main" val="1880737749"/>
              </p:ext>
            </p:extLst>
          </p:nvPr>
        </p:nvGraphicFramePr>
        <p:xfrm>
          <a:off x="653142" y="4882440"/>
          <a:ext cx="10885716" cy="1241172"/>
        </p:xfrm>
        <a:graphic>
          <a:graphicData uri="http://schemas.openxmlformats.org/drawingml/2006/table">
            <a:tbl>
              <a:tblPr firstRow="1" firstCol="1" bandRow="1">
                <a:tableStyleId>{5C22544A-7EE6-4342-B048-85BDC9FD1C3A}</a:tableStyleId>
              </a:tblPr>
              <a:tblGrid>
                <a:gridCol w="425607">
                  <a:extLst>
                    <a:ext uri="{9D8B030D-6E8A-4147-A177-3AD203B41FA5}">
                      <a16:colId xmlns:a16="http://schemas.microsoft.com/office/drawing/2014/main" val="1860322121"/>
                    </a:ext>
                  </a:extLst>
                </a:gridCol>
                <a:gridCol w="7000006">
                  <a:extLst>
                    <a:ext uri="{9D8B030D-6E8A-4147-A177-3AD203B41FA5}">
                      <a16:colId xmlns:a16="http://schemas.microsoft.com/office/drawing/2014/main" val="3271026104"/>
                    </a:ext>
                  </a:extLst>
                </a:gridCol>
                <a:gridCol w="3460103">
                  <a:extLst>
                    <a:ext uri="{9D8B030D-6E8A-4147-A177-3AD203B41FA5}">
                      <a16:colId xmlns:a16="http://schemas.microsoft.com/office/drawing/2014/main" val="912873120"/>
                    </a:ext>
                  </a:extLst>
                </a:gridCol>
              </a:tblGrid>
              <a:tr h="276225">
                <a:tc>
                  <a:txBody>
                    <a:bodyPr/>
                    <a:lstStyle/>
                    <a:p>
                      <a:pPr>
                        <a:lnSpc>
                          <a:spcPct val="200000"/>
                        </a:lnSpc>
                        <a:spcAft>
                          <a:spcPts val="800"/>
                        </a:spcAft>
                      </a:pPr>
                      <a:r>
                        <a:rPr lang="en-GB" sz="2000">
                          <a:solidFill>
                            <a:srgbClr val="104F75"/>
                          </a:solidFill>
                          <a:effectLst/>
                        </a:rPr>
                        <a:t> </a:t>
                      </a:r>
                      <a:endParaRPr lang="es-GB" sz="200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a:lnSpc>
                          <a:spcPct val="200000"/>
                        </a:lnSpc>
                        <a:spcAft>
                          <a:spcPts val="800"/>
                        </a:spcAft>
                      </a:pPr>
                      <a:r>
                        <a:rPr lang="en-GB" sz="2000">
                          <a:solidFill>
                            <a:srgbClr val="104F75"/>
                          </a:solidFill>
                          <a:effectLst/>
                        </a:rPr>
                        <a:t> </a:t>
                      </a:r>
                      <a:endParaRPr lang="es-GB" sz="200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a:lnSpc>
                          <a:spcPct val="107000"/>
                        </a:lnSpc>
                        <a:spcAft>
                          <a:spcPts val="800"/>
                        </a:spcAft>
                      </a:pPr>
                      <a:r>
                        <a:rPr lang="en-GB" sz="2000">
                          <a:solidFill>
                            <a:srgbClr val="104F75"/>
                          </a:solidFill>
                          <a:effectLst/>
                        </a:rPr>
                        <a:t>CLUES:</a:t>
                      </a:r>
                      <a:endParaRPr lang="es-GB" sz="200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119574762"/>
                  </a:ext>
                </a:extLst>
              </a:tr>
              <a:tr h="648970">
                <a:tc>
                  <a:txBody>
                    <a:bodyPr/>
                    <a:lstStyle/>
                    <a:p>
                      <a:pPr>
                        <a:lnSpc>
                          <a:spcPct val="200000"/>
                        </a:lnSpc>
                        <a:spcAft>
                          <a:spcPts val="800"/>
                        </a:spcAft>
                      </a:pPr>
                      <a:r>
                        <a:rPr lang="en-GB" sz="2000" dirty="0">
                          <a:solidFill>
                            <a:srgbClr val="104F75"/>
                          </a:solidFill>
                          <a:effectLst/>
                        </a:rPr>
                        <a:t>2. </a:t>
                      </a:r>
                      <a:endParaRPr lang="es-GB" sz="200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a:lnSpc>
                          <a:spcPct val="107000"/>
                        </a:lnSpc>
                        <a:spcAft>
                          <a:spcPts val="800"/>
                        </a:spcAft>
                      </a:pPr>
                      <a:r>
                        <a:rPr lang="es-ES" sz="2000" dirty="0">
                          <a:solidFill>
                            <a:srgbClr val="104F75"/>
                          </a:solidFill>
                          <a:effectLst/>
                        </a:rPr>
                        <a:t>____________ ___________ el juego. </a:t>
                      </a:r>
                      <a:endParaRPr lang="es-GB" sz="2000" dirty="0">
                        <a:solidFill>
                          <a:srgbClr val="104F75"/>
                        </a:solidFill>
                        <a:effectLst/>
                      </a:endParaRPr>
                    </a:p>
                    <a:p>
                      <a:pPr>
                        <a:lnSpc>
                          <a:spcPct val="107000"/>
                        </a:lnSpc>
                        <a:spcAft>
                          <a:spcPts val="800"/>
                        </a:spcAft>
                      </a:pPr>
                      <a:r>
                        <a:rPr lang="es-ES" sz="2000" dirty="0">
                          <a:solidFill>
                            <a:srgbClr val="104F75"/>
                          </a:solidFill>
                          <a:effectLst/>
                        </a:rPr>
                        <a:t>                        </a:t>
                      </a:r>
                      <a:r>
                        <a:rPr lang="en-GB" sz="2000" dirty="0">
                          <a:solidFill>
                            <a:srgbClr val="104F75"/>
                          </a:solidFill>
                          <a:effectLst/>
                        </a:rPr>
                        <a:t>(they must share)</a:t>
                      </a:r>
                      <a:endParaRPr lang="es-GB" sz="200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a:lnSpc>
                          <a:spcPct val="107000"/>
                        </a:lnSpc>
                        <a:spcAft>
                          <a:spcPts val="800"/>
                        </a:spcAft>
                      </a:pPr>
                      <a:r>
                        <a:rPr lang="en-GB" sz="2000" b="1" dirty="0">
                          <a:solidFill>
                            <a:srgbClr val="104F75"/>
                          </a:solidFill>
                          <a:effectLst/>
                        </a:rPr>
                        <a:t>must </a:t>
                      </a:r>
                      <a:r>
                        <a:rPr lang="en-GB" sz="2000" dirty="0">
                          <a:solidFill>
                            <a:srgbClr val="104F75"/>
                          </a:solidFill>
                          <a:effectLst/>
                        </a:rPr>
                        <a:t>= </a:t>
                      </a:r>
                      <a:r>
                        <a:rPr lang="en-GB" sz="2000" dirty="0" err="1">
                          <a:solidFill>
                            <a:srgbClr val="104F75"/>
                          </a:solidFill>
                          <a:effectLst/>
                        </a:rPr>
                        <a:t>deber</a:t>
                      </a:r>
                      <a:endParaRPr lang="es-GB" sz="2000" dirty="0">
                        <a:solidFill>
                          <a:srgbClr val="104F75"/>
                        </a:solidFill>
                        <a:effectLst/>
                      </a:endParaRPr>
                    </a:p>
                    <a:p>
                      <a:pPr>
                        <a:lnSpc>
                          <a:spcPct val="107000"/>
                        </a:lnSpc>
                        <a:spcAft>
                          <a:spcPts val="800"/>
                        </a:spcAft>
                      </a:pPr>
                      <a:r>
                        <a:rPr lang="en-GB" sz="2000" b="1" dirty="0">
                          <a:solidFill>
                            <a:srgbClr val="104F75"/>
                          </a:solidFill>
                          <a:effectLst/>
                        </a:rPr>
                        <a:t>share </a:t>
                      </a:r>
                      <a:r>
                        <a:rPr lang="en-GB" sz="2000" dirty="0">
                          <a:solidFill>
                            <a:srgbClr val="104F75"/>
                          </a:solidFill>
                          <a:effectLst/>
                        </a:rPr>
                        <a:t>= </a:t>
                      </a:r>
                      <a:r>
                        <a:rPr lang="en-GB" sz="2000" dirty="0" err="1">
                          <a:solidFill>
                            <a:srgbClr val="104F75"/>
                          </a:solidFill>
                          <a:effectLst/>
                        </a:rPr>
                        <a:t>compartir</a:t>
                      </a:r>
                      <a:endParaRPr lang="es-GB" sz="200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1154872671"/>
                  </a:ext>
                </a:extLst>
              </a:tr>
            </a:tbl>
          </a:graphicData>
        </a:graphic>
      </p:graphicFrame>
      <p:sp>
        <p:nvSpPr>
          <p:cNvPr id="9" name="CuadroTexto 8">
            <a:extLst>
              <a:ext uri="{FF2B5EF4-FFF2-40B4-BE49-F238E27FC236}">
                <a16:creationId xmlns:a16="http://schemas.microsoft.com/office/drawing/2014/main" id="{157D4E87-BC28-7345-A3EA-3CDD8F2C5886}"/>
              </a:ext>
            </a:extLst>
          </p:cNvPr>
          <p:cNvSpPr txBox="1"/>
          <p:nvPr/>
        </p:nvSpPr>
        <p:spPr>
          <a:xfrm>
            <a:off x="1130417" y="5455402"/>
            <a:ext cx="3082031" cy="400110"/>
          </a:xfrm>
          <a:prstGeom prst="rect">
            <a:avLst/>
          </a:prstGeom>
          <a:noFill/>
        </p:spPr>
        <p:txBody>
          <a:bodyPr wrap="square" rtlCol="0">
            <a:spAutoFit/>
          </a:bodyPr>
          <a:lstStyle/>
          <a:p>
            <a:pPr algn="l"/>
            <a:r>
              <a:rPr lang="es-GB" sz="2000" b="1" dirty="0">
                <a:solidFill>
                  <a:srgbClr val="104F75"/>
                </a:solidFill>
              </a:rPr>
              <a:t>Deben           compartir</a:t>
            </a:r>
          </a:p>
        </p:txBody>
      </p:sp>
      <p:sp>
        <p:nvSpPr>
          <p:cNvPr id="10" name="Llamada rectangular redondeada 9">
            <a:extLst>
              <a:ext uri="{FF2B5EF4-FFF2-40B4-BE49-F238E27FC236}">
                <a16:creationId xmlns:a16="http://schemas.microsoft.com/office/drawing/2014/main" id="{F15AD52C-CF91-E240-B4EE-220D05403CD6}"/>
              </a:ext>
            </a:extLst>
          </p:cNvPr>
          <p:cNvSpPr/>
          <p:nvPr/>
        </p:nvSpPr>
        <p:spPr>
          <a:xfrm>
            <a:off x="6304607" y="641154"/>
            <a:ext cx="5658416" cy="1560916"/>
          </a:xfrm>
          <a:prstGeom prst="wedgeRoundRectCallou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t>1 mark for correct form of modal verb</a:t>
            </a:r>
          </a:p>
          <a:p>
            <a:endParaRPr lang="en-GB" sz="2000" dirty="0"/>
          </a:p>
          <a:p>
            <a:r>
              <a:rPr lang="en-GB" sz="2000" dirty="0"/>
              <a:t>1 mark for inclusion of main verb as an infinitive (0 marks if main verb is inflected)</a:t>
            </a:r>
          </a:p>
        </p:txBody>
      </p:sp>
    </p:spTree>
    <p:extLst>
      <p:ext uri="{BB962C8B-B14F-4D97-AF65-F5344CB8AC3E}">
        <p14:creationId xmlns:p14="http://schemas.microsoft.com/office/powerpoint/2010/main" val="3080308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background rectangle">
            <a:extLs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5" name="Title 3"/>
          <p:cNvSpPr>
            <a:spLocks noGrp="1"/>
          </p:cNvSpPr>
          <p:nvPr>
            <p:ph type="title"/>
          </p:nvPr>
        </p:nvSpPr>
        <p:spPr>
          <a:xfrm>
            <a:off x="-72086" y="280417"/>
            <a:ext cx="6604966" cy="721474"/>
          </a:xfrm>
        </p:spPr>
        <p:txBody>
          <a:bodyPr>
            <a:normAutofit/>
          </a:bodyPr>
          <a:lstStyle/>
          <a:p>
            <a:r>
              <a:rPr lang="en-GB" sz="2800" b="1">
                <a:solidFill>
                  <a:schemeClr val="bg1"/>
                </a:solidFill>
              </a:rPr>
              <a:t>Section C (Writing)</a:t>
            </a:r>
            <a:endParaRPr lang="en-GB" sz="2800" b="1" dirty="0">
              <a:solidFill>
                <a:schemeClr val="bg1"/>
              </a:solidFill>
            </a:endParaRPr>
          </a:p>
        </p:txBody>
      </p:sp>
      <p:sp>
        <p:nvSpPr>
          <p:cNvPr id="7" name="Rectangle 6"/>
          <p:cNvSpPr/>
          <p:nvPr/>
        </p:nvSpPr>
        <p:spPr>
          <a:xfrm>
            <a:off x="525262" y="1361958"/>
            <a:ext cx="11141475" cy="2554545"/>
          </a:xfrm>
          <a:prstGeom prst="rect">
            <a:avLst/>
          </a:prstGeom>
        </p:spPr>
        <p:txBody>
          <a:bodyPr wrap="square">
            <a:spAutoFit/>
          </a:bodyPr>
          <a:lstStyle/>
          <a:p>
            <a:r>
              <a:rPr lang="en-GB" altLang="en-US" sz="2000" b="1" dirty="0">
                <a:solidFill>
                  <a:srgbClr val="104F75"/>
                </a:solidFill>
                <a:ea typeface="Times New Roman" panose="02020603050405020304" pitchFamily="18" charset="0"/>
                <a:cs typeface="Arial" panose="020B0604020202020204" pitchFamily="34" charset="0"/>
              </a:rPr>
              <a:t>SEC</a:t>
            </a:r>
            <a:r>
              <a:rPr lang="en-GB" altLang="en-US" sz="2000" b="1" dirty="0">
                <a:solidFill>
                  <a:srgbClr val="104F75"/>
                </a:solidFill>
                <a:ea typeface="SimSun" panose="02010600030101010101" pitchFamily="2" charset="-122"/>
                <a:cs typeface="Arial" panose="020B0604020202020204" pitchFamily="34" charset="0"/>
              </a:rPr>
              <a:t>TION C (WRITING) - GRAMMAR</a:t>
            </a:r>
          </a:p>
          <a:p>
            <a:endParaRPr lang="en-GB" sz="2000" dirty="0">
              <a:solidFill>
                <a:srgbClr val="104F75"/>
              </a:solidFill>
            </a:endParaRPr>
          </a:p>
          <a:p>
            <a:r>
              <a:rPr lang="en-GB" sz="2000" b="1" dirty="0">
                <a:solidFill>
                  <a:srgbClr val="104F75"/>
                </a:solidFill>
              </a:rPr>
              <a:t>PART G</a:t>
            </a:r>
          </a:p>
          <a:p>
            <a:endParaRPr lang="en-GB" sz="2000" dirty="0">
              <a:solidFill>
                <a:srgbClr val="104F75"/>
              </a:solidFill>
            </a:endParaRPr>
          </a:p>
          <a:p>
            <a:r>
              <a:rPr lang="en-GB" sz="2000" dirty="0">
                <a:solidFill>
                  <a:srgbClr val="104F75"/>
                </a:solidFill>
              </a:rPr>
              <a:t>Use </a:t>
            </a:r>
            <a:r>
              <a:rPr lang="en-GB" sz="2000" b="1" dirty="0">
                <a:solidFill>
                  <a:srgbClr val="104F75"/>
                </a:solidFill>
              </a:rPr>
              <a:t>Spanish prepositions </a:t>
            </a:r>
            <a:r>
              <a:rPr lang="en-GB" sz="2000" dirty="0">
                <a:solidFill>
                  <a:srgbClr val="104F75"/>
                </a:solidFill>
              </a:rPr>
              <a:t>‘a’ or ‘de’ to complete these sentences. </a:t>
            </a:r>
          </a:p>
          <a:p>
            <a:endParaRPr lang="en-GB" sz="2000" dirty="0">
              <a:solidFill>
                <a:srgbClr val="104F75"/>
              </a:solidFill>
            </a:endParaRPr>
          </a:p>
          <a:p>
            <a:r>
              <a:rPr lang="en-GB" sz="2000" dirty="0">
                <a:solidFill>
                  <a:srgbClr val="104F75"/>
                </a:solidFill>
              </a:rPr>
              <a:t>Remember how ‘a’ and ‘de’ change to match the gender of the noun that follows them. </a:t>
            </a:r>
          </a:p>
        </p:txBody>
      </p:sp>
      <p:sp>
        <p:nvSpPr>
          <p:cNvPr id="4" name="CuadroTexto 3">
            <a:extLst>
              <a:ext uri="{FF2B5EF4-FFF2-40B4-BE49-F238E27FC236}">
                <a16:creationId xmlns:a16="http://schemas.microsoft.com/office/drawing/2014/main" id="{A656F483-7312-F54F-88F1-86B00806F93E}"/>
              </a:ext>
            </a:extLst>
          </p:cNvPr>
          <p:cNvSpPr txBox="1"/>
          <p:nvPr/>
        </p:nvSpPr>
        <p:spPr>
          <a:xfrm>
            <a:off x="854765" y="4444185"/>
            <a:ext cx="10495070" cy="956929"/>
          </a:xfrm>
          <a:prstGeom prst="rect">
            <a:avLst/>
          </a:prstGeom>
          <a:noFill/>
        </p:spPr>
        <p:txBody>
          <a:bodyPr wrap="square" rtlCol="0">
            <a:spAutoFit/>
          </a:bodyPr>
          <a:lstStyle/>
          <a:p>
            <a:pPr>
              <a:lnSpc>
                <a:spcPct val="150000"/>
              </a:lnSpc>
            </a:pPr>
            <a:r>
              <a:rPr lang="es-ES" sz="2000" dirty="0">
                <a:solidFill>
                  <a:srgbClr val="104F75"/>
                </a:solidFill>
              </a:rPr>
              <a:t>1.</a:t>
            </a:r>
            <a:r>
              <a:rPr lang="es-ES" sz="2000" b="1" dirty="0">
                <a:solidFill>
                  <a:srgbClr val="104F75"/>
                </a:solidFill>
              </a:rPr>
              <a:t> </a:t>
            </a:r>
            <a:r>
              <a:rPr lang="es-ES" sz="2000" dirty="0">
                <a:solidFill>
                  <a:srgbClr val="104F75"/>
                </a:solidFill>
              </a:rPr>
              <a:t>Caminamos juntos ________ (to </a:t>
            </a:r>
            <a:r>
              <a:rPr lang="es-ES" sz="2000" dirty="0" err="1">
                <a:solidFill>
                  <a:srgbClr val="104F75"/>
                </a:solidFill>
              </a:rPr>
              <a:t>the</a:t>
            </a:r>
            <a:r>
              <a:rPr lang="es-ES" sz="2000" dirty="0">
                <a:solidFill>
                  <a:srgbClr val="104F75"/>
                </a:solidFill>
              </a:rPr>
              <a:t>) plaza [</a:t>
            </a:r>
            <a:r>
              <a:rPr lang="es-ES" sz="2000" dirty="0" err="1">
                <a:solidFill>
                  <a:srgbClr val="104F75"/>
                </a:solidFill>
              </a:rPr>
              <a:t>feminine</a:t>
            </a:r>
            <a:r>
              <a:rPr lang="es-ES" sz="2000" dirty="0">
                <a:solidFill>
                  <a:srgbClr val="104F75"/>
                </a:solidFill>
              </a:rPr>
              <a:t>]. 	</a:t>
            </a:r>
            <a:r>
              <a:rPr lang="es-ES" sz="2000" b="1" dirty="0">
                <a:solidFill>
                  <a:srgbClr val="104F75"/>
                </a:solidFill>
              </a:rPr>
              <a:t>[Use ‘a’]</a:t>
            </a:r>
            <a:endParaRPr lang="es-GB" sz="2000" b="1" dirty="0">
              <a:solidFill>
                <a:srgbClr val="104F75"/>
              </a:solidFill>
            </a:endParaRPr>
          </a:p>
          <a:p>
            <a:pPr>
              <a:lnSpc>
                <a:spcPct val="150000"/>
              </a:lnSpc>
            </a:pPr>
            <a:r>
              <a:rPr lang="es-ES" sz="2000" dirty="0">
                <a:solidFill>
                  <a:srgbClr val="104F75"/>
                </a:solidFill>
              </a:rPr>
              <a:t>2. El edificio está al lado ________ (</a:t>
            </a:r>
            <a:r>
              <a:rPr lang="es-ES" sz="2000" dirty="0" err="1">
                <a:solidFill>
                  <a:srgbClr val="104F75"/>
                </a:solidFill>
              </a:rPr>
              <a:t>the</a:t>
            </a:r>
            <a:r>
              <a:rPr lang="es-ES" sz="2000" dirty="0">
                <a:solidFill>
                  <a:srgbClr val="104F75"/>
                </a:solidFill>
              </a:rPr>
              <a:t>) teatro [</a:t>
            </a:r>
            <a:r>
              <a:rPr lang="es-ES" sz="2000" dirty="0" err="1">
                <a:solidFill>
                  <a:srgbClr val="104F75"/>
                </a:solidFill>
              </a:rPr>
              <a:t>masculine</a:t>
            </a:r>
            <a:r>
              <a:rPr lang="es-ES" sz="2000" dirty="0">
                <a:solidFill>
                  <a:srgbClr val="104F75"/>
                </a:solidFill>
              </a:rPr>
              <a:t>]. </a:t>
            </a:r>
            <a:r>
              <a:rPr lang="en-GB" sz="2000" dirty="0">
                <a:solidFill>
                  <a:srgbClr val="104F75"/>
                </a:solidFill>
              </a:rPr>
              <a:t>	</a:t>
            </a:r>
            <a:r>
              <a:rPr lang="en-GB" sz="2000" b="1" dirty="0">
                <a:solidFill>
                  <a:srgbClr val="104F75"/>
                </a:solidFill>
              </a:rPr>
              <a:t>[Use ‘de’]</a:t>
            </a:r>
            <a:endParaRPr lang="es-GB" sz="2000" b="1" dirty="0">
              <a:solidFill>
                <a:srgbClr val="104F75"/>
              </a:solidFill>
            </a:endParaRPr>
          </a:p>
        </p:txBody>
      </p:sp>
      <p:sp>
        <p:nvSpPr>
          <p:cNvPr id="8" name="CuadroTexto 7">
            <a:extLst>
              <a:ext uri="{FF2B5EF4-FFF2-40B4-BE49-F238E27FC236}">
                <a16:creationId xmlns:a16="http://schemas.microsoft.com/office/drawing/2014/main" id="{FED45455-982C-A24A-BDE4-3DB13FCBE939}"/>
              </a:ext>
            </a:extLst>
          </p:cNvPr>
          <p:cNvSpPr txBox="1"/>
          <p:nvPr/>
        </p:nvSpPr>
        <p:spPr>
          <a:xfrm>
            <a:off x="3562604" y="4468700"/>
            <a:ext cx="1053337" cy="400110"/>
          </a:xfrm>
          <a:prstGeom prst="rect">
            <a:avLst/>
          </a:prstGeom>
          <a:noFill/>
        </p:spPr>
        <p:txBody>
          <a:bodyPr wrap="square" rtlCol="0">
            <a:spAutoFit/>
          </a:bodyPr>
          <a:lstStyle/>
          <a:p>
            <a:pPr algn="ctr"/>
            <a:r>
              <a:rPr lang="es-GB" sz="2000" dirty="0">
                <a:solidFill>
                  <a:srgbClr val="104F75"/>
                </a:solidFill>
              </a:rPr>
              <a:t>a la</a:t>
            </a:r>
          </a:p>
        </p:txBody>
      </p:sp>
      <p:sp>
        <p:nvSpPr>
          <p:cNvPr id="9" name="CuadroTexto 8">
            <a:extLst>
              <a:ext uri="{FF2B5EF4-FFF2-40B4-BE49-F238E27FC236}">
                <a16:creationId xmlns:a16="http://schemas.microsoft.com/office/drawing/2014/main" id="{D950B0F7-438B-9F4C-ACF8-4607C319175A}"/>
              </a:ext>
            </a:extLst>
          </p:cNvPr>
          <p:cNvSpPr txBox="1"/>
          <p:nvPr/>
        </p:nvSpPr>
        <p:spPr>
          <a:xfrm>
            <a:off x="3943769" y="4934907"/>
            <a:ext cx="1053337" cy="400110"/>
          </a:xfrm>
          <a:prstGeom prst="rect">
            <a:avLst/>
          </a:prstGeom>
          <a:noFill/>
        </p:spPr>
        <p:txBody>
          <a:bodyPr wrap="square" rtlCol="0">
            <a:spAutoFit/>
          </a:bodyPr>
          <a:lstStyle/>
          <a:p>
            <a:pPr algn="ctr"/>
            <a:r>
              <a:rPr lang="es-GB" sz="2000" dirty="0">
                <a:solidFill>
                  <a:srgbClr val="104F75"/>
                </a:solidFill>
              </a:rPr>
              <a:t>del</a:t>
            </a:r>
          </a:p>
        </p:txBody>
      </p:sp>
      <p:sp>
        <p:nvSpPr>
          <p:cNvPr id="10" name="Llamada rectangular redondeada 9">
            <a:extLst>
              <a:ext uri="{FF2B5EF4-FFF2-40B4-BE49-F238E27FC236}">
                <a16:creationId xmlns:a16="http://schemas.microsoft.com/office/drawing/2014/main" id="{531A337A-EA2D-6B4D-AFD4-D188D23172FC}"/>
              </a:ext>
            </a:extLst>
          </p:cNvPr>
          <p:cNvSpPr/>
          <p:nvPr/>
        </p:nvSpPr>
        <p:spPr>
          <a:xfrm>
            <a:off x="6304607" y="1163990"/>
            <a:ext cx="5658416" cy="1038079"/>
          </a:xfrm>
          <a:prstGeom prst="wedgeRoundRectCallou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t>1 mark for correct gender agreement.</a:t>
            </a:r>
          </a:p>
        </p:txBody>
      </p:sp>
    </p:spTree>
    <p:extLst>
      <p:ext uri="{BB962C8B-B14F-4D97-AF65-F5344CB8AC3E}">
        <p14:creationId xmlns:p14="http://schemas.microsoft.com/office/powerpoint/2010/main" val="3004697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background rectangle">
            <a:extLs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5" name="Title 3"/>
          <p:cNvSpPr>
            <a:spLocks noGrp="1"/>
          </p:cNvSpPr>
          <p:nvPr>
            <p:ph type="title"/>
          </p:nvPr>
        </p:nvSpPr>
        <p:spPr>
          <a:xfrm>
            <a:off x="-72086" y="280417"/>
            <a:ext cx="6604966" cy="721474"/>
          </a:xfrm>
        </p:spPr>
        <p:txBody>
          <a:bodyPr>
            <a:normAutofit/>
          </a:bodyPr>
          <a:lstStyle/>
          <a:p>
            <a:r>
              <a:rPr lang="en-GB" sz="2800" b="1">
                <a:solidFill>
                  <a:schemeClr val="bg1"/>
                </a:solidFill>
              </a:rPr>
              <a:t>Section C (Writing)</a:t>
            </a:r>
            <a:endParaRPr lang="en-GB" sz="2800" b="1" dirty="0">
              <a:solidFill>
                <a:schemeClr val="bg1"/>
              </a:solidFill>
            </a:endParaRPr>
          </a:p>
        </p:txBody>
      </p:sp>
      <p:sp>
        <p:nvSpPr>
          <p:cNvPr id="7" name="Rectangle 6"/>
          <p:cNvSpPr/>
          <p:nvPr/>
        </p:nvSpPr>
        <p:spPr>
          <a:xfrm>
            <a:off x="525262" y="1361958"/>
            <a:ext cx="11141475" cy="1631216"/>
          </a:xfrm>
          <a:prstGeom prst="rect">
            <a:avLst/>
          </a:prstGeom>
        </p:spPr>
        <p:txBody>
          <a:bodyPr wrap="square">
            <a:spAutoFit/>
          </a:bodyPr>
          <a:lstStyle/>
          <a:p>
            <a:r>
              <a:rPr lang="en-GB" altLang="en-US" sz="2000" b="1" dirty="0">
                <a:solidFill>
                  <a:srgbClr val="104F75"/>
                </a:solidFill>
                <a:ea typeface="Times New Roman" panose="02020603050405020304" pitchFamily="18" charset="0"/>
                <a:cs typeface="Arial" panose="020B0604020202020204" pitchFamily="34" charset="0"/>
              </a:rPr>
              <a:t>SEC</a:t>
            </a:r>
            <a:r>
              <a:rPr lang="en-GB" altLang="en-US" sz="2000" b="1" dirty="0">
                <a:solidFill>
                  <a:srgbClr val="104F75"/>
                </a:solidFill>
                <a:ea typeface="SimSun" panose="02010600030101010101" pitchFamily="2" charset="-122"/>
                <a:cs typeface="Arial" panose="020B0604020202020204" pitchFamily="34" charset="0"/>
              </a:rPr>
              <a:t>TION C (WRITING) - GRAMMAR</a:t>
            </a:r>
          </a:p>
          <a:p>
            <a:endParaRPr lang="en-GB" sz="2000" dirty="0">
              <a:solidFill>
                <a:srgbClr val="104F75"/>
              </a:solidFill>
            </a:endParaRPr>
          </a:p>
          <a:p>
            <a:r>
              <a:rPr lang="en-GB" sz="2000" b="1" dirty="0">
                <a:solidFill>
                  <a:srgbClr val="104F75"/>
                </a:solidFill>
              </a:rPr>
              <a:t>PART H</a:t>
            </a:r>
          </a:p>
          <a:p>
            <a:endParaRPr lang="en-GB" sz="2000" dirty="0">
              <a:solidFill>
                <a:srgbClr val="104F75"/>
              </a:solidFill>
            </a:endParaRPr>
          </a:p>
          <a:p>
            <a:r>
              <a:rPr lang="en-GB" sz="2000" dirty="0">
                <a:solidFill>
                  <a:srgbClr val="104F75"/>
                </a:solidFill>
              </a:rPr>
              <a:t>Change these Spanish sentences to make it negative.</a:t>
            </a:r>
          </a:p>
        </p:txBody>
      </p:sp>
      <p:graphicFrame>
        <p:nvGraphicFramePr>
          <p:cNvPr id="2" name="Tabla 1">
            <a:extLst>
              <a:ext uri="{FF2B5EF4-FFF2-40B4-BE49-F238E27FC236}">
                <a16:creationId xmlns:a16="http://schemas.microsoft.com/office/drawing/2014/main" id="{1C5D6453-97A7-224A-982D-F7BD87E2933F}"/>
              </a:ext>
            </a:extLst>
          </p:cNvPr>
          <p:cNvGraphicFramePr>
            <a:graphicFrameLocks noGrp="1"/>
          </p:cNvGraphicFramePr>
          <p:nvPr>
            <p:extLst>
              <p:ext uri="{D42A27DB-BD31-4B8C-83A1-F6EECF244321}">
                <p14:modId xmlns:p14="http://schemas.microsoft.com/office/powerpoint/2010/main" val="807915"/>
              </p:ext>
            </p:extLst>
          </p:nvPr>
        </p:nvGraphicFramePr>
        <p:xfrm>
          <a:off x="735873" y="3779361"/>
          <a:ext cx="10720251" cy="1846376"/>
        </p:xfrm>
        <a:graphic>
          <a:graphicData uri="http://schemas.openxmlformats.org/drawingml/2006/table">
            <a:tbl>
              <a:tblPr firstRow="1" firstCol="1" bandRow="1">
                <a:tableStyleId>{5C22544A-7EE6-4342-B048-85BDC9FD1C3A}</a:tableStyleId>
              </a:tblPr>
              <a:tblGrid>
                <a:gridCol w="418180">
                  <a:extLst>
                    <a:ext uri="{9D8B030D-6E8A-4147-A177-3AD203B41FA5}">
                      <a16:colId xmlns:a16="http://schemas.microsoft.com/office/drawing/2014/main" val="3487409898"/>
                    </a:ext>
                  </a:extLst>
                </a:gridCol>
                <a:gridCol w="4552847">
                  <a:extLst>
                    <a:ext uri="{9D8B030D-6E8A-4147-A177-3AD203B41FA5}">
                      <a16:colId xmlns:a16="http://schemas.microsoft.com/office/drawing/2014/main" val="1767013389"/>
                    </a:ext>
                  </a:extLst>
                </a:gridCol>
                <a:gridCol w="5749224">
                  <a:extLst>
                    <a:ext uri="{9D8B030D-6E8A-4147-A177-3AD203B41FA5}">
                      <a16:colId xmlns:a16="http://schemas.microsoft.com/office/drawing/2014/main" val="2165768860"/>
                    </a:ext>
                  </a:extLst>
                </a:gridCol>
              </a:tblGrid>
              <a:tr h="1039351">
                <a:tc>
                  <a:txBody>
                    <a:bodyPr/>
                    <a:lstStyle/>
                    <a:p>
                      <a:pPr>
                        <a:lnSpc>
                          <a:spcPct val="107000"/>
                        </a:lnSpc>
                        <a:spcAft>
                          <a:spcPts val="800"/>
                        </a:spcAft>
                      </a:pPr>
                      <a:r>
                        <a:rPr lang="en-GB" sz="2000" b="0">
                          <a:solidFill>
                            <a:srgbClr val="104F75"/>
                          </a:solidFill>
                          <a:effectLst/>
                        </a:rPr>
                        <a:t>1.</a:t>
                      </a:r>
                      <a:endParaRPr lang="es-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a:lnSpc>
                          <a:spcPct val="107000"/>
                        </a:lnSpc>
                        <a:spcAft>
                          <a:spcPts val="800"/>
                        </a:spcAft>
                      </a:pPr>
                      <a:r>
                        <a:rPr lang="es-ES" sz="2000" b="1" dirty="0">
                          <a:solidFill>
                            <a:srgbClr val="104F75"/>
                          </a:solidFill>
                          <a:effectLst/>
                        </a:rPr>
                        <a:t>Hago un esfuerzo.</a:t>
                      </a:r>
                      <a:endParaRPr lang="es-GB" sz="2000" b="1" dirty="0">
                        <a:solidFill>
                          <a:srgbClr val="104F75"/>
                        </a:solidFill>
                        <a:effectLst/>
                      </a:endParaRPr>
                    </a:p>
                    <a:p>
                      <a:pPr>
                        <a:lnSpc>
                          <a:spcPct val="107000"/>
                        </a:lnSpc>
                        <a:spcAft>
                          <a:spcPts val="800"/>
                        </a:spcAft>
                      </a:pPr>
                      <a:r>
                        <a:rPr lang="es-ES" sz="2000" b="0" i="1" dirty="0">
                          <a:solidFill>
                            <a:srgbClr val="104F75"/>
                          </a:solidFill>
                          <a:effectLst/>
                        </a:rPr>
                        <a:t>(I </a:t>
                      </a:r>
                      <a:r>
                        <a:rPr lang="es-ES" sz="2000" b="0" i="1" dirty="0" err="1">
                          <a:solidFill>
                            <a:srgbClr val="104F75"/>
                          </a:solidFill>
                          <a:effectLst/>
                        </a:rPr>
                        <a:t>make</a:t>
                      </a:r>
                      <a:r>
                        <a:rPr lang="es-ES" sz="2000" b="0" i="1" dirty="0">
                          <a:solidFill>
                            <a:srgbClr val="104F75"/>
                          </a:solidFill>
                          <a:effectLst/>
                        </a:rPr>
                        <a:t> </a:t>
                      </a:r>
                      <a:r>
                        <a:rPr lang="es-ES" sz="2000" b="0" i="1" dirty="0" err="1">
                          <a:solidFill>
                            <a:srgbClr val="104F75"/>
                          </a:solidFill>
                          <a:effectLst/>
                        </a:rPr>
                        <a:t>an</a:t>
                      </a:r>
                      <a:r>
                        <a:rPr lang="es-ES" sz="2000" b="0" i="1" dirty="0">
                          <a:solidFill>
                            <a:srgbClr val="104F75"/>
                          </a:solidFill>
                          <a:effectLst/>
                        </a:rPr>
                        <a:t> </a:t>
                      </a:r>
                      <a:r>
                        <a:rPr lang="es-ES" sz="2000" b="0" i="1" dirty="0" err="1">
                          <a:solidFill>
                            <a:srgbClr val="104F75"/>
                          </a:solidFill>
                          <a:effectLst/>
                        </a:rPr>
                        <a:t>effort</a:t>
                      </a:r>
                      <a:r>
                        <a:rPr lang="es-ES" sz="2000" b="0" i="1" dirty="0">
                          <a:solidFill>
                            <a:srgbClr val="104F75"/>
                          </a:solidFill>
                          <a:effectLst/>
                        </a:rPr>
                        <a:t>.)</a:t>
                      </a:r>
                      <a:endParaRPr lang="es-GB" sz="2000" b="0" i="1"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a:lnSpc>
                          <a:spcPct val="107000"/>
                        </a:lnSpc>
                        <a:spcAft>
                          <a:spcPts val="800"/>
                        </a:spcAft>
                      </a:pPr>
                      <a:r>
                        <a:rPr lang="en-GB" sz="2000" b="0" dirty="0">
                          <a:solidFill>
                            <a:srgbClr val="104F75"/>
                          </a:solidFill>
                          <a:effectLst/>
                        </a:rPr>
                        <a:t>_________________________________________ </a:t>
                      </a:r>
                      <a:endParaRPr lang="es-GB" sz="2000" b="0" dirty="0">
                        <a:solidFill>
                          <a:srgbClr val="104F75"/>
                        </a:solidFill>
                        <a:effectLst/>
                      </a:endParaRPr>
                    </a:p>
                    <a:p>
                      <a:pPr>
                        <a:lnSpc>
                          <a:spcPct val="107000"/>
                        </a:lnSpc>
                        <a:spcAft>
                          <a:spcPts val="800"/>
                        </a:spcAft>
                      </a:pPr>
                      <a:r>
                        <a:rPr lang="en-GB" sz="2000" b="0" i="1" dirty="0">
                          <a:solidFill>
                            <a:srgbClr val="104F75"/>
                          </a:solidFill>
                          <a:effectLst/>
                        </a:rPr>
                        <a:t>(I don’t make an effort.)</a:t>
                      </a:r>
                      <a:endParaRPr lang="es-GB" sz="2000" b="0" i="1"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3592081225"/>
                  </a:ext>
                </a:extLst>
              </a:tr>
              <a:tr h="807025">
                <a:tc>
                  <a:txBody>
                    <a:bodyPr/>
                    <a:lstStyle/>
                    <a:p>
                      <a:pPr>
                        <a:lnSpc>
                          <a:spcPct val="107000"/>
                        </a:lnSpc>
                        <a:spcAft>
                          <a:spcPts val="800"/>
                        </a:spcAft>
                      </a:pPr>
                      <a:r>
                        <a:rPr lang="es-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rPr>
                        <a:t>2.</a:t>
                      </a:r>
                    </a:p>
                  </a:txBody>
                  <a:tcPr marL="68580" marR="6858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a:lnSpc>
                          <a:spcPct val="107000"/>
                        </a:lnSpc>
                        <a:spcAft>
                          <a:spcPts val="800"/>
                        </a:spcAft>
                      </a:pPr>
                      <a:r>
                        <a:rPr lang="es-ES" sz="2000" b="1" dirty="0">
                          <a:solidFill>
                            <a:srgbClr val="104F75"/>
                          </a:solidFill>
                          <a:effectLst/>
                        </a:rPr>
                        <a:t>Tienen un accidente.</a:t>
                      </a:r>
                      <a:endParaRPr lang="es-GB" sz="2000" b="1" dirty="0">
                        <a:solidFill>
                          <a:srgbClr val="104F75"/>
                        </a:solidFill>
                        <a:effectLst/>
                      </a:endParaRPr>
                    </a:p>
                    <a:p>
                      <a:pPr>
                        <a:lnSpc>
                          <a:spcPct val="107000"/>
                        </a:lnSpc>
                        <a:spcAft>
                          <a:spcPts val="800"/>
                        </a:spcAft>
                      </a:pPr>
                      <a:r>
                        <a:rPr lang="es-ES" sz="2000" b="0" i="1" dirty="0">
                          <a:solidFill>
                            <a:srgbClr val="104F75"/>
                          </a:solidFill>
                          <a:effectLst/>
                        </a:rPr>
                        <a:t>(</a:t>
                      </a:r>
                      <a:r>
                        <a:rPr lang="es-ES" sz="2000" b="0" i="1" dirty="0" err="1">
                          <a:solidFill>
                            <a:srgbClr val="104F75"/>
                          </a:solidFill>
                          <a:effectLst/>
                        </a:rPr>
                        <a:t>They</a:t>
                      </a:r>
                      <a:r>
                        <a:rPr lang="es-ES" sz="2000" b="0" i="1" dirty="0">
                          <a:solidFill>
                            <a:srgbClr val="104F75"/>
                          </a:solidFill>
                          <a:effectLst/>
                        </a:rPr>
                        <a:t> </a:t>
                      </a:r>
                      <a:r>
                        <a:rPr lang="es-ES" sz="2000" b="0" i="1" dirty="0" err="1">
                          <a:solidFill>
                            <a:srgbClr val="104F75"/>
                          </a:solidFill>
                          <a:effectLst/>
                        </a:rPr>
                        <a:t>have</a:t>
                      </a:r>
                      <a:r>
                        <a:rPr lang="es-ES" sz="2000" b="0" i="1" dirty="0">
                          <a:solidFill>
                            <a:srgbClr val="104F75"/>
                          </a:solidFill>
                          <a:effectLst/>
                        </a:rPr>
                        <a:t> </a:t>
                      </a:r>
                      <a:r>
                        <a:rPr lang="es-ES" sz="2000" b="0" i="1" dirty="0" err="1">
                          <a:solidFill>
                            <a:srgbClr val="104F75"/>
                          </a:solidFill>
                          <a:effectLst/>
                        </a:rPr>
                        <a:t>an</a:t>
                      </a:r>
                      <a:r>
                        <a:rPr lang="es-ES" sz="2000" b="0" i="1" dirty="0">
                          <a:solidFill>
                            <a:srgbClr val="104F75"/>
                          </a:solidFill>
                          <a:effectLst/>
                        </a:rPr>
                        <a:t> </a:t>
                      </a:r>
                      <a:r>
                        <a:rPr lang="es-ES" sz="2000" b="0" i="1" dirty="0" err="1">
                          <a:solidFill>
                            <a:srgbClr val="104F75"/>
                          </a:solidFill>
                          <a:effectLst/>
                        </a:rPr>
                        <a:t>accident</a:t>
                      </a:r>
                      <a:r>
                        <a:rPr lang="es-ES" sz="2000" b="0" i="1" dirty="0">
                          <a:solidFill>
                            <a:srgbClr val="104F75"/>
                          </a:solidFill>
                          <a:effectLst/>
                        </a:rPr>
                        <a:t>.)</a:t>
                      </a:r>
                      <a:endParaRPr lang="es-GB" sz="2000" b="0" i="1"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a:lnSpc>
                          <a:spcPct val="107000"/>
                        </a:lnSpc>
                        <a:spcAft>
                          <a:spcPts val="800"/>
                        </a:spcAft>
                      </a:pPr>
                      <a:r>
                        <a:rPr lang="en-GB" sz="2000" b="0" dirty="0">
                          <a:solidFill>
                            <a:srgbClr val="104F75"/>
                          </a:solidFill>
                          <a:effectLst/>
                        </a:rPr>
                        <a:t>_________________________________________ </a:t>
                      </a:r>
                      <a:endParaRPr lang="es-GB" sz="2000" b="0" dirty="0">
                        <a:solidFill>
                          <a:srgbClr val="104F75"/>
                        </a:solidFill>
                        <a:effectLst/>
                      </a:endParaRPr>
                    </a:p>
                    <a:p>
                      <a:pPr>
                        <a:lnSpc>
                          <a:spcPct val="107000"/>
                        </a:lnSpc>
                        <a:spcAft>
                          <a:spcPts val="800"/>
                        </a:spcAft>
                      </a:pPr>
                      <a:r>
                        <a:rPr lang="en-GB" sz="2000" b="0" i="1" dirty="0">
                          <a:solidFill>
                            <a:srgbClr val="104F75"/>
                          </a:solidFill>
                          <a:effectLst/>
                        </a:rPr>
                        <a:t>(They don’t have an accident.)</a:t>
                      </a:r>
                      <a:endParaRPr lang="es-GB" sz="2000" b="0" i="1"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484278316"/>
                  </a:ext>
                </a:extLst>
              </a:tr>
            </a:tbl>
          </a:graphicData>
        </a:graphic>
      </p:graphicFrame>
      <p:sp>
        <p:nvSpPr>
          <p:cNvPr id="10" name="CuadroTexto 9">
            <a:extLst>
              <a:ext uri="{FF2B5EF4-FFF2-40B4-BE49-F238E27FC236}">
                <a16:creationId xmlns:a16="http://schemas.microsoft.com/office/drawing/2014/main" id="{AD912F7C-D2F1-8544-9651-DD3E0E59410D}"/>
              </a:ext>
            </a:extLst>
          </p:cNvPr>
          <p:cNvSpPr txBox="1"/>
          <p:nvPr/>
        </p:nvSpPr>
        <p:spPr>
          <a:xfrm>
            <a:off x="5730239" y="3833148"/>
            <a:ext cx="5190308" cy="400110"/>
          </a:xfrm>
          <a:prstGeom prst="rect">
            <a:avLst/>
          </a:prstGeom>
          <a:noFill/>
        </p:spPr>
        <p:txBody>
          <a:bodyPr wrap="square" rtlCol="0">
            <a:spAutoFit/>
          </a:bodyPr>
          <a:lstStyle/>
          <a:p>
            <a:r>
              <a:rPr lang="es-GB" sz="2000" b="1" dirty="0">
                <a:solidFill>
                  <a:srgbClr val="104F75"/>
                </a:solidFill>
              </a:rPr>
              <a:t>No hago un esfuerzo.</a:t>
            </a:r>
          </a:p>
        </p:txBody>
      </p:sp>
      <p:sp>
        <p:nvSpPr>
          <p:cNvPr id="11" name="CuadroTexto 10">
            <a:extLst>
              <a:ext uri="{FF2B5EF4-FFF2-40B4-BE49-F238E27FC236}">
                <a16:creationId xmlns:a16="http://schemas.microsoft.com/office/drawing/2014/main" id="{A033A6BD-E3E9-0440-8765-CA268C830C5C}"/>
              </a:ext>
            </a:extLst>
          </p:cNvPr>
          <p:cNvSpPr txBox="1"/>
          <p:nvPr/>
        </p:nvSpPr>
        <p:spPr>
          <a:xfrm>
            <a:off x="5730239" y="4765603"/>
            <a:ext cx="5190308" cy="400110"/>
          </a:xfrm>
          <a:prstGeom prst="rect">
            <a:avLst/>
          </a:prstGeom>
          <a:noFill/>
        </p:spPr>
        <p:txBody>
          <a:bodyPr wrap="square" rtlCol="0">
            <a:spAutoFit/>
          </a:bodyPr>
          <a:lstStyle/>
          <a:p>
            <a:r>
              <a:rPr lang="es-GB" sz="2000" b="1" dirty="0">
                <a:solidFill>
                  <a:srgbClr val="104F75"/>
                </a:solidFill>
              </a:rPr>
              <a:t>No tienen un accidente.</a:t>
            </a:r>
          </a:p>
        </p:txBody>
      </p:sp>
    </p:spTree>
    <p:extLst>
      <p:ext uri="{BB962C8B-B14F-4D97-AF65-F5344CB8AC3E}">
        <p14:creationId xmlns:p14="http://schemas.microsoft.com/office/powerpoint/2010/main" val="1648841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6" name="Title 3"/>
          <p:cNvSpPr>
            <a:spLocks noGrp="1"/>
          </p:cNvSpPr>
          <p:nvPr>
            <p:ph type="title"/>
          </p:nvPr>
        </p:nvSpPr>
        <p:spPr>
          <a:xfrm>
            <a:off x="-72087" y="280417"/>
            <a:ext cx="6249367" cy="721474"/>
          </a:xfrm>
        </p:spPr>
        <p:txBody>
          <a:bodyPr>
            <a:normAutofit/>
          </a:bodyPr>
          <a:lstStyle/>
          <a:p>
            <a:r>
              <a:rPr lang="en-GB" sz="2800" b="1">
                <a:solidFill>
                  <a:schemeClr val="bg1"/>
                </a:solidFill>
              </a:rPr>
              <a:t>Section D (Speaking)</a:t>
            </a:r>
            <a:endParaRPr lang="en-GB" sz="2800" b="1" dirty="0">
              <a:solidFill>
                <a:schemeClr val="bg1"/>
              </a:solidFill>
            </a:endParaRPr>
          </a:p>
        </p:txBody>
      </p:sp>
      <p:sp>
        <p:nvSpPr>
          <p:cNvPr id="8" name="Rectangle 5"/>
          <p:cNvSpPr>
            <a:spLocks noChangeArrowheads="1"/>
          </p:cNvSpPr>
          <p:nvPr/>
        </p:nvSpPr>
        <p:spPr bwMode="auto">
          <a:xfrm>
            <a:off x="183908" y="1180437"/>
            <a:ext cx="11824183" cy="34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GB" altLang="en-US" sz="2000" b="1" dirty="0">
                <a:solidFill>
                  <a:srgbClr val="104F75"/>
                </a:solidFill>
                <a:ea typeface="Times New Roman" panose="02020603050405020304" pitchFamily="18" charset="0"/>
                <a:cs typeface="Arial" panose="020B0604020202020204" pitchFamily="34" charset="0"/>
              </a:rPr>
              <a:t>SEC</a:t>
            </a:r>
            <a:r>
              <a:rPr lang="en-GB" altLang="en-US" sz="2000" b="1" dirty="0">
                <a:solidFill>
                  <a:srgbClr val="104F75"/>
                </a:solidFill>
                <a:ea typeface="SimSun" panose="02010600030101010101" pitchFamily="2" charset="-122"/>
                <a:cs typeface="Arial" panose="020B0604020202020204" pitchFamily="34" charset="0"/>
              </a:rPr>
              <a:t>TION D (Speaking) - PHONICS</a:t>
            </a:r>
          </a:p>
          <a:p>
            <a:pPr eaLnBrk="0" fontAlgn="base" hangingPunct="0">
              <a:spcBef>
                <a:spcPct val="0"/>
              </a:spcBef>
              <a:spcAft>
                <a:spcPct val="0"/>
              </a:spcAft>
            </a:pPr>
            <a:endParaRPr lang="en-GB" altLang="zh-CN" sz="2000" dirty="0">
              <a:solidFill>
                <a:srgbClr val="115076"/>
              </a:solidFill>
              <a:ea typeface="SimSun" panose="02010600030101010101" pitchFamily="2" charset="-122"/>
              <a:cs typeface="Times New Roman" panose="02020603050405020304" pitchFamily="18" charset="0"/>
            </a:endParaRPr>
          </a:p>
          <a:p>
            <a:pPr lvl="0" eaLnBrk="0" fontAlgn="base" hangingPunct="0">
              <a:spcBef>
                <a:spcPct val="0"/>
              </a:spcBef>
              <a:spcAft>
                <a:spcPct val="0"/>
              </a:spcAft>
            </a:pPr>
            <a:r>
              <a:rPr lang="en-GB" altLang="zh-CN" sz="2000" dirty="0">
                <a:solidFill>
                  <a:srgbClr val="115076"/>
                </a:solidFill>
                <a:ea typeface="SimSun" panose="02010600030101010101" pitchFamily="2" charset="-122"/>
                <a:cs typeface="Times New Roman" panose="02020603050405020304" pitchFamily="18" charset="0"/>
              </a:rPr>
              <a:t>Read this list of Spanish words aloud. </a:t>
            </a:r>
          </a:p>
          <a:p>
            <a:pPr lvl="0" eaLnBrk="0" fontAlgn="base" hangingPunct="0">
              <a:spcBef>
                <a:spcPct val="0"/>
              </a:spcBef>
              <a:spcAft>
                <a:spcPct val="0"/>
              </a:spcAft>
            </a:pPr>
            <a:endParaRPr lang="en-GB" altLang="zh-CN" sz="2000" dirty="0">
              <a:solidFill>
                <a:srgbClr val="115076"/>
              </a:solidFill>
              <a:ea typeface="SimSun" panose="02010600030101010101" pitchFamily="2" charset="-122"/>
              <a:cs typeface="Times New Roman" panose="02020603050405020304" pitchFamily="18" charset="0"/>
            </a:endParaRPr>
          </a:p>
          <a:p>
            <a:pPr lvl="0" eaLnBrk="0" fontAlgn="base" hangingPunct="0">
              <a:spcBef>
                <a:spcPct val="0"/>
              </a:spcBef>
              <a:spcAft>
                <a:spcPct val="0"/>
              </a:spcAft>
            </a:pPr>
            <a:r>
              <a:rPr lang="en-GB" altLang="zh-CN" sz="2000" dirty="0">
                <a:solidFill>
                  <a:srgbClr val="115076"/>
                </a:solidFill>
                <a:ea typeface="SimSun" panose="02010600030101010101" pitchFamily="2" charset="-122"/>
                <a:cs typeface="Times New Roman" panose="02020603050405020304" pitchFamily="18" charset="0"/>
              </a:rPr>
              <a:t>You won't know the words – they are rare. Don’t worry, just say them as you think they should sound.</a:t>
            </a:r>
          </a:p>
          <a:p>
            <a:pPr lvl="0" eaLnBrk="0" fontAlgn="base" hangingPunct="0">
              <a:spcBef>
                <a:spcPct val="0"/>
              </a:spcBef>
              <a:spcAft>
                <a:spcPct val="0"/>
              </a:spcAft>
            </a:pPr>
            <a:endParaRPr lang="en-GB" altLang="zh-CN" sz="2000" dirty="0">
              <a:solidFill>
                <a:srgbClr val="115076"/>
              </a:solidFill>
              <a:ea typeface="SimSun" panose="02010600030101010101" pitchFamily="2" charset="-122"/>
              <a:cs typeface="Times New Roman" panose="02020603050405020304" pitchFamily="18" charset="0"/>
            </a:endParaRPr>
          </a:p>
          <a:p>
            <a:pPr lvl="0" eaLnBrk="0" fontAlgn="base" hangingPunct="0">
              <a:spcBef>
                <a:spcPct val="0"/>
              </a:spcBef>
              <a:spcAft>
                <a:spcPct val="0"/>
              </a:spcAft>
            </a:pPr>
            <a:r>
              <a:rPr lang="en-GB" altLang="zh-CN" sz="2000" dirty="0">
                <a:solidFill>
                  <a:srgbClr val="115076"/>
                </a:solidFill>
                <a:ea typeface="SimSun" panose="02010600030101010101" pitchFamily="2" charset="-122"/>
                <a:cs typeface="Times New Roman" panose="02020603050405020304" pitchFamily="18" charset="0"/>
              </a:rPr>
              <a:t>You will get marks for pronouncing the bold underlined parts of each word correctly.</a:t>
            </a:r>
          </a:p>
          <a:p>
            <a:pPr lvl="0" eaLnBrk="0" fontAlgn="base" hangingPunct="0">
              <a:spcBef>
                <a:spcPct val="0"/>
              </a:spcBef>
              <a:spcAft>
                <a:spcPct val="0"/>
              </a:spcAft>
            </a:pPr>
            <a:endParaRPr lang="en-GB" altLang="zh-CN" sz="2000" dirty="0">
              <a:solidFill>
                <a:srgbClr val="115076"/>
              </a:solidFill>
              <a:ea typeface="SimSun" panose="02010600030101010101" pitchFamily="2" charset="-122"/>
              <a:cs typeface="Times New Roman" panose="02020603050405020304" pitchFamily="18" charset="0"/>
            </a:endParaRPr>
          </a:p>
          <a:p>
            <a:pPr lvl="0" eaLnBrk="0" fontAlgn="base" hangingPunct="0">
              <a:spcBef>
                <a:spcPct val="0"/>
              </a:spcBef>
              <a:spcAft>
                <a:spcPct val="0"/>
              </a:spcAft>
            </a:pPr>
            <a:r>
              <a:rPr lang="en-GB" altLang="zh-CN" sz="2000" dirty="0">
                <a:solidFill>
                  <a:srgbClr val="115076"/>
                </a:solidFill>
                <a:ea typeface="SimSun" panose="02010600030101010101" pitchFamily="2" charset="-122"/>
                <a:cs typeface="Times New Roman" panose="02020603050405020304" pitchFamily="18" charset="0"/>
              </a:rPr>
              <a:t>This part of the test takes 1½ minutes (90 seconds). That’s 6 seconds per word – you have time to think about each one carefully. </a:t>
            </a:r>
          </a:p>
        </p:txBody>
      </p:sp>
      <p:sp>
        <p:nvSpPr>
          <p:cNvPr id="14" name="Action Button: Custom 16">
            <a:hlinkClick r:id="" action="ppaction://noaction" highlightClick="1">
              <a:snd r:embed="rId4" name="geranio.wav"/>
            </a:hlinkClick>
            <a:extLst>
              <a:ext uri="{FF2B5EF4-FFF2-40B4-BE49-F238E27FC236}">
                <a16:creationId xmlns:a16="http://schemas.microsoft.com/office/drawing/2014/main" id="{7B8E4FEB-40EE-5C4C-B905-4CA6373E5B3B}"/>
              </a:ext>
            </a:extLst>
          </p:cNvPr>
          <p:cNvSpPr/>
          <p:nvPr/>
        </p:nvSpPr>
        <p:spPr>
          <a:xfrm>
            <a:off x="3324578" y="4865801"/>
            <a:ext cx="495495" cy="455716"/>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800" b="1" dirty="0">
                <a:solidFill>
                  <a:prstClr val="white"/>
                </a:solidFill>
              </a:rPr>
              <a:t>1</a:t>
            </a:r>
          </a:p>
        </p:txBody>
      </p:sp>
      <p:sp>
        <p:nvSpPr>
          <p:cNvPr id="9" name="Action Button: Custom 16">
            <a:hlinkClick r:id="" action="ppaction://noaction" highlightClick="1">
              <a:snd r:embed="rId5" name="arrabal.wav"/>
            </a:hlinkClick>
            <a:extLst>
              <a:ext uri="{FF2B5EF4-FFF2-40B4-BE49-F238E27FC236}">
                <a16:creationId xmlns:a16="http://schemas.microsoft.com/office/drawing/2014/main" id="{E1ADCFD2-6FB9-AF44-A672-B9FEE4C8ECB0}"/>
              </a:ext>
            </a:extLst>
          </p:cNvPr>
          <p:cNvSpPr/>
          <p:nvPr/>
        </p:nvSpPr>
        <p:spPr>
          <a:xfrm>
            <a:off x="3324578" y="5513752"/>
            <a:ext cx="495495" cy="455716"/>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800" b="1" dirty="0">
                <a:solidFill>
                  <a:prstClr val="white"/>
                </a:solidFill>
              </a:rPr>
              <a:t>2</a:t>
            </a:r>
          </a:p>
        </p:txBody>
      </p:sp>
      <p:sp>
        <p:nvSpPr>
          <p:cNvPr id="2" name="CuadroTexto 1">
            <a:extLst>
              <a:ext uri="{FF2B5EF4-FFF2-40B4-BE49-F238E27FC236}">
                <a16:creationId xmlns:a16="http://schemas.microsoft.com/office/drawing/2014/main" id="{E003E6A7-27EA-D54C-9272-71E9918204C0}"/>
              </a:ext>
            </a:extLst>
          </p:cNvPr>
          <p:cNvSpPr txBox="1"/>
          <p:nvPr/>
        </p:nvSpPr>
        <p:spPr>
          <a:xfrm>
            <a:off x="5373213" y="4843053"/>
            <a:ext cx="1608133" cy="956929"/>
          </a:xfrm>
          <a:prstGeom prst="rect">
            <a:avLst/>
          </a:prstGeom>
          <a:noFill/>
        </p:spPr>
        <p:txBody>
          <a:bodyPr wrap="none" rtlCol="0">
            <a:spAutoFit/>
          </a:bodyPr>
          <a:lstStyle/>
          <a:p>
            <a:pPr marL="457200" indent="-457200" algn="l">
              <a:lnSpc>
                <a:spcPct val="150000"/>
              </a:lnSpc>
              <a:buFont typeface="+mj-lt"/>
              <a:buAutoNum type="arabicPeriod"/>
            </a:pPr>
            <a:r>
              <a:rPr lang="es-GB" sz="2000" b="1" u="sng" dirty="0">
                <a:solidFill>
                  <a:srgbClr val="104F75"/>
                </a:solidFill>
              </a:rPr>
              <a:t>ge</a:t>
            </a:r>
            <a:r>
              <a:rPr lang="es-GB" sz="2000" dirty="0">
                <a:solidFill>
                  <a:srgbClr val="104F75"/>
                </a:solidFill>
              </a:rPr>
              <a:t>ranio</a:t>
            </a:r>
          </a:p>
          <a:p>
            <a:pPr marL="457200" indent="-457200" algn="l">
              <a:lnSpc>
                <a:spcPct val="150000"/>
              </a:lnSpc>
              <a:buFont typeface="+mj-lt"/>
              <a:buAutoNum type="arabicPeriod"/>
            </a:pPr>
            <a:r>
              <a:rPr lang="es-GB" sz="2000" dirty="0">
                <a:solidFill>
                  <a:srgbClr val="104F75"/>
                </a:solidFill>
              </a:rPr>
              <a:t>a</a:t>
            </a:r>
            <a:r>
              <a:rPr lang="es-GB" sz="2000" b="1" u="sng" dirty="0">
                <a:solidFill>
                  <a:srgbClr val="104F75"/>
                </a:solidFill>
              </a:rPr>
              <a:t>rr</a:t>
            </a:r>
            <a:r>
              <a:rPr lang="es-GB" sz="2000" dirty="0">
                <a:solidFill>
                  <a:srgbClr val="104F75"/>
                </a:solidFill>
              </a:rPr>
              <a:t>abal</a:t>
            </a:r>
          </a:p>
        </p:txBody>
      </p:sp>
      <p:sp>
        <p:nvSpPr>
          <p:cNvPr id="7" name="Llamada rectangular redondeada 6">
            <a:extLst>
              <a:ext uri="{FF2B5EF4-FFF2-40B4-BE49-F238E27FC236}">
                <a16:creationId xmlns:a16="http://schemas.microsoft.com/office/drawing/2014/main" id="{4C397433-8626-8D40-AB49-267F3CFE5909}"/>
              </a:ext>
            </a:extLst>
          </p:cNvPr>
          <p:cNvSpPr/>
          <p:nvPr/>
        </p:nvSpPr>
        <p:spPr>
          <a:xfrm>
            <a:off x="6249367" y="434556"/>
            <a:ext cx="5785743" cy="1921653"/>
          </a:xfrm>
          <a:prstGeom prst="wedgeRoundRectCallou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t>0 marks: Incorrect pronunciation (including clearly using the English SSC).</a:t>
            </a:r>
          </a:p>
          <a:p>
            <a:endParaRPr lang="en-GB" sz="2000" dirty="0"/>
          </a:p>
          <a:p>
            <a:r>
              <a:rPr lang="en-GB" sz="2000" dirty="0"/>
              <a:t>1 mark: Correct knowledge of target SSC, but can be pronounced with a foreign accent.</a:t>
            </a:r>
          </a:p>
        </p:txBody>
      </p:sp>
    </p:spTree>
    <p:extLst>
      <p:ext uri="{BB962C8B-B14F-4D97-AF65-F5344CB8AC3E}">
        <p14:creationId xmlns:p14="http://schemas.microsoft.com/office/powerpoint/2010/main" val="749141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5" name="Title 3"/>
          <p:cNvSpPr>
            <a:spLocks noGrp="1"/>
          </p:cNvSpPr>
          <p:nvPr>
            <p:ph type="title"/>
          </p:nvPr>
        </p:nvSpPr>
        <p:spPr>
          <a:xfrm>
            <a:off x="-39428" y="280417"/>
            <a:ext cx="6631382" cy="721474"/>
          </a:xfrm>
        </p:spPr>
        <p:txBody>
          <a:bodyPr>
            <a:normAutofit/>
          </a:bodyPr>
          <a:lstStyle/>
          <a:p>
            <a:r>
              <a:rPr lang="en-GB" sz="2800" b="1" dirty="0">
                <a:solidFill>
                  <a:schemeClr val="bg1"/>
                </a:solidFill>
              </a:rPr>
              <a:t>Section A (Listening)</a:t>
            </a:r>
          </a:p>
        </p:txBody>
      </p:sp>
      <p:sp>
        <p:nvSpPr>
          <p:cNvPr id="7" name="Rectangle 1"/>
          <p:cNvSpPr>
            <a:spLocks noChangeArrowheads="1"/>
          </p:cNvSpPr>
          <p:nvPr/>
        </p:nvSpPr>
        <p:spPr bwMode="auto">
          <a:xfrm>
            <a:off x="322533" y="1187037"/>
            <a:ext cx="11546932" cy="31700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GB" sz="2000" b="1" dirty="0">
                <a:solidFill>
                  <a:srgbClr val="104F75"/>
                </a:solidFill>
              </a:rPr>
              <a:t>PART B </a:t>
            </a:r>
            <a:r>
              <a:rPr lang="en-GB" sz="2000" b="1">
                <a:solidFill>
                  <a:srgbClr val="104F75"/>
                </a:solidFill>
              </a:rPr>
              <a:t>– (STRESS AND SPELLING)</a:t>
            </a:r>
            <a:endParaRPr lang="en-GB" sz="2000" b="1" dirty="0">
              <a:solidFill>
                <a:srgbClr val="104F75"/>
              </a:solidFill>
            </a:endParaRPr>
          </a:p>
          <a:p>
            <a:pPr marL="0" marR="0" lvl="0" indent="0" algn="l" defTabSz="914400" rtl="0" eaLnBrk="0" fontAlgn="base" latinLnBrk="0" hangingPunct="0">
              <a:lnSpc>
                <a:spcPct val="100000"/>
              </a:lnSpc>
              <a:spcBef>
                <a:spcPct val="0"/>
              </a:spcBef>
              <a:spcAft>
                <a:spcPct val="0"/>
              </a:spcAft>
              <a:buClrTx/>
              <a:buSzTx/>
              <a:buFontTx/>
              <a:buNone/>
              <a:tabLst/>
            </a:pPr>
            <a:endParaRPr lang="en-GB" sz="2000" dirty="0">
              <a:solidFill>
                <a:srgbClr val="104F75"/>
              </a:solidFill>
            </a:endParaRPr>
          </a:p>
          <a:p>
            <a:pPr eaLnBrk="0" fontAlgn="base" hangingPunct="0">
              <a:spcBef>
                <a:spcPct val="0"/>
              </a:spcBef>
              <a:spcAft>
                <a:spcPct val="0"/>
              </a:spcAft>
            </a:pPr>
            <a:r>
              <a:rPr lang="en-GB" sz="2000" dirty="0">
                <a:solidFill>
                  <a:srgbClr val="104F75"/>
                </a:solidFill>
              </a:rPr>
              <a:t>This part of the test will take around </a:t>
            </a:r>
            <a:r>
              <a:rPr lang="en-GB" sz="2000" b="1" dirty="0">
                <a:solidFill>
                  <a:srgbClr val="104F75"/>
                </a:solidFill>
              </a:rPr>
              <a:t>3 minutes</a:t>
            </a:r>
            <a:r>
              <a:rPr lang="en-GB" sz="2000" dirty="0">
                <a:solidFill>
                  <a:srgbClr val="104F75"/>
                </a:solidFill>
              </a:rPr>
              <a:t>.  </a:t>
            </a:r>
          </a:p>
          <a:p>
            <a:pPr eaLnBrk="0" fontAlgn="base" hangingPunct="0">
              <a:spcBef>
                <a:spcPct val="0"/>
              </a:spcBef>
              <a:spcAft>
                <a:spcPct val="0"/>
              </a:spcAft>
            </a:pPr>
            <a:endParaRPr lang="en-GB" sz="2000" dirty="0">
              <a:solidFill>
                <a:srgbClr val="104F75"/>
              </a:solidFill>
            </a:endParaRPr>
          </a:p>
          <a:p>
            <a:pPr eaLnBrk="0" fontAlgn="base" hangingPunct="0">
              <a:spcBef>
                <a:spcPct val="0"/>
              </a:spcBef>
              <a:spcAft>
                <a:spcPct val="0"/>
              </a:spcAft>
            </a:pPr>
            <a:r>
              <a:rPr lang="en-GB" sz="2000" dirty="0">
                <a:solidFill>
                  <a:srgbClr val="104F75"/>
                </a:solidFill>
              </a:rPr>
              <a:t>The words below currently have no accents.  Using your knowledge of Spanish spelling rules, write an accent above the final vowel </a:t>
            </a:r>
            <a:r>
              <a:rPr lang="en-GB" sz="2000" b="1" dirty="0">
                <a:solidFill>
                  <a:srgbClr val="104F75"/>
                </a:solidFill>
              </a:rPr>
              <a:t>if</a:t>
            </a:r>
            <a:r>
              <a:rPr lang="en-GB" sz="2000" dirty="0">
                <a:solidFill>
                  <a:srgbClr val="104F75"/>
                </a:solidFill>
              </a:rPr>
              <a:t> it is needed. You will hear the words too – but in fact you can add accents without hearing the words, as long as you are told which syllable is stressed! </a:t>
            </a:r>
          </a:p>
          <a:p>
            <a:pPr eaLnBrk="0" fontAlgn="base" hangingPunct="0">
              <a:spcBef>
                <a:spcPct val="0"/>
              </a:spcBef>
              <a:spcAft>
                <a:spcPct val="0"/>
              </a:spcAft>
            </a:pPr>
            <a:endParaRPr lang="en-GB" sz="2000" dirty="0">
              <a:solidFill>
                <a:srgbClr val="104F75"/>
              </a:solidFill>
            </a:endParaRPr>
          </a:p>
          <a:p>
            <a:pPr eaLnBrk="0" fontAlgn="base" hangingPunct="0">
              <a:spcBef>
                <a:spcPct val="0"/>
              </a:spcBef>
              <a:spcAft>
                <a:spcPct val="0"/>
              </a:spcAft>
            </a:pPr>
            <a:r>
              <a:rPr lang="en-GB" sz="2000" dirty="0">
                <a:solidFill>
                  <a:srgbClr val="104F75"/>
                </a:solidFill>
              </a:rPr>
              <a:t>You won’t know these words because they are very rare.  Don’t worry – just do your best! </a:t>
            </a:r>
          </a:p>
        </p:txBody>
      </p:sp>
      <p:sp>
        <p:nvSpPr>
          <p:cNvPr id="4" name="Rectángulo 3">
            <a:extLst>
              <a:ext uri="{FF2B5EF4-FFF2-40B4-BE49-F238E27FC236}">
                <a16:creationId xmlns:a16="http://schemas.microsoft.com/office/drawing/2014/main" id="{7DE75C3A-F474-314A-A5B9-272670F71828}"/>
              </a:ext>
            </a:extLst>
          </p:cNvPr>
          <p:cNvSpPr/>
          <p:nvPr/>
        </p:nvSpPr>
        <p:spPr>
          <a:xfrm>
            <a:off x="322534" y="4198146"/>
            <a:ext cx="11546932" cy="1323439"/>
          </a:xfrm>
          <a:prstGeom prst="rect">
            <a:avLst/>
          </a:prstGeom>
        </p:spPr>
        <p:txBody>
          <a:bodyPr wrap="square">
            <a:spAutoFit/>
          </a:bodyPr>
          <a:lstStyle/>
          <a:p>
            <a:pPr eaLnBrk="0" fontAlgn="base" hangingPunct="0">
              <a:spcBef>
                <a:spcPct val="0"/>
              </a:spcBef>
              <a:spcAft>
                <a:spcPct val="0"/>
              </a:spcAft>
            </a:pPr>
            <a:r>
              <a:rPr lang="en-GB" sz="2000" dirty="0">
                <a:solidFill>
                  <a:srgbClr val="104F75"/>
                </a:solidFill>
              </a:rPr>
              <a:t>1. These two words have stress on the </a:t>
            </a:r>
            <a:r>
              <a:rPr lang="en-GB" sz="2000" b="1" dirty="0">
                <a:solidFill>
                  <a:srgbClr val="104F75"/>
                </a:solidFill>
              </a:rPr>
              <a:t>final</a:t>
            </a:r>
            <a:r>
              <a:rPr lang="en-GB" sz="2000" dirty="0">
                <a:solidFill>
                  <a:srgbClr val="104F75"/>
                </a:solidFill>
              </a:rPr>
              <a:t> syllable. After hearing the words, you then have 1 minute to work out whether an accent is needed or not, and where to put it. </a:t>
            </a:r>
          </a:p>
          <a:p>
            <a:pPr eaLnBrk="0" fontAlgn="base" hangingPunct="0">
              <a:spcBef>
                <a:spcPct val="0"/>
              </a:spcBef>
              <a:spcAft>
                <a:spcPct val="0"/>
              </a:spcAft>
            </a:pPr>
            <a:endParaRPr lang="en-GB" sz="2000" dirty="0">
              <a:solidFill>
                <a:srgbClr val="104F75"/>
              </a:solidFill>
            </a:endParaRPr>
          </a:p>
          <a:p>
            <a:pPr eaLnBrk="0" fontAlgn="base" hangingPunct="0">
              <a:spcBef>
                <a:spcPct val="0"/>
              </a:spcBef>
              <a:spcAft>
                <a:spcPct val="0"/>
              </a:spcAft>
            </a:pPr>
            <a:r>
              <a:rPr lang="en-GB" sz="2000" dirty="0">
                <a:solidFill>
                  <a:srgbClr val="104F75"/>
                </a:solidFill>
              </a:rPr>
              <a:t>Look at the final letter to decide if an accent is needed on the final syllable! </a:t>
            </a:r>
          </a:p>
        </p:txBody>
      </p:sp>
      <p:sp>
        <p:nvSpPr>
          <p:cNvPr id="17" name="Rectangle 1">
            <a:extLst>
              <a:ext uri="{FF2B5EF4-FFF2-40B4-BE49-F238E27FC236}">
                <a16:creationId xmlns:a16="http://schemas.microsoft.com/office/drawing/2014/main" id="{9E06FBD5-3D1F-5644-B428-8CADE2E3175A}"/>
              </a:ext>
            </a:extLst>
          </p:cNvPr>
          <p:cNvSpPr>
            <a:spLocks noChangeArrowheads="1"/>
          </p:cNvSpPr>
          <p:nvPr/>
        </p:nvSpPr>
        <p:spPr bwMode="auto">
          <a:xfrm>
            <a:off x="322534" y="3871922"/>
            <a:ext cx="11546932" cy="163121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GB" sz="2000" dirty="0">
                <a:solidFill>
                  <a:srgbClr val="104F75"/>
                </a:solidFill>
              </a:rPr>
              <a:t>2. These two words have stress on the </a:t>
            </a:r>
            <a:r>
              <a:rPr lang="en-GB" sz="2000" b="1" dirty="0">
                <a:solidFill>
                  <a:srgbClr val="104F75"/>
                </a:solidFill>
              </a:rPr>
              <a:t>penultimate</a:t>
            </a:r>
            <a:r>
              <a:rPr lang="en-GB" sz="2000" dirty="0">
                <a:solidFill>
                  <a:srgbClr val="104F75"/>
                </a:solidFill>
              </a:rPr>
              <a:t> syllable – that is, the </a:t>
            </a:r>
            <a:r>
              <a:rPr lang="en-GB" sz="2000" b="1" dirty="0">
                <a:solidFill>
                  <a:srgbClr val="104F75"/>
                </a:solidFill>
              </a:rPr>
              <a:t>second-to-last </a:t>
            </a:r>
            <a:r>
              <a:rPr lang="en-GB" sz="2000" dirty="0">
                <a:solidFill>
                  <a:srgbClr val="104F75"/>
                </a:solidFill>
              </a:rPr>
              <a:t>syllable.  After hearing the words, you then have 1 minute to work out whether an accent is needed or not, and where to put it.  </a:t>
            </a:r>
          </a:p>
          <a:p>
            <a:pPr eaLnBrk="0" fontAlgn="base" hangingPunct="0">
              <a:spcBef>
                <a:spcPct val="0"/>
              </a:spcBef>
              <a:spcAft>
                <a:spcPct val="0"/>
              </a:spcAft>
            </a:pPr>
            <a:endParaRPr lang="en-GB" sz="2000" dirty="0">
              <a:solidFill>
                <a:srgbClr val="104F75"/>
              </a:solidFill>
            </a:endParaRPr>
          </a:p>
          <a:p>
            <a:pPr eaLnBrk="0" fontAlgn="base" hangingPunct="0">
              <a:spcBef>
                <a:spcPct val="0"/>
              </a:spcBef>
              <a:spcAft>
                <a:spcPct val="0"/>
              </a:spcAft>
            </a:pPr>
            <a:r>
              <a:rPr lang="en-GB" sz="2000" dirty="0">
                <a:solidFill>
                  <a:srgbClr val="104F75"/>
                </a:solidFill>
              </a:rPr>
              <a:t>Look at the final letter to decide if an accent is needed on the penultimate syllable!</a:t>
            </a:r>
          </a:p>
        </p:txBody>
      </p:sp>
      <p:sp>
        <p:nvSpPr>
          <p:cNvPr id="11" name="Action Button: Custom 16">
            <a:hlinkClick r:id="" action="ppaction://noaction" highlightClick="1">
              <a:snd r:embed="rId4" name="carrillo%CC%81n.wav"/>
            </a:hlinkClick>
            <a:extLst>
              <a:ext uri="{FF2B5EF4-FFF2-40B4-BE49-F238E27FC236}">
                <a16:creationId xmlns:a16="http://schemas.microsoft.com/office/drawing/2014/main" id="{FCC3AB89-D2A6-44AC-8D90-BED93F496C8C}"/>
              </a:ext>
            </a:extLst>
          </p:cNvPr>
          <p:cNvSpPr/>
          <p:nvPr/>
        </p:nvSpPr>
        <p:spPr>
          <a:xfrm>
            <a:off x="1337308" y="5657053"/>
            <a:ext cx="495495" cy="455716"/>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800" b="1" dirty="0">
                <a:solidFill>
                  <a:prstClr val="white"/>
                </a:solidFill>
              </a:rPr>
              <a:t>1</a:t>
            </a:r>
          </a:p>
        </p:txBody>
      </p:sp>
      <p:sp>
        <p:nvSpPr>
          <p:cNvPr id="16" name="Action Button: Custom 16">
            <a:hlinkClick r:id="" action="ppaction://noaction" highlightClick="1">
              <a:snd r:embed="rId5" name="sapo.wav"/>
            </a:hlinkClick>
            <a:extLst>
              <a:ext uri="{FF2B5EF4-FFF2-40B4-BE49-F238E27FC236}">
                <a16:creationId xmlns:a16="http://schemas.microsoft.com/office/drawing/2014/main" id="{1A4F9213-3A6A-584A-B70B-EDE86961203D}"/>
              </a:ext>
            </a:extLst>
          </p:cNvPr>
          <p:cNvSpPr/>
          <p:nvPr/>
        </p:nvSpPr>
        <p:spPr>
          <a:xfrm>
            <a:off x="1337307" y="5653591"/>
            <a:ext cx="495495" cy="455716"/>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800" b="1" dirty="0">
                <a:solidFill>
                  <a:prstClr val="white"/>
                </a:solidFill>
              </a:rPr>
              <a:t>1</a:t>
            </a:r>
          </a:p>
        </p:txBody>
      </p:sp>
      <p:sp>
        <p:nvSpPr>
          <p:cNvPr id="2" name="CuadroTexto 1">
            <a:extLst>
              <a:ext uri="{FF2B5EF4-FFF2-40B4-BE49-F238E27FC236}">
                <a16:creationId xmlns:a16="http://schemas.microsoft.com/office/drawing/2014/main" id="{CA2CAC4E-2501-C64D-BDDA-B2FA25344F00}"/>
              </a:ext>
            </a:extLst>
          </p:cNvPr>
          <p:cNvSpPr txBox="1"/>
          <p:nvPr/>
        </p:nvSpPr>
        <p:spPr>
          <a:xfrm>
            <a:off x="2880218" y="5654079"/>
            <a:ext cx="1720343" cy="461665"/>
          </a:xfrm>
          <a:prstGeom prst="rect">
            <a:avLst/>
          </a:prstGeom>
          <a:noFill/>
        </p:spPr>
        <p:txBody>
          <a:bodyPr wrap="none" rtlCol="0">
            <a:spAutoFit/>
          </a:bodyPr>
          <a:lstStyle/>
          <a:p>
            <a:pPr algn="l"/>
            <a:r>
              <a:rPr lang="es-GB" sz="2400" dirty="0">
                <a:solidFill>
                  <a:srgbClr val="104F75"/>
                </a:solidFill>
              </a:rPr>
              <a:t>1) carrillon</a:t>
            </a:r>
          </a:p>
        </p:txBody>
      </p:sp>
      <p:sp>
        <p:nvSpPr>
          <p:cNvPr id="14" name="CuadroTexto 13">
            <a:extLst>
              <a:ext uri="{FF2B5EF4-FFF2-40B4-BE49-F238E27FC236}">
                <a16:creationId xmlns:a16="http://schemas.microsoft.com/office/drawing/2014/main" id="{BB5F6BE3-61DE-764B-82F2-3A308BDE0F59}"/>
              </a:ext>
            </a:extLst>
          </p:cNvPr>
          <p:cNvSpPr txBox="1"/>
          <p:nvPr/>
        </p:nvSpPr>
        <p:spPr>
          <a:xfrm>
            <a:off x="2880218" y="5665602"/>
            <a:ext cx="1720343" cy="461665"/>
          </a:xfrm>
          <a:prstGeom prst="rect">
            <a:avLst/>
          </a:prstGeom>
          <a:solidFill>
            <a:schemeClr val="bg1"/>
          </a:solidFill>
        </p:spPr>
        <p:txBody>
          <a:bodyPr wrap="none" rtlCol="0">
            <a:spAutoFit/>
          </a:bodyPr>
          <a:lstStyle/>
          <a:p>
            <a:pPr algn="l"/>
            <a:r>
              <a:rPr lang="es-GB" sz="2400" dirty="0">
                <a:solidFill>
                  <a:srgbClr val="104F75"/>
                </a:solidFill>
              </a:rPr>
              <a:t>1) carrillón</a:t>
            </a:r>
          </a:p>
        </p:txBody>
      </p:sp>
      <p:sp>
        <p:nvSpPr>
          <p:cNvPr id="19" name="CuadroTexto 18">
            <a:extLst>
              <a:ext uri="{FF2B5EF4-FFF2-40B4-BE49-F238E27FC236}">
                <a16:creationId xmlns:a16="http://schemas.microsoft.com/office/drawing/2014/main" id="{C38D6C63-9479-874C-97AA-74E3A62FA7BC}"/>
              </a:ext>
            </a:extLst>
          </p:cNvPr>
          <p:cNvSpPr txBox="1"/>
          <p:nvPr/>
        </p:nvSpPr>
        <p:spPr>
          <a:xfrm>
            <a:off x="2880217" y="5677125"/>
            <a:ext cx="1295547" cy="461665"/>
          </a:xfrm>
          <a:prstGeom prst="rect">
            <a:avLst/>
          </a:prstGeom>
          <a:noFill/>
        </p:spPr>
        <p:txBody>
          <a:bodyPr wrap="none" rtlCol="0">
            <a:spAutoFit/>
          </a:bodyPr>
          <a:lstStyle/>
          <a:p>
            <a:pPr algn="l"/>
            <a:r>
              <a:rPr lang="es-GB" sz="2400" dirty="0">
                <a:solidFill>
                  <a:srgbClr val="104F75"/>
                </a:solidFill>
              </a:rPr>
              <a:t>1) sapo</a:t>
            </a:r>
          </a:p>
        </p:txBody>
      </p:sp>
      <p:sp>
        <p:nvSpPr>
          <p:cNvPr id="18" name="Action Button: Custom 16">
            <a:hlinkClick r:id="" action="ppaction://noaction" highlightClick="1">
              <a:snd r:embed="rId6" name="olor.wav"/>
            </a:hlinkClick>
            <a:extLst>
              <a:ext uri="{FF2B5EF4-FFF2-40B4-BE49-F238E27FC236}">
                <a16:creationId xmlns:a16="http://schemas.microsoft.com/office/drawing/2014/main" id="{7B3A7250-BE46-1A4B-A86D-2399BC3E144C}"/>
              </a:ext>
            </a:extLst>
          </p:cNvPr>
          <p:cNvSpPr/>
          <p:nvPr/>
        </p:nvSpPr>
        <p:spPr>
          <a:xfrm>
            <a:off x="5600505" y="5657053"/>
            <a:ext cx="495495" cy="455716"/>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800" b="1" dirty="0">
                <a:solidFill>
                  <a:prstClr val="white"/>
                </a:solidFill>
              </a:rPr>
              <a:t>2</a:t>
            </a:r>
          </a:p>
        </p:txBody>
      </p:sp>
      <p:sp>
        <p:nvSpPr>
          <p:cNvPr id="22" name="Action Button: Custom 16">
            <a:hlinkClick r:id="" action="ppaction://noaction" highlightClick="1">
              <a:snd r:embed="rId7" name="po%CC%81ster.wav"/>
            </a:hlinkClick>
            <a:extLst>
              <a:ext uri="{FF2B5EF4-FFF2-40B4-BE49-F238E27FC236}">
                <a16:creationId xmlns:a16="http://schemas.microsoft.com/office/drawing/2014/main" id="{6448EAB9-224A-1B48-9A83-79E8833FE2D7}"/>
              </a:ext>
            </a:extLst>
          </p:cNvPr>
          <p:cNvSpPr/>
          <p:nvPr/>
        </p:nvSpPr>
        <p:spPr>
          <a:xfrm>
            <a:off x="5600504" y="5652716"/>
            <a:ext cx="495495" cy="455716"/>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800" b="1" dirty="0">
                <a:solidFill>
                  <a:prstClr val="white"/>
                </a:solidFill>
              </a:rPr>
              <a:t>2</a:t>
            </a:r>
          </a:p>
        </p:txBody>
      </p:sp>
      <p:sp>
        <p:nvSpPr>
          <p:cNvPr id="13" name="CuadroTexto 12">
            <a:extLst>
              <a:ext uri="{FF2B5EF4-FFF2-40B4-BE49-F238E27FC236}">
                <a16:creationId xmlns:a16="http://schemas.microsoft.com/office/drawing/2014/main" id="{6D15FA98-0A8A-7240-8D00-1658AF454FFC}"/>
              </a:ext>
            </a:extLst>
          </p:cNvPr>
          <p:cNvSpPr txBox="1"/>
          <p:nvPr/>
        </p:nvSpPr>
        <p:spPr>
          <a:xfrm>
            <a:off x="7368320" y="5654079"/>
            <a:ext cx="1111202" cy="461665"/>
          </a:xfrm>
          <a:prstGeom prst="rect">
            <a:avLst/>
          </a:prstGeom>
          <a:noFill/>
        </p:spPr>
        <p:txBody>
          <a:bodyPr wrap="none" rtlCol="0">
            <a:spAutoFit/>
          </a:bodyPr>
          <a:lstStyle/>
          <a:p>
            <a:pPr algn="l"/>
            <a:r>
              <a:rPr lang="es-GB" sz="2400" dirty="0">
                <a:solidFill>
                  <a:srgbClr val="104F75"/>
                </a:solidFill>
              </a:rPr>
              <a:t>2) olor</a:t>
            </a:r>
          </a:p>
        </p:txBody>
      </p:sp>
      <p:sp>
        <p:nvSpPr>
          <p:cNvPr id="20" name="CuadroTexto 19">
            <a:extLst>
              <a:ext uri="{FF2B5EF4-FFF2-40B4-BE49-F238E27FC236}">
                <a16:creationId xmlns:a16="http://schemas.microsoft.com/office/drawing/2014/main" id="{63180D9A-5F35-DE40-B82F-9A38BD636546}"/>
              </a:ext>
            </a:extLst>
          </p:cNvPr>
          <p:cNvSpPr txBox="1"/>
          <p:nvPr/>
        </p:nvSpPr>
        <p:spPr>
          <a:xfrm>
            <a:off x="7368319" y="5665602"/>
            <a:ext cx="1483098" cy="461665"/>
          </a:xfrm>
          <a:prstGeom prst="rect">
            <a:avLst/>
          </a:prstGeom>
          <a:noFill/>
        </p:spPr>
        <p:txBody>
          <a:bodyPr wrap="none" rtlCol="0">
            <a:spAutoFit/>
          </a:bodyPr>
          <a:lstStyle/>
          <a:p>
            <a:pPr algn="l"/>
            <a:r>
              <a:rPr lang="es-GB" sz="2400" dirty="0">
                <a:solidFill>
                  <a:srgbClr val="104F75"/>
                </a:solidFill>
              </a:rPr>
              <a:t>2) poster</a:t>
            </a:r>
          </a:p>
        </p:txBody>
      </p:sp>
      <p:sp>
        <p:nvSpPr>
          <p:cNvPr id="21" name="CuadroTexto 20">
            <a:extLst>
              <a:ext uri="{FF2B5EF4-FFF2-40B4-BE49-F238E27FC236}">
                <a16:creationId xmlns:a16="http://schemas.microsoft.com/office/drawing/2014/main" id="{548F186D-B84E-CE4C-9D15-94B67D844321}"/>
              </a:ext>
            </a:extLst>
          </p:cNvPr>
          <p:cNvSpPr txBox="1"/>
          <p:nvPr/>
        </p:nvSpPr>
        <p:spPr>
          <a:xfrm>
            <a:off x="7368319" y="5672874"/>
            <a:ext cx="1483098" cy="461665"/>
          </a:xfrm>
          <a:prstGeom prst="rect">
            <a:avLst/>
          </a:prstGeom>
          <a:noFill/>
        </p:spPr>
        <p:txBody>
          <a:bodyPr wrap="none" rtlCol="0">
            <a:spAutoFit/>
          </a:bodyPr>
          <a:lstStyle/>
          <a:p>
            <a:pPr algn="l"/>
            <a:r>
              <a:rPr lang="es-GB" sz="2400" dirty="0">
                <a:solidFill>
                  <a:srgbClr val="104F75"/>
                </a:solidFill>
              </a:rPr>
              <a:t>2) póster</a:t>
            </a:r>
          </a:p>
        </p:txBody>
      </p:sp>
    </p:spTree>
    <p:extLst>
      <p:ext uri="{BB962C8B-B14F-4D97-AF65-F5344CB8AC3E}">
        <p14:creationId xmlns:p14="http://schemas.microsoft.com/office/powerpoint/2010/main" val="1622902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14"/>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1" grpId="0" animBg="1"/>
      <p:bldP spid="16" grpId="0" animBg="1"/>
      <p:bldP spid="2" grpId="0"/>
      <p:bldP spid="14" grpId="0" animBg="1"/>
      <p:bldP spid="14" grpId="1" animBg="1"/>
      <p:bldP spid="19" grpId="0"/>
      <p:bldP spid="18" grpId="0" animBg="1"/>
      <p:bldP spid="22" grpId="0" animBg="1"/>
      <p:bldP spid="13" grpId="0"/>
      <p:bldP spid="20" grpId="0"/>
      <p:bldP spid="2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6" name="Title 3"/>
          <p:cNvSpPr>
            <a:spLocks noGrp="1"/>
          </p:cNvSpPr>
          <p:nvPr>
            <p:ph type="title"/>
          </p:nvPr>
        </p:nvSpPr>
        <p:spPr>
          <a:xfrm>
            <a:off x="-72087" y="280417"/>
            <a:ext cx="6249367" cy="721474"/>
          </a:xfrm>
        </p:spPr>
        <p:txBody>
          <a:bodyPr>
            <a:normAutofit/>
          </a:bodyPr>
          <a:lstStyle/>
          <a:p>
            <a:r>
              <a:rPr lang="en-GB" sz="2800" b="1">
                <a:solidFill>
                  <a:schemeClr val="bg1"/>
                </a:solidFill>
              </a:rPr>
              <a:t>Section D (Speaking)</a:t>
            </a:r>
            <a:endParaRPr lang="en-GB" sz="2800" b="1" dirty="0">
              <a:solidFill>
                <a:schemeClr val="bg1"/>
              </a:solidFill>
            </a:endParaRPr>
          </a:p>
        </p:txBody>
      </p:sp>
      <p:sp>
        <p:nvSpPr>
          <p:cNvPr id="8" name="Rectangle 5"/>
          <p:cNvSpPr>
            <a:spLocks noChangeArrowheads="1"/>
          </p:cNvSpPr>
          <p:nvPr/>
        </p:nvSpPr>
        <p:spPr bwMode="auto">
          <a:xfrm>
            <a:off x="183908" y="1490008"/>
            <a:ext cx="11824183"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GB" altLang="en-US" sz="2000" b="1" dirty="0">
                <a:solidFill>
                  <a:srgbClr val="104F75"/>
                </a:solidFill>
                <a:ea typeface="Times New Roman" panose="02020603050405020304" pitchFamily="18" charset="0"/>
                <a:cs typeface="Arial" panose="020B0604020202020204" pitchFamily="34" charset="0"/>
              </a:rPr>
              <a:t>SEC</a:t>
            </a:r>
            <a:r>
              <a:rPr lang="en-GB" altLang="en-US" sz="2000" b="1" dirty="0">
                <a:solidFill>
                  <a:srgbClr val="104F75"/>
                </a:solidFill>
                <a:ea typeface="SimSun" panose="02010600030101010101" pitchFamily="2" charset="-122"/>
                <a:cs typeface="Arial" panose="020B0604020202020204" pitchFamily="34" charset="0"/>
              </a:rPr>
              <a:t>TION D (SPEAKING) - VOCABULARY</a:t>
            </a:r>
          </a:p>
          <a:p>
            <a:endParaRPr lang="en-GB" altLang="en-US" sz="2000" b="1" dirty="0">
              <a:solidFill>
                <a:srgbClr val="104F75"/>
              </a:solidFill>
              <a:ea typeface="SimSun" panose="02010600030101010101" pitchFamily="2" charset="-122"/>
              <a:cs typeface="Arial" panose="020B0604020202020204" pitchFamily="34" charset="0"/>
            </a:endParaRPr>
          </a:p>
          <a:p>
            <a:r>
              <a:rPr lang="en-GB" altLang="en-US" sz="2000" dirty="0">
                <a:solidFill>
                  <a:srgbClr val="104F75"/>
                </a:solidFill>
                <a:ea typeface="SimSun" panose="02010600030101010101" pitchFamily="2" charset="-122"/>
                <a:cs typeface="Arial" panose="020B0604020202020204" pitchFamily="34" charset="0"/>
              </a:rPr>
              <a:t>Say the Spanish for the words below. Remember to say the word for ‘the’ if needed.</a:t>
            </a:r>
          </a:p>
          <a:p>
            <a:endParaRPr lang="en-GB" altLang="en-US" sz="2000" dirty="0">
              <a:solidFill>
                <a:srgbClr val="104F75"/>
              </a:solidFill>
              <a:ea typeface="SimSun" panose="02010600030101010101" pitchFamily="2" charset="-122"/>
              <a:cs typeface="Arial" panose="020B0604020202020204" pitchFamily="34" charset="0"/>
            </a:endParaRPr>
          </a:p>
          <a:p>
            <a:r>
              <a:rPr lang="en-GB" altLang="en-US" sz="2000" dirty="0">
                <a:solidFill>
                  <a:srgbClr val="104F75"/>
                </a:solidFill>
                <a:ea typeface="SimSun" panose="02010600030101010101" pitchFamily="2" charset="-122"/>
                <a:cs typeface="Arial" panose="020B0604020202020204" pitchFamily="34" charset="0"/>
              </a:rPr>
              <a:t>This part of the test takes 2 minutes. That’s 6 seconds per item – you have time to think about each one.</a:t>
            </a:r>
          </a:p>
        </p:txBody>
      </p:sp>
      <p:sp>
        <p:nvSpPr>
          <p:cNvPr id="9" name="Action Button: Custom 16">
            <a:hlinkClick r:id="" action="ppaction://noaction" highlightClick="1">
              <a:snd r:embed="rId4" name="mil (once).wav"/>
            </a:hlinkClick>
            <a:extLst>
              <a:ext uri="{FF2B5EF4-FFF2-40B4-BE49-F238E27FC236}">
                <a16:creationId xmlns:a16="http://schemas.microsoft.com/office/drawing/2014/main" id="{E5185530-0B00-8641-90F8-AF7E5C14ABE0}"/>
              </a:ext>
            </a:extLst>
          </p:cNvPr>
          <p:cNvSpPr/>
          <p:nvPr/>
        </p:nvSpPr>
        <p:spPr>
          <a:xfrm>
            <a:off x="471690" y="4255267"/>
            <a:ext cx="495495" cy="455716"/>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800" b="1" dirty="0">
                <a:solidFill>
                  <a:prstClr val="white"/>
                </a:solidFill>
              </a:rPr>
              <a:t>1</a:t>
            </a:r>
          </a:p>
        </p:txBody>
      </p:sp>
      <p:sp>
        <p:nvSpPr>
          <p:cNvPr id="10" name="Action Button: Custom 16">
            <a:hlinkClick r:id="" action="ppaction://noaction" highlightClick="1">
              <a:snd r:embed="rId5" name="la cultura.wav"/>
            </a:hlinkClick>
            <a:extLst>
              <a:ext uri="{FF2B5EF4-FFF2-40B4-BE49-F238E27FC236}">
                <a16:creationId xmlns:a16="http://schemas.microsoft.com/office/drawing/2014/main" id="{47AC6DE3-893F-E648-808F-AD0C127A5996}"/>
              </a:ext>
            </a:extLst>
          </p:cNvPr>
          <p:cNvSpPr/>
          <p:nvPr/>
        </p:nvSpPr>
        <p:spPr>
          <a:xfrm>
            <a:off x="471690" y="4908167"/>
            <a:ext cx="495495" cy="455716"/>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800" b="1" dirty="0">
                <a:solidFill>
                  <a:prstClr val="white"/>
                </a:solidFill>
              </a:rPr>
              <a:t>2</a:t>
            </a:r>
          </a:p>
        </p:txBody>
      </p:sp>
      <p:sp>
        <p:nvSpPr>
          <p:cNvPr id="3" name="Rectángulo 2">
            <a:extLst>
              <a:ext uri="{FF2B5EF4-FFF2-40B4-BE49-F238E27FC236}">
                <a16:creationId xmlns:a16="http://schemas.microsoft.com/office/drawing/2014/main" id="{A28DC62D-14D9-1E4A-95B0-A7D409192D2D}"/>
              </a:ext>
            </a:extLst>
          </p:cNvPr>
          <p:cNvSpPr/>
          <p:nvPr/>
        </p:nvSpPr>
        <p:spPr>
          <a:xfrm>
            <a:off x="1317136" y="4308106"/>
            <a:ext cx="10403174" cy="827919"/>
          </a:xfrm>
          <a:prstGeom prst="rect">
            <a:avLst/>
          </a:prstGeom>
        </p:spPr>
        <p:txBody>
          <a:bodyPr wrap="square">
            <a:spAutoFit/>
          </a:bodyPr>
          <a:lstStyle/>
          <a:p>
            <a:pPr>
              <a:lnSpc>
                <a:spcPct val="107000"/>
              </a:lnSpc>
              <a:spcAft>
                <a:spcPts val="800"/>
              </a:spcAft>
            </a:pPr>
            <a:r>
              <a:rPr lang="en-GB" sz="2000" dirty="0">
                <a:solidFill>
                  <a:srgbClr val="104F75"/>
                </a:solidFill>
                <a:latin typeface="Century Gothic" panose="020B0502020202020204" pitchFamily="34" charset="0"/>
                <a:ea typeface="Times New Roman" panose="02020603050405020304" pitchFamily="18" charset="0"/>
                <a:cs typeface="Arial" panose="020B0604020202020204" pitchFamily="34" charset="0"/>
              </a:rPr>
              <a:t>1. one thousand		(say </a:t>
            </a:r>
            <a:r>
              <a:rPr lang="en-GB" sz="2000" b="1" dirty="0">
                <a:solidFill>
                  <a:srgbClr val="104F75"/>
                </a:solidFill>
                <a:latin typeface="Century Gothic" panose="020B0502020202020204" pitchFamily="34" charset="0"/>
                <a:ea typeface="Times New Roman" panose="02020603050405020304" pitchFamily="18" charset="0"/>
                <a:cs typeface="Arial" panose="020B0604020202020204" pitchFamily="34" charset="0"/>
              </a:rPr>
              <a:t>one </a:t>
            </a:r>
            <a:r>
              <a:rPr lang="en-GB" sz="2000" dirty="0">
                <a:solidFill>
                  <a:srgbClr val="104F75"/>
                </a:solidFill>
                <a:latin typeface="Century Gothic" panose="020B0502020202020204" pitchFamily="34" charset="0"/>
                <a:ea typeface="Times New Roman" panose="02020603050405020304" pitchFamily="18" charset="0"/>
                <a:cs typeface="Arial" panose="020B0604020202020204" pitchFamily="34" charset="0"/>
              </a:rPr>
              <a:t>Spanish word)</a:t>
            </a:r>
            <a:endParaRPr lang="es-GB" sz="2000" dirty="0">
              <a:solidFill>
                <a:srgbClr val="104F75"/>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2000" dirty="0">
                <a:solidFill>
                  <a:srgbClr val="104F75"/>
                </a:solidFill>
                <a:latin typeface="Century Gothic" panose="020B0502020202020204" pitchFamily="34" charset="0"/>
                <a:ea typeface="Times New Roman" panose="02020603050405020304" pitchFamily="18" charset="0"/>
                <a:cs typeface="Arial" panose="020B0604020202020204" pitchFamily="34" charset="0"/>
              </a:rPr>
              <a:t>2. the culture			(say </a:t>
            </a:r>
            <a:r>
              <a:rPr lang="en-GB" sz="2000" b="1" dirty="0">
                <a:solidFill>
                  <a:srgbClr val="104F75"/>
                </a:solidFill>
                <a:latin typeface="Century Gothic" panose="020B0502020202020204" pitchFamily="34" charset="0"/>
                <a:ea typeface="Times New Roman" panose="02020603050405020304" pitchFamily="18" charset="0"/>
                <a:cs typeface="Arial" panose="020B0604020202020204" pitchFamily="34" charset="0"/>
              </a:rPr>
              <a:t>two </a:t>
            </a:r>
            <a:r>
              <a:rPr lang="en-GB" sz="2000" dirty="0">
                <a:solidFill>
                  <a:srgbClr val="104F75"/>
                </a:solidFill>
                <a:latin typeface="Century Gothic" panose="020B0502020202020204" pitchFamily="34" charset="0"/>
                <a:ea typeface="Times New Roman" panose="02020603050405020304" pitchFamily="18" charset="0"/>
                <a:cs typeface="Arial" panose="020B0604020202020204" pitchFamily="34" charset="0"/>
              </a:rPr>
              <a:t>Spanish words, include the word for ‘the’)</a:t>
            </a:r>
          </a:p>
        </p:txBody>
      </p:sp>
      <p:sp>
        <p:nvSpPr>
          <p:cNvPr id="7" name="Llamada rectangular redondeada 6">
            <a:extLst>
              <a:ext uri="{FF2B5EF4-FFF2-40B4-BE49-F238E27FC236}">
                <a16:creationId xmlns:a16="http://schemas.microsoft.com/office/drawing/2014/main" id="{10C58B56-9CC3-4348-B80C-F60D1FD18F4E}"/>
              </a:ext>
            </a:extLst>
          </p:cNvPr>
          <p:cNvSpPr/>
          <p:nvPr/>
        </p:nvSpPr>
        <p:spPr>
          <a:xfrm>
            <a:off x="8277581" y="435883"/>
            <a:ext cx="3442729" cy="1229144"/>
          </a:xfrm>
          <a:prstGeom prst="wedgeRoundRectCallou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t>0 errors = 1 mark</a:t>
            </a:r>
          </a:p>
          <a:p>
            <a:r>
              <a:rPr lang="en-GB" sz="2000" dirty="0"/>
              <a:t>1 or 2 errors = 0.5 marks</a:t>
            </a:r>
          </a:p>
          <a:p>
            <a:r>
              <a:rPr lang="en-GB" sz="2000" dirty="0"/>
              <a:t>3 or more errors = 0 marks</a:t>
            </a:r>
          </a:p>
        </p:txBody>
      </p:sp>
    </p:spTree>
    <p:extLst>
      <p:ext uri="{BB962C8B-B14F-4D97-AF65-F5344CB8AC3E}">
        <p14:creationId xmlns:p14="http://schemas.microsoft.com/office/powerpoint/2010/main" val="3847187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6" name="Title 3"/>
          <p:cNvSpPr>
            <a:spLocks noGrp="1"/>
          </p:cNvSpPr>
          <p:nvPr>
            <p:ph type="title"/>
          </p:nvPr>
        </p:nvSpPr>
        <p:spPr>
          <a:xfrm>
            <a:off x="-72087" y="280417"/>
            <a:ext cx="6249367" cy="721474"/>
          </a:xfrm>
        </p:spPr>
        <p:txBody>
          <a:bodyPr>
            <a:normAutofit/>
          </a:bodyPr>
          <a:lstStyle/>
          <a:p>
            <a:r>
              <a:rPr lang="en-GB" sz="2800" b="1">
                <a:solidFill>
                  <a:schemeClr val="bg1"/>
                </a:solidFill>
              </a:rPr>
              <a:t>Section D (Speaking)</a:t>
            </a:r>
            <a:endParaRPr lang="en-GB" sz="2800" b="1" dirty="0">
              <a:solidFill>
                <a:schemeClr val="bg1"/>
              </a:solidFill>
            </a:endParaRPr>
          </a:p>
        </p:txBody>
      </p:sp>
      <p:sp>
        <p:nvSpPr>
          <p:cNvPr id="8" name="Rectangle 5"/>
          <p:cNvSpPr>
            <a:spLocks noChangeArrowheads="1"/>
          </p:cNvSpPr>
          <p:nvPr/>
        </p:nvSpPr>
        <p:spPr bwMode="auto">
          <a:xfrm>
            <a:off x="183908" y="1620094"/>
            <a:ext cx="11824183"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GB" altLang="en-US" sz="2000" b="1" dirty="0">
                <a:solidFill>
                  <a:srgbClr val="104F75"/>
                </a:solidFill>
                <a:ea typeface="Times New Roman" panose="02020603050405020304" pitchFamily="18" charset="0"/>
                <a:cs typeface="Arial" panose="020B0604020202020204" pitchFamily="34" charset="0"/>
              </a:rPr>
              <a:t>SEC</a:t>
            </a:r>
            <a:r>
              <a:rPr lang="en-GB" altLang="en-US" sz="2000" b="1" dirty="0">
                <a:solidFill>
                  <a:srgbClr val="104F75"/>
                </a:solidFill>
                <a:ea typeface="SimSun" panose="02010600030101010101" pitchFamily="2" charset="-122"/>
                <a:cs typeface="Arial" panose="020B0604020202020204" pitchFamily="34" charset="0"/>
              </a:rPr>
              <a:t>TION D (SPEAKING) - VOCABULARY</a:t>
            </a:r>
          </a:p>
          <a:p>
            <a:endParaRPr lang="en-GB" altLang="en-US" sz="2000" b="1" dirty="0">
              <a:solidFill>
                <a:srgbClr val="104F75"/>
              </a:solidFill>
              <a:ea typeface="SimSun" panose="02010600030101010101" pitchFamily="2" charset="-122"/>
              <a:cs typeface="Arial" panose="020B0604020202020204" pitchFamily="34" charset="0"/>
            </a:endParaRPr>
          </a:p>
          <a:p>
            <a:r>
              <a:rPr lang="en-GB" altLang="en-US" sz="2000" dirty="0">
                <a:solidFill>
                  <a:srgbClr val="104F75"/>
                </a:solidFill>
                <a:ea typeface="SimSun" panose="02010600030101010101" pitchFamily="2" charset="-122"/>
                <a:cs typeface="Arial" panose="020B0604020202020204" pitchFamily="34" charset="0"/>
              </a:rPr>
              <a:t>Say the following words into Spanish. You won’t know these words. Use the patterns you have learned to work out what the most likely translation is.</a:t>
            </a:r>
          </a:p>
        </p:txBody>
      </p:sp>
      <p:sp>
        <p:nvSpPr>
          <p:cNvPr id="9" name="Action Button: Custom 16">
            <a:hlinkClick r:id="" action="ppaction://noaction" highlightClick="1">
              <a:snd r:embed="rId4" name="la flexibilidad (once).wav"/>
            </a:hlinkClick>
            <a:extLst>
              <a:ext uri="{FF2B5EF4-FFF2-40B4-BE49-F238E27FC236}">
                <a16:creationId xmlns:a16="http://schemas.microsoft.com/office/drawing/2014/main" id="{E5185530-0B00-8641-90F8-AF7E5C14ABE0}"/>
              </a:ext>
            </a:extLst>
          </p:cNvPr>
          <p:cNvSpPr/>
          <p:nvPr/>
        </p:nvSpPr>
        <p:spPr>
          <a:xfrm>
            <a:off x="573290" y="3999649"/>
            <a:ext cx="495495" cy="455716"/>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800" b="1" dirty="0">
                <a:solidFill>
                  <a:prstClr val="white"/>
                </a:solidFill>
              </a:rPr>
              <a:t>1</a:t>
            </a:r>
          </a:p>
        </p:txBody>
      </p:sp>
      <p:sp>
        <p:nvSpPr>
          <p:cNvPr id="7" name="Action Button: Custom 16">
            <a:hlinkClick r:id="" action="ppaction://noaction" highlightClick="1">
              <a:snd r:embed="rId5" name="la geología (once).wav"/>
            </a:hlinkClick>
            <a:extLst>
              <a:ext uri="{FF2B5EF4-FFF2-40B4-BE49-F238E27FC236}">
                <a16:creationId xmlns:a16="http://schemas.microsoft.com/office/drawing/2014/main" id="{488B6B96-D6D4-6541-A829-0F24F97D546B}"/>
              </a:ext>
            </a:extLst>
          </p:cNvPr>
          <p:cNvSpPr/>
          <p:nvPr/>
        </p:nvSpPr>
        <p:spPr>
          <a:xfrm>
            <a:off x="573289" y="4641467"/>
            <a:ext cx="495495" cy="455716"/>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800" b="1" dirty="0">
                <a:solidFill>
                  <a:prstClr val="white"/>
                </a:solidFill>
              </a:rPr>
              <a:t>2</a:t>
            </a:r>
          </a:p>
        </p:txBody>
      </p:sp>
      <p:sp>
        <p:nvSpPr>
          <p:cNvPr id="3" name="Rectángulo 2">
            <a:extLst>
              <a:ext uri="{FF2B5EF4-FFF2-40B4-BE49-F238E27FC236}">
                <a16:creationId xmlns:a16="http://schemas.microsoft.com/office/drawing/2014/main" id="{A28DC62D-14D9-1E4A-95B0-A7D409192D2D}"/>
              </a:ext>
            </a:extLst>
          </p:cNvPr>
          <p:cNvSpPr/>
          <p:nvPr/>
        </p:nvSpPr>
        <p:spPr>
          <a:xfrm>
            <a:off x="1215536" y="3790952"/>
            <a:ext cx="10403174" cy="1328825"/>
          </a:xfrm>
          <a:prstGeom prst="rect">
            <a:avLst/>
          </a:prstGeom>
        </p:spPr>
        <p:txBody>
          <a:bodyPr wrap="square">
            <a:spAutoFit/>
          </a:bodyPr>
          <a:lstStyle/>
          <a:p>
            <a:pPr marL="457200" indent="-457200">
              <a:lnSpc>
                <a:spcPct val="200000"/>
              </a:lnSpc>
              <a:spcAft>
                <a:spcPts val="800"/>
              </a:spcAft>
              <a:buAutoNum type="arabicPeriod"/>
            </a:pPr>
            <a:r>
              <a:rPr lang="en-GB" sz="2000" dirty="0">
                <a:solidFill>
                  <a:srgbClr val="104F75"/>
                </a:solidFill>
                <a:latin typeface="Century Gothic" panose="020B0502020202020204" pitchFamily="34" charset="0"/>
                <a:ea typeface="Times New Roman" panose="02020603050405020304" pitchFamily="18" charset="0"/>
                <a:cs typeface="Arial" panose="020B0604020202020204" pitchFamily="34" charset="0"/>
              </a:rPr>
              <a:t>flexibility		 	(say </a:t>
            </a:r>
            <a:r>
              <a:rPr lang="en-GB" sz="2000" b="1" dirty="0">
                <a:solidFill>
                  <a:srgbClr val="104F75"/>
                </a:solidFill>
                <a:latin typeface="Century Gothic" panose="020B0502020202020204" pitchFamily="34" charset="0"/>
                <a:ea typeface="Times New Roman" panose="02020603050405020304" pitchFamily="18" charset="0"/>
                <a:cs typeface="Arial" panose="020B0604020202020204" pitchFamily="34" charset="0"/>
              </a:rPr>
              <a:t>two </a:t>
            </a:r>
            <a:r>
              <a:rPr lang="en-GB" sz="2000" dirty="0">
                <a:solidFill>
                  <a:srgbClr val="104F75"/>
                </a:solidFill>
                <a:latin typeface="Century Gothic" panose="020B0502020202020204" pitchFamily="34" charset="0"/>
                <a:ea typeface="Times New Roman" panose="02020603050405020304" pitchFamily="18" charset="0"/>
                <a:cs typeface="Arial" panose="020B0604020202020204" pitchFamily="34" charset="0"/>
              </a:rPr>
              <a:t>Spanish words, include the word for ‘the’)</a:t>
            </a:r>
          </a:p>
          <a:p>
            <a:pPr marL="457200" indent="-457200">
              <a:lnSpc>
                <a:spcPct val="200000"/>
              </a:lnSpc>
              <a:spcAft>
                <a:spcPts val="800"/>
              </a:spcAft>
              <a:buAutoNum type="arabicPeriod"/>
            </a:pPr>
            <a:r>
              <a:rPr lang="en-GB" sz="2000" dirty="0">
                <a:solidFill>
                  <a:srgbClr val="104F75"/>
                </a:solidFill>
                <a:latin typeface="Century Gothic" panose="020B0502020202020204" pitchFamily="34" charset="0"/>
                <a:ea typeface="Times New Roman" panose="02020603050405020304" pitchFamily="18" charset="0"/>
                <a:cs typeface="Arial" panose="020B0604020202020204" pitchFamily="34" charset="0"/>
              </a:rPr>
              <a:t>geology			(say </a:t>
            </a:r>
            <a:r>
              <a:rPr lang="en-GB" sz="2000" b="1" dirty="0">
                <a:solidFill>
                  <a:srgbClr val="104F75"/>
                </a:solidFill>
                <a:latin typeface="Century Gothic" panose="020B0502020202020204" pitchFamily="34" charset="0"/>
                <a:ea typeface="Times New Roman" panose="02020603050405020304" pitchFamily="18" charset="0"/>
                <a:cs typeface="Arial" panose="020B0604020202020204" pitchFamily="34" charset="0"/>
              </a:rPr>
              <a:t>two </a:t>
            </a:r>
            <a:r>
              <a:rPr lang="en-GB" sz="2000" dirty="0">
                <a:solidFill>
                  <a:srgbClr val="104F75"/>
                </a:solidFill>
                <a:latin typeface="Century Gothic" panose="020B0502020202020204" pitchFamily="34" charset="0"/>
                <a:ea typeface="Times New Roman" panose="02020603050405020304" pitchFamily="18" charset="0"/>
                <a:cs typeface="Arial" panose="020B0604020202020204" pitchFamily="34" charset="0"/>
              </a:rPr>
              <a:t>Spanish words, include the word for ‘the’)</a:t>
            </a:r>
          </a:p>
        </p:txBody>
      </p:sp>
    </p:spTree>
    <p:extLst>
      <p:ext uri="{BB962C8B-B14F-4D97-AF65-F5344CB8AC3E}">
        <p14:creationId xmlns:p14="http://schemas.microsoft.com/office/powerpoint/2010/main" val="31012033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6" name="Title 3"/>
          <p:cNvSpPr>
            <a:spLocks noGrp="1"/>
          </p:cNvSpPr>
          <p:nvPr>
            <p:ph type="title"/>
          </p:nvPr>
        </p:nvSpPr>
        <p:spPr>
          <a:xfrm>
            <a:off x="-72087" y="280417"/>
            <a:ext cx="6249367" cy="721474"/>
          </a:xfrm>
        </p:spPr>
        <p:txBody>
          <a:bodyPr>
            <a:normAutofit/>
          </a:bodyPr>
          <a:lstStyle/>
          <a:p>
            <a:r>
              <a:rPr lang="en-GB" sz="2800" b="1">
                <a:solidFill>
                  <a:schemeClr val="bg1"/>
                </a:solidFill>
              </a:rPr>
              <a:t>Section D (Speaking)</a:t>
            </a:r>
            <a:endParaRPr lang="en-GB" sz="2800" b="1" dirty="0">
              <a:solidFill>
                <a:schemeClr val="bg1"/>
              </a:solidFill>
            </a:endParaRPr>
          </a:p>
        </p:txBody>
      </p:sp>
      <p:sp>
        <p:nvSpPr>
          <p:cNvPr id="8" name="Rectangle 5"/>
          <p:cNvSpPr>
            <a:spLocks noChangeArrowheads="1"/>
          </p:cNvSpPr>
          <p:nvPr/>
        </p:nvSpPr>
        <p:spPr bwMode="auto">
          <a:xfrm>
            <a:off x="183908" y="1158428"/>
            <a:ext cx="11824183"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GB" altLang="en-US" sz="2000" b="1" dirty="0">
                <a:solidFill>
                  <a:srgbClr val="104F75"/>
                </a:solidFill>
                <a:ea typeface="Times New Roman" panose="02020603050405020304" pitchFamily="18" charset="0"/>
                <a:cs typeface="Arial" panose="020B0604020202020204" pitchFamily="34" charset="0"/>
              </a:rPr>
              <a:t>SEC</a:t>
            </a:r>
            <a:r>
              <a:rPr lang="en-GB" altLang="en-US" sz="2000" b="1" dirty="0">
                <a:solidFill>
                  <a:srgbClr val="104F75"/>
                </a:solidFill>
                <a:ea typeface="SimSun" panose="02010600030101010101" pitchFamily="2" charset="-122"/>
                <a:cs typeface="Arial" panose="020B0604020202020204" pitchFamily="34" charset="0"/>
              </a:rPr>
              <a:t>TION D (SPEAKING) - GRAMMAR</a:t>
            </a:r>
          </a:p>
          <a:p>
            <a:endParaRPr lang="en-GB" altLang="en-US" sz="2000" dirty="0">
              <a:solidFill>
                <a:srgbClr val="104F75"/>
              </a:solidFill>
              <a:ea typeface="SimSun" panose="02010600030101010101" pitchFamily="2" charset="-122"/>
              <a:cs typeface="Arial" panose="020B0604020202020204" pitchFamily="34" charset="0"/>
            </a:endParaRPr>
          </a:p>
          <a:p>
            <a:r>
              <a:rPr lang="en-GB" altLang="en-US" sz="2000" b="1" dirty="0">
                <a:solidFill>
                  <a:srgbClr val="104F75"/>
                </a:solidFill>
                <a:ea typeface="SimSun" panose="02010600030101010101" pitchFamily="2" charset="-122"/>
                <a:cs typeface="Arial" panose="020B0604020202020204" pitchFamily="34" charset="0"/>
              </a:rPr>
              <a:t>PART A </a:t>
            </a:r>
          </a:p>
          <a:p>
            <a:endParaRPr lang="en-GB" altLang="en-US" sz="2000" dirty="0">
              <a:solidFill>
                <a:srgbClr val="104F75"/>
              </a:solidFill>
              <a:ea typeface="SimSun" panose="02010600030101010101" pitchFamily="2" charset="-122"/>
              <a:cs typeface="Arial" panose="020B0604020202020204" pitchFamily="34" charset="0"/>
            </a:endParaRPr>
          </a:p>
          <a:p>
            <a:r>
              <a:rPr lang="en-GB" altLang="en-US" sz="2000" dirty="0">
                <a:solidFill>
                  <a:srgbClr val="104F75"/>
                </a:solidFill>
                <a:ea typeface="SimSun" panose="02010600030101010101" pitchFamily="2" charset="-122"/>
                <a:cs typeface="Arial" panose="020B0604020202020204" pitchFamily="34" charset="0"/>
              </a:rPr>
              <a:t>You have </a:t>
            </a:r>
            <a:r>
              <a:rPr lang="en-GB" altLang="en-US" sz="2000" b="1" dirty="0">
                <a:solidFill>
                  <a:srgbClr val="104F75"/>
                </a:solidFill>
                <a:ea typeface="SimSun" panose="02010600030101010101" pitchFamily="2" charset="-122"/>
                <a:cs typeface="Arial" panose="020B0604020202020204" pitchFamily="34" charset="0"/>
              </a:rPr>
              <a:t>5 minutes </a:t>
            </a:r>
            <a:r>
              <a:rPr lang="en-GB" altLang="en-US" sz="2000" dirty="0">
                <a:solidFill>
                  <a:srgbClr val="104F75"/>
                </a:solidFill>
                <a:ea typeface="SimSun" panose="02010600030101010101" pitchFamily="2" charset="-122"/>
                <a:cs typeface="Arial" panose="020B0604020202020204" pitchFamily="34" charset="0"/>
              </a:rPr>
              <a:t>to complete this part of the test. </a:t>
            </a:r>
          </a:p>
          <a:p>
            <a:endParaRPr lang="en-GB" altLang="en-US" sz="2000" dirty="0">
              <a:solidFill>
                <a:srgbClr val="104F75"/>
              </a:solidFill>
              <a:ea typeface="SimSun" panose="02010600030101010101" pitchFamily="2" charset="-122"/>
              <a:cs typeface="Arial" panose="020B0604020202020204" pitchFamily="34" charset="0"/>
            </a:endParaRPr>
          </a:p>
          <a:p>
            <a:r>
              <a:rPr lang="en-GB" altLang="en-US" sz="2000" dirty="0">
                <a:solidFill>
                  <a:srgbClr val="104F75"/>
                </a:solidFill>
                <a:ea typeface="SimSun" panose="02010600030101010101" pitchFamily="2" charset="-122"/>
                <a:cs typeface="Arial" panose="020B0604020202020204" pitchFamily="34" charset="0"/>
              </a:rPr>
              <a:t>Say these sentences in Spanish. Use the clues to help you.</a:t>
            </a:r>
          </a:p>
        </p:txBody>
      </p:sp>
      <p:graphicFrame>
        <p:nvGraphicFramePr>
          <p:cNvPr id="2" name="Tabla 1">
            <a:extLst>
              <a:ext uri="{FF2B5EF4-FFF2-40B4-BE49-F238E27FC236}">
                <a16:creationId xmlns:a16="http://schemas.microsoft.com/office/drawing/2014/main" id="{B293E7A8-3F43-774F-A450-57BA88300518}"/>
              </a:ext>
            </a:extLst>
          </p:cNvPr>
          <p:cNvGraphicFramePr>
            <a:graphicFrameLocks noGrp="1"/>
          </p:cNvGraphicFramePr>
          <p:nvPr>
            <p:extLst>
              <p:ext uri="{D42A27DB-BD31-4B8C-83A1-F6EECF244321}">
                <p14:modId xmlns:p14="http://schemas.microsoft.com/office/powerpoint/2010/main" val="3988369458"/>
              </p:ext>
            </p:extLst>
          </p:nvPr>
        </p:nvGraphicFramePr>
        <p:xfrm>
          <a:off x="1261980" y="3561734"/>
          <a:ext cx="10572128" cy="2537334"/>
        </p:xfrm>
        <a:graphic>
          <a:graphicData uri="http://schemas.openxmlformats.org/drawingml/2006/table">
            <a:tbl>
              <a:tblPr firstRow="1" firstCol="1" bandRow="1">
                <a:tableStyleId>{5C22544A-7EE6-4342-B048-85BDC9FD1C3A}</a:tableStyleId>
              </a:tblPr>
              <a:tblGrid>
                <a:gridCol w="402720">
                  <a:extLst>
                    <a:ext uri="{9D8B030D-6E8A-4147-A177-3AD203B41FA5}">
                      <a16:colId xmlns:a16="http://schemas.microsoft.com/office/drawing/2014/main" val="3686387235"/>
                    </a:ext>
                  </a:extLst>
                </a:gridCol>
                <a:gridCol w="6841593">
                  <a:extLst>
                    <a:ext uri="{9D8B030D-6E8A-4147-A177-3AD203B41FA5}">
                      <a16:colId xmlns:a16="http://schemas.microsoft.com/office/drawing/2014/main" val="527918411"/>
                    </a:ext>
                  </a:extLst>
                </a:gridCol>
                <a:gridCol w="3327815">
                  <a:extLst>
                    <a:ext uri="{9D8B030D-6E8A-4147-A177-3AD203B41FA5}">
                      <a16:colId xmlns:a16="http://schemas.microsoft.com/office/drawing/2014/main" val="2748235927"/>
                    </a:ext>
                  </a:extLst>
                </a:gridCol>
              </a:tblGrid>
              <a:tr h="574675">
                <a:tc>
                  <a:txBody>
                    <a:bodyPr/>
                    <a:lstStyle/>
                    <a:p>
                      <a:pPr>
                        <a:lnSpc>
                          <a:spcPct val="107000"/>
                        </a:lnSpc>
                        <a:spcAft>
                          <a:spcPts val="800"/>
                        </a:spcAft>
                      </a:pPr>
                      <a:r>
                        <a:rPr lang="en-GB" sz="2000" b="0">
                          <a:solidFill>
                            <a:srgbClr val="104F75"/>
                          </a:solidFill>
                          <a:effectLst/>
                        </a:rPr>
                        <a:t>1.</a:t>
                      </a:r>
                      <a:endParaRPr lang="es-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a:lnSpc>
                          <a:spcPct val="107000"/>
                        </a:lnSpc>
                        <a:spcAft>
                          <a:spcPts val="800"/>
                        </a:spcAft>
                      </a:pPr>
                      <a:r>
                        <a:rPr lang="en-GB" sz="2000" b="0" dirty="0">
                          <a:solidFill>
                            <a:srgbClr val="104F75"/>
                          </a:solidFill>
                          <a:effectLst/>
                        </a:rPr>
                        <a:t>We are going to the interview.</a:t>
                      </a:r>
                      <a:endParaRPr lang="es-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a:lnSpc>
                          <a:spcPct val="107000"/>
                        </a:lnSpc>
                        <a:spcAft>
                          <a:spcPts val="800"/>
                        </a:spcAft>
                      </a:pPr>
                      <a:r>
                        <a:rPr lang="en-GB" sz="2000" b="0" dirty="0">
                          <a:solidFill>
                            <a:srgbClr val="104F75"/>
                          </a:solidFill>
                          <a:effectLst/>
                        </a:rPr>
                        <a:t>to go = </a:t>
                      </a:r>
                      <a:r>
                        <a:rPr lang="en-GB" sz="2000" b="0" dirty="0" err="1">
                          <a:solidFill>
                            <a:srgbClr val="104F75"/>
                          </a:solidFill>
                          <a:effectLst/>
                        </a:rPr>
                        <a:t>ir</a:t>
                      </a:r>
                      <a:r>
                        <a:rPr lang="en-GB" sz="2000" b="0" dirty="0">
                          <a:solidFill>
                            <a:srgbClr val="104F75"/>
                          </a:solidFill>
                          <a:effectLst/>
                        </a:rPr>
                        <a:t> </a:t>
                      </a:r>
                      <a:endParaRPr lang="es-GB" sz="2000" b="0" dirty="0">
                        <a:solidFill>
                          <a:srgbClr val="104F75"/>
                        </a:solidFill>
                        <a:effectLst/>
                      </a:endParaRPr>
                    </a:p>
                    <a:p>
                      <a:pPr>
                        <a:lnSpc>
                          <a:spcPct val="107000"/>
                        </a:lnSpc>
                        <a:spcAft>
                          <a:spcPts val="800"/>
                        </a:spcAft>
                      </a:pPr>
                      <a:r>
                        <a:rPr lang="en-GB" sz="2000" b="0" dirty="0">
                          <a:solidFill>
                            <a:srgbClr val="104F75"/>
                          </a:solidFill>
                          <a:effectLst/>
                        </a:rPr>
                        <a:t>the interview = la </a:t>
                      </a:r>
                      <a:r>
                        <a:rPr lang="en-GB" sz="2000" b="0" dirty="0" err="1">
                          <a:solidFill>
                            <a:srgbClr val="104F75"/>
                          </a:solidFill>
                          <a:effectLst/>
                        </a:rPr>
                        <a:t>entrevista</a:t>
                      </a:r>
                      <a:endParaRPr lang="es-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1297007839"/>
                  </a:ext>
                </a:extLst>
              </a:tr>
              <a:tr h="477520">
                <a:tc>
                  <a:txBody>
                    <a:bodyPr/>
                    <a:lstStyle/>
                    <a:p>
                      <a:pPr>
                        <a:lnSpc>
                          <a:spcPct val="107000"/>
                        </a:lnSpc>
                        <a:spcAft>
                          <a:spcPts val="800"/>
                        </a:spcAft>
                      </a:pPr>
                      <a:r>
                        <a:rPr lang="en-GB" sz="2000" b="0">
                          <a:solidFill>
                            <a:srgbClr val="104F75"/>
                          </a:solidFill>
                          <a:effectLst/>
                        </a:rPr>
                        <a:t>2.</a:t>
                      </a:r>
                      <a:endParaRPr lang="es-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a:lnSpc>
                          <a:spcPct val="107000"/>
                        </a:lnSpc>
                        <a:spcAft>
                          <a:spcPts val="800"/>
                        </a:spcAft>
                      </a:pPr>
                      <a:r>
                        <a:rPr lang="en-GB" sz="2000" b="0" dirty="0">
                          <a:solidFill>
                            <a:srgbClr val="104F75"/>
                          </a:solidFill>
                          <a:effectLst/>
                        </a:rPr>
                        <a:t>You are going to make the most of the trip.</a:t>
                      </a:r>
                      <a:endParaRPr lang="es-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a:lnSpc>
                          <a:spcPct val="107000"/>
                        </a:lnSpc>
                        <a:spcAft>
                          <a:spcPts val="800"/>
                        </a:spcAft>
                      </a:pPr>
                      <a:r>
                        <a:rPr lang="en-GB" sz="2000" b="0" dirty="0">
                          <a:solidFill>
                            <a:srgbClr val="104F75"/>
                          </a:solidFill>
                          <a:effectLst/>
                        </a:rPr>
                        <a:t>to go = </a:t>
                      </a:r>
                      <a:r>
                        <a:rPr lang="en-GB" sz="2000" b="0" dirty="0" err="1">
                          <a:solidFill>
                            <a:srgbClr val="104F75"/>
                          </a:solidFill>
                          <a:effectLst/>
                        </a:rPr>
                        <a:t>ir</a:t>
                      </a:r>
                      <a:endParaRPr lang="es-GB" sz="2000" b="0" dirty="0">
                        <a:solidFill>
                          <a:srgbClr val="104F75"/>
                        </a:solidFill>
                        <a:effectLst/>
                      </a:endParaRPr>
                    </a:p>
                    <a:p>
                      <a:pPr>
                        <a:lnSpc>
                          <a:spcPct val="107000"/>
                        </a:lnSpc>
                        <a:spcAft>
                          <a:spcPts val="800"/>
                        </a:spcAft>
                      </a:pPr>
                      <a:r>
                        <a:rPr lang="en-GB" sz="2000" b="0" dirty="0">
                          <a:solidFill>
                            <a:srgbClr val="104F75"/>
                          </a:solidFill>
                          <a:effectLst/>
                        </a:rPr>
                        <a:t>to make the most of= </a:t>
                      </a:r>
                      <a:r>
                        <a:rPr lang="en-GB" sz="2000" b="0" dirty="0" err="1">
                          <a:solidFill>
                            <a:srgbClr val="104F75"/>
                          </a:solidFill>
                          <a:effectLst/>
                        </a:rPr>
                        <a:t>aprovechar</a:t>
                      </a:r>
                      <a:endParaRPr lang="es-GB" sz="2000" b="0" dirty="0">
                        <a:solidFill>
                          <a:srgbClr val="104F75"/>
                        </a:solidFill>
                        <a:effectLst/>
                      </a:endParaRPr>
                    </a:p>
                    <a:p>
                      <a:pPr>
                        <a:lnSpc>
                          <a:spcPct val="107000"/>
                        </a:lnSpc>
                        <a:spcAft>
                          <a:spcPts val="800"/>
                        </a:spcAft>
                      </a:pPr>
                      <a:r>
                        <a:rPr lang="en-GB" sz="2000" b="0" dirty="0">
                          <a:solidFill>
                            <a:srgbClr val="104F75"/>
                          </a:solidFill>
                          <a:effectLst/>
                        </a:rPr>
                        <a:t>trip = el </a:t>
                      </a:r>
                      <a:r>
                        <a:rPr lang="en-GB" sz="2000" b="0" dirty="0" err="1">
                          <a:solidFill>
                            <a:srgbClr val="104F75"/>
                          </a:solidFill>
                          <a:effectLst/>
                        </a:rPr>
                        <a:t>viaje</a:t>
                      </a:r>
                      <a:endParaRPr lang="es-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3236183682"/>
                  </a:ext>
                </a:extLst>
              </a:tr>
            </a:tbl>
          </a:graphicData>
        </a:graphic>
      </p:graphicFrame>
      <p:sp>
        <p:nvSpPr>
          <p:cNvPr id="4" name="Rectangle 1">
            <a:extLst>
              <a:ext uri="{FF2B5EF4-FFF2-40B4-BE49-F238E27FC236}">
                <a16:creationId xmlns:a16="http://schemas.microsoft.com/office/drawing/2014/main" id="{F42BC0DA-90FA-D048-8CFF-C816E18AEAF9}"/>
              </a:ext>
            </a:extLst>
          </p:cNvPr>
          <p:cNvSpPr>
            <a:spLocks noChangeArrowheads="1"/>
          </p:cNvSpPr>
          <p:nvPr/>
        </p:nvSpPr>
        <p:spPr bwMode="auto">
          <a:xfrm>
            <a:off x="8481726" y="3096211"/>
            <a:ext cx="99383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zh-CN" sz="2000" b="1" i="0" u="none" strike="noStrike" cap="none" normalizeH="0" baseline="0" dirty="0">
                <a:ln>
                  <a:noFill/>
                </a:ln>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rPr>
              <a:t>Clues</a:t>
            </a:r>
            <a:endParaRPr kumimoji="0" lang="en-GB" altLang="zh-CN" sz="3200" b="0" i="0" u="none" strike="noStrike" cap="none" normalizeH="0" baseline="0" dirty="0">
              <a:ln>
                <a:noFill/>
              </a:ln>
              <a:solidFill>
                <a:srgbClr val="104F75"/>
              </a:solidFill>
              <a:effectLst/>
              <a:latin typeface="Arial" panose="020B0604020202020204" pitchFamily="34" charset="0"/>
            </a:endParaRPr>
          </a:p>
        </p:txBody>
      </p:sp>
      <p:sp>
        <p:nvSpPr>
          <p:cNvPr id="9" name="Action Button: Custom 16">
            <a:hlinkClick r:id="" action="ppaction://noaction" highlightClick="1">
              <a:snd r:embed="rId4" name="vamos a la entrevista (once).wav"/>
            </a:hlinkClick>
            <a:extLst>
              <a:ext uri="{FF2B5EF4-FFF2-40B4-BE49-F238E27FC236}">
                <a16:creationId xmlns:a16="http://schemas.microsoft.com/office/drawing/2014/main" id="{E5185530-0B00-8641-90F8-AF7E5C14ABE0}"/>
              </a:ext>
            </a:extLst>
          </p:cNvPr>
          <p:cNvSpPr/>
          <p:nvPr/>
        </p:nvSpPr>
        <p:spPr>
          <a:xfrm>
            <a:off x="508068" y="3811046"/>
            <a:ext cx="495495" cy="455716"/>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800" b="1" dirty="0">
                <a:solidFill>
                  <a:prstClr val="white"/>
                </a:solidFill>
              </a:rPr>
              <a:t>1</a:t>
            </a:r>
          </a:p>
        </p:txBody>
      </p:sp>
      <p:sp>
        <p:nvSpPr>
          <p:cNvPr id="10" name="Action Button: Custom 16">
            <a:hlinkClick r:id="" action="ppaction://noaction" highlightClick="1">
              <a:snd r:embed="rId5" name="vas a aprovechar el viaje (once).wav"/>
            </a:hlinkClick>
            <a:extLst>
              <a:ext uri="{FF2B5EF4-FFF2-40B4-BE49-F238E27FC236}">
                <a16:creationId xmlns:a16="http://schemas.microsoft.com/office/drawing/2014/main" id="{FEE3B5F7-F73A-D24C-8FDD-3B8FBD09E5D5}"/>
              </a:ext>
            </a:extLst>
          </p:cNvPr>
          <p:cNvSpPr/>
          <p:nvPr/>
        </p:nvSpPr>
        <p:spPr>
          <a:xfrm>
            <a:off x="508067" y="4971703"/>
            <a:ext cx="495495" cy="455716"/>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800" b="1" dirty="0">
                <a:solidFill>
                  <a:prstClr val="white"/>
                </a:solidFill>
              </a:rPr>
              <a:t>2</a:t>
            </a:r>
          </a:p>
        </p:txBody>
      </p:sp>
    </p:spTree>
    <p:extLst>
      <p:ext uri="{BB962C8B-B14F-4D97-AF65-F5344CB8AC3E}">
        <p14:creationId xmlns:p14="http://schemas.microsoft.com/office/powerpoint/2010/main" val="20040651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6" name="Title 3"/>
          <p:cNvSpPr>
            <a:spLocks noGrp="1"/>
          </p:cNvSpPr>
          <p:nvPr>
            <p:ph type="title"/>
          </p:nvPr>
        </p:nvSpPr>
        <p:spPr>
          <a:xfrm>
            <a:off x="-72087" y="280417"/>
            <a:ext cx="6249367" cy="721474"/>
          </a:xfrm>
        </p:spPr>
        <p:txBody>
          <a:bodyPr>
            <a:normAutofit/>
          </a:bodyPr>
          <a:lstStyle/>
          <a:p>
            <a:r>
              <a:rPr lang="en-GB" sz="2800" b="1">
                <a:solidFill>
                  <a:schemeClr val="bg1"/>
                </a:solidFill>
              </a:rPr>
              <a:t>Section D (Speaking)</a:t>
            </a:r>
            <a:endParaRPr lang="en-GB" sz="2800" b="1" dirty="0">
              <a:solidFill>
                <a:schemeClr val="bg1"/>
              </a:solidFill>
            </a:endParaRPr>
          </a:p>
        </p:txBody>
      </p:sp>
      <p:sp>
        <p:nvSpPr>
          <p:cNvPr id="8" name="Rectangle 5"/>
          <p:cNvSpPr>
            <a:spLocks noChangeArrowheads="1"/>
          </p:cNvSpPr>
          <p:nvPr/>
        </p:nvSpPr>
        <p:spPr bwMode="auto">
          <a:xfrm>
            <a:off x="183908" y="1312316"/>
            <a:ext cx="11824183"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GB" altLang="en-US" sz="2000" b="1" dirty="0">
                <a:solidFill>
                  <a:srgbClr val="104F75"/>
                </a:solidFill>
                <a:ea typeface="Times New Roman" panose="02020603050405020304" pitchFamily="18" charset="0"/>
                <a:cs typeface="Arial" panose="020B0604020202020204" pitchFamily="34" charset="0"/>
              </a:rPr>
              <a:t>SEC</a:t>
            </a:r>
            <a:r>
              <a:rPr lang="en-GB" altLang="en-US" sz="2000" b="1" dirty="0">
                <a:solidFill>
                  <a:srgbClr val="104F75"/>
                </a:solidFill>
                <a:ea typeface="SimSun" panose="02010600030101010101" pitchFamily="2" charset="-122"/>
                <a:cs typeface="Arial" panose="020B0604020202020204" pitchFamily="34" charset="0"/>
              </a:rPr>
              <a:t>TION D (SPEAKING) - GRAMMAR</a:t>
            </a:r>
          </a:p>
          <a:p>
            <a:endParaRPr lang="en-GB" altLang="en-US" sz="2000" dirty="0">
              <a:solidFill>
                <a:srgbClr val="104F75"/>
              </a:solidFill>
              <a:ea typeface="SimSun" panose="02010600030101010101" pitchFamily="2" charset="-122"/>
              <a:cs typeface="Arial" panose="020B0604020202020204" pitchFamily="34" charset="0"/>
            </a:endParaRPr>
          </a:p>
          <a:p>
            <a:r>
              <a:rPr lang="en-GB" altLang="en-US" sz="2000" b="1" dirty="0">
                <a:solidFill>
                  <a:srgbClr val="104F75"/>
                </a:solidFill>
                <a:ea typeface="SimSun" panose="02010600030101010101" pitchFamily="2" charset="-122"/>
                <a:cs typeface="Arial" panose="020B0604020202020204" pitchFamily="34" charset="0"/>
              </a:rPr>
              <a:t>PART B </a:t>
            </a:r>
          </a:p>
          <a:p>
            <a:endParaRPr lang="en-GB" altLang="en-US" sz="2000" dirty="0">
              <a:solidFill>
                <a:srgbClr val="104F75"/>
              </a:solidFill>
              <a:ea typeface="SimSun" panose="02010600030101010101" pitchFamily="2" charset="-122"/>
              <a:cs typeface="Arial" panose="020B0604020202020204" pitchFamily="34" charset="0"/>
            </a:endParaRPr>
          </a:p>
          <a:p>
            <a:r>
              <a:rPr lang="en-GB" altLang="en-US" sz="2000" dirty="0">
                <a:solidFill>
                  <a:srgbClr val="104F75"/>
                </a:solidFill>
                <a:ea typeface="SimSun" panose="02010600030101010101" pitchFamily="2" charset="-122"/>
                <a:cs typeface="Arial" panose="020B0604020202020204" pitchFamily="34" charset="0"/>
              </a:rPr>
              <a:t>Say the Spanish for the English in brackets, using the </a:t>
            </a:r>
            <a:r>
              <a:rPr lang="en-GB" altLang="en-US" sz="2000" b="1" dirty="0">
                <a:solidFill>
                  <a:srgbClr val="104F75"/>
                </a:solidFill>
                <a:ea typeface="SimSun" panose="02010600030101010101" pitchFamily="2" charset="-122"/>
                <a:cs typeface="Arial" panose="020B0604020202020204" pitchFamily="34" charset="0"/>
              </a:rPr>
              <a:t>past tense (</a:t>
            </a:r>
            <a:r>
              <a:rPr lang="en-GB" altLang="en-US" sz="2000" b="1" dirty="0" err="1">
                <a:solidFill>
                  <a:srgbClr val="104F75"/>
                </a:solidFill>
                <a:ea typeface="SimSun" panose="02010600030101010101" pitchFamily="2" charset="-122"/>
                <a:cs typeface="Arial" panose="020B0604020202020204" pitchFamily="34" charset="0"/>
              </a:rPr>
              <a:t>preterite</a:t>
            </a:r>
            <a:r>
              <a:rPr lang="en-GB" altLang="en-US" sz="2000" b="1" dirty="0">
                <a:solidFill>
                  <a:srgbClr val="104F75"/>
                </a:solidFill>
                <a:ea typeface="SimSun" panose="02010600030101010101" pitchFamily="2" charset="-122"/>
                <a:cs typeface="Arial" panose="020B0604020202020204" pitchFamily="34" charset="0"/>
              </a:rPr>
              <a:t>) form</a:t>
            </a:r>
            <a:r>
              <a:rPr lang="en-GB" altLang="en-US" sz="2000" dirty="0">
                <a:solidFill>
                  <a:srgbClr val="104F75"/>
                </a:solidFill>
                <a:ea typeface="SimSun" panose="02010600030101010101" pitchFamily="2" charset="-122"/>
                <a:cs typeface="Arial" panose="020B0604020202020204" pitchFamily="34" charset="0"/>
              </a:rPr>
              <a:t> of the verb. The clue tells you which verb to use</a:t>
            </a:r>
          </a:p>
        </p:txBody>
      </p:sp>
      <p:graphicFrame>
        <p:nvGraphicFramePr>
          <p:cNvPr id="2" name="Tabla 1">
            <a:extLst>
              <a:ext uri="{FF2B5EF4-FFF2-40B4-BE49-F238E27FC236}">
                <a16:creationId xmlns:a16="http://schemas.microsoft.com/office/drawing/2014/main" id="{B293E7A8-3F43-774F-A450-57BA88300518}"/>
              </a:ext>
            </a:extLst>
          </p:cNvPr>
          <p:cNvGraphicFramePr>
            <a:graphicFrameLocks noGrp="1"/>
          </p:cNvGraphicFramePr>
          <p:nvPr>
            <p:extLst>
              <p:ext uri="{D42A27DB-BD31-4B8C-83A1-F6EECF244321}">
                <p14:modId xmlns:p14="http://schemas.microsoft.com/office/powerpoint/2010/main" val="3907219575"/>
              </p:ext>
            </p:extLst>
          </p:nvPr>
        </p:nvGraphicFramePr>
        <p:xfrm>
          <a:off x="1222807" y="3968522"/>
          <a:ext cx="10572128" cy="1052195"/>
        </p:xfrm>
        <a:graphic>
          <a:graphicData uri="http://schemas.openxmlformats.org/drawingml/2006/table">
            <a:tbl>
              <a:tblPr firstRow="1" firstCol="1" bandRow="1">
                <a:tableStyleId>{5C22544A-7EE6-4342-B048-85BDC9FD1C3A}</a:tableStyleId>
              </a:tblPr>
              <a:tblGrid>
                <a:gridCol w="402720">
                  <a:extLst>
                    <a:ext uri="{9D8B030D-6E8A-4147-A177-3AD203B41FA5}">
                      <a16:colId xmlns:a16="http://schemas.microsoft.com/office/drawing/2014/main" val="3686387235"/>
                    </a:ext>
                  </a:extLst>
                </a:gridCol>
                <a:gridCol w="6841593">
                  <a:extLst>
                    <a:ext uri="{9D8B030D-6E8A-4147-A177-3AD203B41FA5}">
                      <a16:colId xmlns:a16="http://schemas.microsoft.com/office/drawing/2014/main" val="527918411"/>
                    </a:ext>
                  </a:extLst>
                </a:gridCol>
                <a:gridCol w="3327815">
                  <a:extLst>
                    <a:ext uri="{9D8B030D-6E8A-4147-A177-3AD203B41FA5}">
                      <a16:colId xmlns:a16="http://schemas.microsoft.com/office/drawing/2014/main" val="2748235927"/>
                    </a:ext>
                  </a:extLst>
                </a:gridCol>
              </a:tblGrid>
              <a:tr h="574675">
                <a:tc>
                  <a:txBody>
                    <a:bodyPr/>
                    <a:lstStyle/>
                    <a:p>
                      <a:pPr>
                        <a:lnSpc>
                          <a:spcPct val="107000"/>
                        </a:lnSpc>
                        <a:spcAft>
                          <a:spcPts val="800"/>
                        </a:spcAft>
                      </a:pPr>
                      <a:r>
                        <a:rPr lang="en-GB" sz="2000" b="0">
                          <a:solidFill>
                            <a:srgbClr val="104F75"/>
                          </a:solidFill>
                          <a:effectLst/>
                        </a:rPr>
                        <a:t>1.</a:t>
                      </a:r>
                      <a:endParaRPr lang="es-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a:lnSpc>
                          <a:spcPct val="107000"/>
                        </a:lnSpc>
                        <a:spcAft>
                          <a:spcPts val="800"/>
                        </a:spcAft>
                      </a:pPr>
                      <a:r>
                        <a:rPr lang="en-GB" sz="2000" b="0" dirty="0">
                          <a:solidFill>
                            <a:srgbClr val="104F75"/>
                          </a:solidFill>
                          <a:effectLst/>
                        </a:rPr>
                        <a:t>(She created) ______________ la </a:t>
                      </a:r>
                      <a:r>
                        <a:rPr lang="en-GB" sz="2000" b="0" dirty="0" err="1">
                          <a:solidFill>
                            <a:srgbClr val="104F75"/>
                          </a:solidFill>
                          <a:effectLst/>
                        </a:rPr>
                        <a:t>página</a:t>
                      </a:r>
                      <a:r>
                        <a:rPr lang="en-GB" sz="2000" b="0" dirty="0">
                          <a:solidFill>
                            <a:srgbClr val="104F75"/>
                          </a:solidFill>
                          <a:effectLst/>
                        </a:rPr>
                        <a:t> web.</a:t>
                      </a:r>
                      <a:endParaRPr lang="es-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a:lnSpc>
                          <a:spcPct val="107000"/>
                        </a:lnSpc>
                        <a:spcAft>
                          <a:spcPts val="800"/>
                        </a:spcAft>
                      </a:pPr>
                      <a:r>
                        <a:rPr lang="en-GB" sz="2000" b="1" dirty="0">
                          <a:solidFill>
                            <a:srgbClr val="104F75"/>
                          </a:solidFill>
                          <a:effectLst/>
                        </a:rPr>
                        <a:t>to </a:t>
                      </a:r>
                      <a:r>
                        <a:rPr lang="es-ES" sz="2000" b="1" dirty="0" err="1">
                          <a:solidFill>
                            <a:srgbClr val="104F75"/>
                          </a:solidFill>
                          <a:effectLst/>
                        </a:rPr>
                        <a:t>create</a:t>
                      </a:r>
                      <a:r>
                        <a:rPr lang="es-ES" sz="2000" b="1" dirty="0">
                          <a:solidFill>
                            <a:srgbClr val="104F75"/>
                          </a:solidFill>
                          <a:effectLst/>
                        </a:rPr>
                        <a:t> </a:t>
                      </a:r>
                      <a:r>
                        <a:rPr lang="es-ES" sz="2000" b="0" dirty="0">
                          <a:solidFill>
                            <a:srgbClr val="104F75"/>
                          </a:solidFill>
                          <a:effectLst/>
                        </a:rPr>
                        <a:t>= </a:t>
                      </a:r>
                      <a:r>
                        <a:rPr lang="es-ES" sz="2000" b="0" i="1" dirty="0">
                          <a:solidFill>
                            <a:srgbClr val="104F75"/>
                          </a:solidFill>
                          <a:effectLst/>
                        </a:rPr>
                        <a:t>crear</a:t>
                      </a:r>
                      <a:endParaRPr lang="es-GB" sz="2000" b="0" i="1"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1297007839"/>
                  </a:ext>
                </a:extLst>
              </a:tr>
              <a:tr h="477520">
                <a:tc>
                  <a:txBody>
                    <a:bodyPr/>
                    <a:lstStyle/>
                    <a:p>
                      <a:pPr>
                        <a:lnSpc>
                          <a:spcPct val="107000"/>
                        </a:lnSpc>
                        <a:spcAft>
                          <a:spcPts val="800"/>
                        </a:spcAft>
                      </a:pPr>
                      <a:r>
                        <a:rPr lang="en-GB" sz="2000" b="0">
                          <a:solidFill>
                            <a:srgbClr val="104F75"/>
                          </a:solidFill>
                          <a:effectLst/>
                        </a:rPr>
                        <a:t>2.</a:t>
                      </a:r>
                      <a:endParaRPr lang="es-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a:lnSpc>
                          <a:spcPct val="107000"/>
                        </a:lnSpc>
                        <a:spcAft>
                          <a:spcPts val="800"/>
                        </a:spcAft>
                      </a:pPr>
                      <a:r>
                        <a:rPr lang="en-GB" sz="2000" b="0" dirty="0">
                          <a:solidFill>
                            <a:srgbClr val="104F75"/>
                          </a:solidFill>
                          <a:effectLst/>
                        </a:rPr>
                        <a:t>(You ate) ______________ </a:t>
                      </a:r>
                      <a:r>
                        <a:rPr lang="en-GB" sz="2000" b="0" dirty="0" err="1">
                          <a:solidFill>
                            <a:srgbClr val="104F75"/>
                          </a:solidFill>
                          <a:effectLst/>
                        </a:rPr>
                        <a:t>tarde</a:t>
                      </a:r>
                      <a:r>
                        <a:rPr lang="en-GB" sz="2000" b="0" dirty="0">
                          <a:solidFill>
                            <a:srgbClr val="104F75"/>
                          </a:solidFill>
                          <a:effectLst/>
                        </a:rPr>
                        <a:t>.</a:t>
                      </a:r>
                      <a:endParaRPr lang="es-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a:lnSpc>
                          <a:spcPct val="107000"/>
                        </a:lnSpc>
                        <a:spcAft>
                          <a:spcPts val="800"/>
                        </a:spcAft>
                      </a:pPr>
                      <a:r>
                        <a:rPr lang="es-ES" sz="2000" b="1" dirty="0">
                          <a:solidFill>
                            <a:srgbClr val="104F75"/>
                          </a:solidFill>
                          <a:effectLst/>
                        </a:rPr>
                        <a:t>to </a:t>
                      </a:r>
                      <a:r>
                        <a:rPr lang="es-ES" sz="2000" b="1" dirty="0" err="1">
                          <a:solidFill>
                            <a:srgbClr val="104F75"/>
                          </a:solidFill>
                          <a:effectLst/>
                        </a:rPr>
                        <a:t>eat</a:t>
                      </a:r>
                      <a:r>
                        <a:rPr lang="es-ES" sz="2000" b="1" dirty="0">
                          <a:solidFill>
                            <a:srgbClr val="104F75"/>
                          </a:solidFill>
                          <a:effectLst/>
                        </a:rPr>
                        <a:t> </a:t>
                      </a:r>
                      <a:r>
                        <a:rPr lang="es-ES" sz="2000" b="0" dirty="0">
                          <a:solidFill>
                            <a:srgbClr val="104F75"/>
                          </a:solidFill>
                          <a:effectLst/>
                        </a:rPr>
                        <a:t>= </a:t>
                      </a:r>
                      <a:r>
                        <a:rPr lang="es-ES" sz="2000" b="0" i="1" dirty="0">
                          <a:solidFill>
                            <a:srgbClr val="104F75"/>
                          </a:solidFill>
                          <a:effectLst/>
                        </a:rPr>
                        <a:t>comer</a:t>
                      </a:r>
                      <a:endParaRPr lang="es-GB" sz="2000" b="0" i="1"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3236183682"/>
                  </a:ext>
                </a:extLst>
              </a:tr>
            </a:tbl>
          </a:graphicData>
        </a:graphic>
      </p:graphicFrame>
      <p:sp>
        <p:nvSpPr>
          <p:cNvPr id="4" name="Rectangle 1">
            <a:extLst>
              <a:ext uri="{FF2B5EF4-FFF2-40B4-BE49-F238E27FC236}">
                <a16:creationId xmlns:a16="http://schemas.microsoft.com/office/drawing/2014/main" id="{F42BC0DA-90FA-D048-8CFF-C816E18AEAF9}"/>
              </a:ext>
            </a:extLst>
          </p:cNvPr>
          <p:cNvSpPr>
            <a:spLocks noChangeArrowheads="1"/>
          </p:cNvSpPr>
          <p:nvPr/>
        </p:nvSpPr>
        <p:spPr bwMode="auto">
          <a:xfrm>
            <a:off x="8528770" y="3389934"/>
            <a:ext cx="99383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zh-CN" sz="2000" b="1" i="0" u="none" strike="noStrike" cap="none" normalizeH="0" baseline="0" dirty="0">
                <a:ln>
                  <a:noFill/>
                </a:ln>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rPr>
              <a:t>Clues</a:t>
            </a:r>
            <a:endParaRPr kumimoji="0" lang="en-GB" altLang="zh-CN" sz="3200" b="0" i="0" u="none" strike="noStrike" cap="none" normalizeH="0" baseline="0" dirty="0">
              <a:ln>
                <a:noFill/>
              </a:ln>
              <a:solidFill>
                <a:srgbClr val="104F75"/>
              </a:solidFill>
              <a:effectLst/>
              <a:latin typeface="Arial" panose="020B0604020202020204" pitchFamily="34" charset="0"/>
            </a:endParaRPr>
          </a:p>
        </p:txBody>
      </p:sp>
      <p:sp>
        <p:nvSpPr>
          <p:cNvPr id="9" name="Action Button: Custom 16">
            <a:hlinkClick r:id="" action="ppaction://noaction" highlightClick="1">
              <a:snd r:embed="rId4" name="creo%CC%81 la pa%CC%81gina web.wav"/>
            </a:hlinkClick>
            <a:extLst>
              <a:ext uri="{FF2B5EF4-FFF2-40B4-BE49-F238E27FC236}">
                <a16:creationId xmlns:a16="http://schemas.microsoft.com/office/drawing/2014/main" id="{E5185530-0B00-8641-90F8-AF7E5C14ABE0}"/>
              </a:ext>
            </a:extLst>
          </p:cNvPr>
          <p:cNvSpPr/>
          <p:nvPr/>
        </p:nvSpPr>
        <p:spPr>
          <a:xfrm>
            <a:off x="447591" y="4030140"/>
            <a:ext cx="495495" cy="455716"/>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800" b="1" dirty="0">
                <a:solidFill>
                  <a:prstClr val="white"/>
                </a:solidFill>
              </a:rPr>
              <a:t>1</a:t>
            </a:r>
          </a:p>
        </p:txBody>
      </p:sp>
      <p:sp>
        <p:nvSpPr>
          <p:cNvPr id="11" name="Action Button: Custom 16">
            <a:hlinkClick r:id="" action="ppaction://noaction" highlightClick="1">
              <a:snd r:embed="rId5" name="comiste tarde.wav"/>
            </a:hlinkClick>
            <a:extLst>
              <a:ext uri="{FF2B5EF4-FFF2-40B4-BE49-F238E27FC236}">
                <a16:creationId xmlns:a16="http://schemas.microsoft.com/office/drawing/2014/main" id="{10A90CC4-DA39-AE4B-8254-9A119BAD96B6}"/>
              </a:ext>
            </a:extLst>
          </p:cNvPr>
          <p:cNvSpPr/>
          <p:nvPr/>
        </p:nvSpPr>
        <p:spPr>
          <a:xfrm>
            <a:off x="447590" y="4689218"/>
            <a:ext cx="495495" cy="455716"/>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800" b="1" dirty="0">
                <a:solidFill>
                  <a:prstClr val="white"/>
                </a:solidFill>
              </a:rPr>
              <a:t>2</a:t>
            </a:r>
          </a:p>
        </p:txBody>
      </p:sp>
      <p:sp>
        <p:nvSpPr>
          <p:cNvPr id="3" name="CuadroTexto 2">
            <a:extLst>
              <a:ext uri="{FF2B5EF4-FFF2-40B4-BE49-F238E27FC236}">
                <a16:creationId xmlns:a16="http://schemas.microsoft.com/office/drawing/2014/main" id="{A660EA6D-0703-7144-A3D6-0505F09CAA8E}"/>
              </a:ext>
            </a:extLst>
          </p:cNvPr>
          <p:cNvSpPr txBox="1"/>
          <p:nvPr/>
        </p:nvSpPr>
        <p:spPr>
          <a:xfrm>
            <a:off x="4065033" y="4057943"/>
            <a:ext cx="763351" cy="400110"/>
          </a:xfrm>
          <a:prstGeom prst="rect">
            <a:avLst/>
          </a:prstGeom>
          <a:noFill/>
        </p:spPr>
        <p:txBody>
          <a:bodyPr wrap="none" rtlCol="0">
            <a:spAutoFit/>
          </a:bodyPr>
          <a:lstStyle/>
          <a:p>
            <a:pPr algn="l"/>
            <a:r>
              <a:rPr lang="es-GB" sz="2000" b="1" dirty="0">
                <a:solidFill>
                  <a:srgbClr val="104F75"/>
                </a:solidFill>
              </a:rPr>
              <a:t>creó</a:t>
            </a:r>
          </a:p>
        </p:txBody>
      </p:sp>
      <p:sp>
        <p:nvSpPr>
          <p:cNvPr id="10" name="CuadroTexto 9">
            <a:extLst>
              <a:ext uri="{FF2B5EF4-FFF2-40B4-BE49-F238E27FC236}">
                <a16:creationId xmlns:a16="http://schemas.microsoft.com/office/drawing/2014/main" id="{60D400E3-DCC3-924B-841F-8D6529F9073A}"/>
              </a:ext>
            </a:extLst>
          </p:cNvPr>
          <p:cNvSpPr txBox="1"/>
          <p:nvPr/>
        </p:nvSpPr>
        <p:spPr>
          <a:xfrm>
            <a:off x="3240930" y="4549900"/>
            <a:ext cx="1205779" cy="400110"/>
          </a:xfrm>
          <a:prstGeom prst="rect">
            <a:avLst/>
          </a:prstGeom>
          <a:noFill/>
        </p:spPr>
        <p:txBody>
          <a:bodyPr wrap="none" rtlCol="0">
            <a:spAutoFit/>
          </a:bodyPr>
          <a:lstStyle/>
          <a:p>
            <a:pPr algn="l"/>
            <a:r>
              <a:rPr lang="es-GB" sz="2000" b="1" dirty="0">
                <a:solidFill>
                  <a:srgbClr val="104F75"/>
                </a:solidFill>
              </a:rPr>
              <a:t>Comiste</a:t>
            </a:r>
          </a:p>
        </p:txBody>
      </p:sp>
    </p:spTree>
    <p:extLst>
      <p:ext uri="{BB962C8B-B14F-4D97-AF65-F5344CB8AC3E}">
        <p14:creationId xmlns:p14="http://schemas.microsoft.com/office/powerpoint/2010/main" val="2934017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6" name="Title 3"/>
          <p:cNvSpPr>
            <a:spLocks noGrp="1"/>
          </p:cNvSpPr>
          <p:nvPr>
            <p:ph type="title"/>
          </p:nvPr>
        </p:nvSpPr>
        <p:spPr>
          <a:xfrm>
            <a:off x="-72087" y="280417"/>
            <a:ext cx="6249367" cy="721474"/>
          </a:xfrm>
        </p:spPr>
        <p:txBody>
          <a:bodyPr>
            <a:normAutofit/>
          </a:bodyPr>
          <a:lstStyle/>
          <a:p>
            <a:r>
              <a:rPr lang="en-GB" sz="2800" b="1">
                <a:solidFill>
                  <a:schemeClr val="bg1"/>
                </a:solidFill>
              </a:rPr>
              <a:t>Section D (Speaking)</a:t>
            </a:r>
            <a:endParaRPr lang="en-GB" sz="2800" b="1" dirty="0">
              <a:solidFill>
                <a:schemeClr val="bg1"/>
              </a:solidFill>
            </a:endParaRPr>
          </a:p>
        </p:txBody>
      </p:sp>
      <p:sp>
        <p:nvSpPr>
          <p:cNvPr id="8" name="Rectangle 5"/>
          <p:cNvSpPr>
            <a:spLocks noChangeArrowheads="1"/>
          </p:cNvSpPr>
          <p:nvPr/>
        </p:nvSpPr>
        <p:spPr bwMode="auto">
          <a:xfrm>
            <a:off x="183908" y="1158428"/>
            <a:ext cx="11824183"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GB" altLang="en-US" sz="2000" b="1" dirty="0">
                <a:solidFill>
                  <a:srgbClr val="104F75"/>
                </a:solidFill>
                <a:ea typeface="Times New Roman" panose="02020603050405020304" pitchFamily="18" charset="0"/>
                <a:cs typeface="Arial" panose="020B0604020202020204" pitchFamily="34" charset="0"/>
              </a:rPr>
              <a:t>SEC</a:t>
            </a:r>
            <a:r>
              <a:rPr lang="en-GB" altLang="en-US" sz="2000" b="1" dirty="0">
                <a:solidFill>
                  <a:srgbClr val="104F75"/>
                </a:solidFill>
                <a:ea typeface="SimSun" panose="02010600030101010101" pitchFamily="2" charset="-122"/>
                <a:cs typeface="Arial" panose="020B0604020202020204" pitchFamily="34" charset="0"/>
              </a:rPr>
              <a:t>TION D (SPEAKING) - GRAMMAR</a:t>
            </a:r>
          </a:p>
          <a:p>
            <a:endParaRPr lang="en-GB" altLang="en-US" sz="2000" dirty="0">
              <a:solidFill>
                <a:srgbClr val="104F75"/>
              </a:solidFill>
              <a:ea typeface="SimSun" panose="02010600030101010101" pitchFamily="2" charset="-122"/>
              <a:cs typeface="Arial" panose="020B0604020202020204" pitchFamily="34" charset="0"/>
            </a:endParaRPr>
          </a:p>
          <a:p>
            <a:r>
              <a:rPr lang="en-GB" altLang="en-US" sz="2000" b="1" dirty="0">
                <a:solidFill>
                  <a:srgbClr val="104F75"/>
                </a:solidFill>
                <a:ea typeface="SimSun" panose="02010600030101010101" pitchFamily="2" charset="-122"/>
                <a:cs typeface="Arial" panose="020B0604020202020204" pitchFamily="34" charset="0"/>
              </a:rPr>
              <a:t>PART C </a:t>
            </a:r>
          </a:p>
          <a:p>
            <a:endParaRPr lang="en-GB" altLang="en-US" sz="2000" dirty="0">
              <a:solidFill>
                <a:srgbClr val="104F75"/>
              </a:solidFill>
              <a:ea typeface="SimSun" panose="02010600030101010101" pitchFamily="2" charset="-122"/>
              <a:cs typeface="Arial" panose="020B0604020202020204" pitchFamily="34" charset="0"/>
            </a:endParaRPr>
          </a:p>
          <a:p>
            <a:r>
              <a:rPr lang="en-GB" altLang="en-US" sz="2000" dirty="0">
                <a:solidFill>
                  <a:srgbClr val="104F75"/>
                </a:solidFill>
                <a:ea typeface="SimSun" panose="02010600030101010101" pitchFamily="2" charset="-122"/>
                <a:cs typeface="Arial" panose="020B0604020202020204" pitchFamily="34" charset="0"/>
              </a:rPr>
              <a:t>Say these sentences in Spanish. Use the clues to help you.</a:t>
            </a:r>
          </a:p>
          <a:p>
            <a:endParaRPr lang="en-GB" altLang="en-US" sz="2000" dirty="0">
              <a:solidFill>
                <a:srgbClr val="104F75"/>
              </a:solidFill>
              <a:ea typeface="SimSun" panose="02010600030101010101" pitchFamily="2" charset="-122"/>
              <a:cs typeface="Arial" panose="020B0604020202020204" pitchFamily="34" charset="0"/>
            </a:endParaRPr>
          </a:p>
          <a:p>
            <a:r>
              <a:rPr lang="en-GB" altLang="en-US" sz="2000" b="1" dirty="0">
                <a:solidFill>
                  <a:srgbClr val="104F75"/>
                </a:solidFill>
                <a:ea typeface="SimSun" panose="02010600030101010101" pitchFamily="2" charset="-122"/>
                <a:cs typeface="Arial" panose="020B0604020202020204" pitchFamily="34" charset="0"/>
              </a:rPr>
              <a:t>Remember to think about word order! </a:t>
            </a:r>
          </a:p>
        </p:txBody>
      </p:sp>
      <p:graphicFrame>
        <p:nvGraphicFramePr>
          <p:cNvPr id="2" name="Tabla 1">
            <a:extLst>
              <a:ext uri="{FF2B5EF4-FFF2-40B4-BE49-F238E27FC236}">
                <a16:creationId xmlns:a16="http://schemas.microsoft.com/office/drawing/2014/main" id="{B293E7A8-3F43-774F-A450-57BA88300518}"/>
              </a:ext>
            </a:extLst>
          </p:cNvPr>
          <p:cNvGraphicFramePr>
            <a:graphicFrameLocks noGrp="1"/>
          </p:cNvGraphicFramePr>
          <p:nvPr>
            <p:extLst>
              <p:ext uri="{D42A27DB-BD31-4B8C-83A1-F6EECF244321}">
                <p14:modId xmlns:p14="http://schemas.microsoft.com/office/powerpoint/2010/main" val="99605799"/>
              </p:ext>
            </p:extLst>
          </p:nvPr>
        </p:nvGraphicFramePr>
        <p:xfrm>
          <a:off x="1124683" y="3790044"/>
          <a:ext cx="10572128" cy="2312416"/>
        </p:xfrm>
        <a:graphic>
          <a:graphicData uri="http://schemas.openxmlformats.org/drawingml/2006/table">
            <a:tbl>
              <a:tblPr firstRow="1" firstCol="1" bandRow="1">
                <a:tableStyleId>{5C22544A-7EE6-4342-B048-85BDC9FD1C3A}</a:tableStyleId>
              </a:tblPr>
              <a:tblGrid>
                <a:gridCol w="402720">
                  <a:extLst>
                    <a:ext uri="{9D8B030D-6E8A-4147-A177-3AD203B41FA5}">
                      <a16:colId xmlns:a16="http://schemas.microsoft.com/office/drawing/2014/main" val="3686387235"/>
                    </a:ext>
                  </a:extLst>
                </a:gridCol>
                <a:gridCol w="6050281">
                  <a:extLst>
                    <a:ext uri="{9D8B030D-6E8A-4147-A177-3AD203B41FA5}">
                      <a16:colId xmlns:a16="http://schemas.microsoft.com/office/drawing/2014/main" val="527918411"/>
                    </a:ext>
                  </a:extLst>
                </a:gridCol>
                <a:gridCol w="4119127">
                  <a:extLst>
                    <a:ext uri="{9D8B030D-6E8A-4147-A177-3AD203B41FA5}">
                      <a16:colId xmlns:a16="http://schemas.microsoft.com/office/drawing/2014/main" val="2748235927"/>
                    </a:ext>
                  </a:extLst>
                </a:gridCol>
              </a:tblGrid>
              <a:tr h="574675">
                <a:tc>
                  <a:txBody>
                    <a:bodyPr/>
                    <a:lstStyle/>
                    <a:p>
                      <a:pPr>
                        <a:lnSpc>
                          <a:spcPct val="107000"/>
                        </a:lnSpc>
                        <a:spcAft>
                          <a:spcPts val="800"/>
                        </a:spcAft>
                      </a:pPr>
                      <a:r>
                        <a:rPr lang="en-GB" sz="2000" b="0">
                          <a:solidFill>
                            <a:srgbClr val="104F75"/>
                          </a:solidFill>
                          <a:effectLst/>
                        </a:rPr>
                        <a:t>1.</a:t>
                      </a:r>
                      <a:endParaRPr lang="es-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a:lnSpc>
                          <a:spcPct val="107000"/>
                        </a:lnSpc>
                        <a:spcAft>
                          <a:spcPts val="800"/>
                        </a:spcAft>
                      </a:pPr>
                      <a:r>
                        <a:rPr lang="en-GB" sz="2000" b="0" dirty="0">
                          <a:solidFill>
                            <a:srgbClr val="104F75"/>
                          </a:solidFill>
                          <a:effectLst/>
                        </a:rPr>
                        <a:t>You have the first ticket.</a:t>
                      </a:r>
                      <a:endParaRPr lang="es-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a:lnSpc>
                          <a:spcPct val="107000"/>
                        </a:lnSpc>
                        <a:spcAft>
                          <a:spcPts val="800"/>
                        </a:spcAft>
                      </a:pPr>
                      <a:r>
                        <a:rPr lang="es-ES" sz="2000" b="1" dirty="0">
                          <a:solidFill>
                            <a:srgbClr val="104F75"/>
                          </a:solidFill>
                          <a:effectLst/>
                        </a:rPr>
                        <a:t>to </a:t>
                      </a:r>
                      <a:r>
                        <a:rPr lang="es-ES" sz="2000" b="1" dirty="0" err="1">
                          <a:solidFill>
                            <a:srgbClr val="104F75"/>
                          </a:solidFill>
                          <a:effectLst/>
                        </a:rPr>
                        <a:t>have</a:t>
                      </a:r>
                      <a:r>
                        <a:rPr lang="es-ES" sz="2000" b="1" dirty="0">
                          <a:solidFill>
                            <a:srgbClr val="104F75"/>
                          </a:solidFill>
                          <a:effectLst/>
                        </a:rPr>
                        <a:t> </a:t>
                      </a:r>
                      <a:r>
                        <a:rPr lang="es-ES" sz="2000" b="0" dirty="0">
                          <a:solidFill>
                            <a:srgbClr val="104F75"/>
                          </a:solidFill>
                          <a:effectLst/>
                        </a:rPr>
                        <a:t>= </a:t>
                      </a:r>
                      <a:r>
                        <a:rPr lang="es-ES" sz="2000" b="0" i="1" dirty="0">
                          <a:solidFill>
                            <a:srgbClr val="104F75"/>
                          </a:solidFill>
                          <a:effectLst/>
                        </a:rPr>
                        <a:t>tener</a:t>
                      </a:r>
                      <a:endParaRPr lang="es-ES" sz="2000" b="0" dirty="0">
                        <a:solidFill>
                          <a:srgbClr val="104F75"/>
                        </a:solidFill>
                        <a:effectLst/>
                      </a:endParaRPr>
                    </a:p>
                    <a:p>
                      <a:pPr>
                        <a:lnSpc>
                          <a:spcPct val="107000"/>
                        </a:lnSpc>
                        <a:spcAft>
                          <a:spcPts val="800"/>
                        </a:spcAft>
                      </a:pPr>
                      <a:r>
                        <a:rPr lang="es-ES" sz="2000" b="1" dirty="0" err="1">
                          <a:solidFill>
                            <a:srgbClr val="104F75"/>
                          </a:solidFill>
                          <a:effectLst/>
                        </a:rPr>
                        <a:t>first</a:t>
                      </a:r>
                      <a:r>
                        <a:rPr lang="es-ES" sz="2000" b="1" dirty="0">
                          <a:solidFill>
                            <a:srgbClr val="104F75"/>
                          </a:solidFill>
                          <a:effectLst/>
                        </a:rPr>
                        <a:t> </a:t>
                      </a:r>
                      <a:r>
                        <a:rPr lang="es-ES" sz="2000" b="0" dirty="0">
                          <a:solidFill>
                            <a:srgbClr val="104F75"/>
                          </a:solidFill>
                          <a:effectLst/>
                        </a:rPr>
                        <a:t>= </a:t>
                      </a:r>
                      <a:r>
                        <a:rPr lang="es-ES" sz="2000" b="0" i="1" dirty="0">
                          <a:solidFill>
                            <a:srgbClr val="104F75"/>
                          </a:solidFill>
                          <a:effectLst/>
                        </a:rPr>
                        <a:t>primero</a:t>
                      </a:r>
                    </a:p>
                    <a:p>
                      <a:pPr>
                        <a:lnSpc>
                          <a:spcPct val="107000"/>
                        </a:lnSpc>
                        <a:spcAft>
                          <a:spcPts val="800"/>
                        </a:spcAft>
                      </a:pPr>
                      <a:r>
                        <a:rPr lang="es-ES" sz="2000" b="1" i="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rPr>
                        <a:t>ticket</a:t>
                      </a:r>
                      <a:r>
                        <a:rPr lang="es-ES" sz="2000" b="0" i="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rPr>
                        <a:t> = </a:t>
                      </a:r>
                      <a:r>
                        <a:rPr lang="es-ES" sz="2000" b="0" i="1"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rPr>
                        <a:t>billete (</a:t>
                      </a:r>
                      <a:r>
                        <a:rPr lang="es-ES" sz="2000" b="0" i="1" dirty="0" err="1">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rPr>
                        <a:t>masculine</a:t>
                      </a:r>
                      <a:r>
                        <a:rPr lang="es-ES" sz="2000" b="0" i="1"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rPr>
                        <a:t>)</a:t>
                      </a:r>
                      <a:endParaRPr lang="es-GB" sz="2000" b="0" i="1"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1297007839"/>
                  </a:ext>
                </a:extLst>
              </a:tr>
              <a:tr h="477520">
                <a:tc>
                  <a:txBody>
                    <a:bodyPr/>
                    <a:lstStyle/>
                    <a:p>
                      <a:pPr>
                        <a:lnSpc>
                          <a:spcPct val="107000"/>
                        </a:lnSpc>
                        <a:spcAft>
                          <a:spcPts val="800"/>
                        </a:spcAft>
                      </a:pPr>
                      <a:r>
                        <a:rPr lang="en-GB" sz="2000" b="0">
                          <a:solidFill>
                            <a:srgbClr val="104F75"/>
                          </a:solidFill>
                          <a:effectLst/>
                        </a:rPr>
                        <a:t>2.</a:t>
                      </a:r>
                      <a:endParaRPr lang="es-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a:lnSpc>
                          <a:spcPct val="107000"/>
                        </a:lnSpc>
                        <a:spcAft>
                          <a:spcPts val="800"/>
                        </a:spcAft>
                      </a:pPr>
                      <a:r>
                        <a:rPr lang="en-GB" sz="2000" b="0" dirty="0">
                          <a:solidFill>
                            <a:srgbClr val="104F75"/>
                          </a:solidFill>
                          <a:effectLst/>
                        </a:rPr>
                        <a:t>I want a beautiful drawing.</a:t>
                      </a:r>
                      <a:endParaRPr lang="es-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a:lnSpc>
                          <a:spcPct val="107000"/>
                        </a:lnSpc>
                        <a:spcAft>
                          <a:spcPts val="800"/>
                        </a:spcAft>
                      </a:pPr>
                      <a:r>
                        <a:rPr lang="es-ES" sz="2000" b="1" dirty="0">
                          <a:solidFill>
                            <a:srgbClr val="104F75"/>
                          </a:solidFill>
                          <a:effectLst/>
                        </a:rPr>
                        <a:t>to </a:t>
                      </a:r>
                      <a:r>
                        <a:rPr lang="es-ES" sz="2000" b="1" dirty="0" err="1">
                          <a:solidFill>
                            <a:srgbClr val="104F75"/>
                          </a:solidFill>
                          <a:effectLst/>
                        </a:rPr>
                        <a:t>want</a:t>
                      </a:r>
                      <a:r>
                        <a:rPr lang="es-ES" sz="2000" b="1" dirty="0">
                          <a:solidFill>
                            <a:srgbClr val="104F75"/>
                          </a:solidFill>
                          <a:effectLst/>
                        </a:rPr>
                        <a:t> </a:t>
                      </a:r>
                      <a:r>
                        <a:rPr lang="es-ES" sz="2000" b="0" dirty="0">
                          <a:solidFill>
                            <a:srgbClr val="104F75"/>
                          </a:solidFill>
                          <a:effectLst/>
                        </a:rPr>
                        <a:t>= </a:t>
                      </a:r>
                      <a:r>
                        <a:rPr lang="es-ES" sz="2000" b="0" i="1" dirty="0">
                          <a:solidFill>
                            <a:srgbClr val="104F75"/>
                          </a:solidFill>
                          <a:effectLst/>
                        </a:rPr>
                        <a:t>querer</a:t>
                      </a:r>
                    </a:p>
                    <a:p>
                      <a:pPr>
                        <a:lnSpc>
                          <a:spcPct val="107000"/>
                        </a:lnSpc>
                        <a:spcAft>
                          <a:spcPts val="800"/>
                        </a:spcAft>
                      </a:pPr>
                      <a:r>
                        <a:rPr lang="es-ES" sz="2000" b="1" i="0" dirty="0" err="1">
                          <a:solidFill>
                            <a:srgbClr val="104F75"/>
                          </a:solidFill>
                          <a:effectLst/>
                        </a:rPr>
                        <a:t>beautiful</a:t>
                      </a:r>
                      <a:r>
                        <a:rPr lang="es-ES" sz="2000" b="0" i="1" dirty="0">
                          <a:solidFill>
                            <a:srgbClr val="104F75"/>
                          </a:solidFill>
                          <a:effectLst/>
                        </a:rPr>
                        <a:t> = precioso</a:t>
                      </a:r>
                    </a:p>
                    <a:p>
                      <a:pPr>
                        <a:lnSpc>
                          <a:spcPct val="107000"/>
                        </a:lnSpc>
                        <a:spcAft>
                          <a:spcPts val="800"/>
                        </a:spcAft>
                      </a:pPr>
                      <a:r>
                        <a:rPr lang="es-ES" sz="2000" b="1" i="0" dirty="0" err="1">
                          <a:solidFill>
                            <a:srgbClr val="104F75"/>
                          </a:solidFill>
                          <a:effectLst/>
                        </a:rPr>
                        <a:t>drawing</a:t>
                      </a:r>
                      <a:r>
                        <a:rPr lang="es-ES" sz="2000" b="0" i="1" dirty="0">
                          <a:solidFill>
                            <a:srgbClr val="104F75"/>
                          </a:solidFill>
                          <a:effectLst/>
                        </a:rPr>
                        <a:t> = dibujo (</a:t>
                      </a:r>
                      <a:r>
                        <a:rPr lang="es-ES" sz="2000" b="0" i="1" dirty="0" err="1">
                          <a:solidFill>
                            <a:srgbClr val="104F75"/>
                          </a:solidFill>
                          <a:effectLst/>
                        </a:rPr>
                        <a:t>masculine</a:t>
                      </a:r>
                      <a:r>
                        <a:rPr lang="es-ES" sz="2000" b="0" i="1" dirty="0">
                          <a:solidFill>
                            <a:srgbClr val="104F75"/>
                          </a:solidFill>
                          <a:effectLst/>
                        </a:rPr>
                        <a:t>)</a:t>
                      </a:r>
                    </a:p>
                  </a:txBody>
                  <a:tcPr marL="68580" marR="6858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3236183682"/>
                  </a:ext>
                </a:extLst>
              </a:tr>
            </a:tbl>
          </a:graphicData>
        </a:graphic>
      </p:graphicFrame>
      <p:sp>
        <p:nvSpPr>
          <p:cNvPr id="4" name="Rectangle 1">
            <a:extLst>
              <a:ext uri="{FF2B5EF4-FFF2-40B4-BE49-F238E27FC236}">
                <a16:creationId xmlns:a16="http://schemas.microsoft.com/office/drawing/2014/main" id="{F42BC0DA-90FA-D048-8CFF-C816E18AEAF9}"/>
              </a:ext>
            </a:extLst>
          </p:cNvPr>
          <p:cNvSpPr>
            <a:spLocks noChangeArrowheads="1"/>
          </p:cNvSpPr>
          <p:nvPr/>
        </p:nvSpPr>
        <p:spPr bwMode="auto">
          <a:xfrm>
            <a:off x="7524218" y="3284873"/>
            <a:ext cx="99383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zh-CN" sz="2000" b="1" i="0" u="none" strike="noStrike" cap="none" normalizeH="0" baseline="0" dirty="0">
                <a:ln>
                  <a:noFill/>
                </a:ln>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rPr>
              <a:t>Clues</a:t>
            </a:r>
            <a:endParaRPr kumimoji="0" lang="en-GB" altLang="zh-CN" sz="3200" b="0" i="0" u="none" strike="noStrike" cap="none" normalizeH="0" baseline="0" dirty="0">
              <a:ln>
                <a:noFill/>
              </a:ln>
              <a:solidFill>
                <a:srgbClr val="104F75"/>
              </a:solidFill>
              <a:effectLst/>
              <a:latin typeface="Arial" panose="020B0604020202020204" pitchFamily="34" charset="0"/>
            </a:endParaRPr>
          </a:p>
        </p:txBody>
      </p:sp>
      <p:sp>
        <p:nvSpPr>
          <p:cNvPr id="9" name="Action Button: Custom 16">
            <a:hlinkClick r:id="" action="ppaction://noaction" highlightClick="1">
              <a:snd r:embed="rId4" name="tienes el primer billete (once).wav"/>
            </a:hlinkClick>
            <a:extLst>
              <a:ext uri="{FF2B5EF4-FFF2-40B4-BE49-F238E27FC236}">
                <a16:creationId xmlns:a16="http://schemas.microsoft.com/office/drawing/2014/main" id="{E5185530-0B00-8641-90F8-AF7E5C14ABE0}"/>
              </a:ext>
            </a:extLst>
          </p:cNvPr>
          <p:cNvSpPr/>
          <p:nvPr/>
        </p:nvSpPr>
        <p:spPr>
          <a:xfrm>
            <a:off x="353522" y="4163731"/>
            <a:ext cx="495495" cy="455716"/>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800" b="1" dirty="0">
                <a:solidFill>
                  <a:prstClr val="white"/>
                </a:solidFill>
              </a:rPr>
              <a:t>1</a:t>
            </a:r>
          </a:p>
        </p:txBody>
      </p:sp>
      <p:sp>
        <p:nvSpPr>
          <p:cNvPr id="11" name="Action Button: Custom 16">
            <a:hlinkClick r:id="" action="ppaction://noaction" highlightClick="1">
              <a:snd r:embed="rId5" name="quiero un dibujo precioso (once).wav"/>
            </a:hlinkClick>
            <a:extLst>
              <a:ext uri="{FF2B5EF4-FFF2-40B4-BE49-F238E27FC236}">
                <a16:creationId xmlns:a16="http://schemas.microsoft.com/office/drawing/2014/main" id="{386AE7B5-DA59-1040-98F9-D2F0C938B039}"/>
              </a:ext>
            </a:extLst>
          </p:cNvPr>
          <p:cNvSpPr/>
          <p:nvPr/>
        </p:nvSpPr>
        <p:spPr>
          <a:xfrm>
            <a:off x="353522" y="5295265"/>
            <a:ext cx="495495" cy="455716"/>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800" b="1" dirty="0">
                <a:solidFill>
                  <a:prstClr val="white"/>
                </a:solidFill>
              </a:rPr>
              <a:t>2</a:t>
            </a:r>
          </a:p>
        </p:txBody>
      </p:sp>
    </p:spTree>
    <p:extLst>
      <p:ext uri="{BB962C8B-B14F-4D97-AF65-F5344CB8AC3E}">
        <p14:creationId xmlns:p14="http://schemas.microsoft.com/office/powerpoint/2010/main" val="35217972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6" name="Title 3"/>
          <p:cNvSpPr>
            <a:spLocks noGrp="1"/>
          </p:cNvSpPr>
          <p:nvPr>
            <p:ph type="title"/>
          </p:nvPr>
        </p:nvSpPr>
        <p:spPr>
          <a:xfrm>
            <a:off x="-72087" y="280417"/>
            <a:ext cx="6249367" cy="721474"/>
          </a:xfrm>
        </p:spPr>
        <p:txBody>
          <a:bodyPr>
            <a:normAutofit/>
          </a:bodyPr>
          <a:lstStyle/>
          <a:p>
            <a:r>
              <a:rPr lang="en-GB" sz="2800" b="1">
                <a:solidFill>
                  <a:schemeClr val="bg1"/>
                </a:solidFill>
              </a:rPr>
              <a:t>Section D (Speaking)</a:t>
            </a:r>
            <a:endParaRPr lang="en-GB" sz="2800" b="1" dirty="0">
              <a:solidFill>
                <a:schemeClr val="bg1"/>
              </a:solidFill>
            </a:endParaRPr>
          </a:p>
        </p:txBody>
      </p:sp>
      <p:sp>
        <p:nvSpPr>
          <p:cNvPr id="8" name="Rectangle 5"/>
          <p:cNvSpPr>
            <a:spLocks noChangeArrowheads="1"/>
          </p:cNvSpPr>
          <p:nvPr/>
        </p:nvSpPr>
        <p:spPr bwMode="auto">
          <a:xfrm>
            <a:off x="183908" y="1174209"/>
            <a:ext cx="11824183"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GB" altLang="en-US" sz="2000" b="1" dirty="0">
                <a:solidFill>
                  <a:srgbClr val="104F75"/>
                </a:solidFill>
                <a:ea typeface="Times New Roman" panose="02020603050405020304" pitchFamily="18" charset="0"/>
                <a:cs typeface="Arial" panose="020B0604020202020204" pitchFamily="34" charset="0"/>
              </a:rPr>
              <a:t>SEC</a:t>
            </a:r>
            <a:r>
              <a:rPr lang="en-GB" altLang="en-US" sz="2000" b="1" dirty="0">
                <a:solidFill>
                  <a:srgbClr val="104F75"/>
                </a:solidFill>
                <a:ea typeface="SimSun" panose="02010600030101010101" pitchFamily="2" charset="-122"/>
                <a:cs typeface="Arial" panose="020B0604020202020204" pitchFamily="34" charset="0"/>
              </a:rPr>
              <a:t>TION D (SPEAKING) - GRAMMAR</a:t>
            </a:r>
          </a:p>
          <a:p>
            <a:endParaRPr lang="en-GB" altLang="en-US" sz="2000" dirty="0">
              <a:solidFill>
                <a:srgbClr val="104F75"/>
              </a:solidFill>
              <a:ea typeface="SimSun" panose="02010600030101010101" pitchFamily="2" charset="-122"/>
              <a:cs typeface="Arial" panose="020B0604020202020204" pitchFamily="34" charset="0"/>
            </a:endParaRPr>
          </a:p>
          <a:p>
            <a:r>
              <a:rPr lang="en-GB" altLang="en-US" sz="2000" b="1" dirty="0">
                <a:solidFill>
                  <a:srgbClr val="104F75"/>
                </a:solidFill>
                <a:ea typeface="SimSun" panose="02010600030101010101" pitchFamily="2" charset="-122"/>
                <a:cs typeface="Arial" panose="020B0604020202020204" pitchFamily="34" charset="0"/>
              </a:rPr>
              <a:t>PART D </a:t>
            </a:r>
          </a:p>
          <a:p>
            <a:endParaRPr lang="en-GB" altLang="en-US" sz="2000" dirty="0">
              <a:solidFill>
                <a:srgbClr val="104F75"/>
              </a:solidFill>
              <a:ea typeface="SimSun" panose="02010600030101010101" pitchFamily="2" charset="-122"/>
              <a:cs typeface="Arial" panose="020B0604020202020204" pitchFamily="34" charset="0"/>
            </a:endParaRPr>
          </a:p>
          <a:p>
            <a:r>
              <a:rPr lang="en-GB" altLang="en-US" sz="2000" dirty="0">
                <a:solidFill>
                  <a:srgbClr val="104F75"/>
                </a:solidFill>
                <a:ea typeface="SimSun" panose="02010600030101010101" pitchFamily="2" charset="-122"/>
                <a:cs typeface="Arial" panose="020B0604020202020204" pitchFamily="34" charset="0"/>
              </a:rPr>
              <a:t>Say the </a:t>
            </a:r>
            <a:r>
              <a:rPr lang="en-GB" altLang="en-US" sz="2000" b="1" dirty="0">
                <a:solidFill>
                  <a:srgbClr val="104F75"/>
                </a:solidFill>
                <a:ea typeface="SimSun" panose="02010600030101010101" pitchFamily="2" charset="-122"/>
                <a:cs typeface="Arial" panose="020B0604020202020204" pitchFamily="34" charset="0"/>
              </a:rPr>
              <a:t>Spanish</a:t>
            </a:r>
            <a:r>
              <a:rPr lang="en-GB" altLang="en-US" sz="2000" dirty="0">
                <a:solidFill>
                  <a:srgbClr val="104F75"/>
                </a:solidFill>
                <a:ea typeface="SimSun" panose="02010600030101010101" pitchFamily="2" charset="-122"/>
                <a:cs typeface="Arial" panose="020B0604020202020204" pitchFamily="34" charset="0"/>
              </a:rPr>
              <a:t> for the English in brackets, using the </a:t>
            </a:r>
            <a:r>
              <a:rPr lang="en-GB" altLang="en-US" sz="2000" b="1" dirty="0">
                <a:solidFill>
                  <a:srgbClr val="104F75"/>
                </a:solidFill>
                <a:ea typeface="SimSun" panose="02010600030101010101" pitchFamily="2" charset="-122"/>
                <a:cs typeface="Arial" panose="020B0604020202020204" pitchFamily="34" charset="0"/>
              </a:rPr>
              <a:t>correct form</a:t>
            </a:r>
            <a:r>
              <a:rPr lang="en-GB" altLang="en-US" sz="2000" dirty="0">
                <a:solidFill>
                  <a:srgbClr val="104F75"/>
                </a:solidFill>
                <a:ea typeface="SimSun" panose="02010600030101010101" pitchFamily="2" charset="-122"/>
                <a:cs typeface="Arial" panose="020B0604020202020204" pitchFamily="34" charset="0"/>
              </a:rPr>
              <a:t> of the verb. The clue tells you which </a:t>
            </a:r>
            <a:r>
              <a:rPr lang="en-GB" altLang="en-US" sz="2000" b="1" dirty="0">
                <a:solidFill>
                  <a:srgbClr val="104F75"/>
                </a:solidFill>
                <a:ea typeface="SimSun" panose="02010600030101010101" pitchFamily="2" charset="-122"/>
                <a:cs typeface="Arial" panose="020B0604020202020204" pitchFamily="34" charset="0"/>
              </a:rPr>
              <a:t>verbs</a:t>
            </a:r>
            <a:r>
              <a:rPr lang="en-GB" altLang="en-US" sz="2000" dirty="0">
                <a:solidFill>
                  <a:srgbClr val="104F75"/>
                </a:solidFill>
                <a:ea typeface="SimSun" panose="02010600030101010101" pitchFamily="2" charset="-122"/>
                <a:cs typeface="Arial" panose="020B0604020202020204" pitchFamily="34" charset="0"/>
              </a:rPr>
              <a:t> to use.</a:t>
            </a:r>
          </a:p>
          <a:p>
            <a:endParaRPr lang="en-GB" altLang="en-US" sz="2000" dirty="0">
              <a:solidFill>
                <a:srgbClr val="104F75"/>
              </a:solidFill>
              <a:ea typeface="SimSun" panose="02010600030101010101" pitchFamily="2" charset="-122"/>
              <a:cs typeface="Arial" panose="020B0604020202020204" pitchFamily="34" charset="0"/>
            </a:endParaRPr>
          </a:p>
          <a:p>
            <a:r>
              <a:rPr lang="en-GB" altLang="en-US" sz="2000" dirty="0">
                <a:solidFill>
                  <a:srgbClr val="104F75"/>
                </a:solidFill>
                <a:ea typeface="SimSun" panose="02010600030101010101" pitchFamily="2" charset="-122"/>
                <a:cs typeface="Arial" panose="020B0604020202020204" pitchFamily="34" charset="0"/>
              </a:rPr>
              <a:t>The gaps tell you how many words to use.</a:t>
            </a:r>
          </a:p>
        </p:txBody>
      </p:sp>
      <p:sp>
        <p:nvSpPr>
          <p:cNvPr id="4" name="Rectangle 1">
            <a:extLst>
              <a:ext uri="{FF2B5EF4-FFF2-40B4-BE49-F238E27FC236}">
                <a16:creationId xmlns:a16="http://schemas.microsoft.com/office/drawing/2014/main" id="{F42BC0DA-90FA-D048-8CFF-C816E18AEAF9}"/>
              </a:ext>
            </a:extLst>
          </p:cNvPr>
          <p:cNvSpPr>
            <a:spLocks noChangeArrowheads="1"/>
          </p:cNvSpPr>
          <p:nvPr/>
        </p:nvSpPr>
        <p:spPr bwMode="auto">
          <a:xfrm>
            <a:off x="8226583" y="3728754"/>
            <a:ext cx="99383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zh-CN" sz="2000" b="1" i="0" u="none" strike="noStrike" cap="none" normalizeH="0" baseline="0" dirty="0">
                <a:ln>
                  <a:noFill/>
                </a:ln>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rPr>
              <a:t>Clues</a:t>
            </a:r>
            <a:endParaRPr kumimoji="0" lang="en-GB" altLang="zh-CN" sz="3200" b="0" i="0" u="none" strike="noStrike" cap="none" normalizeH="0" baseline="0" dirty="0">
              <a:ln>
                <a:noFill/>
              </a:ln>
              <a:solidFill>
                <a:srgbClr val="104F75"/>
              </a:solidFill>
              <a:effectLst/>
              <a:latin typeface="Arial" panose="020B0604020202020204" pitchFamily="34" charset="0"/>
            </a:endParaRPr>
          </a:p>
        </p:txBody>
      </p:sp>
      <p:graphicFrame>
        <p:nvGraphicFramePr>
          <p:cNvPr id="3" name="Tabla 2">
            <a:extLst>
              <a:ext uri="{FF2B5EF4-FFF2-40B4-BE49-F238E27FC236}">
                <a16:creationId xmlns:a16="http://schemas.microsoft.com/office/drawing/2014/main" id="{6D9FCAE1-DACE-A742-A980-0A1BEFB1F5F1}"/>
              </a:ext>
            </a:extLst>
          </p:cNvPr>
          <p:cNvGraphicFramePr>
            <a:graphicFrameLocks noGrp="1"/>
          </p:cNvGraphicFramePr>
          <p:nvPr>
            <p:extLst>
              <p:ext uri="{D42A27DB-BD31-4B8C-83A1-F6EECF244321}">
                <p14:modId xmlns:p14="http://schemas.microsoft.com/office/powerpoint/2010/main" val="1350647891"/>
              </p:ext>
            </p:extLst>
          </p:nvPr>
        </p:nvGraphicFramePr>
        <p:xfrm>
          <a:off x="1041527" y="4163731"/>
          <a:ext cx="10655284" cy="1675687"/>
        </p:xfrm>
        <a:graphic>
          <a:graphicData uri="http://schemas.openxmlformats.org/drawingml/2006/table">
            <a:tbl>
              <a:tblPr firstRow="1" firstCol="1" bandRow="1">
                <a:tableStyleId>{5C22544A-7EE6-4342-B048-85BDC9FD1C3A}</a:tableStyleId>
              </a:tblPr>
              <a:tblGrid>
                <a:gridCol w="405888">
                  <a:extLst>
                    <a:ext uri="{9D8B030D-6E8A-4147-A177-3AD203B41FA5}">
                      <a16:colId xmlns:a16="http://schemas.microsoft.com/office/drawing/2014/main" val="2487037765"/>
                    </a:ext>
                  </a:extLst>
                </a:gridCol>
                <a:gridCol w="6832609">
                  <a:extLst>
                    <a:ext uri="{9D8B030D-6E8A-4147-A177-3AD203B41FA5}">
                      <a16:colId xmlns:a16="http://schemas.microsoft.com/office/drawing/2014/main" val="2103149318"/>
                    </a:ext>
                  </a:extLst>
                </a:gridCol>
                <a:gridCol w="3416787">
                  <a:extLst>
                    <a:ext uri="{9D8B030D-6E8A-4147-A177-3AD203B41FA5}">
                      <a16:colId xmlns:a16="http://schemas.microsoft.com/office/drawing/2014/main" val="2220062497"/>
                    </a:ext>
                  </a:extLst>
                </a:gridCol>
              </a:tblGrid>
              <a:tr h="915206">
                <a:tc>
                  <a:txBody>
                    <a:bodyPr/>
                    <a:lstStyle/>
                    <a:p>
                      <a:pPr>
                        <a:lnSpc>
                          <a:spcPct val="107000"/>
                        </a:lnSpc>
                        <a:spcAft>
                          <a:spcPts val="800"/>
                        </a:spcAft>
                      </a:pPr>
                      <a:r>
                        <a:rPr lang="en-GB" sz="2000" b="0">
                          <a:solidFill>
                            <a:srgbClr val="104F75"/>
                          </a:solidFill>
                          <a:effectLst/>
                        </a:rPr>
                        <a:t>1.</a:t>
                      </a:r>
                      <a:endParaRPr lang="es-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r>
                        <a:rPr lang="es-ES" sz="2000" b="0" dirty="0">
                          <a:solidFill>
                            <a:srgbClr val="104F75"/>
                          </a:solidFill>
                          <a:effectLst/>
                        </a:rPr>
                        <a:t>__________ con amigos el fin de semana. (</a:t>
                      </a:r>
                      <a:r>
                        <a:rPr lang="es-ES" sz="2000" b="0" dirty="0" err="1">
                          <a:solidFill>
                            <a:srgbClr val="104F75"/>
                          </a:solidFill>
                          <a:effectLst/>
                        </a:rPr>
                        <a:t>they</a:t>
                      </a:r>
                      <a:r>
                        <a:rPr lang="es-ES" sz="2000" b="0" dirty="0">
                          <a:solidFill>
                            <a:srgbClr val="104F75"/>
                          </a:solidFill>
                          <a:effectLst/>
                        </a:rPr>
                        <a:t> </a:t>
                      </a:r>
                      <a:r>
                        <a:rPr lang="es-ES" sz="2000" b="0" dirty="0" err="1">
                          <a:solidFill>
                            <a:srgbClr val="104F75"/>
                          </a:solidFill>
                          <a:effectLst/>
                        </a:rPr>
                        <a:t>meet</a:t>
                      </a:r>
                      <a:r>
                        <a:rPr lang="es-ES" sz="2000" b="0" dirty="0">
                          <a:solidFill>
                            <a:srgbClr val="104F75"/>
                          </a:solidFill>
                          <a:effectLst/>
                        </a:rPr>
                        <a:t> up)	</a:t>
                      </a:r>
                      <a:endParaRPr lang="es-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r>
                        <a:rPr lang="en-GB" sz="2000" b="1" dirty="0">
                          <a:solidFill>
                            <a:srgbClr val="104F75"/>
                          </a:solidFill>
                          <a:effectLst/>
                        </a:rPr>
                        <a:t>to meet up </a:t>
                      </a:r>
                      <a:r>
                        <a:rPr lang="en-GB" sz="2000" b="0" dirty="0">
                          <a:solidFill>
                            <a:srgbClr val="104F75"/>
                          </a:solidFill>
                          <a:effectLst/>
                        </a:rPr>
                        <a:t>= </a:t>
                      </a:r>
                      <a:r>
                        <a:rPr lang="en-GB" sz="2000" b="0" i="1" dirty="0" err="1">
                          <a:solidFill>
                            <a:srgbClr val="104F75"/>
                          </a:solidFill>
                          <a:effectLst/>
                        </a:rPr>
                        <a:t>quedar</a:t>
                      </a:r>
                      <a:endParaRPr lang="es-GB" sz="2000" b="0" i="1"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52591653"/>
                  </a:ext>
                </a:extLst>
              </a:tr>
              <a:tr h="760481">
                <a:tc>
                  <a:txBody>
                    <a:bodyPr/>
                    <a:lstStyle/>
                    <a:p>
                      <a:pPr>
                        <a:lnSpc>
                          <a:spcPct val="107000"/>
                        </a:lnSpc>
                        <a:spcAft>
                          <a:spcPts val="800"/>
                        </a:spcAft>
                      </a:pPr>
                      <a:r>
                        <a:rPr lang="en-GB" sz="2000" b="0">
                          <a:solidFill>
                            <a:srgbClr val="104F75"/>
                          </a:solidFill>
                          <a:effectLst/>
                        </a:rPr>
                        <a:t>2.</a:t>
                      </a:r>
                      <a:endParaRPr lang="es-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r>
                        <a:rPr lang="es-ES" sz="2000" b="0" dirty="0">
                          <a:solidFill>
                            <a:srgbClr val="104F75"/>
                          </a:solidFill>
                          <a:effectLst/>
                        </a:rPr>
                        <a:t>_____   ________ la noticia en el periódico. (I </a:t>
                      </a:r>
                      <a:r>
                        <a:rPr lang="es-ES" sz="2000" b="0" dirty="0" err="1">
                          <a:solidFill>
                            <a:srgbClr val="104F75"/>
                          </a:solidFill>
                          <a:effectLst/>
                        </a:rPr>
                        <a:t>must</a:t>
                      </a:r>
                      <a:r>
                        <a:rPr lang="es-ES" sz="2000" b="0" dirty="0">
                          <a:solidFill>
                            <a:srgbClr val="104F75"/>
                          </a:solidFill>
                          <a:effectLst/>
                        </a:rPr>
                        <a:t> </a:t>
                      </a:r>
                      <a:r>
                        <a:rPr lang="es-ES" sz="2000" b="0" dirty="0" err="1">
                          <a:solidFill>
                            <a:srgbClr val="104F75"/>
                          </a:solidFill>
                          <a:effectLst/>
                        </a:rPr>
                        <a:t>put</a:t>
                      </a:r>
                      <a:r>
                        <a:rPr lang="es-ES" sz="2000" b="0" dirty="0">
                          <a:solidFill>
                            <a:srgbClr val="104F75"/>
                          </a:solidFill>
                          <a:effectLst/>
                        </a:rPr>
                        <a:t>)</a:t>
                      </a:r>
                      <a:endParaRPr lang="es-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r>
                        <a:rPr lang="en-GB" sz="2000" b="1" dirty="0">
                          <a:solidFill>
                            <a:srgbClr val="104F75"/>
                          </a:solidFill>
                          <a:effectLst/>
                        </a:rPr>
                        <a:t>must, to have to </a:t>
                      </a:r>
                      <a:r>
                        <a:rPr lang="en-GB" sz="2000" b="0" dirty="0">
                          <a:solidFill>
                            <a:srgbClr val="104F75"/>
                          </a:solidFill>
                          <a:effectLst/>
                        </a:rPr>
                        <a:t>= </a:t>
                      </a:r>
                      <a:r>
                        <a:rPr lang="en-GB" sz="2000" b="0" i="1" dirty="0" err="1">
                          <a:solidFill>
                            <a:srgbClr val="104F75"/>
                          </a:solidFill>
                          <a:effectLst/>
                        </a:rPr>
                        <a:t>deber</a:t>
                      </a:r>
                      <a:endParaRPr lang="en-GB" sz="2000" b="0" i="1" dirty="0">
                        <a:solidFill>
                          <a:srgbClr val="104F75"/>
                        </a:solidFill>
                        <a:effectLst/>
                      </a:endParaRPr>
                    </a:p>
                    <a:p>
                      <a:pPr>
                        <a:lnSpc>
                          <a:spcPct val="107000"/>
                        </a:lnSpc>
                        <a:spcAft>
                          <a:spcPts val="800"/>
                        </a:spcAft>
                      </a:pPr>
                      <a:r>
                        <a:rPr lang="en-GB" sz="2000" b="1" i="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rPr>
                        <a:t>to put </a:t>
                      </a:r>
                      <a:r>
                        <a:rPr lang="en-GB" sz="2000" b="0" i="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b="0" i="1" dirty="0" err="1">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rPr>
                        <a:t>poner</a:t>
                      </a:r>
                      <a:endParaRPr lang="es-GB" sz="2000" b="0" i="1"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094953"/>
                  </a:ext>
                </a:extLst>
              </a:tr>
            </a:tbl>
          </a:graphicData>
        </a:graphic>
      </p:graphicFrame>
      <p:sp>
        <p:nvSpPr>
          <p:cNvPr id="9" name="Action Button: Custom 16">
            <a:hlinkClick r:id="" action="ppaction://noaction" highlightClick="1">
              <a:snd r:embed="rId4" name="debo poner la noticia en el perio%CC%81dico.wav"/>
            </a:hlinkClick>
            <a:extLst>
              <a:ext uri="{FF2B5EF4-FFF2-40B4-BE49-F238E27FC236}">
                <a16:creationId xmlns:a16="http://schemas.microsoft.com/office/drawing/2014/main" id="{E5185530-0B00-8641-90F8-AF7E5C14ABE0}"/>
              </a:ext>
            </a:extLst>
          </p:cNvPr>
          <p:cNvSpPr/>
          <p:nvPr/>
        </p:nvSpPr>
        <p:spPr>
          <a:xfrm>
            <a:off x="353522" y="4284151"/>
            <a:ext cx="495495" cy="455716"/>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800" b="1" dirty="0">
                <a:solidFill>
                  <a:prstClr val="white"/>
                </a:solidFill>
              </a:rPr>
              <a:t>1</a:t>
            </a:r>
          </a:p>
        </p:txBody>
      </p:sp>
      <p:sp>
        <p:nvSpPr>
          <p:cNvPr id="11" name="Action Button: Custom 16">
            <a:hlinkClick r:id="" action="ppaction://noaction" highlightClick="1">
              <a:snd r:embed="rId4" name="debo poner la noticia en el perio%CC%81dico.wav"/>
            </a:hlinkClick>
            <a:extLst>
              <a:ext uri="{FF2B5EF4-FFF2-40B4-BE49-F238E27FC236}">
                <a16:creationId xmlns:a16="http://schemas.microsoft.com/office/drawing/2014/main" id="{386AE7B5-DA59-1040-98F9-D2F0C938B039}"/>
              </a:ext>
            </a:extLst>
          </p:cNvPr>
          <p:cNvSpPr/>
          <p:nvPr/>
        </p:nvSpPr>
        <p:spPr>
          <a:xfrm>
            <a:off x="353522" y="5295265"/>
            <a:ext cx="495495" cy="455716"/>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800" b="1" dirty="0">
                <a:solidFill>
                  <a:prstClr val="white"/>
                </a:solidFill>
              </a:rPr>
              <a:t>2</a:t>
            </a:r>
          </a:p>
        </p:txBody>
      </p:sp>
      <p:sp>
        <p:nvSpPr>
          <p:cNvPr id="5" name="CuadroTexto 4">
            <a:extLst>
              <a:ext uri="{FF2B5EF4-FFF2-40B4-BE49-F238E27FC236}">
                <a16:creationId xmlns:a16="http://schemas.microsoft.com/office/drawing/2014/main" id="{CC25E30F-8774-F642-9298-3820CB490561}"/>
              </a:ext>
            </a:extLst>
          </p:cNvPr>
          <p:cNvSpPr txBox="1"/>
          <p:nvPr/>
        </p:nvSpPr>
        <p:spPr>
          <a:xfrm>
            <a:off x="1525350" y="4222877"/>
            <a:ext cx="1237839" cy="400110"/>
          </a:xfrm>
          <a:prstGeom prst="rect">
            <a:avLst/>
          </a:prstGeom>
          <a:noFill/>
        </p:spPr>
        <p:txBody>
          <a:bodyPr wrap="none" rtlCol="0">
            <a:spAutoFit/>
          </a:bodyPr>
          <a:lstStyle/>
          <a:p>
            <a:pPr algn="l"/>
            <a:r>
              <a:rPr lang="es-GB" sz="2000" b="1" dirty="0">
                <a:solidFill>
                  <a:srgbClr val="104F75"/>
                </a:solidFill>
              </a:rPr>
              <a:t>Quedan</a:t>
            </a:r>
          </a:p>
        </p:txBody>
      </p:sp>
      <p:sp>
        <p:nvSpPr>
          <p:cNvPr id="13" name="CuadroTexto 12">
            <a:extLst>
              <a:ext uri="{FF2B5EF4-FFF2-40B4-BE49-F238E27FC236}">
                <a16:creationId xmlns:a16="http://schemas.microsoft.com/office/drawing/2014/main" id="{26C2D169-ADA6-ED4B-8A88-242AA655C895}"/>
              </a:ext>
            </a:extLst>
          </p:cNvPr>
          <p:cNvSpPr txBox="1"/>
          <p:nvPr/>
        </p:nvSpPr>
        <p:spPr>
          <a:xfrm>
            <a:off x="1416960" y="5242321"/>
            <a:ext cx="1954381" cy="400110"/>
          </a:xfrm>
          <a:prstGeom prst="rect">
            <a:avLst/>
          </a:prstGeom>
          <a:noFill/>
        </p:spPr>
        <p:txBody>
          <a:bodyPr wrap="none" rtlCol="0">
            <a:spAutoFit/>
          </a:bodyPr>
          <a:lstStyle/>
          <a:p>
            <a:pPr algn="l"/>
            <a:r>
              <a:rPr lang="es-GB" sz="2000" b="1" dirty="0">
                <a:solidFill>
                  <a:srgbClr val="104F75"/>
                </a:solidFill>
              </a:rPr>
              <a:t>Debo</a:t>
            </a:r>
            <a:r>
              <a:rPr lang="en-GB" sz="2000" b="1" dirty="0">
                <a:solidFill>
                  <a:srgbClr val="104F75"/>
                </a:solidFill>
              </a:rPr>
              <a:t>    </a:t>
            </a:r>
            <a:r>
              <a:rPr lang="es-GB" sz="2000" b="1" dirty="0">
                <a:solidFill>
                  <a:srgbClr val="104F75"/>
                </a:solidFill>
              </a:rPr>
              <a:t>poner</a:t>
            </a:r>
          </a:p>
        </p:txBody>
      </p:sp>
    </p:spTree>
    <p:extLst>
      <p:ext uri="{BB962C8B-B14F-4D97-AF65-F5344CB8AC3E}">
        <p14:creationId xmlns:p14="http://schemas.microsoft.com/office/powerpoint/2010/main" val="3015916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5" name="Title 3"/>
          <p:cNvSpPr>
            <a:spLocks noGrp="1"/>
          </p:cNvSpPr>
          <p:nvPr>
            <p:ph type="title"/>
          </p:nvPr>
        </p:nvSpPr>
        <p:spPr>
          <a:xfrm>
            <a:off x="-72086" y="280417"/>
            <a:ext cx="6631382" cy="721474"/>
          </a:xfrm>
        </p:spPr>
        <p:txBody>
          <a:bodyPr>
            <a:normAutofit/>
          </a:bodyPr>
          <a:lstStyle/>
          <a:p>
            <a:r>
              <a:rPr lang="en-GB" sz="2800" b="1">
                <a:solidFill>
                  <a:schemeClr val="bg1"/>
                </a:solidFill>
              </a:rPr>
              <a:t>Section A (Listening)</a:t>
            </a:r>
            <a:endParaRPr lang="en-GB" sz="2800" b="1" dirty="0">
              <a:solidFill>
                <a:schemeClr val="bg1"/>
              </a:solidFill>
            </a:endParaRPr>
          </a:p>
        </p:txBody>
      </p:sp>
      <p:sp>
        <p:nvSpPr>
          <p:cNvPr id="7" name="Rectangle 1"/>
          <p:cNvSpPr>
            <a:spLocks noChangeArrowheads="1"/>
          </p:cNvSpPr>
          <p:nvPr/>
        </p:nvSpPr>
        <p:spPr bwMode="auto">
          <a:xfrm>
            <a:off x="384019" y="1045490"/>
            <a:ext cx="11546932" cy="347787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000" b="1" i="0" u="none" strike="noStrike" cap="none" normalizeH="0" baseline="0" dirty="0">
                <a:ln>
                  <a:noFill/>
                </a:ln>
                <a:solidFill>
                  <a:srgbClr val="104F75"/>
                </a:solidFill>
                <a:effectLst/>
                <a:ea typeface="Times New Roman" panose="02020603050405020304" pitchFamily="18" charset="0"/>
                <a:cs typeface="Arial" panose="020B0604020202020204" pitchFamily="34" charset="0"/>
              </a:rPr>
              <a:t>SEC</a:t>
            </a:r>
            <a:r>
              <a:rPr kumimoji="0" lang="en-GB" altLang="en-US" sz="2000" b="1" i="0" u="none" strike="noStrike" cap="none" normalizeH="0" baseline="0" dirty="0">
                <a:ln>
                  <a:noFill/>
                </a:ln>
                <a:solidFill>
                  <a:srgbClr val="104F75"/>
                </a:solidFill>
                <a:effectLst/>
                <a:ea typeface="SimSun" panose="02010600030101010101" pitchFamily="2" charset="-122"/>
                <a:cs typeface="Arial" panose="020B0604020202020204" pitchFamily="34" charset="0"/>
              </a:rPr>
              <a:t>TION A (LISTENING) - VOCABULARY</a:t>
            </a:r>
          </a:p>
          <a:p>
            <a:pPr marL="0" marR="0" lvl="0" indent="0" algn="l" defTabSz="914400" rtl="0" eaLnBrk="0" fontAlgn="base" latinLnBrk="0" hangingPunct="0">
              <a:lnSpc>
                <a:spcPct val="100000"/>
              </a:lnSpc>
              <a:spcBef>
                <a:spcPct val="0"/>
              </a:spcBef>
              <a:spcAft>
                <a:spcPct val="0"/>
              </a:spcAft>
              <a:buClrTx/>
              <a:buSzTx/>
              <a:buFontTx/>
              <a:buNone/>
              <a:tabLst/>
            </a:pPr>
            <a:endParaRPr lang="en-GB" sz="2000" dirty="0">
              <a:solidFill>
                <a:srgbClr val="104F75"/>
              </a:solidFill>
            </a:endParaRPr>
          </a:p>
          <a:p>
            <a:pPr eaLnBrk="0" fontAlgn="base" hangingPunct="0">
              <a:spcBef>
                <a:spcPct val="0"/>
              </a:spcBef>
              <a:spcAft>
                <a:spcPct val="0"/>
              </a:spcAft>
            </a:pPr>
            <a:r>
              <a:rPr lang="en-GB" sz="2000" dirty="0">
                <a:solidFill>
                  <a:srgbClr val="104F75"/>
                </a:solidFill>
              </a:rPr>
              <a:t>The next two parts of the test will take around </a:t>
            </a:r>
            <a:r>
              <a:rPr lang="en-GB" sz="2000" b="1" dirty="0">
                <a:solidFill>
                  <a:srgbClr val="104F75"/>
                </a:solidFill>
              </a:rPr>
              <a:t>9 minutes.</a:t>
            </a:r>
          </a:p>
          <a:p>
            <a:pPr eaLnBrk="0" fontAlgn="base" hangingPunct="0">
              <a:spcBef>
                <a:spcPct val="0"/>
              </a:spcBef>
              <a:spcAft>
                <a:spcPct val="0"/>
              </a:spcAft>
            </a:pPr>
            <a:br>
              <a:rPr kumimoji="0" lang="en-GB" altLang="zh-CN" sz="2000" b="1" i="0" u="none" strike="noStrike" cap="none" normalizeH="0" baseline="0" dirty="0">
                <a:ln>
                  <a:noFill/>
                </a:ln>
                <a:solidFill>
                  <a:srgbClr val="104F75"/>
                </a:solidFill>
                <a:effectLst/>
                <a:ea typeface="SimSun" panose="02010600030101010101" pitchFamily="2" charset="-122"/>
                <a:cs typeface="Times New Roman" panose="02020603050405020304" pitchFamily="18" charset="0"/>
              </a:rPr>
            </a:br>
            <a:r>
              <a:rPr lang="en-GB" altLang="zh-CN" sz="2000" b="1" dirty="0">
                <a:solidFill>
                  <a:srgbClr val="104F75"/>
                </a:solidFill>
                <a:ea typeface="SimSun" panose="02010600030101010101" pitchFamily="2" charset="-122"/>
                <a:cs typeface="Times New Roman" panose="02020603050405020304" pitchFamily="18" charset="0"/>
              </a:rPr>
              <a:t>PART A (MEANING) </a:t>
            </a:r>
          </a:p>
          <a:p>
            <a:pPr eaLnBrk="0" fontAlgn="base" hangingPunct="0">
              <a:spcBef>
                <a:spcPct val="0"/>
              </a:spcBef>
              <a:spcAft>
                <a:spcPct val="0"/>
              </a:spcAft>
            </a:pPr>
            <a:endParaRPr lang="en-GB" altLang="zh-CN" sz="2000" dirty="0">
              <a:solidFill>
                <a:srgbClr val="104F75"/>
              </a:solidFill>
              <a:ea typeface="SimSun" panose="02010600030101010101" pitchFamily="2" charset="-122"/>
              <a:cs typeface="Times New Roman" panose="02020603050405020304" pitchFamily="18" charset="0"/>
            </a:endParaRPr>
          </a:p>
          <a:p>
            <a:pPr eaLnBrk="0" fontAlgn="base" hangingPunct="0">
              <a:spcBef>
                <a:spcPct val="0"/>
              </a:spcBef>
              <a:spcAft>
                <a:spcPct val="0"/>
              </a:spcAft>
            </a:pPr>
            <a:r>
              <a:rPr lang="en-GB" altLang="zh-CN" sz="2000" dirty="0">
                <a:solidFill>
                  <a:srgbClr val="104F75"/>
                </a:solidFill>
                <a:ea typeface="SimSun" panose="02010600030101010101" pitchFamily="2" charset="-122"/>
                <a:cs typeface="Times New Roman" panose="02020603050405020304" pitchFamily="18" charset="0"/>
              </a:rPr>
              <a:t>Put </a:t>
            </a:r>
            <a:r>
              <a:rPr lang="en-GB" altLang="zh-CN" sz="2000" b="1" dirty="0">
                <a:solidFill>
                  <a:srgbClr val="104F75"/>
                </a:solidFill>
                <a:ea typeface="SimSun" panose="02010600030101010101" pitchFamily="2" charset="-122"/>
                <a:cs typeface="Times New Roman" panose="02020603050405020304" pitchFamily="18" charset="0"/>
              </a:rPr>
              <a:t>a cross (x) under the English word or words </a:t>
            </a:r>
            <a:r>
              <a:rPr lang="en-GB" altLang="zh-CN" sz="2000" dirty="0">
                <a:solidFill>
                  <a:srgbClr val="104F75"/>
                </a:solidFill>
                <a:ea typeface="SimSun" panose="02010600030101010101" pitchFamily="2" charset="-122"/>
                <a:cs typeface="Times New Roman" panose="02020603050405020304" pitchFamily="18" charset="0"/>
              </a:rPr>
              <a:t>that best match what you hear.</a:t>
            </a:r>
          </a:p>
          <a:p>
            <a:pPr eaLnBrk="0" fontAlgn="base" hangingPunct="0">
              <a:spcBef>
                <a:spcPct val="0"/>
              </a:spcBef>
              <a:spcAft>
                <a:spcPct val="0"/>
              </a:spcAft>
            </a:pPr>
            <a:endParaRPr lang="en-GB" altLang="zh-CN" sz="2000" dirty="0">
              <a:solidFill>
                <a:srgbClr val="104F75"/>
              </a:solidFill>
              <a:ea typeface="SimSun" panose="02010600030101010101" pitchFamily="2" charset="-122"/>
              <a:cs typeface="Times New Roman" panose="02020603050405020304" pitchFamily="18" charset="0"/>
            </a:endParaRPr>
          </a:p>
          <a:p>
            <a:pPr eaLnBrk="0" fontAlgn="base" hangingPunct="0">
              <a:spcBef>
                <a:spcPct val="0"/>
              </a:spcBef>
              <a:spcAft>
                <a:spcPct val="0"/>
              </a:spcAft>
            </a:pPr>
            <a:r>
              <a:rPr lang="en-GB" altLang="zh-CN" sz="2000" dirty="0">
                <a:solidFill>
                  <a:srgbClr val="104F75"/>
                </a:solidFill>
                <a:ea typeface="SimSun" panose="02010600030101010101" pitchFamily="2" charset="-122"/>
                <a:cs typeface="Times New Roman" panose="02020603050405020304" pitchFamily="18" charset="0"/>
              </a:rPr>
              <a:t>Some have </a:t>
            </a:r>
            <a:r>
              <a:rPr lang="en-GB" altLang="zh-CN" sz="2000" b="1" dirty="0">
                <a:solidFill>
                  <a:srgbClr val="104F75"/>
                </a:solidFill>
                <a:ea typeface="SimSun" panose="02010600030101010101" pitchFamily="2" charset="-122"/>
                <a:cs typeface="Times New Roman" panose="02020603050405020304" pitchFamily="18" charset="0"/>
              </a:rPr>
              <a:t>only one correct answe</a:t>
            </a:r>
            <a:r>
              <a:rPr lang="en-GB" altLang="zh-CN" sz="2000" dirty="0">
                <a:solidFill>
                  <a:srgbClr val="104F75"/>
                </a:solidFill>
                <a:ea typeface="SimSun" panose="02010600030101010101" pitchFamily="2" charset="-122"/>
                <a:cs typeface="Times New Roman" panose="02020603050405020304" pitchFamily="18" charset="0"/>
              </a:rPr>
              <a:t>r. Some have </a:t>
            </a:r>
            <a:r>
              <a:rPr lang="en-GB" altLang="zh-CN" sz="2000" b="1" dirty="0">
                <a:solidFill>
                  <a:srgbClr val="104F75"/>
                </a:solidFill>
                <a:ea typeface="SimSun" panose="02010600030101010101" pitchFamily="2" charset="-122"/>
                <a:cs typeface="Times New Roman" panose="02020603050405020304" pitchFamily="18" charset="0"/>
              </a:rPr>
              <a:t>two correct answers</a:t>
            </a:r>
            <a:r>
              <a:rPr lang="en-GB" altLang="zh-CN" sz="2000" dirty="0">
                <a:solidFill>
                  <a:srgbClr val="104F75"/>
                </a:solidFill>
                <a:ea typeface="SimSun" panose="02010600030101010101" pitchFamily="2" charset="-122"/>
                <a:cs typeface="Times New Roman" panose="02020603050405020304" pitchFamily="18" charset="0"/>
              </a:rPr>
              <a:t>.</a:t>
            </a:r>
          </a:p>
          <a:p>
            <a:pPr eaLnBrk="0" fontAlgn="base" hangingPunct="0">
              <a:spcBef>
                <a:spcPct val="0"/>
              </a:spcBef>
              <a:spcAft>
                <a:spcPct val="0"/>
              </a:spcAft>
            </a:pPr>
            <a:endParaRPr lang="en-GB" altLang="zh-CN" sz="2000" dirty="0">
              <a:solidFill>
                <a:srgbClr val="104F75"/>
              </a:solidFill>
              <a:ea typeface="SimSun" panose="02010600030101010101" pitchFamily="2" charset="-122"/>
              <a:cs typeface="Times New Roman" panose="02020603050405020304" pitchFamily="18" charset="0"/>
            </a:endParaRPr>
          </a:p>
          <a:p>
            <a:pPr eaLnBrk="0" fontAlgn="base" hangingPunct="0">
              <a:spcBef>
                <a:spcPct val="0"/>
              </a:spcBef>
              <a:spcAft>
                <a:spcPct val="0"/>
              </a:spcAft>
            </a:pPr>
            <a:r>
              <a:rPr lang="en-GB" altLang="zh-CN" sz="2000" dirty="0">
                <a:solidFill>
                  <a:srgbClr val="104F75"/>
                </a:solidFill>
                <a:ea typeface="SimSun" panose="02010600030101010101" pitchFamily="2" charset="-122"/>
                <a:cs typeface="Times New Roman" panose="02020603050405020304" pitchFamily="18" charset="0"/>
              </a:rPr>
              <a:t>You will hear each Spanish word </a:t>
            </a:r>
            <a:r>
              <a:rPr lang="en-GB" altLang="zh-CN" sz="2000" b="1" dirty="0">
                <a:solidFill>
                  <a:srgbClr val="104F75"/>
                </a:solidFill>
                <a:ea typeface="SimSun" panose="02010600030101010101" pitchFamily="2" charset="-122"/>
                <a:cs typeface="Times New Roman" panose="02020603050405020304" pitchFamily="18" charset="0"/>
              </a:rPr>
              <a:t>twice</a:t>
            </a:r>
            <a:r>
              <a:rPr lang="en-GB" altLang="zh-CN" sz="2000" dirty="0">
                <a:solidFill>
                  <a:srgbClr val="104F75"/>
                </a:solidFill>
                <a:ea typeface="SimSun" panose="02010600030101010101" pitchFamily="2" charset="-122"/>
                <a:cs typeface="Times New Roman" panose="02020603050405020304" pitchFamily="18" charset="0"/>
              </a:rPr>
              <a:t>.   </a:t>
            </a:r>
          </a:p>
        </p:txBody>
      </p:sp>
      <p:sp>
        <p:nvSpPr>
          <p:cNvPr id="11" name="Action Button: Custom 16">
            <a:hlinkClick r:id="" action="ppaction://noaction" highlightClick="1">
              <a:snd r:embed="rId4" name="el tema (once).wav"/>
            </a:hlinkClick>
            <a:extLst>
              <a:ext uri="{FF2B5EF4-FFF2-40B4-BE49-F238E27FC236}">
                <a16:creationId xmlns:a16="http://schemas.microsoft.com/office/drawing/2014/main" id="{FCC3AB89-D2A6-44AC-8D90-BED93F496C8C}"/>
              </a:ext>
            </a:extLst>
          </p:cNvPr>
          <p:cNvSpPr/>
          <p:nvPr/>
        </p:nvSpPr>
        <p:spPr>
          <a:xfrm>
            <a:off x="384019" y="5607605"/>
            <a:ext cx="495495" cy="455716"/>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800" b="1" dirty="0">
                <a:solidFill>
                  <a:prstClr val="white"/>
                </a:solidFill>
              </a:rPr>
              <a:t>1</a:t>
            </a:r>
          </a:p>
        </p:txBody>
      </p:sp>
      <p:sp>
        <p:nvSpPr>
          <p:cNvPr id="18" name="Action Button: Custom 16">
            <a:hlinkClick r:id="" action="ppaction://noaction" highlightClick="1">
              <a:snd r:embed="rId5" name="todo (once).wav"/>
            </a:hlinkClick>
            <a:extLst>
              <a:ext uri="{FF2B5EF4-FFF2-40B4-BE49-F238E27FC236}">
                <a16:creationId xmlns:a16="http://schemas.microsoft.com/office/drawing/2014/main" id="{ACFD7EB0-9DFB-AF43-A984-9E259341BBCE}"/>
              </a:ext>
            </a:extLst>
          </p:cNvPr>
          <p:cNvSpPr/>
          <p:nvPr/>
        </p:nvSpPr>
        <p:spPr>
          <a:xfrm>
            <a:off x="384018" y="5607605"/>
            <a:ext cx="495495" cy="455716"/>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800" b="1" dirty="0">
                <a:solidFill>
                  <a:prstClr val="white"/>
                </a:solidFill>
              </a:rPr>
              <a:t>2</a:t>
            </a:r>
          </a:p>
        </p:txBody>
      </p:sp>
      <p:graphicFrame>
        <p:nvGraphicFramePr>
          <p:cNvPr id="10" name="Tabla 9">
            <a:extLst>
              <a:ext uri="{FF2B5EF4-FFF2-40B4-BE49-F238E27FC236}">
                <a16:creationId xmlns:a16="http://schemas.microsoft.com/office/drawing/2014/main" id="{7D4FEA2E-910F-B54E-B309-639300A1A681}"/>
              </a:ext>
            </a:extLst>
          </p:cNvPr>
          <p:cNvGraphicFramePr>
            <a:graphicFrameLocks noGrp="1"/>
          </p:cNvGraphicFramePr>
          <p:nvPr>
            <p:extLst>
              <p:ext uri="{D42A27DB-BD31-4B8C-83A1-F6EECF244321}">
                <p14:modId xmlns:p14="http://schemas.microsoft.com/office/powerpoint/2010/main" val="3511827062"/>
              </p:ext>
            </p:extLst>
          </p:nvPr>
        </p:nvGraphicFramePr>
        <p:xfrm>
          <a:off x="1616871" y="4688466"/>
          <a:ext cx="8958258" cy="1548251"/>
        </p:xfrm>
        <a:graphic>
          <a:graphicData uri="http://schemas.openxmlformats.org/drawingml/2006/table">
            <a:tbl>
              <a:tblPr firstRow="1" firstCol="1" bandRow="1">
                <a:tableStyleId>{5C22544A-7EE6-4342-B048-85BDC9FD1C3A}</a:tableStyleId>
              </a:tblPr>
              <a:tblGrid>
                <a:gridCol w="738558">
                  <a:extLst>
                    <a:ext uri="{9D8B030D-6E8A-4147-A177-3AD203B41FA5}">
                      <a16:colId xmlns:a16="http://schemas.microsoft.com/office/drawing/2014/main" val="620847314"/>
                    </a:ext>
                  </a:extLst>
                </a:gridCol>
                <a:gridCol w="2054925">
                  <a:extLst>
                    <a:ext uri="{9D8B030D-6E8A-4147-A177-3AD203B41FA5}">
                      <a16:colId xmlns:a16="http://schemas.microsoft.com/office/drawing/2014/main" val="3278127930"/>
                    </a:ext>
                  </a:extLst>
                </a:gridCol>
                <a:gridCol w="2054925">
                  <a:extLst>
                    <a:ext uri="{9D8B030D-6E8A-4147-A177-3AD203B41FA5}">
                      <a16:colId xmlns:a16="http://schemas.microsoft.com/office/drawing/2014/main" val="473463828"/>
                    </a:ext>
                  </a:extLst>
                </a:gridCol>
                <a:gridCol w="2054925">
                  <a:extLst>
                    <a:ext uri="{9D8B030D-6E8A-4147-A177-3AD203B41FA5}">
                      <a16:colId xmlns:a16="http://schemas.microsoft.com/office/drawing/2014/main" val="2846823826"/>
                    </a:ext>
                  </a:extLst>
                </a:gridCol>
                <a:gridCol w="2054925">
                  <a:extLst>
                    <a:ext uri="{9D8B030D-6E8A-4147-A177-3AD203B41FA5}">
                      <a16:colId xmlns:a16="http://schemas.microsoft.com/office/drawing/2014/main" val="2862428494"/>
                    </a:ext>
                  </a:extLst>
                </a:gridCol>
              </a:tblGrid>
              <a:tr h="1014433">
                <a:tc rowSpan="2">
                  <a:txBody>
                    <a:bodyPr/>
                    <a:lstStyle/>
                    <a:p>
                      <a:pPr algn="ctr">
                        <a:lnSpc>
                          <a:spcPct val="107000"/>
                        </a:lnSpc>
                        <a:spcAft>
                          <a:spcPts val="800"/>
                        </a:spcAft>
                      </a:pPr>
                      <a:r>
                        <a:rPr lang="en-GB" sz="2000" dirty="0">
                          <a:solidFill>
                            <a:srgbClr val="104F75"/>
                          </a:solidFill>
                          <a:effectLst/>
                        </a:rPr>
                        <a:t> </a:t>
                      </a:r>
                      <a:endParaRPr lang="es-GB" sz="2000" dirty="0">
                        <a:solidFill>
                          <a:srgbClr val="104F75"/>
                        </a:solidFill>
                        <a:effectLst/>
                      </a:endParaRPr>
                    </a:p>
                    <a:p>
                      <a:pPr algn="ctr">
                        <a:lnSpc>
                          <a:spcPct val="107000"/>
                        </a:lnSpc>
                        <a:spcAft>
                          <a:spcPts val="800"/>
                        </a:spcAft>
                      </a:pPr>
                      <a:r>
                        <a:rPr lang="en-GB" sz="2000" dirty="0">
                          <a:solidFill>
                            <a:srgbClr val="104F75"/>
                          </a:solidFill>
                          <a:effectLst/>
                        </a:rPr>
                        <a:t> </a:t>
                      </a:r>
                      <a:endParaRPr lang="es-GB" sz="2000" dirty="0">
                        <a:solidFill>
                          <a:srgbClr val="104F75"/>
                        </a:solidFill>
                        <a:effectLst/>
                      </a:endParaRPr>
                    </a:p>
                    <a:p>
                      <a:pPr algn="ctr">
                        <a:lnSpc>
                          <a:spcPct val="107000"/>
                        </a:lnSpc>
                        <a:spcAft>
                          <a:spcPts val="800"/>
                        </a:spcAft>
                      </a:pPr>
                      <a:r>
                        <a:rPr lang="en-GB" sz="2000" dirty="0">
                          <a:solidFill>
                            <a:srgbClr val="104F75"/>
                          </a:solidFill>
                          <a:effectLst/>
                        </a:rPr>
                        <a:t> 1</a:t>
                      </a:r>
                      <a:endParaRPr lang="es-GB" sz="200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r>
                        <a:rPr lang="en-GB" sz="2000" dirty="0">
                          <a:solidFill>
                            <a:srgbClr val="104F75"/>
                          </a:solidFill>
                          <a:effectLst/>
                        </a:rPr>
                        <a:t>step</a:t>
                      </a:r>
                      <a:endParaRPr lang="es-GB" sz="2000" dirty="0">
                        <a:solidFill>
                          <a:srgbClr val="104F75"/>
                        </a:solidFill>
                        <a:effectLst/>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r>
                        <a:rPr lang="en-GB" sz="2000" dirty="0">
                          <a:solidFill>
                            <a:srgbClr val="104F75"/>
                          </a:solidFill>
                          <a:effectLst/>
                        </a:rPr>
                        <a:t> match </a:t>
                      </a:r>
                      <a:endParaRPr lang="es-GB" sz="200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r>
                        <a:rPr lang="en-GB" sz="2000" dirty="0">
                          <a:solidFill>
                            <a:srgbClr val="104F75"/>
                          </a:solidFill>
                          <a:effectLst/>
                        </a:rPr>
                        <a:t>  topic </a:t>
                      </a:r>
                      <a:endParaRPr lang="es-GB" sz="200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r>
                        <a:rPr lang="es-GB" sz="200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rPr>
                        <a:t>song</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45057775"/>
                  </a:ext>
                </a:extLst>
              </a:tr>
              <a:tr h="533818">
                <a:tc vMerge="1">
                  <a:txBody>
                    <a:bodyPr/>
                    <a:lstStyle/>
                    <a:p>
                      <a:endParaRPr lang="es-GB"/>
                    </a:p>
                  </a:txBody>
                  <a:tcPr/>
                </a:tc>
                <a:tc>
                  <a:txBody>
                    <a:bodyPr/>
                    <a:lstStyle/>
                    <a:p>
                      <a:pPr algn="ctr">
                        <a:lnSpc>
                          <a:spcPct val="107000"/>
                        </a:lnSpc>
                        <a:spcAft>
                          <a:spcPts val="800"/>
                        </a:spcAft>
                      </a:pPr>
                      <a:r>
                        <a:rPr lang="zh-CN" sz="2000" dirty="0">
                          <a:solidFill>
                            <a:srgbClr val="104F75"/>
                          </a:solidFill>
                          <a:effectLst/>
                        </a:rPr>
                        <a:t>☐</a:t>
                      </a:r>
                      <a:endParaRPr lang="es-GB" sz="200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r>
                        <a:rPr lang="zh-CN" sz="2000">
                          <a:solidFill>
                            <a:srgbClr val="104F75"/>
                          </a:solidFill>
                          <a:effectLst/>
                        </a:rPr>
                        <a:t>☐</a:t>
                      </a:r>
                      <a:endParaRPr lang="es-GB" sz="200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r>
                        <a:rPr lang="zh-CN" sz="2000" dirty="0">
                          <a:solidFill>
                            <a:srgbClr val="104F75"/>
                          </a:solidFill>
                          <a:effectLst/>
                        </a:rPr>
                        <a:t>☐</a:t>
                      </a:r>
                      <a:endParaRPr lang="es-GB" sz="200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zh-CN" altLang="en-US" sz="2000" dirty="0">
                          <a:solidFill>
                            <a:srgbClr val="104F75"/>
                          </a:solidFill>
                          <a:effectLst/>
                        </a:rPr>
                        <a:t>☐</a:t>
                      </a:r>
                      <a:endParaRPr lang="es-GB" sz="200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96426724"/>
                  </a:ext>
                </a:extLst>
              </a:tr>
            </a:tbl>
          </a:graphicData>
        </a:graphic>
      </p:graphicFrame>
      <p:graphicFrame>
        <p:nvGraphicFramePr>
          <p:cNvPr id="19" name="Tabla 18">
            <a:extLst>
              <a:ext uri="{FF2B5EF4-FFF2-40B4-BE49-F238E27FC236}">
                <a16:creationId xmlns:a16="http://schemas.microsoft.com/office/drawing/2014/main" id="{95BBC004-936B-C34A-86F7-CA9038307A72}"/>
              </a:ext>
            </a:extLst>
          </p:cNvPr>
          <p:cNvGraphicFramePr>
            <a:graphicFrameLocks noGrp="1"/>
          </p:cNvGraphicFramePr>
          <p:nvPr>
            <p:extLst>
              <p:ext uri="{D42A27DB-BD31-4B8C-83A1-F6EECF244321}">
                <p14:modId xmlns:p14="http://schemas.microsoft.com/office/powerpoint/2010/main" val="1976112263"/>
              </p:ext>
            </p:extLst>
          </p:nvPr>
        </p:nvGraphicFramePr>
        <p:xfrm>
          <a:off x="1616871" y="4688465"/>
          <a:ext cx="8958258" cy="1548251"/>
        </p:xfrm>
        <a:graphic>
          <a:graphicData uri="http://schemas.openxmlformats.org/drawingml/2006/table">
            <a:tbl>
              <a:tblPr firstRow="1" firstCol="1" bandRow="1">
                <a:tableStyleId>{5C22544A-7EE6-4342-B048-85BDC9FD1C3A}</a:tableStyleId>
              </a:tblPr>
              <a:tblGrid>
                <a:gridCol w="738558">
                  <a:extLst>
                    <a:ext uri="{9D8B030D-6E8A-4147-A177-3AD203B41FA5}">
                      <a16:colId xmlns:a16="http://schemas.microsoft.com/office/drawing/2014/main" val="620847314"/>
                    </a:ext>
                  </a:extLst>
                </a:gridCol>
                <a:gridCol w="2054925">
                  <a:extLst>
                    <a:ext uri="{9D8B030D-6E8A-4147-A177-3AD203B41FA5}">
                      <a16:colId xmlns:a16="http://schemas.microsoft.com/office/drawing/2014/main" val="3278127930"/>
                    </a:ext>
                  </a:extLst>
                </a:gridCol>
                <a:gridCol w="2054925">
                  <a:extLst>
                    <a:ext uri="{9D8B030D-6E8A-4147-A177-3AD203B41FA5}">
                      <a16:colId xmlns:a16="http://schemas.microsoft.com/office/drawing/2014/main" val="473463828"/>
                    </a:ext>
                  </a:extLst>
                </a:gridCol>
                <a:gridCol w="2054925">
                  <a:extLst>
                    <a:ext uri="{9D8B030D-6E8A-4147-A177-3AD203B41FA5}">
                      <a16:colId xmlns:a16="http://schemas.microsoft.com/office/drawing/2014/main" val="2846823826"/>
                    </a:ext>
                  </a:extLst>
                </a:gridCol>
                <a:gridCol w="2054925">
                  <a:extLst>
                    <a:ext uri="{9D8B030D-6E8A-4147-A177-3AD203B41FA5}">
                      <a16:colId xmlns:a16="http://schemas.microsoft.com/office/drawing/2014/main" val="2862428494"/>
                    </a:ext>
                  </a:extLst>
                </a:gridCol>
              </a:tblGrid>
              <a:tr h="1014433">
                <a:tc rowSpan="2">
                  <a:txBody>
                    <a:bodyPr/>
                    <a:lstStyle/>
                    <a:p>
                      <a:pPr algn="ctr">
                        <a:lnSpc>
                          <a:spcPct val="107000"/>
                        </a:lnSpc>
                        <a:spcAft>
                          <a:spcPts val="800"/>
                        </a:spcAft>
                      </a:pPr>
                      <a:r>
                        <a:rPr lang="en-GB" sz="2000" dirty="0">
                          <a:solidFill>
                            <a:srgbClr val="104F75"/>
                          </a:solidFill>
                          <a:effectLst/>
                        </a:rPr>
                        <a:t> </a:t>
                      </a:r>
                      <a:endParaRPr lang="es-GB" sz="2000" dirty="0">
                        <a:solidFill>
                          <a:srgbClr val="104F75"/>
                        </a:solidFill>
                        <a:effectLst/>
                      </a:endParaRPr>
                    </a:p>
                    <a:p>
                      <a:pPr algn="ctr">
                        <a:lnSpc>
                          <a:spcPct val="107000"/>
                        </a:lnSpc>
                        <a:spcAft>
                          <a:spcPts val="800"/>
                        </a:spcAft>
                      </a:pPr>
                      <a:r>
                        <a:rPr lang="en-GB" sz="2000" dirty="0">
                          <a:solidFill>
                            <a:srgbClr val="104F75"/>
                          </a:solidFill>
                          <a:effectLst/>
                        </a:rPr>
                        <a:t> </a:t>
                      </a:r>
                      <a:endParaRPr lang="es-GB" sz="2000" dirty="0">
                        <a:solidFill>
                          <a:srgbClr val="104F75"/>
                        </a:solidFill>
                        <a:effectLst/>
                      </a:endParaRPr>
                    </a:p>
                    <a:p>
                      <a:pPr algn="ctr">
                        <a:lnSpc>
                          <a:spcPct val="107000"/>
                        </a:lnSpc>
                        <a:spcAft>
                          <a:spcPts val="800"/>
                        </a:spcAft>
                      </a:pPr>
                      <a:r>
                        <a:rPr lang="en-GB" sz="2000" dirty="0">
                          <a:solidFill>
                            <a:srgbClr val="104F75"/>
                          </a:solidFill>
                          <a:effectLst/>
                        </a:rPr>
                        <a:t> 2</a:t>
                      </a:r>
                      <a:endParaRPr lang="es-GB" sz="200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r>
                        <a:rPr lang="en-GB" sz="2000" dirty="0">
                          <a:solidFill>
                            <a:srgbClr val="104F75"/>
                          </a:solidFill>
                          <a:effectLst/>
                        </a:rPr>
                        <a:t>all</a:t>
                      </a:r>
                      <a:endParaRPr lang="es-GB" sz="2000" dirty="0">
                        <a:solidFill>
                          <a:srgbClr val="104F75"/>
                        </a:solidFill>
                        <a:effectLst/>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r>
                        <a:rPr lang="en-GB" sz="2000" dirty="0">
                          <a:solidFill>
                            <a:srgbClr val="104F75"/>
                          </a:solidFill>
                          <a:effectLst/>
                        </a:rPr>
                        <a:t>side</a:t>
                      </a:r>
                      <a:endParaRPr lang="es-GB" sz="200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r>
                        <a:rPr lang="es-ES" sz="2000" dirty="0" err="1">
                          <a:solidFill>
                            <a:srgbClr val="104F75"/>
                          </a:solidFill>
                          <a:effectLst/>
                        </a:rPr>
                        <a:t>barely</a:t>
                      </a:r>
                      <a:endParaRPr lang="es-GB" sz="200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r>
                        <a:rPr lang="es-GB" sz="200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rPr>
                        <a:t>everything</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45057775"/>
                  </a:ext>
                </a:extLst>
              </a:tr>
              <a:tr h="533818">
                <a:tc vMerge="1">
                  <a:txBody>
                    <a:bodyPr/>
                    <a:lstStyle/>
                    <a:p>
                      <a:endParaRPr lang="es-GB"/>
                    </a:p>
                  </a:txBody>
                  <a:tcPr/>
                </a:tc>
                <a:tc>
                  <a:txBody>
                    <a:bodyPr/>
                    <a:lstStyle/>
                    <a:p>
                      <a:pPr algn="ctr">
                        <a:lnSpc>
                          <a:spcPct val="107000"/>
                        </a:lnSpc>
                        <a:spcAft>
                          <a:spcPts val="800"/>
                        </a:spcAft>
                      </a:pPr>
                      <a:r>
                        <a:rPr lang="zh-CN" sz="2000" dirty="0">
                          <a:solidFill>
                            <a:srgbClr val="104F75"/>
                          </a:solidFill>
                          <a:effectLst/>
                        </a:rPr>
                        <a:t>☐</a:t>
                      </a:r>
                      <a:endParaRPr lang="es-GB" sz="200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r>
                        <a:rPr lang="zh-CN" sz="2000" dirty="0">
                          <a:solidFill>
                            <a:srgbClr val="104F75"/>
                          </a:solidFill>
                          <a:effectLst/>
                        </a:rPr>
                        <a:t>☐</a:t>
                      </a:r>
                      <a:endParaRPr lang="es-GB" sz="200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r>
                        <a:rPr lang="zh-CN" sz="2000" dirty="0">
                          <a:solidFill>
                            <a:srgbClr val="104F75"/>
                          </a:solidFill>
                          <a:effectLst/>
                        </a:rPr>
                        <a:t>☐</a:t>
                      </a:r>
                      <a:endParaRPr lang="es-GB" sz="200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zh-CN" altLang="en-US" sz="2000" dirty="0">
                          <a:solidFill>
                            <a:srgbClr val="104F75"/>
                          </a:solidFill>
                          <a:effectLst/>
                        </a:rPr>
                        <a:t>☐</a:t>
                      </a:r>
                      <a:endParaRPr lang="es-GB" sz="200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96426724"/>
                  </a:ext>
                </a:extLst>
              </a:tr>
            </a:tbl>
          </a:graphicData>
        </a:graphic>
      </p:graphicFrame>
      <p:sp>
        <p:nvSpPr>
          <p:cNvPr id="21" name="CuadroTexto 20">
            <a:extLst>
              <a:ext uri="{FF2B5EF4-FFF2-40B4-BE49-F238E27FC236}">
                <a16:creationId xmlns:a16="http://schemas.microsoft.com/office/drawing/2014/main" id="{DE753C6C-29BC-9F44-8228-CB9E79CCE286}"/>
              </a:ext>
            </a:extLst>
          </p:cNvPr>
          <p:cNvSpPr txBox="1"/>
          <p:nvPr/>
        </p:nvSpPr>
        <p:spPr>
          <a:xfrm>
            <a:off x="3243605" y="5758191"/>
            <a:ext cx="274891" cy="400110"/>
          </a:xfrm>
          <a:prstGeom prst="rect">
            <a:avLst/>
          </a:prstGeom>
          <a:noFill/>
        </p:spPr>
        <p:txBody>
          <a:bodyPr wrap="square" rtlCol="0">
            <a:spAutoFit/>
          </a:bodyPr>
          <a:lstStyle/>
          <a:p>
            <a:pPr algn="l"/>
            <a:r>
              <a:rPr lang="es-GB" sz="2000" dirty="0">
                <a:solidFill>
                  <a:srgbClr val="104F75"/>
                </a:solidFill>
              </a:rPr>
              <a:t>x</a:t>
            </a:r>
          </a:p>
        </p:txBody>
      </p:sp>
      <p:sp>
        <p:nvSpPr>
          <p:cNvPr id="20" name="CuadroTexto 19">
            <a:extLst>
              <a:ext uri="{FF2B5EF4-FFF2-40B4-BE49-F238E27FC236}">
                <a16:creationId xmlns:a16="http://schemas.microsoft.com/office/drawing/2014/main" id="{552C6E17-0918-5E43-A972-5CF5C58310F3}"/>
              </a:ext>
            </a:extLst>
          </p:cNvPr>
          <p:cNvSpPr txBox="1"/>
          <p:nvPr/>
        </p:nvSpPr>
        <p:spPr>
          <a:xfrm>
            <a:off x="7342330" y="5758191"/>
            <a:ext cx="274891" cy="400110"/>
          </a:xfrm>
          <a:prstGeom prst="rect">
            <a:avLst/>
          </a:prstGeom>
          <a:noFill/>
        </p:spPr>
        <p:txBody>
          <a:bodyPr wrap="square" rtlCol="0">
            <a:spAutoFit/>
          </a:bodyPr>
          <a:lstStyle/>
          <a:p>
            <a:pPr algn="l"/>
            <a:r>
              <a:rPr lang="es-GB" sz="2000" dirty="0">
                <a:solidFill>
                  <a:srgbClr val="104F75"/>
                </a:solidFill>
              </a:rPr>
              <a:t>x</a:t>
            </a:r>
          </a:p>
        </p:txBody>
      </p:sp>
      <p:sp>
        <p:nvSpPr>
          <p:cNvPr id="13" name="CuadroTexto 12">
            <a:extLst>
              <a:ext uri="{FF2B5EF4-FFF2-40B4-BE49-F238E27FC236}">
                <a16:creationId xmlns:a16="http://schemas.microsoft.com/office/drawing/2014/main" id="{5706A0C3-F17D-3B42-8089-C7DE8FCEA3BC}"/>
              </a:ext>
            </a:extLst>
          </p:cNvPr>
          <p:cNvSpPr txBox="1"/>
          <p:nvPr/>
        </p:nvSpPr>
        <p:spPr>
          <a:xfrm>
            <a:off x="9391096" y="5758191"/>
            <a:ext cx="274891" cy="400110"/>
          </a:xfrm>
          <a:prstGeom prst="rect">
            <a:avLst/>
          </a:prstGeom>
          <a:noFill/>
        </p:spPr>
        <p:txBody>
          <a:bodyPr wrap="square" rtlCol="0">
            <a:spAutoFit/>
          </a:bodyPr>
          <a:lstStyle/>
          <a:p>
            <a:pPr algn="l"/>
            <a:r>
              <a:rPr lang="es-GB" sz="2000" dirty="0">
                <a:solidFill>
                  <a:srgbClr val="104F75"/>
                </a:solidFill>
              </a:rPr>
              <a:t>x</a:t>
            </a:r>
          </a:p>
        </p:txBody>
      </p:sp>
    </p:spTree>
    <p:extLst>
      <p:ext uri="{BB962C8B-B14F-4D97-AF65-F5344CB8AC3E}">
        <p14:creationId xmlns:p14="http://schemas.microsoft.com/office/powerpoint/2010/main" val="3532713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10"/>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2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8" grpId="0" animBg="1"/>
      <p:bldP spid="21" grpId="0"/>
      <p:bldP spid="20" grpId="0"/>
      <p:bldP spid="20" grpId="1"/>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5" name="Title 3"/>
          <p:cNvSpPr>
            <a:spLocks noGrp="1"/>
          </p:cNvSpPr>
          <p:nvPr>
            <p:ph type="title"/>
          </p:nvPr>
        </p:nvSpPr>
        <p:spPr>
          <a:xfrm>
            <a:off x="-72086" y="280417"/>
            <a:ext cx="6631382" cy="721474"/>
          </a:xfrm>
        </p:spPr>
        <p:txBody>
          <a:bodyPr>
            <a:normAutofit/>
          </a:bodyPr>
          <a:lstStyle/>
          <a:p>
            <a:r>
              <a:rPr lang="en-GB" sz="2800" b="1">
                <a:solidFill>
                  <a:schemeClr val="bg1"/>
                </a:solidFill>
              </a:rPr>
              <a:t>Section A (Listening)</a:t>
            </a:r>
            <a:endParaRPr lang="en-GB" sz="2800" b="1" dirty="0">
              <a:solidFill>
                <a:schemeClr val="bg1"/>
              </a:solidFill>
            </a:endParaRPr>
          </a:p>
        </p:txBody>
      </p:sp>
      <p:sp>
        <p:nvSpPr>
          <p:cNvPr id="7" name="Rectangle 1"/>
          <p:cNvSpPr>
            <a:spLocks noChangeArrowheads="1"/>
          </p:cNvSpPr>
          <p:nvPr/>
        </p:nvSpPr>
        <p:spPr bwMode="auto">
          <a:xfrm>
            <a:off x="384019" y="1234885"/>
            <a:ext cx="11546932" cy="378565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kumimoji="0" lang="en-GB" altLang="en-US" sz="2000" b="1" i="0" u="none" strike="noStrike" cap="none" normalizeH="0" baseline="0" dirty="0">
                <a:ln>
                  <a:noFill/>
                </a:ln>
                <a:solidFill>
                  <a:srgbClr val="104F75"/>
                </a:solidFill>
                <a:effectLst/>
                <a:ea typeface="Times New Roman" panose="02020603050405020304" pitchFamily="18" charset="0"/>
                <a:cs typeface="Arial" panose="020B0604020202020204" pitchFamily="34" charset="0"/>
              </a:rPr>
              <a:t>SEC</a:t>
            </a:r>
            <a:r>
              <a:rPr kumimoji="0" lang="en-GB" altLang="en-US" sz="2000" b="1" i="0" u="none" strike="noStrike" cap="none" normalizeH="0" baseline="0" dirty="0">
                <a:ln>
                  <a:noFill/>
                </a:ln>
                <a:solidFill>
                  <a:srgbClr val="104F75"/>
                </a:solidFill>
                <a:effectLst/>
                <a:ea typeface="SimSun" panose="02010600030101010101" pitchFamily="2" charset="-122"/>
                <a:cs typeface="Arial" panose="020B0604020202020204" pitchFamily="34" charset="0"/>
              </a:rPr>
              <a:t>TION A (LISTENING</a:t>
            </a:r>
            <a:r>
              <a:rPr lang="en-GB" altLang="en-US" sz="2000" b="1" dirty="0">
                <a:solidFill>
                  <a:srgbClr val="104F75"/>
                </a:solidFill>
                <a:ea typeface="SimSun" panose="02010600030101010101" pitchFamily="2" charset="-122"/>
                <a:cs typeface="Arial" panose="020B0604020202020204" pitchFamily="34" charset="0"/>
              </a:rPr>
              <a:t>) - VOCABULARY</a:t>
            </a:r>
            <a:endParaRPr kumimoji="0" lang="en-GB" altLang="en-US" sz="2000" b="1" i="0" u="none" strike="noStrike" cap="none" normalizeH="0" baseline="0" dirty="0">
              <a:ln>
                <a:noFill/>
              </a:ln>
              <a:solidFill>
                <a:srgbClr val="104F75"/>
              </a:solidFill>
              <a:effectLst/>
              <a:ea typeface="SimSun" panose="02010600030101010101" pitchFamily="2" charset="-122"/>
              <a:cs typeface="Arial" panose="020B0604020202020204" pitchFamily="34" charset="0"/>
            </a:endParaRPr>
          </a:p>
          <a:p>
            <a:pPr eaLnBrk="0" fontAlgn="base" hangingPunct="0">
              <a:spcBef>
                <a:spcPct val="0"/>
              </a:spcBef>
              <a:spcAft>
                <a:spcPct val="0"/>
              </a:spcAft>
            </a:pPr>
            <a:br>
              <a:rPr kumimoji="0" lang="en-GB" altLang="zh-CN" sz="2000" b="1" i="0" u="none" strike="noStrike" cap="none" normalizeH="0" baseline="0" dirty="0">
                <a:ln>
                  <a:noFill/>
                </a:ln>
                <a:solidFill>
                  <a:srgbClr val="104F75"/>
                </a:solidFill>
                <a:effectLst/>
                <a:ea typeface="SimSun" panose="02010600030101010101" pitchFamily="2" charset="-122"/>
                <a:cs typeface="Times New Roman" panose="02020603050405020304" pitchFamily="18" charset="0"/>
              </a:rPr>
            </a:br>
            <a:r>
              <a:rPr lang="en-GB" altLang="zh-CN" sz="2000" b="1" dirty="0">
                <a:solidFill>
                  <a:srgbClr val="104F75"/>
                </a:solidFill>
                <a:ea typeface="SimSun" panose="02010600030101010101" pitchFamily="2" charset="-122"/>
                <a:cs typeface="Times New Roman" panose="02020603050405020304" pitchFamily="18" charset="0"/>
              </a:rPr>
              <a:t>PART B (CATEGORIES)</a:t>
            </a:r>
          </a:p>
          <a:p>
            <a:pPr eaLnBrk="0" fontAlgn="base" hangingPunct="0">
              <a:spcBef>
                <a:spcPct val="0"/>
              </a:spcBef>
              <a:spcAft>
                <a:spcPct val="0"/>
              </a:spcAft>
            </a:pPr>
            <a:endParaRPr lang="en-GB" altLang="zh-CN" sz="2000" dirty="0">
              <a:solidFill>
                <a:srgbClr val="104F75"/>
              </a:solidFill>
              <a:ea typeface="SimSun" panose="02010600030101010101" pitchFamily="2" charset="-122"/>
              <a:cs typeface="Times New Roman" panose="02020603050405020304" pitchFamily="18" charset="0"/>
            </a:endParaRPr>
          </a:p>
          <a:p>
            <a:pPr eaLnBrk="0" fontAlgn="base" hangingPunct="0">
              <a:spcBef>
                <a:spcPct val="0"/>
              </a:spcBef>
              <a:spcAft>
                <a:spcPct val="0"/>
              </a:spcAft>
            </a:pPr>
            <a:r>
              <a:rPr lang="en-GB" altLang="zh-CN" sz="2000" dirty="0">
                <a:solidFill>
                  <a:srgbClr val="104F75"/>
                </a:solidFill>
                <a:ea typeface="SimSun" panose="02010600030101010101" pitchFamily="2" charset="-122"/>
                <a:cs typeface="Times New Roman" panose="02020603050405020304" pitchFamily="18" charset="0"/>
              </a:rPr>
              <a:t>Below you can see two ‘categories’. You will hear each category read out to you. Then, you will </a:t>
            </a:r>
            <a:r>
              <a:rPr lang="en-GB" altLang="zh-CN" sz="2000" b="1" dirty="0">
                <a:solidFill>
                  <a:srgbClr val="104F75"/>
                </a:solidFill>
                <a:ea typeface="SimSun" panose="02010600030101010101" pitchFamily="2" charset="-122"/>
                <a:cs typeface="Times New Roman" panose="02020603050405020304" pitchFamily="18" charset="0"/>
              </a:rPr>
              <a:t>hear</a:t>
            </a:r>
            <a:r>
              <a:rPr lang="en-GB" altLang="zh-CN" sz="2000" dirty="0">
                <a:solidFill>
                  <a:srgbClr val="104F75"/>
                </a:solidFill>
                <a:ea typeface="SimSun" panose="02010600030101010101" pitchFamily="2" charset="-122"/>
                <a:cs typeface="Times New Roman" panose="02020603050405020304" pitchFamily="18" charset="0"/>
              </a:rPr>
              <a:t> four words in Spanish.  </a:t>
            </a:r>
          </a:p>
          <a:p>
            <a:pPr eaLnBrk="0" fontAlgn="base" hangingPunct="0">
              <a:spcBef>
                <a:spcPct val="0"/>
              </a:spcBef>
              <a:spcAft>
                <a:spcPct val="0"/>
              </a:spcAft>
            </a:pPr>
            <a:endParaRPr lang="en-GB" altLang="zh-CN" sz="2000" dirty="0">
              <a:solidFill>
                <a:srgbClr val="104F75"/>
              </a:solidFill>
              <a:ea typeface="SimSun" panose="02010600030101010101" pitchFamily="2" charset="-122"/>
              <a:cs typeface="Times New Roman" panose="02020603050405020304" pitchFamily="18" charset="0"/>
            </a:endParaRPr>
          </a:p>
          <a:p>
            <a:pPr eaLnBrk="0" fontAlgn="base" hangingPunct="0">
              <a:spcBef>
                <a:spcPct val="0"/>
              </a:spcBef>
              <a:spcAft>
                <a:spcPct val="0"/>
              </a:spcAft>
            </a:pPr>
            <a:r>
              <a:rPr lang="en-GB" altLang="zh-CN" sz="2000" dirty="0">
                <a:solidFill>
                  <a:srgbClr val="104F75"/>
                </a:solidFill>
                <a:ea typeface="SimSun" panose="02010600030101010101" pitchFamily="2" charset="-122"/>
                <a:cs typeface="Times New Roman" panose="02020603050405020304" pitchFamily="18" charset="0"/>
              </a:rPr>
              <a:t>Put a </a:t>
            </a:r>
            <a:r>
              <a:rPr lang="en-GB" altLang="zh-CN" sz="2000" b="1" dirty="0">
                <a:solidFill>
                  <a:srgbClr val="104F75"/>
                </a:solidFill>
                <a:ea typeface="SimSun" panose="02010600030101010101" pitchFamily="2" charset="-122"/>
                <a:cs typeface="Times New Roman" panose="02020603050405020304" pitchFamily="18" charset="0"/>
              </a:rPr>
              <a:t>cross (x)</a:t>
            </a:r>
            <a:r>
              <a:rPr lang="en-GB" altLang="zh-CN" sz="2000" dirty="0">
                <a:solidFill>
                  <a:srgbClr val="104F75"/>
                </a:solidFill>
                <a:ea typeface="SimSun" panose="02010600030101010101" pitchFamily="2" charset="-122"/>
                <a:cs typeface="Times New Roman" panose="02020603050405020304" pitchFamily="18" charset="0"/>
              </a:rPr>
              <a:t> under </a:t>
            </a:r>
            <a:r>
              <a:rPr lang="en-GB" altLang="zh-CN" sz="2000" b="1" dirty="0">
                <a:solidFill>
                  <a:srgbClr val="104F75"/>
                </a:solidFill>
                <a:ea typeface="SimSun" panose="02010600030101010101" pitchFamily="2" charset="-122"/>
                <a:cs typeface="Times New Roman" panose="02020603050405020304" pitchFamily="18" charset="0"/>
              </a:rPr>
              <a:t>one</a:t>
            </a:r>
            <a:r>
              <a:rPr lang="en-GB" altLang="zh-CN" sz="2000" dirty="0">
                <a:solidFill>
                  <a:srgbClr val="104F75"/>
                </a:solidFill>
                <a:ea typeface="SimSun" panose="02010600030101010101" pitchFamily="2" charset="-122"/>
                <a:cs typeface="Times New Roman" panose="02020603050405020304" pitchFamily="18" charset="0"/>
              </a:rPr>
              <a:t> word (A, B, C or D) that is the best example of the category. </a:t>
            </a:r>
          </a:p>
          <a:p>
            <a:pPr eaLnBrk="0" fontAlgn="base" hangingPunct="0">
              <a:spcBef>
                <a:spcPct val="0"/>
              </a:spcBef>
              <a:spcAft>
                <a:spcPct val="0"/>
              </a:spcAft>
            </a:pPr>
            <a:endParaRPr lang="en-GB" altLang="zh-CN" sz="2000" dirty="0">
              <a:solidFill>
                <a:srgbClr val="104F75"/>
              </a:solidFill>
              <a:ea typeface="SimSun" panose="02010600030101010101" pitchFamily="2" charset="-122"/>
              <a:cs typeface="Times New Roman" panose="02020603050405020304" pitchFamily="18" charset="0"/>
            </a:endParaRPr>
          </a:p>
          <a:p>
            <a:pPr eaLnBrk="0" fontAlgn="base" hangingPunct="0">
              <a:spcBef>
                <a:spcPct val="0"/>
              </a:spcBef>
              <a:spcAft>
                <a:spcPct val="0"/>
              </a:spcAft>
            </a:pPr>
            <a:r>
              <a:rPr lang="en-GB" altLang="zh-CN" sz="2000" dirty="0">
                <a:solidFill>
                  <a:srgbClr val="104F75"/>
                </a:solidFill>
                <a:ea typeface="SimSun" panose="02010600030101010101" pitchFamily="2" charset="-122"/>
                <a:cs typeface="Times New Roman" panose="02020603050405020304" pitchFamily="18" charset="0"/>
              </a:rPr>
              <a:t>You will hear each set of four Spanish words </a:t>
            </a:r>
            <a:r>
              <a:rPr lang="en-GB" altLang="zh-CN" sz="2000" b="1" dirty="0">
                <a:solidFill>
                  <a:srgbClr val="104F75"/>
                </a:solidFill>
                <a:ea typeface="SimSun" panose="02010600030101010101" pitchFamily="2" charset="-122"/>
                <a:cs typeface="Times New Roman" panose="02020603050405020304" pitchFamily="18" charset="0"/>
              </a:rPr>
              <a:t>twice</a:t>
            </a:r>
            <a:r>
              <a:rPr lang="en-GB" altLang="zh-CN" sz="2000" dirty="0">
                <a:solidFill>
                  <a:srgbClr val="104F75"/>
                </a:solidFill>
                <a:ea typeface="SimSun" panose="02010600030101010101" pitchFamily="2" charset="-122"/>
                <a:cs typeface="Times New Roman" panose="02020603050405020304" pitchFamily="18" charset="0"/>
              </a:rPr>
              <a:t>. </a:t>
            </a:r>
          </a:p>
          <a:p>
            <a:pPr eaLnBrk="0" fontAlgn="base" hangingPunct="0">
              <a:spcBef>
                <a:spcPct val="0"/>
              </a:spcBef>
              <a:spcAft>
                <a:spcPct val="0"/>
              </a:spcAft>
            </a:pPr>
            <a:endParaRPr lang="en-GB" altLang="zh-CN" sz="2000" dirty="0">
              <a:solidFill>
                <a:srgbClr val="104F75"/>
              </a:solidFill>
              <a:ea typeface="SimSun" panose="02010600030101010101" pitchFamily="2" charset="-122"/>
              <a:cs typeface="Times New Roman" panose="02020603050405020304" pitchFamily="18" charset="0"/>
            </a:endParaRPr>
          </a:p>
          <a:p>
            <a:pPr eaLnBrk="0" fontAlgn="base" hangingPunct="0">
              <a:spcBef>
                <a:spcPct val="0"/>
              </a:spcBef>
              <a:spcAft>
                <a:spcPct val="0"/>
              </a:spcAft>
            </a:pPr>
            <a:r>
              <a:rPr lang="en-GB" altLang="zh-CN" sz="2000" b="1" dirty="0">
                <a:solidFill>
                  <a:srgbClr val="104F75"/>
                </a:solidFill>
                <a:ea typeface="SimSun" panose="02010600030101010101" pitchFamily="2" charset="-122"/>
                <a:cs typeface="Times New Roman" panose="02020603050405020304" pitchFamily="18" charset="0"/>
              </a:rPr>
              <a:t>Which Spanish word is the best example of …?</a:t>
            </a:r>
          </a:p>
        </p:txBody>
      </p:sp>
      <p:sp>
        <p:nvSpPr>
          <p:cNvPr id="11" name="Action Button: Custom 16">
            <a:hlinkClick r:id="" action="ppaction://noaction" highlightClick="1">
              <a:snd r:embed="rId4" name="a el alema%CC%81n, b el gesto, c la semana, d la bebida.wav"/>
            </a:hlinkClick>
            <a:extLst>
              <a:ext uri="{FF2B5EF4-FFF2-40B4-BE49-F238E27FC236}">
                <a16:creationId xmlns:a16="http://schemas.microsoft.com/office/drawing/2014/main" id="{FCC3AB89-D2A6-44AC-8D90-BED93F496C8C}"/>
              </a:ext>
            </a:extLst>
          </p:cNvPr>
          <p:cNvSpPr/>
          <p:nvPr/>
        </p:nvSpPr>
        <p:spPr>
          <a:xfrm>
            <a:off x="747090" y="5436806"/>
            <a:ext cx="495495" cy="455716"/>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800" b="1" dirty="0">
                <a:solidFill>
                  <a:prstClr val="white"/>
                </a:solidFill>
              </a:rPr>
              <a:t>1</a:t>
            </a:r>
          </a:p>
        </p:txBody>
      </p:sp>
      <p:graphicFrame>
        <p:nvGraphicFramePr>
          <p:cNvPr id="4" name="Tabla 3">
            <a:extLst>
              <a:ext uri="{FF2B5EF4-FFF2-40B4-BE49-F238E27FC236}">
                <a16:creationId xmlns:a16="http://schemas.microsoft.com/office/drawing/2014/main" id="{EEC9F37B-7B21-3845-8E04-52DC08B82649}"/>
              </a:ext>
            </a:extLst>
          </p:cNvPr>
          <p:cNvGraphicFramePr>
            <a:graphicFrameLocks noGrp="1"/>
          </p:cNvGraphicFramePr>
          <p:nvPr>
            <p:extLst>
              <p:ext uri="{D42A27DB-BD31-4B8C-83A1-F6EECF244321}">
                <p14:modId xmlns:p14="http://schemas.microsoft.com/office/powerpoint/2010/main" val="1155262865"/>
              </p:ext>
            </p:extLst>
          </p:nvPr>
        </p:nvGraphicFramePr>
        <p:xfrm>
          <a:off x="3105620" y="5244290"/>
          <a:ext cx="6103730" cy="840748"/>
        </p:xfrm>
        <a:graphic>
          <a:graphicData uri="http://schemas.openxmlformats.org/drawingml/2006/table">
            <a:tbl>
              <a:tblPr firstRow="1" firstCol="1" bandRow="1">
                <a:tableStyleId>{5C22544A-7EE6-4342-B048-85BDC9FD1C3A}</a:tableStyleId>
              </a:tblPr>
              <a:tblGrid>
                <a:gridCol w="408396">
                  <a:extLst>
                    <a:ext uri="{9D8B030D-6E8A-4147-A177-3AD203B41FA5}">
                      <a16:colId xmlns:a16="http://schemas.microsoft.com/office/drawing/2014/main" val="2236429786"/>
                    </a:ext>
                  </a:extLst>
                </a:gridCol>
                <a:gridCol w="4061750">
                  <a:extLst>
                    <a:ext uri="{9D8B030D-6E8A-4147-A177-3AD203B41FA5}">
                      <a16:colId xmlns:a16="http://schemas.microsoft.com/office/drawing/2014/main" val="3324109556"/>
                    </a:ext>
                  </a:extLst>
                </a:gridCol>
                <a:gridCol w="408396">
                  <a:extLst>
                    <a:ext uri="{9D8B030D-6E8A-4147-A177-3AD203B41FA5}">
                      <a16:colId xmlns:a16="http://schemas.microsoft.com/office/drawing/2014/main" val="1900933245"/>
                    </a:ext>
                  </a:extLst>
                </a:gridCol>
                <a:gridCol w="408396">
                  <a:extLst>
                    <a:ext uri="{9D8B030D-6E8A-4147-A177-3AD203B41FA5}">
                      <a16:colId xmlns:a16="http://schemas.microsoft.com/office/drawing/2014/main" val="1251100315"/>
                    </a:ext>
                  </a:extLst>
                </a:gridCol>
                <a:gridCol w="408396">
                  <a:extLst>
                    <a:ext uri="{9D8B030D-6E8A-4147-A177-3AD203B41FA5}">
                      <a16:colId xmlns:a16="http://schemas.microsoft.com/office/drawing/2014/main" val="2971766073"/>
                    </a:ext>
                  </a:extLst>
                </a:gridCol>
                <a:gridCol w="408396">
                  <a:extLst>
                    <a:ext uri="{9D8B030D-6E8A-4147-A177-3AD203B41FA5}">
                      <a16:colId xmlns:a16="http://schemas.microsoft.com/office/drawing/2014/main" val="1084179102"/>
                    </a:ext>
                  </a:extLst>
                </a:gridCol>
              </a:tblGrid>
              <a:tr h="419710">
                <a:tc>
                  <a:txBody>
                    <a:bodyPr/>
                    <a:lstStyle/>
                    <a:p>
                      <a:pPr>
                        <a:lnSpc>
                          <a:spcPct val="107000"/>
                        </a:lnSpc>
                        <a:spcAft>
                          <a:spcPts val="800"/>
                        </a:spcAft>
                      </a:pPr>
                      <a:r>
                        <a:rPr lang="en-GB" sz="2000" b="0" dirty="0">
                          <a:solidFill>
                            <a:srgbClr val="104F75"/>
                          </a:solidFill>
                          <a:effectLst/>
                        </a:rPr>
                        <a:t> </a:t>
                      </a:r>
                      <a:endParaRPr lang="es-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r>
                        <a:rPr lang="en-GB" sz="2000" b="0" dirty="0">
                          <a:solidFill>
                            <a:srgbClr val="104F75"/>
                          </a:solidFill>
                          <a:effectLst/>
                        </a:rPr>
                        <a:t> </a:t>
                      </a:r>
                      <a:endParaRPr lang="es-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r>
                        <a:rPr lang="en-GB" sz="2000" dirty="0">
                          <a:solidFill>
                            <a:srgbClr val="104F75"/>
                          </a:solidFill>
                          <a:effectLst/>
                        </a:rPr>
                        <a:t>A</a:t>
                      </a:r>
                      <a:endParaRPr lang="es-GB" sz="200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r>
                        <a:rPr lang="en-GB" sz="2000" dirty="0">
                          <a:solidFill>
                            <a:srgbClr val="104F75"/>
                          </a:solidFill>
                          <a:effectLst/>
                        </a:rPr>
                        <a:t>B</a:t>
                      </a:r>
                      <a:endParaRPr lang="es-GB" sz="200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r>
                        <a:rPr lang="en-GB" sz="2000" dirty="0">
                          <a:solidFill>
                            <a:srgbClr val="104F75"/>
                          </a:solidFill>
                          <a:effectLst/>
                        </a:rPr>
                        <a:t>C</a:t>
                      </a:r>
                      <a:endParaRPr lang="es-GB" sz="200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r>
                        <a:rPr lang="en-GB" sz="2000" dirty="0">
                          <a:solidFill>
                            <a:srgbClr val="104F75"/>
                          </a:solidFill>
                          <a:effectLst/>
                        </a:rPr>
                        <a:t>D</a:t>
                      </a:r>
                      <a:endParaRPr lang="es-GB" sz="200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19530480"/>
                  </a:ext>
                </a:extLst>
              </a:tr>
              <a:tr h="421038">
                <a:tc>
                  <a:txBody>
                    <a:bodyPr/>
                    <a:lstStyle/>
                    <a:p>
                      <a:pPr algn="ctr">
                        <a:lnSpc>
                          <a:spcPct val="107000"/>
                        </a:lnSpc>
                        <a:spcAft>
                          <a:spcPts val="800"/>
                        </a:spcAft>
                      </a:pPr>
                      <a:r>
                        <a:rPr lang="en-GB" sz="2000" b="1" dirty="0">
                          <a:solidFill>
                            <a:srgbClr val="104F75"/>
                          </a:solidFill>
                          <a:effectLst/>
                        </a:rPr>
                        <a:t>1</a:t>
                      </a:r>
                      <a:endParaRPr lang="es-GB" sz="2000" b="1"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r>
                        <a:rPr lang="en-GB" sz="2000" b="0" dirty="0">
                          <a:solidFill>
                            <a:srgbClr val="104F75"/>
                          </a:solidFill>
                          <a:effectLst/>
                        </a:rPr>
                        <a:t>a language</a:t>
                      </a:r>
                      <a:endParaRPr lang="es-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r>
                        <a:rPr lang="zh-CN" sz="2000">
                          <a:solidFill>
                            <a:srgbClr val="104F75"/>
                          </a:solidFill>
                          <a:effectLst/>
                        </a:rPr>
                        <a:t>☐</a:t>
                      </a:r>
                      <a:endParaRPr lang="es-GB" sz="200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r>
                        <a:rPr lang="zh-CN" sz="2000">
                          <a:solidFill>
                            <a:srgbClr val="104F75"/>
                          </a:solidFill>
                          <a:effectLst/>
                        </a:rPr>
                        <a:t>☐</a:t>
                      </a:r>
                      <a:endParaRPr lang="es-GB" sz="200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r>
                        <a:rPr lang="zh-CN" sz="2000" dirty="0">
                          <a:solidFill>
                            <a:srgbClr val="104F75"/>
                          </a:solidFill>
                          <a:effectLst/>
                        </a:rPr>
                        <a:t>☐</a:t>
                      </a:r>
                      <a:endParaRPr lang="es-GB" sz="200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r>
                        <a:rPr lang="zh-CN" sz="2000" dirty="0">
                          <a:solidFill>
                            <a:srgbClr val="104F75"/>
                          </a:solidFill>
                          <a:effectLst/>
                        </a:rPr>
                        <a:t>☐</a:t>
                      </a:r>
                      <a:endParaRPr lang="es-GB" sz="200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10768151"/>
                  </a:ext>
                </a:extLst>
              </a:tr>
            </a:tbl>
          </a:graphicData>
        </a:graphic>
      </p:graphicFrame>
      <p:sp>
        <p:nvSpPr>
          <p:cNvPr id="14" name="Action Button: Custom 16">
            <a:hlinkClick r:id="" action="ppaction://noaction" highlightClick="1">
              <a:snd r:embed="rId5" name="a la red, b el pai%CC%81s, c la suerte, d el ruido.wav"/>
            </a:hlinkClick>
            <a:extLst>
              <a:ext uri="{FF2B5EF4-FFF2-40B4-BE49-F238E27FC236}">
                <a16:creationId xmlns:a16="http://schemas.microsoft.com/office/drawing/2014/main" id="{704FF906-5052-484D-BE94-4C50A2AE8C2F}"/>
              </a:ext>
            </a:extLst>
          </p:cNvPr>
          <p:cNvSpPr/>
          <p:nvPr/>
        </p:nvSpPr>
        <p:spPr>
          <a:xfrm>
            <a:off x="742765" y="5433309"/>
            <a:ext cx="495495" cy="455716"/>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800" b="1" dirty="0">
                <a:solidFill>
                  <a:prstClr val="white"/>
                </a:solidFill>
              </a:rPr>
              <a:t>2</a:t>
            </a:r>
          </a:p>
        </p:txBody>
      </p:sp>
      <p:graphicFrame>
        <p:nvGraphicFramePr>
          <p:cNvPr id="15" name="Tabla 14">
            <a:extLst>
              <a:ext uri="{FF2B5EF4-FFF2-40B4-BE49-F238E27FC236}">
                <a16:creationId xmlns:a16="http://schemas.microsoft.com/office/drawing/2014/main" id="{34AA9576-883D-054F-8251-3919348FA721}"/>
              </a:ext>
            </a:extLst>
          </p:cNvPr>
          <p:cNvGraphicFramePr>
            <a:graphicFrameLocks noGrp="1"/>
          </p:cNvGraphicFramePr>
          <p:nvPr>
            <p:extLst>
              <p:ext uri="{D42A27DB-BD31-4B8C-83A1-F6EECF244321}">
                <p14:modId xmlns:p14="http://schemas.microsoft.com/office/powerpoint/2010/main" val="1302614905"/>
              </p:ext>
            </p:extLst>
          </p:nvPr>
        </p:nvGraphicFramePr>
        <p:xfrm>
          <a:off x="3105620" y="5240793"/>
          <a:ext cx="6103730" cy="840748"/>
        </p:xfrm>
        <a:graphic>
          <a:graphicData uri="http://schemas.openxmlformats.org/drawingml/2006/table">
            <a:tbl>
              <a:tblPr firstRow="1" firstCol="1" bandRow="1">
                <a:tableStyleId>{5C22544A-7EE6-4342-B048-85BDC9FD1C3A}</a:tableStyleId>
              </a:tblPr>
              <a:tblGrid>
                <a:gridCol w="408396">
                  <a:extLst>
                    <a:ext uri="{9D8B030D-6E8A-4147-A177-3AD203B41FA5}">
                      <a16:colId xmlns:a16="http://schemas.microsoft.com/office/drawing/2014/main" val="2236429786"/>
                    </a:ext>
                  </a:extLst>
                </a:gridCol>
                <a:gridCol w="4061750">
                  <a:extLst>
                    <a:ext uri="{9D8B030D-6E8A-4147-A177-3AD203B41FA5}">
                      <a16:colId xmlns:a16="http://schemas.microsoft.com/office/drawing/2014/main" val="3324109556"/>
                    </a:ext>
                  </a:extLst>
                </a:gridCol>
                <a:gridCol w="408396">
                  <a:extLst>
                    <a:ext uri="{9D8B030D-6E8A-4147-A177-3AD203B41FA5}">
                      <a16:colId xmlns:a16="http://schemas.microsoft.com/office/drawing/2014/main" val="1900933245"/>
                    </a:ext>
                  </a:extLst>
                </a:gridCol>
                <a:gridCol w="408396">
                  <a:extLst>
                    <a:ext uri="{9D8B030D-6E8A-4147-A177-3AD203B41FA5}">
                      <a16:colId xmlns:a16="http://schemas.microsoft.com/office/drawing/2014/main" val="1251100315"/>
                    </a:ext>
                  </a:extLst>
                </a:gridCol>
                <a:gridCol w="408396">
                  <a:extLst>
                    <a:ext uri="{9D8B030D-6E8A-4147-A177-3AD203B41FA5}">
                      <a16:colId xmlns:a16="http://schemas.microsoft.com/office/drawing/2014/main" val="2971766073"/>
                    </a:ext>
                  </a:extLst>
                </a:gridCol>
                <a:gridCol w="408396">
                  <a:extLst>
                    <a:ext uri="{9D8B030D-6E8A-4147-A177-3AD203B41FA5}">
                      <a16:colId xmlns:a16="http://schemas.microsoft.com/office/drawing/2014/main" val="1084179102"/>
                    </a:ext>
                  </a:extLst>
                </a:gridCol>
              </a:tblGrid>
              <a:tr h="419710">
                <a:tc>
                  <a:txBody>
                    <a:bodyPr/>
                    <a:lstStyle/>
                    <a:p>
                      <a:pPr>
                        <a:lnSpc>
                          <a:spcPct val="107000"/>
                        </a:lnSpc>
                        <a:spcAft>
                          <a:spcPts val="800"/>
                        </a:spcAft>
                      </a:pPr>
                      <a:r>
                        <a:rPr lang="en-GB" sz="2000" b="0" dirty="0">
                          <a:solidFill>
                            <a:srgbClr val="104F75"/>
                          </a:solidFill>
                          <a:effectLst/>
                        </a:rPr>
                        <a:t> </a:t>
                      </a:r>
                      <a:endParaRPr lang="es-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r>
                        <a:rPr lang="en-GB" sz="2000" b="0" dirty="0">
                          <a:solidFill>
                            <a:srgbClr val="104F75"/>
                          </a:solidFill>
                          <a:effectLst/>
                        </a:rPr>
                        <a:t> </a:t>
                      </a:r>
                      <a:endParaRPr lang="es-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r>
                        <a:rPr lang="en-GB" sz="2000" dirty="0">
                          <a:solidFill>
                            <a:srgbClr val="104F75"/>
                          </a:solidFill>
                          <a:effectLst/>
                        </a:rPr>
                        <a:t>A</a:t>
                      </a:r>
                      <a:endParaRPr lang="es-GB" sz="200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r>
                        <a:rPr lang="en-GB" sz="2000" dirty="0">
                          <a:solidFill>
                            <a:srgbClr val="104F75"/>
                          </a:solidFill>
                          <a:effectLst/>
                        </a:rPr>
                        <a:t>B</a:t>
                      </a:r>
                      <a:endParaRPr lang="es-GB" sz="200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r>
                        <a:rPr lang="en-GB" sz="2000" dirty="0">
                          <a:solidFill>
                            <a:srgbClr val="104F75"/>
                          </a:solidFill>
                          <a:effectLst/>
                        </a:rPr>
                        <a:t>C</a:t>
                      </a:r>
                      <a:endParaRPr lang="es-GB" sz="200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r>
                        <a:rPr lang="en-GB" sz="2000" dirty="0">
                          <a:solidFill>
                            <a:srgbClr val="104F75"/>
                          </a:solidFill>
                          <a:effectLst/>
                        </a:rPr>
                        <a:t>D</a:t>
                      </a:r>
                      <a:endParaRPr lang="es-GB" sz="200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19530480"/>
                  </a:ext>
                </a:extLst>
              </a:tr>
              <a:tr h="421038">
                <a:tc>
                  <a:txBody>
                    <a:bodyPr/>
                    <a:lstStyle/>
                    <a:p>
                      <a:pPr algn="ctr">
                        <a:lnSpc>
                          <a:spcPct val="107000"/>
                        </a:lnSpc>
                        <a:spcAft>
                          <a:spcPts val="800"/>
                        </a:spcAft>
                      </a:pPr>
                      <a:r>
                        <a:rPr lang="en-GB" sz="2000" b="1"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rPr>
                        <a:t>2</a:t>
                      </a:r>
                      <a:endParaRPr lang="es-GB" sz="2000" b="1"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r>
                        <a:rPr lang="en-GB" sz="2000" b="0" dirty="0">
                          <a:solidFill>
                            <a:srgbClr val="104F75"/>
                          </a:solidFill>
                          <a:effectLst/>
                        </a:rPr>
                        <a:t>something you hear</a:t>
                      </a:r>
                      <a:endParaRPr lang="es-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r>
                        <a:rPr lang="zh-CN" sz="2000">
                          <a:solidFill>
                            <a:srgbClr val="104F75"/>
                          </a:solidFill>
                          <a:effectLst/>
                        </a:rPr>
                        <a:t>☐</a:t>
                      </a:r>
                      <a:endParaRPr lang="es-GB" sz="200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r>
                        <a:rPr lang="zh-CN" sz="2000">
                          <a:solidFill>
                            <a:srgbClr val="104F75"/>
                          </a:solidFill>
                          <a:effectLst/>
                        </a:rPr>
                        <a:t>☐</a:t>
                      </a:r>
                      <a:endParaRPr lang="es-GB" sz="200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r>
                        <a:rPr lang="zh-CN" sz="2000" dirty="0">
                          <a:solidFill>
                            <a:srgbClr val="104F75"/>
                          </a:solidFill>
                          <a:effectLst/>
                        </a:rPr>
                        <a:t>☐</a:t>
                      </a:r>
                      <a:endParaRPr lang="es-GB" sz="200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r>
                        <a:rPr lang="zh-CN" sz="2000" dirty="0">
                          <a:solidFill>
                            <a:srgbClr val="104F75"/>
                          </a:solidFill>
                          <a:effectLst/>
                        </a:rPr>
                        <a:t>☐</a:t>
                      </a:r>
                      <a:endParaRPr lang="es-GB" sz="200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10768151"/>
                  </a:ext>
                </a:extLst>
              </a:tr>
            </a:tbl>
          </a:graphicData>
        </a:graphic>
      </p:graphicFrame>
      <p:sp>
        <p:nvSpPr>
          <p:cNvPr id="16" name="CuadroTexto 15">
            <a:extLst>
              <a:ext uri="{FF2B5EF4-FFF2-40B4-BE49-F238E27FC236}">
                <a16:creationId xmlns:a16="http://schemas.microsoft.com/office/drawing/2014/main" id="{1B767FEC-5CE7-A04A-8FC2-33F035608D8B}"/>
              </a:ext>
            </a:extLst>
          </p:cNvPr>
          <p:cNvSpPr txBox="1"/>
          <p:nvPr/>
        </p:nvSpPr>
        <p:spPr>
          <a:xfrm>
            <a:off x="7633561" y="5661167"/>
            <a:ext cx="274891" cy="400110"/>
          </a:xfrm>
          <a:prstGeom prst="rect">
            <a:avLst/>
          </a:prstGeom>
          <a:noFill/>
        </p:spPr>
        <p:txBody>
          <a:bodyPr wrap="square" rtlCol="0">
            <a:spAutoFit/>
          </a:bodyPr>
          <a:lstStyle/>
          <a:p>
            <a:pPr algn="l"/>
            <a:r>
              <a:rPr lang="es-GB" sz="2000" dirty="0">
                <a:solidFill>
                  <a:srgbClr val="104F75"/>
                </a:solidFill>
              </a:rPr>
              <a:t>x</a:t>
            </a:r>
          </a:p>
        </p:txBody>
      </p:sp>
      <p:sp>
        <p:nvSpPr>
          <p:cNvPr id="17" name="CuadroTexto 16">
            <a:extLst>
              <a:ext uri="{FF2B5EF4-FFF2-40B4-BE49-F238E27FC236}">
                <a16:creationId xmlns:a16="http://schemas.microsoft.com/office/drawing/2014/main" id="{43819865-69B6-9240-B24F-C67D163DB296}"/>
              </a:ext>
            </a:extLst>
          </p:cNvPr>
          <p:cNvSpPr txBox="1"/>
          <p:nvPr/>
        </p:nvSpPr>
        <p:spPr>
          <a:xfrm>
            <a:off x="8848020" y="5661167"/>
            <a:ext cx="274891" cy="400110"/>
          </a:xfrm>
          <a:prstGeom prst="rect">
            <a:avLst/>
          </a:prstGeom>
          <a:noFill/>
        </p:spPr>
        <p:txBody>
          <a:bodyPr wrap="square" rtlCol="0">
            <a:spAutoFit/>
          </a:bodyPr>
          <a:lstStyle/>
          <a:p>
            <a:pPr algn="l"/>
            <a:r>
              <a:rPr lang="es-GB" sz="2000" dirty="0">
                <a:solidFill>
                  <a:srgbClr val="104F75"/>
                </a:solidFill>
              </a:rPr>
              <a:t>x</a:t>
            </a:r>
          </a:p>
        </p:txBody>
      </p:sp>
    </p:spTree>
    <p:extLst>
      <p:ext uri="{BB962C8B-B14F-4D97-AF65-F5344CB8AC3E}">
        <p14:creationId xmlns:p14="http://schemas.microsoft.com/office/powerpoint/2010/main" val="64242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4"/>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1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6" grpId="0"/>
      <p:bldP spid="16" grpId="1"/>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5" name="Title 3"/>
          <p:cNvSpPr>
            <a:spLocks noGrp="1"/>
          </p:cNvSpPr>
          <p:nvPr>
            <p:ph type="title"/>
          </p:nvPr>
        </p:nvSpPr>
        <p:spPr>
          <a:xfrm>
            <a:off x="-72086" y="280417"/>
            <a:ext cx="6631382" cy="721474"/>
          </a:xfrm>
        </p:spPr>
        <p:txBody>
          <a:bodyPr>
            <a:normAutofit/>
          </a:bodyPr>
          <a:lstStyle/>
          <a:p>
            <a:r>
              <a:rPr lang="en-GB" sz="2800" b="1">
                <a:solidFill>
                  <a:schemeClr val="bg1"/>
                </a:solidFill>
              </a:rPr>
              <a:t>Section A (Listening)</a:t>
            </a:r>
            <a:endParaRPr lang="en-GB" sz="2800" b="1" dirty="0">
              <a:solidFill>
                <a:schemeClr val="bg1"/>
              </a:solidFill>
            </a:endParaRPr>
          </a:p>
        </p:txBody>
      </p:sp>
      <p:sp>
        <p:nvSpPr>
          <p:cNvPr id="7" name="Rectangle 1"/>
          <p:cNvSpPr>
            <a:spLocks noChangeArrowheads="1"/>
          </p:cNvSpPr>
          <p:nvPr/>
        </p:nvSpPr>
        <p:spPr bwMode="auto">
          <a:xfrm>
            <a:off x="322534" y="1326432"/>
            <a:ext cx="11546932" cy="286232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kumimoji="0" lang="en-GB" altLang="en-US" sz="2000" b="1" i="0" u="none" strike="noStrike" cap="none" normalizeH="0" baseline="0" dirty="0">
                <a:ln>
                  <a:noFill/>
                </a:ln>
                <a:solidFill>
                  <a:srgbClr val="104F75"/>
                </a:solidFill>
                <a:effectLst/>
                <a:ea typeface="Times New Roman" panose="02020603050405020304" pitchFamily="18" charset="0"/>
                <a:cs typeface="Arial" panose="020B0604020202020204" pitchFamily="34" charset="0"/>
              </a:rPr>
              <a:t>SEC</a:t>
            </a:r>
            <a:r>
              <a:rPr kumimoji="0" lang="en-GB" altLang="en-US" sz="2000" b="1" i="0" u="none" strike="noStrike" cap="none" normalizeH="0" baseline="0" dirty="0">
                <a:ln>
                  <a:noFill/>
                </a:ln>
                <a:solidFill>
                  <a:srgbClr val="104F75"/>
                </a:solidFill>
                <a:effectLst/>
                <a:ea typeface="SimSun" panose="02010600030101010101" pitchFamily="2" charset="-122"/>
                <a:cs typeface="Arial" panose="020B0604020202020204" pitchFamily="34" charset="0"/>
              </a:rPr>
              <a:t>TION A (LISTENING</a:t>
            </a:r>
            <a:r>
              <a:rPr lang="en-GB" altLang="en-US" sz="2000" b="1" dirty="0">
                <a:solidFill>
                  <a:srgbClr val="104F75"/>
                </a:solidFill>
                <a:ea typeface="SimSun" panose="02010600030101010101" pitchFamily="2" charset="-122"/>
                <a:cs typeface="Arial" panose="020B0604020202020204" pitchFamily="34" charset="0"/>
              </a:rPr>
              <a:t>) - GRAMMAR</a:t>
            </a:r>
            <a:endParaRPr kumimoji="0" lang="en-GB" altLang="en-US" sz="2000" b="1" i="0" u="none" strike="noStrike" cap="none" normalizeH="0" baseline="0" dirty="0">
              <a:ln>
                <a:noFill/>
              </a:ln>
              <a:solidFill>
                <a:srgbClr val="104F75"/>
              </a:solidFill>
              <a:effectLst/>
              <a:ea typeface="SimSun" panose="02010600030101010101" pitchFamily="2" charset="-122"/>
              <a:cs typeface="Arial" panose="020B0604020202020204" pitchFamily="34" charset="0"/>
            </a:endParaRPr>
          </a:p>
          <a:p>
            <a:pPr eaLnBrk="0" fontAlgn="base" hangingPunct="0">
              <a:spcBef>
                <a:spcPct val="0"/>
              </a:spcBef>
              <a:spcAft>
                <a:spcPct val="0"/>
              </a:spcAft>
            </a:pPr>
            <a:br>
              <a:rPr kumimoji="0" lang="en-GB" altLang="zh-CN" sz="2000" b="1" i="0" u="none" strike="noStrike" cap="none" normalizeH="0" baseline="0" dirty="0">
                <a:ln>
                  <a:noFill/>
                </a:ln>
                <a:solidFill>
                  <a:srgbClr val="104F75"/>
                </a:solidFill>
                <a:effectLst/>
                <a:ea typeface="SimSun" panose="02010600030101010101" pitchFamily="2" charset="-122"/>
                <a:cs typeface="Times New Roman" panose="02020603050405020304" pitchFamily="18" charset="0"/>
              </a:rPr>
            </a:br>
            <a:r>
              <a:rPr lang="en-GB" altLang="zh-CN" sz="2000" b="1" dirty="0">
                <a:solidFill>
                  <a:srgbClr val="104F75"/>
                </a:solidFill>
                <a:ea typeface="SimSun" panose="02010600030101010101" pitchFamily="2" charset="-122"/>
                <a:cs typeface="Times New Roman" panose="02020603050405020304" pitchFamily="18" charset="0"/>
              </a:rPr>
              <a:t>PART A</a:t>
            </a:r>
          </a:p>
          <a:p>
            <a:pPr eaLnBrk="0" fontAlgn="base" hangingPunct="0">
              <a:spcBef>
                <a:spcPct val="0"/>
              </a:spcBef>
              <a:spcAft>
                <a:spcPct val="0"/>
              </a:spcAft>
            </a:pPr>
            <a:endParaRPr lang="en-GB" altLang="zh-CN" sz="2000" dirty="0">
              <a:solidFill>
                <a:srgbClr val="104F75"/>
              </a:solidFill>
              <a:ea typeface="SimSun" panose="02010600030101010101" pitchFamily="2" charset="-122"/>
              <a:cs typeface="Times New Roman" panose="02020603050405020304" pitchFamily="18" charset="0"/>
            </a:endParaRPr>
          </a:p>
          <a:p>
            <a:pPr eaLnBrk="0" fontAlgn="base" hangingPunct="0">
              <a:spcBef>
                <a:spcPct val="0"/>
              </a:spcBef>
              <a:spcAft>
                <a:spcPct val="0"/>
              </a:spcAft>
            </a:pPr>
            <a:r>
              <a:rPr lang="en-GB" altLang="zh-CN" sz="2000" dirty="0">
                <a:solidFill>
                  <a:srgbClr val="104F75"/>
                </a:solidFill>
                <a:ea typeface="SimSun" panose="02010600030101010101" pitchFamily="2" charset="-122"/>
                <a:cs typeface="Times New Roman" panose="02020603050405020304" pitchFamily="18" charset="0"/>
              </a:rPr>
              <a:t>This part of the test will take around 4 minutes. </a:t>
            </a:r>
          </a:p>
          <a:p>
            <a:pPr eaLnBrk="0" fontAlgn="base" hangingPunct="0">
              <a:spcBef>
                <a:spcPct val="0"/>
              </a:spcBef>
              <a:spcAft>
                <a:spcPct val="0"/>
              </a:spcAft>
            </a:pPr>
            <a:endParaRPr lang="en-GB" altLang="zh-CN" sz="2000" dirty="0">
              <a:solidFill>
                <a:srgbClr val="104F75"/>
              </a:solidFill>
              <a:ea typeface="SimSun" panose="02010600030101010101" pitchFamily="2" charset="-122"/>
              <a:cs typeface="Times New Roman" panose="02020603050405020304" pitchFamily="18" charset="0"/>
            </a:endParaRPr>
          </a:p>
          <a:p>
            <a:pPr eaLnBrk="0" fontAlgn="base" hangingPunct="0">
              <a:spcBef>
                <a:spcPct val="0"/>
              </a:spcBef>
              <a:spcAft>
                <a:spcPct val="0"/>
              </a:spcAft>
            </a:pPr>
            <a:r>
              <a:rPr lang="en-GB" altLang="zh-CN" sz="2000" dirty="0">
                <a:solidFill>
                  <a:srgbClr val="104F75"/>
                </a:solidFill>
                <a:ea typeface="SimSun" panose="02010600030101010101" pitchFamily="2" charset="-122"/>
                <a:cs typeface="Times New Roman" panose="02020603050405020304" pitchFamily="18" charset="0"/>
              </a:rPr>
              <a:t>You will hear two sentences. You will hear each sentence </a:t>
            </a:r>
            <a:r>
              <a:rPr lang="en-GB" altLang="zh-CN" sz="2000" b="1" dirty="0">
                <a:solidFill>
                  <a:srgbClr val="104F75"/>
                </a:solidFill>
                <a:ea typeface="SimSun" panose="02010600030101010101" pitchFamily="2" charset="-122"/>
                <a:cs typeface="Times New Roman" panose="02020603050405020304" pitchFamily="18" charset="0"/>
              </a:rPr>
              <a:t>twice</a:t>
            </a:r>
            <a:r>
              <a:rPr lang="en-GB" altLang="zh-CN" sz="2000" dirty="0">
                <a:solidFill>
                  <a:srgbClr val="104F75"/>
                </a:solidFill>
                <a:ea typeface="SimSun" panose="02010600030101010101" pitchFamily="2" charset="-122"/>
                <a:cs typeface="Times New Roman" panose="02020603050405020304" pitchFamily="18" charset="0"/>
              </a:rPr>
              <a:t>. </a:t>
            </a:r>
          </a:p>
          <a:p>
            <a:pPr eaLnBrk="0" fontAlgn="base" hangingPunct="0">
              <a:spcBef>
                <a:spcPct val="0"/>
              </a:spcBef>
              <a:spcAft>
                <a:spcPct val="0"/>
              </a:spcAft>
            </a:pPr>
            <a:endParaRPr lang="en-GB" altLang="zh-CN" sz="2000" dirty="0">
              <a:solidFill>
                <a:srgbClr val="104F75"/>
              </a:solidFill>
              <a:ea typeface="SimSun" panose="02010600030101010101" pitchFamily="2" charset="-122"/>
              <a:cs typeface="Times New Roman" panose="02020603050405020304" pitchFamily="18" charset="0"/>
            </a:endParaRPr>
          </a:p>
          <a:p>
            <a:pPr eaLnBrk="0" fontAlgn="base" hangingPunct="0">
              <a:spcBef>
                <a:spcPct val="0"/>
              </a:spcBef>
              <a:spcAft>
                <a:spcPct val="0"/>
              </a:spcAft>
            </a:pPr>
            <a:r>
              <a:rPr lang="en-GB" altLang="zh-CN" sz="2000" dirty="0">
                <a:solidFill>
                  <a:srgbClr val="104F75"/>
                </a:solidFill>
                <a:ea typeface="SimSun" panose="02010600030101010101" pitchFamily="2" charset="-122"/>
                <a:cs typeface="Times New Roman" panose="02020603050405020304" pitchFamily="18" charset="0"/>
              </a:rPr>
              <a:t>Put a </a:t>
            </a:r>
            <a:r>
              <a:rPr lang="en-GB" altLang="zh-CN" sz="2000" b="1" dirty="0">
                <a:solidFill>
                  <a:srgbClr val="104F75"/>
                </a:solidFill>
                <a:ea typeface="SimSun" panose="02010600030101010101" pitchFamily="2" charset="-122"/>
                <a:cs typeface="Times New Roman" panose="02020603050405020304" pitchFamily="18" charset="0"/>
              </a:rPr>
              <a:t>cross (x) </a:t>
            </a:r>
            <a:r>
              <a:rPr lang="en-GB" altLang="zh-CN" sz="2000" dirty="0">
                <a:solidFill>
                  <a:srgbClr val="104F75"/>
                </a:solidFill>
                <a:ea typeface="SimSun" panose="02010600030101010101" pitchFamily="2" charset="-122"/>
                <a:cs typeface="Times New Roman" panose="02020603050405020304" pitchFamily="18" charset="0"/>
              </a:rPr>
              <a:t>next to the person or people the sentence is about.</a:t>
            </a:r>
          </a:p>
        </p:txBody>
      </p:sp>
      <p:sp>
        <p:nvSpPr>
          <p:cNvPr id="11" name="Action Button: Custom 16">
            <a:hlinkClick r:id="" action="ppaction://noaction" highlightClick="1">
              <a:snd r:embed="rId4" name="conocemos a gente nueva (once).wav"/>
            </a:hlinkClick>
            <a:extLst>
              <a:ext uri="{FF2B5EF4-FFF2-40B4-BE49-F238E27FC236}">
                <a16:creationId xmlns:a16="http://schemas.microsoft.com/office/drawing/2014/main" id="{FCC3AB89-D2A6-44AC-8D90-BED93F496C8C}"/>
              </a:ext>
            </a:extLst>
          </p:cNvPr>
          <p:cNvSpPr/>
          <p:nvPr/>
        </p:nvSpPr>
        <p:spPr>
          <a:xfrm>
            <a:off x="322534" y="4619914"/>
            <a:ext cx="495495" cy="455716"/>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800" b="1" dirty="0">
                <a:solidFill>
                  <a:prstClr val="white"/>
                </a:solidFill>
              </a:rPr>
              <a:t>1</a:t>
            </a:r>
          </a:p>
        </p:txBody>
      </p:sp>
      <p:sp>
        <p:nvSpPr>
          <p:cNvPr id="14" name="Action Button: Custom 16">
            <a:hlinkClick r:id="" action="ppaction://noaction" highlightClick="1">
              <a:snd r:embed="rId5" name="elijo el viaje a la costa (once).wav"/>
            </a:hlinkClick>
            <a:extLst>
              <a:ext uri="{FF2B5EF4-FFF2-40B4-BE49-F238E27FC236}">
                <a16:creationId xmlns:a16="http://schemas.microsoft.com/office/drawing/2014/main" id="{704FF906-5052-484D-BE94-4C50A2AE8C2F}"/>
              </a:ext>
            </a:extLst>
          </p:cNvPr>
          <p:cNvSpPr/>
          <p:nvPr/>
        </p:nvSpPr>
        <p:spPr>
          <a:xfrm>
            <a:off x="322533" y="5237004"/>
            <a:ext cx="495495" cy="455716"/>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800" b="1" dirty="0">
                <a:solidFill>
                  <a:prstClr val="white"/>
                </a:solidFill>
              </a:rPr>
              <a:t>2</a:t>
            </a:r>
          </a:p>
        </p:txBody>
      </p:sp>
      <p:graphicFrame>
        <p:nvGraphicFramePr>
          <p:cNvPr id="3" name="Tabla 2">
            <a:extLst>
              <a:ext uri="{FF2B5EF4-FFF2-40B4-BE49-F238E27FC236}">
                <a16:creationId xmlns:a16="http://schemas.microsoft.com/office/drawing/2014/main" id="{F5F87F70-A548-6546-B388-3AA910BD3B2A}"/>
              </a:ext>
            </a:extLst>
          </p:cNvPr>
          <p:cNvGraphicFramePr>
            <a:graphicFrameLocks noGrp="1"/>
          </p:cNvGraphicFramePr>
          <p:nvPr>
            <p:extLst>
              <p:ext uri="{D42A27DB-BD31-4B8C-83A1-F6EECF244321}">
                <p14:modId xmlns:p14="http://schemas.microsoft.com/office/powerpoint/2010/main" val="877497501"/>
              </p:ext>
            </p:extLst>
          </p:nvPr>
        </p:nvGraphicFramePr>
        <p:xfrm>
          <a:off x="1075332" y="4535769"/>
          <a:ext cx="10041336" cy="1191462"/>
        </p:xfrm>
        <a:graphic>
          <a:graphicData uri="http://schemas.openxmlformats.org/drawingml/2006/table">
            <a:tbl>
              <a:tblPr firstRow="1" firstCol="1" bandRow="1">
                <a:tableStyleId>{5C22544A-7EE6-4342-B048-85BDC9FD1C3A}</a:tableStyleId>
              </a:tblPr>
              <a:tblGrid>
                <a:gridCol w="804469">
                  <a:extLst>
                    <a:ext uri="{9D8B030D-6E8A-4147-A177-3AD203B41FA5}">
                      <a16:colId xmlns:a16="http://schemas.microsoft.com/office/drawing/2014/main" val="1885490997"/>
                    </a:ext>
                  </a:extLst>
                </a:gridCol>
                <a:gridCol w="1664191">
                  <a:extLst>
                    <a:ext uri="{9D8B030D-6E8A-4147-A177-3AD203B41FA5}">
                      <a16:colId xmlns:a16="http://schemas.microsoft.com/office/drawing/2014/main" val="3041107232"/>
                    </a:ext>
                  </a:extLst>
                </a:gridCol>
                <a:gridCol w="553481">
                  <a:extLst>
                    <a:ext uri="{9D8B030D-6E8A-4147-A177-3AD203B41FA5}">
                      <a16:colId xmlns:a16="http://schemas.microsoft.com/office/drawing/2014/main" val="3010245435"/>
                    </a:ext>
                  </a:extLst>
                </a:gridCol>
                <a:gridCol w="1638905">
                  <a:extLst>
                    <a:ext uri="{9D8B030D-6E8A-4147-A177-3AD203B41FA5}">
                      <a16:colId xmlns:a16="http://schemas.microsoft.com/office/drawing/2014/main" val="2609119693"/>
                    </a:ext>
                  </a:extLst>
                </a:gridCol>
                <a:gridCol w="512274">
                  <a:extLst>
                    <a:ext uri="{9D8B030D-6E8A-4147-A177-3AD203B41FA5}">
                      <a16:colId xmlns:a16="http://schemas.microsoft.com/office/drawing/2014/main" val="4224630372"/>
                    </a:ext>
                  </a:extLst>
                </a:gridCol>
                <a:gridCol w="2007892">
                  <a:extLst>
                    <a:ext uri="{9D8B030D-6E8A-4147-A177-3AD203B41FA5}">
                      <a16:colId xmlns:a16="http://schemas.microsoft.com/office/drawing/2014/main" val="4175333806"/>
                    </a:ext>
                  </a:extLst>
                </a:gridCol>
                <a:gridCol w="514148">
                  <a:extLst>
                    <a:ext uri="{9D8B030D-6E8A-4147-A177-3AD203B41FA5}">
                      <a16:colId xmlns:a16="http://schemas.microsoft.com/office/drawing/2014/main" val="188395609"/>
                    </a:ext>
                  </a:extLst>
                </a:gridCol>
                <a:gridCol w="1858050">
                  <a:extLst>
                    <a:ext uri="{9D8B030D-6E8A-4147-A177-3AD203B41FA5}">
                      <a16:colId xmlns:a16="http://schemas.microsoft.com/office/drawing/2014/main" val="67421280"/>
                    </a:ext>
                  </a:extLst>
                </a:gridCol>
                <a:gridCol w="487926">
                  <a:extLst>
                    <a:ext uri="{9D8B030D-6E8A-4147-A177-3AD203B41FA5}">
                      <a16:colId xmlns:a16="http://schemas.microsoft.com/office/drawing/2014/main" val="786015272"/>
                    </a:ext>
                  </a:extLst>
                </a:gridCol>
              </a:tblGrid>
              <a:tr h="595731">
                <a:tc>
                  <a:txBody>
                    <a:bodyPr/>
                    <a:lstStyle/>
                    <a:p>
                      <a:pPr algn="ctr">
                        <a:lnSpc>
                          <a:spcPct val="107000"/>
                        </a:lnSpc>
                        <a:spcAft>
                          <a:spcPts val="800"/>
                        </a:spcAft>
                      </a:pPr>
                      <a:r>
                        <a:rPr lang="en-GB" sz="2000" dirty="0">
                          <a:solidFill>
                            <a:srgbClr val="104F75"/>
                          </a:solidFill>
                          <a:effectLst/>
                        </a:rPr>
                        <a:t>1</a:t>
                      </a:r>
                      <a:endParaRPr lang="es-GB" sz="200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noFill/>
                  </a:tcPr>
                </a:tc>
                <a:tc>
                  <a:txBody>
                    <a:bodyPr/>
                    <a:lstStyle/>
                    <a:p>
                      <a:pPr algn="ctr">
                        <a:lnSpc>
                          <a:spcPct val="107000"/>
                        </a:lnSpc>
                        <a:spcAft>
                          <a:spcPts val="800"/>
                        </a:spcAft>
                      </a:pPr>
                      <a:r>
                        <a:rPr lang="en-GB" sz="2000" b="0" dirty="0">
                          <a:solidFill>
                            <a:srgbClr val="104F75"/>
                          </a:solidFill>
                          <a:effectLst/>
                        </a:rPr>
                        <a:t>we      </a:t>
                      </a:r>
                      <a:endParaRPr lang="es-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noFill/>
                  </a:tcPr>
                </a:tc>
                <a:tc>
                  <a:txBody>
                    <a:bodyPr/>
                    <a:lstStyle/>
                    <a:p>
                      <a:pPr algn="ctr">
                        <a:lnSpc>
                          <a:spcPct val="107000"/>
                        </a:lnSpc>
                        <a:spcAft>
                          <a:spcPts val="800"/>
                        </a:spcAft>
                      </a:pPr>
                      <a:r>
                        <a:rPr lang="zh-CN" sz="2000" b="0" dirty="0">
                          <a:solidFill>
                            <a:srgbClr val="104F75"/>
                          </a:solidFill>
                          <a:effectLst/>
                        </a:rPr>
                        <a:t>☐</a:t>
                      </a:r>
                      <a:endParaRPr lang="es-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noFill/>
                  </a:tcPr>
                </a:tc>
                <a:tc>
                  <a:txBody>
                    <a:bodyPr/>
                    <a:lstStyle/>
                    <a:p>
                      <a:pPr algn="ctr">
                        <a:lnSpc>
                          <a:spcPct val="107000"/>
                        </a:lnSpc>
                        <a:spcAft>
                          <a:spcPts val="800"/>
                        </a:spcAft>
                      </a:pPr>
                      <a:r>
                        <a:rPr lang="en-GB" sz="2000" b="0" dirty="0">
                          <a:solidFill>
                            <a:srgbClr val="104F75"/>
                          </a:solidFill>
                          <a:effectLst/>
                        </a:rPr>
                        <a:t>I</a:t>
                      </a:r>
                      <a:endParaRPr lang="es-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noFill/>
                  </a:tcPr>
                </a:tc>
                <a:tc>
                  <a:txBody>
                    <a:bodyPr/>
                    <a:lstStyle/>
                    <a:p>
                      <a:pPr algn="ctr">
                        <a:lnSpc>
                          <a:spcPct val="107000"/>
                        </a:lnSpc>
                        <a:spcAft>
                          <a:spcPts val="800"/>
                        </a:spcAft>
                      </a:pPr>
                      <a:r>
                        <a:rPr lang="zh-CN" sz="2000" b="0">
                          <a:solidFill>
                            <a:srgbClr val="104F75"/>
                          </a:solidFill>
                          <a:effectLst/>
                        </a:rPr>
                        <a:t>☐</a:t>
                      </a:r>
                      <a:endParaRPr lang="es-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noFill/>
                  </a:tcPr>
                </a:tc>
                <a:tc>
                  <a:txBody>
                    <a:bodyPr/>
                    <a:lstStyle/>
                    <a:p>
                      <a:pPr algn="ctr">
                        <a:lnSpc>
                          <a:spcPct val="107000"/>
                        </a:lnSpc>
                        <a:spcAft>
                          <a:spcPts val="800"/>
                        </a:spcAft>
                      </a:pPr>
                      <a:r>
                        <a:rPr lang="en-GB" sz="2000" b="0" dirty="0">
                          <a:solidFill>
                            <a:srgbClr val="104F75"/>
                          </a:solidFill>
                          <a:effectLst/>
                        </a:rPr>
                        <a:t>they</a:t>
                      </a:r>
                      <a:endParaRPr lang="es-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noFill/>
                  </a:tcPr>
                </a:tc>
                <a:tc>
                  <a:txBody>
                    <a:bodyPr/>
                    <a:lstStyle/>
                    <a:p>
                      <a:pPr algn="ctr">
                        <a:lnSpc>
                          <a:spcPct val="107000"/>
                        </a:lnSpc>
                        <a:spcAft>
                          <a:spcPts val="800"/>
                        </a:spcAft>
                      </a:pPr>
                      <a:r>
                        <a:rPr lang="zh-CN" sz="2000" b="0" dirty="0">
                          <a:solidFill>
                            <a:srgbClr val="104F75"/>
                          </a:solidFill>
                          <a:effectLst/>
                        </a:rPr>
                        <a:t>☐</a:t>
                      </a:r>
                      <a:endParaRPr lang="es-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noFill/>
                  </a:tcPr>
                </a:tc>
                <a:tc>
                  <a:txBody>
                    <a:bodyPr/>
                    <a:lstStyle/>
                    <a:p>
                      <a:pPr algn="ctr">
                        <a:lnSpc>
                          <a:spcPct val="107000"/>
                        </a:lnSpc>
                        <a:spcAft>
                          <a:spcPts val="800"/>
                        </a:spcAft>
                      </a:pPr>
                      <a:r>
                        <a:rPr lang="en-GB" sz="2000" b="0" dirty="0">
                          <a:solidFill>
                            <a:srgbClr val="104F75"/>
                          </a:solidFill>
                          <a:effectLst/>
                        </a:rPr>
                        <a:t>you</a:t>
                      </a:r>
                      <a:endParaRPr lang="es-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noFill/>
                  </a:tcPr>
                </a:tc>
                <a:tc>
                  <a:txBody>
                    <a:bodyPr/>
                    <a:lstStyle/>
                    <a:p>
                      <a:pPr algn="ctr">
                        <a:lnSpc>
                          <a:spcPct val="107000"/>
                        </a:lnSpc>
                        <a:spcAft>
                          <a:spcPts val="800"/>
                        </a:spcAft>
                      </a:pPr>
                      <a:r>
                        <a:rPr lang="zh-CN" sz="2000" b="0">
                          <a:solidFill>
                            <a:srgbClr val="104F75"/>
                          </a:solidFill>
                          <a:effectLst/>
                        </a:rPr>
                        <a:t>☐</a:t>
                      </a:r>
                      <a:endParaRPr lang="es-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noFill/>
                  </a:tcPr>
                </a:tc>
                <a:extLst>
                  <a:ext uri="{0D108BD9-81ED-4DB2-BD59-A6C34878D82A}">
                    <a16:rowId xmlns:a16="http://schemas.microsoft.com/office/drawing/2014/main" val="3399111071"/>
                  </a:ext>
                </a:extLst>
              </a:tr>
              <a:tr h="595731">
                <a:tc>
                  <a:txBody>
                    <a:bodyPr/>
                    <a:lstStyle/>
                    <a:p>
                      <a:pPr algn="ctr">
                        <a:lnSpc>
                          <a:spcPct val="107000"/>
                        </a:lnSpc>
                        <a:spcAft>
                          <a:spcPts val="800"/>
                        </a:spcAft>
                      </a:pPr>
                      <a:r>
                        <a:rPr lang="en-GB" sz="2000" dirty="0">
                          <a:solidFill>
                            <a:srgbClr val="104F75"/>
                          </a:solidFill>
                          <a:effectLst/>
                        </a:rPr>
                        <a:t>2</a:t>
                      </a:r>
                      <a:endParaRPr lang="es-GB" sz="200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noFill/>
                  </a:tcPr>
                </a:tc>
                <a:tc>
                  <a:txBody>
                    <a:bodyPr/>
                    <a:lstStyle/>
                    <a:p>
                      <a:pPr algn="ctr">
                        <a:lnSpc>
                          <a:spcPct val="107000"/>
                        </a:lnSpc>
                        <a:spcAft>
                          <a:spcPts val="800"/>
                        </a:spcAft>
                      </a:pPr>
                      <a:r>
                        <a:rPr lang="en-GB" sz="2000" b="0" dirty="0">
                          <a:solidFill>
                            <a:srgbClr val="104F75"/>
                          </a:solidFill>
                          <a:effectLst/>
                        </a:rPr>
                        <a:t>he/she </a:t>
                      </a:r>
                      <a:endParaRPr lang="es-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noFill/>
                  </a:tcPr>
                </a:tc>
                <a:tc>
                  <a:txBody>
                    <a:bodyPr/>
                    <a:lstStyle/>
                    <a:p>
                      <a:pPr algn="ctr">
                        <a:lnSpc>
                          <a:spcPct val="107000"/>
                        </a:lnSpc>
                        <a:spcAft>
                          <a:spcPts val="800"/>
                        </a:spcAft>
                      </a:pPr>
                      <a:r>
                        <a:rPr lang="zh-CN" sz="2000" b="0">
                          <a:solidFill>
                            <a:srgbClr val="104F75"/>
                          </a:solidFill>
                          <a:effectLst/>
                        </a:rPr>
                        <a:t>☐</a:t>
                      </a:r>
                      <a:endParaRPr lang="es-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noFill/>
                  </a:tcPr>
                </a:tc>
                <a:tc>
                  <a:txBody>
                    <a:bodyPr/>
                    <a:lstStyle/>
                    <a:p>
                      <a:pPr algn="ctr">
                        <a:lnSpc>
                          <a:spcPct val="107000"/>
                        </a:lnSpc>
                        <a:spcAft>
                          <a:spcPts val="800"/>
                        </a:spcAft>
                      </a:pPr>
                      <a:r>
                        <a:rPr lang="en-GB" sz="2000" b="0" dirty="0">
                          <a:solidFill>
                            <a:srgbClr val="104F75"/>
                          </a:solidFill>
                          <a:effectLst/>
                        </a:rPr>
                        <a:t>you</a:t>
                      </a:r>
                      <a:endParaRPr lang="es-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noFill/>
                  </a:tcPr>
                </a:tc>
                <a:tc>
                  <a:txBody>
                    <a:bodyPr/>
                    <a:lstStyle/>
                    <a:p>
                      <a:pPr algn="ctr">
                        <a:lnSpc>
                          <a:spcPct val="107000"/>
                        </a:lnSpc>
                        <a:spcAft>
                          <a:spcPts val="800"/>
                        </a:spcAft>
                      </a:pPr>
                      <a:r>
                        <a:rPr lang="zh-CN" sz="2000" b="0">
                          <a:solidFill>
                            <a:srgbClr val="104F75"/>
                          </a:solidFill>
                          <a:effectLst/>
                        </a:rPr>
                        <a:t>☐</a:t>
                      </a:r>
                      <a:endParaRPr lang="es-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noFill/>
                  </a:tcPr>
                </a:tc>
                <a:tc>
                  <a:txBody>
                    <a:bodyPr/>
                    <a:lstStyle/>
                    <a:p>
                      <a:pPr algn="ctr">
                        <a:lnSpc>
                          <a:spcPct val="107000"/>
                        </a:lnSpc>
                        <a:spcAft>
                          <a:spcPts val="800"/>
                        </a:spcAft>
                      </a:pPr>
                      <a:r>
                        <a:rPr lang="en-GB" sz="2000" b="0" dirty="0">
                          <a:solidFill>
                            <a:srgbClr val="104F75"/>
                          </a:solidFill>
                          <a:effectLst/>
                        </a:rPr>
                        <a:t>I </a:t>
                      </a:r>
                      <a:endParaRPr lang="es-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noFill/>
                  </a:tcPr>
                </a:tc>
                <a:tc>
                  <a:txBody>
                    <a:bodyPr/>
                    <a:lstStyle/>
                    <a:p>
                      <a:pPr algn="ctr">
                        <a:lnSpc>
                          <a:spcPct val="107000"/>
                        </a:lnSpc>
                        <a:spcAft>
                          <a:spcPts val="800"/>
                        </a:spcAft>
                      </a:pPr>
                      <a:r>
                        <a:rPr lang="zh-CN" sz="2000" b="0">
                          <a:solidFill>
                            <a:srgbClr val="104F75"/>
                          </a:solidFill>
                          <a:effectLst/>
                        </a:rPr>
                        <a:t>☐</a:t>
                      </a:r>
                      <a:endParaRPr lang="es-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noFill/>
                  </a:tcPr>
                </a:tc>
                <a:tc>
                  <a:txBody>
                    <a:bodyPr/>
                    <a:lstStyle/>
                    <a:p>
                      <a:pPr algn="ctr">
                        <a:lnSpc>
                          <a:spcPct val="107000"/>
                        </a:lnSpc>
                        <a:spcAft>
                          <a:spcPts val="800"/>
                        </a:spcAft>
                      </a:pPr>
                      <a:r>
                        <a:rPr lang="en-GB" sz="2000" b="0" dirty="0">
                          <a:solidFill>
                            <a:srgbClr val="104F75"/>
                          </a:solidFill>
                          <a:effectLst/>
                        </a:rPr>
                        <a:t>we</a:t>
                      </a:r>
                      <a:endParaRPr lang="es-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noFill/>
                  </a:tcPr>
                </a:tc>
                <a:tc>
                  <a:txBody>
                    <a:bodyPr/>
                    <a:lstStyle/>
                    <a:p>
                      <a:pPr algn="ctr">
                        <a:lnSpc>
                          <a:spcPct val="107000"/>
                        </a:lnSpc>
                        <a:spcAft>
                          <a:spcPts val="800"/>
                        </a:spcAft>
                      </a:pPr>
                      <a:r>
                        <a:rPr lang="zh-CN" sz="2000" b="0" dirty="0">
                          <a:solidFill>
                            <a:srgbClr val="104F75"/>
                          </a:solidFill>
                          <a:effectLst/>
                        </a:rPr>
                        <a:t>☐</a:t>
                      </a:r>
                      <a:endParaRPr lang="es-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noFill/>
                  </a:tcPr>
                </a:tc>
                <a:extLst>
                  <a:ext uri="{0D108BD9-81ED-4DB2-BD59-A6C34878D82A}">
                    <a16:rowId xmlns:a16="http://schemas.microsoft.com/office/drawing/2014/main" val="2112861691"/>
                  </a:ext>
                </a:extLst>
              </a:tr>
            </a:tbl>
          </a:graphicData>
        </a:graphic>
      </p:graphicFrame>
      <p:sp>
        <p:nvSpPr>
          <p:cNvPr id="13" name="CuadroTexto 12">
            <a:extLst>
              <a:ext uri="{FF2B5EF4-FFF2-40B4-BE49-F238E27FC236}">
                <a16:creationId xmlns:a16="http://schemas.microsoft.com/office/drawing/2014/main" id="{335067AD-0073-7347-BF76-E2A8B085AAAC}"/>
              </a:ext>
            </a:extLst>
          </p:cNvPr>
          <p:cNvSpPr txBox="1"/>
          <p:nvPr/>
        </p:nvSpPr>
        <p:spPr>
          <a:xfrm>
            <a:off x="3660384" y="4619914"/>
            <a:ext cx="274891" cy="400110"/>
          </a:xfrm>
          <a:prstGeom prst="rect">
            <a:avLst/>
          </a:prstGeom>
          <a:noFill/>
        </p:spPr>
        <p:txBody>
          <a:bodyPr wrap="square" rtlCol="0">
            <a:spAutoFit/>
          </a:bodyPr>
          <a:lstStyle/>
          <a:p>
            <a:pPr algn="l"/>
            <a:r>
              <a:rPr lang="es-GB" sz="2000" dirty="0">
                <a:solidFill>
                  <a:srgbClr val="104F75"/>
                </a:solidFill>
              </a:rPr>
              <a:t>x</a:t>
            </a:r>
          </a:p>
        </p:txBody>
      </p:sp>
      <p:sp>
        <p:nvSpPr>
          <p:cNvPr id="18" name="CuadroTexto 17">
            <a:extLst>
              <a:ext uri="{FF2B5EF4-FFF2-40B4-BE49-F238E27FC236}">
                <a16:creationId xmlns:a16="http://schemas.microsoft.com/office/drawing/2014/main" id="{8BB16FCA-6CAC-EC4D-99B8-81C1342A40EA}"/>
              </a:ext>
            </a:extLst>
          </p:cNvPr>
          <p:cNvSpPr txBox="1"/>
          <p:nvPr/>
        </p:nvSpPr>
        <p:spPr>
          <a:xfrm>
            <a:off x="8368186" y="5229800"/>
            <a:ext cx="274891" cy="400110"/>
          </a:xfrm>
          <a:prstGeom prst="rect">
            <a:avLst/>
          </a:prstGeom>
          <a:noFill/>
        </p:spPr>
        <p:txBody>
          <a:bodyPr wrap="square" rtlCol="0">
            <a:spAutoFit/>
          </a:bodyPr>
          <a:lstStyle/>
          <a:p>
            <a:pPr algn="l"/>
            <a:r>
              <a:rPr lang="es-GB" sz="2000" dirty="0">
                <a:solidFill>
                  <a:srgbClr val="104F75"/>
                </a:solidFill>
              </a:rPr>
              <a:t>x</a:t>
            </a:r>
          </a:p>
        </p:txBody>
      </p:sp>
    </p:spTree>
    <p:extLst>
      <p:ext uri="{BB962C8B-B14F-4D97-AF65-F5344CB8AC3E}">
        <p14:creationId xmlns:p14="http://schemas.microsoft.com/office/powerpoint/2010/main" val="498897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5" name="Title 3"/>
          <p:cNvSpPr>
            <a:spLocks noGrp="1"/>
          </p:cNvSpPr>
          <p:nvPr>
            <p:ph type="title"/>
          </p:nvPr>
        </p:nvSpPr>
        <p:spPr>
          <a:xfrm>
            <a:off x="-72086" y="280417"/>
            <a:ext cx="6631382" cy="721474"/>
          </a:xfrm>
        </p:spPr>
        <p:txBody>
          <a:bodyPr>
            <a:normAutofit/>
          </a:bodyPr>
          <a:lstStyle/>
          <a:p>
            <a:r>
              <a:rPr lang="en-GB" sz="2800" b="1">
                <a:solidFill>
                  <a:schemeClr val="bg1"/>
                </a:solidFill>
              </a:rPr>
              <a:t>Section A (Listening)</a:t>
            </a:r>
            <a:endParaRPr lang="en-GB" sz="2800" b="1" dirty="0">
              <a:solidFill>
                <a:schemeClr val="bg1"/>
              </a:solidFill>
            </a:endParaRPr>
          </a:p>
        </p:txBody>
      </p:sp>
      <p:sp>
        <p:nvSpPr>
          <p:cNvPr id="7" name="Rectangle 1"/>
          <p:cNvSpPr>
            <a:spLocks noChangeArrowheads="1"/>
          </p:cNvSpPr>
          <p:nvPr/>
        </p:nvSpPr>
        <p:spPr bwMode="auto">
          <a:xfrm>
            <a:off x="322534" y="1454098"/>
            <a:ext cx="11546932" cy="224676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kumimoji="0" lang="en-GB" altLang="en-US" sz="2000" b="1" i="0" u="none" strike="noStrike" cap="none" normalizeH="0" baseline="0" dirty="0">
                <a:ln>
                  <a:noFill/>
                </a:ln>
                <a:solidFill>
                  <a:srgbClr val="104F75"/>
                </a:solidFill>
                <a:effectLst/>
                <a:ea typeface="Times New Roman" panose="02020603050405020304" pitchFamily="18" charset="0"/>
                <a:cs typeface="Arial" panose="020B0604020202020204" pitchFamily="34" charset="0"/>
              </a:rPr>
              <a:t>SEC</a:t>
            </a:r>
            <a:r>
              <a:rPr kumimoji="0" lang="en-GB" altLang="en-US" sz="2000" b="1" i="0" u="none" strike="noStrike" cap="none" normalizeH="0" baseline="0" dirty="0">
                <a:ln>
                  <a:noFill/>
                </a:ln>
                <a:solidFill>
                  <a:srgbClr val="104F75"/>
                </a:solidFill>
                <a:effectLst/>
                <a:ea typeface="SimSun" panose="02010600030101010101" pitchFamily="2" charset="-122"/>
                <a:cs typeface="Arial" panose="020B0604020202020204" pitchFamily="34" charset="0"/>
              </a:rPr>
              <a:t>TION A (LISTENING</a:t>
            </a:r>
            <a:r>
              <a:rPr lang="en-GB" altLang="en-US" sz="2000" b="1" dirty="0">
                <a:solidFill>
                  <a:srgbClr val="104F75"/>
                </a:solidFill>
                <a:ea typeface="SimSun" panose="02010600030101010101" pitchFamily="2" charset="-122"/>
                <a:cs typeface="Arial" panose="020B0604020202020204" pitchFamily="34" charset="0"/>
              </a:rPr>
              <a:t>) - GRAMMAR</a:t>
            </a:r>
            <a:endParaRPr kumimoji="0" lang="en-GB" altLang="en-US" sz="2000" b="1" i="0" u="none" strike="noStrike" cap="none" normalizeH="0" baseline="0" dirty="0">
              <a:ln>
                <a:noFill/>
              </a:ln>
              <a:solidFill>
                <a:srgbClr val="104F75"/>
              </a:solidFill>
              <a:effectLst/>
              <a:ea typeface="SimSun" panose="02010600030101010101" pitchFamily="2" charset="-122"/>
              <a:cs typeface="Arial" panose="020B0604020202020204" pitchFamily="34" charset="0"/>
            </a:endParaRPr>
          </a:p>
          <a:p>
            <a:pPr eaLnBrk="0" fontAlgn="base" hangingPunct="0">
              <a:spcBef>
                <a:spcPct val="0"/>
              </a:spcBef>
              <a:spcAft>
                <a:spcPct val="0"/>
              </a:spcAft>
            </a:pPr>
            <a:br>
              <a:rPr kumimoji="0" lang="en-GB" altLang="zh-CN" sz="2000" b="1" i="0" u="none" strike="noStrike" cap="none" normalizeH="0" baseline="0" dirty="0">
                <a:ln>
                  <a:noFill/>
                </a:ln>
                <a:solidFill>
                  <a:srgbClr val="104F75"/>
                </a:solidFill>
                <a:effectLst/>
                <a:ea typeface="SimSun" panose="02010600030101010101" pitchFamily="2" charset="-122"/>
                <a:cs typeface="Times New Roman" panose="02020603050405020304" pitchFamily="18" charset="0"/>
              </a:rPr>
            </a:br>
            <a:r>
              <a:rPr lang="en-GB" altLang="zh-CN" sz="2000" b="1" dirty="0">
                <a:solidFill>
                  <a:srgbClr val="104F75"/>
                </a:solidFill>
                <a:ea typeface="SimSun" panose="02010600030101010101" pitchFamily="2" charset="-122"/>
                <a:cs typeface="Times New Roman" panose="02020603050405020304" pitchFamily="18" charset="0"/>
              </a:rPr>
              <a:t>PART B</a:t>
            </a:r>
          </a:p>
          <a:p>
            <a:pPr eaLnBrk="0" fontAlgn="base" hangingPunct="0">
              <a:spcBef>
                <a:spcPct val="0"/>
              </a:spcBef>
              <a:spcAft>
                <a:spcPct val="0"/>
              </a:spcAft>
            </a:pPr>
            <a:endParaRPr lang="en-GB" altLang="zh-CN" sz="2000" dirty="0">
              <a:solidFill>
                <a:srgbClr val="104F75"/>
              </a:solidFill>
              <a:ea typeface="SimSun" panose="02010600030101010101" pitchFamily="2" charset="-122"/>
              <a:cs typeface="Times New Roman" panose="02020603050405020304" pitchFamily="18" charset="0"/>
            </a:endParaRPr>
          </a:p>
          <a:p>
            <a:pPr eaLnBrk="0" fontAlgn="base" hangingPunct="0">
              <a:spcBef>
                <a:spcPct val="0"/>
              </a:spcBef>
              <a:spcAft>
                <a:spcPct val="0"/>
              </a:spcAft>
            </a:pPr>
            <a:r>
              <a:rPr lang="en-GB" altLang="zh-CN" sz="2000" dirty="0">
                <a:solidFill>
                  <a:srgbClr val="104F75"/>
                </a:solidFill>
                <a:ea typeface="SimSun" panose="02010600030101010101" pitchFamily="2" charset="-122"/>
                <a:cs typeface="Times New Roman" panose="02020603050405020304" pitchFamily="18" charset="0"/>
              </a:rPr>
              <a:t>You will hear two sentences. You will hear each sentence </a:t>
            </a:r>
            <a:r>
              <a:rPr lang="en-GB" altLang="zh-CN" sz="2000" b="1" dirty="0">
                <a:solidFill>
                  <a:srgbClr val="104F75"/>
                </a:solidFill>
                <a:ea typeface="SimSun" panose="02010600030101010101" pitchFamily="2" charset="-122"/>
                <a:cs typeface="Times New Roman" panose="02020603050405020304" pitchFamily="18" charset="0"/>
              </a:rPr>
              <a:t>twice</a:t>
            </a:r>
            <a:r>
              <a:rPr lang="en-GB" altLang="zh-CN" sz="2000" dirty="0">
                <a:solidFill>
                  <a:srgbClr val="104F75"/>
                </a:solidFill>
                <a:ea typeface="SimSun" panose="02010600030101010101" pitchFamily="2" charset="-122"/>
                <a:cs typeface="Times New Roman" panose="02020603050405020304" pitchFamily="18" charset="0"/>
              </a:rPr>
              <a:t>. </a:t>
            </a:r>
          </a:p>
          <a:p>
            <a:pPr eaLnBrk="0" fontAlgn="base" hangingPunct="0">
              <a:spcBef>
                <a:spcPct val="0"/>
              </a:spcBef>
              <a:spcAft>
                <a:spcPct val="0"/>
              </a:spcAft>
            </a:pPr>
            <a:endParaRPr lang="en-GB" altLang="zh-CN" sz="2000" dirty="0">
              <a:solidFill>
                <a:srgbClr val="104F75"/>
              </a:solidFill>
              <a:ea typeface="SimSun" panose="02010600030101010101" pitchFamily="2" charset="-122"/>
              <a:cs typeface="Times New Roman" panose="02020603050405020304" pitchFamily="18" charset="0"/>
            </a:endParaRPr>
          </a:p>
          <a:p>
            <a:pPr eaLnBrk="0" fontAlgn="base" hangingPunct="0">
              <a:spcBef>
                <a:spcPct val="0"/>
              </a:spcBef>
              <a:spcAft>
                <a:spcPct val="0"/>
              </a:spcAft>
            </a:pPr>
            <a:r>
              <a:rPr lang="en-GB" altLang="zh-CN" sz="2000" dirty="0">
                <a:solidFill>
                  <a:srgbClr val="104F75"/>
                </a:solidFill>
                <a:ea typeface="SimSun" panose="02010600030101010101" pitchFamily="2" charset="-122"/>
                <a:cs typeface="Times New Roman" panose="02020603050405020304" pitchFamily="18" charset="0"/>
              </a:rPr>
              <a:t>Decide who completes each action</a:t>
            </a:r>
            <a:r>
              <a:rPr lang="en-GB" altLang="zh-CN" sz="2000">
                <a:solidFill>
                  <a:srgbClr val="104F75"/>
                </a:solidFill>
                <a:ea typeface="SimSun" panose="02010600030101010101" pitchFamily="2" charset="-122"/>
                <a:cs typeface="Times New Roman" panose="02020603050405020304" pitchFamily="18" charset="0"/>
              </a:rPr>
              <a:t>. The verb is missing, so listen carefully for the pronoun.</a:t>
            </a:r>
            <a:endParaRPr lang="en-GB" altLang="zh-CN" sz="2000" dirty="0">
              <a:solidFill>
                <a:srgbClr val="104F75"/>
              </a:solidFill>
              <a:ea typeface="SimSun" panose="02010600030101010101" pitchFamily="2" charset="-122"/>
              <a:cs typeface="Times New Roman" panose="02020603050405020304" pitchFamily="18" charset="0"/>
            </a:endParaRPr>
          </a:p>
        </p:txBody>
      </p:sp>
      <p:sp>
        <p:nvSpPr>
          <p:cNvPr id="11" name="Action Button: Custom 16">
            <a:hlinkClick r:id="" action="ppaction://noaction" highlightClick="1">
              <a:snd r:embed="rId4" name="Nosotros (beep) las canciones mientras que ella (beep) las bebidas (once).wav"/>
            </a:hlinkClick>
            <a:extLst>
              <a:ext uri="{FF2B5EF4-FFF2-40B4-BE49-F238E27FC236}">
                <a16:creationId xmlns:a16="http://schemas.microsoft.com/office/drawing/2014/main" id="{FCC3AB89-D2A6-44AC-8D90-BED93F496C8C}"/>
              </a:ext>
            </a:extLst>
          </p:cNvPr>
          <p:cNvSpPr/>
          <p:nvPr/>
        </p:nvSpPr>
        <p:spPr>
          <a:xfrm>
            <a:off x="322534" y="4163226"/>
            <a:ext cx="495495" cy="455716"/>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800" b="1" dirty="0">
                <a:solidFill>
                  <a:prstClr val="white"/>
                </a:solidFill>
              </a:rPr>
              <a:t>1</a:t>
            </a:r>
          </a:p>
        </p:txBody>
      </p:sp>
      <p:sp>
        <p:nvSpPr>
          <p:cNvPr id="18" name="CuadroTexto 17">
            <a:extLst>
              <a:ext uri="{FF2B5EF4-FFF2-40B4-BE49-F238E27FC236}">
                <a16:creationId xmlns:a16="http://schemas.microsoft.com/office/drawing/2014/main" id="{8BB16FCA-6CAC-EC4D-99B8-81C1342A40EA}"/>
              </a:ext>
            </a:extLst>
          </p:cNvPr>
          <p:cNvSpPr txBox="1"/>
          <p:nvPr/>
        </p:nvSpPr>
        <p:spPr>
          <a:xfrm>
            <a:off x="4794013" y="4480806"/>
            <a:ext cx="274891" cy="400110"/>
          </a:xfrm>
          <a:prstGeom prst="rect">
            <a:avLst/>
          </a:prstGeom>
          <a:noFill/>
        </p:spPr>
        <p:txBody>
          <a:bodyPr wrap="square" rtlCol="0">
            <a:spAutoFit/>
          </a:bodyPr>
          <a:lstStyle/>
          <a:p>
            <a:pPr algn="l"/>
            <a:r>
              <a:rPr lang="es-GB" sz="2000" dirty="0">
                <a:solidFill>
                  <a:srgbClr val="104F75"/>
                </a:solidFill>
              </a:rPr>
              <a:t>x</a:t>
            </a:r>
          </a:p>
        </p:txBody>
      </p:sp>
      <p:graphicFrame>
        <p:nvGraphicFramePr>
          <p:cNvPr id="2" name="Tabla 1">
            <a:extLst>
              <a:ext uri="{FF2B5EF4-FFF2-40B4-BE49-F238E27FC236}">
                <a16:creationId xmlns:a16="http://schemas.microsoft.com/office/drawing/2014/main" id="{6106AA28-D79C-5746-9B05-1C27F15BAFCD}"/>
              </a:ext>
            </a:extLst>
          </p:cNvPr>
          <p:cNvGraphicFramePr>
            <a:graphicFrameLocks noGrp="1"/>
          </p:cNvGraphicFramePr>
          <p:nvPr>
            <p:extLst>
              <p:ext uri="{D42A27DB-BD31-4B8C-83A1-F6EECF244321}">
                <p14:modId xmlns:p14="http://schemas.microsoft.com/office/powerpoint/2010/main" val="3345990757"/>
              </p:ext>
            </p:extLst>
          </p:nvPr>
        </p:nvGraphicFramePr>
        <p:xfrm>
          <a:off x="1201294" y="4056482"/>
          <a:ext cx="10022187" cy="780225"/>
        </p:xfrm>
        <a:graphic>
          <a:graphicData uri="http://schemas.openxmlformats.org/drawingml/2006/table">
            <a:tbl>
              <a:tblPr firstRow="1" firstCol="1" bandRow="1">
                <a:tableStyleId>{5C22544A-7EE6-4342-B048-85BDC9FD1C3A}</a:tableStyleId>
              </a:tblPr>
              <a:tblGrid>
                <a:gridCol w="389338">
                  <a:extLst>
                    <a:ext uri="{9D8B030D-6E8A-4147-A177-3AD203B41FA5}">
                      <a16:colId xmlns:a16="http://schemas.microsoft.com/office/drawing/2014/main" val="1607245079"/>
                    </a:ext>
                  </a:extLst>
                </a:gridCol>
                <a:gridCol w="3171519">
                  <a:extLst>
                    <a:ext uri="{9D8B030D-6E8A-4147-A177-3AD203B41FA5}">
                      <a16:colId xmlns:a16="http://schemas.microsoft.com/office/drawing/2014/main" val="4205391183"/>
                    </a:ext>
                  </a:extLst>
                </a:gridCol>
                <a:gridCol w="1578774">
                  <a:extLst>
                    <a:ext uri="{9D8B030D-6E8A-4147-A177-3AD203B41FA5}">
                      <a16:colId xmlns:a16="http://schemas.microsoft.com/office/drawing/2014/main" val="2843518314"/>
                    </a:ext>
                  </a:extLst>
                </a:gridCol>
                <a:gridCol w="3171519">
                  <a:extLst>
                    <a:ext uri="{9D8B030D-6E8A-4147-A177-3AD203B41FA5}">
                      <a16:colId xmlns:a16="http://schemas.microsoft.com/office/drawing/2014/main" val="1484216030"/>
                    </a:ext>
                  </a:extLst>
                </a:gridCol>
                <a:gridCol w="1711037">
                  <a:extLst>
                    <a:ext uri="{9D8B030D-6E8A-4147-A177-3AD203B41FA5}">
                      <a16:colId xmlns:a16="http://schemas.microsoft.com/office/drawing/2014/main" val="703837189"/>
                    </a:ext>
                  </a:extLst>
                </a:gridCol>
              </a:tblGrid>
              <a:tr h="514985">
                <a:tc>
                  <a:txBody>
                    <a:bodyPr/>
                    <a:lstStyle/>
                    <a:p>
                      <a:pPr algn="ctr">
                        <a:lnSpc>
                          <a:spcPct val="107000"/>
                        </a:lnSpc>
                        <a:spcAft>
                          <a:spcPts val="800"/>
                        </a:spcAft>
                      </a:pPr>
                      <a:r>
                        <a:rPr lang="en-GB" sz="2000" b="0">
                          <a:solidFill>
                            <a:srgbClr val="104F75"/>
                          </a:solidFill>
                          <a:effectLst/>
                        </a:rPr>
                        <a:t>1.</a:t>
                      </a:r>
                      <a:endParaRPr lang="es-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noFill/>
                  </a:tcPr>
                </a:tc>
                <a:tc>
                  <a:txBody>
                    <a:bodyPr/>
                    <a:lstStyle/>
                    <a:p>
                      <a:pPr algn="ctr">
                        <a:lnSpc>
                          <a:spcPct val="107000"/>
                        </a:lnSpc>
                        <a:spcAft>
                          <a:spcPts val="800"/>
                        </a:spcAft>
                      </a:pPr>
                      <a:r>
                        <a:rPr lang="en-GB" sz="2000" b="0" dirty="0">
                          <a:solidFill>
                            <a:srgbClr val="104F75"/>
                          </a:solidFill>
                          <a:effectLst/>
                        </a:rPr>
                        <a:t>Who makes the songs? </a:t>
                      </a:r>
                      <a:endParaRPr lang="es-GB" sz="2000" b="0" dirty="0">
                        <a:solidFill>
                          <a:srgbClr val="104F75"/>
                        </a:solidFill>
                        <a:effectLst/>
                      </a:endParaRPr>
                    </a:p>
                    <a:p>
                      <a:pPr algn="ctr">
                        <a:lnSpc>
                          <a:spcPct val="107000"/>
                        </a:lnSpc>
                        <a:spcAft>
                          <a:spcPts val="800"/>
                        </a:spcAft>
                      </a:pPr>
                      <a:r>
                        <a:rPr lang="en-GB" sz="2000" b="0" dirty="0">
                          <a:solidFill>
                            <a:srgbClr val="104F75"/>
                          </a:solidFill>
                          <a:effectLst/>
                        </a:rPr>
                        <a:t>(</a:t>
                      </a:r>
                      <a:r>
                        <a:rPr lang="en-GB" sz="2000" b="0" i="1" dirty="0" err="1">
                          <a:solidFill>
                            <a:srgbClr val="104F75"/>
                          </a:solidFill>
                          <a:effectLst/>
                        </a:rPr>
                        <a:t>hacer</a:t>
                      </a:r>
                      <a:r>
                        <a:rPr lang="en-GB" sz="2000" b="0" i="1" dirty="0">
                          <a:solidFill>
                            <a:srgbClr val="104F75"/>
                          </a:solidFill>
                          <a:effectLst/>
                        </a:rPr>
                        <a:t> las canciones</a:t>
                      </a:r>
                      <a:r>
                        <a:rPr lang="en-GB" sz="2000" b="0" dirty="0">
                          <a:solidFill>
                            <a:srgbClr val="104F75"/>
                          </a:solidFill>
                          <a:effectLst/>
                        </a:rPr>
                        <a:t>)</a:t>
                      </a:r>
                      <a:endParaRPr lang="es-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noFill/>
                  </a:tcPr>
                </a:tc>
                <a:tc>
                  <a:txBody>
                    <a:bodyPr/>
                    <a:lstStyle/>
                    <a:p>
                      <a:pPr algn="l">
                        <a:lnSpc>
                          <a:spcPct val="107000"/>
                        </a:lnSpc>
                        <a:spcBef>
                          <a:spcPts val="600"/>
                        </a:spcBef>
                        <a:spcAft>
                          <a:spcPts val="600"/>
                        </a:spcAft>
                      </a:pPr>
                      <a:r>
                        <a:rPr lang="en-GB" sz="2000" b="1" dirty="0">
                          <a:solidFill>
                            <a:srgbClr val="104F75"/>
                          </a:solidFill>
                          <a:effectLst/>
                        </a:rPr>
                        <a:t>☐ she </a:t>
                      </a:r>
                      <a:endParaRPr lang="es-GB" sz="2000" b="1" dirty="0">
                        <a:solidFill>
                          <a:srgbClr val="104F75"/>
                        </a:solidFill>
                        <a:effectLst/>
                      </a:endParaRPr>
                    </a:p>
                    <a:p>
                      <a:pPr algn="l">
                        <a:lnSpc>
                          <a:spcPct val="107000"/>
                        </a:lnSpc>
                        <a:spcBef>
                          <a:spcPts val="600"/>
                        </a:spcBef>
                        <a:spcAft>
                          <a:spcPts val="600"/>
                        </a:spcAft>
                      </a:pPr>
                      <a:r>
                        <a:rPr lang="en-GB" sz="2000" b="1" dirty="0">
                          <a:solidFill>
                            <a:srgbClr val="104F75"/>
                          </a:solidFill>
                          <a:effectLst/>
                        </a:rPr>
                        <a:t>☐ we</a:t>
                      </a:r>
                      <a:endParaRPr lang="es-GB" sz="2000" b="1"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noFill/>
                  </a:tcPr>
                </a:tc>
                <a:tc>
                  <a:txBody>
                    <a:bodyPr/>
                    <a:lstStyle/>
                    <a:p>
                      <a:pPr algn="ctr">
                        <a:lnSpc>
                          <a:spcPct val="107000"/>
                        </a:lnSpc>
                        <a:spcAft>
                          <a:spcPts val="800"/>
                        </a:spcAft>
                      </a:pPr>
                      <a:r>
                        <a:rPr lang="es-ES" sz="2000" b="0" dirty="0" err="1">
                          <a:solidFill>
                            <a:srgbClr val="104F75"/>
                          </a:solidFill>
                          <a:effectLst/>
                        </a:rPr>
                        <a:t>Who</a:t>
                      </a:r>
                      <a:r>
                        <a:rPr lang="es-ES" sz="2000" b="0" dirty="0">
                          <a:solidFill>
                            <a:srgbClr val="104F75"/>
                          </a:solidFill>
                          <a:effectLst/>
                        </a:rPr>
                        <a:t> </a:t>
                      </a:r>
                      <a:r>
                        <a:rPr lang="es-ES" sz="2000" b="0" dirty="0" err="1">
                          <a:solidFill>
                            <a:srgbClr val="104F75"/>
                          </a:solidFill>
                          <a:effectLst/>
                        </a:rPr>
                        <a:t>makes</a:t>
                      </a:r>
                      <a:r>
                        <a:rPr lang="es-ES" sz="2000" b="0" dirty="0">
                          <a:solidFill>
                            <a:srgbClr val="104F75"/>
                          </a:solidFill>
                          <a:effectLst/>
                        </a:rPr>
                        <a:t> </a:t>
                      </a:r>
                      <a:r>
                        <a:rPr lang="es-ES" sz="2000" b="0" dirty="0" err="1">
                          <a:solidFill>
                            <a:srgbClr val="104F75"/>
                          </a:solidFill>
                          <a:effectLst/>
                        </a:rPr>
                        <a:t>the</a:t>
                      </a:r>
                      <a:r>
                        <a:rPr lang="es-ES" sz="2000" b="0" dirty="0">
                          <a:solidFill>
                            <a:srgbClr val="104F75"/>
                          </a:solidFill>
                          <a:effectLst/>
                        </a:rPr>
                        <a:t> </a:t>
                      </a:r>
                      <a:r>
                        <a:rPr lang="es-ES" sz="2000" b="0" dirty="0" err="1">
                          <a:solidFill>
                            <a:srgbClr val="104F75"/>
                          </a:solidFill>
                          <a:effectLst/>
                        </a:rPr>
                        <a:t>drinks</a:t>
                      </a:r>
                      <a:r>
                        <a:rPr lang="es-ES" sz="2000" b="0" dirty="0">
                          <a:solidFill>
                            <a:srgbClr val="104F75"/>
                          </a:solidFill>
                          <a:effectLst/>
                        </a:rPr>
                        <a:t>? </a:t>
                      </a:r>
                      <a:endParaRPr lang="es-GB" sz="2000" b="0" dirty="0">
                        <a:solidFill>
                          <a:srgbClr val="104F75"/>
                        </a:solidFill>
                        <a:effectLst/>
                      </a:endParaRPr>
                    </a:p>
                    <a:p>
                      <a:pPr algn="ctr">
                        <a:lnSpc>
                          <a:spcPct val="107000"/>
                        </a:lnSpc>
                        <a:spcAft>
                          <a:spcPts val="800"/>
                        </a:spcAft>
                      </a:pPr>
                      <a:r>
                        <a:rPr lang="es-ES" sz="2000" b="0" dirty="0">
                          <a:solidFill>
                            <a:srgbClr val="104F75"/>
                          </a:solidFill>
                          <a:effectLst/>
                        </a:rPr>
                        <a:t>(</a:t>
                      </a:r>
                      <a:r>
                        <a:rPr lang="es-ES" sz="2000" b="0" i="1" dirty="0">
                          <a:solidFill>
                            <a:srgbClr val="104F75"/>
                          </a:solidFill>
                          <a:effectLst/>
                        </a:rPr>
                        <a:t>hacer las bebidas</a:t>
                      </a:r>
                      <a:r>
                        <a:rPr lang="es-ES" sz="2000" b="0" dirty="0">
                          <a:solidFill>
                            <a:srgbClr val="104F75"/>
                          </a:solidFill>
                          <a:effectLst/>
                        </a:rPr>
                        <a:t>)</a:t>
                      </a:r>
                      <a:endParaRPr lang="es-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noFill/>
                  </a:tcPr>
                </a:tc>
                <a:tc>
                  <a:txBody>
                    <a:bodyPr/>
                    <a:lstStyle/>
                    <a:p>
                      <a:pPr algn="l">
                        <a:lnSpc>
                          <a:spcPct val="107000"/>
                        </a:lnSpc>
                        <a:spcBef>
                          <a:spcPts val="600"/>
                        </a:spcBef>
                        <a:spcAft>
                          <a:spcPts val="600"/>
                        </a:spcAft>
                      </a:pPr>
                      <a:r>
                        <a:rPr lang="en-GB" sz="2000" b="1" dirty="0">
                          <a:solidFill>
                            <a:srgbClr val="104F75"/>
                          </a:solidFill>
                          <a:effectLst/>
                        </a:rPr>
                        <a:t>☐ she</a:t>
                      </a:r>
                      <a:endParaRPr lang="es-GB" sz="2000" b="1" dirty="0">
                        <a:solidFill>
                          <a:srgbClr val="104F75"/>
                        </a:solidFill>
                        <a:effectLst/>
                      </a:endParaRPr>
                    </a:p>
                    <a:p>
                      <a:pPr algn="l">
                        <a:lnSpc>
                          <a:spcPct val="107000"/>
                        </a:lnSpc>
                        <a:spcBef>
                          <a:spcPts val="600"/>
                        </a:spcBef>
                        <a:spcAft>
                          <a:spcPts val="600"/>
                        </a:spcAft>
                      </a:pPr>
                      <a:r>
                        <a:rPr lang="en-GB" sz="2000" b="1" dirty="0">
                          <a:solidFill>
                            <a:srgbClr val="104F75"/>
                          </a:solidFill>
                          <a:effectLst/>
                        </a:rPr>
                        <a:t>☐ we</a:t>
                      </a:r>
                      <a:endParaRPr lang="es-GB" sz="2000" b="1"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2235005086"/>
                  </a:ext>
                </a:extLst>
              </a:tr>
            </a:tbl>
          </a:graphicData>
        </a:graphic>
      </p:graphicFrame>
      <p:sp>
        <p:nvSpPr>
          <p:cNvPr id="15" name="CuadroTexto 14">
            <a:extLst>
              <a:ext uri="{FF2B5EF4-FFF2-40B4-BE49-F238E27FC236}">
                <a16:creationId xmlns:a16="http://schemas.microsoft.com/office/drawing/2014/main" id="{E056E033-DBE7-9E4C-B381-E86C26084752}"/>
              </a:ext>
            </a:extLst>
          </p:cNvPr>
          <p:cNvSpPr txBox="1"/>
          <p:nvPr/>
        </p:nvSpPr>
        <p:spPr>
          <a:xfrm>
            <a:off x="9542226" y="3990974"/>
            <a:ext cx="274891" cy="400110"/>
          </a:xfrm>
          <a:prstGeom prst="rect">
            <a:avLst/>
          </a:prstGeom>
          <a:noFill/>
        </p:spPr>
        <p:txBody>
          <a:bodyPr wrap="square" rtlCol="0">
            <a:spAutoFit/>
          </a:bodyPr>
          <a:lstStyle/>
          <a:p>
            <a:pPr algn="l"/>
            <a:r>
              <a:rPr lang="es-GB" sz="2000" dirty="0">
                <a:solidFill>
                  <a:srgbClr val="104F75"/>
                </a:solidFill>
              </a:rPr>
              <a:t>x</a:t>
            </a:r>
          </a:p>
        </p:txBody>
      </p:sp>
      <p:sp>
        <p:nvSpPr>
          <p:cNvPr id="16" name="Action Button: Custom 16">
            <a:hlinkClick r:id="" action="ppaction://noaction" highlightClick="1">
              <a:snd r:embed="rId5" name="Ellos (beep) el café y tú (beep) la comida (once) .wav"/>
            </a:hlinkClick>
            <a:extLst>
              <a:ext uri="{FF2B5EF4-FFF2-40B4-BE49-F238E27FC236}">
                <a16:creationId xmlns:a16="http://schemas.microsoft.com/office/drawing/2014/main" id="{13BB9F7D-81F1-0249-BC8A-96C4DED77297}"/>
              </a:ext>
            </a:extLst>
          </p:cNvPr>
          <p:cNvSpPr/>
          <p:nvPr/>
        </p:nvSpPr>
        <p:spPr>
          <a:xfrm>
            <a:off x="322534" y="5299066"/>
            <a:ext cx="495495" cy="455716"/>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800" b="1" dirty="0">
                <a:solidFill>
                  <a:prstClr val="white"/>
                </a:solidFill>
              </a:rPr>
              <a:t>2</a:t>
            </a:r>
          </a:p>
        </p:txBody>
      </p:sp>
      <p:sp>
        <p:nvSpPr>
          <p:cNvPr id="17" name="CuadroTexto 16">
            <a:extLst>
              <a:ext uri="{FF2B5EF4-FFF2-40B4-BE49-F238E27FC236}">
                <a16:creationId xmlns:a16="http://schemas.microsoft.com/office/drawing/2014/main" id="{48C1362C-7B78-614A-A995-5687E6B4FF2B}"/>
              </a:ext>
            </a:extLst>
          </p:cNvPr>
          <p:cNvSpPr txBox="1"/>
          <p:nvPr/>
        </p:nvSpPr>
        <p:spPr>
          <a:xfrm>
            <a:off x="4794012" y="5064615"/>
            <a:ext cx="274891" cy="400110"/>
          </a:xfrm>
          <a:prstGeom prst="rect">
            <a:avLst/>
          </a:prstGeom>
          <a:noFill/>
        </p:spPr>
        <p:txBody>
          <a:bodyPr wrap="square" rtlCol="0">
            <a:spAutoFit/>
          </a:bodyPr>
          <a:lstStyle/>
          <a:p>
            <a:pPr algn="l"/>
            <a:r>
              <a:rPr lang="es-GB" sz="2000" dirty="0">
                <a:solidFill>
                  <a:srgbClr val="104F75"/>
                </a:solidFill>
              </a:rPr>
              <a:t>x</a:t>
            </a:r>
          </a:p>
        </p:txBody>
      </p:sp>
      <p:graphicFrame>
        <p:nvGraphicFramePr>
          <p:cNvPr id="19" name="Tabla 18">
            <a:extLst>
              <a:ext uri="{FF2B5EF4-FFF2-40B4-BE49-F238E27FC236}">
                <a16:creationId xmlns:a16="http://schemas.microsoft.com/office/drawing/2014/main" id="{E6237FC6-FCE5-EF49-A9FF-390AADACD6DB}"/>
              </a:ext>
            </a:extLst>
          </p:cNvPr>
          <p:cNvGraphicFramePr>
            <a:graphicFrameLocks noGrp="1"/>
          </p:cNvGraphicFramePr>
          <p:nvPr>
            <p:extLst>
              <p:ext uri="{D42A27DB-BD31-4B8C-83A1-F6EECF244321}">
                <p14:modId xmlns:p14="http://schemas.microsoft.com/office/powerpoint/2010/main" val="2703426597"/>
              </p:ext>
            </p:extLst>
          </p:nvPr>
        </p:nvGraphicFramePr>
        <p:xfrm>
          <a:off x="1201293" y="5137896"/>
          <a:ext cx="10022187" cy="780225"/>
        </p:xfrm>
        <a:graphic>
          <a:graphicData uri="http://schemas.openxmlformats.org/drawingml/2006/table">
            <a:tbl>
              <a:tblPr firstRow="1" firstCol="1" bandRow="1">
                <a:tableStyleId>{5C22544A-7EE6-4342-B048-85BDC9FD1C3A}</a:tableStyleId>
              </a:tblPr>
              <a:tblGrid>
                <a:gridCol w="389338">
                  <a:extLst>
                    <a:ext uri="{9D8B030D-6E8A-4147-A177-3AD203B41FA5}">
                      <a16:colId xmlns:a16="http://schemas.microsoft.com/office/drawing/2014/main" val="1607245079"/>
                    </a:ext>
                  </a:extLst>
                </a:gridCol>
                <a:gridCol w="3171519">
                  <a:extLst>
                    <a:ext uri="{9D8B030D-6E8A-4147-A177-3AD203B41FA5}">
                      <a16:colId xmlns:a16="http://schemas.microsoft.com/office/drawing/2014/main" val="4205391183"/>
                    </a:ext>
                  </a:extLst>
                </a:gridCol>
                <a:gridCol w="1578774">
                  <a:extLst>
                    <a:ext uri="{9D8B030D-6E8A-4147-A177-3AD203B41FA5}">
                      <a16:colId xmlns:a16="http://schemas.microsoft.com/office/drawing/2014/main" val="2843518314"/>
                    </a:ext>
                  </a:extLst>
                </a:gridCol>
                <a:gridCol w="3171519">
                  <a:extLst>
                    <a:ext uri="{9D8B030D-6E8A-4147-A177-3AD203B41FA5}">
                      <a16:colId xmlns:a16="http://schemas.microsoft.com/office/drawing/2014/main" val="1484216030"/>
                    </a:ext>
                  </a:extLst>
                </a:gridCol>
                <a:gridCol w="1711037">
                  <a:extLst>
                    <a:ext uri="{9D8B030D-6E8A-4147-A177-3AD203B41FA5}">
                      <a16:colId xmlns:a16="http://schemas.microsoft.com/office/drawing/2014/main" val="703837189"/>
                    </a:ext>
                  </a:extLst>
                </a:gridCol>
              </a:tblGrid>
              <a:tr h="514985">
                <a:tc>
                  <a:txBody>
                    <a:bodyPr/>
                    <a:lstStyle/>
                    <a:p>
                      <a:pPr algn="ctr">
                        <a:lnSpc>
                          <a:spcPct val="107000"/>
                        </a:lnSpc>
                        <a:spcAft>
                          <a:spcPts val="800"/>
                        </a:spcAft>
                      </a:pPr>
                      <a:r>
                        <a:rPr lang="en-GB" sz="2000" b="0" dirty="0">
                          <a:solidFill>
                            <a:srgbClr val="104F75"/>
                          </a:solidFill>
                          <a:effectLst/>
                        </a:rPr>
                        <a:t>2.</a:t>
                      </a:r>
                      <a:endParaRPr lang="es-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noFill/>
                  </a:tcPr>
                </a:tc>
                <a:tc>
                  <a:txBody>
                    <a:bodyPr/>
                    <a:lstStyle/>
                    <a:p>
                      <a:pPr algn="ctr">
                        <a:lnSpc>
                          <a:spcPct val="107000"/>
                        </a:lnSpc>
                        <a:spcAft>
                          <a:spcPts val="800"/>
                        </a:spcAft>
                      </a:pPr>
                      <a:r>
                        <a:rPr lang="en-GB" sz="2000" b="0" dirty="0">
                          <a:solidFill>
                            <a:srgbClr val="104F75"/>
                          </a:solidFill>
                          <a:effectLst/>
                        </a:rPr>
                        <a:t>Who makes the coffee? </a:t>
                      </a:r>
                      <a:endParaRPr lang="es-GB" sz="2000" b="0" dirty="0">
                        <a:solidFill>
                          <a:srgbClr val="104F75"/>
                        </a:solidFill>
                        <a:effectLst/>
                      </a:endParaRPr>
                    </a:p>
                    <a:p>
                      <a:pPr algn="ctr">
                        <a:lnSpc>
                          <a:spcPct val="107000"/>
                        </a:lnSpc>
                        <a:spcAft>
                          <a:spcPts val="800"/>
                        </a:spcAft>
                      </a:pPr>
                      <a:r>
                        <a:rPr lang="en-GB" sz="2000" b="0" dirty="0">
                          <a:solidFill>
                            <a:srgbClr val="104F75"/>
                          </a:solidFill>
                          <a:effectLst/>
                        </a:rPr>
                        <a:t>(</a:t>
                      </a:r>
                      <a:r>
                        <a:rPr lang="en-GB" sz="2000" b="0" i="1" dirty="0" err="1">
                          <a:solidFill>
                            <a:srgbClr val="104F75"/>
                          </a:solidFill>
                          <a:effectLst/>
                        </a:rPr>
                        <a:t>hacer</a:t>
                      </a:r>
                      <a:r>
                        <a:rPr lang="en-GB" sz="2000" b="0" i="1" dirty="0">
                          <a:solidFill>
                            <a:srgbClr val="104F75"/>
                          </a:solidFill>
                          <a:effectLst/>
                        </a:rPr>
                        <a:t> el café</a:t>
                      </a:r>
                      <a:r>
                        <a:rPr lang="en-GB" sz="2000" b="0" dirty="0">
                          <a:solidFill>
                            <a:srgbClr val="104F75"/>
                          </a:solidFill>
                          <a:effectLst/>
                        </a:rPr>
                        <a:t>)</a:t>
                      </a:r>
                      <a:endParaRPr lang="es-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noFill/>
                  </a:tcPr>
                </a:tc>
                <a:tc>
                  <a:txBody>
                    <a:bodyPr/>
                    <a:lstStyle/>
                    <a:p>
                      <a:pPr algn="l">
                        <a:lnSpc>
                          <a:spcPct val="107000"/>
                        </a:lnSpc>
                        <a:spcBef>
                          <a:spcPts val="600"/>
                        </a:spcBef>
                        <a:spcAft>
                          <a:spcPts val="600"/>
                        </a:spcAft>
                      </a:pPr>
                      <a:r>
                        <a:rPr lang="en-GB" sz="2000" b="1" dirty="0">
                          <a:solidFill>
                            <a:srgbClr val="104F75"/>
                          </a:solidFill>
                          <a:effectLst/>
                        </a:rPr>
                        <a:t>☐ they </a:t>
                      </a:r>
                      <a:endParaRPr lang="es-GB" sz="2000" b="1" dirty="0">
                        <a:solidFill>
                          <a:srgbClr val="104F75"/>
                        </a:solidFill>
                        <a:effectLst/>
                      </a:endParaRPr>
                    </a:p>
                    <a:p>
                      <a:pPr algn="l">
                        <a:lnSpc>
                          <a:spcPct val="107000"/>
                        </a:lnSpc>
                        <a:spcBef>
                          <a:spcPts val="600"/>
                        </a:spcBef>
                        <a:spcAft>
                          <a:spcPts val="600"/>
                        </a:spcAft>
                      </a:pPr>
                      <a:r>
                        <a:rPr lang="en-GB" sz="2000" b="1" dirty="0">
                          <a:solidFill>
                            <a:srgbClr val="104F75"/>
                          </a:solidFill>
                          <a:effectLst/>
                        </a:rPr>
                        <a:t>☐ you</a:t>
                      </a:r>
                      <a:endParaRPr lang="es-GB" sz="2000" b="1"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noFill/>
                  </a:tcPr>
                </a:tc>
                <a:tc>
                  <a:txBody>
                    <a:bodyPr/>
                    <a:lstStyle/>
                    <a:p>
                      <a:pPr algn="ctr">
                        <a:lnSpc>
                          <a:spcPct val="107000"/>
                        </a:lnSpc>
                        <a:spcAft>
                          <a:spcPts val="800"/>
                        </a:spcAft>
                      </a:pPr>
                      <a:r>
                        <a:rPr lang="es-ES" sz="2000" b="0" dirty="0" err="1">
                          <a:solidFill>
                            <a:srgbClr val="104F75"/>
                          </a:solidFill>
                          <a:effectLst/>
                        </a:rPr>
                        <a:t>Who</a:t>
                      </a:r>
                      <a:r>
                        <a:rPr lang="es-ES" sz="2000" b="0" dirty="0">
                          <a:solidFill>
                            <a:srgbClr val="104F75"/>
                          </a:solidFill>
                          <a:effectLst/>
                        </a:rPr>
                        <a:t> </a:t>
                      </a:r>
                      <a:r>
                        <a:rPr lang="es-ES" sz="2000" b="0" dirty="0" err="1">
                          <a:solidFill>
                            <a:srgbClr val="104F75"/>
                          </a:solidFill>
                          <a:effectLst/>
                        </a:rPr>
                        <a:t>makes</a:t>
                      </a:r>
                      <a:r>
                        <a:rPr lang="es-ES" sz="2000" b="0" dirty="0">
                          <a:solidFill>
                            <a:srgbClr val="104F75"/>
                          </a:solidFill>
                          <a:effectLst/>
                        </a:rPr>
                        <a:t> </a:t>
                      </a:r>
                      <a:r>
                        <a:rPr lang="es-ES" sz="2000" b="0" dirty="0" err="1">
                          <a:solidFill>
                            <a:srgbClr val="104F75"/>
                          </a:solidFill>
                          <a:effectLst/>
                        </a:rPr>
                        <a:t>the</a:t>
                      </a:r>
                      <a:r>
                        <a:rPr lang="es-ES" sz="2000" b="0" dirty="0">
                          <a:solidFill>
                            <a:srgbClr val="104F75"/>
                          </a:solidFill>
                          <a:effectLst/>
                        </a:rPr>
                        <a:t> </a:t>
                      </a:r>
                      <a:r>
                        <a:rPr lang="es-ES" sz="2000" b="0" dirty="0" err="1">
                          <a:solidFill>
                            <a:srgbClr val="104F75"/>
                          </a:solidFill>
                          <a:effectLst/>
                        </a:rPr>
                        <a:t>food</a:t>
                      </a:r>
                      <a:r>
                        <a:rPr lang="es-ES" sz="2000" b="0" dirty="0">
                          <a:solidFill>
                            <a:srgbClr val="104F75"/>
                          </a:solidFill>
                          <a:effectLst/>
                        </a:rPr>
                        <a:t>? </a:t>
                      </a:r>
                      <a:endParaRPr lang="es-GB" sz="2000" b="0" dirty="0">
                        <a:solidFill>
                          <a:srgbClr val="104F75"/>
                        </a:solidFill>
                        <a:effectLst/>
                      </a:endParaRPr>
                    </a:p>
                    <a:p>
                      <a:pPr algn="ctr">
                        <a:lnSpc>
                          <a:spcPct val="107000"/>
                        </a:lnSpc>
                        <a:spcAft>
                          <a:spcPts val="800"/>
                        </a:spcAft>
                      </a:pPr>
                      <a:r>
                        <a:rPr lang="es-ES" sz="2000" b="0" dirty="0">
                          <a:solidFill>
                            <a:srgbClr val="104F75"/>
                          </a:solidFill>
                          <a:effectLst/>
                        </a:rPr>
                        <a:t>(</a:t>
                      </a:r>
                      <a:r>
                        <a:rPr lang="es-ES" sz="2000" b="0" i="1" dirty="0">
                          <a:solidFill>
                            <a:srgbClr val="104F75"/>
                          </a:solidFill>
                          <a:effectLst/>
                        </a:rPr>
                        <a:t>hacer la comida</a:t>
                      </a:r>
                      <a:r>
                        <a:rPr lang="es-ES" sz="2000" b="0" dirty="0">
                          <a:solidFill>
                            <a:srgbClr val="104F75"/>
                          </a:solidFill>
                          <a:effectLst/>
                        </a:rPr>
                        <a:t>)</a:t>
                      </a:r>
                      <a:endParaRPr lang="es-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noFill/>
                  </a:tcPr>
                </a:tc>
                <a:tc>
                  <a:txBody>
                    <a:bodyPr/>
                    <a:lstStyle/>
                    <a:p>
                      <a:pPr algn="l">
                        <a:lnSpc>
                          <a:spcPct val="107000"/>
                        </a:lnSpc>
                        <a:spcBef>
                          <a:spcPts val="600"/>
                        </a:spcBef>
                        <a:spcAft>
                          <a:spcPts val="600"/>
                        </a:spcAft>
                      </a:pPr>
                      <a:r>
                        <a:rPr lang="en-GB" sz="2000" b="1" dirty="0">
                          <a:solidFill>
                            <a:srgbClr val="104F75"/>
                          </a:solidFill>
                          <a:effectLst/>
                        </a:rPr>
                        <a:t>☐ they</a:t>
                      </a:r>
                      <a:endParaRPr lang="es-GB" sz="2000" b="1" dirty="0">
                        <a:solidFill>
                          <a:srgbClr val="104F75"/>
                        </a:solidFill>
                        <a:effectLst/>
                      </a:endParaRPr>
                    </a:p>
                    <a:p>
                      <a:pPr algn="l">
                        <a:lnSpc>
                          <a:spcPct val="107000"/>
                        </a:lnSpc>
                        <a:spcBef>
                          <a:spcPts val="600"/>
                        </a:spcBef>
                        <a:spcAft>
                          <a:spcPts val="600"/>
                        </a:spcAft>
                      </a:pPr>
                      <a:r>
                        <a:rPr lang="en-GB" sz="2000" b="1" dirty="0">
                          <a:solidFill>
                            <a:srgbClr val="104F75"/>
                          </a:solidFill>
                          <a:effectLst/>
                        </a:rPr>
                        <a:t>☐ you</a:t>
                      </a:r>
                      <a:endParaRPr lang="es-GB" sz="2000" b="1"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2235005086"/>
                  </a:ext>
                </a:extLst>
              </a:tr>
            </a:tbl>
          </a:graphicData>
        </a:graphic>
      </p:graphicFrame>
      <p:sp>
        <p:nvSpPr>
          <p:cNvPr id="20" name="CuadroTexto 19">
            <a:extLst>
              <a:ext uri="{FF2B5EF4-FFF2-40B4-BE49-F238E27FC236}">
                <a16:creationId xmlns:a16="http://schemas.microsoft.com/office/drawing/2014/main" id="{CB438875-A549-4848-8A6F-58CD8EDD0FCA}"/>
              </a:ext>
            </a:extLst>
          </p:cNvPr>
          <p:cNvSpPr txBox="1"/>
          <p:nvPr/>
        </p:nvSpPr>
        <p:spPr>
          <a:xfrm>
            <a:off x="9542225" y="5554727"/>
            <a:ext cx="274891" cy="400110"/>
          </a:xfrm>
          <a:prstGeom prst="rect">
            <a:avLst/>
          </a:prstGeom>
          <a:noFill/>
        </p:spPr>
        <p:txBody>
          <a:bodyPr wrap="square" rtlCol="0">
            <a:spAutoFit/>
          </a:bodyPr>
          <a:lstStyle/>
          <a:p>
            <a:pPr algn="l"/>
            <a:r>
              <a:rPr lang="es-GB" sz="2000" dirty="0">
                <a:solidFill>
                  <a:srgbClr val="104F75"/>
                </a:solidFill>
              </a:rPr>
              <a:t>x</a:t>
            </a:r>
          </a:p>
        </p:txBody>
      </p:sp>
    </p:spTree>
    <p:extLst>
      <p:ext uri="{BB962C8B-B14F-4D97-AF65-F5344CB8AC3E}">
        <p14:creationId xmlns:p14="http://schemas.microsoft.com/office/powerpoint/2010/main" val="3854645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5" grpId="0"/>
      <p:bldP spid="17" grpId="0"/>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6" name="Title 3"/>
          <p:cNvSpPr>
            <a:spLocks noGrp="1"/>
          </p:cNvSpPr>
          <p:nvPr>
            <p:ph type="title"/>
          </p:nvPr>
        </p:nvSpPr>
        <p:spPr>
          <a:xfrm>
            <a:off x="-72086" y="280417"/>
            <a:ext cx="6381446" cy="721474"/>
          </a:xfrm>
        </p:spPr>
        <p:txBody>
          <a:bodyPr>
            <a:normAutofit/>
          </a:bodyPr>
          <a:lstStyle/>
          <a:p>
            <a:r>
              <a:rPr lang="en-GB" sz="2800" b="1">
                <a:solidFill>
                  <a:schemeClr val="bg1"/>
                </a:solidFill>
              </a:rPr>
              <a:t>Section B (Reading)</a:t>
            </a:r>
            <a:endParaRPr lang="en-GB" sz="2800" b="1" dirty="0">
              <a:solidFill>
                <a:schemeClr val="bg1"/>
              </a:solidFill>
            </a:endParaRPr>
          </a:p>
        </p:txBody>
      </p:sp>
      <p:sp>
        <p:nvSpPr>
          <p:cNvPr id="4" name="Rectangle 6"/>
          <p:cNvSpPr>
            <a:spLocks noChangeArrowheads="1"/>
          </p:cNvSpPr>
          <p:nvPr/>
        </p:nvSpPr>
        <p:spPr bwMode="auto">
          <a:xfrm>
            <a:off x="365760" y="1180437"/>
            <a:ext cx="11460480"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GB" altLang="en-US" sz="2000" b="1" dirty="0">
                <a:solidFill>
                  <a:srgbClr val="104F75"/>
                </a:solidFill>
                <a:ea typeface="Times New Roman" panose="02020603050405020304" pitchFamily="18" charset="0"/>
                <a:cs typeface="Arial" panose="020B0604020202020204" pitchFamily="34" charset="0"/>
              </a:rPr>
              <a:t>SEC</a:t>
            </a:r>
            <a:r>
              <a:rPr lang="en-GB" altLang="en-US" sz="2000" b="1" dirty="0">
                <a:solidFill>
                  <a:srgbClr val="104F75"/>
                </a:solidFill>
                <a:ea typeface="SimSun" panose="02010600030101010101" pitchFamily="2" charset="-122"/>
                <a:cs typeface="Arial" panose="020B0604020202020204" pitchFamily="34" charset="0"/>
              </a:rPr>
              <a:t>TION B (READING) - VOCABULARY</a:t>
            </a:r>
          </a:p>
          <a:p>
            <a:endParaRPr lang="en-GB" sz="2000" dirty="0">
              <a:solidFill>
                <a:srgbClr val="104F75"/>
              </a:solidFill>
            </a:endParaRPr>
          </a:p>
          <a:p>
            <a:r>
              <a:rPr lang="en-GB" sz="2000" b="1" dirty="0">
                <a:solidFill>
                  <a:srgbClr val="104F75"/>
                </a:solidFill>
              </a:rPr>
              <a:t>PART A (SYNONYMS)</a:t>
            </a:r>
          </a:p>
          <a:p>
            <a:endParaRPr lang="en-GB" sz="2000" dirty="0">
              <a:solidFill>
                <a:srgbClr val="104F75"/>
              </a:solidFill>
            </a:endParaRPr>
          </a:p>
          <a:p>
            <a:r>
              <a:rPr lang="en-GB" sz="2000" dirty="0">
                <a:solidFill>
                  <a:srgbClr val="104F75"/>
                </a:solidFill>
              </a:rPr>
              <a:t>Next to each </a:t>
            </a:r>
            <a:r>
              <a:rPr lang="en-GB" sz="2000" b="1" dirty="0">
                <a:solidFill>
                  <a:srgbClr val="104F75"/>
                </a:solidFill>
              </a:rPr>
              <a:t>definition on the left</a:t>
            </a:r>
            <a:r>
              <a:rPr lang="en-GB" sz="2000" dirty="0">
                <a:solidFill>
                  <a:srgbClr val="104F75"/>
                </a:solidFill>
              </a:rPr>
              <a:t>, write the letter (</a:t>
            </a:r>
            <a:r>
              <a:rPr lang="en-GB" sz="2000" b="1" dirty="0">
                <a:solidFill>
                  <a:srgbClr val="104F75"/>
                </a:solidFill>
              </a:rPr>
              <a:t>a-f</a:t>
            </a:r>
            <a:r>
              <a:rPr lang="en-GB" sz="2000" dirty="0">
                <a:solidFill>
                  <a:srgbClr val="104F75"/>
                </a:solidFill>
              </a:rPr>
              <a:t>) of the </a:t>
            </a:r>
            <a:r>
              <a:rPr lang="en-GB" sz="2000" b="1" dirty="0">
                <a:solidFill>
                  <a:srgbClr val="104F75"/>
                </a:solidFill>
              </a:rPr>
              <a:t>word on the right </a:t>
            </a:r>
            <a:r>
              <a:rPr lang="en-GB" sz="2000" dirty="0">
                <a:solidFill>
                  <a:srgbClr val="104F75"/>
                </a:solidFill>
              </a:rPr>
              <a:t>that </a:t>
            </a:r>
            <a:r>
              <a:rPr lang="en-GB" sz="2000" b="1" dirty="0">
                <a:solidFill>
                  <a:srgbClr val="104F75"/>
                </a:solidFill>
              </a:rPr>
              <a:t>best matches </a:t>
            </a:r>
            <a:r>
              <a:rPr lang="en-GB" sz="2000" dirty="0">
                <a:solidFill>
                  <a:srgbClr val="104F75"/>
                </a:solidFill>
              </a:rPr>
              <a:t>the definition.</a:t>
            </a:r>
          </a:p>
          <a:p>
            <a:endParaRPr lang="en-GB" sz="2000" dirty="0">
              <a:solidFill>
                <a:srgbClr val="104F75"/>
              </a:solidFill>
            </a:endParaRPr>
          </a:p>
          <a:p>
            <a:r>
              <a:rPr lang="en-GB" sz="2000" dirty="0">
                <a:solidFill>
                  <a:srgbClr val="104F75"/>
                </a:solidFill>
              </a:rPr>
              <a:t>This part of the test will take around </a:t>
            </a:r>
            <a:r>
              <a:rPr lang="en-GB" sz="2000" b="1" dirty="0">
                <a:solidFill>
                  <a:srgbClr val="104F75"/>
                </a:solidFill>
              </a:rPr>
              <a:t>5 minutes</a:t>
            </a:r>
            <a:r>
              <a:rPr lang="en-GB" sz="2000" dirty="0">
                <a:solidFill>
                  <a:srgbClr val="104F75"/>
                </a:solidFill>
              </a:rPr>
              <a:t>.</a:t>
            </a:r>
          </a:p>
        </p:txBody>
      </p:sp>
      <p:graphicFrame>
        <p:nvGraphicFramePr>
          <p:cNvPr id="2" name="Tabla 1">
            <a:extLst>
              <a:ext uri="{FF2B5EF4-FFF2-40B4-BE49-F238E27FC236}">
                <a16:creationId xmlns:a16="http://schemas.microsoft.com/office/drawing/2014/main" id="{8B526436-1B10-BD48-8AF9-13214DF3E7ED}"/>
              </a:ext>
            </a:extLst>
          </p:cNvPr>
          <p:cNvGraphicFramePr>
            <a:graphicFrameLocks noGrp="1"/>
          </p:cNvGraphicFramePr>
          <p:nvPr>
            <p:extLst>
              <p:ext uri="{D42A27DB-BD31-4B8C-83A1-F6EECF244321}">
                <p14:modId xmlns:p14="http://schemas.microsoft.com/office/powerpoint/2010/main" val="176234341"/>
              </p:ext>
            </p:extLst>
          </p:nvPr>
        </p:nvGraphicFramePr>
        <p:xfrm>
          <a:off x="1646383" y="3775747"/>
          <a:ext cx="8273497" cy="2439607"/>
        </p:xfrm>
        <a:graphic>
          <a:graphicData uri="http://schemas.openxmlformats.org/drawingml/2006/table">
            <a:tbl>
              <a:tblPr firstRow="1" firstCol="1" bandRow="1">
                <a:tableStyleId>{5C22544A-7EE6-4342-B048-85BDC9FD1C3A}</a:tableStyleId>
              </a:tblPr>
              <a:tblGrid>
                <a:gridCol w="499909">
                  <a:extLst>
                    <a:ext uri="{9D8B030D-6E8A-4147-A177-3AD203B41FA5}">
                      <a16:colId xmlns:a16="http://schemas.microsoft.com/office/drawing/2014/main" val="1528221442"/>
                    </a:ext>
                  </a:extLst>
                </a:gridCol>
                <a:gridCol w="4909525">
                  <a:extLst>
                    <a:ext uri="{9D8B030D-6E8A-4147-A177-3AD203B41FA5}">
                      <a16:colId xmlns:a16="http://schemas.microsoft.com/office/drawing/2014/main" val="2020765943"/>
                    </a:ext>
                  </a:extLst>
                </a:gridCol>
                <a:gridCol w="2864063">
                  <a:extLst>
                    <a:ext uri="{9D8B030D-6E8A-4147-A177-3AD203B41FA5}">
                      <a16:colId xmlns:a16="http://schemas.microsoft.com/office/drawing/2014/main" val="4169885414"/>
                    </a:ext>
                  </a:extLst>
                </a:gridCol>
              </a:tblGrid>
              <a:tr h="1308100">
                <a:tc>
                  <a:txBody>
                    <a:bodyPr/>
                    <a:lstStyle/>
                    <a:p>
                      <a:pPr>
                        <a:lnSpc>
                          <a:spcPct val="107000"/>
                        </a:lnSpc>
                        <a:spcAft>
                          <a:spcPts val="800"/>
                        </a:spcAft>
                      </a:pPr>
                      <a:r>
                        <a:rPr lang="en-US" sz="2000" b="0">
                          <a:solidFill>
                            <a:srgbClr val="104F75"/>
                          </a:solidFill>
                          <a:effectLst/>
                        </a:rPr>
                        <a:t> </a:t>
                      </a:r>
                      <a:endParaRPr lang="es-GB" sz="2000" b="0">
                        <a:solidFill>
                          <a:srgbClr val="104F75"/>
                        </a:solidFill>
                        <a:effectLst/>
                      </a:endParaRPr>
                    </a:p>
                    <a:p>
                      <a:pPr>
                        <a:lnSpc>
                          <a:spcPct val="107000"/>
                        </a:lnSpc>
                        <a:spcAft>
                          <a:spcPts val="800"/>
                        </a:spcAft>
                      </a:pPr>
                      <a:r>
                        <a:rPr lang="en-US" sz="2000" b="0">
                          <a:solidFill>
                            <a:srgbClr val="104F75"/>
                          </a:solidFill>
                          <a:effectLst/>
                        </a:rPr>
                        <a:t> </a:t>
                      </a:r>
                      <a:endParaRPr lang="es-GB" sz="2000" b="0">
                        <a:solidFill>
                          <a:srgbClr val="104F75"/>
                        </a:solidFill>
                        <a:effectLst/>
                      </a:endParaRPr>
                    </a:p>
                    <a:p>
                      <a:pPr>
                        <a:lnSpc>
                          <a:spcPct val="107000"/>
                        </a:lnSpc>
                        <a:spcAft>
                          <a:spcPts val="800"/>
                        </a:spcAft>
                      </a:pPr>
                      <a:r>
                        <a:rPr lang="fr-FR" sz="2000" b="0">
                          <a:solidFill>
                            <a:srgbClr val="104F75"/>
                          </a:solidFill>
                          <a:effectLst/>
                        </a:rPr>
                        <a:t>1) </a:t>
                      </a:r>
                      <a:endParaRPr lang="es-GB" sz="2000" b="0">
                        <a:solidFill>
                          <a:srgbClr val="104F75"/>
                        </a:solidFill>
                        <a:effectLst/>
                      </a:endParaRPr>
                    </a:p>
                    <a:p>
                      <a:pPr>
                        <a:lnSpc>
                          <a:spcPct val="107000"/>
                        </a:lnSpc>
                        <a:spcAft>
                          <a:spcPts val="800"/>
                        </a:spcAft>
                      </a:pPr>
                      <a:r>
                        <a:rPr lang="en-GB" sz="2000" b="0">
                          <a:solidFill>
                            <a:srgbClr val="104F75"/>
                          </a:solidFill>
                          <a:effectLst/>
                        </a:rPr>
                        <a:t> </a:t>
                      </a:r>
                      <a:endParaRPr lang="es-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noFill/>
                  </a:tcPr>
                </a:tc>
                <a:tc>
                  <a:txBody>
                    <a:bodyPr/>
                    <a:lstStyle/>
                    <a:p>
                      <a:pPr>
                        <a:lnSpc>
                          <a:spcPct val="107000"/>
                        </a:lnSpc>
                        <a:spcAft>
                          <a:spcPts val="800"/>
                        </a:spcAft>
                      </a:pPr>
                      <a:r>
                        <a:rPr lang="es-ES" sz="2000" b="0" dirty="0">
                          <a:solidFill>
                            <a:srgbClr val="104F75"/>
                          </a:solidFill>
                          <a:effectLst/>
                        </a:rPr>
                        <a:t> </a:t>
                      </a:r>
                      <a:endParaRPr lang="es-GB" sz="2000" b="0" dirty="0">
                        <a:solidFill>
                          <a:srgbClr val="104F75"/>
                        </a:solidFill>
                        <a:effectLst/>
                      </a:endParaRPr>
                    </a:p>
                    <a:p>
                      <a:pPr>
                        <a:lnSpc>
                          <a:spcPct val="107000"/>
                        </a:lnSpc>
                        <a:spcAft>
                          <a:spcPts val="800"/>
                        </a:spcAft>
                      </a:pPr>
                      <a:r>
                        <a:rPr lang="es-ES" sz="2000" b="0" dirty="0">
                          <a:solidFill>
                            <a:srgbClr val="104F75"/>
                          </a:solidFill>
                          <a:effectLst/>
                        </a:rPr>
                        <a:t>___  usar colores</a:t>
                      </a:r>
                      <a:endParaRPr lang="es-GB" sz="2000" b="0" dirty="0">
                        <a:solidFill>
                          <a:srgbClr val="104F75"/>
                        </a:solidFill>
                        <a:effectLst/>
                      </a:endParaRPr>
                    </a:p>
                    <a:p>
                      <a:pPr>
                        <a:lnSpc>
                          <a:spcPct val="107000"/>
                        </a:lnSpc>
                        <a:spcAft>
                          <a:spcPts val="800"/>
                        </a:spcAft>
                      </a:pPr>
                      <a:r>
                        <a:rPr lang="es-ES" sz="2000" b="0" dirty="0">
                          <a:solidFill>
                            <a:srgbClr val="104F75"/>
                          </a:solidFill>
                          <a:effectLst/>
                        </a:rPr>
                        <a:t>___  hablar</a:t>
                      </a:r>
                      <a:endParaRPr lang="es-GB" sz="2000" b="0" dirty="0">
                        <a:solidFill>
                          <a:srgbClr val="104F75"/>
                        </a:solidFill>
                        <a:effectLst/>
                      </a:endParaRPr>
                    </a:p>
                    <a:p>
                      <a:pPr>
                        <a:lnSpc>
                          <a:spcPct val="107000"/>
                        </a:lnSpc>
                        <a:spcAft>
                          <a:spcPts val="800"/>
                        </a:spcAft>
                      </a:pPr>
                      <a:r>
                        <a:rPr lang="es-ES" sz="2000" b="0" dirty="0">
                          <a:solidFill>
                            <a:srgbClr val="104F75"/>
                          </a:solidFill>
                          <a:effectLst/>
                        </a:rPr>
                        <a:t>___  dar apoyo</a:t>
                      </a:r>
                      <a:endParaRPr lang="es-GB" sz="2000" b="0" dirty="0">
                        <a:solidFill>
                          <a:srgbClr val="104F75"/>
                        </a:solidFill>
                        <a:effectLst/>
                      </a:endParaRPr>
                    </a:p>
                    <a:p>
                      <a:pPr>
                        <a:lnSpc>
                          <a:spcPct val="107000"/>
                        </a:lnSpc>
                        <a:spcAft>
                          <a:spcPts val="800"/>
                        </a:spcAft>
                      </a:pPr>
                      <a:r>
                        <a:rPr lang="es-ES" sz="2000" b="0" dirty="0">
                          <a:solidFill>
                            <a:srgbClr val="104F75"/>
                          </a:solidFill>
                          <a:effectLst/>
                        </a:rPr>
                        <a:t> </a:t>
                      </a:r>
                      <a:endParaRPr lang="es-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noFill/>
                  </a:tcPr>
                </a:tc>
                <a:tc>
                  <a:txBody>
                    <a:bodyPr/>
                    <a:lstStyle/>
                    <a:p>
                      <a:pPr>
                        <a:lnSpc>
                          <a:spcPct val="107000"/>
                        </a:lnSpc>
                        <a:spcAft>
                          <a:spcPts val="800"/>
                        </a:spcAft>
                      </a:pPr>
                      <a:r>
                        <a:rPr lang="es-ES" sz="2000" b="0" dirty="0">
                          <a:solidFill>
                            <a:srgbClr val="104F75"/>
                          </a:solidFill>
                          <a:effectLst/>
                        </a:rPr>
                        <a:t>a. ayudar	</a:t>
                      </a:r>
                      <a:endParaRPr lang="es-GB" sz="2000" b="0" dirty="0">
                        <a:solidFill>
                          <a:srgbClr val="104F75"/>
                        </a:solidFill>
                        <a:effectLst/>
                      </a:endParaRPr>
                    </a:p>
                    <a:p>
                      <a:pPr>
                        <a:lnSpc>
                          <a:spcPct val="107000"/>
                        </a:lnSpc>
                        <a:spcAft>
                          <a:spcPts val="800"/>
                        </a:spcAft>
                      </a:pPr>
                      <a:r>
                        <a:rPr lang="es-ES" sz="2000" b="0" dirty="0">
                          <a:solidFill>
                            <a:srgbClr val="104F75"/>
                          </a:solidFill>
                          <a:effectLst/>
                        </a:rPr>
                        <a:t>b. recoger</a:t>
                      </a:r>
                      <a:endParaRPr lang="es-GB" sz="2000" b="0" dirty="0">
                        <a:solidFill>
                          <a:srgbClr val="104F75"/>
                        </a:solidFill>
                        <a:effectLst/>
                      </a:endParaRPr>
                    </a:p>
                    <a:p>
                      <a:pPr>
                        <a:lnSpc>
                          <a:spcPct val="107000"/>
                        </a:lnSpc>
                        <a:spcAft>
                          <a:spcPts val="800"/>
                        </a:spcAft>
                      </a:pPr>
                      <a:r>
                        <a:rPr lang="es-ES" sz="2000" b="0" dirty="0">
                          <a:solidFill>
                            <a:srgbClr val="104F75"/>
                          </a:solidFill>
                          <a:effectLst/>
                        </a:rPr>
                        <a:t>c. pintar</a:t>
                      </a:r>
                      <a:endParaRPr lang="es-GB" sz="2000" b="0" dirty="0">
                        <a:solidFill>
                          <a:srgbClr val="104F75"/>
                        </a:solidFill>
                        <a:effectLst/>
                      </a:endParaRPr>
                    </a:p>
                    <a:p>
                      <a:pPr>
                        <a:lnSpc>
                          <a:spcPct val="107000"/>
                        </a:lnSpc>
                        <a:spcAft>
                          <a:spcPts val="800"/>
                        </a:spcAft>
                      </a:pPr>
                      <a:r>
                        <a:rPr lang="es-ES" sz="2000" b="0" dirty="0">
                          <a:solidFill>
                            <a:srgbClr val="104F75"/>
                          </a:solidFill>
                          <a:effectLst/>
                        </a:rPr>
                        <a:t>d. romper</a:t>
                      </a:r>
                      <a:endParaRPr lang="es-GB" sz="2000" b="0" dirty="0">
                        <a:solidFill>
                          <a:srgbClr val="104F75"/>
                        </a:solidFill>
                        <a:effectLst/>
                      </a:endParaRPr>
                    </a:p>
                    <a:p>
                      <a:pPr>
                        <a:lnSpc>
                          <a:spcPct val="107000"/>
                        </a:lnSpc>
                        <a:spcAft>
                          <a:spcPts val="800"/>
                        </a:spcAft>
                      </a:pPr>
                      <a:r>
                        <a:rPr lang="es-ES" sz="2000" b="0" dirty="0">
                          <a:solidFill>
                            <a:srgbClr val="104F75"/>
                          </a:solidFill>
                          <a:effectLst/>
                        </a:rPr>
                        <a:t>e. decir</a:t>
                      </a:r>
                      <a:endParaRPr lang="es-GB" sz="2000" b="0" dirty="0">
                        <a:solidFill>
                          <a:srgbClr val="104F75"/>
                        </a:solidFill>
                        <a:effectLst/>
                      </a:endParaRPr>
                    </a:p>
                    <a:p>
                      <a:pPr>
                        <a:lnSpc>
                          <a:spcPct val="107000"/>
                        </a:lnSpc>
                        <a:spcAft>
                          <a:spcPts val="800"/>
                        </a:spcAft>
                      </a:pPr>
                      <a:r>
                        <a:rPr lang="es-ES" sz="2000" b="0" dirty="0">
                          <a:solidFill>
                            <a:srgbClr val="104F75"/>
                          </a:solidFill>
                          <a:effectLst/>
                        </a:rPr>
                        <a:t>f.  </a:t>
                      </a:r>
                      <a:r>
                        <a:rPr lang="en-US" sz="2000" b="0" dirty="0" err="1">
                          <a:solidFill>
                            <a:srgbClr val="104F75"/>
                          </a:solidFill>
                          <a:effectLst/>
                        </a:rPr>
                        <a:t>creer</a:t>
                      </a:r>
                      <a:endParaRPr lang="es-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noFill/>
                  </a:tcPr>
                </a:tc>
                <a:extLst>
                  <a:ext uri="{0D108BD9-81ED-4DB2-BD59-A6C34878D82A}">
                    <a16:rowId xmlns:a16="http://schemas.microsoft.com/office/drawing/2014/main" val="429276453"/>
                  </a:ext>
                </a:extLst>
              </a:tr>
            </a:tbl>
          </a:graphicData>
        </a:graphic>
      </p:graphicFrame>
      <p:sp>
        <p:nvSpPr>
          <p:cNvPr id="16" name="CuadroTexto 15">
            <a:extLst>
              <a:ext uri="{FF2B5EF4-FFF2-40B4-BE49-F238E27FC236}">
                <a16:creationId xmlns:a16="http://schemas.microsoft.com/office/drawing/2014/main" id="{5286F9A1-BFFA-E948-8F54-C953897FA23F}"/>
              </a:ext>
            </a:extLst>
          </p:cNvPr>
          <p:cNvSpPr txBox="1"/>
          <p:nvPr/>
        </p:nvSpPr>
        <p:spPr>
          <a:xfrm>
            <a:off x="2231666" y="4036334"/>
            <a:ext cx="274891" cy="461665"/>
          </a:xfrm>
          <a:prstGeom prst="rect">
            <a:avLst/>
          </a:prstGeom>
          <a:noFill/>
        </p:spPr>
        <p:txBody>
          <a:bodyPr wrap="square" rtlCol="0">
            <a:spAutoFit/>
          </a:bodyPr>
          <a:lstStyle/>
          <a:p>
            <a:pPr algn="ctr"/>
            <a:r>
              <a:rPr lang="es-GB" sz="2400" b="1" dirty="0">
                <a:solidFill>
                  <a:srgbClr val="104F75"/>
                </a:solidFill>
              </a:rPr>
              <a:t>c</a:t>
            </a:r>
          </a:p>
        </p:txBody>
      </p:sp>
      <p:sp>
        <p:nvSpPr>
          <p:cNvPr id="17" name="CuadroTexto 16">
            <a:extLst>
              <a:ext uri="{FF2B5EF4-FFF2-40B4-BE49-F238E27FC236}">
                <a16:creationId xmlns:a16="http://schemas.microsoft.com/office/drawing/2014/main" id="{02E4A071-3668-044C-BF44-988D7A6D36AE}"/>
              </a:ext>
            </a:extLst>
          </p:cNvPr>
          <p:cNvSpPr txBox="1"/>
          <p:nvPr/>
        </p:nvSpPr>
        <p:spPr>
          <a:xfrm>
            <a:off x="2231666" y="4497999"/>
            <a:ext cx="274891" cy="461665"/>
          </a:xfrm>
          <a:prstGeom prst="rect">
            <a:avLst/>
          </a:prstGeom>
          <a:noFill/>
        </p:spPr>
        <p:txBody>
          <a:bodyPr wrap="square" rtlCol="0">
            <a:spAutoFit/>
          </a:bodyPr>
          <a:lstStyle/>
          <a:p>
            <a:pPr algn="ctr"/>
            <a:r>
              <a:rPr lang="es-GB" sz="2400" b="1" dirty="0">
                <a:solidFill>
                  <a:srgbClr val="104F75"/>
                </a:solidFill>
              </a:rPr>
              <a:t>e</a:t>
            </a:r>
          </a:p>
        </p:txBody>
      </p:sp>
      <p:sp>
        <p:nvSpPr>
          <p:cNvPr id="18" name="CuadroTexto 17">
            <a:extLst>
              <a:ext uri="{FF2B5EF4-FFF2-40B4-BE49-F238E27FC236}">
                <a16:creationId xmlns:a16="http://schemas.microsoft.com/office/drawing/2014/main" id="{EDC18D1B-49D8-7B43-A792-19837A524FF1}"/>
              </a:ext>
            </a:extLst>
          </p:cNvPr>
          <p:cNvSpPr txBox="1"/>
          <p:nvPr/>
        </p:nvSpPr>
        <p:spPr>
          <a:xfrm>
            <a:off x="2231665" y="4946202"/>
            <a:ext cx="274891" cy="461665"/>
          </a:xfrm>
          <a:prstGeom prst="rect">
            <a:avLst/>
          </a:prstGeom>
          <a:noFill/>
        </p:spPr>
        <p:txBody>
          <a:bodyPr wrap="square" rtlCol="0">
            <a:spAutoFit/>
          </a:bodyPr>
          <a:lstStyle/>
          <a:p>
            <a:pPr algn="ctr"/>
            <a:r>
              <a:rPr lang="es-GB" sz="2400" b="1" dirty="0">
                <a:solidFill>
                  <a:srgbClr val="104F75"/>
                </a:solidFill>
              </a:rPr>
              <a:t>a</a:t>
            </a:r>
          </a:p>
        </p:txBody>
      </p:sp>
      <p:graphicFrame>
        <p:nvGraphicFramePr>
          <p:cNvPr id="13" name="Tabla 12">
            <a:extLst>
              <a:ext uri="{FF2B5EF4-FFF2-40B4-BE49-F238E27FC236}">
                <a16:creationId xmlns:a16="http://schemas.microsoft.com/office/drawing/2014/main" id="{52275596-9C92-ED41-AF1A-D568AC5BE12D}"/>
              </a:ext>
            </a:extLst>
          </p:cNvPr>
          <p:cNvGraphicFramePr>
            <a:graphicFrameLocks noGrp="1"/>
          </p:cNvGraphicFramePr>
          <p:nvPr>
            <p:extLst>
              <p:ext uri="{D42A27DB-BD31-4B8C-83A1-F6EECF244321}">
                <p14:modId xmlns:p14="http://schemas.microsoft.com/office/powerpoint/2010/main" val="1657669435"/>
              </p:ext>
            </p:extLst>
          </p:nvPr>
        </p:nvGraphicFramePr>
        <p:xfrm>
          <a:off x="1646382" y="3788351"/>
          <a:ext cx="8273497" cy="2439607"/>
        </p:xfrm>
        <a:graphic>
          <a:graphicData uri="http://schemas.openxmlformats.org/drawingml/2006/table">
            <a:tbl>
              <a:tblPr firstRow="1" firstCol="1" bandRow="1">
                <a:tableStyleId>{5C22544A-7EE6-4342-B048-85BDC9FD1C3A}</a:tableStyleId>
              </a:tblPr>
              <a:tblGrid>
                <a:gridCol w="499909">
                  <a:extLst>
                    <a:ext uri="{9D8B030D-6E8A-4147-A177-3AD203B41FA5}">
                      <a16:colId xmlns:a16="http://schemas.microsoft.com/office/drawing/2014/main" val="1528221442"/>
                    </a:ext>
                  </a:extLst>
                </a:gridCol>
                <a:gridCol w="4909525">
                  <a:extLst>
                    <a:ext uri="{9D8B030D-6E8A-4147-A177-3AD203B41FA5}">
                      <a16:colId xmlns:a16="http://schemas.microsoft.com/office/drawing/2014/main" val="2020765943"/>
                    </a:ext>
                  </a:extLst>
                </a:gridCol>
                <a:gridCol w="2864063">
                  <a:extLst>
                    <a:ext uri="{9D8B030D-6E8A-4147-A177-3AD203B41FA5}">
                      <a16:colId xmlns:a16="http://schemas.microsoft.com/office/drawing/2014/main" val="4169885414"/>
                    </a:ext>
                  </a:extLst>
                </a:gridCol>
              </a:tblGrid>
              <a:tr h="2439607">
                <a:tc>
                  <a:txBody>
                    <a:bodyPr/>
                    <a:lstStyle/>
                    <a:p>
                      <a:pPr>
                        <a:lnSpc>
                          <a:spcPct val="107000"/>
                        </a:lnSpc>
                        <a:spcAft>
                          <a:spcPts val="800"/>
                        </a:spcAft>
                      </a:pPr>
                      <a:r>
                        <a:rPr lang="en-US" sz="2000" b="0" dirty="0">
                          <a:solidFill>
                            <a:srgbClr val="104F75"/>
                          </a:solidFill>
                          <a:effectLst/>
                        </a:rPr>
                        <a:t> </a:t>
                      </a:r>
                      <a:endParaRPr lang="es-GB" sz="2000" b="0" dirty="0">
                        <a:solidFill>
                          <a:srgbClr val="104F75"/>
                        </a:solidFill>
                        <a:effectLst/>
                      </a:endParaRPr>
                    </a:p>
                    <a:p>
                      <a:pPr>
                        <a:lnSpc>
                          <a:spcPct val="107000"/>
                        </a:lnSpc>
                        <a:spcAft>
                          <a:spcPts val="800"/>
                        </a:spcAft>
                      </a:pPr>
                      <a:r>
                        <a:rPr lang="en-US" sz="2000" b="0" dirty="0">
                          <a:solidFill>
                            <a:srgbClr val="104F75"/>
                          </a:solidFill>
                          <a:effectLst/>
                        </a:rPr>
                        <a:t> </a:t>
                      </a:r>
                      <a:endParaRPr lang="es-GB" sz="2000" b="0" dirty="0">
                        <a:solidFill>
                          <a:srgbClr val="104F75"/>
                        </a:solidFill>
                        <a:effectLst/>
                      </a:endParaRPr>
                    </a:p>
                    <a:p>
                      <a:pPr>
                        <a:lnSpc>
                          <a:spcPct val="107000"/>
                        </a:lnSpc>
                        <a:spcAft>
                          <a:spcPts val="800"/>
                        </a:spcAft>
                      </a:pPr>
                      <a:r>
                        <a:rPr lang="fr-FR" sz="2000" b="0" dirty="0">
                          <a:solidFill>
                            <a:srgbClr val="104F75"/>
                          </a:solidFill>
                          <a:effectLst/>
                        </a:rPr>
                        <a:t>2) </a:t>
                      </a:r>
                      <a:endParaRPr lang="es-GB" sz="2000" b="0" dirty="0">
                        <a:solidFill>
                          <a:srgbClr val="104F75"/>
                        </a:solidFill>
                        <a:effectLst/>
                      </a:endParaRPr>
                    </a:p>
                    <a:p>
                      <a:pPr>
                        <a:lnSpc>
                          <a:spcPct val="107000"/>
                        </a:lnSpc>
                        <a:spcAft>
                          <a:spcPts val="800"/>
                        </a:spcAft>
                      </a:pPr>
                      <a:r>
                        <a:rPr lang="en-GB" sz="2000" b="0" dirty="0">
                          <a:solidFill>
                            <a:srgbClr val="104F75"/>
                          </a:solidFill>
                          <a:effectLst/>
                        </a:rPr>
                        <a:t> </a:t>
                      </a:r>
                      <a:endParaRPr lang="es-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noFill/>
                  </a:tcPr>
                </a:tc>
                <a:tc>
                  <a:txBody>
                    <a:bodyPr/>
                    <a:lstStyle/>
                    <a:p>
                      <a:pPr>
                        <a:lnSpc>
                          <a:spcPct val="107000"/>
                        </a:lnSpc>
                        <a:spcAft>
                          <a:spcPts val="800"/>
                        </a:spcAft>
                      </a:pPr>
                      <a:r>
                        <a:rPr lang="es-ES" sz="2000" b="0" dirty="0">
                          <a:solidFill>
                            <a:srgbClr val="104F75"/>
                          </a:solidFill>
                          <a:effectLst/>
                        </a:rPr>
                        <a:t> </a:t>
                      </a:r>
                      <a:endParaRPr lang="es-GB" sz="2000" b="0" dirty="0">
                        <a:solidFill>
                          <a:srgbClr val="104F75"/>
                        </a:solidFill>
                        <a:effectLst/>
                      </a:endParaRPr>
                    </a:p>
                    <a:p>
                      <a:pPr>
                        <a:lnSpc>
                          <a:spcPct val="107000"/>
                        </a:lnSpc>
                        <a:spcAft>
                          <a:spcPts val="800"/>
                        </a:spcAft>
                      </a:pPr>
                      <a:r>
                        <a:rPr lang="es-ES" sz="2000" b="0" dirty="0">
                          <a:solidFill>
                            <a:srgbClr val="104F75"/>
                          </a:solidFill>
                          <a:effectLst/>
                        </a:rPr>
                        <a:t>___  feliz</a:t>
                      </a:r>
                    </a:p>
                    <a:p>
                      <a:pPr marL="0" marR="0" lvl="0" indent="0" algn="l" defTabSz="914400" rtl="0" eaLnBrk="1" fontAlgn="auto" latinLnBrk="0" hangingPunct="1">
                        <a:lnSpc>
                          <a:spcPct val="107000"/>
                        </a:lnSpc>
                        <a:spcBef>
                          <a:spcPts val="0"/>
                        </a:spcBef>
                        <a:spcAft>
                          <a:spcPts val="800"/>
                        </a:spcAft>
                        <a:buClrTx/>
                        <a:buSzTx/>
                        <a:buFontTx/>
                        <a:buNone/>
                        <a:tabLst/>
                        <a:defRPr/>
                      </a:pPr>
                      <a:r>
                        <a:rPr lang="es-ES" sz="2000" b="0" dirty="0">
                          <a:solidFill>
                            <a:srgbClr val="104F75"/>
                          </a:solidFill>
                          <a:effectLst/>
                        </a:rPr>
                        <a:t>___  precioso</a:t>
                      </a:r>
                    </a:p>
                    <a:p>
                      <a:pPr marL="0" marR="0" lvl="0" indent="0" algn="l" defTabSz="914400" rtl="0" eaLnBrk="1" fontAlgn="auto" latinLnBrk="0" hangingPunct="1">
                        <a:lnSpc>
                          <a:spcPct val="107000"/>
                        </a:lnSpc>
                        <a:spcBef>
                          <a:spcPts val="0"/>
                        </a:spcBef>
                        <a:spcAft>
                          <a:spcPts val="800"/>
                        </a:spcAft>
                        <a:buClrTx/>
                        <a:buSzTx/>
                        <a:buFontTx/>
                        <a:buNone/>
                        <a:tabLst/>
                        <a:defRPr/>
                      </a:pPr>
                      <a:r>
                        <a:rPr lang="es-ES" sz="2000" b="0">
                          <a:solidFill>
                            <a:srgbClr val="104F75"/>
                          </a:solidFill>
                          <a:effectLst/>
                        </a:rPr>
                        <a:t>___  simpático</a:t>
                      </a:r>
                      <a:endParaRPr lang="es-GB" sz="2000" b="0" dirty="0">
                        <a:solidFill>
                          <a:srgbClr val="104F75"/>
                        </a:solidFill>
                        <a:effectLst/>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s-GB" sz="2000" b="0" dirty="0">
                        <a:solidFill>
                          <a:srgbClr val="104F75"/>
                        </a:solidFill>
                        <a:effectLst/>
                      </a:endParaRPr>
                    </a:p>
                    <a:p>
                      <a:pPr>
                        <a:lnSpc>
                          <a:spcPct val="107000"/>
                        </a:lnSpc>
                        <a:spcAft>
                          <a:spcPts val="800"/>
                        </a:spcAft>
                      </a:pPr>
                      <a:r>
                        <a:rPr lang="es-ES" sz="2000" b="0" dirty="0">
                          <a:solidFill>
                            <a:srgbClr val="104F75"/>
                          </a:solidFill>
                          <a:effectLst/>
                        </a:rPr>
                        <a:t> </a:t>
                      </a:r>
                      <a:endParaRPr lang="es-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noFill/>
                  </a:tcPr>
                </a:tc>
                <a:tc>
                  <a:txBody>
                    <a:bodyPr/>
                    <a:lstStyle/>
                    <a:p>
                      <a:pPr marL="457200" indent="-457200">
                        <a:lnSpc>
                          <a:spcPct val="107000"/>
                        </a:lnSpc>
                        <a:spcAft>
                          <a:spcPts val="800"/>
                        </a:spcAft>
                        <a:buAutoNum type="alphaLcPeriod"/>
                      </a:pPr>
                      <a:r>
                        <a:rPr lang="es-ES" sz="2000" b="0" dirty="0">
                          <a:solidFill>
                            <a:srgbClr val="104F75"/>
                          </a:solidFill>
                          <a:effectLst/>
                        </a:rPr>
                        <a:t>bueno</a:t>
                      </a:r>
                    </a:p>
                    <a:p>
                      <a:pPr marL="457200" indent="-457200">
                        <a:lnSpc>
                          <a:spcPct val="107000"/>
                        </a:lnSpc>
                        <a:spcAft>
                          <a:spcPts val="800"/>
                        </a:spcAft>
                        <a:buAutoNum type="alphaLcPeriod"/>
                      </a:pPr>
                      <a:r>
                        <a:rPr lang="es-ES" sz="2000" b="0" dirty="0">
                          <a:solidFill>
                            <a:srgbClr val="104F75"/>
                          </a:solidFill>
                          <a:effectLst/>
                        </a:rPr>
                        <a:t>feo</a:t>
                      </a:r>
                    </a:p>
                    <a:p>
                      <a:pPr marL="457200" indent="-457200">
                        <a:lnSpc>
                          <a:spcPct val="107000"/>
                        </a:lnSpc>
                        <a:spcAft>
                          <a:spcPts val="800"/>
                        </a:spcAft>
                        <a:buAutoNum type="alphaLcPeriod"/>
                      </a:pPr>
                      <a:r>
                        <a:rPr lang="es-ES" sz="2000" b="0" dirty="0">
                          <a:solidFill>
                            <a:srgbClr val="104F75"/>
                          </a:solidFill>
                          <a:effectLst/>
                        </a:rPr>
                        <a:t>malo</a:t>
                      </a:r>
                    </a:p>
                    <a:p>
                      <a:pPr marL="457200" indent="-457200">
                        <a:lnSpc>
                          <a:spcPct val="107000"/>
                        </a:lnSpc>
                        <a:spcAft>
                          <a:spcPts val="800"/>
                        </a:spcAft>
                        <a:buAutoNum type="alphaLcPeriod"/>
                      </a:pPr>
                      <a:r>
                        <a:rPr lang="es-ES" sz="2000" b="0" dirty="0">
                          <a:solidFill>
                            <a:srgbClr val="104F75"/>
                          </a:solidFill>
                          <a:effectLst/>
                        </a:rPr>
                        <a:t>listo</a:t>
                      </a:r>
                    </a:p>
                    <a:p>
                      <a:pPr marL="457200" indent="-457200">
                        <a:lnSpc>
                          <a:spcPct val="107000"/>
                        </a:lnSpc>
                        <a:spcAft>
                          <a:spcPts val="800"/>
                        </a:spcAft>
                        <a:buAutoNum type="alphaLcPeriod"/>
                      </a:pPr>
                      <a:r>
                        <a:rPr lang="es-ES" sz="2000" b="0" dirty="0">
                          <a:solidFill>
                            <a:srgbClr val="104F75"/>
                          </a:solidFill>
                          <a:effectLst/>
                        </a:rPr>
                        <a:t>contento</a:t>
                      </a:r>
                    </a:p>
                    <a:p>
                      <a:pPr marL="457200" indent="-457200">
                        <a:lnSpc>
                          <a:spcPct val="107000"/>
                        </a:lnSpc>
                        <a:spcAft>
                          <a:spcPts val="800"/>
                        </a:spcAft>
                        <a:buAutoNum type="alphaLcPeriod"/>
                      </a:pPr>
                      <a:r>
                        <a:rPr lang="es-ES" sz="2000" b="0" dirty="0">
                          <a:solidFill>
                            <a:srgbClr val="104F75"/>
                          </a:solidFill>
                          <a:effectLst/>
                        </a:rPr>
                        <a:t>bonito</a:t>
                      </a:r>
                    </a:p>
                  </a:txBody>
                  <a:tcPr marL="68580" marR="68580" marT="0" marB="0">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noFill/>
                  </a:tcPr>
                </a:tc>
                <a:extLst>
                  <a:ext uri="{0D108BD9-81ED-4DB2-BD59-A6C34878D82A}">
                    <a16:rowId xmlns:a16="http://schemas.microsoft.com/office/drawing/2014/main" val="429276453"/>
                  </a:ext>
                </a:extLst>
              </a:tr>
            </a:tbl>
          </a:graphicData>
        </a:graphic>
      </p:graphicFrame>
      <p:sp>
        <p:nvSpPr>
          <p:cNvPr id="14" name="CuadroTexto 13">
            <a:extLst>
              <a:ext uri="{FF2B5EF4-FFF2-40B4-BE49-F238E27FC236}">
                <a16:creationId xmlns:a16="http://schemas.microsoft.com/office/drawing/2014/main" id="{F3708119-3A2E-C64C-A8FF-7BC55B847AE2}"/>
              </a:ext>
            </a:extLst>
          </p:cNvPr>
          <p:cNvSpPr txBox="1"/>
          <p:nvPr/>
        </p:nvSpPr>
        <p:spPr>
          <a:xfrm>
            <a:off x="2272120" y="4029603"/>
            <a:ext cx="274891" cy="461665"/>
          </a:xfrm>
          <a:prstGeom prst="rect">
            <a:avLst/>
          </a:prstGeom>
          <a:noFill/>
        </p:spPr>
        <p:txBody>
          <a:bodyPr wrap="square" rtlCol="0">
            <a:spAutoFit/>
          </a:bodyPr>
          <a:lstStyle/>
          <a:p>
            <a:pPr algn="ctr"/>
            <a:r>
              <a:rPr lang="es-GB" sz="2400" b="1" dirty="0">
                <a:solidFill>
                  <a:srgbClr val="104F75"/>
                </a:solidFill>
              </a:rPr>
              <a:t>e</a:t>
            </a:r>
          </a:p>
        </p:txBody>
      </p:sp>
      <p:sp>
        <p:nvSpPr>
          <p:cNvPr id="19" name="CuadroTexto 18">
            <a:extLst>
              <a:ext uri="{FF2B5EF4-FFF2-40B4-BE49-F238E27FC236}">
                <a16:creationId xmlns:a16="http://schemas.microsoft.com/office/drawing/2014/main" id="{A77E46D0-A9E2-D548-99E4-BDD4ED684272}"/>
              </a:ext>
            </a:extLst>
          </p:cNvPr>
          <p:cNvSpPr txBox="1"/>
          <p:nvPr/>
        </p:nvSpPr>
        <p:spPr>
          <a:xfrm>
            <a:off x="2223076" y="4966395"/>
            <a:ext cx="274891" cy="461665"/>
          </a:xfrm>
          <a:prstGeom prst="rect">
            <a:avLst/>
          </a:prstGeom>
          <a:noFill/>
        </p:spPr>
        <p:txBody>
          <a:bodyPr wrap="square" rtlCol="0">
            <a:spAutoFit/>
          </a:bodyPr>
          <a:lstStyle/>
          <a:p>
            <a:pPr algn="ctr"/>
            <a:r>
              <a:rPr lang="es-GB" sz="2400" b="1" dirty="0">
                <a:solidFill>
                  <a:srgbClr val="104F75"/>
                </a:solidFill>
              </a:rPr>
              <a:t>a</a:t>
            </a:r>
          </a:p>
        </p:txBody>
      </p:sp>
      <p:sp>
        <p:nvSpPr>
          <p:cNvPr id="20" name="CuadroTexto 19">
            <a:extLst>
              <a:ext uri="{FF2B5EF4-FFF2-40B4-BE49-F238E27FC236}">
                <a16:creationId xmlns:a16="http://schemas.microsoft.com/office/drawing/2014/main" id="{92946343-1AD8-CD47-928F-35F3F4F3D466}"/>
              </a:ext>
            </a:extLst>
          </p:cNvPr>
          <p:cNvSpPr txBox="1"/>
          <p:nvPr/>
        </p:nvSpPr>
        <p:spPr>
          <a:xfrm>
            <a:off x="2240254" y="4504730"/>
            <a:ext cx="274891" cy="461665"/>
          </a:xfrm>
          <a:prstGeom prst="rect">
            <a:avLst/>
          </a:prstGeom>
          <a:noFill/>
        </p:spPr>
        <p:txBody>
          <a:bodyPr wrap="square" rtlCol="0">
            <a:spAutoFit/>
          </a:bodyPr>
          <a:lstStyle/>
          <a:p>
            <a:pPr algn="ctr"/>
            <a:r>
              <a:rPr lang="es-GB" sz="2400" b="1" dirty="0">
                <a:solidFill>
                  <a:srgbClr val="104F75"/>
                </a:solidFill>
              </a:rPr>
              <a:t>f</a:t>
            </a:r>
          </a:p>
        </p:txBody>
      </p:sp>
    </p:spTree>
    <p:extLst>
      <p:ext uri="{BB962C8B-B14F-4D97-AF65-F5344CB8AC3E}">
        <p14:creationId xmlns:p14="http://schemas.microsoft.com/office/powerpoint/2010/main" val="4071251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2"/>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16"/>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17"/>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1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7" grpId="0"/>
      <p:bldP spid="17" grpId="1"/>
      <p:bldP spid="18" grpId="0"/>
      <p:bldP spid="18" grpId="1"/>
      <p:bldP spid="14"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6" name="Title 3"/>
          <p:cNvSpPr>
            <a:spLocks noGrp="1"/>
          </p:cNvSpPr>
          <p:nvPr>
            <p:ph type="title"/>
          </p:nvPr>
        </p:nvSpPr>
        <p:spPr>
          <a:xfrm>
            <a:off x="-72086" y="280417"/>
            <a:ext cx="6381446" cy="721474"/>
          </a:xfrm>
        </p:spPr>
        <p:txBody>
          <a:bodyPr>
            <a:normAutofit/>
          </a:bodyPr>
          <a:lstStyle/>
          <a:p>
            <a:r>
              <a:rPr lang="en-GB" sz="2800" b="1" dirty="0">
                <a:solidFill>
                  <a:schemeClr val="bg1"/>
                </a:solidFill>
              </a:rPr>
              <a:t>Section B (Reading)</a:t>
            </a:r>
          </a:p>
        </p:txBody>
      </p:sp>
      <p:sp>
        <p:nvSpPr>
          <p:cNvPr id="4" name="Rectangle 6"/>
          <p:cNvSpPr>
            <a:spLocks noChangeArrowheads="1"/>
          </p:cNvSpPr>
          <p:nvPr/>
        </p:nvSpPr>
        <p:spPr bwMode="auto">
          <a:xfrm>
            <a:off x="244764" y="1283563"/>
            <a:ext cx="11794835"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GB" sz="2000" b="1" dirty="0">
                <a:solidFill>
                  <a:srgbClr val="104F75"/>
                </a:solidFill>
              </a:rPr>
              <a:t>PART B (ASSOCIATION AND COLLOCATION)</a:t>
            </a:r>
          </a:p>
          <a:p>
            <a:endParaRPr lang="en-GB" sz="2000" dirty="0">
              <a:solidFill>
                <a:srgbClr val="104F75"/>
              </a:solidFill>
            </a:endParaRPr>
          </a:p>
          <a:p>
            <a:r>
              <a:rPr lang="en-GB" sz="2000" dirty="0">
                <a:solidFill>
                  <a:srgbClr val="104F75"/>
                </a:solidFill>
              </a:rPr>
              <a:t>Put a cross (x) next to:</a:t>
            </a:r>
          </a:p>
          <a:p>
            <a:endParaRPr lang="en-GB" sz="2000" dirty="0">
              <a:solidFill>
                <a:srgbClr val="104F75"/>
              </a:solidFill>
            </a:endParaRPr>
          </a:p>
          <a:p>
            <a:r>
              <a:rPr lang="en-GB" sz="2000" dirty="0">
                <a:solidFill>
                  <a:srgbClr val="104F75"/>
                </a:solidFill>
              </a:rPr>
              <a:t>• </a:t>
            </a:r>
            <a:r>
              <a:rPr lang="en-GB" sz="2000" b="1" u="sng" dirty="0">
                <a:solidFill>
                  <a:srgbClr val="104F75"/>
                </a:solidFill>
              </a:rPr>
              <a:t>at least </a:t>
            </a:r>
            <a:r>
              <a:rPr lang="en-GB" sz="2000" b="1" dirty="0">
                <a:solidFill>
                  <a:srgbClr val="104F75"/>
                </a:solidFill>
              </a:rPr>
              <a:t>one word </a:t>
            </a:r>
            <a:r>
              <a:rPr lang="en-GB" sz="2000" dirty="0">
                <a:solidFill>
                  <a:srgbClr val="104F75"/>
                </a:solidFill>
              </a:rPr>
              <a:t>in</a:t>
            </a:r>
            <a:r>
              <a:rPr lang="en-GB" sz="2000" b="1" dirty="0">
                <a:solidFill>
                  <a:srgbClr val="104F75"/>
                </a:solidFill>
              </a:rPr>
              <a:t> column 1</a:t>
            </a:r>
            <a:r>
              <a:rPr lang="en-GB" sz="2000" dirty="0">
                <a:solidFill>
                  <a:srgbClr val="104F75"/>
                </a:solidFill>
              </a:rPr>
              <a:t> with a </a:t>
            </a:r>
            <a:r>
              <a:rPr lang="en-GB" sz="2000" b="1" dirty="0">
                <a:solidFill>
                  <a:srgbClr val="104F75"/>
                </a:solidFill>
              </a:rPr>
              <a:t>meaning</a:t>
            </a:r>
            <a:r>
              <a:rPr lang="en-GB" sz="2000" dirty="0">
                <a:solidFill>
                  <a:srgbClr val="104F75"/>
                </a:solidFill>
              </a:rPr>
              <a:t> that </a:t>
            </a:r>
            <a:r>
              <a:rPr lang="en-GB" sz="2000" b="1" dirty="0">
                <a:solidFill>
                  <a:srgbClr val="104F75"/>
                </a:solidFill>
              </a:rPr>
              <a:t>is related to the word in bold on the left</a:t>
            </a:r>
          </a:p>
          <a:p>
            <a:r>
              <a:rPr lang="en-GB" sz="2000" dirty="0">
                <a:solidFill>
                  <a:srgbClr val="104F75"/>
                </a:solidFill>
              </a:rPr>
              <a:t>• </a:t>
            </a:r>
            <a:r>
              <a:rPr lang="en-GB" sz="2000" b="1" u="sng" dirty="0">
                <a:solidFill>
                  <a:srgbClr val="104F75"/>
                </a:solidFill>
              </a:rPr>
              <a:t>at least </a:t>
            </a:r>
            <a:r>
              <a:rPr lang="en-GB" sz="2000" b="1" dirty="0">
                <a:solidFill>
                  <a:srgbClr val="104F75"/>
                </a:solidFill>
              </a:rPr>
              <a:t>one word</a:t>
            </a:r>
            <a:r>
              <a:rPr lang="en-GB" sz="2000" dirty="0">
                <a:solidFill>
                  <a:srgbClr val="104F75"/>
                </a:solidFill>
              </a:rPr>
              <a:t> in </a:t>
            </a:r>
            <a:r>
              <a:rPr lang="en-GB" sz="2000" b="1" dirty="0">
                <a:solidFill>
                  <a:srgbClr val="104F75"/>
                </a:solidFill>
              </a:rPr>
              <a:t>column 2</a:t>
            </a:r>
            <a:r>
              <a:rPr lang="en-GB" sz="2000" dirty="0">
                <a:solidFill>
                  <a:srgbClr val="104F75"/>
                </a:solidFill>
              </a:rPr>
              <a:t> that could appear </a:t>
            </a:r>
            <a:r>
              <a:rPr lang="en-GB" sz="2000" b="1" dirty="0">
                <a:solidFill>
                  <a:srgbClr val="104F75"/>
                </a:solidFill>
              </a:rPr>
              <a:t>beside the word in bold in a sentence</a:t>
            </a:r>
          </a:p>
          <a:p>
            <a:endParaRPr lang="en-GB" sz="2000" b="1" dirty="0">
              <a:solidFill>
                <a:srgbClr val="104F75"/>
              </a:solidFill>
            </a:endParaRPr>
          </a:p>
          <a:p>
            <a:r>
              <a:rPr lang="en-GB" sz="2000" b="1" u="sng" dirty="0">
                <a:solidFill>
                  <a:srgbClr val="104F75"/>
                </a:solidFill>
              </a:rPr>
              <a:t>In total, you must put four crosses (x) for each question. </a:t>
            </a:r>
            <a:r>
              <a:rPr lang="en-GB" sz="2000" dirty="0">
                <a:solidFill>
                  <a:srgbClr val="104F75"/>
                </a:solidFill>
              </a:rPr>
              <a:t>You could cross two boxes in both columns, or you could cross three boxes in one column and one box in the other column!  </a:t>
            </a:r>
          </a:p>
        </p:txBody>
      </p:sp>
      <p:graphicFrame>
        <p:nvGraphicFramePr>
          <p:cNvPr id="2" name="Tabla 1">
            <a:extLst>
              <a:ext uri="{FF2B5EF4-FFF2-40B4-BE49-F238E27FC236}">
                <a16:creationId xmlns:a16="http://schemas.microsoft.com/office/drawing/2014/main" id="{89E946B2-5763-0E43-954C-156BE4A6AC9B}"/>
              </a:ext>
            </a:extLst>
          </p:cNvPr>
          <p:cNvGraphicFramePr>
            <a:graphicFrameLocks noGrp="1"/>
          </p:cNvGraphicFramePr>
          <p:nvPr>
            <p:extLst>
              <p:ext uri="{D42A27DB-BD31-4B8C-83A1-F6EECF244321}">
                <p14:modId xmlns:p14="http://schemas.microsoft.com/office/powerpoint/2010/main" val="2329824714"/>
              </p:ext>
            </p:extLst>
          </p:nvPr>
        </p:nvGraphicFramePr>
        <p:xfrm>
          <a:off x="445868" y="4265456"/>
          <a:ext cx="10921429" cy="1935163"/>
        </p:xfrm>
        <a:graphic>
          <a:graphicData uri="http://schemas.openxmlformats.org/drawingml/2006/table">
            <a:tbl>
              <a:tblPr firstRow="1" firstCol="1" bandRow="1">
                <a:tableStyleId>{5C22544A-7EE6-4342-B048-85BDC9FD1C3A}</a:tableStyleId>
              </a:tblPr>
              <a:tblGrid>
                <a:gridCol w="2721742">
                  <a:extLst>
                    <a:ext uri="{9D8B030D-6E8A-4147-A177-3AD203B41FA5}">
                      <a16:colId xmlns:a16="http://schemas.microsoft.com/office/drawing/2014/main" val="1261067897"/>
                    </a:ext>
                  </a:extLst>
                </a:gridCol>
                <a:gridCol w="4267455">
                  <a:extLst>
                    <a:ext uri="{9D8B030D-6E8A-4147-A177-3AD203B41FA5}">
                      <a16:colId xmlns:a16="http://schemas.microsoft.com/office/drawing/2014/main" val="1101424843"/>
                    </a:ext>
                  </a:extLst>
                </a:gridCol>
                <a:gridCol w="470647">
                  <a:extLst>
                    <a:ext uri="{9D8B030D-6E8A-4147-A177-3AD203B41FA5}">
                      <a16:colId xmlns:a16="http://schemas.microsoft.com/office/drawing/2014/main" val="1357022064"/>
                    </a:ext>
                  </a:extLst>
                </a:gridCol>
                <a:gridCol w="3025589">
                  <a:extLst>
                    <a:ext uri="{9D8B030D-6E8A-4147-A177-3AD203B41FA5}">
                      <a16:colId xmlns:a16="http://schemas.microsoft.com/office/drawing/2014/main" val="766500196"/>
                    </a:ext>
                  </a:extLst>
                </a:gridCol>
                <a:gridCol w="435996">
                  <a:extLst>
                    <a:ext uri="{9D8B030D-6E8A-4147-A177-3AD203B41FA5}">
                      <a16:colId xmlns:a16="http://schemas.microsoft.com/office/drawing/2014/main" val="3275590566"/>
                    </a:ext>
                  </a:extLst>
                </a:gridCol>
              </a:tblGrid>
              <a:tr h="570865">
                <a:tc>
                  <a:txBody>
                    <a:bodyPr/>
                    <a:lstStyle/>
                    <a:p>
                      <a:pPr>
                        <a:lnSpc>
                          <a:spcPct val="107000"/>
                        </a:lnSpc>
                        <a:spcAft>
                          <a:spcPts val="800"/>
                        </a:spcAft>
                      </a:pPr>
                      <a:r>
                        <a:rPr lang="en-GB" sz="2000" dirty="0">
                          <a:solidFill>
                            <a:srgbClr val="104F75"/>
                          </a:solidFill>
                          <a:effectLst/>
                        </a:rPr>
                        <a:t> </a:t>
                      </a:r>
                      <a:endParaRPr lang="es-GB" sz="200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r>
                        <a:rPr lang="en-GB" sz="2000" dirty="0">
                          <a:solidFill>
                            <a:srgbClr val="104F75"/>
                          </a:solidFill>
                          <a:effectLst/>
                        </a:rPr>
                        <a:t>Column 1</a:t>
                      </a:r>
                      <a:endParaRPr lang="es-GB" sz="2000" dirty="0">
                        <a:solidFill>
                          <a:srgbClr val="104F75"/>
                        </a:solidFill>
                        <a:effectLst/>
                      </a:endParaRPr>
                    </a:p>
                    <a:p>
                      <a:pPr>
                        <a:lnSpc>
                          <a:spcPct val="107000"/>
                        </a:lnSpc>
                        <a:spcAft>
                          <a:spcPts val="800"/>
                        </a:spcAft>
                      </a:pPr>
                      <a:r>
                        <a:rPr lang="en-GB" sz="2000" dirty="0">
                          <a:solidFill>
                            <a:srgbClr val="104F75"/>
                          </a:solidFill>
                          <a:effectLst/>
                        </a:rPr>
                        <a:t>(has a closely related meaning)</a:t>
                      </a:r>
                      <a:endParaRPr lang="es-GB" sz="200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r>
                        <a:rPr lang="en-GB" sz="2000" dirty="0">
                          <a:solidFill>
                            <a:srgbClr val="104F75"/>
                          </a:solidFill>
                          <a:effectLst/>
                        </a:rPr>
                        <a:t> </a:t>
                      </a:r>
                      <a:endParaRPr lang="es-GB" sz="200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r>
                        <a:rPr lang="en-GB" sz="2000" dirty="0">
                          <a:solidFill>
                            <a:srgbClr val="104F75"/>
                          </a:solidFill>
                          <a:effectLst/>
                        </a:rPr>
                        <a:t>Column 2</a:t>
                      </a:r>
                      <a:endParaRPr lang="es-GB" sz="2000" dirty="0">
                        <a:solidFill>
                          <a:srgbClr val="104F75"/>
                        </a:solidFill>
                        <a:effectLst/>
                      </a:endParaRPr>
                    </a:p>
                    <a:p>
                      <a:pPr>
                        <a:lnSpc>
                          <a:spcPct val="107000"/>
                        </a:lnSpc>
                        <a:spcAft>
                          <a:spcPts val="800"/>
                        </a:spcAft>
                      </a:pPr>
                      <a:r>
                        <a:rPr lang="en-GB" sz="2000" dirty="0">
                          <a:solidFill>
                            <a:srgbClr val="104F75"/>
                          </a:solidFill>
                          <a:effectLst/>
                        </a:rPr>
                        <a:t>(could appear beside)</a:t>
                      </a:r>
                      <a:endParaRPr lang="es-GB" sz="200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r>
                        <a:rPr lang="en-GB" sz="2000">
                          <a:solidFill>
                            <a:srgbClr val="104F75"/>
                          </a:solidFill>
                          <a:effectLst/>
                        </a:rPr>
                        <a:t> </a:t>
                      </a:r>
                      <a:endParaRPr lang="es-GB" sz="200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44048070"/>
                  </a:ext>
                </a:extLst>
              </a:tr>
              <a:tr h="193040">
                <a:tc rowSpan="4">
                  <a:txBody>
                    <a:bodyPr/>
                    <a:lstStyle/>
                    <a:p>
                      <a:pPr>
                        <a:lnSpc>
                          <a:spcPct val="107000"/>
                        </a:lnSpc>
                        <a:spcAft>
                          <a:spcPts val="800"/>
                        </a:spcAft>
                      </a:pPr>
                      <a:r>
                        <a:rPr lang="es-CO" sz="2000" b="0" dirty="0">
                          <a:solidFill>
                            <a:srgbClr val="104F75"/>
                          </a:solidFill>
                          <a:effectLst/>
                        </a:rPr>
                        <a:t>1) el comentario</a:t>
                      </a:r>
                      <a:endParaRPr lang="es-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r>
                        <a:rPr lang="es-CO" sz="2000" dirty="0">
                          <a:solidFill>
                            <a:srgbClr val="104F75"/>
                          </a:solidFill>
                          <a:effectLst/>
                        </a:rPr>
                        <a:t>a) escribir</a:t>
                      </a:r>
                      <a:endParaRPr lang="es-GB" sz="200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r>
                        <a:rPr lang="en-GB" sz="2000" dirty="0">
                          <a:solidFill>
                            <a:srgbClr val="104F75"/>
                          </a:solidFill>
                          <a:effectLst/>
                        </a:rPr>
                        <a:t>☐</a:t>
                      </a:r>
                      <a:endParaRPr lang="es-GB" sz="200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r>
                        <a:rPr lang="es-CO" sz="2000" dirty="0">
                          <a:solidFill>
                            <a:srgbClr val="104F75"/>
                          </a:solidFill>
                          <a:effectLst/>
                        </a:rPr>
                        <a:t>a) entonces</a:t>
                      </a:r>
                      <a:endParaRPr lang="es-GB" sz="200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r>
                        <a:rPr lang="en-GB" sz="2000">
                          <a:solidFill>
                            <a:srgbClr val="104F75"/>
                          </a:solidFill>
                          <a:effectLst/>
                        </a:rPr>
                        <a:t>☐</a:t>
                      </a:r>
                      <a:endParaRPr lang="es-GB" sz="200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85944936"/>
                  </a:ext>
                </a:extLst>
              </a:tr>
              <a:tr h="210820">
                <a:tc vMerge="1">
                  <a:txBody>
                    <a:bodyPr/>
                    <a:lstStyle/>
                    <a:p>
                      <a:endParaRPr lang="es-GB"/>
                    </a:p>
                  </a:txBody>
                  <a:tcPr/>
                </a:tc>
                <a:tc>
                  <a:txBody>
                    <a:bodyPr/>
                    <a:lstStyle/>
                    <a:p>
                      <a:pPr>
                        <a:lnSpc>
                          <a:spcPct val="107000"/>
                        </a:lnSpc>
                        <a:spcAft>
                          <a:spcPts val="800"/>
                        </a:spcAft>
                      </a:pPr>
                      <a:r>
                        <a:rPr lang="es-CO" sz="2000" dirty="0">
                          <a:solidFill>
                            <a:srgbClr val="104F75"/>
                          </a:solidFill>
                          <a:effectLst/>
                        </a:rPr>
                        <a:t>b) jugar</a:t>
                      </a:r>
                      <a:endParaRPr lang="es-GB" sz="200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r>
                        <a:rPr lang="en-GB" sz="2000">
                          <a:solidFill>
                            <a:srgbClr val="104F75"/>
                          </a:solidFill>
                          <a:effectLst/>
                        </a:rPr>
                        <a:t>☐</a:t>
                      </a:r>
                      <a:endParaRPr lang="es-GB" sz="200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r>
                        <a:rPr lang="es-CO" sz="2000" dirty="0">
                          <a:solidFill>
                            <a:srgbClr val="104F75"/>
                          </a:solidFill>
                          <a:effectLst/>
                        </a:rPr>
                        <a:t>b) corto</a:t>
                      </a:r>
                      <a:endParaRPr lang="es-GB" sz="200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r>
                        <a:rPr lang="en-GB" sz="2000" dirty="0">
                          <a:solidFill>
                            <a:srgbClr val="104F75"/>
                          </a:solidFill>
                          <a:effectLst/>
                        </a:rPr>
                        <a:t>☐</a:t>
                      </a:r>
                      <a:endParaRPr lang="es-GB" sz="200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914600"/>
                  </a:ext>
                </a:extLst>
              </a:tr>
              <a:tr h="210820">
                <a:tc vMerge="1">
                  <a:txBody>
                    <a:bodyPr/>
                    <a:lstStyle/>
                    <a:p>
                      <a:endParaRPr lang="es-GB"/>
                    </a:p>
                  </a:txBody>
                  <a:tcPr/>
                </a:tc>
                <a:tc>
                  <a:txBody>
                    <a:bodyPr/>
                    <a:lstStyle/>
                    <a:p>
                      <a:pPr>
                        <a:lnSpc>
                          <a:spcPct val="107000"/>
                        </a:lnSpc>
                        <a:spcAft>
                          <a:spcPts val="800"/>
                        </a:spcAft>
                      </a:pPr>
                      <a:r>
                        <a:rPr lang="es-CO" sz="2000" dirty="0">
                          <a:solidFill>
                            <a:srgbClr val="104F75"/>
                          </a:solidFill>
                          <a:effectLst/>
                        </a:rPr>
                        <a:t>c) publicar</a:t>
                      </a:r>
                      <a:endParaRPr lang="es-GB" sz="200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r>
                        <a:rPr lang="en-GB" sz="2000">
                          <a:solidFill>
                            <a:srgbClr val="104F75"/>
                          </a:solidFill>
                          <a:effectLst/>
                        </a:rPr>
                        <a:t>☐</a:t>
                      </a:r>
                      <a:endParaRPr lang="es-GB" sz="200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r>
                        <a:rPr lang="es-CO" sz="2000" dirty="0">
                          <a:solidFill>
                            <a:srgbClr val="104F75"/>
                          </a:solidFill>
                          <a:effectLst/>
                        </a:rPr>
                        <a:t>c) malo</a:t>
                      </a:r>
                      <a:endParaRPr lang="es-GB" sz="200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r>
                        <a:rPr lang="en-GB" sz="2000" dirty="0">
                          <a:solidFill>
                            <a:srgbClr val="104F75"/>
                          </a:solidFill>
                          <a:effectLst/>
                        </a:rPr>
                        <a:t>☐</a:t>
                      </a:r>
                      <a:endParaRPr lang="es-GB" sz="200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03023432"/>
                  </a:ext>
                </a:extLst>
              </a:tr>
              <a:tr h="201295">
                <a:tc vMerge="1">
                  <a:txBody>
                    <a:bodyPr/>
                    <a:lstStyle/>
                    <a:p>
                      <a:endParaRPr lang="es-GB"/>
                    </a:p>
                  </a:txBody>
                  <a:tcPr/>
                </a:tc>
                <a:tc>
                  <a:txBody>
                    <a:bodyPr/>
                    <a:lstStyle/>
                    <a:p>
                      <a:pPr>
                        <a:lnSpc>
                          <a:spcPct val="107000"/>
                        </a:lnSpc>
                        <a:spcAft>
                          <a:spcPts val="800"/>
                        </a:spcAft>
                      </a:pPr>
                      <a:r>
                        <a:rPr lang="es-CO" sz="2000" dirty="0">
                          <a:solidFill>
                            <a:srgbClr val="104F75"/>
                          </a:solidFill>
                          <a:effectLst/>
                        </a:rPr>
                        <a:t>d) quedar</a:t>
                      </a:r>
                      <a:endParaRPr lang="es-GB" sz="200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r>
                        <a:rPr lang="en-GB" sz="2000">
                          <a:solidFill>
                            <a:srgbClr val="104F75"/>
                          </a:solidFill>
                          <a:effectLst/>
                        </a:rPr>
                        <a:t>☐</a:t>
                      </a:r>
                      <a:endParaRPr lang="es-GB" sz="200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r>
                        <a:rPr lang="es-CO" sz="2000" dirty="0">
                          <a:solidFill>
                            <a:srgbClr val="104F75"/>
                          </a:solidFill>
                          <a:effectLst/>
                        </a:rPr>
                        <a:t>d) poco</a:t>
                      </a:r>
                      <a:endParaRPr lang="es-GB" sz="200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r>
                        <a:rPr lang="en-GB" sz="2000" dirty="0">
                          <a:solidFill>
                            <a:srgbClr val="104F75"/>
                          </a:solidFill>
                          <a:effectLst/>
                        </a:rPr>
                        <a:t>☐</a:t>
                      </a:r>
                      <a:endParaRPr lang="es-GB" sz="200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32203123"/>
                  </a:ext>
                </a:extLst>
              </a:tr>
            </a:tbl>
          </a:graphicData>
        </a:graphic>
      </p:graphicFrame>
      <p:sp>
        <p:nvSpPr>
          <p:cNvPr id="16" name="CuadroTexto 15">
            <a:extLst>
              <a:ext uri="{FF2B5EF4-FFF2-40B4-BE49-F238E27FC236}">
                <a16:creationId xmlns:a16="http://schemas.microsoft.com/office/drawing/2014/main" id="{BC497437-84DB-B34B-91DE-6E4BB203D1A1}"/>
              </a:ext>
            </a:extLst>
          </p:cNvPr>
          <p:cNvSpPr txBox="1"/>
          <p:nvPr/>
        </p:nvSpPr>
        <p:spPr>
          <a:xfrm>
            <a:off x="7520233" y="5590848"/>
            <a:ext cx="274891" cy="400110"/>
          </a:xfrm>
          <a:prstGeom prst="rect">
            <a:avLst/>
          </a:prstGeom>
          <a:noFill/>
        </p:spPr>
        <p:txBody>
          <a:bodyPr wrap="square" rtlCol="0">
            <a:spAutoFit/>
          </a:bodyPr>
          <a:lstStyle/>
          <a:p>
            <a:pPr algn="l"/>
            <a:r>
              <a:rPr lang="es-GB" sz="2000" dirty="0">
                <a:solidFill>
                  <a:srgbClr val="104F75"/>
                </a:solidFill>
              </a:rPr>
              <a:t>x</a:t>
            </a:r>
          </a:p>
        </p:txBody>
      </p:sp>
      <p:sp>
        <p:nvSpPr>
          <p:cNvPr id="17" name="CuadroTexto 16">
            <a:extLst>
              <a:ext uri="{FF2B5EF4-FFF2-40B4-BE49-F238E27FC236}">
                <a16:creationId xmlns:a16="http://schemas.microsoft.com/office/drawing/2014/main" id="{E9705110-70A9-3B44-B1C6-476E3B348F7D}"/>
              </a:ext>
            </a:extLst>
          </p:cNvPr>
          <p:cNvSpPr txBox="1"/>
          <p:nvPr/>
        </p:nvSpPr>
        <p:spPr>
          <a:xfrm>
            <a:off x="10997848" y="5270099"/>
            <a:ext cx="274891" cy="400110"/>
          </a:xfrm>
          <a:prstGeom prst="rect">
            <a:avLst/>
          </a:prstGeom>
          <a:noFill/>
        </p:spPr>
        <p:txBody>
          <a:bodyPr wrap="square" rtlCol="0">
            <a:spAutoFit/>
          </a:bodyPr>
          <a:lstStyle/>
          <a:p>
            <a:pPr algn="l"/>
            <a:r>
              <a:rPr lang="es-GB" sz="2000" dirty="0">
                <a:solidFill>
                  <a:srgbClr val="104F75"/>
                </a:solidFill>
              </a:rPr>
              <a:t>x</a:t>
            </a:r>
          </a:p>
        </p:txBody>
      </p:sp>
      <p:sp>
        <p:nvSpPr>
          <p:cNvPr id="18" name="CuadroTexto 17">
            <a:extLst>
              <a:ext uri="{FF2B5EF4-FFF2-40B4-BE49-F238E27FC236}">
                <a16:creationId xmlns:a16="http://schemas.microsoft.com/office/drawing/2014/main" id="{750FDE3B-E82D-A24E-B8C2-1573C0E433F7}"/>
              </a:ext>
            </a:extLst>
          </p:cNvPr>
          <p:cNvSpPr txBox="1"/>
          <p:nvPr/>
        </p:nvSpPr>
        <p:spPr>
          <a:xfrm>
            <a:off x="10997848" y="5589725"/>
            <a:ext cx="274891" cy="400110"/>
          </a:xfrm>
          <a:prstGeom prst="rect">
            <a:avLst/>
          </a:prstGeom>
          <a:noFill/>
        </p:spPr>
        <p:txBody>
          <a:bodyPr wrap="square" rtlCol="0">
            <a:spAutoFit/>
          </a:bodyPr>
          <a:lstStyle/>
          <a:p>
            <a:pPr algn="l"/>
            <a:r>
              <a:rPr lang="es-GB" sz="2000" dirty="0">
                <a:solidFill>
                  <a:srgbClr val="104F75"/>
                </a:solidFill>
              </a:rPr>
              <a:t>x</a:t>
            </a:r>
          </a:p>
        </p:txBody>
      </p:sp>
      <p:sp>
        <p:nvSpPr>
          <p:cNvPr id="21" name="CuadroTexto 20">
            <a:extLst>
              <a:ext uri="{FF2B5EF4-FFF2-40B4-BE49-F238E27FC236}">
                <a16:creationId xmlns:a16="http://schemas.microsoft.com/office/drawing/2014/main" id="{AF4A09C9-059E-004B-9397-4B84F5E7E67B}"/>
              </a:ext>
            </a:extLst>
          </p:cNvPr>
          <p:cNvSpPr txBox="1"/>
          <p:nvPr/>
        </p:nvSpPr>
        <p:spPr>
          <a:xfrm>
            <a:off x="7520233" y="4935217"/>
            <a:ext cx="274891" cy="400110"/>
          </a:xfrm>
          <a:prstGeom prst="rect">
            <a:avLst/>
          </a:prstGeom>
          <a:noFill/>
        </p:spPr>
        <p:txBody>
          <a:bodyPr wrap="square" rtlCol="0">
            <a:spAutoFit/>
          </a:bodyPr>
          <a:lstStyle/>
          <a:p>
            <a:pPr algn="l"/>
            <a:r>
              <a:rPr lang="es-GB" sz="2000" dirty="0">
                <a:solidFill>
                  <a:srgbClr val="104F75"/>
                </a:solidFill>
              </a:rPr>
              <a:t>x</a:t>
            </a:r>
          </a:p>
        </p:txBody>
      </p:sp>
      <p:graphicFrame>
        <p:nvGraphicFramePr>
          <p:cNvPr id="22" name="Tabla 21">
            <a:extLst>
              <a:ext uri="{FF2B5EF4-FFF2-40B4-BE49-F238E27FC236}">
                <a16:creationId xmlns:a16="http://schemas.microsoft.com/office/drawing/2014/main" id="{B66A42B7-0B99-D74E-8FE6-0BB4767EDB87}"/>
              </a:ext>
            </a:extLst>
          </p:cNvPr>
          <p:cNvGraphicFramePr>
            <a:graphicFrameLocks noGrp="1"/>
          </p:cNvGraphicFramePr>
          <p:nvPr>
            <p:extLst>
              <p:ext uri="{D42A27DB-BD31-4B8C-83A1-F6EECF244321}">
                <p14:modId xmlns:p14="http://schemas.microsoft.com/office/powerpoint/2010/main" val="922158802"/>
              </p:ext>
            </p:extLst>
          </p:nvPr>
        </p:nvGraphicFramePr>
        <p:xfrm>
          <a:off x="445868" y="4265456"/>
          <a:ext cx="10921429" cy="1935163"/>
        </p:xfrm>
        <a:graphic>
          <a:graphicData uri="http://schemas.openxmlformats.org/drawingml/2006/table">
            <a:tbl>
              <a:tblPr firstRow="1" firstCol="1" bandRow="1">
                <a:tableStyleId>{5C22544A-7EE6-4342-B048-85BDC9FD1C3A}</a:tableStyleId>
              </a:tblPr>
              <a:tblGrid>
                <a:gridCol w="2721742">
                  <a:extLst>
                    <a:ext uri="{9D8B030D-6E8A-4147-A177-3AD203B41FA5}">
                      <a16:colId xmlns:a16="http://schemas.microsoft.com/office/drawing/2014/main" val="1261067897"/>
                    </a:ext>
                  </a:extLst>
                </a:gridCol>
                <a:gridCol w="4267455">
                  <a:extLst>
                    <a:ext uri="{9D8B030D-6E8A-4147-A177-3AD203B41FA5}">
                      <a16:colId xmlns:a16="http://schemas.microsoft.com/office/drawing/2014/main" val="1101424843"/>
                    </a:ext>
                  </a:extLst>
                </a:gridCol>
                <a:gridCol w="470647">
                  <a:extLst>
                    <a:ext uri="{9D8B030D-6E8A-4147-A177-3AD203B41FA5}">
                      <a16:colId xmlns:a16="http://schemas.microsoft.com/office/drawing/2014/main" val="1357022064"/>
                    </a:ext>
                  </a:extLst>
                </a:gridCol>
                <a:gridCol w="3025589">
                  <a:extLst>
                    <a:ext uri="{9D8B030D-6E8A-4147-A177-3AD203B41FA5}">
                      <a16:colId xmlns:a16="http://schemas.microsoft.com/office/drawing/2014/main" val="766500196"/>
                    </a:ext>
                  </a:extLst>
                </a:gridCol>
                <a:gridCol w="435996">
                  <a:extLst>
                    <a:ext uri="{9D8B030D-6E8A-4147-A177-3AD203B41FA5}">
                      <a16:colId xmlns:a16="http://schemas.microsoft.com/office/drawing/2014/main" val="3275590566"/>
                    </a:ext>
                  </a:extLst>
                </a:gridCol>
              </a:tblGrid>
              <a:tr h="570865">
                <a:tc>
                  <a:txBody>
                    <a:bodyPr/>
                    <a:lstStyle/>
                    <a:p>
                      <a:pPr>
                        <a:lnSpc>
                          <a:spcPct val="107000"/>
                        </a:lnSpc>
                        <a:spcAft>
                          <a:spcPts val="800"/>
                        </a:spcAft>
                      </a:pPr>
                      <a:r>
                        <a:rPr lang="en-GB" sz="2000" dirty="0">
                          <a:solidFill>
                            <a:srgbClr val="104F75"/>
                          </a:solidFill>
                          <a:effectLst/>
                        </a:rPr>
                        <a:t> </a:t>
                      </a:r>
                      <a:endParaRPr lang="es-GB" sz="200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r>
                        <a:rPr lang="en-GB" sz="2000" dirty="0">
                          <a:solidFill>
                            <a:srgbClr val="104F75"/>
                          </a:solidFill>
                          <a:effectLst/>
                        </a:rPr>
                        <a:t>Column 1</a:t>
                      </a:r>
                      <a:endParaRPr lang="es-GB" sz="2000" dirty="0">
                        <a:solidFill>
                          <a:srgbClr val="104F75"/>
                        </a:solidFill>
                        <a:effectLst/>
                      </a:endParaRPr>
                    </a:p>
                    <a:p>
                      <a:pPr>
                        <a:lnSpc>
                          <a:spcPct val="107000"/>
                        </a:lnSpc>
                        <a:spcAft>
                          <a:spcPts val="800"/>
                        </a:spcAft>
                      </a:pPr>
                      <a:r>
                        <a:rPr lang="en-GB" sz="2000" dirty="0">
                          <a:solidFill>
                            <a:srgbClr val="104F75"/>
                          </a:solidFill>
                          <a:effectLst/>
                        </a:rPr>
                        <a:t>(has a closely related meaning)</a:t>
                      </a:r>
                      <a:endParaRPr lang="es-GB" sz="200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r>
                        <a:rPr lang="en-GB" sz="2000" dirty="0">
                          <a:solidFill>
                            <a:srgbClr val="104F75"/>
                          </a:solidFill>
                          <a:effectLst/>
                        </a:rPr>
                        <a:t> </a:t>
                      </a:r>
                      <a:endParaRPr lang="es-GB" sz="200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r>
                        <a:rPr lang="en-GB" sz="2000" dirty="0">
                          <a:solidFill>
                            <a:srgbClr val="104F75"/>
                          </a:solidFill>
                          <a:effectLst/>
                        </a:rPr>
                        <a:t>Column 2</a:t>
                      </a:r>
                      <a:endParaRPr lang="es-GB" sz="2000" dirty="0">
                        <a:solidFill>
                          <a:srgbClr val="104F75"/>
                        </a:solidFill>
                        <a:effectLst/>
                      </a:endParaRPr>
                    </a:p>
                    <a:p>
                      <a:pPr>
                        <a:lnSpc>
                          <a:spcPct val="107000"/>
                        </a:lnSpc>
                        <a:spcAft>
                          <a:spcPts val="800"/>
                        </a:spcAft>
                      </a:pPr>
                      <a:r>
                        <a:rPr lang="en-GB" sz="2000" dirty="0">
                          <a:solidFill>
                            <a:srgbClr val="104F75"/>
                          </a:solidFill>
                          <a:effectLst/>
                        </a:rPr>
                        <a:t>(could appear beside)</a:t>
                      </a:r>
                      <a:endParaRPr lang="es-GB" sz="200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r>
                        <a:rPr lang="en-GB" sz="2000">
                          <a:solidFill>
                            <a:srgbClr val="104F75"/>
                          </a:solidFill>
                          <a:effectLst/>
                        </a:rPr>
                        <a:t> </a:t>
                      </a:r>
                      <a:endParaRPr lang="es-GB" sz="200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44048070"/>
                  </a:ext>
                </a:extLst>
              </a:tr>
              <a:tr h="193040">
                <a:tc rowSpan="4">
                  <a:txBody>
                    <a:bodyPr/>
                    <a:lstStyle/>
                    <a:p>
                      <a:pPr>
                        <a:lnSpc>
                          <a:spcPct val="107000"/>
                        </a:lnSpc>
                        <a:spcAft>
                          <a:spcPts val="800"/>
                        </a:spcAft>
                      </a:pPr>
                      <a:r>
                        <a:rPr lang="es-CO" sz="2000" b="0" dirty="0">
                          <a:solidFill>
                            <a:srgbClr val="104F75"/>
                          </a:solidFill>
                          <a:effectLst/>
                        </a:rPr>
                        <a:t>2) dar</a:t>
                      </a:r>
                      <a:endParaRPr lang="es-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r>
                        <a:rPr lang="es-CO" sz="2000" dirty="0">
                          <a:solidFill>
                            <a:srgbClr val="104F75"/>
                          </a:solidFill>
                          <a:effectLst/>
                        </a:rPr>
                        <a:t>a) perder</a:t>
                      </a:r>
                      <a:endParaRPr lang="es-GB" sz="200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r>
                        <a:rPr lang="en-GB" sz="2000" dirty="0">
                          <a:solidFill>
                            <a:srgbClr val="104F75"/>
                          </a:solidFill>
                          <a:effectLst/>
                        </a:rPr>
                        <a:t>☐</a:t>
                      </a:r>
                      <a:endParaRPr lang="es-GB" sz="200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r>
                        <a:rPr lang="es-CO" sz="2000" dirty="0">
                          <a:solidFill>
                            <a:srgbClr val="104F75"/>
                          </a:solidFill>
                          <a:effectLst/>
                        </a:rPr>
                        <a:t>a) paso</a:t>
                      </a:r>
                      <a:endParaRPr lang="es-GB" sz="200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r>
                        <a:rPr lang="en-GB" sz="2000">
                          <a:solidFill>
                            <a:srgbClr val="104F75"/>
                          </a:solidFill>
                          <a:effectLst/>
                        </a:rPr>
                        <a:t>☐</a:t>
                      </a:r>
                      <a:endParaRPr lang="es-GB" sz="200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85944936"/>
                  </a:ext>
                </a:extLst>
              </a:tr>
              <a:tr h="210820">
                <a:tc vMerge="1">
                  <a:txBody>
                    <a:bodyPr/>
                    <a:lstStyle/>
                    <a:p>
                      <a:endParaRPr lang="es-GB"/>
                    </a:p>
                  </a:txBody>
                  <a:tcPr/>
                </a:tc>
                <a:tc>
                  <a:txBody>
                    <a:bodyPr/>
                    <a:lstStyle/>
                    <a:p>
                      <a:pPr>
                        <a:lnSpc>
                          <a:spcPct val="107000"/>
                        </a:lnSpc>
                        <a:spcAft>
                          <a:spcPts val="800"/>
                        </a:spcAft>
                      </a:pPr>
                      <a:r>
                        <a:rPr lang="es-CO" sz="2000" dirty="0">
                          <a:solidFill>
                            <a:srgbClr val="104F75"/>
                          </a:solidFill>
                          <a:effectLst/>
                        </a:rPr>
                        <a:t>b) ofrecer</a:t>
                      </a:r>
                      <a:endParaRPr lang="es-GB" sz="200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r>
                        <a:rPr lang="en-GB" sz="2000">
                          <a:solidFill>
                            <a:srgbClr val="104F75"/>
                          </a:solidFill>
                          <a:effectLst/>
                        </a:rPr>
                        <a:t>☐</a:t>
                      </a:r>
                      <a:endParaRPr lang="es-GB" sz="200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r>
                        <a:rPr lang="es-CO" sz="2000" dirty="0">
                          <a:solidFill>
                            <a:srgbClr val="104F75"/>
                          </a:solidFill>
                          <a:effectLst/>
                        </a:rPr>
                        <a:t>b) ánimo</a:t>
                      </a:r>
                      <a:endParaRPr lang="es-GB" sz="200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r>
                        <a:rPr lang="en-GB" sz="2000" dirty="0">
                          <a:solidFill>
                            <a:srgbClr val="104F75"/>
                          </a:solidFill>
                          <a:effectLst/>
                        </a:rPr>
                        <a:t>☐</a:t>
                      </a:r>
                      <a:endParaRPr lang="es-GB" sz="200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914600"/>
                  </a:ext>
                </a:extLst>
              </a:tr>
              <a:tr h="210820">
                <a:tc vMerge="1">
                  <a:txBody>
                    <a:bodyPr/>
                    <a:lstStyle/>
                    <a:p>
                      <a:endParaRPr lang="es-GB"/>
                    </a:p>
                  </a:txBody>
                  <a:tcPr/>
                </a:tc>
                <a:tc>
                  <a:txBody>
                    <a:bodyPr/>
                    <a:lstStyle/>
                    <a:p>
                      <a:pPr>
                        <a:lnSpc>
                          <a:spcPct val="107000"/>
                        </a:lnSpc>
                        <a:spcAft>
                          <a:spcPts val="800"/>
                        </a:spcAft>
                      </a:pPr>
                      <a:r>
                        <a:rPr lang="es-CO" sz="2000" dirty="0">
                          <a:solidFill>
                            <a:srgbClr val="104F75"/>
                          </a:solidFill>
                          <a:effectLst/>
                        </a:rPr>
                        <a:t>c) conocer</a:t>
                      </a:r>
                      <a:endParaRPr lang="es-GB" sz="200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r>
                        <a:rPr lang="en-GB" sz="2000">
                          <a:solidFill>
                            <a:srgbClr val="104F75"/>
                          </a:solidFill>
                          <a:effectLst/>
                        </a:rPr>
                        <a:t>☐</a:t>
                      </a:r>
                      <a:endParaRPr lang="es-GB" sz="200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r>
                        <a:rPr lang="es-CO" sz="2000" dirty="0">
                          <a:solidFill>
                            <a:srgbClr val="104F75"/>
                          </a:solidFill>
                          <a:effectLst/>
                        </a:rPr>
                        <a:t>c) derecha</a:t>
                      </a:r>
                      <a:endParaRPr lang="es-GB" sz="200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r>
                        <a:rPr lang="en-GB" sz="2000" dirty="0">
                          <a:solidFill>
                            <a:srgbClr val="104F75"/>
                          </a:solidFill>
                          <a:effectLst/>
                        </a:rPr>
                        <a:t>☐</a:t>
                      </a:r>
                      <a:endParaRPr lang="es-GB" sz="200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03023432"/>
                  </a:ext>
                </a:extLst>
              </a:tr>
              <a:tr h="201295">
                <a:tc vMerge="1">
                  <a:txBody>
                    <a:bodyPr/>
                    <a:lstStyle/>
                    <a:p>
                      <a:endParaRPr lang="es-GB"/>
                    </a:p>
                  </a:txBody>
                  <a:tcPr/>
                </a:tc>
                <a:tc>
                  <a:txBody>
                    <a:bodyPr/>
                    <a:lstStyle/>
                    <a:p>
                      <a:pPr>
                        <a:lnSpc>
                          <a:spcPct val="107000"/>
                        </a:lnSpc>
                        <a:spcAft>
                          <a:spcPts val="800"/>
                        </a:spcAft>
                      </a:pPr>
                      <a:r>
                        <a:rPr lang="es-CO" sz="2000" dirty="0">
                          <a:solidFill>
                            <a:srgbClr val="104F75"/>
                          </a:solidFill>
                          <a:effectLst/>
                        </a:rPr>
                        <a:t>d) esfuerzo</a:t>
                      </a:r>
                      <a:endParaRPr lang="es-GB" sz="200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r>
                        <a:rPr lang="en-GB" sz="2000">
                          <a:solidFill>
                            <a:srgbClr val="104F75"/>
                          </a:solidFill>
                          <a:effectLst/>
                        </a:rPr>
                        <a:t>☐</a:t>
                      </a:r>
                      <a:endParaRPr lang="es-GB" sz="200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r>
                        <a:rPr lang="es-CO" sz="2000" dirty="0">
                          <a:solidFill>
                            <a:srgbClr val="104F75"/>
                          </a:solidFill>
                          <a:effectLst/>
                        </a:rPr>
                        <a:t>d) regalo</a:t>
                      </a:r>
                      <a:endParaRPr lang="es-GB" sz="200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r>
                        <a:rPr lang="en-GB" sz="2000" dirty="0">
                          <a:solidFill>
                            <a:srgbClr val="104F75"/>
                          </a:solidFill>
                          <a:effectLst/>
                        </a:rPr>
                        <a:t>☐</a:t>
                      </a:r>
                      <a:endParaRPr lang="es-GB" sz="200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32203123"/>
                  </a:ext>
                </a:extLst>
              </a:tr>
            </a:tbl>
          </a:graphicData>
        </a:graphic>
      </p:graphicFrame>
      <p:sp>
        <p:nvSpPr>
          <p:cNvPr id="23" name="CuadroTexto 22">
            <a:extLst>
              <a:ext uri="{FF2B5EF4-FFF2-40B4-BE49-F238E27FC236}">
                <a16:creationId xmlns:a16="http://schemas.microsoft.com/office/drawing/2014/main" id="{E330C0FA-DC59-3D44-AAA7-14360C085CEE}"/>
              </a:ext>
            </a:extLst>
          </p:cNvPr>
          <p:cNvSpPr txBox="1"/>
          <p:nvPr/>
        </p:nvSpPr>
        <p:spPr>
          <a:xfrm>
            <a:off x="10997850" y="4944270"/>
            <a:ext cx="274891" cy="400110"/>
          </a:xfrm>
          <a:prstGeom prst="rect">
            <a:avLst/>
          </a:prstGeom>
          <a:noFill/>
        </p:spPr>
        <p:txBody>
          <a:bodyPr wrap="square" rtlCol="0">
            <a:spAutoFit/>
          </a:bodyPr>
          <a:lstStyle/>
          <a:p>
            <a:pPr algn="l"/>
            <a:r>
              <a:rPr lang="es-GB" sz="2000" dirty="0">
                <a:solidFill>
                  <a:srgbClr val="104F75"/>
                </a:solidFill>
              </a:rPr>
              <a:t>x</a:t>
            </a:r>
          </a:p>
        </p:txBody>
      </p:sp>
      <p:sp>
        <p:nvSpPr>
          <p:cNvPr id="24" name="CuadroTexto 23">
            <a:extLst>
              <a:ext uri="{FF2B5EF4-FFF2-40B4-BE49-F238E27FC236}">
                <a16:creationId xmlns:a16="http://schemas.microsoft.com/office/drawing/2014/main" id="{BFB24CAF-E8C2-C54F-A443-8B82DCAF8CF9}"/>
              </a:ext>
            </a:extLst>
          </p:cNvPr>
          <p:cNvSpPr txBox="1"/>
          <p:nvPr/>
        </p:nvSpPr>
        <p:spPr>
          <a:xfrm>
            <a:off x="10989071" y="5600925"/>
            <a:ext cx="274891" cy="400110"/>
          </a:xfrm>
          <a:prstGeom prst="rect">
            <a:avLst/>
          </a:prstGeom>
          <a:noFill/>
        </p:spPr>
        <p:txBody>
          <a:bodyPr wrap="square" rtlCol="0">
            <a:spAutoFit/>
          </a:bodyPr>
          <a:lstStyle/>
          <a:p>
            <a:pPr algn="l"/>
            <a:r>
              <a:rPr lang="es-GB" sz="2000" dirty="0">
                <a:solidFill>
                  <a:srgbClr val="104F75"/>
                </a:solidFill>
              </a:rPr>
              <a:t>x</a:t>
            </a:r>
          </a:p>
        </p:txBody>
      </p:sp>
      <p:sp>
        <p:nvSpPr>
          <p:cNvPr id="25" name="CuadroTexto 24">
            <a:extLst>
              <a:ext uri="{FF2B5EF4-FFF2-40B4-BE49-F238E27FC236}">
                <a16:creationId xmlns:a16="http://schemas.microsoft.com/office/drawing/2014/main" id="{75A23D2B-ADC8-294D-9B8A-6F4511D4087C}"/>
              </a:ext>
            </a:extLst>
          </p:cNvPr>
          <p:cNvSpPr txBox="1"/>
          <p:nvPr/>
        </p:nvSpPr>
        <p:spPr>
          <a:xfrm>
            <a:off x="10997848" y="5915554"/>
            <a:ext cx="274891" cy="400110"/>
          </a:xfrm>
          <a:prstGeom prst="rect">
            <a:avLst/>
          </a:prstGeom>
          <a:noFill/>
        </p:spPr>
        <p:txBody>
          <a:bodyPr wrap="square" rtlCol="0">
            <a:spAutoFit/>
          </a:bodyPr>
          <a:lstStyle/>
          <a:p>
            <a:pPr algn="l"/>
            <a:r>
              <a:rPr lang="es-GB" sz="2000" dirty="0">
                <a:solidFill>
                  <a:srgbClr val="104F75"/>
                </a:solidFill>
              </a:rPr>
              <a:t>x</a:t>
            </a:r>
          </a:p>
        </p:txBody>
      </p:sp>
      <p:sp>
        <p:nvSpPr>
          <p:cNvPr id="26" name="CuadroTexto 25">
            <a:extLst>
              <a:ext uri="{FF2B5EF4-FFF2-40B4-BE49-F238E27FC236}">
                <a16:creationId xmlns:a16="http://schemas.microsoft.com/office/drawing/2014/main" id="{8DD8BD7F-4535-654B-B7C3-1A9A4D07C911}"/>
              </a:ext>
            </a:extLst>
          </p:cNvPr>
          <p:cNvSpPr txBox="1"/>
          <p:nvPr/>
        </p:nvSpPr>
        <p:spPr>
          <a:xfrm>
            <a:off x="7520233" y="5259701"/>
            <a:ext cx="274891" cy="400110"/>
          </a:xfrm>
          <a:prstGeom prst="rect">
            <a:avLst/>
          </a:prstGeom>
          <a:noFill/>
        </p:spPr>
        <p:txBody>
          <a:bodyPr wrap="square" rtlCol="0">
            <a:spAutoFit/>
          </a:bodyPr>
          <a:lstStyle/>
          <a:p>
            <a:pPr algn="l"/>
            <a:r>
              <a:rPr lang="es-GB" sz="2000" dirty="0">
                <a:solidFill>
                  <a:srgbClr val="104F75"/>
                </a:solidFill>
              </a:rPr>
              <a:t>x</a:t>
            </a:r>
          </a:p>
        </p:txBody>
      </p:sp>
    </p:spTree>
    <p:extLst>
      <p:ext uri="{BB962C8B-B14F-4D97-AF65-F5344CB8AC3E}">
        <p14:creationId xmlns:p14="http://schemas.microsoft.com/office/powerpoint/2010/main" val="790935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2"/>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16"/>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7"/>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8"/>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2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7" grpId="0"/>
      <p:bldP spid="17" grpId="1"/>
      <p:bldP spid="18" grpId="0"/>
      <p:bldP spid="18" grpId="1"/>
      <p:bldP spid="21" grpId="0"/>
      <p:bldP spid="21" grpId="1"/>
      <p:bldP spid="23" grpId="0"/>
      <p:bldP spid="24" grpId="0"/>
      <p:bldP spid="25" grpId="0"/>
      <p:bldP spid="26"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Spanish_skeleton_template" id="{D516910C-3984-F642-B62D-0B286BDFA9E5}" vid="{EFD5087C-8A53-184F-A2D5-40DFC47BF8E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Spanish_skeleton_template</Template>
  <TotalTime>2701</TotalTime>
  <Words>4104</Words>
  <Application>Microsoft Macintosh PowerPoint</Application>
  <PresentationFormat>Widescreen</PresentationFormat>
  <Paragraphs>822</Paragraphs>
  <Slides>35</Slides>
  <Notes>25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Arial</vt:lpstr>
      <vt:lpstr>Calibri</vt:lpstr>
      <vt:lpstr>Century Gothic</vt:lpstr>
      <vt:lpstr>Segoe UI Symbol</vt:lpstr>
      <vt:lpstr>1_Office Theme</vt:lpstr>
      <vt:lpstr>Practice assessment</vt:lpstr>
      <vt:lpstr>Section A (Listening)</vt:lpstr>
      <vt:lpstr>Section A (Listening)</vt:lpstr>
      <vt:lpstr>Section A (Listening)</vt:lpstr>
      <vt:lpstr>Section A (Listening)</vt:lpstr>
      <vt:lpstr>Section A (Listening)</vt:lpstr>
      <vt:lpstr>Section A (Listening)</vt:lpstr>
      <vt:lpstr>Section B (Reading)</vt:lpstr>
      <vt:lpstr>Section B (Reading)</vt:lpstr>
      <vt:lpstr>Section B (Reading)</vt:lpstr>
      <vt:lpstr>Section B (Reading)</vt:lpstr>
      <vt:lpstr>Section B (Reading)</vt:lpstr>
      <vt:lpstr>Section B (Reading)</vt:lpstr>
      <vt:lpstr>Section B (Reading)</vt:lpstr>
      <vt:lpstr>Section B (Reading)</vt:lpstr>
      <vt:lpstr>Section B (Reading)</vt:lpstr>
      <vt:lpstr>Section B (Reading)</vt:lpstr>
      <vt:lpstr>Section B (Reading)</vt:lpstr>
      <vt:lpstr>Section C (Writing)</vt:lpstr>
      <vt:lpstr>Section C (Writing)</vt:lpstr>
      <vt:lpstr>Section C (Writing)</vt:lpstr>
      <vt:lpstr>Section C (Writing)</vt:lpstr>
      <vt:lpstr>Section C (Writing)</vt:lpstr>
      <vt:lpstr>Section C (Writing)</vt:lpstr>
      <vt:lpstr>Section C (Writing)</vt:lpstr>
      <vt:lpstr>Section C (Writing)</vt:lpstr>
      <vt:lpstr>Section C (Writing)</vt:lpstr>
      <vt:lpstr>Section C (Writing)</vt:lpstr>
      <vt:lpstr>Section D (Speaking)</vt:lpstr>
      <vt:lpstr>Section D (Speaking)</vt:lpstr>
      <vt:lpstr>Section D (Speaking)</vt:lpstr>
      <vt:lpstr>Section D (Speaking)</vt:lpstr>
      <vt:lpstr>Section D (Speaking)</vt:lpstr>
      <vt:lpstr>Section D (Speaking)</vt:lpstr>
      <vt:lpstr>Section D (Speaking)</vt:lpstr>
    </vt:vector>
  </TitlesOfParts>
  <Company>University of York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Stephen Owen</dc:creator>
  <cp:lastModifiedBy>Helen Thomas</cp:lastModifiedBy>
  <cp:revision>573</cp:revision>
  <dcterms:created xsi:type="dcterms:W3CDTF">2020-07-22T08:45:51Z</dcterms:created>
  <dcterms:modified xsi:type="dcterms:W3CDTF">2021-01-14T17:46:30Z</dcterms:modified>
</cp:coreProperties>
</file>