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3259" autoAdjust="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F537-679F-489F-B245-C09482EF40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0788-7351-4A2B-B3B4-AA775AACD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naturaleza [712]; árbol [748]; pájaro [1607]; río [496]; rojo [534]; amarillo [1381]; verde [812]; azul [811]; lugar [144</a:t>
            </a:r>
            <a:r>
              <a:rPr lang="es-ES" sz="1200" b="0" i="0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]; </a:t>
            </a:r>
            <a:r>
              <a:rPr lang="es-ES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sólo [95]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revisited</a:t>
            </a:r>
            <a:r>
              <a:rPr lang="en-GB" sz="1200" b="1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1.2.2: </a:t>
            </a:r>
            <a:r>
              <a:rPr lang="es-E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uno [425]; dos [64], tres [134], cuatro [241], cinco [284], seis [438], siete [603], ocho [641], nueve [991], diez [449], once [1700], doce [1138]; color [358]; plan [625]; flor [739]; autor/a [513]; profesor/a [501]; director/a [592]; número [324]</a:t>
            </a:r>
            <a:endParaRPr lang="en-GB" sz="1200" b="0" i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1.2.7: </a:t>
            </a:r>
            <a:r>
              <a:rPr lang="es-E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dar [42]; doy; das; da; querer [58]; quiero; quieres; quiere; regalo [1986]; padre [162]; madre [226]; hermano [333]; hermana [3409]; dinero [364]; a [8]</a:t>
            </a:r>
            <a:endParaRPr lang="en-GB" sz="1200" b="0" i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7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Vocabulary revision of words from 1.2.2</a:t>
            </a:r>
            <a:r>
              <a:rPr lang="en-GB" baseline="0" dirty="0"/>
              <a:t> and 1.2.7 (revisited this week) that were not covered in Lesson 1 activities.</a:t>
            </a:r>
          </a:p>
          <a:p>
            <a:endParaRPr lang="en-GB" dirty="0"/>
          </a:p>
          <a:p>
            <a:r>
              <a:rPr lang="en-GB" dirty="0"/>
              <a:t>Snap! </a:t>
            </a:r>
            <a:r>
              <a:rPr lang="en-GB" baseline="0" dirty="0"/>
              <a:t>Each letter disappears then is obscured again on second click</a:t>
            </a:r>
          </a:p>
          <a:p>
            <a:r>
              <a:rPr lang="en-GB" baseline="0" dirty="0"/>
              <a:t>This is also a way to practise the alphabet – encourage students to say a letter aloud to reveal the word behind it.</a:t>
            </a:r>
          </a:p>
          <a:p>
            <a:endParaRPr lang="en-GB" baseline="0" dirty="0"/>
          </a:p>
          <a:p>
            <a:r>
              <a:rPr lang="en-GB" baseline="0" dirty="0"/>
              <a:t>A-F: </a:t>
            </a:r>
            <a:r>
              <a:rPr lang="en-GB" baseline="0" dirty="0" err="1"/>
              <a:t>quiero</a:t>
            </a:r>
            <a:r>
              <a:rPr lang="en-GB" baseline="0" dirty="0"/>
              <a:t>, el </a:t>
            </a:r>
            <a:r>
              <a:rPr lang="en-GB" baseline="0" dirty="0" err="1"/>
              <a:t>número</a:t>
            </a:r>
            <a:r>
              <a:rPr lang="en-GB" baseline="0" dirty="0"/>
              <a:t>, a, das, </a:t>
            </a:r>
            <a:r>
              <a:rPr lang="en-GB" baseline="0" dirty="0" err="1"/>
              <a:t>ocho</a:t>
            </a:r>
            <a:r>
              <a:rPr lang="en-GB" baseline="0" dirty="0"/>
              <a:t>, el </a:t>
            </a:r>
            <a:r>
              <a:rPr lang="en-GB" baseline="0" dirty="0" err="1"/>
              <a:t>dinero</a:t>
            </a:r>
            <a:endParaRPr lang="en-GB" baseline="0" dirty="0"/>
          </a:p>
          <a:p>
            <a:r>
              <a:rPr lang="en-GB" baseline="0" dirty="0"/>
              <a:t>G-L: money, to, number, eight, I want, you give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Snap (continued.)</a:t>
            </a:r>
          </a:p>
          <a:p>
            <a:r>
              <a:rPr lang="en-GB" baseline="0" dirty="0"/>
              <a:t>M-Q: </a:t>
            </a:r>
            <a:r>
              <a:rPr lang="en-GB" baseline="0" dirty="0" err="1"/>
              <a:t>querer</a:t>
            </a:r>
            <a:r>
              <a:rPr lang="en-GB" baseline="0" dirty="0"/>
              <a:t>, once, </a:t>
            </a:r>
            <a:r>
              <a:rPr lang="en-GB" baseline="0" dirty="0" err="1"/>
              <a:t>seis</a:t>
            </a:r>
            <a:r>
              <a:rPr lang="en-GB" baseline="0" dirty="0"/>
              <a:t>, </a:t>
            </a:r>
            <a:r>
              <a:rPr lang="en-GB" baseline="0" dirty="0" err="1"/>
              <a:t>siete</a:t>
            </a:r>
            <a:r>
              <a:rPr lang="en-GB" baseline="0" dirty="0"/>
              <a:t>, </a:t>
            </a:r>
            <a:r>
              <a:rPr lang="en-GB" baseline="0" dirty="0" err="1"/>
              <a:t>doy</a:t>
            </a:r>
            <a:r>
              <a:rPr lang="en-GB" baseline="0" dirty="0"/>
              <a:t>, </a:t>
            </a:r>
            <a:r>
              <a:rPr lang="en-GB" baseline="0" dirty="0" err="1"/>
              <a:t>doce</a:t>
            </a:r>
            <a:endParaRPr lang="en-GB" baseline="0" dirty="0"/>
          </a:p>
          <a:p>
            <a:r>
              <a:rPr lang="en-GB" baseline="0" dirty="0"/>
              <a:t>R-W: six, I give, twelve, eleven, to want; wanting; seven</a:t>
            </a:r>
          </a:p>
          <a:p>
            <a:endParaRPr lang="en-GB" baseline="0" dirty="0"/>
          </a:p>
          <a:p>
            <a:r>
              <a:rPr lang="en-GB" baseline="0" dirty="0"/>
              <a:t>Finish the alphabet (ask students which letters are missing). These are X, Y and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0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of new vocabulary items with singular definite article.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Riccardo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Chiarini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</a:t>
            </a:r>
            <a:r>
              <a:rPr lang="en-GB" baseline="0" dirty="0"/>
              <a:t> will most frequently encounter colours as adjectives, but we want them to also know that they can be used as nouns.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8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box here encourages students</a:t>
            </a:r>
            <a:r>
              <a:rPr lang="en-GB" baseline="0" dirty="0"/>
              <a:t> to</a:t>
            </a:r>
          </a:p>
          <a:p>
            <a:pPr marL="228600" indent="-228600">
              <a:buAutoNum type="alphaLcParenR"/>
            </a:pPr>
            <a:r>
              <a:rPr lang="en-GB" baseline="0" dirty="0"/>
              <a:t>think about the fact that nouns are not only adjectives</a:t>
            </a:r>
          </a:p>
          <a:p>
            <a:pPr marL="228600" indent="-228600">
              <a:buAutoNum type="alphaLcParenR"/>
            </a:pPr>
            <a:r>
              <a:rPr lang="en-GB" baseline="0" dirty="0"/>
              <a:t>recall the article which is needed here in Spanish, but not English</a:t>
            </a:r>
          </a:p>
          <a:p>
            <a:pPr marL="228600" indent="-228600">
              <a:buAutoNum type="alphaLcParenR"/>
            </a:pPr>
            <a:r>
              <a:rPr lang="en-GB" baseline="0" dirty="0"/>
              <a:t>think about the word order change in the position of nouns and adjectives</a:t>
            </a:r>
          </a:p>
          <a:p>
            <a:pPr marL="228600" indent="-228600">
              <a:buAutoNum type="alphaL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4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1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6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39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4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2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61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4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1D6C-D649-1548-983B-DB3A797C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47" y="2173557"/>
            <a:ext cx="8489575" cy="879475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Vocabulary</a:t>
            </a:r>
            <a:endParaRPr lang="en-US" sz="40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239767" y="5048789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Spanish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2.1 - Week 3 - Lesson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33/34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3692F8-CE33-C34E-B376-364FE77401E4}"/>
              </a:ext>
            </a:extLst>
          </p:cNvPr>
          <p:cNvSpPr txBox="1">
            <a:spLocks/>
          </p:cNvSpPr>
          <p:nvPr/>
        </p:nvSpPr>
        <p:spPr>
          <a:xfrm>
            <a:off x="239768" y="6058864"/>
            <a:ext cx="4354810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Author name(s): Nick Avery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/ Rachel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17/01/2020</a:t>
            </a:r>
          </a:p>
        </p:txBody>
      </p:sp>
      <p:pic>
        <p:nvPicPr>
          <p:cNvPr id="15" name="Picture 14" descr="NCELP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lker.com/cliparts/7/b/0/c/11971495461712252788valessiobrito_Coloured_Pencils.svg.m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66456"/>
          <a:stretch/>
        </p:blipFill>
        <p:spPr bwMode="auto">
          <a:xfrm>
            <a:off x="1644868" y="2129030"/>
            <a:ext cx="262758" cy="21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2838" y="3051006"/>
            <a:ext cx="214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azul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4946" y="2342983"/>
            <a:ext cx="6211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changes when the noun is masculine/feminine.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4944" y="3532087"/>
            <a:ext cx="64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is the same for a masculine/feminine noun.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4573313" y="2425931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4545112" y="3691915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74" y="2636787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179" y="3832486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pic>
        <p:nvPicPr>
          <p:cNvPr id="12" name="Picture 10" descr="http://www.clker.com/cliparts/2/5/4/b/12456961341644183975Anselmus_Green_Checkmark_and_Red_Minus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92" y="3557021"/>
            <a:ext cx="961657" cy="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7/b/0/c/11971495461712252788valessiobrito_Coloured_Pencils.svg.m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2" r="42123"/>
          <a:stretch/>
        </p:blipFill>
        <p:spPr bwMode="auto">
          <a:xfrm>
            <a:off x="1638599" y="1938221"/>
            <a:ext cx="256088" cy="21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861" y="2714675"/>
            <a:ext cx="42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amarillo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660861" y="4756006"/>
            <a:ext cx="8978689" cy="1402796"/>
          </a:xfrm>
          <a:prstGeom prst="wedgeRectCallout">
            <a:avLst>
              <a:gd name="adj1" fmla="val -48742"/>
              <a:gd name="adj2" fmla="val -1445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¿Cómo se dice ‘Yellow is a cheerful colour.’ en español?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3155" y="5532458"/>
            <a:ext cx="8264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“El amarillo es un color alegre.”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5396" y="1932691"/>
            <a:ext cx="6211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changes when the noun is masculine/feminine.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5394" y="3121795"/>
            <a:ext cx="64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is the same for a masculine/feminine noun.</a:t>
            </a:r>
          </a:p>
        </p:txBody>
      </p:sp>
      <p:sp>
        <p:nvSpPr>
          <p:cNvPr id="17" name="Left Bracket 16"/>
          <p:cNvSpPr/>
          <p:nvPr/>
        </p:nvSpPr>
        <p:spPr>
          <a:xfrm>
            <a:off x="5073763" y="2015639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045562" y="3281623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3324" y="2226495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2629" y="3422194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pic>
        <p:nvPicPr>
          <p:cNvPr id="21" name="Picture 10" descr="http://www.clker.com/cliparts/2/5/4/b/12456961341644183975Anselmus_Green_Checkmark_and_Red_Minus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442" y="2044857"/>
            <a:ext cx="961657" cy="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clker.com/cliparts/7/b/0/c/11971495461712252788valessiobrito_Coloured_Pencils.svg.m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r="49934"/>
          <a:stretch/>
        </p:blipFill>
        <p:spPr bwMode="auto">
          <a:xfrm>
            <a:off x="1298027" y="2211829"/>
            <a:ext cx="256422" cy="21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5997" y="2804013"/>
            <a:ext cx="214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verde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865864" y="4756006"/>
            <a:ext cx="8735586" cy="1402796"/>
          </a:xfrm>
          <a:prstGeom prst="wedgeRectCallout">
            <a:avLst>
              <a:gd name="adj1" fmla="val -45689"/>
              <a:gd name="adj2" fmla="val -1160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¿Cómo se dice ‘Green is a nice colour’ en español?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579" y="5363621"/>
            <a:ext cx="620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“El verde es un color simpático.”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5396" y="1932691"/>
            <a:ext cx="6211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changes when the noun is masculine/feminine.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5394" y="3121795"/>
            <a:ext cx="64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is the same for a masculine/feminine noun.</a:t>
            </a:r>
          </a:p>
        </p:txBody>
      </p:sp>
      <p:sp>
        <p:nvSpPr>
          <p:cNvPr id="17" name="Left Bracket 16"/>
          <p:cNvSpPr/>
          <p:nvPr/>
        </p:nvSpPr>
        <p:spPr>
          <a:xfrm>
            <a:off x="5073763" y="2015639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045562" y="3281623"/>
            <a:ext cx="359889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3324" y="2226495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2629" y="3422194"/>
            <a:ext cx="6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pic>
        <p:nvPicPr>
          <p:cNvPr id="21" name="Picture 10" descr="http://www.clker.com/cliparts/2/5/4/b/12456961341644183975Anselmus_Green_Checkmark_and_Red_Minus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442" y="2044857"/>
            <a:ext cx="961657" cy="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A/k/Z/q/R/e/stamp.svg.m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8011" r="19007" b="28452"/>
          <a:stretch/>
        </p:blipFill>
        <p:spPr bwMode="auto">
          <a:xfrm>
            <a:off x="3290775" y="1590207"/>
            <a:ext cx="2900857" cy="20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927" y="2286736"/>
            <a:ext cx="157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sólo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362" y="2237926"/>
            <a:ext cx="136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only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3290775" y="4171950"/>
            <a:ext cx="8569137" cy="2000250"/>
          </a:xfrm>
          <a:prstGeom prst="wedgeRectCallout">
            <a:avLst>
              <a:gd name="adj1" fmla="val -38376"/>
              <a:gd name="adj2" fmla="val -1091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‘Sólo’ commonly appears before the verb.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Sólo tengo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 perro.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I only have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a dog.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Sólo estudio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inglés. 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I only study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English.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88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203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quiero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668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money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66822" y="3186014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668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eight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6822" y="4911627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290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629022" y="3205142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290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want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629022" y="4904763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9912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give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991222" y="4911627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9912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number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991222" y="3205142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86600" y="11430"/>
            <a:ext cx="42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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palabras en español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48934" y="5844560"/>
            <a:ext cx="386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palabras 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0320" y="8507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203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20320" y="1723291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4825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número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82520" y="8507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825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ocho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82520" y="1703957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8447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dinero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44720" y="1719385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8447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844720" y="23935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47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2547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six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4790" y="3176457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547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eleven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5820" y="4871907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169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give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616990" y="3196960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169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want, wanting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628020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9791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seven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979190" y="491001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9791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twelve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979190" y="3176457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01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querer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0160" y="37718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01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siete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223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422360" y="53690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223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22360" y="1739026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7845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84560" y="1726749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7845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84560" y="53690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Ñ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6600" y="11430"/>
            <a:ext cx="42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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palabras en español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8934" y="5844560"/>
            <a:ext cx="386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palabras 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3170" y="1707590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336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82" grpId="0" animBg="1"/>
      <p:bldP spid="82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  <p:bldP spid="84" grpId="0" animBg="1"/>
      <p:bldP spid="8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green leaf tree under blue 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9" y="1801543"/>
            <a:ext cx="4334329" cy="28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89606" y="2654519"/>
            <a:ext cx="302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árbol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7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 bird in shallow focus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" y="1723696"/>
            <a:ext cx="4781951" cy="31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9274" y="2768819"/>
            <a:ext cx="2788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pájaro</a:t>
            </a:r>
          </a:p>
        </p:txBody>
      </p:sp>
    </p:spTree>
    <p:extLst>
      <p:ext uri="{BB962C8B-B14F-4D97-AF65-F5344CB8AC3E}">
        <p14:creationId xmlns:p14="http://schemas.microsoft.com/office/powerpoint/2010/main" val="406171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rror photography of mountain and trees near body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9" y="1849821"/>
            <a:ext cx="4731933" cy="31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9106" y="2658479"/>
            <a:ext cx="396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naturaleza</a:t>
            </a:r>
          </a:p>
        </p:txBody>
      </p:sp>
    </p:spTree>
    <p:extLst>
      <p:ext uri="{BB962C8B-B14F-4D97-AF65-F5344CB8AC3E}">
        <p14:creationId xmlns:p14="http://schemas.microsoft.com/office/powerpoint/2010/main" val="39987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lker.com/cliparts/A/k/Z/q/R/e/stamp.svg.m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8011" r="19007" b="28452"/>
          <a:stretch/>
        </p:blipFill>
        <p:spPr bwMode="auto">
          <a:xfrm>
            <a:off x="1922734" y="2143454"/>
            <a:ext cx="2900857" cy="20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435" y="2725683"/>
            <a:ext cx="2238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388" y="2630433"/>
            <a:ext cx="2480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lugar</a:t>
            </a:r>
          </a:p>
        </p:txBody>
      </p:sp>
    </p:spTree>
    <p:extLst>
      <p:ext uri="{BB962C8B-B14F-4D97-AF65-F5344CB8AC3E}">
        <p14:creationId xmlns:p14="http://schemas.microsoft.com/office/powerpoint/2010/main" val="57462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dy of water between trees under cloudy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" y="1497710"/>
            <a:ext cx="5404397" cy="36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53918" y="2592211"/>
            <a:ext cx="176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río</a:t>
            </a:r>
          </a:p>
        </p:txBody>
      </p:sp>
    </p:spTree>
    <p:extLst>
      <p:ext uri="{BB962C8B-B14F-4D97-AF65-F5344CB8AC3E}">
        <p14:creationId xmlns:p14="http://schemas.microsoft.com/office/powerpoint/2010/main" val="353484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ker.com/cliparts/7/b/0/c/11971495461712252788valessiobrito_Coloured_Pencils.svg.m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9" r="24644"/>
          <a:stretch/>
        </p:blipFill>
        <p:spPr bwMode="auto">
          <a:xfrm>
            <a:off x="1813241" y="1522575"/>
            <a:ext cx="292673" cy="21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8021" y="2494564"/>
            <a:ext cx="214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rojo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1503" y="1669533"/>
            <a:ext cx="624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changes when the noun is masculine/feminine.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1502" y="2873560"/>
            <a:ext cx="7106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ending is the same for a masculine/feminine noun.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5302" y="675422"/>
            <a:ext cx="2940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¿Es ‘A’ o ‘B’?</a:t>
            </a:r>
          </a:p>
        </p:txBody>
      </p:sp>
      <p:sp>
        <p:nvSpPr>
          <p:cNvPr id="7" name="Left Bracket 6"/>
          <p:cNvSpPr/>
          <p:nvPr/>
        </p:nvSpPr>
        <p:spPr>
          <a:xfrm>
            <a:off x="4239631" y="1823254"/>
            <a:ext cx="548022" cy="79894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Left Bracket 18"/>
          <p:cNvSpPr/>
          <p:nvPr/>
        </p:nvSpPr>
        <p:spPr>
          <a:xfrm>
            <a:off x="4274043" y="3004117"/>
            <a:ext cx="548022" cy="81395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9405" y="1900365"/>
            <a:ext cx="1056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9404" y="3076172"/>
            <a:ext cx="1056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pic>
        <p:nvPicPr>
          <p:cNvPr id="6154" name="Picture 10" descr="http://www.clker.com/cliparts/2/5/4/b/12456961341644183975Anselmus_Green_Checkmark_and_Red_Minus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78" y="1839314"/>
            <a:ext cx="804141" cy="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1934000" y="4629150"/>
            <a:ext cx="9915100" cy="1629117"/>
          </a:xfrm>
          <a:prstGeom prst="wedgeRectCallout">
            <a:avLst>
              <a:gd name="adj1" fmla="val -43592"/>
              <a:gd name="adj2" fmla="val -1020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English and Spanish, colours can be both adjectives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nouns. Their gender is masculine, so remember the article ‘el’.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rojo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es mi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color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favorito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.” =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is my favourite colour.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7" grpId="0" animBg="1"/>
      <p:bldP spid="19" grpId="0" animBg="1"/>
      <p:bldP spid="9" grpId="0"/>
      <p:bldP spid="22" grpId="0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9AC979-EDA1-49DA-99D4-95A74E22A10C}" vid="{61683DBD-0424-47F3-AB63-E89A4B368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Widescreen</PresentationFormat>
  <Paragraphs>143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1_Office Theme</vt:lpstr>
      <vt:lpstr>Vocabulary</vt:lpstr>
      <vt:lpstr>PowerPoint Presentation</vt:lpstr>
      <vt:lpstr>PowerPoint Presentation</vt:lpstr>
      <vt:lpstr>Vocabulario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Nicholas Avery</dc:creator>
  <cp:lastModifiedBy>Nicholas Avery</cp:lastModifiedBy>
  <cp:revision>1</cp:revision>
  <dcterms:created xsi:type="dcterms:W3CDTF">2020-03-30T08:24:28Z</dcterms:created>
  <dcterms:modified xsi:type="dcterms:W3CDTF">2020-03-30T08:24:46Z</dcterms:modified>
</cp:coreProperties>
</file>