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533" autoAdjust="0"/>
  </p:normalViewPr>
  <p:slideViewPr>
    <p:cSldViewPr snapToGrid="0" showGuides="1">
      <p:cViewPr varScale="1">
        <p:scale>
          <a:sx n="82" d="100"/>
          <a:sy n="82" d="100"/>
        </p:scale>
        <p:origin x="15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734CF-1BFF-4F0C-A4B0-7663C25F0A0F}" type="datetimeFigureOut">
              <a:rPr lang="en-GB" smtClean="0"/>
              <a:t>27/09/2019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310F2-D846-4BA4-B0A4-2E58406FE9F8}" type="slidenum">
              <a:rPr lang="en-GB" smtClean="0"/>
              <a:t>‹#›</a:t>
            </a:fld>
            <a:endParaRPr lang="en-GB"/>
          </a:p>
        </p:txBody>
      </p:sp>
    </p:spTree>
    <p:extLst>
      <p:ext uri="{BB962C8B-B14F-4D97-AF65-F5344CB8AC3E}">
        <p14:creationId xmlns:p14="http://schemas.microsoft.com/office/powerpoint/2010/main" val="12227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‘w’ </a:t>
            </a:r>
            <a:r>
              <a:rPr lang="en-GB" baseline="0" dirty="0"/>
              <a:t>and then present and practise the pronunciation of the </a:t>
            </a:r>
            <a:r>
              <a:rPr lang="en-GB" b="1" baseline="0" dirty="0"/>
              <a:t>source word </a:t>
            </a:r>
            <a:r>
              <a:rPr lang="en-GB" b="1" baseline="0" dirty="0" smtClean="0"/>
              <a:t>‘Welt</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start with your hands above your head and draw them down, out and then back into the body, tracing the shape of the world.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92519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‘W’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Welt </a:t>
            </a:r>
            <a:r>
              <a:rPr lang="en-GB" baseline="0" dirty="0"/>
              <a:t>[190]; </a:t>
            </a:r>
            <a:r>
              <a:rPr lang="en-GB" b="1" baseline="0" dirty="0"/>
              <a:t>Wasser</a:t>
            </a:r>
            <a:r>
              <a:rPr lang="en-GB" b="0" baseline="0" dirty="0"/>
              <a:t> [297]</a:t>
            </a:r>
            <a:r>
              <a:rPr lang="en-GB" baseline="0" dirty="0"/>
              <a:t> </a:t>
            </a:r>
            <a:r>
              <a:rPr lang="en-GB" b="1" baseline="0" dirty="0" err="1"/>
              <a:t>wahr</a:t>
            </a:r>
            <a:r>
              <a:rPr lang="en-GB" baseline="0" dirty="0"/>
              <a:t> [662]; </a:t>
            </a:r>
            <a:r>
              <a:rPr lang="en-GB" b="1" baseline="0" dirty="0"/>
              <a:t>Was? </a:t>
            </a:r>
            <a:r>
              <a:rPr lang="en-GB" baseline="0" dirty="0"/>
              <a:t>[39]; </a:t>
            </a:r>
            <a:r>
              <a:rPr lang="en-GB" b="1" baseline="0" dirty="0" err="1"/>
              <a:t>antworten</a:t>
            </a:r>
            <a:r>
              <a:rPr lang="en-GB" b="1" baseline="0" dirty="0"/>
              <a:t> </a:t>
            </a:r>
            <a:r>
              <a:rPr lang="en-GB" baseline="0" dirty="0"/>
              <a:t>[804]; </a:t>
            </a:r>
            <a:r>
              <a:rPr lang="en-GB" b="1" baseline="0" dirty="0" err="1"/>
              <a:t>gewinnen</a:t>
            </a:r>
            <a:r>
              <a:rPr lang="en-GB" b="1" baseline="0" dirty="0"/>
              <a:t> </a:t>
            </a:r>
            <a:r>
              <a:rPr lang="en-GB" baseline="0" dirty="0"/>
              <a:t>[410].</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404608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pictures to focus on the SSC alone.</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a:t>Welt </a:t>
            </a:r>
            <a:r>
              <a:rPr lang="en-GB" baseline="0" dirty="0"/>
              <a:t>[190]; </a:t>
            </a:r>
            <a:r>
              <a:rPr lang="en-GB" b="1" baseline="0" dirty="0"/>
              <a:t>Wasser</a:t>
            </a:r>
            <a:r>
              <a:rPr lang="en-GB" b="0" baseline="0" dirty="0"/>
              <a:t> [297]</a:t>
            </a:r>
            <a:r>
              <a:rPr lang="en-GB" baseline="0" dirty="0"/>
              <a:t> </a:t>
            </a:r>
            <a:r>
              <a:rPr lang="en-GB" b="1" baseline="0" dirty="0" err="1"/>
              <a:t>wahr</a:t>
            </a:r>
            <a:r>
              <a:rPr lang="en-GB" baseline="0" dirty="0"/>
              <a:t> [662]; </a:t>
            </a:r>
            <a:r>
              <a:rPr lang="en-GB" b="1" baseline="0" dirty="0"/>
              <a:t>Was? </a:t>
            </a:r>
            <a:r>
              <a:rPr lang="en-GB" baseline="0" dirty="0"/>
              <a:t>[39]; </a:t>
            </a:r>
            <a:r>
              <a:rPr lang="en-GB" b="1" baseline="0" dirty="0" err="1"/>
              <a:t>antworten</a:t>
            </a:r>
            <a:r>
              <a:rPr lang="en-GB" b="1" baseline="0" dirty="0"/>
              <a:t> </a:t>
            </a:r>
            <a:r>
              <a:rPr lang="en-GB" baseline="0" dirty="0"/>
              <a:t>[804]; </a:t>
            </a:r>
            <a:r>
              <a:rPr lang="en-GB" b="1" baseline="0" dirty="0" err="1"/>
              <a:t>gewinnen</a:t>
            </a:r>
            <a:r>
              <a:rPr lang="en-GB" b="1" baseline="0" dirty="0"/>
              <a:t> </a:t>
            </a:r>
            <a:r>
              <a:rPr lang="en-GB" baseline="0" dirty="0"/>
              <a:t>[410].</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21543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9120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Transcription exercise</a:t>
            </a:r>
          </a:p>
          <a:p>
            <a:pPr marL="228600" indent="-228600">
              <a:buAutoNum type="arabicPeriod"/>
            </a:pPr>
            <a:r>
              <a:rPr lang="en-GB" b="0" dirty="0"/>
              <a:t>Play the audio recording of the sentences. Click the number to repeat the sentence as many times</a:t>
            </a:r>
            <a:r>
              <a:rPr lang="en-GB" b="0" baseline="0" dirty="0"/>
              <a:t> as needed.</a:t>
            </a:r>
            <a:endParaRPr lang="en-GB" b="0" dirty="0"/>
          </a:p>
          <a:p>
            <a:pPr marL="228600" indent="-228600">
              <a:buAutoNum type="arabicPeriod"/>
            </a:pPr>
            <a:r>
              <a:rPr lang="en-GB" b="0" dirty="0"/>
              <a:t>Students write the sentences down.</a:t>
            </a:r>
          </a:p>
          <a:p>
            <a:pPr marL="228600" indent="-228600">
              <a:buAutoNum type="arabicPeriod"/>
            </a:pPr>
            <a:r>
              <a:rPr lang="en-GB" b="0" dirty="0"/>
              <a:t>Discuss the answers. For each item ask a student to read what they have written. Play the recording again and then show the written version.</a:t>
            </a:r>
          </a:p>
          <a:p>
            <a:endParaRPr lang="en-GB" b="0" dirty="0"/>
          </a:p>
          <a:p>
            <a:r>
              <a:rPr lang="en-GB" b="0" dirty="0"/>
              <a:t>A lot of the activities so far have used isolated words. This activity puts the vocabulary they have learnt in context. It also focuses the students’ attention on spelling of the words.</a:t>
            </a:r>
            <a:endParaRPr lang="en-GB" baseline="0" dirty="0"/>
          </a:p>
          <a:p>
            <a:r>
              <a:rPr lang="en-GB" baseline="0" dirty="0" smtClean="0"/>
              <a:t>Note: this brings together some of the SSC that have been explicitly taught: long/short ‘a’, long/short ‘e’, </a:t>
            </a:r>
            <a:r>
              <a:rPr lang="en-GB" baseline="0" dirty="0" err="1" smtClean="0"/>
              <a:t>ei</a:t>
            </a:r>
            <a:r>
              <a:rPr lang="en-GB" baseline="0" dirty="0" smtClean="0"/>
              <a:t>, z, w but not all of them feature.  Other SSC are represented here but in words that have already been thoroughly taught and </a:t>
            </a:r>
            <a:r>
              <a:rPr lang="en-GB" baseline="0" dirty="0" err="1" smtClean="0"/>
              <a:t>practitsed</a:t>
            </a:r>
            <a:r>
              <a:rPr lang="en-GB" baseline="0" dirty="0" smtClean="0"/>
              <a:t> – e.g. rot, </a:t>
            </a:r>
            <a:r>
              <a:rPr lang="en-GB" baseline="0" dirty="0" err="1" smtClean="0"/>
              <a:t>blau</a:t>
            </a:r>
            <a:r>
              <a:rPr lang="en-GB" baseline="0" dirty="0" smtClean="0"/>
              <a:t> </a:t>
            </a:r>
            <a:r>
              <a:rPr lang="en-GB" baseline="0" dirty="0" err="1" smtClean="0"/>
              <a:t>etc</a:t>
            </a:r>
            <a:r>
              <a:rPr lang="en-GB" baseline="0" dirty="0" smtClean="0"/>
              <a:t>…</a:t>
            </a:r>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1091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4464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4070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206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10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2883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453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00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5150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7367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852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3269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59089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0.jpe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image" Target="../media/image11.gif"/><Relationship Id="rId7"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8.wav"/><Relationship Id="rId10" Type="http://schemas.openxmlformats.org/officeDocument/2006/relationships/audio" Target="../media/audio13.wav"/><Relationship Id="rId4" Type="http://schemas.openxmlformats.org/officeDocument/2006/relationships/image" Target="../media/image12.png"/><Relationship Id="rId9" Type="http://schemas.openxmlformats.org/officeDocument/2006/relationships/audio" Target="../media/audio1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0170" y="4274067"/>
            <a:ext cx="3491660"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W</a:t>
            </a:r>
            <a:r>
              <a:rPr lang="en-GB" sz="12000" dirty="0">
                <a:solidFill>
                  <a:srgbClr val="002060"/>
                </a:solidFill>
                <a:latin typeface="Century Gothic" panose="020B0502020202020204" pitchFamily="34" charset="0"/>
              </a:rPr>
              <a:t>elt</a:t>
            </a:r>
          </a:p>
        </p:txBody>
      </p:sp>
      <p:sp>
        <p:nvSpPr>
          <p:cNvPr id="3" name="Rectangle 2"/>
          <p:cNvSpPr/>
          <p:nvPr/>
        </p:nvSpPr>
        <p:spPr>
          <a:xfrm>
            <a:off x="0" y="-1059327"/>
            <a:ext cx="2743059" cy="3785652"/>
          </a:xfrm>
          <a:prstGeom prst="rect">
            <a:avLst/>
          </a:prstGeom>
        </p:spPr>
        <p:txBody>
          <a:bodyPr wrap="none">
            <a:spAutoFit/>
          </a:bodyPr>
          <a:lstStyle/>
          <a:p>
            <a:r>
              <a:rPr lang="en-GB" sz="24000" b="1" dirty="0">
                <a:solidFill>
                  <a:srgbClr val="FFCC00"/>
                </a:solidFill>
                <a:latin typeface="Century Gothic" panose="020B0502020202020204" pitchFamily="34" charset="0"/>
              </a:rPr>
              <a:t>w</a:t>
            </a:r>
            <a:endParaRPr lang="en-GB" sz="24000" b="1" dirty="0">
              <a:solidFill>
                <a:prstClr val="black"/>
              </a:solidFill>
              <a:latin typeface="Century Gothic" panose="020B0502020202020204" pitchFamily="34" charset="0"/>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0272" y="465018"/>
            <a:ext cx="4791456" cy="4143731"/>
          </a:xfrm>
          <a:prstGeom prst="rect">
            <a:avLst/>
          </a:prstGeom>
        </p:spPr>
      </p:pic>
    </p:spTree>
    <p:extLst>
      <p:ext uri="{BB962C8B-B14F-4D97-AF65-F5344CB8AC3E}">
        <p14:creationId xmlns:p14="http://schemas.microsoft.com/office/powerpoint/2010/main" val="25302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Welt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Welt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4560" y="1712035"/>
            <a:ext cx="3802879" cy="257602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8800" dirty="0">
                <a:solidFill>
                  <a:srgbClr val="FFCC00"/>
                </a:solidFill>
                <a:latin typeface="Century Gothic" panose="020B0502020202020204" pitchFamily="34" charset="0"/>
              </a:rPr>
              <a:t>W</a:t>
            </a:r>
            <a:r>
              <a:rPr lang="en-GB" sz="8800" dirty="0">
                <a:solidFill>
                  <a:srgbClr val="002060"/>
                </a:solidFill>
                <a:latin typeface="Century Gothic" panose="020B0502020202020204" pitchFamily="34" charset="0"/>
              </a:rPr>
              <a:t>elt</a:t>
            </a:r>
          </a:p>
        </p:txBody>
      </p:sp>
      <p:sp>
        <p:nvSpPr>
          <p:cNvPr id="5" name="Rectangle 4"/>
          <p:cNvSpPr/>
          <p:nvPr/>
        </p:nvSpPr>
        <p:spPr>
          <a:xfrm>
            <a:off x="789117" y="590630"/>
            <a:ext cx="2520242"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asser</a:t>
            </a:r>
          </a:p>
        </p:txBody>
      </p:sp>
      <p:sp>
        <p:nvSpPr>
          <p:cNvPr id="6" name="Rectangle 5"/>
          <p:cNvSpPr/>
          <p:nvPr/>
        </p:nvSpPr>
        <p:spPr>
          <a:xfrm>
            <a:off x="4188593" y="4352243"/>
            <a:ext cx="365677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ant</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orten</a:t>
            </a:r>
            <a:endParaRPr lang="en-GB" sz="5400" dirty="0">
              <a:solidFill>
                <a:srgbClr val="002060"/>
              </a:solidFill>
              <a:latin typeface="Century Gothic" panose="020B0502020202020204" pitchFamily="34" charset="0"/>
            </a:endParaRPr>
          </a:p>
        </p:txBody>
      </p:sp>
      <p:sp>
        <p:nvSpPr>
          <p:cNvPr id="7" name="Rectangle 6"/>
          <p:cNvSpPr/>
          <p:nvPr/>
        </p:nvSpPr>
        <p:spPr>
          <a:xfrm>
            <a:off x="9237168" y="623493"/>
            <a:ext cx="1863011" cy="923330"/>
          </a:xfrm>
          <a:prstGeom prst="rect">
            <a:avLst/>
          </a:prstGeom>
        </p:spPr>
        <p:txBody>
          <a:bodyPr wrap="none">
            <a:spAutoFit/>
          </a:bodyPr>
          <a:lstStyle/>
          <a:p>
            <a:pPr algn="ctr">
              <a:defRPr/>
            </a:pP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ahr</a:t>
            </a:r>
            <a:endParaRPr lang="en-GB" sz="5400" i="1" dirty="0">
              <a:solidFill>
                <a:srgbClr val="002060"/>
              </a:solidFill>
              <a:latin typeface="Century Gothic" panose="020B0502020202020204" pitchFamily="34" charset="0"/>
            </a:endParaRPr>
          </a:p>
        </p:txBody>
      </p:sp>
      <p:sp>
        <p:nvSpPr>
          <p:cNvPr id="8" name="Rectangle 7"/>
          <p:cNvSpPr/>
          <p:nvPr/>
        </p:nvSpPr>
        <p:spPr>
          <a:xfrm>
            <a:off x="1048804" y="3690641"/>
            <a:ext cx="2000869"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a:t>
            </a:r>
          </a:p>
        </p:txBody>
      </p:sp>
      <p:sp>
        <p:nvSpPr>
          <p:cNvPr id="9" name="Rectangle 8"/>
          <p:cNvSpPr/>
          <p:nvPr/>
        </p:nvSpPr>
        <p:spPr>
          <a:xfrm>
            <a:off x="8352216" y="3690641"/>
            <a:ext cx="353013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ge</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innen</a:t>
            </a:r>
            <a:endParaRPr lang="en-GB" sz="5400" dirty="0">
              <a:solidFill>
                <a:srgbClr val="002060"/>
              </a:solidFill>
              <a:latin typeface="Century Gothic" panose="020B0502020202020204"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5829" y="1546823"/>
            <a:ext cx="986818" cy="1453225"/>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3700" y="4679697"/>
            <a:ext cx="1162377" cy="1162377"/>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6018" y="5260885"/>
            <a:ext cx="1459962" cy="965934"/>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7879" y="4635426"/>
            <a:ext cx="1438808" cy="1417225"/>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85396" y="1611899"/>
            <a:ext cx="1566554" cy="1566554"/>
          </a:xfrm>
          <a:prstGeom prst="rect">
            <a:avLst/>
          </a:prstGeom>
        </p:spPr>
      </p:pic>
      <p:pic>
        <p:nvPicPr>
          <p:cNvPr id="15" name="Picture 1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6885" y="1777220"/>
            <a:ext cx="1575714" cy="1235913"/>
          </a:xfrm>
          <a:prstGeom prst="rect">
            <a:avLst/>
          </a:prstGeom>
        </p:spPr>
      </p:pic>
      <p:sp>
        <p:nvSpPr>
          <p:cNvPr id="16" name="TextBox 15"/>
          <p:cNvSpPr txBox="1"/>
          <p:nvPr/>
        </p:nvSpPr>
        <p:spPr>
          <a:xfrm>
            <a:off x="5425964" y="-299976"/>
            <a:ext cx="1340069" cy="1938992"/>
          </a:xfrm>
          <a:prstGeom prst="rect">
            <a:avLst/>
          </a:prstGeom>
          <a:noFill/>
        </p:spPr>
        <p:txBody>
          <a:bodyPr wrap="square" rtlCol="0">
            <a:spAutoFit/>
          </a:bodyPr>
          <a:lstStyle/>
          <a:p>
            <a:pPr algn="ctr">
              <a:defRPr/>
            </a:pPr>
            <a:r>
              <a:rPr lang="en-GB" sz="12000" b="1" dirty="0">
                <a:solidFill>
                  <a:srgbClr val="002060"/>
                </a:solidFill>
                <a:latin typeface="Century Gothic" panose="020B0502020202020204" pitchFamily="34" charset="0"/>
                <a:cs typeface="Calibri" panose="020F0502020204030204" pitchFamily="34" charset="0"/>
              </a:rPr>
              <a:t>w</a:t>
            </a:r>
          </a:p>
        </p:txBody>
      </p:sp>
    </p:spTree>
    <p:extLst>
      <p:ext uri="{BB962C8B-B14F-4D97-AF65-F5344CB8AC3E}">
        <p14:creationId xmlns:p14="http://schemas.microsoft.com/office/powerpoint/2010/main" val="25604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Welt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Wass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Wass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wah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subTnLst>
                                    <p:audio>
                                      <p:cMediaNode>
                                        <p:cTn display="0" masterRel="sameClick">
                                          <p:stCondLst>
                                            <p:cond evt="begin" delay="0">
                                              <p:tn val="33"/>
                                            </p:cond>
                                          </p:stCondLst>
                                          <p:endCondLst>
                                            <p:cond evt="onStopAudio" delay="0">
                                              <p:tgtEl>
                                                <p:sldTgt/>
                                              </p:tgtEl>
                                            </p:cond>
                                          </p:endCondLst>
                                        </p:cTn>
                                        <p:tgtEl>
                                          <p:sndTgt r:embed="rId6" name="wah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was.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subTnLst>
                                    <p:audio>
                                      <p:cMediaNode>
                                        <p:cTn display="0" masterRel="sameClick">
                                          <p:stCondLst>
                                            <p:cond evt="begin" delay="0">
                                              <p:tn val="43"/>
                                            </p:cond>
                                          </p:stCondLst>
                                          <p:endCondLst>
                                            <p:cond evt="onStopAudio" delay="0">
                                              <p:tgtEl>
                                                <p:sldTgt/>
                                              </p:tgtEl>
                                            </p:cond>
                                          </p:endCondLst>
                                        </p:cTn>
                                        <p:tgtEl>
                                          <p:sndTgt r:embed="rId7" name="was.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8" name="antworte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antworten.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subTnLst>
                                    <p:audio>
                                      <p:cMediaNode>
                                        <p:cTn display="0" masterRel="sameClick">
                                          <p:stCondLst>
                                            <p:cond evt="begin" delay="0">
                                              <p:tn val="58"/>
                                            </p:cond>
                                          </p:stCondLst>
                                          <p:endCondLst>
                                            <p:cond evt="onStopAudio" delay="0">
                                              <p:tgtEl>
                                                <p:sldTgt/>
                                              </p:tgtEl>
                                            </p:cond>
                                          </p:endCondLst>
                                        </p:cTn>
                                        <p:tgtEl>
                                          <p:sndTgt r:embed="rId9" name="gewinnen.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subTnLst>
                                    <p:audio>
                                      <p:cMediaNode>
                                        <p:cTn display="0" masterRel="sameClick">
                                          <p:stCondLst>
                                            <p:cond evt="begin" delay="0">
                                              <p:tn val="63"/>
                                            </p:cond>
                                          </p:stCondLst>
                                          <p:endCondLst>
                                            <p:cond evt="onStopAudio" delay="0">
                                              <p:tgtEl>
                                                <p:sldTgt/>
                                              </p:tgtEl>
                                            </p:cond>
                                          </p:endCondLst>
                                        </p:cTn>
                                        <p:tgtEl>
                                          <p:sndTgt r:embed="rId9" name="gewinn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4560" y="1712035"/>
            <a:ext cx="3802879" cy="257602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8800" dirty="0">
                <a:solidFill>
                  <a:srgbClr val="FFCC00"/>
                </a:solidFill>
                <a:latin typeface="Century Gothic" panose="020B0502020202020204" pitchFamily="34" charset="0"/>
              </a:rPr>
              <a:t>W</a:t>
            </a:r>
            <a:r>
              <a:rPr lang="en-GB" sz="8800" dirty="0">
                <a:solidFill>
                  <a:srgbClr val="002060"/>
                </a:solidFill>
                <a:latin typeface="Century Gothic" panose="020B0502020202020204" pitchFamily="34" charset="0"/>
              </a:rPr>
              <a:t>elt</a:t>
            </a:r>
          </a:p>
        </p:txBody>
      </p:sp>
      <p:sp>
        <p:nvSpPr>
          <p:cNvPr id="5" name="Rectangle 4"/>
          <p:cNvSpPr/>
          <p:nvPr/>
        </p:nvSpPr>
        <p:spPr>
          <a:xfrm>
            <a:off x="789117" y="590630"/>
            <a:ext cx="2520242"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asser</a:t>
            </a:r>
          </a:p>
        </p:txBody>
      </p:sp>
      <p:sp>
        <p:nvSpPr>
          <p:cNvPr id="6" name="Rectangle 5"/>
          <p:cNvSpPr/>
          <p:nvPr/>
        </p:nvSpPr>
        <p:spPr>
          <a:xfrm>
            <a:off x="4188593" y="4352243"/>
            <a:ext cx="365677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ant</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orten</a:t>
            </a:r>
            <a:endParaRPr lang="en-GB" sz="5400" dirty="0">
              <a:solidFill>
                <a:srgbClr val="002060"/>
              </a:solidFill>
              <a:latin typeface="Century Gothic" panose="020B0502020202020204" pitchFamily="34" charset="0"/>
            </a:endParaRPr>
          </a:p>
        </p:txBody>
      </p:sp>
      <p:sp>
        <p:nvSpPr>
          <p:cNvPr id="7" name="Rectangle 6"/>
          <p:cNvSpPr/>
          <p:nvPr/>
        </p:nvSpPr>
        <p:spPr>
          <a:xfrm>
            <a:off x="9237168" y="623493"/>
            <a:ext cx="1863011" cy="923330"/>
          </a:xfrm>
          <a:prstGeom prst="rect">
            <a:avLst/>
          </a:prstGeom>
        </p:spPr>
        <p:txBody>
          <a:bodyPr wrap="none">
            <a:spAutoFit/>
          </a:bodyPr>
          <a:lstStyle/>
          <a:p>
            <a:pPr algn="ctr">
              <a:defRPr/>
            </a:pP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ahr</a:t>
            </a:r>
            <a:endParaRPr lang="en-GB" sz="5400" i="1" dirty="0">
              <a:solidFill>
                <a:srgbClr val="002060"/>
              </a:solidFill>
              <a:latin typeface="Century Gothic" panose="020B0502020202020204" pitchFamily="34" charset="0"/>
            </a:endParaRPr>
          </a:p>
        </p:txBody>
      </p:sp>
      <p:sp>
        <p:nvSpPr>
          <p:cNvPr id="8" name="Rectangle 7"/>
          <p:cNvSpPr/>
          <p:nvPr/>
        </p:nvSpPr>
        <p:spPr>
          <a:xfrm>
            <a:off x="1048804" y="3690641"/>
            <a:ext cx="2000869"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a:t>
            </a:r>
          </a:p>
        </p:txBody>
      </p:sp>
      <p:sp>
        <p:nvSpPr>
          <p:cNvPr id="9" name="Rectangle 8"/>
          <p:cNvSpPr/>
          <p:nvPr/>
        </p:nvSpPr>
        <p:spPr>
          <a:xfrm>
            <a:off x="8352216" y="3690641"/>
            <a:ext cx="353013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ge</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innen</a:t>
            </a:r>
            <a:endParaRPr lang="en-GB" sz="5400" dirty="0">
              <a:solidFill>
                <a:srgbClr val="002060"/>
              </a:solidFill>
              <a:latin typeface="Century Gothic" panose="020B0502020202020204" pitchFamily="34" charset="0"/>
            </a:endParaRPr>
          </a:p>
        </p:txBody>
      </p:sp>
      <p:pic>
        <p:nvPicPr>
          <p:cNvPr id="15" name="Picture 1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6885" y="1777220"/>
            <a:ext cx="1575714" cy="1235913"/>
          </a:xfrm>
          <a:prstGeom prst="rect">
            <a:avLst/>
          </a:prstGeom>
        </p:spPr>
      </p:pic>
      <p:sp>
        <p:nvSpPr>
          <p:cNvPr id="16" name="TextBox 15"/>
          <p:cNvSpPr txBox="1"/>
          <p:nvPr/>
        </p:nvSpPr>
        <p:spPr>
          <a:xfrm>
            <a:off x="5425964" y="-299976"/>
            <a:ext cx="1340069" cy="1938992"/>
          </a:xfrm>
          <a:prstGeom prst="rect">
            <a:avLst/>
          </a:prstGeom>
          <a:noFill/>
        </p:spPr>
        <p:txBody>
          <a:bodyPr wrap="square" rtlCol="0">
            <a:spAutoFit/>
          </a:bodyPr>
          <a:lstStyle/>
          <a:p>
            <a:pPr algn="ctr">
              <a:defRPr/>
            </a:pPr>
            <a:r>
              <a:rPr lang="en-GB" sz="12000" b="1" dirty="0">
                <a:solidFill>
                  <a:srgbClr val="002060"/>
                </a:solidFill>
                <a:latin typeface="Century Gothic" panose="020B0502020202020204" pitchFamily="34" charset="0"/>
                <a:cs typeface="Calibri" panose="020F0502020204030204" pitchFamily="34" charset="0"/>
              </a:rPr>
              <a:t>w</a:t>
            </a:r>
          </a:p>
        </p:txBody>
      </p:sp>
    </p:spTree>
    <p:extLst>
      <p:ext uri="{BB962C8B-B14F-4D97-AF65-F5344CB8AC3E}">
        <p14:creationId xmlns:p14="http://schemas.microsoft.com/office/powerpoint/2010/main" val="17762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Welt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Wass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wah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was.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antworte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gewinn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4560" y="1712035"/>
            <a:ext cx="3802879" cy="2576025"/>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8800" dirty="0">
                <a:solidFill>
                  <a:srgbClr val="FFCC00"/>
                </a:solidFill>
                <a:latin typeface="Century Gothic" panose="020B0502020202020204" pitchFamily="34" charset="0"/>
              </a:rPr>
              <a:t>W</a:t>
            </a:r>
            <a:r>
              <a:rPr lang="en-GB" sz="8800" dirty="0">
                <a:solidFill>
                  <a:srgbClr val="002060"/>
                </a:solidFill>
                <a:latin typeface="Century Gothic" panose="020B0502020202020204" pitchFamily="34" charset="0"/>
              </a:rPr>
              <a:t>elt</a:t>
            </a:r>
          </a:p>
        </p:txBody>
      </p:sp>
      <p:sp>
        <p:nvSpPr>
          <p:cNvPr id="5" name="Rectangle 4"/>
          <p:cNvSpPr/>
          <p:nvPr/>
        </p:nvSpPr>
        <p:spPr>
          <a:xfrm>
            <a:off x="789117" y="590630"/>
            <a:ext cx="2520242"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asser</a:t>
            </a:r>
          </a:p>
        </p:txBody>
      </p:sp>
      <p:sp>
        <p:nvSpPr>
          <p:cNvPr id="6" name="Rectangle 5"/>
          <p:cNvSpPr/>
          <p:nvPr/>
        </p:nvSpPr>
        <p:spPr>
          <a:xfrm>
            <a:off x="4188593" y="4352243"/>
            <a:ext cx="365677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ant</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orten</a:t>
            </a:r>
            <a:endParaRPr lang="en-GB" sz="5400" dirty="0">
              <a:solidFill>
                <a:srgbClr val="002060"/>
              </a:solidFill>
              <a:latin typeface="Century Gothic" panose="020B0502020202020204" pitchFamily="34" charset="0"/>
            </a:endParaRPr>
          </a:p>
        </p:txBody>
      </p:sp>
      <p:sp>
        <p:nvSpPr>
          <p:cNvPr id="7" name="Rectangle 6"/>
          <p:cNvSpPr/>
          <p:nvPr/>
        </p:nvSpPr>
        <p:spPr>
          <a:xfrm>
            <a:off x="9237168" y="623493"/>
            <a:ext cx="1863011" cy="923330"/>
          </a:xfrm>
          <a:prstGeom prst="rect">
            <a:avLst/>
          </a:prstGeom>
        </p:spPr>
        <p:txBody>
          <a:bodyPr wrap="none">
            <a:spAutoFit/>
          </a:bodyPr>
          <a:lstStyle/>
          <a:p>
            <a:pPr algn="ctr">
              <a:defRPr/>
            </a:pP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ahr</a:t>
            </a:r>
            <a:endParaRPr lang="en-GB" sz="5400" i="1" dirty="0">
              <a:solidFill>
                <a:srgbClr val="002060"/>
              </a:solidFill>
              <a:latin typeface="Century Gothic" panose="020B0502020202020204" pitchFamily="34" charset="0"/>
            </a:endParaRPr>
          </a:p>
        </p:txBody>
      </p:sp>
      <p:sp>
        <p:nvSpPr>
          <p:cNvPr id="8" name="Rectangle 7"/>
          <p:cNvSpPr/>
          <p:nvPr/>
        </p:nvSpPr>
        <p:spPr>
          <a:xfrm>
            <a:off x="1048804" y="3690641"/>
            <a:ext cx="2000869"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a:t>
            </a:r>
          </a:p>
        </p:txBody>
      </p:sp>
      <p:sp>
        <p:nvSpPr>
          <p:cNvPr id="9" name="Rectangle 8"/>
          <p:cNvSpPr/>
          <p:nvPr/>
        </p:nvSpPr>
        <p:spPr>
          <a:xfrm>
            <a:off x="8352216" y="3690641"/>
            <a:ext cx="3530134"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ge</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innen</a:t>
            </a:r>
            <a:endParaRPr lang="en-GB" sz="5400" dirty="0">
              <a:solidFill>
                <a:srgbClr val="002060"/>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829" y="1546823"/>
            <a:ext cx="986818" cy="145322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3700" y="4679697"/>
            <a:ext cx="1162377" cy="116237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6018" y="5260885"/>
            <a:ext cx="1459962" cy="96593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879" y="4635426"/>
            <a:ext cx="1438808" cy="141722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5396" y="1611899"/>
            <a:ext cx="1566554" cy="1566554"/>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46885" y="1777220"/>
            <a:ext cx="1575714" cy="1235913"/>
          </a:xfrm>
          <a:prstGeom prst="rect">
            <a:avLst/>
          </a:prstGeom>
        </p:spPr>
      </p:pic>
      <p:sp>
        <p:nvSpPr>
          <p:cNvPr id="16" name="TextBox 15"/>
          <p:cNvSpPr txBox="1"/>
          <p:nvPr/>
        </p:nvSpPr>
        <p:spPr>
          <a:xfrm>
            <a:off x="5425964" y="-299976"/>
            <a:ext cx="1340069" cy="1938992"/>
          </a:xfrm>
          <a:prstGeom prst="rect">
            <a:avLst/>
          </a:prstGeom>
          <a:noFill/>
        </p:spPr>
        <p:txBody>
          <a:bodyPr wrap="square" rtlCol="0">
            <a:spAutoFit/>
          </a:bodyPr>
          <a:lstStyle/>
          <a:p>
            <a:pPr algn="ctr">
              <a:defRPr/>
            </a:pPr>
            <a:r>
              <a:rPr lang="en-GB" sz="12000" b="1" dirty="0">
                <a:solidFill>
                  <a:srgbClr val="002060"/>
                </a:solidFill>
                <a:latin typeface="Century Gothic" panose="020B0502020202020204" pitchFamily="34" charset="0"/>
                <a:cs typeface="Calibri" panose="020F0502020204030204" pitchFamily="34" charset="0"/>
              </a:rPr>
              <a:t>w</a:t>
            </a:r>
          </a:p>
        </p:txBody>
      </p:sp>
    </p:spTree>
    <p:extLst>
      <p:ext uri="{BB962C8B-B14F-4D97-AF65-F5344CB8AC3E}">
        <p14:creationId xmlns:p14="http://schemas.microsoft.com/office/powerpoint/2010/main" val="424873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489741-0E71-8A4F-BAEA-08F8CF25D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496" y="90641"/>
            <a:ext cx="2019073" cy="2085254"/>
          </a:xfrm>
          <a:prstGeom prst="rect">
            <a:avLst/>
          </a:prstGeom>
        </p:spPr>
      </p:pic>
      <p:pic>
        <p:nvPicPr>
          <p:cNvPr id="5" name="Picture 4">
            <a:extLst>
              <a:ext uri="{FF2B5EF4-FFF2-40B4-BE49-F238E27FC236}">
                <a16:creationId xmlns:a16="http://schemas.microsoft.com/office/drawing/2014/main" xmlns="" id="{BB1F7DD0-DE52-E94C-9EB6-5B2222F86B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610" y="235590"/>
            <a:ext cx="6807200" cy="869950"/>
          </a:xfrm>
          <a:prstGeom prst="rect">
            <a:avLst/>
          </a:prstGeom>
        </p:spPr>
      </p:pic>
      <p:sp>
        <p:nvSpPr>
          <p:cNvPr id="6" name="Title 3">
            <a:extLst>
              <a:ext uri="{FF2B5EF4-FFF2-40B4-BE49-F238E27FC236}">
                <a16:creationId xmlns:a16="http://schemas.microsoft.com/office/drawing/2014/main" xmlns="" id="{F57986C9-7B90-8B41-96C6-D27C579AAB54}"/>
              </a:ext>
            </a:extLst>
          </p:cNvPr>
          <p:cNvSpPr txBox="1">
            <a:spLocks/>
          </p:cNvSpPr>
          <p:nvPr/>
        </p:nvSpPr>
        <p:spPr>
          <a:xfrm>
            <a:off x="482648" y="279774"/>
            <a:ext cx="4994976"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prstClr val="white"/>
                </a:solidFill>
              </a:rPr>
              <a:t>Hören</a:t>
            </a:r>
            <a:r>
              <a:rPr lang="en-GB" sz="3600" b="1" dirty="0">
                <a:solidFill>
                  <a:prstClr val="white"/>
                </a:solidFill>
              </a:rPr>
              <a:t> und </a:t>
            </a:r>
            <a:r>
              <a:rPr lang="en-GB" sz="3600" b="1" dirty="0" err="1">
                <a:solidFill>
                  <a:prstClr val="white"/>
                </a:solidFill>
              </a:rPr>
              <a:t>schreiben</a:t>
            </a:r>
            <a:endParaRPr lang="en-GB" sz="3600" b="1" dirty="0">
              <a:solidFill>
                <a:prstClr val="white"/>
              </a:solidFill>
            </a:endParaRPr>
          </a:p>
        </p:txBody>
      </p:sp>
      <p:sp>
        <p:nvSpPr>
          <p:cNvPr id="7" name="Action Button: Custom 6">
            <a:hlinkClick r:id="" action="ppaction://noaction" highlightClick="1">
              <a:snd r:embed="rId5" name="Wk5 1 Wo ist der Lehrer.wav"/>
            </a:hlinkClick>
            <a:extLst>
              <a:ext uri="{FF2B5EF4-FFF2-40B4-BE49-F238E27FC236}">
                <a16:creationId xmlns:a16="http://schemas.microsoft.com/office/drawing/2014/main" xmlns="" id="{29463287-DD5F-B14D-82CC-801AEFC3A406}"/>
              </a:ext>
            </a:extLst>
          </p:cNvPr>
          <p:cNvSpPr/>
          <p:nvPr/>
        </p:nvSpPr>
        <p:spPr>
          <a:xfrm>
            <a:off x="1567135" y="1133268"/>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1</a:t>
            </a:r>
          </a:p>
        </p:txBody>
      </p:sp>
      <p:sp>
        <p:nvSpPr>
          <p:cNvPr id="9" name="Action Button: Custom 8">
            <a:hlinkClick r:id="" action="ppaction://noaction" highlightClick="1">
              <a:snd r:embed="rId6" name="Wk5 2 Das Ding ist blau.wav"/>
            </a:hlinkClick>
            <a:extLst>
              <a:ext uri="{FF2B5EF4-FFF2-40B4-BE49-F238E27FC236}">
                <a16:creationId xmlns:a16="http://schemas.microsoft.com/office/drawing/2014/main" xmlns="" id="{B49BDD0A-34EE-9440-8400-17F4ABC60D11}"/>
              </a:ext>
            </a:extLst>
          </p:cNvPr>
          <p:cNvSpPr/>
          <p:nvPr/>
        </p:nvSpPr>
        <p:spPr>
          <a:xfrm>
            <a:off x="1567135" y="2060170"/>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2</a:t>
            </a:r>
          </a:p>
        </p:txBody>
      </p:sp>
      <p:sp>
        <p:nvSpPr>
          <p:cNvPr id="10" name="Action Button: Custom 9">
            <a:hlinkClick r:id="" action="ppaction://noaction" highlightClick="1">
              <a:snd r:embed="rId7" name="Wk5 3 Du bist klein.wav"/>
            </a:hlinkClick>
            <a:extLst>
              <a:ext uri="{FF2B5EF4-FFF2-40B4-BE49-F238E27FC236}">
                <a16:creationId xmlns:a16="http://schemas.microsoft.com/office/drawing/2014/main" xmlns="" id="{E0F28052-CF7A-0240-AD22-643760D1624C}"/>
              </a:ext>
            </a:extLst>
          </p:cNvPr>
          <p:cNvSpPr/>
          <p:nvPr/>
        </p:nvSpPr>
        <p:spPr>
          <a:xfrm>
            <a:off x="1567135" y="2948386"/>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3</a:t>
            </a:r>
          </a:p>
        </p:txBody>
      </p:sp>
      <p:sp>
        <p:nvSpPr>
          <p:cNvPr id="11" name="Action Button: Custom 10">
            <a:hlinkClick r:id="" action="ppaction://noaction" highlightClick="1">
              <a:snd r:embed="rId8" name="Wk5 4 Der Mann hat den Fussball.wav"/>
            </a:hlinkClick>
            <a:extLst>
              <a:ext uri="{FF2B5EF4-FFF2-40B4-BE49-F238E27FC236}">
                <a16:creationId xmlns:a16="http://schemas.microsoft.com/office/drawing/2014/main" xmlns="" id="{44AD91D9-3791-C640-B5D9-5EE875028140}"/>
              </a:ext>
            </a:extLst>
          </p:cNvPr>
          <p:cNvSpPr/>
          <p:nvPr/>
        </p:nvSpPr>
        <p:spPr>
          <a:xfrm>
            <a:off x="1567135" y="3847370"/>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4</a:t>
            </a:r>
          </a:p>
        </p:txBody>
      </p:sp>
      <p:sp>
        <p:nvSpPr>
          <p:cNvPr id="12" name="Action Button: Custom 11">
            <a:hlinkClick r:id="" action="ppaction://noaction" highlightClick="1">
              <a:snd r:embed="rId9" name="Wk5 5 Wie schreibt man das.wav"/>
            </a:hlinkClick>
            <a:extLst>
              <a:ext uri="{FF2B5EF4-FFF2-40B4-BE49-F238E27FC236}">
                <a16:creationId xmlns:a16="http://schemas.microsoft.com/office/drawing/2014/main" xmlns="" id="{83391E3D-37F4-1447-8729-EA0A93FE945E}"/>
              </a:ext>
            </a:extLst>
          </p:cNvPr>
          <p:cNvSpPr/>
          <p:nvPr/>
        </p:nvSpPr>
        <p:spPr>
          <a:xfrm>
            <a:off x="1567135" y="4694879"/>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5</a:t>
            </a:r>
          </a:p>
        </p:txBody>
      </p:sp>
      <p:sp>
        <p:nvSpPr>
          <p:cNvPr id="13" name="Action Button: Custom 12">
            <a:hlinkClick r:id="" action="ppaction://noaction" highlightClick="1">
              <a:snd r:embed="rId10" name="Wk5 6 Ist das Ding rot oder gelb.wav"/>
            </a:hlinkClick>
            <a:extLst>
              <a:ext uri="{FF2B5EF4-FFF2-40B4-BE49-F238E27FC236}">
                <a16:creationId xmlns:a16="http://schemas.microsoft.com/office/drawing/2014/main" xmlns="" id="{2043F245-8776-0046-883E-4D863A8F010B}"/>
              </a:ext>
            </a:extLst>
          </p:cNvPr>
          <p:cNvSpPr/>
          <p:nvPr/>
        </p:nvSpPr>
        <p:spPr>
          <a:xfrm>
            <a:off x="1567135" y="5555177"/>
            <a:ext cx="873760" cy="714653"/>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DAA520"/>
                </a:solidFill>
                <a:latin typeface="Century Gothic" panose="020B0502020202020204" pitchFamily="34" charset="0"/>
              </a:rPr>
              <a:t>6</a:t>
            </a:r>
          </a:p>
        </p:txBody>
      </p:sp>
      <p:sp>
        <p:nvSpPr>
          <p:cNvPr id="14" name="TextBox 13">
            <a:extLst>
              <a:ext uri="{FF2B5EF4-FFF2-40B4-BE49-F238E27FC236}">
                <a16:creationId xmlns:a16="http://schemas.microsoft.com/office/drawing/2014/main" xmlns="" id="{C0F39EE3-905B-2A44-9888-E159EF279111}"/>
              </a:ext>
            </a:extLst>
          </p:cNvPr>
          <p:cNvSpPr txBox="1"/>
          <p:nvPr/>
        </p:nvSpPr>
        <p:spPr>
          <a:xfrm>
            <a:off x="2744209" y="856944"/>
            <a:ext cx="6504799" cy="5632311"/>
          </a:xfrm>
          <a:prstGeom prst="rect">
            <a:avLst/>
          </a:prstGeom>
          <a:noFill/>
        </p:spPr>
        <p:txBody>
          <a:bodyPr wrap="square" rtlCol="0">
            <a:spAutoFit/>
          </a:bodyPr>
          <a:lstStyle/>
          <a:p>
            <a:pPr>
              <a:lnSpc>
                <a:spcPct val="200000"/>
              </a:lnSpc>
            </a:pPr>
            <a:r>
              <a:rPr lang="en-US" sz="3000" dirty="0">
                <a:solidFill>
                  <a:srgbClr val="1F4E79"/>
                </a:solidFill>
                <a:latin typeface="Century Gothic" panose="020B0502020202020204" pitchFamily="34" charset="0"/>
              </a:rPr>
              <a:t>Wo </a:t>
            </a:r>
            <a:r>
              <a:rPr lang="en-US" sz="3000" dirty="0" err="1">
                <a:solidFill>
                  <a:srgbClr val="1F4E79"/>
                </a:solidFill>
                <a:latin typeface="Century Gothic" panose="020B0502020202020204" pitchFamily="34" charset="0"/>
              </a:rPr>
              <a:t>ist</a:t>
            </a:r>
            <a:r>
              <a:rPr lang="en-US" sz="3000" dirty="0">
                <a:solidFill>
                  <a:srgbClr val="1F4E79"/>
                </a:solidFill>
                <a:latin typeface="Century Gothic" panose="020B0502020202020204" pitchFamily="34" charset="0"/>
              </a:rPr>
              <a:t> der Lehrer?</a:t>
            </a:r>
          </a:p>
          <a:p>
            <a:pPr>
              <a:lnSpc>
                <a:spcPct val="200000"/>
              </a:lnSpc>
            </a:pPr>
            <a:r>
              <a:rPr lang="en-US" sz="3000" dirty="0">
                <a:solidFill>
                  <a:srgbClr val="1F4E79"/>
                </a:solidFill>
                <a:latin typeface="Century Gothic" panose="020B0502020202020204" pitchFamily="34" charset="0"/>
              </a:rPr>
              <a:t>Das Ding </a:t>
            </a:r>
            <a:r>
              <a:rPr lang="en-US" sz="3000" dirty="0" err="1">
                <a:solidFill>
                  <a:srgbClr val="1F4E79"/>
                </a:solidFill>
                <a:latin typeface="Century Gothic" panose="020B0502020202020204" pitchFamily="34" charset="0"/>
              </a:rPr>
              <a:t>ist</a:t>
            </a:r>
            <a:r>
              <a:rPr lang="en-US" sz="3000" dirty="0">
                <a:solidFill>
                  <a:srgbClr val="1F4E79"/>
                </a:solidFill>
                <a:latin typeface="Century Gothic" panose="020B0502020202020204" pitchFamily="34" charset="0"/>
              </a:rPr>
              <a:t> </a:t>
            </a:r>
            <a:r>
              <a:rPr lang="en-US" sz="3000" dirty="0" err="1">
                <a:solidFill>
                  <a:srgbClr val="1F4E79"/>
                </a:solidFill>
                <a:latin typeface="Century Gothic" panose="020B0502020202020204" pitchFamily="34" charset="0"/>
              </a:rPr>
              <a:t>blau</a:t>
            </a:r>
            <a:r>
              <a:rPr lang="en-US" sz="3000" dirty="0">
                <a:solidFill>
                  <a:srgbClr val="1F4E79"/>
                </a:solidFill>
                <a:latin typeface="Century Gothic" panose="020B0502020202020204" pitchFamily="34" charset="0"/>
              </a:rPr>
              <a:t>.</a:t>
            </a:r>
          </a:p>
          <a:p>
            <a:pPr>
              <a:lnSpc>
                <a:spcPct val="200000"/>
              </a:lnSpc>
            </a:pPr>
            <a:r>
              <a:rPr lang="en-US" sz="3000" dirty="0">
                <a:solidFill>
                  <a:srgbClr val="1F4E79"/>
                </a:solidFill>
                <a:latin typeface="Century Gothic" panose="020B0502020202020204" pitchFamily="34" charset="0"/>
              </a:rPr>
              <a:t>Du </a:t>
            </a:r>
            <a:r>
              <a:rPr lang="en-US" sz="3000" dirty="0" err="1">
                <a:solidFill>
                  <a:srgbClr val="1F4E79"/>
                </a:solidFill>
                <a:latin typeface="Century Gothic" panose="020B0502020202020204" pitchFamily="34" charset="0"/>
              </a:rPr>
              <a:t>bist</a:t>
            </a:r>
            <a:r>
              <a:rPr lang="en-US" sz="3000" dirty="0">
                <a:solidFill>
                  <a:srgbClr val="1F4E79"/>
                </a:solidFill>
                <a:latin typeface="Century Gothic" panose="020B0502020202020204" pitchFamily="34" charset="0"/>
              </a:rPr>
              <a:t> </a:t>
            </a:r>
            <a:r>
              <a:rPr lang="en-US" sz="3000" dirty="0" err="1">
                <a:solidFill>
                  <a:srgbClr val="1F4E79"/>
                </a:solidFill>
                <a:latin typeface="Century Gothic" panose="020B0502020202020204" pitchFamily="34" charset="0"/>
              </a:rPr>
              <a:t>klein</a:t>
            </a:r>
            <a:r>
              <a:rPr lang="en-US" sz="3000" dirty="0">
                <a:solidFill>
                  <a:srgbClr val="1F4E79"/>
                </a:solidFill>
                <a:latin typeface="Century Gothic" panose="020B0502020202020204" pitchFamily="34" charset="0"/>
              </a:rPr>
              <a:t>.</a:t>
            </a:r>
          </a:p>
          <a:p>
            <a:pPr>
              <a:lnSpc>
                <a:spcPct val="200000"/>
              </a:lnSpc>
            </a:pPr>
            <a:r>
              <a:rPr lang="en-US" sz="3000" dirty="0">
                <a:solidFill>
                  <a:srgbClr val="1F4E79"/>
                </a:solidFill>
                <a:latin typeface="Century Gothic" panose="020B0502020202020204" pitchFamily="34" charset="0"/>
              </a:rPr>
              <a:t>Der Mann hat den </a:t>
            </a:r>
            <a:r>
              <a:rPr lang="en-US" sz="3000" dirty="0" err="1">
                <a:solidFill>
                  <a:srgbClr val="1F4E79"/>
                </a:solidFill>
                <a:latin typeface="Century Gothic" panose="020B0502020202020204" pitchFamily="34" charset="0"/>
              </a:rPr>
              <a:t>Fußball</a:t>
            </a:r>
            <a:r>
              <a:rPr lang="en-US" sz="3000" dirty="0">
                <a:solidFill>
                  <a:srgbClr val="1F4E79"/>
                </a:solidFill>
                <a:latin typeface="Century Gothic" panose="020B0502020202020204" pitchFamily="34" charset="0"/>
              </a:rPr>
              <a:t>.</a:t>
            </a:r>
          </a:p>
          <a:p>
            <a:pPr>
              <a:lnSpc>
                <a:spcPct val="200000"/>
              </a:lnSpc>
            </a:pPr>
            <a:r>
              <a:rPr lang="en-US" sz="3000" dirty="0">
                <a:solidFill>
                  <a:srgbClr val="1F4E79"/>
                </a:solidFill>
                <a:latin typeface="Century Gothic" panose="020B0502020202020204" pitchFamily="34" charset="0"/>
              </a:rPr>
              <a:t>Wie </a:t>
            </a:r>
            <a:r>
              <a:rPr lang="en-US" sz="3000" dirty="0" err="1">
                <a:solidFill>
                  <a:srgbClr val="1F4E79"/>
                </a:solidFill>
                <a:latin typeface="Century Gothic" panose="020B0502020202020204" pitchFamily="34" charset="0"/>
              </a:rPr>
              <a:t>schreibt</a:t>
            </a:r>
            <a:r>
              <a:rPr lang="en-US" sz="3000" dirty="0">
                <a:solidFill>
                  <a:srgbClr val="1F4E79"/>
                </a:solidFill>
                <a:latin typeface="Century Gothic" panose="020B0502020202020204" pitchFamily="34" charset="0"/>
              </a:rPr>
              <a:t> man das?</a:t>
            </a:r>
          </a:p>
          <a:p>
            <a:pPr>
              <a:lnSpc>
                <a:spcPct val="200000"/>
              </a:lnSpc>
            </a:pPr>
            <a:r>
              <a:rPr lang="en-US" sz="3000" dirty="0" err="1">
                <a:solidFill>
                  <a:srgbClr val="1F4E79"/>
                </a:solidFill>
                <a:latin typeface="Century Gothic" panose="020B0502020202020204" pitchFamily="34" charset="0"/>
              </a:rPr>
              <a:t>Ist</a:t>
            </a:r>
            <a:r>
              <a:rPr lang="en-US" sz="3000" dirty="0">
                <a:solidFill>
                  <a:srgbClr val="1F4E79"/>
                </a:solidFill>
                <a:latin typeface="Century Gothic" panose="020B0502020202020204" pitchFamily="34" charset="0"/>
              </a:rPr>
              <a:t> das Ding rot </a:t>
            </a:r>
            <a:r>
              <a:rPr lang="en-US" sz="3000" dirty="0" err="1">
                <a:solidFill>
                  <a:srgbClr val="1F4E79"/>
                </a:solidFill>
                <a:latin typeface="Century Gothic" panose="020B0502020202020204" pitchFamily="34" charset="0"/>
              </a:rPr>
              <a:t>oder</a:t>
            </a:r>
            <a:r>
              <a:rPr lang="en-US" sz="3000" dirty="0">
                <a:solidFill>
                  <a:srgbClr val="1F4E79"/>
                </a:solidFill>
                <a:latin typeface="Century Gothic" panose="020B0502020202020204" pitchFamily="34" charset="0"/>
              </a:rPr>
              <a:t> </a:t>
            </a:r>
            <a:r>
              <a:rPr lang="en-US" sz="3000" dirty="0" err="1">
                <a:solidFill>
                  <a:srgbClr val="1F4E79"/>
                </a:solidFill>
                <a:latin typeface="Century Gothic" panose="020B0502020202020204" pitchFamily="34" charset="0"/>
              </a:rPr>
              <a:t>gelb</a:t>
            </a:r>
            <a:r>
              <a:rPr lang="en-US" sz="3000" dirty="0">
                <a:solidFill>
                  <a:srgbClr val="1F4E79"/>
                </a:solidFill>
                <a:latin typeface="Century Gothic" panose="020B0502020202020204" pitchFamily="34" charset="0"/>
              </a:rPr>
              <a:t>?</a:t>
            </a:r>
          </a:p>
        </p:txBody>
      </p:sp>
    </p:spTree>
    <p:extLst>
      <p:ext uri="{BB962C8B-B14F-4D97-AF65-F5344CB8AC3E}">
        <p14:creationId xmlns:p14="http://schemas.microsoft.com/office/powerpoint/2010/main" val="36888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Century Gothic</vt:lpstr>
      <vt:lpstr>5_Office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2019-09-27T11:49:01Z</dcterms:created>
  <dcterms:modified xsi:type="dcterms:W3CDTF">2019-09-27T11:49:18Z</dcterms:modified>
</cp:coreProperties>
</file>