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handoutMasterIdLst>
    <p:handoutMasterId r:id="rId22"/>
  </p:handoutMasterIdLst>
  <p:sldIdLst>
    <p:sldId id="316" r:id="rId3"/>
    <p:sldId id="291" r:id="rId4"/>
    <p:sldId id="304" r:id="rId5"/>
    <p:sldId id="292" r:id="rId6"/>
    <p:sldId id="309" r:id="rId7"/>
    <p:sldId id="305" r:id="rId8"/>
    <p:sldId id="306" r:id="rId9"/>
    <p:sldId id="295" r:id="rId10"/>
    <p:sldId id="312" r:id="rId11"/>
    <p:sldId id="310" r:id="rId12"/>
    <p:sldId id="313" r:id="rId13"/>
    <p:sldId id="294" r:id="rId14"/>
    <p:sldId id="296" r:id="rId15"/>
    <p:sldId id="301" r:id="rId16"/>
    <p:sldId id="298" r:id="rId17"/>
    <p:sldId id="315" r:id="rId18"/>
    <p:sldId id="303" r:id="rId19"/>
    <p:sldId id="3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89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187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  <p15:guide id="7" orient="horz" pos="41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EA5F00"/>
    <a:srgbClr val="FFFFFF"/>
    <a:srgbClr val="99A1B0"/>
    <a:srgbClr val="FDEFE3"/>
    <a:srgbClr val="F8D9BD"/>
    <a:srgbClr val="E56700"/>
    <a:srgbClr val="02456F"/>
    <a:srgbClr val="E36800"/>
    <a:srgbClr val="E87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3" autoAdjust="0"/>
    <p:restoredTop sz="50231" autoAdjust="0"/>
  </p:normalViewPr>
  <p:slideViewPr>
    <p:cSldViewPr snapToGrid="0">
      <p:cViewPr>
        <p:scale>
          <a:sx n="50" d="100"/>
          <a:sy n="50" d="100"/>
        </p:scale>
        <p:origin x="2694" y="150"/>
      </p:cViewPr>
      <p:guideLst>
        <p:guide orient="horz" pos="2160"/>
        <p:guide pos="3840"/>
        <p:guide pos="189"/>
        <p:guide pos="7469"/>
        <p:guide orient="horz" pos="187"/>
        <p:guide orient="horz" pos="4020"/>
        <p:guide orient="horz" pos="417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7329E-DB2E-41DA-84EB-DD1CB6379886}" type="datetimeFigureOut">
              <a:rPr lang="en-GB" smtClean="0"/>
              <a:t>27/04/2019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6F231-98B4-428A-9959-891748452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53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75100-6DF9-4F9D-AB28-13A346D859C0}" type="datetimeFigureOut">
              <a:rPr lang="en-GB" smtClean="0"/>
              <a:t>27/04/2019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843D9-4757-4631-B0CD-BAA271821D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38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843D9-4757-4631-B0CD-BAA271821DF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12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Printable</a:t>
            </a:r>
            <a:r>
              <a:rPr lang="en-GB" baseline="0" dirty="0" smtClean="0"/>
              <a:t> student copy.  Select print 2 slides to a page. </a:t>
            </a:r>
            <a:r>
              <a:rPr lang="en-GB" baseline="0" smtClean="0"/>
              <a:t>(Slides 9 &amp;10).</a:t>
            </a:r>
            <a:endParaRPr lang="en-GB" smtClean="0"/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868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Note to teacher: </a:t>
            </a:r>
            <a:r>
              <a:rPr lang="en-GB" dirty="0" smtClean="0">
                <a:latin typeface="Century Gothic" panose="020B0502020202020204" pitchFamily="34" charset="0"/>
              </a:rPr>
              <a:t/>
            </a:r>
            <a:br>
              <a:rPr lang="en-GB" dirty="0" smtClean="0">
                <a:latin typeface="Century Gothic" panose="020B0502020202020204" pitchFamily="34" charset="0"/>
              </a:rPr>
            </a:b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decide that some learners will need the prompts with the infinitive verbs and nouns etc. Ideally, the vocabulary would have been practised first.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But… d</a:t>
            </a:r>
            <a:r>
              <a:rPr lang="en-GB" dirty="0">
                <a:latin typeface="Century Gothic" panose="020B0502020202020204" pitchFamily="34" charset="0"/>
              </a:rPr>
              <a:t>o not worry too much if the learners do not produce all the other parts of the sentence perfectly correctly – the aim now is for them to produce the </a:t>
            </a:r>
            <a:r>
              <a:rPr lang="en-GB" dirty="0" smtClean="0">
                <a:latin typeface="Century Gothic" panose="020B0502020202020204" pitchFamily="34" charset="0"/>
              </a:rPr>
              <a:t>auxiliary </a:t>
            </a:r>
            <a:r>
              <a:rPr lang="en-GB" dirty="0">
                <a:latin typeface="Century Gothic" panose="020B0502020202020204" pitchFamily="34" charset="0"/>
              </a:rPr>
              <a:t>-  ‘je’ and ‘j’ai’ - to communicate ‘past completeness’. They should also be able to produce the main verb (the lexical verb carrying the meaning, even if this is sometimes in the infinitive form). The nouns </a:t>
            </a:r>
            <a:r>
              <a:rPr lang="en-GB" dirty="0" err="1">
                <a:latin typeface="Century Gothic" panose="020B0502020202020204" pitchFamily="34" charset="0"/>
              </a:rPr>
              <a:t>etc</a:t>
            </a:r>
            <a:r>
              <a:rPr lang="en-GB" dirty="0">
                <a:latin typeface="Century Gothic" panose="020B0502020202020204" pitchFamily="34" charset="0"/>
              </a:rPr>
              <a:t> might need more scaffolding, with frames or vocabulary lists. </a:t>
            </a:r>
            <a:endParaRPr lang="en-GB" dirty="0" smtClean="0"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>
              <a:latin typeface="Century Gothic" panose="020B0502020202020204" pitchFamily="34" charset="0"/>
            </a:endParaRPr>
          </a:p>
          <a:p>
            <a:r>
              <a:rPr lang="en-GB" baseline="0" dirty="0" smtClean="0"/>
              <a:t>Verb frequency rankings (1 is the most common word in French): </a:t>
            </a:r>
            <a:r>
              <a:rPr lang="en-GB" baseline="0" dirty="0" err="1" smtClean="0"/>
              <a:t>danser</a:t>
            </a:r>
            <a:r>
              <a:rPr lang="en-GB" baseline="0" dirty="0" smtClean="0"/>
              <a:t> (2934); jouer (219);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faire (25);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écouter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(429)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(425)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manger (1338).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Londsale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D., &amp; Le Bras, Y.  (2009). 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652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Re-order</a:t>
            </a:r>
            <a:r>
              <a:rPr lang="en-GB" baseline="0" dirty="0" smtClean="0"/>
              <a:t> the slides or duplicate as necessary to print the combination of slides you want.  Printing 2 to a page means that, once cut, they are the correct size to glue into exercise books and cuts down on the number of pages needed since 2 fit to a page.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052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904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Century Gothic" panose="020B0502020202020204" pitchFamily="34" charset="0"/>
              </a:rPr>
              <a:t>Note to teacher: </a:t>
            </a:r>
            <a:r>
              <a:rPr lang="en-GB" dirty="0" smtClean="0">
                <a:latin typeface="Century Gothic" panose="020B0502020202020204" pitchFamily="34" charset="0"/>
              </a:rPr>
              <a:t/>
            </a:r>
            <a:br>
              <a:rPr lang="en-GB" dirty="0" smtClean="0">
                <a:latin typeface="Century Gothic" panose="020B0502020202020204" pitchFamily="34" charset="0"/>
              </a:rPr>
            </a:b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decide that some learners will need the prompts with the infinitive verbs and nouns etc. Ideally, the vocabulary would have been practised first.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But… d</a:t>
            </a:r>
            <a:r>
              <a:rPr lang="en-GB" dirty="0">
                <a:latin typeface="Century Gothic" panose="020B0502020202020204" pitchFamily="34" charset="0"/>
              </a:rPr>
              <a:t>o not worry too much if the learners do not produce all the other parts of the sentence perfectly correctly – the aim now is for them to produce the </a:t>
            </a:r>
            <a:r>
              <a:rPr lang="en-GB" dirty="0" smtClean="0">
                <a:latin typeface="Century Gothic" panose="020B0502020202020204" pitchFamily="34" charset="0"/>
              </a:rPr>
              <a:t>auxiliary </a:t>
            </a:r>
            <a:r>
              <a:rPr lang="en-GB" dirty="0">
                <a:latin typeface="Century Gothic" panose="020B0502020202020204" pitchFamily="34" charset="0"/>
              </a:rPr>
              <a:t>-  ‘je’ and ‘j’ai’ - to communicate ‘past completeness’. They should also be able to produce the main verb (the lexical verb carrying the meaning, even if this is sometimes in the infinitive form). The nouns </a:t>
            </a:r>
            <a:r>
              <a:rPr lang="en-GB" dirty="0" err="1">
                <a:latin typeface="Century Gothic" panose="020B0502020202020204" pitchFamily="34" charset="0"/>
              </a:rPr>
              <a:t>etc</a:t>
            </a:r>
            <a:r>
              <a:rPr lang="en-GB" dirty="0">
                <a:latin typeface="Century Gothic" panose="020B0502020202020204" pitchFamily="34" charset="0"/>
              </a:rPr>
              <a:t> might need more scaffolding, with frames or vocabulary lists.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56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374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537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Note to teacher: Notice that these main verbs (past participles) do not </a:t>
            </a:r>
            <a:r>
              <a:rPr lang="en-GB" b="1" dirty="0">
                <a:latin typeface="Century Gothic" panose="020B0502020202020204" pitchFamily="34" charset="0"/>
              </a:rPr>
              <a:t>sound</a:t>
            </a:r>
            <a:r>
              <a:rPr lang="en-GB" dirty="0">
                <a:latin typeface="Century Gothic" panose="020B0502020202020204" pitchFamily="34" charset="0"/>
              </a:rPr>
              <a:t> any different in the present (</a:t>
            </a:r>
            <a:r>
              <a:rPr lang="en-GB" dirty="0" err="1">
                <a:latin typeface="Century Gothic" panose="020B0502020202020204" pitchFamily="34" charset="0"/>
              </a:rPr>
              <a:t>fais</a:t>
            </a:r>
            <a:r>
              <a:rPr lang="en-GB" dirty="0">
                <a:latin typeface="Century Gothic" panose="020B0502020202020204" pitchFamily="34" charset="0"/>
              </a:rPr>
              <a:t>) or past (fait) – so the only cue that the learners </a:t>
            </a:r>
            <a:r>
              <a:rPr lang="en-GB" dirty="0" smtClean="0">
                <a:latin typeface="Century Gothic" panose="020B0502020202020204" pitchFamily="34" charset="0"/>
              </a:rPr>
              <a:t>have</a:t>
            </a:r>
            <a:r>
              <a:rPr lang="en-GB" baseline="0" dirty="0" smtClean="0">
                <a:latin typeface="Century Gothic" panose="020B0502020202020204" pitchFamily="34" charset="0"/>
              </a:rPr>
              <a:t> </a:t>
            </a:r>
            <a:r>
              <a:rPr lang="en-GB" dirty="0" smtClean="0">
                <a:latin typeface="Century Gothic" panose="020B0502020202020204" pitchFamily="34" charset="0"/>
              </a:rPr>
              <a:t>is </a:t>
            </a:r>
            <a:r>
              <a:rPr lang="en-GB" dirty="0">
                <a:latin typeface="Century Gothic" panose="020B0502020202020204" pitchFamily="34" charset="0"/>
              </a:rPr>
              <a:t>the difference between </a:t>
            </a:r>
            <a:r>
              <a:rPr lang="en-GB" dirty="0" smtClean="0">
                <a:latin typeface="Century Gothic" panose="020B0502020202020204" pitchFamily="34" charset="0"/>
              </a:rPr>
              <a:t>‘je’ and ‘</a:t>
            </a:r>
            <a:r>
              <a:rPr lang="en-GB" dirty="0" err="1" smtClean="0">
                <a:latin typeface="Century Gothic" panose="020B0502020202020204" pitchFamily="34" charset="0"/>
              </a:rPr>
              <a:t>j’ai</a:t>
            </a:r>
            <a:r>
              <a:rPr lang="en-GB" dirty="0" smtClean="0">
                <a:latin typeface="Century Gothic" panose="020B0502020202020204" pitchFamily="34" charset="0"/>
              </a:rPr>
              <a:t>’. </a:t>
            </a:r>
          </a:p>
          <a:p>
            <a:r>
              <a:rPr lang="en-GB" dirty="0" smtClean="0">
                <a:latin typeface="Century Gothic" panose="020B0502020202020204" pitchFamily="34" charset="0"/>
              </a:rPr>
              <a:t/>
            </a:r>
            <a:br>
              <a:rPr lang="en-GB" dirty="0" smtClean="0">
                <a:latin typeface="Century Gothic" panose="020B0502020202020204" pitchFamily="34" charset="0"/>
              </a:rPr>
            </a:br>
            <a:r>
              <a:rPr lang="en-GB" dirty="0" smtClean="0">
                <a:latin typeface="Century Gothic" panose="020B0502020202020204" pitchFamily="34" charset="0"/>
              </a:rPr>
              <a:t>Click each orange number to activate</a:t>
            </a:r>
            <a:r>
              <a:rPr lang="en-GB" baseline="0" dirty="0" smtClean="0">
                <a:latin typeface="Century Gothic" panose="020B0502020202020204" pitchFamily="34" charset="0"/>
              </a:rPr>
              <a:t> the audio. Each sentence is said twice.  You can click the number again to hear again.</a:t>
            </a:r>
            <a:endParaRPr lang="en-GB" dirty="0" smtClean="0">
              <a:latin typeface="Century Gothic" panose="020B0502020202020204" pitchFamily="34" charset="0"/>
            </a:endParaRPr>
          </a:p>
          <a:p>
            <a:r>
              <a:rPr lang="en-GB" dirty="0" smtClean="0">
                <a:latin typeface="Century Gothic" panose="020B0502020202020204" pitchFamily="34" charset="0"/>
              </a:rPr>
              <a:t>Answers appear</a:t>
            </a:r>
            <a:r>
              <a:rPr lang="en-GB" baseline="0" dirty="0" smtClean="0">
                <a:latin typeface="Century Gothic" panose="020B0502020202020204" pitchFamily="34" charset="0"/>
              </a:rPr>
              <a:t> on each mouse click.</a:t>
            </a:r>
            <a:br>
              <a:rPr lang="en-GB" baseline="0" dirty="0" smtClean="0">
                <a:latin typeface="Century Gothic" panose="020B0502020202020204" pitchFamily="34" charset="0"/>
              </a:rPr>
            </a:br>
            <a:r>
              <a:rPr lang="en-GB" baseline="0" dirty="0" smtClean="0">
                <a:latin typeface="Century Gothic" panose="020B0502020202020204" pitchFamily="34" charset="0"/>
              </a:rPr>
              <a:t>To complete the task, students can either write 1-6 and either N for </a:t>
            </a:r>
            <a:r>
              <a:rPr lang="en-GB" baseline="0" dirty="0" err="1" smtClean="0">
                <a:latin typeface="Century Gothic" panose="020B0502020202020204" pitchFamily="34" charset="0"/>
              </a:rPr>
              <a:t>Normalement</a:t>
            </a:r>
            <a:r>
              <a:rPr lang="en-GB" baseline="0" dirty="0" smtClean="0">
                <a:latin typeface="Century Gothic" panose="020B0502020202020204" pitchFamily="34" charset="0"/>
              </a:rPr>
              <a:t> and WD for weekend </a:t>
            </a:r>
            <a:r>
              <a:rPr lang="en-GB" baseline="0" dirty="0" err="1" smtClean="0">
                <a:latin typeface="Century Gothic" panose="020B0502020202020204" pitchFamily="34" charset="0"/>
              </a:rPr>
              <a:t>dernier</a:t>
            </a:r>
            <a:r>
              <a:rPr lang="en-GB" baseline="0" dirty="0" smtClean="0">
                <a:latin typeface="Century Gothic" panose="020B0502020202020204" pitchFamily="34" charset="0"/>
              </a:rPr>
              <a:t> OR teachers can print out the following slides for them to use.</a:t>
            </a:r>
          </a:p>
          <a:p>
            <a:endParaRPr lang="en-GB" baseline="0" dirty="0" smtClean="0">
              <a:latin typeface="Century Gothic" panose="020B0502020202020204" pitchFamily="34" charset="0"/>
            </a:endParaRPr>
          </a:p>
          <a:p>
            <a:r>
              <a:rPr lang="en-GB" baseline="0" dirty="0" smtClean="0"/>
              <a:t>Verb frequency rankings (1 is the most common word in French):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faire (25); dire (37);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finir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(534); </a:t>
            </a:r>
          </a:p>
          <a:p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Londsale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D., &amp; Le Bras, Y.  (2009). 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London: Routledge.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r>
              <a:rPr lang="en-GB" dirty="0" smtClean="0">
                <a:latin typeface="Century Gothic" panose="020B0502020202020204" pitchFamily="34" charset="0"/>
              </a:rPr>
              <a:t/>
            </a:r>
            <a:br>
              <a:rPr lang="en-GB" dirty="0" smtClean="0">
                <a:latin typeface="Century Gothic" panose="020B0502020202020204" pitchFamily="34" charset="0"/>
              </a:rPr>
            </a:br>
            <a:r>
              <a:rPr lang="en-GB" dirty="0" smtClean="0">
                <a:latin typeface="Century Gothic" panose="020B0502020202020204" pitchFamily="34" charset="0"/>
              </a:rPr>
              <a:t>Transcript</a:t>
            </a:r>
            <a:endParaRPr lang="en-GB" dirty="0">
              <a:latin typeface="Century Gothic" panose="020B0502020202020204" pitchFamily="34" charset="0"/>
            </a:endParaRPr>
          </a:p>
          <a:p>
            <a:pPr marL="228600" indent="-228600">
              <a:buAutoNum type="arabicParenR"/>
            </a:pPr>
            <a:r>
              <a:rPr lang="en-GB" baseline="0" dirty="0">
                <a:latin typeface="Century Gothic" panose="020B0502020202020204" pitchFamily="34" charset="0"/>
              </a:rPr>
              <a:t>Je </a:t>
            </a:r>
            <a:r>
              <a:rPr lang="en-GB" baseline="0" dirty="0" err="1">
                <a:latin typeface="Century Gothic" panose="020B0502020202020204" pitchFamily="34" charset="0"/>
              </a:rPr>
              <a:t>fais</a:t>
            </a:r>
            <a:r>
              <a:rPr lang="en-GB" baseline="0" dirty="0">
                <a:latin typeface="Century Gothic" panose="020B0502020202020204" pitchFamily="34" charset="0"/>
              </a:rPr>
              <a:t> les devoirs</a:t>
            </a:r>
          </a:p>
          <a:p>
            <a:pPr marL="228600" indent="-228600">
              <a:buAutoNum type="arabicParenR"/>
            </a:pPr>
            <a:r>
              <a:rPr lang="en-GB" baseline="0" dirty="0">
                <a:latin typeface="Century Gothic" panose="020B0502020202020204" pitchFamily="34" charset="0"/>
              </a:rPr>
              <a:t>Je dis bonjour</a:t>
            </a:r>
          </a:p>
          <a:p>
            <a:pPr marL="228600" indent="-228600">
              <a:buAutoNum type="arabicParenR"/>
            </a:pPr>
            <a:r>
              <a:rPr lang="en-GB" baseline="0" dirty="0" err="1">
                <a:latin typeface="Century Gothic" panose="020B0502020202020204" pitchFamily="34" charset="0"/>
              </a:rPr>
              <a:t>J’ai</a:t>
            </a:r>
            <a:r>
              <a:rPr lang="en-GB" baseline="0" dirty="0">
                <a:latin typeface="Century Gothic" panose="020B0502020202020204" pitchFamily="34" charset="0"/>
              </a:rPr>
              <a:t> </a:t>
            </a:r>
            <a:r>
              <a:rPr lang="en-GB" baseline="0" dirty="0" err="1">
                <a:latin typeface="Century Gothic" panose="020B0502020202020204" pitchFamily="34" charset="0"/>
              </a:rPr>
              <a:t>fini</a:t>
            </a:r>
            <a:r>
              <a:rPr lang="en-GB" baseline="0" dirty="0">
                <a:latin typeface="Century Gothic" panose="020B0502020202020204" pitchFamily="34" charset="0"/>
              </a:rPr>
              <a:t> les </a:t>
            </a:r>
            <a:r>
              <a:rPr lang="en-GB" baseline="0" dirty="0" err="1">
                <a:latin typeface="Century Gothic" panose="020B0502020202020204" pitchFamily="34" charset="0"/>
              </a:rPr>
              <a:t>activités</a:t>
            </a:r>
            <a:endParaRPr lang="en-GB" baseline="0" dirty="0">
              <a:latin typeface="Century Gothic" panose="020B0502020202020204" pitchFamily="34" charset="0"/>
            </a:endParaRPr>
          </a:p>
          <a:p>
            <a:pPr marL="228600" indent="-228600">
              <a:buAutoNum type="arabicParenR"/>
            </a:pPr>
            <a:r>
              <a:rPr lang="en-GB" baseline="0" dirty="0" err="1">
                <a:latin typeface="Century Gothic" panose="020B0502020202020204" pitchFamily="34" charset="0"/>
              </a:rPr>
              <a:t>J’ai</a:t>
            </a:r>
            <a:r>
              <a:rPr lang="en-GB" baseline="0" dirty="0">
                <a:latin typeface="Century Gothic" panose="020B0502020202020204" pitchFamily="34" charset="0"/>
              </a:rPr>
              <a:t> </a:t>
            </a:r>
            <a:r>
              <a:rPr lang="en-GB" baseline="0" dirty="0" err="1">
                <a:latin typeface="Century Gothic" panose="020B0502020202020204" pitchFamily="34" charset="0"/>
              </a:rPr>
              <a:t>dit</a:t>
            </a:r>
            <a:r>
              <a:rPr lang="en-GB" baseline="0" dirty="0">
                <a:latin typeface="Century Gothic" panose="020B0502020202020204" pitchFamily="34" charset="0"/>
              </a:rPr>
              <a:t> au revoir</a:t>
            </a:r>
          </a:p>
          <a:p>
            <a:pPr marL="228600" indent="-228600">
              <a:buAutoNum type="arabicParenR"/>
            </a:pPr>
            <a:r>
              <a:rPr lang="en-GB" baseline="0" dirty="0">
                <a:latin typeface="Century Gothic" panose="020B0502020202020204" pitchFamily="34" charset="0"/>
              </a:rPr>
              <a:t>Je finis à cinq </a:t>
            </a:r>
            <a:r>
              <a:rPr lang="en-GB" baseline="0" dirty="0" err="1">
                <a:latin typeface="Century Gothic" panose="020B0502020202020204" pitchFamily="34" charset="0"/>
              </a:rPr>
              <a:t>heures</a:t>
            </a:r>
            <a:endParaRPr lang="en-GB" baseline="0" dirty="0">
              <a:latin typeface="Century Gothic" panose="020B0502020202020204" pitchFamily="34" charset="0"/>
            </a:endParaRPr>
          </a:p>
          <a:p>
            <a:pPr marL="228600" indent="-228600">
              <a:buAutoNum type="arabicParenR"/>
            </a:pPr>
            <a:r>
              <a:rPr lang="en-GB" baseline="0" dirty="0" err="1">
                <a:latin typeface="Century Gothic" panose="020B0502020202020204" pitchFamily="34" charset="0"/>
              </a:rPr>
              <a:t>J’ai</a:t>
            </a:r>
            <a:r>
              <a:rPr lang="en-GB" baseline="0" dirty="0">
                <a:latin typeface="Century Gothic" panose="020B0502020202020204" pitchFamily="34" charset="0"/>
              </a:rPr>
              <a:t> fait de </a:t>
            </a:r>
            <a:r>
              <a:rPr lang="en-GB" baseline="0" dirty="0" err="1" smtClean="0">
                <a:latin typeface="Century Gothic" panose="020B0502020202020204" pitchFamily="34" charset="0"/>
              </a:rPr>
              <a:t>l’exercice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982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latin typeface="Century Gothic" panose="020B0502020202020204" pitchFamily="34" charset="0"/>
              </a:rPr>
              <a:t>Transcript</a:t>
            </a:r>
          </a:p>
          <a:p>
            <a:endParaRPr lang="en-GB" dirty="0" smtClean="0">
              <a:latin typeface="Century Gothic" panose="020B0502020202020204" pitchFamily="34" charset="0"/>
            </a:endParaRPr>
          </a:p>
          <a:p>
            <a:r>
              <a:rPr lang="en-GB" dirty="0" smtClean="0">
                <a:latin typeface="Century Gothic" panose="020B0502020202020204" pitchFamily="34" charset="0"/>
              </a:rPr>
              <a:t>7)</a:t>
            </a:r>
            <a:r>
              <a:rPr lang="en-GB" baseline="0" dirty="0" smtClean="0">
                <a:latin typeface="Century Gothic" panose="020B0502020202020204" pitchFamily="34" charset="0"/>
              </a:rPr>
              <a:t> Je … </a:t>
            </a:r>
            <a:r>
              <a:rPr lang="en-GB" baseline="0" dirty="0" err="1" smtClean="0">
                <a:latin typeface="Century Gothic" panose="020B0502020202020204" pitchFamily="34" charset="0"/>
              </a:rPr>
              <a:t>dans</a:t>
            </a:r>
            <a:r>
              <a:rPr lang="en-GB" baseline="0" dirty="0" smtClean="0">
                <a:latin typeface="Century Gothic" panose="020B0502020202020204" pitchFamily="34" charset="0"/>
              </a:rPr>
              <a:t> un restaurant</a:t>
            </a:r>
          </a:p>
          <a:p>
            <a:r>
              <a:rPr lang="en-GB" baseline="0" dirty="0" smtClean="0">
                <a:latin typeface="Century Gothic" panose="020B0502020202020204" pitchFamily="34" charset="0"/>
              </a:rPr>
              <a:t>8) </a:t>
            </a:r>
            <a:r>
              <a:rPr lang="en-GB" baseline="0" dirty="0" err="1" smtClean="0">
                <a:latin typeface="Century Gothic" panose="020B0502020202020204" pitchFamily="34" charset="0"/>
              </a:rPr>
              <a:t>J’ai</a:t>
            </a:r>
            <a:r>
              <a:rPr lang="en-GB" baseline="0" dirty="0" smtClean="0">
                <a:latin typeface="Century Gothic" panose="020B0502020202020204" pitchFamily="34" charset="0"/>
              </a:rPr>
              <a:t> … un film au cinema</a:t>
            </a:r>
          </a:p>
          <a:p>
            <a:r>
              <a:rPr lang="en-GB" baseline="0" dirty="0" smtClean="0">
                <a:latin typeface="Century Gothic" panose="020B0502020202020204" pitchFamily="34" charset="0"/>
              </a:rPr>
              <a:t>9) </a:t>
            </a:r>
            <a:r>
              <a:rPr lang="en-GB" baseline="0" dirty="0" err="1" smtClean="0">
                <a:latin typeface="Century Gothic" panose="020B0502020202020204" pitchFamily="34" charset="0"/>
              </a:rPr>
              <a:t>J’ai</a:t>
            </a:r>
            <a:r>
              <a:rPr lang="en-GB" baseline="0" dirty="0" smtClean="0">
                <a:latin typeface="Century Gothic" panose="020B0502020202020204" pitchFamily="34" charset="0"/>
              </a:rPr>
              <a:t> … un concert</a:t>
            </a:r>
          </a:p>
          <a:p>
            <a:r>
              <a:rPr lang="en-GB" baseline="0" dirty="0" smtClean="0">
                <a:latin typeface="Century Gothic" panose="020B0502020202020204" pitchFamily="34" charset="0"/>
              </a:rPr>
              <a:t>10) Je … au hockey</a:t>
            </a:r>
          </a:p>
          <a:p>
            <a:r>
              <a:rPr lang="en-GB" baseline="0" dirty="0" smtClean="0">
                <a:latin typeface="Century Gothic" panose="020B0502020202020204" pitchFamily="34" charset="0"/>
              </a:rPr>
              <a:t>11) Je … beaucoup de sports</a:t>
            </a:r>
          </a:p>
          <a:p>
            <a:r>
              <a:rPr lang="en-GB" baseline="0" dirty="0" smtClean="0">
                <a:latin typeface="Century Gothic" panose="020B0502020202020204" pitchFamily="34" charset="0"/>
              </a:rPr>
              <a:t>12) </a:t>
            </a:r>
            <a:r>
              <a:rPr lang="en-GB" baseline="0" dirty="0" err="1" smtClean="0">
                <a:latin typeface="Century Gothic" panose="020B0502020202020204" pitchFamily="34" charset="0"/>
              </a:rPr>
              <a:t>J’ai</a:t>
            </a:r>
            <a:r>
              <a:rPr lang="en-GB" baseline="0" dirty="0" smtClean="0">
                <a:latin typeface="Century Gothic" panose="020B0502020202020204" pitchFamily="34" charset="0"/>
              </a:rPr>
              <a:t> … avec </a:t>
            </a:r>
            <a:r>
              <a:rPr lang="en-GB" baseline="0" dirty="0" err="1" smtClean="0">
                <a:latin typeface="Century Gothic" panose="020B0502020202020204" pitchFamily="34" charset="0"/>
              </a:rPr>
              <a:t>mes</a:t>
            </a:r>
            <a:r>
              <a:rPr lang="en-GB" baseline="0" dirty="0" smtClean="0">
                <a:latin typeface="Century Gothic" panose="020B0502020202020204" pitchFamily="34" charset="0"/>
              </a:rPr>
              <a:t> </a:t>
            </a:r>
            <a:r>
              <a:rPr lang="en-GB" baseline="0" dirty="0" err="1" smtClean="0">
                <a:latin typeface="Century Gothic" panose="020B0502020202020204" pitchFamily="34" charset="0"/>
              </a:rPr>
              <a:t>amis</a:t>
            </a:r>
            <a:endParaRPr lang="en-GB" dirty="0" smtClean="0">
              <a:latin typeface="Century Gothic" panose="020B0502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92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latin typeface="Century Gothic" panose="020B0502020202020204" pitchFamily="34" charset="0"/>
              </a:rPr>
              <a:t>Slides to print for student activity, if required. Print two to a slide (5 &amp; 6) for both</a:t>
            </a:r>
            <a:r>
              <a:rPr lang="en-GB" baseline="0" dirty="0" smtClean="0">
                <a:latin typeface="Century Gothic" panose="020B0502020202020204" pitchFamily="34" charset="0"/>
              </a:rPr>
              <a:t> parts of the task.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770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21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latin typeface="Century Gothic" panose="020B0502020202020204" pitchFamily="34" charset="0"/>
              </a:rPr>
              <a:t>ANSWERS appear on mouse</a:t>
            </a:r>
            <a:r>
              <a:rPr lang="en-GB" baseline="0" dirty="0" smtClean="0">
                <a:latin typeface="Century Gothic" panose="020B0502020202020204" pitchFamily="34" charset="0"/>
              </a:rPr>
              <a:t> clicks.</a:t>
            </a:r>
            <a:br>
              <a:rPr lang="en-GB" baseline="0" dirty="0" smtClean="0">
                <a:latin typeface="Century Gothic" panose="020B0502020202020204" pitchFamily="34" charset="0"/>
              </a:rPr>
            </a:br>
            <a:r>
              <a:rPr lang="en-GB" baseline="0" dirty="0" smtClean="0">
                <a:latin typeface="Century Gothic" panose="020B0502020202020204" pitchFamily="34" charset="0"/>
              </a:rPr>
              <a:t>Emphasise that the picture on the left shows what is happening now.  </a:t>
            </a:r>
          </a:p>
          <a:p>
            <a:endParaRPr lang="en-GB" baseline="0" dirty="0" smtClean="0">
              <a:latin typeface="Century Gothic" panose="020B0502020202020204" pitchFamily="34" charset="0"/>
            </a:endParaRPr>
          </a:p>
          <a:p>
            <a:r>
              <a:rPr lang="en-GB" baseline="0" dirty="0" smtClean="0"/>
              <a:t>Verb frequency rankings (1 is the most common word in French):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faire (25); dire (37);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donner (46);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pêcher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(4223 );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travailler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(290).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Londsale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D., &amp; Le Bras, Y.  (2009). 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London: Routledge.</a:t>
            </a: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629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445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Printable</a:t>
            </a:r>
            <a:r>
              <a:rPr lang="en-GB" baseline="0" dirty="0" smtClean="0"/>
              <a:t> student copy.  Select print 2 slides to a page. (Slides 9 &amp;10).</a:t>
            </a:r>
            <a:endParaRPr lang="en-GB" dirty="0" smtClean="0"/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731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5685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27/04/2019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78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27/04/2019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648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59020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4294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5961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49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43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403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27/04/2019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69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27/04/2019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4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669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27/04/2019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95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27/04/2019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62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27/04/2019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2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87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5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7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47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27/04/2019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82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27/04/2019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678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27/04/2019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31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r>
              <a:rPr lang="en-GB" sz="1100" dirty="0">
                <a:latin typeface="Century Gothic" panose="020B0502020202020204" pitchFamily="34" charset="0"/>
              </a:rPr>
              <a:t/>
            </a:r>
            <a:br>
              <a:rPr lang="en-GB" sz="1100" dirty="0">
                <a:latin typeface="Century Gothic" panose="020B0502020202020204" pitchFamily="34" charset="0"/>
              </a:rPr>
            </a:br>
            <a:endParaRPr lang="en-GB" sz="11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/>
            </a:r>
            <a:b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05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11.jpg"/><Relationship Id="rId18" Type="http://schemas.openxmlformats.org/officeDocument/2006/relationships/image" Target="../media/image23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10.jp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9.jpg"/><Relationship Id="rId5" Type="http://schemas.openxmlformats.org/officeDocument/2006/relationships/image" Target="../media/image18.jpg"/><Relationship Id="rId15" Type="http://schemas.openxmlformats.org/officeDocument/2006/relationships/image" Target="../media/image13.jpg"/><Relationship Id="rId10" Type="http://schemas.openxmlformats.org/officeDocument/2006/relationships/image" Target="../media/image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11.jpg"/><Relationship Id="rId18" Type="http://schemas.openxmlformats.org/officeDocument/2006/relationships/image" Target="../media/image23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10.jp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9.jpg"/><Relationship Id="rId5" Type="http://schemas.openxmlformats.org/officeDocument/2006/relationships/image" Target="../media/image18.jpg"/><Relationship Id="rId15" Type="http://schemas.openxmlformats.org/officeDocument/2006/relationships/image" Target="../media/image13.jpg"/><Relationship Id="rId10" Type="http://schemas.openxmlformats.org/officeDocument/2006/relationships/image" Target="../media/image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E3EAFD"/>
            </a:solidFill>
          </p:grpSpPr>
          <p:sp>
            <p:nvSpPr>
              <p:cNvPr id="9" name="Isosceles Triangle 8"/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/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314" y="2029361"/>
            <a:ext cx="8550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8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Present vs Perfect tense</a:t>
            </a:r>
            <a:r>
              <a:rPr lang="en-GB" sz="36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(</a:t>
            </a:r>
            <a:r>
              <a:rPr lang="en-GB" sz="36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avoir</a:t>
            </a:r>
            <a:r>
              <a:rPr lang="en-GB" sz="36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)</a:t>
            </a:r>
            <a:endParaRPr lang="en-GB" sz="36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85222" y="2860358"/>
            <a:ext cx="5320595" cy="84931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4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r>
              <a:rPr lang="en-GB" sz="4000" baseline="30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st</a:t>
            </a:r>
            <a:r>
              <a:rPr lang="en-GB" sz="4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person singular [I]</a:t>
            </a:r>
            <a:endParaRPr lang="en-GB" sz="4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671394"/>
              </p:ext>
            </p:extLst>
          </p:nvPr>
        </p:nvGraphicFramePr>
        <p:xfrm>
          <a:off x="123986" y="160019"/>
          <a:ext cx="11871703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960">
                  <a:extLst>
                    <a:ext uri="{9D8B030D-6E8A-4147-A177-3AD203B41FA5}">
                      <a16:colId xmlns:a16="http://schemas.microsoft.com/office/drawing/2014/main" xmlns="" val="2548973513"/>
                    </a:ext>
                  </a:extLst>
                </a:gridCol>
                <a:gridCol w="2758698">
                  <a:extLst>
                    <a:ext uri="{9D8B030D-6E8A-4147-A177-3AD203B41FA5}">
                      <a16:colId xmlns:a16="http://schemas.microsoft.com/office/drawing/2014/main" xmlns="" val="4272763801"/>
                    </a:ext>
                  </a:extLst>
                </a:gridCol>
                <a:gridCol w="2634712">
                  <a:extLst>
                    <a:ext uri="{9D8B030D-6E8A-4147-A177-3AD203B41FA5}">
                      <a16:colId xmlns:a16="http://schemas.microsoft.com/office/drawing/2014/main" xmlns="" val="4212488349"/>
                    </a:ext>
                  </a:extLst>
                </a:gridCol>
                <a:gridCol w="407477">
                  <a:extLst>
                    <a:ext uri="{9D8B030D-6E8A-4147-A177-3AD203B41FA5}">
                      <a16:colId xmlns:a16="http://schemas.microsoft.com/office/drawing/2014/main" xmlns="" val="3700666528"/>
                    </a:ext>
                  </a:extLst>
                </a:gridCol>
                <a:gridCol w="2568197">
                  <a:extLst>
                    <a:ext uri="{9D8B030D-6E8A-4147-A177-3AD203B41FA5}">
                      <a16:colId xmlns:a16="http://schemas.microsoft.com/office/drawing/2014/main" xmlns="" val="182146595"/>
                    </a:ext>
                  </a:extLst>
                </a:gridCol>
                <a:gridCol w="3130659">
                  <a:extLst>
                    <a:ext uri="{9D8B030D-6E8A-4147-A177-3AD203B41FA5}">
                      <a16:colId xmlns:a16="http://schemas.microsoft.com/office/drawing/2014/main" xmlns="" val="110260026"/>
                    </a:ext>
                  </a:extLst>
                </a:gridCol>
              </a:tblGrid>
              <a:tr h="670560">
                <a:tc gridSpan="6"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en-GB" sz="1600" b="0" dirty="0" smtClean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Decide which picture the person is talking about.  The first picture shows an event happening NOW.  The second picture shows an event that has been completed in the PAST.  Write A or B for </a:t>
                      </a:r>
                      <a:r>
                        <a:rPr lang="en-GB" sz="1600" b="0" i="1" u="sng" dirty="0" smtClean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every</a:t>
                      </a:r>
                      <a:r>
                        <a:rPr lang="en-GB" sz="1600" b="0" dirty="0" smtClean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 picture.</a:t>
                      </a:r>
                      <a:endParaRPr lang="en-GB" sz="1600" b="0" dirty="0">
                        <a:solidFill>
                          <a:srgbClr val="4472C4">
                            <a:lumMod val="50000"/>
                          </a:srgb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0264670"/>
                  </a:ext>
                </a:extLst>
              </a:tr>
              <a:tr h="670560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fr-FR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Oui, j'ai fait les devoirs</a:t>
                      </a:r>
                      <a:r>
                        <a:rPr lang="fr-FR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!</a:t>
                      </a:r>
                      <a:endParaRPr lang="fr-FR" sz="1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6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fr-FR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J'ai donné une pomme à la </a:t>
                      </a:r>
                      <a:r>
                        <a:rPr lang="fr-FR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prof. </a:t>
                      </a:r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1245337"/>
                  </a:ext>
                </a:extLst>
              </a:tr>
              <a:tr h="6705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fr-FR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fais les </a:t>
                      </a:r>
                      <a:r>
                        <a:rPr lang="fr-FR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devoirs. </a:t>
                      </a:r>
                      <a:endParaRPr lang="fr-FR" sz="1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fr-FR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donne une pomme à la </a:t>
                      </a:r>
                      <a:r>
                        <a:rPr lang="fr-FR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prof.</a:t>
                      </a:r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3398904"/>
                  </a:ext>
                </a:extLst>
              </a:tr>
              <a:tr h="670560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fr-FR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J'ai fait du </a:t>
                      </a:r>
                      <a:r>
                        <a:rPr lang="fr-FR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ski. </a:t>
                      </a:r>
                      <a:endParaRPr lang="fr-FR" sz="1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finis.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3114728"/>
                  </a:ext>
                </a:extLst>
              </a:tr>
              <a:tr h="6705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fr-FR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fais du </a:t>
                      </a:r>
                      <a:r>
                        <a:rPr lang="fr-FR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ski.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J’ai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fini</a:t>
                      </a:r>
                      <a:r>
                        <a:rPr kumimoji="0" lang="en-GB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3012922"/>
                  </a:ext>
                </a:extLst>
              </a:tr>
              <a:tr h="670560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dis 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‘bonjour’.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</a:t>
                      </a:r>
                      <a:r>
                        <a:rPr lang="en-GB" sz="1600" b="0" i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pêche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7591263"/>
                  </a:ext>
                </a:extLst>
              </a:tr>
              <a:tr h="6705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fr-FR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J'ai dit </a:t>
                      </a:r>
                      <a:r>
                        <a:rPr lang="fr-FR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‘bonjour’ </a:t>
                      </a:r>
                      <a:r>
                        <a:rPr lang="fr-FR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en 1972!!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J'ai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pêché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9843743"/>
                  </a:ext>
                </a:extLst>
              </a:tr>
              <a:tr h="670560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J'ai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dit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'</a:t>
                      </a:r>
                      <a:r>
                        <a:rPr lang="en-GB" sz="1600" b="0" i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oui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'!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J'ai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travaillé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beaucoup. 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4809608"/>
                  </a:ext>
                </a:extLst>
              </a:tr>
              <a:tr h="6705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 dis '</a:t>
                      </a:r>
                      <a:r>
                        <a:rPr lang="en-GB" sz="1600" b="0" i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oui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‘. </a:t>
                      </a:r>
                      <a:endParaRPr lang="en-GB" sz="1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</a:t>
                      </a:r>
                      <a:r>
                        <a:rPr lang="en-GB" sz="1600" b="0" i="0" u="none" strike="noStrik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travaille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beaucoup. 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29579747"/>
                  </a:ext>
                </a:extLst>
              </a:tr>
            </a:tbl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77" y="5277942"/>
            <a:ext cx="1096242" cy="9171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101" y="5131870"/>
            <a:ext cx="1337878" cy="11176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246" y="4010607"/>
            <a:ext cx="1318733" cy="739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622" y="3917651"/>
            <a:ext cx="1227852" cy="8694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292" y="2701732"/>
            <a:ext cx="1256397" cy="8279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06" y="2611936"/>
            <a:ext cx="1379662" cy="8927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246" y="1237489"/>
            <a:ext cx="1209155" cy="8219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251" y="2487838"/>
            <a:ext cx="1307406" cy="10112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68" y="1296175"/>
            <a:ext cx="1691261" cy="7857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36" y="1455108"/>
            <a:ext cx="955732" cy="6410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38" y="2409142"/>
            <a:ext cx="1105155" cy="10329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49" y="3941584"/>
            <a:ext cx="1118558" cy="8122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22" y="3891295"/>
            <a:ext cx="1279665" cy="8583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574" y="4870968"/>
            <a:ext cx="868777" cy="14074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17" y="5234420"/>
            <a:ext cx="1277116" cy="8310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>
            <a:clrChange>
              <a:clrFrom>
                <a:srgbClr val="F3FEFF"/>
              </a:clrFrom>
              <a:clrTo>
                <a:srgbClr val="F3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162" y="1142258"/>
            <a:ext cx="949954" cy="92528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2920842D-932B-BF40-9DD9-3E578724C14F}"/>
              </a:ext>
            </a:extLst>
          </p:cNvPr>
          <p:cNvSpPr txBox="1"/>
          <p:nvPr/>
        </p:nvSpPr>
        <p:spPr>
          <a:xfrm>
            <a:off x="5769384" y="6458247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Emma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Marsden / Victoria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Hobson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903012" y="915852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5375145" y="915852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3918157" y="2228643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5390290" y="2227257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3903012" y="3588309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5375145" y="3586923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3918157" y="4912709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5390290" y="4911323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/>
          <p:cNvSpPr/>
          <p:nvPr/>
        </p:nvSpPr>
        <p:spPr>
          <a:xfrm>
            <a:off x="9998654" y="898894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/>
          <p:cNvSpPr/>
          <p:nvPr/>
        </p:nvSpPr>
        <p:spPr>
          <a:xfrm>
            <a:off x="11470787" y="897508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10013799" y="2265038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11485932" y="2279665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9998654" y="3606117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11470787" y="3618933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10013799" y="4925767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11485932" y="4943494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47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1886573"/>
              </p:ext>
            </p:extLst>
          </p:nvPr>
        </p:nvGraphicFramePr>
        <p:xfrm>
          <a:off x="123986" y="160019"/>
          <a:ext cx="11871703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960">
                  <a:extLst>
                    <a:ext uri="{9D8B030D-6E8A-4147-A177-3AD203B41FA5}">
                      <a16:colId xmlns:a16="http://schemas.microsoft.com/office/drawing/2014/main" xmlns="" val="2548973513"/>
                    </a:ext>
                  </a:extLst>
                </a:gridCol>
                <a:gridCol w="2758698">
                  <a:extLst>
                    <a:ext uri="{9D8B030D-6E8A-4147-A177-3AD203B41FA5}">
                      <a16:colId xmlns:a16="http://schemas.microsoft.com/office/drawing/2014/main" xmlns="" val="4272763801"/>
                    </a:ext>
                  </a:extLst>
                </a:gridCol>
                <a:gridCol w="2634712">
                  <a:extLst>
                    <a:ext uri="{9D8B030D-6E8A-4147-A177-3AD203B41FA5}">
                      <a16:colId xmlns:a16="http://schemas.microsoft.com/office/drawing/2014/main" xmlns="" val="4212488349"/>
                    </a:ext>
                  </a:extLst>
                </a:gridCol>
                <a:gridCol w="407477">
                  <a:extLst>
                    <a:ext uri="{9D8B030D-6E8A-4147-A177-3AD203B41FA5}">
                      <a16:colId xmlns:a16="http://schemas.microsoft.com/office/drawing/2014/main" xmlns="" val="3700666528"/>
                    </a:ext>
                  </a:extLst>
                </a:gridCol>
                <a:gridCol w="2568197">
                  <a:extLst>
                    <a:ext uri="{9D8B030D-6E8A-4147-A177-3AD203B41FA5}">
                      <a16:colId xmlns:a16="http://schemas.microsoft.com/office/drawing/2014/main" xmlns="" val="182146595"/>
                    </a:ext>
                  </a:extLst>
                </a:gridCol>
                <a:gridCol w="3130659">
                  <a:extLst>
                    <a:ext uri="{9D8B030D-6E8A-4147-A177-3AD203B41FA5}">
                      <a16:colId xmlns:a16="http://schemas.microsoft.com/office/drawing/2014/main" xmlns="" val="110260026"/>
                    </a:ext>
                  </a:extLst>
                </a:gridCol>
              </a:tblGrid>
              <a:tr h="670560">
                <a:tc gridSpan="6">
                  <a:txBody>
                    <a:bodyPr/>
                    <a:lstStyle/>
                    <a:p>
                      <a:pPr lvl="0">
                        <a:defRPr/>
                      </a:pPr>
                      <a:r>
                        <a:rPr lang="en-GB" sz="1600" b="0" dirty="0" smtClean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Decide which picture the person is talking about.  The first picture shows an event happening NOW.  The second picture shows an event that has been completed in the PAST.  Write A or B for </a:t>
                      </a:r>
                      <a:r>
                        <a:rPr lang="en-GB" sz="1600" b="0" i="1" u="sng" dirty="0" smtClean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every</a:t>
                      </a:r>
                      <a:r>
                        <a:rPr lang="en-GB" sz="1600" b="0" dirty="0" smtClean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 picture.</a:t>
                      </a:r>
                      <a:endParaRPr lang="en-GB" sz="1600" b="0" dirty="0">
                        <a:solidFill>
                          <a:srgbClr val="4472C4">
                            <a:lumMod val="50000"/>
                          </a:srgb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0264670"/>
                  </a:ext>
                </a:extLst>
              </a:tr>
              <a:tr h="670560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fr-FR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Oui, j'ai fait les devoirs</a:t>
                      </a:r>
                      <a:r>
                        <a:rPr lang="fr-FR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!</a:t>
                      </a:r>
                      <a:endParaRPr lang="fr-FR" sz="1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6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fr-FR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J'ai donné une pomme à la </a:t>
                      </a:r>
                      <a:r>
                        <a:rPr lang="fr-FR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prof. </a:t>
                      </a:r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1245337"/>
                  </a:ext>
                </a:extLst>
              </a:tr>
              <a:tr h="6705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fr-FR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fais les </a:t>
                      </a:r>
                      <a:r>
                        <a:rPr lang="fr-FR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devoirs. </a:t>
                      </a:r>
                      <a:endParaRPr lang="fr-FR" sz="1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fr-FR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donne une pomme à la </a:t>
                      </a:r>
                      <a:r>
                        <a:rPr lang="fr-FR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prof.</a:t>
                      </a:r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3398904"/>
                  </a:ext>
                </a:extLst>
              </a:tr>
              <a:tr h="670560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fr-FR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J'ai fait du </a:t>
                      </a:r>
                      <a:r>
                        <a:rPr lang="fr-FR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ski. </a:t>
                      </a:r>
                      <a:endParaRPr lang="fr-FR" sz="1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finis.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3114728"/>
                  </a:ext>
                </a:extLst>
              </a:tr>
              <a:tr h="6705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fr-FR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fais du </a:t>
                      </a:r>
                      <a:r>
                        <a:rPr lang="fr-FR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ski.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J’ai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fini</a:t>
                      </a:r>
                      <a:r>
                        <a:rPr kumimoji="0" lang="en-GB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3012922"/>
                  </a:ext>
                </a:extLst>
              </a:tr>
              <a:tr h="670560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dis 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‘bonjour’.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</a:t>
                      </a:r>
                      <a:r>
                        <a:rPr lang="en-GB" sz="1600" b="0" i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pêche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7591263"/>
                  </a:ext>
                </a:extLst>
              </a:tr>
              <a:tr h="6705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fr-FR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J'ai dit </a:t>
                      </a:r>
                      <a:r>
                        <a:rPr lang="fr-FR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‘bonjour’ </a:t>
                      </a:r>
                      <a:r>
                        <a:rPr lang="fr-FR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en 1972!!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J'ai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pêché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9843743"/>
                  </a:ext>
                </a:extLst>
              </a:tr>
              <a:tr h="670560">
                <a:tc row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J'ai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dit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'</a:t>
                      </a:r>
                      <a:r>
                        <a:rPr lang="en-GB" sz="1600" b="0" i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oui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'!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J'ai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travaillé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beaucoup. 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4809608"/>
                  </a:ext>
                </a:extLst>
              </a:tr>
              <a:tr h="67056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 dis '</a:t>
                      </a:r>
                      <a:r>
                        <a:rPr lang="en-GB" sz="1600" b="0" i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oui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‘. </a:t>
                      </a:r>
                      <a:endParaRPr lang="en-GB" sz="16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</a:t>
                      </a:r>
                      <a:r>
                        <a:rPr lang="en-GB" sz="1600" b="0" i="0" u="none" strike="noStrik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travaille</a:t>
                      </a:r>
                      <a:r>
                        <a:rPr lang="en-GB" sz="16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beaucoup. 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29579747"/>
                  </a:ext>
                </a:extLst>
              </a:tr>
            </a:tbl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077" y="5277942"/>
            <a:ext cx="1096242" cy="9171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101" y="5131870"/>
            <a:ext cx="1337878" cy="11176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246" y="4010607"/>
            <a:ext cx="1318733" cy="739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622" y="3917651"/>
            <a:ext cx="1227852" cy="8694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292" y="2701732"/>
            <a:ext cx="1256397" cy="8279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06" y="2611936"/>
            <a:ext cx="1379662" cy="8927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246" y="1237489"/>
            <a:ext cx="1209155" cy="8219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251" y="2487838"/>
            <a:ext cx="1307406" cy="10112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68" y="1296175"/>
            <a:ext cx="1691261" cy="7857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36" y="1455108"/>
            <a:ext cx="955732" cy="6410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38" y="2409142"/>
            <a:ext cx="1105155" cy="10329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49" y="3941584"/>
            <a:ext cx="1118558" cy="8122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22" y="3891295"/>
            <a:ext cx="1279665" cy="8583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574" y="4870968"/>
            <a:ext cx="868777" cy="14074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17" y="5234420"/>
            <a:ext cx="1277116" cy="8310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>
            <a:clrChange>
              <a:clrFrom>
                <a:srgbClr val="F3FEFF"/>
              </a:clrFrom>
              <a:clrTo>
                <a:srgbClr val="F3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162" y="1142258"/>
            <a:ext cx="949954" cy="92528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2920842D-932B-BF40-9DD9-3E578724C14F}"/>
              </a:ext>
            </a:extLst>
          </p:cNvPr>
          <p:cNvSpPr txBox="1"/>
          <p:nvPr/>
        </p:nvSpPr>
        <p:spPr>
          <a:xfrm>
            <a:off x="5769384" y="6458247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Emma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Marsden / Victoria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Hobson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903012" y="915852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5375145" y="915852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3918157" y="2228643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5390290" y="2227257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3903012" y="3588309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5375145" y="3586923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3918157" y="4912709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5390290" y="4911323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/>
          <p:cNvSpPr/>
          <p:nvPr/>
        </p:nvSpPr>
        <p:spPr>
          <a:xfrm>
            <a:off x="9998654" y="898894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/>
          <p:cNvSpPr/>
          <p:nvPr/>
        </p:nvSpPr>
        <p:spPr>
          <a:xfrm>
            <a:off x="11470787" y="897508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10013799" y="2265038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11485932" y="2279665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9998654" y="3606117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11470787" y="3618933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10013799" y="4925767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11485932" y="4943494"/>
            <a:ext cx="434388" cy="311534"/>
          </a:xfrm>
          <a:prstGeom prst="rect">
            <a:avLst/>
          </a:pr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73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6121487"/>
              </p:ext>
            </p:extLst>
          </p:nvPr>
        </p:nvGraphicFramePr>
        <p:xfrm>
          <a:off x="568037" y="692544"/>
          <a:ext cx="10820402" cy="5274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154">
                  <a:extLst>
                    <a:ext uri="{9D8B030D-6E8A-4147-A177-3AD203B41FA5}">
                      <a16:colId xmlns:a16="http://schemas.microsoft.com/office/drawing/2014/main" xmlns="" val="2548973513"/>
                    </a:ext>
                  </a:extLst>
                </a:gridCol>
                <a:gridCol w="10188248">
                  <a:extLst>
                    <a:ext uri="{9D8B030D-6E8A-4147-A177-3AD203B41FA5}">
                      <a16:colId xmlns:a16="http://schemas.microsoft.com/office/drawing/2014/main" xmlns="" val="4272763801"/>
                    </a:ext>
                  </a:extLst>
                </a:gridCol>
              </a:tblGrid>
              <a:tr h="62481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Write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four sentences about what activities </a:t>
                      </a:r>
                      <a:r>
                        <a:rPr lang="en-GB" sz="20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you usually do 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and four sentences about what </a:t>
                      </a:r>
                      <a:r>
                        <a:rPr lang="en-GB" sz="20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you did last weekend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  Use a different verb in each sentence.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60264670"/>
                  </a:ext>
                </a:extLst>
              </a:tr>
              <a:tr h="30996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Normalement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62958450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1245337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3114728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7591263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4809608"/>
                  </a:ext>
                </a:extLst>
              </a:tr>
              <a:tr h="464161">
                <a:tc gridSpan="2"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Le weekend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dernier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0815028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047183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34442837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76458673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44946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20842D-932B-BF40-9DD9-3E578724C14F}"/>
              </a:ext>
            </a:extLst>
          </p:cNvPr>
          <p:cNvSpPr txBox="1"/>
          <p:nvPr/>
        </p:nvSpPr>
        <p:spPr>
          <a:xfrm>
            <a:off x="5769384" y="6458247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Emma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Marsden / Victoria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Hobson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85566" y="178408"/>
            <a:ext cx="2202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16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6296385"/>
              </p:ext>
            </p:extLst>
          </p:nvPr>
        </p:nvGraphicFramePr>
        <p:xfrm>
          <a:off x="557938" y="1461581"/>
          <a:ext cx="11227661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456">
                  <a:extLst>
                    <a:ext uri="{9D8B030D-6E8A-4147-A177-3AD203B41FA5}">
                      <a16:colId xmlns:a16="http://schemas.microsoft.com/office/drawing/2014/main" xmlns="" val="2548973513"/>
                    </a:ext>
                  </a:extLst>
                </a:gridCol>
                <a:gridCol w="4971283">
                  <a:extLst>
                    <a:ext uri="{9D8B030D-6E8A-4147-A177-3AD203B41FA5}">
                      <a16:colId xmlns:a16="http://schemas.microsoft.com/office/drawing/2014/main" xmlns="" val="4272763801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xmlns="" val="1878731298"/>
                    </a:ext>
                  </a:extLst>
                </a:gridCol>
                <a:gridCol w="5191102">
                  <a:extLst>
                    <a:ext uri="{9D8B030D-6E8A-4147-A177-3AD203B41FA5}">
                      <a16:colId xmlns:a16="http://schemas.microsoft.com/office/drawing/2014/main" xmlns="" val="1401977632"/>
                    </a:ext>
                  </a:extLst>
                </a:gridCol>
              </a:tblGrid>
              <a:tr h="1396171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1245337"/>
                  </a:ext>
                </a:extLst>
              </a:tr>
              <a:tr h="1396171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3114728"/>
                  </a:ext>
                </a:extLst>
              </a:tr>
              <a:tr h="1396171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7591263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7065426" y="36332"/>
            <a:ext cx="4720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Parler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et </a:t>
            </a:r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66" y="1577275"/>
            <a:ext cx="1649083" cy="14064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72" y="3173767"/>
            <a:ext cx="1258917" cy="12631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73" y="4856493"/>
            <a:ext cx="1630666" cy="12188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00" y="1542943"/>
            <a:ext cx="1011555" cy="128389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752" y="3107833"/>
            <a:ext cx="1303504" cy="14882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262" y="4877118"/>
            <a:ext cx="1459994" cy="12750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920842D-932B-BF40-9DD9-3E578724C14F}"/>
              </a:ext>
            </a:extLst>
          </p:cNvPr>
          <p:cNvSpPr txBox="1"/>
          <p:nvPr/>
        </p:nvSpPr>
        <p:spPr>
          <a:xfrm>
            <a:off x="5769384" y="6458247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Emma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Marsden / Victoria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Hobson</a:t>
            </a:r>
          </a:p>
        </p:txBody>
      </p:sp>
      <p:sp>
        <p:nvSpPr>
          <p:cNvPr id="2" name="Rectangle 1"/>
          <p:cNvSpPr/>
          <p:nvPr/>
        </p:nvSpPr>
        <p:spPr>
          <a:xfrm>
            <a:off x="557938" y="145084"/>
            <a:ext cx="112276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Partner </a:t>
            </a:r>
            <a:r>
              <a:rPr lang="en-GB" sz="20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</a:t>
            </a:r>
            <a:endParaRPr lang="en-GB" sz="2000" b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Say a sentence to your partner about each picture.  Make it clear whether it is something 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you normally do 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(in the present) or something 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you did 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in the past. Your partner has to make a note of this information.</a:t>
            </a:r>
            <a:endParaRPr lang="en-GB" sz="20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69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106"/>
            <a:ext cx="10515600" cy="1325563"/>
          </a:xfrm>
        </p:spPr>
        <p:txBody>
          <a:bodyPr/>
          <a:lstStyle/>
          <a:p>
            <a:r>
              <a:rPr lang="en-GB" b="1" dirty="0"/>
              <a:t>Need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967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u="sng" dirty="0" err="1"/>
              <a:t>Vocabulaire</a:t>
            </a:r>
            <a:endParaRPr lang="en-GB" u="sng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920842D-932B-BF40-9DD9-3E578724C14F}"/>
              </a:ext>
            </a:extLst>
          </p:cNvPr>
          <p:cNvSpPr txBox="1"/>
          <p:nvPr/>
        </p:nvSpPr>
        <p:spPr>
          <a:xfrm>
            <a:off x="5769384" y="6458247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Emma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Marsden / Victoria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Hobson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589178"/>
              </p:ext>
            </p:extLst>
          </p:nvPr>
        </p:nvGraphicFramePr>
        <p:xfrm>
          <a:off x="838200" y="2050076"/>
          <a:ext cx="8128000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6365"/>
                <a:gridCol w="3321635"/>
              </a:tblGrid>
              <a:tr h="1898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GB" sz="28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danser</a:t>
                      </a:r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2456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to dance</a:t>
                      </a:r>
                      <a:endParaRPr kumimoji="0" lang="en-GB" sz="280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2456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98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GB" sz="28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jouer au foot </a:t>
                      </a:r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2456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to play football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9894">
                <a:tc>
                  <a:txBody>
                    <a:bodyPr/>
                    <a:lstStyle/>
                    <a:p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faire les devoirs</a:t>
                      </a:r>
                      <a:endParaRPr lang="en-GB" dirty="0">
                        <a:solidFill>
                          <a:srgbClr val="02456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to do homework </a:t>
                      </a:r>
                      <a:endParaRPr lang="en-GB" dirty="0">
                        <a:solidFill>
                          <a:srgbClr val="02456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4161">
                <a:tc>
                  <a:txBody>
                    <a:bodyPr/>
                    <a:lstStyle/>
                    <a:p>
                      <a:r>
                        <a:rPr kumimoji="0" lang="en-GB" sz="280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écouter</a:t>
                      </a: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de la </a:t>
                      </a:r>
                      <a:r>
                        <a:rPr kumimoji="0" lang="en-GB" sz="280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musique</a:t>
                      </a:r>
                      <a:endParaRPr lang="en-GB" dirty="0">
                        <a:solidFill>
                          <a:srgbClr val="02456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to </a:t>
                      </a: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listen to music</a:t>
                      </a:r>
                      <a:endParaRPr kumimoji="0" lang="en-GB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2456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9894">
                <a:tc>
                  <a:txBody>
                    <a:bodyPr/>
                    <a:lstStyle/>
                    <a:p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faire du ski</a:t>
                      </a:r>
                      <a:endParaRPr lang="en-GB" dirty="0">
                        <a:solidFill>
                          <a:srgbClr val="02456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to </a:t>
                      </a: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go skiing</a:t>
                      </a:r>
                      <a:endParaRPr kumimoji="0" lang="en-GB" sz="280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2456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9894">
                <a:tc>
                  <a:txBody>
                    <a:bodyPr/>
                    <a:lstStyle/>
                    <a:p>
                      <a:r>
                        <a:rPr kumimoji="0" lang="en-GB" sz="280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regarder</a:t>
                      </a: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un film</a:t>
                      </a:r>
                      <a:endParaRPr lang="en-GB" dirty="0">
                        <a:solidFill>
                          <a:srgbClr val="02456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to watch a film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65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4150648"/>
              </p:ext>
            </p:extLst>
          </p:nvPr>
        </p:nvGraphicFramePr>
        <p:xfrm>
          <a:off x="447249" y="2047687"/>
          <a:ext cx="11220773" cy="4000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001">
                  <a:extLst>
                    <a:ext uri="{9D8B030D-6E8A-4147-A177-3AD203B41FA5}">
                      <a16:colId xmlns:a16="http://schemas.microsoft.com/office/drawing/2014/main" xmlns="" val="2548973513"/>
                    </a:ext>
                  </a:extLst>
                </a:gridCol>
                <a:gridCol w="4789543">
                  <a:extLst>
                    <a:ext uri="{9D8B030D-6E8A-4147-A177-3AD203B41FA5}">
                      <a16:colId xmlns:a16="http://schemas.microsoft.com/office/drawing/2014/main" xmlns="" val="4272763801"/>
                    </a:ext>
                  </a:extLst>
                </a:gridCol>
                <a:gridCol w="5687229">
                  <a:extLst>
                    <a:ext uri="{9D8B030D-6E8A-4147-A177-3AD203B41FA5}">
                      <a16:colId xmlns:a16="http://schemas.microsoft.com/office/drawing/2014/main" xmlns="" val="3998529450"/>
                    </a:ext>
                  </a:extLst>
                </a:gridCol>
              </a:tblGrid>
              <a:tr h="285924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Activity?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(now, in the present) or</a:t>
                      </a:r>
                      <a:r>
                        <a:rPr lang="en-GB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 the past</a:t>
                      </a:r>
                      <a:r>
                        <a:rPr lang="en-GB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15985528"/>
                  </a:ext>
                </a:extLst>
              </a:tr>
              <a:tr h="62312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1245337"/>
                  </a:ext>
                </a:extLst>
              </a:tr>
              <a:tr h="72580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3114728"/>
                  </a:ext>
                </a:extLst>
              </a:tr>
              <a:tr h="72580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7591263"/>
                  </a:ext>
                </a:extLst>
              </a:tr>
              <a:tr h="72580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4809608"/>
                  </a:ext>
                </a:extLst>
              </a:tr>
              <a:tr h="72580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4137665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920842D-932B-BF40-9DD9-3E578724C14F}"/>
              </a:ext>
            </a:extLst>
          </p:cNvPr>
          <p:cNvSpPr txBox="1"/>
          <p:nvPr/>
        </p:nvSpPr>
        <p:spPr>
          <a:xfrm>
            <a:off x="5769384" y="6458247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Emma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Marsden / Victoria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Hobson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47249" y="917927"/>
            <a:ext cx="11479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Partner </a:t>
            </a:r>
            <a:r>
              <a:rPr lang="en-GB" sz="20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B  </a:t>
            </a:r>
            <a:endParaRPr lang="en-GB" sz="2000" b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Response Grid.  Listen to what your partner is telling you about </a:t>
            </a:r>
            <a:r>
              <a:rPr lang="en-GB" sz="200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activities s/he</a:t>
            </a:r>
            <a:r>
              <a:rPr lang="en-GB" sz="20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does </a:t>
            </a:r>
            <a:r>
              <a:rPr lang="en-GB" sz="200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and </a:t>
            </a:r>
            <a:r>
              <a:rPr lang="en-GB" sz="20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did</a:t>
            </a:r>
            <a:r>
              <a:rPr lang="en-GB" sz="200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 Make 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notes in English.</a:t>
            </a:r>
            <a:endParaRPr lang="en-GB" sz="20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5426" y="36332"/>
            <a:ext cx="4720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Parler</a:t>
            </a:r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et </a:t>
            </a:r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50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/>
          <p:cNvGraphicFramePr>
            <a:graphicFrameLocks/>
          </p:cNvGraphicFramePr>
          <p:nvPr>
            <p:extLst/>
          </p:nvPr>
        </p:nvGraphicFramePr>
        <p:xfrm>
          <a:off x="557938" y="1461581"/>
          <a:ext cx="11227661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456">
                  <a:extLst>
                    <a:ext uri="{9D8B030D-6E8A-4147-A177-3AD203B41FA5}">
                      <a16:colId xmlns:a16="http://schemas.microsoft.com/office/drawing/2014/main" xmlns="" val="2548973513"/>
                    </a:ext>
                  </a:extLst>
                </a:gridCol>
                <a:gridCol w="4971283">
                  <a:extLst>
                    <a:ext uri="{9D8B030D-6E8A-4147-A177-3AD203B41FA5}">
                      <a16:colId xmlns:a16="http://schemas.microsoft.com/office/drawing/2014/main" xmlns="" val="4272763801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xmlns="" val="1878731298"/>
                    </a:ext>
                  </a:extLst>
                </a:gridCol>
                <a:gridCol w="5191102">
                  <a:extLst>
                    <a:ext uri="{9D8B030D-6E8A-4147-A177-3AD203B41FA5}">
                      <a16:colId xmlns:a16="http://schemas.microsoft.com/office/drawing/2014/main" xmlns="" val="1401977632"/>
                    </a:ext>
                  </a:extLst>
                </a:gridCol>
              </a:tblGrid>
              <a:tr h="1396171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1245337"/>
                  </a:ext>
                </a:extLst>
              </a:tr>
              <a:tr h="1396171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3114728"/>
                  </a:ext>
                </a:extLst>
              </a:tr>
              <a:tr h="1396171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7591263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7065426" y="36332"/>
            <a:ext cx="4720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Parler</a:t>
            </a:r>
            <a:r>
              <a:rPr lang="en-GB" sz="20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et </a:t>
            </a:r>
            <a:r>
              <a:rPr lang="en-GB" sz="2000" b="1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73" y="4856493"/>
            <a:ext cx="1630666" cy="12188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00" y="3203088"/>
            <a:ext cx="1011555" cy="12838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73" y="3203088"/>
            <a:ext cx="1459994" cy="12750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920842D-932B-BF40-9DD9-3E578724C14F}"/>
              </a:ext>
            </a:extLst>
          </p:cNvPr>
          <p:cNvSpPr txBox="1"/>
          <p:nvPr/>
        </p:nvSpPr>
        <p:spPr>
          <a:xfrm>
            <a:off x="5769384" y="6458247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Emma </a:t>
            </a:r>
            <a:r>
              <a:rPr lang="en-US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Marsden / Victoria </a:t>
            </a:r>
            <a:r>
              <a:rPr lang="en-U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Hobson</a:t>
            </a:r>
          </a:p>
        </p:txBody>
      </p:sp>
      <p:sp>
        <p:nvSpPr>
          <p:cNvPr id="2" name="Rectangle 1"/>
          <p:cNvSpPr/>
          <p:nvPr/>
        </p:nvSpPr>
        <p:spPr>
          <a:xfrm>
            <a:off x="557938" y="145084"/>
            <a:ext cx="112276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Partner 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B</a:t>
            </a:r>
            <a:r>
              <a:rPr lang="en-GB" sz="20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endParaRPr lang="en-GB" sz="2000" b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Say a sentence to your partner about each picture.  Make it clear whether it is something 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you normally do 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(in the present) or something 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you did 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in the past. Your partner has to make a note of this information.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81" y="1969370"/>
            <a:ext cx="2204459" cy="8156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14" y="1779105"/>
            <a:ext cx="1441099" cy="1104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620" y="4744863"/>
            <a:ext cx="2215844" cy="147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2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106"/>
            <a:ext cx="10515600" cy="1325563"/>
          </a:xfrm>
        </p:spPr>
        <p:txBody>
          <a:bodyPr/>
          <a:lstStyle/>
          <a:p>
            <a:r>
              <a:rPr lang="en-GB" b="1" dirty="0"/>
              <a:t>Need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967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u="sng" dirty="0" err="1"/>
              <a:t>Vocabulaire</a:t>
            </a:r>
            <a:endParaRPr lang="en-GB" u="sng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920842D-932B-BF40-9DD9-3E578724C14F}"/>
              </a:ext>
            </a:extLst>
          </p:cNvPr>
          <p:cNvSpPr txBox="1"/>
          <p:nvPr/>
        </p:nvSpPr>
        <p:spPr>
          <a:xfrm>
            <a:off x="5769384" y="6458247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Emma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Marsden / Victoria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Hobson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550610"/>
              </p:ext>
            </p:extLst>
          </p:nvPr>
        </p:nvGraphicFramePr>
        <p:xfrm>
          <a:off x="838200" y="2145337"/>
          <a:ext cx="9486900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09929"/>
                <a:gridCol w="3876971"/>
              </a:tblGrid>
              <a:tr h="18989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GB" sz="2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faire de </a:t>
                      </a:r>
                      <a:r>
                        <a:rPr kumimoji="0" lang="en-GB" sz="28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l’exercice</a:t>
                      </a:r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2456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to do exercise</a:t>
                      </a:r>
                      <a:endParaRPr kumimoji="0" lang="en-GB" sz="280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2456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9894">
                <a:tc>
                  <a:txBody>
                    <a:bodyPr/>
                    <a:lstStyle/>
                    <a:p>
                      <a:r>
                        <a:rPr kumimoji="0" lang="en-GB" sz="280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regarder</a:t>
                      </a: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un film</a:t>
                      </a:r>
                      <a:endParaRPr lang="en-GB" dirty="0">
                        <a:solidFill>
                          <a:srgbClr val="02456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to </a:t>
                      </a: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watch a film</a:t>
                      </a:r>
                      <a:endParaRPr kumimoji="0" lang="en-GB" sz="280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2456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4161">
                <a:tc>
                  <a:txBody>
                    <a:bodyPr/>
                    <a:lstStyle/>
                    <a:p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faire les devoirs</a:t>
                      </a:r>
                      <a:endParaRPr lang="en-GB" dirty="0">
                        <a:solidFill>
                          <a:srgbClr val="02456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to do homework </a:t>
                      </a:r>
                      <a:endParaRPr lang="en-GB" dirty="0">
                        <a:solidFill>
                          <a:srgbClr val="02456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41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en-GB" sz="280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jouer au tennis</a:t>
                      </a:r>
                      <a:endParaRPr kumimoji="0" lang="en-GB" sz="2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2456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to play tennis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4161">
                <a:tc>
                  <a:txBody>
                    <a:bodyPr/>
                    <a:lstStyle/>
                    <a:p>
                      <a:r>
                        <a:rPr kumimoji="0" lang="en-GB" sz="280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écouter</a:t>
                      </a: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de la </a:t>
                      </a:r>
                      <a:r>
                        <a:rPr kumimoji="0" lang="en-GB" sz="280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musique</a:t>
                      </a:r>
                      <a:endParaRPr lang="en-GB" dirty="0">
                        <a:solidFill>
                          <a:srgbClr val="02456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to listen to music</a:t>
                      </a:r>
                      <a:endParaRPr kumimoji="0" lang="en-GB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2456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9894">
                <a:tc>
                  <a:txBody>
                    <a:bodyPr/>
                    <a:lstStyle/>
                    <a:p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manger </a:t>
                      </a:r>
                      <a:r>
                        <a:rPr kumimoji="0" lang="en-GB" sz="280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dans</a:t>
                      </a: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un restaurant</a:t>
                      </a:r>
                      <a:endParaRPr lang="en-GB" dirty="0">
                        <a:solidFill>
                          <a:srgbClr val="02456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to </a:t>
                      </a:r>
                      <a:r>
                        <a:rPr kumimoji="0" lang="en-GB" sz="2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456F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eat in a restaurant</a:t>
                      </a:r>
                      <a:endParaRPr kumimoji="0" lang="en-GB" sz="280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2456F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10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/>
          <p:cNvGraphicFramePr>
            <a:graphicFrameLocks/>
          </p:cNvGraphicFramePr>
          <p:nvPr>
            <p:extLst/>
          </p:nvPr>
        </p:nvGraphicFramePr>
        <p:xfrm>
          <a:off x="447249" y="2047687"/>
          <a:ext cx="11220773" cy="4000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001">
                  <a:extLst>
                    <a:ext uri="{9D8B030D-6E8A-4147-A177-3AD203B41FA5}">
                      <a16:colId xmlns:a16="http://schemas.microsoft.com/office/drawing/2014/main" xmlns="" val="2548973513"/>
                    </a:ext>
                  </a:extLst>
                </a:gridCol>
                <a:gridCol w="4789543">
                  <a:extLst>
                    <a:ext uri="{9D8B030D-6E8A-4147-A177-3AD203B41FA5}">
                      <a16:colId xmlns:a16="http://schemas.microsoft.com/office/drawing/2014/main" xmlns="" val="4272763801"/>
                    </a:ext>
                  </a:extLst>
                </a:gridCol>
                <a:gridCol w="5687229">
                  <a:extLst>
                    <a:ext uri="{9D8B030D-6E8A-4147-A177-3AD203B41FA5}">
                      <a16:colId xmlns:a16="http://schemas.microsoft.com/office/drawing/2014/main" xmlns="" val="3998529450"/>
                    </a:ext>
                  </a:extLst>
                </a:gridCol>
              </a:tblGrid>
              <a:tr h="285924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Activity?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(now, in the present) or</a:t>
                      </a:r>
                      <a:r>
                        <a:rPr lang="en-GB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 the past</a:t>
                      </a:r>
                      <a:r>
                        <a:rPr lang="en-GB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15985528"/>
                  </a:ext>
                </a:extLst>
              </a:tr>
              <a:tr h="62312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1245337"/>
                  </a:ext>
                </a:extLst>
              </a:tr>
              <a:tr h="72580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3114728"/>
                  </a:ext>
                </a:extLst>
              </a:tr>
              <a:tr h="72580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7591263"/>
                  </a:ext>
                </a:extLst>
              </a:tr>
              <a:tr h="72580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4809608"/>
                  </a:ext>
                </a:extLst>
              </a:tr>
              <a:tr h="72580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4137665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920842D-932B-BF40-9DD9-3E578724C14F}"/>
              </a:ext>
            </a:extLst>
          </p:cNvPr>
          <p:cNvSpPr txBox="1"/>
          <p:nvPr/>
        </p:nvSpPr>
        <p:spPr>
          <a:xfrm>
            <a:off x="5769384" y="6458247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Emma </a:t>
            </a:r>
            <a:r>
              <a:rPr lang="en-US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Marsden / Victoria </a:t>
            </a:r>
            <a:r>
              <a:rPr lang="en-U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Hobson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47249" y="917927"/>
            <a:ext cx="11479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Partner </a:t>
            </a:r>
            <a:r>
              <a:rPr lang="en-GB" sz="20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 </a:t>
            </a:r>
            <a:endParaRPr lang="en-GB" sz="2000" b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Response Grid.  Listen to what your partner is telling you about </a:t>
            </a:r>
            <a:r>
              <a:rPr lang="en-GB" sz="200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activities s/he</a:t>
            </a:r>
            <a:r>
              <a:rPr lang="en-GB" sz="20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does </a:t>
            </a:r>
            <a:r>
              <a:rPr lang="en-GB" sz="200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and </a:t>
            </a:r>
            <a:r>
              <a:rPr lang="en-GB" sz="20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did</a:t>
            </a:r>
            <a:r>
              <a:rPr lang="en-GB" sz="200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 Make 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notes in English.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5426" y="36332"/>
            <a:ext cx="4720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Parler</a:t>
            </a:r>
            <a:r>
              <a:rPr lang="en-GB" sz="20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et </a:t>
            </a:r>
            <a:r>
              <a:rPr lang="en-GB" sz="2000" b="1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358"/>
            <a:ext cx="6457246" cy="867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3427" y="1232468"/>
            <a:ext cx="116702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talk about an event in the past, </a:t>
            </a: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pay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attention to the verb. </a:t>
            </a:r>
          </a:p>
          <a:p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Before the main verb (which expresses the 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meaning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of the verb), there is another verb, an ‘auxiliary’.  </a:t>
            </a: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This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auxiliary </a:t>
            </a: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tells us that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 event was </a:t>
            </a: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completed in the past. 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 auxiliary is often a small sound that is difficult to hear </a:t>
            </a: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or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notice when you are reading!</a:t>
            </a:r>
          </a:p>
          <a:p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Here’s how you talk about the </a:t>
            </a:r>
            <a:r>
              <a:rPr lang="en-GB" sz="2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past: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7707" y="3786410"/>
            <a:ext cx="100999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Present (now)			Completed in the past</a:t>
            </a:r>
          </a:p>
          <a:p>
            <a:endParaRPr lang="en-GB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je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fais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 (I do / make)	</a:t>
            </a:r>
            <a:endParaRPr lang="en-GB" sz="2800" dirty="0" smtClean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</a:t>
            </a:r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je dis	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  (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I say / tell)	 	</a:t>
            </a:r>
            <a:endParaRPr lang="en-GB" sz="28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xmlns="" id="{57CD0C13-9B79-0D4A-A316-FBED5341DAAE}"/>
              </a:ext>
            </a:extLst>
          </p:cNvPr>
          <p:cNvSpPr/>
          <p:nvPr/>
        </p:nvSpPr>
        <p:spPr>
          <a:xfrm>
            <a:off x="7277521" y="1815975"/>
            <a:ext cx="2935624" cy="2073724"/>
          </a:xfrm>
          <a:prstGeom prst="wedgeEllipseCallout">
            <a:avLst>
              <a:gd name="adj1" fmla="val -71538"/>
              <a:gd name="adj2" fmla="val 81423"/>
            </a:avLst>
          </a:prstGeom>
          <a:solidFill>
            <a:srgbClr val="1F4E7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Je </a:t>
            </a:r>
            <a:r>
              <a:rPr lang="en-GB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= 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 </a:t>
            </a:r>
          </a:p>
          <a:p>
            <a:pPr algn="ctr"/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‘The first person singular’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51547" y="299587"/>
            <a:ext cx="6354150" cy="707849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Things that have </a:t>
            </a:r>
            <a:r>
              <a:rPr lang="en-GB" sz="2400" b="1" dirty="0" smtClean="0">
                <a:solidFill>
                  <a:schemeClr val="bg1"/>
                </a:solidFill>
              </a:rPr>
              <a:t>happened in </a:t>
            </a:r>
            <a:r>
              <a:rPr lang="en-GB" sz="2400" b="1" dirty="0">
                <a:solidFill>
                  <a:schemeClr val="bg1"/>
                </a:solidFill>
              </a:rPr>
              <a:t>the past: </a:t>
            </a:r>
            <a:r>
              <a:rPr lang="en-GB" sz="2400" b="1" dirty="0" smtClean="0">
                <a:solidFill>
                  <a:schemeClr val="bg1"/>
                </a:solidFill>
              </a:rPr>
              <a:t/>
            </a:r>
            <a:br>
              <a:rPr lang="en-GB" sz="2400" b="1" dirty="0" smtClean="0">
                <a:solidFill>
                  <a:schemeClr val="bg1"/>
                </a:solidFill>
              </a:rPr>
            </a:br>
            <a:r>
              <a:rPr lang="en-GB" sz="2400" b="1" dirty="0" smtClean="0">
                <a:solidFill>
                  <a:schemeClr val="bg1"/>
                </a:solidFill>
              </a:rPr>
              <a:t>The </a:t>
            </a:r>
            <a:r>
              <a:rPr lang="en-GB" sz="2400" b="1" dirty="0">
                <a:solidFill>
                  <a:schemeClr val="bg1"/>
                </a:solidFill>
              </a:rPr>
              <a:t>Perfect Tense (for most verbs!)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920842D-932B-BF40-9DD9-3E578724C14F}"/>
              </a:ext>
            </a:extLst>
          </p:cNvPr>
          <p:cNvSpPr txBox="1"/>
          <p:nvPr/>
        </p:nvSpPr>
        <p:spPr>
          <a:xfrm>
            <a:off x="5769384" y="6458247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Emma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Marsden / Victoria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Hobson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590473" y="4463820"/>
            <a:ext cx="4809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	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j’</a:t>
            </a:r>
            <a:r>
              <a:rPr lang="en-GB" sz="28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ai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fait (I did / made)</a:t>
            </a:r>
            <a:endParaRPr lang="en-GB" sz="2800" b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90473" y="5304386"/>
            <a:ext cx="4450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	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j’</a:t>
            </a:r>
            <a:r>
              <a:rPr lang="en-GB" sz="28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ai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dit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(I said / told)</a:t>
            </a:r>
            <a:endParaRPr lang="en-GB" sz="2800" b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41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314BD00-A11F-2A4D-B471-2D5D2A0E879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74924" y="1970768"/>
            <a:ext cx="9307590" cy="306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Present (now)			Completed in the past</a:t>
            </a:r>
          </a:p>
          <a:p>
            <a:endParaRPr lang="en-GB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regarde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(watch)	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	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	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regard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é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(watched)</a:t>
            </a:r>
          </a:p>
          <a:p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regardons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(we watch)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		 	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regard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é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GB" sz="1800" dirty="0">
                <a:sym typeface="Wingdings" panose="05000000000000000000" pitchFamily="2" charset="2"/>
              </a:rPr>
              <a:t>(watched)</a:t>
            </a:r>
          </a:p>
          <a:p>
            <a:pPr marL="0" indent="0">
              <a:buNone/>
            </a:pPr>
            <a:endParaRPr lang="en-GB" sz="28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29B09B1-48A0-A349-90EB-B2B2D455DB76}"/>
              </a:ext>
            </a:extLst>
          </p:cNvPr>
          <p:cNvSpPr txBox="1"/>
          <p:nvPr/>
        </p:nvSpPr>
        <p:spPr>
          <a:xfrm>
            <a:off x="502556" y="4828659"/>
            <a:ext cx="11467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EA5F00"/>
                </a:solidFill>
                <a:latin typeface="Century Gothic" panose="020B0502020202020204" pitchFamily="34" charset="0"/>
              </a:rPr>
              <a:t>But the </a:t>
            </a:r>
            <a:r>
              <a:rPr lang="en-GB" sz="2000" b="1" dirty="0">
                <a:solidFill>
                  <a:srgbClr val="EA5F00"/>
                </a:solidFill>
                <a:latin typeface="Century Gothic" panose="020B0502020202020204" pitchFamily="34" charset="0"/>
              </a:rPr>
              <a:t>é</a:t>
            </a:r>
            <a:r>
              <a:rPr lang="en-GB" sz="2000" dirty="0">
                <a:solidFill>
                  <a:srgbClr val="EA5F00"/>
                </a:solidFill>
                <a:latin typeface="Century Gothic" panose="020B0502020202020204" pitchFamily="34" charset="0"/>
              </a:rPr>
              <a:t> at the end of main verbs is </a:t>
            </a:r>
            <a:r>
              <a:rPr lang="en-GB" sz="2000" b="1" u="sng" dirty="0">
                <a:solidFill>
                  <a:srgbClr val="EA5F00"/>
                </a:solidFill>
                <a:latin typeface="Century Gothic" panose="020B0502020202020204" pitchFamily="34" charset="0"/>
              </a:rPr>
              <a:t>not</a:t>
            </a:r>
            <a:r>
              <a:rPr lang="en-GB" sz="2000" dirty="0">
                <a:solidFill>
                  <a:srgbClr val="EA5F00"/>
                </a:solidFill>
                <a:latin typeface="Century Gothic" panose="020B0502020202020204" pitchFamily="34" charset="0"/>
              </a:rPr>
              <a:t> enough. It does not tell us the event is in the past.</a:t>
            </a:r>
          </a:p>
          <a:p>
            <a:r>
              <a:rPr lang="en-GB" sz="2200" dirty="0">
                <a:solidFill>
                  <a:srgbClr val="EA5F00"/>
                </a:solidFill>
                <a:latin typeface="Century Gothic" panose="020B0502020202020204" pitchFamily="34" charset="0"/>
              </a:rPr>
              <a:t>   </a:t>
            </a:r>
          </a:p>
          <a:p>
            <a:r>
              <a:rPr lang="en-GB" sz="2200" dirty="0">
                <a:solidFill>
                  <a:srgbClr val="EA5F00"/>
                </a:solidFill>
                <a:latin typeface="Century Gothic" panose="020B0502020202020204" pitchFamily="34" charset="0"/>
              </a:rPr>
              <a:t>We need </a:t>
            </a:r>
            <a:r>
              <a:rPr lang="en-GB" sz="2200" b="1" dirty="0">
                <a:solidFill>
                  <a:srgbClr val="EA5F00"/>
                </a:solidFill>
                <a:latin typeface="Century Gothic" panose="020B0502020202020204" pitchFamily="34" charset="0"/>
              </a:rPr>
              <a:t>the auxiliary </a:t>
            </a:r>
            <a:r>
              <a:rPr lang="en-GB" sz="2200" dirty="0">
                <a:solidFill>
                  <a:srgbClr val="EA5F00"/>
                </a:solidFill>
                <a:latin typeface="Century Gothic" panose="020B0502020202020204" pitchFamily="34" charset="0"/>
              </a:rPr>
              <a:t>to tell us the event is in the past and complete.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36C654-419F-3A4E-AF65-1E3A7BA6CC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358"/>
            <a:ext cx="6457246" cy="867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F3AB12-AD12-3C45-A5A9-4D6498B933BB}"/>
              </a:ext>
            </a:extLst>
          </p:cNvPr>
          <p:cNvSpPr txBox="1"/>
          <p:nvPr/>
        </p:nvSpPr>
        <p:spPr>
          <a:xfrm>
            <a:off x="300037" y="1232468"/>
            <a:ext cx="11670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 main verb (expressing the actual meaning) also has to change. </a:t>
            </a:r>
          </a:p>
          <a:p>
            <a:endParaRPr lang="en-GB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920842D-932B-BF40-9DD9-3E578724C14F}"/>
              </a:ext>
            </a:extLst>
          </p:cNvPr>
          <p:cNvSpPr txBox="1"/>
          <p:nvPr/>
        </p:nvSpPr>
        <p:spPr>
          <a:xfrm>
            <a:off x="5769384" y="6458247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Emma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Marsden / Victoria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Hobson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51547" y="299587"/>
            <a:ext cx="6354150" cy="707849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Things that have </a:t>
            </a:r>
            <a:r>
              <a:rPr lang="en-GB" sz="2400" b="1" dirty="0" smtClean="0">
                <a:solidFill>
                  <a:schemeClr val="bg1"/>
                </a:solidFill>
              </a:rPr>
              <a:t>happened in </a:t>
            </a:r>
            <a:r>
              <a:rPr lang="en-GB" sz="2400" b="1" dirty="0">
                <a:solidFill>
                  <a:schemeClr val="bg1"/>
                </a:solidFill>
              </a:rPr>
              <a:t>the past: </a:t>
            </a:r>
            <a:r>
              <a:rPr lang="en-GB" sz="2400" b="1" dirty="0" smtClean="0">
                <a:solidFill>
                  <a:schemeClr val="bg1"/>
                </a:solidFill>
              </a:rPr>
              <a:t/>
            </a:r>
            <a:br>
              <a:rPr lang="en-GB" sz="2400" b="1" dirty="0" smtClean="0">
                <a:solidFill>
                  <a:schemeClr val="bg1"/>
                </a:solidFill>
              </a:rPr>
            </a:br>
            <a:r>
              <a:rPr lang="en-GB" sz="2400" b="1" dirty="0" smtClean="0">
                <a:solidFill>
                  <a:schemeClr val="bg1"/>
                </a:solidFill>
              </a:rPr>
              <a:t>The </a:t>
            </a:r>
            <a:r>
              <a:rPr lang="en-GB" sz="2400" b="1" dirty="0">
                <a:solidFill>
                  <a:schemeClr val="bg1"/>
                </a:solidFill>
              </a:rPr>
              <a:t>Perfect Tense (for most verbs!)</a:t>
            </a:r>
          </a:p>
        </p:txBody>
      </p:sp>
    </p:spTree>
    <p:extLst>
      <p:ext uri="{BB962C8B-B14F-4D97-AF65-F5344CB8AC3E}">
        <p14:creationId xmlns:p14="http://schemas.microsoft.com/office/powerpoint/2010/main" val="424260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89127" y="138546"/>
            <a:ext cx="2202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4250628"/>
              </p:ext>
            </p:extLst>
          </p:nvPr>
        </p:nvGraphicFramePr>
        <p:xfrm>
          <a:off x="1132113" y="649001"/>
          <a:ext cx="10464801" cy="5284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379">
                  <a:extLst>
                    <a:ext uri="{9D8B030D-6E8A-4147-A177-3AD203B41FA5}">
                      <a16:colId xmlns:a16="http://schemas.microsoft.com/office/drawing/2014/main" xmlns="" val="2548973513"/>
                    </a:ext>
                  </a:extLst>
                </a:gridCol>
                <a:gridCol w="3552708">
                  <a:extLst>
                    <a:ext uri="{9D8B030D-6E8A-4147-A177-3AD203B41FA5}">
                      <a16:colId xmlns:a16="http://schemas.microsoft.com/office/drawing/2014/main" xmlns="" val="4272763801"/>
                    </a:ext>
                  </a:extLst>
                </a:gridCol>
                <a:gridCol w="721828">
                  <a:extLst>
                    <a:ext uri="{9D8B030D-6E8A-4147-A177-3AD203B41FA5}">
                      <a16:colId xmlns:a16="http://schemas.microsoft.com/office/drawing/2014/main" xmlns="" val="3700666528"/>
                    </a:ext>
                  </a:extLst>
                </a:gridCol>
                <a:gridCol w="4742121">
                  <a:extLst>
                    <a:ext uri="{9D8B030D-6E8A-4147-A177-3AD203B41FA5}">
                      <a16:colId xmlns:a16="http://schemas.microsoft.com/office/drawing/2014/main" xmlns="" val="182146595"/>
                    </a:ext>
                  </a:extLst>
                </a:gridCol>
                <a:gridCol w="836765">
                  <a:extLst>
                    <a:ext uri="{9D8B030D-6E8A-4147-A177-3AD203B41FA5}">
                      <a16:colId xmlns:a16="http://schemas.microsoft.com/office/drawing/2014/main" xmlns="" val="110260026"/>
                    </a:ext>
                  </a:extLst>
                </a:gridCol>
              </a:tblGrid>
              <a:tr h="50455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Quand</a:t>
                      </a:r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0988146"/>
                  </a:ext>
                </a:extLst>
              </a:tr>
              <a:tr h="945284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Listen to these people talking about what they 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normally 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 at the weekend and what they did 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last weekend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GB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Decide 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whether each sentence is about the past or the </a:t>
                      </a:r>
                      <a:r>
                        <a:rPr lang="en-GB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present 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(what normally happens now).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The only clue is whether you </a:t>
                      </a:r>
                      <a:r>
                        <a:rPr lang="en-GB" sz="20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hear:</a:t>
                      </a:r>
                      <a:br>
                        <a:rPr lang="en-GB" sz="20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‘</a:t>
                      </a:r>
                      <a:r>
                        <a:rPr lang="en-GB" sz="20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je’ 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(I + something that happens regularly</a:t>
                      </a:r>
                      <a:r>
                        <a:rPr lang="en-GB" sz="20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), or </a:t>
                      </a:r>
                      <a:r>
                        <a:rPr lang="en-GB" sz="20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(I + past event</a:t>
                      </a:r>
                      <a:r>
                        <a:rPr lang="en-GB" sz="20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).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2958450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Normalement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Le weekend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dernier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1245337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3114728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7591263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4809608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0815028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04718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920842D-932B-BF40-9DD9-3E578724C14F}"/>
              </a:ext>
            </a:extLst>
          </p:cNvPr>
          <p:cNvSpPr txBox="1"/>
          <p:nvPr/>
        </p:nvSpPr>
        <p:spPr>
          <a:xfrm>
            <a:off x="5769384" y="6458247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Emma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Marsden / Victoria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Hobson</a:t>
            </a:r>
          </a:p>
        </p:txBody>
      </p:sp>
      <p:sp>
        <p:nvSpPr>
          <p:cNvPr id="3" name="TextBox 2">
            <a:hlinkClick r:id="" action="ppaction://noaction">
              <a:snd r:embed="rId3" name="Quand_01.wav"/>
            </a:hlinkClick>
          </p:cNvPr>
          <p:cNvSpPr txBox="1"/>
          <p:nvPr/>
        </p:nvSpPr>
        <p:spPr>
          <a:xfrm>
            <a:off x="1132113" y="3110744"/>
            <a:ext cx="6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EA5F00"/>
                </a:solidFill>
                <a:latin typeface="Century Gothic" panose="020B0502020202020204" pitchFamily="34" charset="0"/>
              </a:rPr>
              <a:t>1</a:t>
            </a:r>
            <a:endParaRPr lang="en-GB" sz="2800" b="1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4" name="Quand_02.wav"/>
            </a:hlinkClick>
          </p:cNvPr>
          <p:cNvSpPr txBox="1"/>
          <p:nvPr/>
        </p:nvSpPr>
        <p:spPr>
          <a:xfrm>
            <a:off x="1132112" y="3601510"/>
            <a:ext cx="6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EA5F00"/>
                </a:solidFill>
                <a:latin typeface="Century Gothic" panose="020B0502020202020204" pitchFamily="34" charset="0"/>
              </a:rPr>
              <a:t>2</a:t>
            </a:r>
            <a:endParaRPr lang="en-GB" sz="2800" b="1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hlinkClick r:id="" action="ppaction://noaction">
              <a:snd r:embed="rId5" name="Quand_03.wav"/>
            </a:hlinkClick>
          </p:cNvPr>
          <p:cNvSpPr txBox="1"/>
          <p:nvPr/>
        </p:nvSpPr>
        <p:spPr>
          <a:xfrm>
            <a:off x="1132111" y="4033906"/>
            <a:ext cx="6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EA5F00"/>
                </a:solidFill>
                <a:latin typeface="Century Gothic" panose="020B0502020202020204" pitchFamily="34" charset="0"/>
              </a:rPr>
              <a:t>3</a:t>
            </a:r>
            <a:endParaRPr lang="en-GB" sz="2800" b="1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>
              <a:snd r:embed="rId6" name="Quand_04.wav"/>
            </a:hlinkClick>
          </p:cNvPr>
          <p:cNvSpPr txBox="1"/>
          <p:nvPr/>
        </p:nvSpPr>
        <p:spPr>
          <a:xfrm>
            <a:off x="1132108" y="4522035"/>
            <a:ext cx="6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EA5F00"/>
                </a:solidFill>
                <a:latin typeface="Century Gothic" panose="020B0502020202020204" pitchFamily="34" charset="0"/>
              </a:rPr>
              <a:t>4</a:t>
            </a:r>
            <a:endParaRPr lang="en-GB" sz="2800" b="1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hlinkClick r:id="" action="ppaction://noaction">
              <a:snd r:embed="rId7" name="Quand_05.wav"/>
            </a:hlinkClick>
          </p:cNvPr>
          <p:cNvSpPr txBox="1"/>
          <p:nvPr/>
        </p:nvSpPr>
        <p:spPr>
          <a:xfrm>
            <a:off x="1132108" y="4976582"/>
            <a:ext cx="6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EA5F00"/>
                </a:solidFill>
                <a:latin typeface="Century Gothic" panose="020B0502020202020204" pitchFamily="34" charset="0"/>
              </a:rPr>
              <a:t>5</a:t>
            </a:r>
            <a:endParaRPr lang="en-GB" sz="2800" b="1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>
              <a:snd r:embed="rId8" name="Quand_06.wav"/>
            </a:hlinkClick>
          </p:cNvPr>
          <p:cNvSpPr txBox="1"/>
          <p:nvPr/>
        </p:nvSpPr>
        <p:spPr>
          <a:xfrm>
            <a:off x="1132108" y="5447415"/>
            <a:ext cx="6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EA5F00"/>
                </a:solidFill>
                <a:latin typeface="Century Gothic" panose="020B0502020202020204" pitchFamily="34" charset="0"/>
              </a:rPr>
              <a:t>6</a:t>
            </a:r>
            <a:endParaRPr lang="en-GB" sz="2800" b="1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504" y="3181854"/>
            <a:ext cx="365760" cy="3809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66" y="3601510"/>
            <a:ext cx="365760" cy="3809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25" y="4116452"/>
            <a:ext cx="365760" cy="3809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25" y="4573792"/>
            <a:ext cx="365760" cy="3809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00" y="5023800"/>
            <a:ext cx="365760" cy="3809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954" y="5518525"/>
            <a:ext cx="36576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3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9752322"/>
              </p:ext>
            </p:extLst>
          </p:nvPr>
        </p:nvGraphicFramePr>
        <p:xfrm>
          <a:off x="1132113" y="649001"/>
          <a:ext cx="10464801" cy="4710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379">
                  <a:extLst>
                    <a:ext uri="{9D8B030D-6E8A-4147-A177-3AD203B41FA5}">
                      <a16:colId xmlns:a16="http://schemas.microsoft.com/office/drawing/2014/main" xmlns="" val="2548973513"/>
                    </a:ext>
                  </a:extLst>
                </a:gridCol>
                <a:gridCol w="3552708">
                  <a:extLst>
                    <a:ext uri="{9D8B030D-6E8A-4147-A177-3AD203B41FA5}">
                      <a16:colId xmlns:a16="http://schemas.microsoft.com/office/drawing/2014/main" xmlns="" val="4272763801"/>
                    </a:ext>
                  </a:extLst>
                </a:gridCol>
                <a:gridCol w="721828">
                  <a:extLst>
                    <a:ext uri="{9D8B030D-6E8A-4147-A177-3AD203B41FA5}">
                      <a16:colId xmlns:a16="http://schemas.microsoft.com/office/drawing/2014/main" xmlns="" val="3700666528"/>
                    </a:ext>
                  </a:extLst>
                </a:gridCol>
                <a:gridCol w="4742121">
                  <a:extLst>
                    <a:ext uri="{9D8B030D-6E8A-4147-A177-3AD203B41FA5}">
                      <a16:colId xmlns:a16="http://schemas.microsoft.com/office/drawing/2014/main" xmlns="" val="182146595"/>
                    </a:ext>
                  </a:extLst>
                </a:gridCol>
                <a:gridCol w="836765">
                  <a:extLst>
                    <a:ext uri="{9D8B030D-6E8A-4147-A177-3AD203B41FA5}">
                      <a16:colId xmlns:a16="http://schemas.microsoft.com/office/drawing/2014/main" xmlns="" val="110260026"/>
                    </a:ext>
                  </a:extLst>
                </a:gridCol>
              </a:tblGrid>
              <a:tr h="50455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Quand</a:t>
                      </a:r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0988146"/>
                  </a:ext>
                </a:extLst>
              </a:tr>
              <a:tr h="1346267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For 7-12, the main verb can’t be heard! Remember: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if you hear ‘je’, the person is talking about something they do </a:t>
                      </a: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regularly in the present</a:t>
                      </a: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If you hear ‘</a:t>
                      </a:r>
                      <a:r>
                        <a:rPr kumimoji="0" lang="en-GB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j’ai</a:t>
                      </a: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’, they are talking about something that they did in the </a:t>
                      </a: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past</a:t>
                      </a: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2958450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Normalement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Le weekend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dernier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1245337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3114728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7591263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4809608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0815028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047183"/>
                  </a:ext>
                </a:extLst>
              </a:tr>
            </a:tbl>
          </a:graphicData>
        </a:graphic>
      </p:graphicFrame>
      <p:sp>
        <p:nvSpPr>
          <p:cNvPr id="5" name="TextBox 4">
            <a:hlinkClick r:id="" action="ppaction://noaction">
              <a:snd r:embed="rId3" name="Quand_07.wav"/>
            </a:hlinkClick>
          </p:cNvPr>
          <p:cNvSpPr txBox="1"/>
          <p:nvPr/>
        </p:nvSpPr>
        <p:spPr>
          <a:xfrm>
            <a:off x="1132118" y="2527599"/>
            <a:ext cx="6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EA5F00"/>
                </a:solidFill>
                <a:latin typeface="Century Gothic" panose="020B0502020202020204" pitchFamily="34" charset="0"/>
              </a:rPr>
              <a:t>7</a:t>
            </a:r>
            <a:endParaRPr lang="en-GB" sz="2800" b="1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hlinkClick r:id="" action="ppaction://noaction">
              <a:snd r:embed="rId4" name="Quand_08.wav"/>
            </a:hlinkClick>
          </p:cNvPr>
          <p:cNvSpPr txBox="1"/>
          <p:nvPr/>
        </p:nvSpPr>
        <p:spPr>
          <a:xfrm>
            <a:off x="1132117" y="3018365"/>
            <a:ext cx="6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EA5F00"/>
                </a:solidFill>
                <a:latin typeface="Century Gothic" panose="020B0502020202020204" pitchFamily="34" charset="0"/>
              </a:rPr>
              <a:t>8</a:t>
            </a:r>
            <a:endParaRPr lang="en-GB" sz="2800" b="1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hlinkClick r:id="" action="ppaction://noaction">
              <a:snd r:embed="rId5" name="Quand_09.wav"/>
            </a:hlinkClick>
          </p:cNvPr>
          <p:cNvSpPr txBox="1"/>
          <p:nvPr/>
        </p:nvSpPr>
        <p:spPr>
          <a:xfrm>
            <a:off x="1132116" y="3450761"/>
            <a:ext cx="6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EA5F00"/>
                </a:solidFill>
                <a:latin typeface="Century Gothic" panose="020B0502020202020204" pitchFamily="34" charset="0"/>
              </a:rPr>
              <a:t>9</a:t>
            </a:r>
            <a:endParaRPr lang="en-GB" sz="2800" b="1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hlinkClick r:id="" action="ppaction://noaction">
              <a:snd r:embed="rId6" name="Quand_10.wav"/>
            </a:hlinkClick>
          </p:cNvPr>
          <p:cNvSpPr txBox="1"/>
          <p:nvPr/>
        </p:nvSpPr>
        <p:spPr>
          <a:xfrm>
            <a:off x="1132113" y="3938890"/>
            <a:ext cx="6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EA5F00"/>
                </a:solidFill>
                <a:latin typeface="Century Gothic" panose="020B0502020202020204" pitchFamily="34" charset="0"/>
              </a:rPr>
              <a:t>10</a:t>
            </a:r>
            <a:endParaRPr lang="en-GB" sz="2800" b="1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hlinkClick r:id="" action="ppaction://noaction">
              <a:snd r:embed="rId7" name="Quand_11.wav"/>
            </a:hlinkClick>
          </p:cNvPr>
          <p:cNvSpPr txBox="1"/>
          <p:nvPr/>
        </p:nvSpPr>
        <p:spPr>
          <a:xfrm>
            <a:off x="1132113" y="4393437"/>
            <a:ext cx="6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EA5F00"/>
                </a:solidFill>
                <a:latin typeface="Century Gothic" panose="020B0502020202020204" pitchFamily="34" charset="0"/>
              </a:rPr>
              <a:t>11</a:t>
            </a:r>
            <a:endParaRPr lang="en-GB" sz="2800" b="1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hlinkClick r:id="" action="ppaction://noaction">
              <a:snd r:embed="rId8" name="Quand_12.wav"/>
            </a:hlinkClick>
          </p:cNvPr>
          <p:cNvSpPr txBox="1"/>
          <p:nvPr/>
        </p:nvSpPr>
        <p:spPr>
          <a:xfrm>
            <a:off x="1132113" y="4864270"/>
            <a:ext cx="612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EA5F00"/>
                </a:solidFill>
                <a:latin typeface="Century Gothic" panose="020B0502020202020204" pitchFamily="34" charset="0"/>
              </a:rPr>
              <a:t>12</a:t>
            </a:r>
            <a:endParaRPr lang="en-GB" sz="2800" b="1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89127" y="138546"/>
            <a:ext cx="2202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609229"/>
            <a:ext cx="365760" cy="380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75" y="3069762"/>
            <a:ext cx="365760" cy="380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75" y="3551701"/>
            <a:ext cx="365760" cy="380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012438"/>
            <a:ext cx="365760" cy="380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464547"/>
            <a:ext cx="365760" cy="3809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275" y="4935380"/>
            <a:ext cx="365760" cy="3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6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920842D-932B-BF40-9DD9-3E578724C14F}"/>
              </a:ext>
            </a:extLst>
          </p:cNvPr>
          <p:cNvSpPr txBox="1"/>
          <p:nvPr/>
        </p:nvSpPr>
        <p:spPr>
          <a:xfrm>
            <a:off x="5769384" y="6458247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Emma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Marsden / Victoria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Hobson</a:t>
            </a: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793236"/>
              </p:ext>
            </p:extLst>
          </p:nvPr>
        </p:nvGraphicFramePr>
        <p:xfrm>
          <a:off x="1132113" y="649001"/>
          <a:ext cx="10464801" cy="5284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379">
                  <a:extLst>
                    <a:ext uri="{9D8B030D-6E8A-4147-A177-3AD203B41FA5}">
                      <a16:colId xmlns:a16="http://schemas.microsoft.com/office/drawing/2014/main" xmlns="" val="2548973513"/>
                    </a:ext>
                  </a:extLst>
                </a:gridCol>
                <a:gridCol w="3552708">
                  <a:extLst>
                    <a:ext uri="{9D8B030D-6E8A-4147-A177-3AD203B41FA5}">
                      <a16:colId xmlns:a16="http://schemas.microsoft.com/office/drawing/2014/main" xmlns="" val="4272763801"/>
                    </a:ext>
                  </a:extLst>
                </a:gridCol>
                <a:gridCol w="721828">
                  <a:extLst>
                    <a:ext uri="{9D8B030D-6E8A-4147-A177-3AD203B41FA5}">
                      <a16:colId xmlns:a16="http://schemas.microsoft.com/office/drawing/2014/main" xmlns="" val="3700666528"/>
                    </a:ext>
                  </a:extLst>
                </a:gridCol>
                <a:gridCol w="4742121">
                  <a:extLst>
                    <a:ext uri="{9D8B030D-6E8A-4147-A177-3AD203B41FA5}">
                      <a16:colId xmlns:a16="http://schemas.microsoft.com/office/drawing/2014/main" xmlns="" val="182146595"/>
                    </a:ext>
                  </a:extLst>
                </a:gridCol>
                <a:gridCol w="836765">
                  <a:extLst>
                    <a:ext uri="{9D8B030D-6E8A-4147-A177-3AD203B41FA5}">
                      <a16:colId xmlns:a16="http://schemas.microsoft.com/office/drawing/2014/main" xmlns="" val="110260026"/>
                    </a:ext>
                  </a:extLst>
                </a:gridCol>
              </a:tblGrid>
              <a:tr h="50455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Quand</a:t>
                      </a:r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0988146"/>
                  </a:ext>
                </a:extLst>
              </a:tr>
              <a:tr h="945284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Listen to these people talking about what they 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normally 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 at the weekend and what they did 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last weekend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GB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Decide 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whether each sentence is about the past or the </a:t>
                      </a:r>
                      <a:r>
                        <a:rPr lang="en-GB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present 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(what normally happens now).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The only clue is whether you </a:t>
                      </a:r>
                      <a:r>
                        <a:rPr lang="en-GB" sz="20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hear:</a:t>
                      </a:r>
                      <a:br>
                        <a:rPr lang="en-GB" sz="20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‘</a:t>
                      </a:r>
                      <a:r>
                        <a:rPr lang="en-GB" sz="20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je’ 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(I + something that happens regularly</a:t>
                      </a:r>
                      <a:r>
                        <a:rPr lang="en-GB" sz="20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), or </a:t>
                      </a:r>
                      <a:r>
                        <a:rPr lang="en-GB" sz="20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0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(I + past event</a:t>
                      </a:r>
                      <a:r>
                        <a:rPr lang="en-GB" sz="20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).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2958450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Normalement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Le weekend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dernier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1245337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3114728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7591263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4809608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0815028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04718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394041" y="124081"/>
            <a:ext cx="2202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err="1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920842D-932B-BF40-9DD9-3E578724C14F}"/>
              </a:ext>
            </a:extLst>
          </p:cNvPr>
          <p:cNvSpPr txBox="1"/>
          <p:nvPr/>
        </p:nvSpPr>
        <p:spPr>
          <a:xfrm>
            <a:off x="5769384" y="6458247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Emma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Marsden / Victoria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Hobson</a:t>
            </a:r>
          </a:p>
        </p:txBody>
      </p:sp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5155716"/>
              </p:ext>
            </p:extLst>
          </p:nvPr>
        </p:nvGraphicFramePr>
        <p:xfrm>
          <a:off x="1132113" y="649001"/>
          <a:ext cx="10464801" cy="4710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379">
                  <a:extLst>
                    <a:ext uri="{9D8B030D-6E8A-4147-A177-3AD203B41FA5}">
                      <a16:colId xmlns:a16="http://schemas.microsoft.com/office/drawing/2014/main" xmlns="" val="2548973513"/>
                    </a:ext>
                  </a:extLst>
                </a:gridCol>
                <a:gridCol w="3552708">
                  <a:extLst>
                    <a:ext uri="{9D8B030D-6E8A-4147-A177-3AD203B41FA5}">
                      <a16:colId xmlns:a16="http://schemas.microsoft.com/office/drawing/2014/main" xmlns="" val="4272763801"/>
                    </a:ext>
                  </a:extLst>
                </a:gridCol>
                <a:gridCol w="721828">
                  <a:extLst>
                    <a:ext uri="{9D8B030D-6E8A-4147-A177-3AD203B41FA5}">
                      <a16:colId xmlns:a16="http://schemas.microsoft.com/office/drawing/2014/main" xmlns="" val="3700666528"/>
                    </a:ext>
                  </a:extLst>
                </a:gridCol>
                <a:gridCol w="4742121">
                  <a:extLst>
                    <a:ext uri="{9D8B030D-6E8A-4147-A177-3AD203B41FA5}">
                      <a16:colId xmlns:a16="http://schemas.microsoft.com/office/drawing/2014/main" xmlns="" val="182146595"/>
                    </a:ext>
                  </a:extLst>
                </a:gridCol>
                <a:gridCol w="836765">
                  <a:extLst>
                    <a:ext uri="{9D8B030D-6E8A-4147-A177-3AD203B41FA5}">
                      <a16:colId xmlns:a16="http://schemas.microsoft.com/office/drawing/2014/main" xmlns="" val="110260026"/>
                    </a:ext>
                  </a:extLst>
                </a:gridCol>
              </a:tblGrid>
              <a:tr h="50455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Quand</a:t>
                      </a:r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0988146"/>
                  </a:ext>
                </a:extLst>
              </a:tr>
              <a:tr h="1346267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For 7-12, the main verb can’t be heard! Remember: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if you hear ‘je’, the person is talking about something they do </a:t>
                      </a: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regularly in the present</a:t>
                      </a: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If you hear ‘</a:t>
                      </a:r>
                      <a:r>
                        <a:rPr kumimoji="0" lang="en-GB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j’ai</a:t>
                      </a: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’, they are talking about something that they did in the </a:t>
                      </a:r>
                      <a:r>
                        <a:rPr kumimoji="0" lang="en-GB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past</a:t>
                      </a: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2958450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Normalement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Le weekend 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dernier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1245337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3114728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7591263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4809608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0815028"/>
                  </a:ext>
                </a:extLst>
              </a:tr>
              <a:tr h="46416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Normalement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weekend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dernier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91047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380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163801" y="2964633"/>
            <a:ext cx="412443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EA5F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218461" y="5427787"/>
            <a:ext cx="412443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EA5F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163801" y="4193595"/>
            <a:ext cx="412443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EA5F00"/>
              </a:solidFill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2096487"/>
              </p:ext>
            </p:extLst>
          </p:nvPr>
        </p:nvGraphicFramePr>
        <p:xfrm>
          <a:off x="290977" y="1444505"/>
          <a:ext cx="11573432" cy="4779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674">
                  <a:extLst>
                    <a:ext uri="{9D8B030D-6E8A-4147-A177-3AD203B41FA5}">
                      <a16:colId xmlns:a16="http://schemas.microsoft.com/office/drawing/2014/main" xmlns="" val="2548973513"/>
                    </a:ext>
                  </a:extLst>
                </a:gridCol>
                <a:gridCol w="5537824">
                  <a:extLst>
                    <a:ext uri="{9D8B030D-6E8A-4147-A177-3AD203B41FA5}">
                      <a16:colId xmlns:a16="http://schemas.microsoft.com/office/drawing/2014/main" xmlns="" val="4272763801"/>
                    </a:ext>
                  </a:extLst>
                </a:gridCol>
                <a:gridCol w="5288934">
                  <a:extLst>
                    <a:ext uri="{9D8B030D-6E8A-4147-A177-3AD203B41FA5}">
                      <a16:colId xmlns:a16="http://schemas.microsoft.com/office/drawing/2014/main" xmlns="" val="4212488349"/>
                    </a:ext>
                  </a:extLst>
                </a:gridCol>
              </a:tblGrid>
              <a:tr h="607197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i="0" u="none" strike="noStrike" kern="1200" dirty="0">
                          <a:solidFill>
                            <a:srgbClr val="EA5F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fr-FR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Oui, j'ai fait les devoirs</a:t>
                      </a:r>
                      <a:r>
                        <a:rPr lang="fr-FR" sz="20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!</a:t>
                      </a:r>
                      <a:endParaRPr lang="fr-FR" sz="20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1245337"/>
                  </a:ext>
                </a:extLst>
              </a:tr>
              <a:tr h="5292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i="0" u="none" strike="noStrike" kern="1200" dirty="0">
                          <a:solidFill>
                            <a:srgbClr val="EA5F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fr-FR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fais les </a:t>
                      </a:r>
                      <a:r>
                        <a:rPr lang="fr-FR" sz="20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devoirs.</a:t>
                      </a:r>
                      <a:endParaRPr lang="fr-FR" sz="20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3398904"/>
                  </a:ext>
                </a:extLst>
              </a:tr>
              <a:tr h="607197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i="0" u="none" strike="noStrike" kern="1200" dirty="0">
                          <a:solidFill>
                            <a:srgbClr val="EA5F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fr-FR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J'ai fait du </a:t>
                      </a:r>
                      <a:r>
                        <a:rPr lang="fr-FR" sz="20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ski.</a:t>
                      </a:r>
                      <a:endParaRPr lang="fr-FR" sz="20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3114728"/>
                  </a:ext>
                </a:extLst>
              </a:tr>
              <a:tr h="6071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i="0" u="none" strike="noStrike" kern="1200" dirty="0">
                          <a:solidFill>
                            <a:srgbClr val="EA5F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fr-FR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fais du </a:t>
                      </a:r>
                      <a:r>
                        <a:rPr lang="fr-FR" sz="20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ski.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3012922"/>
                  </a:ext>
                </a:extLst>
              </a:tr>
              <a:tr h="607197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u="none" strike="noStrike" kern="1200" dirty="0">
                          <a:solidFill>
                            <a:srgbClr val="EA5F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GB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dis </a:t>
                      </a:r>
                      <a:r>
                        <a:rPr lang="en-GB" sz="20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‘bonjour’.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7591263"/>
                  </a:ext>
                </a:extLst>
              </a:tr>
              <a:tr h="6071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i="0" u="none" strike="noStrike" kern="1200" dirty="0">
                          <a:solidFill>
                            <a:srgbClr val="EA5F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fr-FR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J'ai dit </a:t>
                      </a:r>
                      <a:r>
                        <a:rPr lang="fr-FR" sz="20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‘bonjour’ </a:t>
                      </a:r>
                      <a:r>
                        <a:rPr lang="fr-FR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en 1972</a:t>
                      </a:r>
                      <a:r>
                        <a:rPr lang="fr-FR" sz="20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!!</a:t>
                      </a:r>
                      <a:endParaRPr lang="fr-FR" sz="20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9843743"/>
                  </a:ext>
                </a:extLst>
              </a:tr>
              <a:tr h="607197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A5F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i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J'ai</a:t>
                      </a:r>
                      <a:r>
                        <a:rPr lang="en-GB" sz="20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i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dit</a:t>
                      </a:r>
                      <a:r>
                        <a:rPr lang="en-GB" sz="20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'</a:t>
                      </a:r>
                      <a:r>
                        <a:rPr lang="en-GB" sz="2000" b="0" i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oui</a:t>
                      </a:r>
                      <a:r>
                        <a:rPr lang="en-GB" sz="20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'! 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4809608"/>
                  </a:ext>
                </a:extLst>
              </a:tr>
              <a:tr h="6071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u="none" strike="noStrike" kern="1200" dirty="0">
                          <a:solidFill>
                            <a:srgbClr val="EA5F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GB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 dis '</a:t>
                      </a:r>
                      <a:r>
                        <a:rPr lang="en-GB" sz="2000" b="0" i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oui</a:t>
                      </a:r>
                      <a:r>
                        <a:rPr lang="en-GB" sz="2000" b="0" i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‘.</a:t>
                      </a:r>
                      <a:endParaRPr lang="en-GB" sz="2000" b="0" i="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29579747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714" y="2700894"/>
            <a:ext cx="1307406" cy="10112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40" y="1537700"/>
            <a:ext cx="1846074" cy="8576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336" y="1540619"/>
            <a:ext cx="1274937" cy="8551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49" y="2700894"/>
            <a:ext cx="1105155" cy="10329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2" y="4024408"/>
            <a:ext cx="1118558" cy="8122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239" y="3882547"/>
            <a:ext cx="1279665" cy="8583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895" y="4937829"/>
            <a:ext cx="868777" cy="14074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919" y="5245652"/>
            <a:ext cx="1277116" cy="8310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35688" y="1853085"/>
            <a:ext cx="412443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EA5F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085720" y="1699012"/>
            <a:ext cx="447558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0" cap="none" spc="0" dirty="0" smtClean="0">
                <a:ln w="0"/>
                <a:solidFill>
                  <a:srgbClr val="EA5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3400" b="0" cap="none" spc="0" dirty="0">
              <a:ln w="0"/>
              <a:solidFill>
                <a:srgbClr val="EA5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978462" y="1717353"/>
            <a:ext cx="4696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dirty="0">
                <a:ln w="0"/>
                <a:solidFill>
                  <a:srgbClr val="EA5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3400" b="0" cap="none" spc="0" dirty="0">
              <a:ln w="0"/>
              <a:solidFill>
                <a:srgbClr val="EA5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2920842D-932B-BF40-9DD9-3E578724C14F}"/>
              </a:ext>
            </a:extLst>
          </p:cNvPr>
          <p:cNvSpPr txBox="1"/>
          <p:nvPr/>
        </p:nvSpPr>
        <p:spPr>
          <a:xfrm>
            <a:off x="5769384" y="6458247"/>
            <a:ext cx="383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Emma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Marsden / Victoria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Hobson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51740" y="428842"/>
            <a:ext cx="117126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Decide which picture the person is talking about.  The first picture shows an event happening 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NOW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  The second picture shows an event that has been completed in the 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PAST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  </a:t>
            </a:r>
            <a:r>
              <a:rPr lang="en-GB" sz="200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Write </a:t>
            </a:r>
            <a:r>
              <a:rPr lang="en-GB" sz="20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</a:t>
            </a:r>
            <a:r>
              <a:rPr lang="en-GB" sz="200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or </a:t>
            </a:r>
            <a:r>
              <a:rPr lang="en-GB" sz="20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B </a:t>
            </a:r>
            <a:r>
              <a:rPr lang="en-GB" sz="200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for </a:t>
            </a:r>
            <a:r>
              <a:rPr lang="en-GB" sz="2000" i="1" u="sng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every</a:t>
            </a:r>
            <a:r>
              <a:rPr lang="en-GB" sz="200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picture.</a:t>
            </a:r>
            <a:endParaRPr lang="en-GB" sz="20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394041" y="124081"/>
            <a:ext cx="2202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Lire</a:t>
            </a:r>
            <a:endParaRPr lang="en-GB" sz="2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112852" y="1848790"/>
            <a:ext cx="412443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EA5F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86637" y="2968928"/>
            <a:ext cx="412443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EA5F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9136669" y="2860575"/>
            <a:ext cx="447559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dirty="0" smtClean="0">
                <a:ln w="0"/>
                <a:solidFill>
                  <a:srgbClr val="EA5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3400" b="0" cap="none" spc="0" dirty="0">
              <a:ln w="0"/>
              <a:solidFill>
                <a:srgbClr val="EA5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029411" y="2833196"/>
            <a:ext cx="4696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dirty="0">
                <a:ln w="0"/>
                <a:solidFill>
                  <a:srgbClr val="EA5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3400" b="0" cap="none" spc="0" dirty="0">
              <a:ln w="0"/>
              <a:solidFill>
                <a:srgbClr val="EA5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086637" y="4197890"/>
            <a:ext cx="412443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EA5F0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9159111" y="4043817"/>
            <a:ext cx="40267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dirty="0">
                <a:ln w="0"/>
                <a:solidFill>
                  <a:srgbClr val="EA5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3400" b="0" cap="none" spc="0" dirty="0">
              <a:ln w="0"/>
              <a:solidFill>
                <a:srgbClr val="EA5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029411" y="4062158"/>
            <a:ext cx="4696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dirty="0">
                <a:ln w="0"/>
                <a:solidFill>
                  <a:srgbClr val="EA5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3400" b="0" cap="none" spc="0" dirty="0">
              <a:ln w="0"/>
              <a:solidFill>
                <a:srgbClr val="EA5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141297" y="5432082"/>
            <a:ext cx="412443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EA5F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191329" y="5278009"/>
            <a:ext cx="447559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dirty="0">
                <a:ln w="0"/>
                <a:solidFill>
                  <a:srgbClr val="EA5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3400" b="0" cap="none" spc="0" dirty="0">
              <a:ln w="0"/>
              <a:solidFill>
                <a:srgbClr val="EA5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084071" y="5296350"/>
            <a:ext cx="4696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0" cap="none" spc="0" dirty="0" smtClean="0">
                <a:ln w="0"/>
                <a:solidFill>
                  <a:srgbClr val="EA5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3400" b="0" cap="none" spc="0" dirty="0">
              <a:ln w="0"/>
              <a:solidFill>
                <a:srgbClr val="EA5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51740" y="28732"/>
            <a:ext cx="2202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ANSWERS</a:t>
            </a:r>
            <a:endParaRPr lang="en-GB" sz="2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58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62" grpId="0"/>
      <p:bldP spid="63" grpId="0"/>
      <p:bldP spid="66" grpId="0"/>
      <p:bldP spid="67" grpId="0"/>
      <p:bldP spid="70" grpId="0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972723"/>
              </p:ext>
            </p:extLst>
          </p:nvPr>
        </p:nvGraphicFramePr>
        <p:xfrm>
          <a:off x="381000" y="659763"/>
          <a:ext cx="11094719" cy="5169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353"/>
                <a:gridCol w="4666209"/>
                <a:gridCol w="5688157"/>
              </a:tblGrid>
              <a:tr h="646192"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fr-FR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J'ai donné une pomme à la prof 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619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fr-FR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donne une pomme à la prof 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4619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GB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finis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619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J’ai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fini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4619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GB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</a:t>
                      </a:r>
                      <a:r>
                        <a:rPr lang="en-GB" sz="2000" b="0" i="0" u="none" strike="noStrik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pêche</a:t>
                      </a:r>
                      <a:r>
                        <a:rPr lang="en-GB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619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GB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i="0" u="none" strike="noStrik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J'ai</a:t>
                      </a:r>
                      <a:r>
                        <a:rPr lang="en-GB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i="0" u="none" strike="noStrik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pêché</a:t>
                      </a:r>
                      <a:r>
                        <a:rPr lang="en-GB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4619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GB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i="0" u="none" strike="noStrik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J'ai</a:t>
                      </a:r>
                      <a:r>
                        <a:rPr lang="en-GB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0" i="0" u="none" strike="noStrik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travaillé</a:t>
                      </a:r>
                      <a:r>
                        <a:rPr lang="en-GB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beaucoup 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619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</a:t>
                      </a:r>
                      <a:r>
                        <a:rPr lang="en-GB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Je </a:t>
                      </a:r>
                      <a:r>
                        <a:rPr lang="en-GB" sz="2000" b="0" i="0" u="none" strike="noStrik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travaille</a:t>
                      </a:r>
                      <a:r>
                        <a:rPr lang="en-GB" sz="2000" b="0" i="0" u="none" strike="noStrik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beaucoup </a:t>
                      </a: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E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12" y="4682552"/>
            <a:ext cx="1248554" cy="1044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693" y="4609475"/>
            <a:ext cx="1337878" cy="1117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57" y="3500297"/>
            <a:ext cx="1712235" cy="9595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445" y="3356458"/>
            <a:ext cx="1478917" cy="10472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04" y="2062362"/>
            <a:ext cx="1579465" cy="1040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370" y="2049765"/>
            <a:ext cx="1848485" cy="11960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57" y="767329"/>
            <a:ext cx="1635043" cy="11114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12" y="767329"/>
            <a:ext cx="1160250" cy="113011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111008" y="2465171"/>
            <a:ext cx="412443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EA5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09560" y="4983618"/>
            <a:ext cx="412443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EA5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111008" y="3738880"/>
            <a:ext cx="412443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EA5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19549" y="1174427"/>
            <a:ext cx="412443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EA5F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39654" y="1024649"/>
            <a:ext cx="447558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0" cap="none" spc="0" dirty="0" smtClean="0">
                <a:ln w="0"/>
                <a:solidFill>
                  <a:srgbClr val="EA5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3400" b="0" cap="none" spc="0" dirty="0">
              <a:ln w="0"/>
              <a:solidFill>
                <a:srgbClr val="EA5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162323" y="1038695"/>
            <a:ext cx="4696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dirty="0">
                <a:ln w="0"/>
                <a:solidFill>
                  <a:srgbClr val="EA5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3400" b="0" cap="none" spc="0" dirty="0">
              <a:ln w="0"/>
              <a:solidFill>
                <a:srgbClr val="EA5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166786" y="1174427"/>
            <a:ext cx="412443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EA5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63771" y="2465171"/>
            <a:ext cx="412443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EA5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106318" y="2338253"/>
            <a:ext cx="40267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dirty="0">
                <a:ln w="0"/>
                <a:solidFill>
                  <a:srgbClr val="EA5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3400" b="0" cap="none" spc="0" dirty="0">
              <a:ln w="0"/>
              <a:solidFill>
                <a:srgbClr val="EA5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06545" y="2329439"/>
            <a:ext cx="4696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dirty="0" smtClean="0">
                <a:ln w="0"/>
                <a:solidFill>
                  <a:srgbClr val="EA5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3400" b="0" cap="none" spc="0" dirty="0">
              <a:ln w="0"/>
              <a:solidFill>
                <a:srgbClr val="EA5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63771" y="3738880"/>
            <a:ext cx="412443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EA5F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106318" y="3589102"/>
            <a:ext cx="40267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dirty="0">
                <a:ln w="0"/>
                <a:solidFill>
                  <a:srgbClr val="EA5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3400" b="0" cap="none" spc="0" dirty="0">
              <a:ln w="0"/>
              <a:solidFill>
                <a:srgbClr val="EA5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106545" y="3603148"/>
            <a:ext cx="4696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dirty="0">
                <a:ln w="0"/>
                <a:solidFill>
                  <a:srgbClr val="EA5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3400" b="0" cap="none" spc="0" dirty="0">
              <a:ln w="0"/>
              <a:solidFill>
                <a:srgbClr val="EA5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62323" y="4983618"/>
            <a:ext cx="412443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EA5F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082428" y="4833840"/>
            <a:ext cx="447559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dirty="0">
                <a:ln w="0"/>
                <a:solidFill>
                  <a:srgbClr val="EA5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3400" b="0" cap="none" spc="0" dirty="0">
              <a:ln w="0"/>
              <a:solidFill>
                <a:srgbClr val="EA5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05097" y="4847886"/>
            <a:ext cx="4696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0" cap="none" spc="0" dirty="0" smtClean="0">
                <a:ln w="0"/>
                <a:solidFill>
                  <a:srgbClr val="EA5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3400" b="0" cap="none" spc="0" dirty="0">
              <a:ln w="0"/>
              <a:solidFill>
                <a:srgbClr val="EA5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0" y="145353"/>
            <a:ext cx="2202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ANSWERS</a:t>
            </a:r>
            <a:endParaRPr lang="en-GB" sz="2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2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7" grpId="0"/>
      <p:bldP spid="38" grpId="0"/>
      <p:bldP spid="40" grpId="0"/>
      <p:bldP spid="41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NCELP Resources RH</Template>
  <TotalTime>2909</TotalTime>
  <Words>1582</Words>
  <Application>Microsoft Office PowerPoint</Application>
  <PresentationFormat>Widescreen</PresentationFormat>
  <Paragraphs>380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Tw Cen MT</vt:lpstr>
      <vt:lpstr>Wingdings</vt:lpstr>
      <vt:lpstr>Office Theme</vt:lpstr>
      <vt:lpstr>1_Office Theme</vt:lpstr>
      <vt:lpstr>PowerPoint Presentation</vt:lpstr>
      <vt:lpstr>Things that have happened in the past:  The Perfect Tense (for most verbs!)</vt:lpstr>
      <vt:lpstr>Things that have happened in the past:  The Perfect Tense (for most verbs!)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 help?</vt:lpstr>
      <vt:lpstr>PowerPoint Presentation</vt:lpstr>
      <vt:lpstr>PowerPoint Presentation</vt:lpstr>
      <vt:lpstr>Need help?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167</cp:revision>
  <dcterms:created xsi:type="dcterms:W3CDTF">2019-03-13T19:15:09Z</dcterms:created>
  <dcterms:modified xsi:type="dcterms:W3CDTF">2019-04-27T17:06:50Z</dcterms:modified>
</cp:coreProperties>
</file>